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8" r:id="rId20"/>
    <p:sldId id="276" r:id="rId21"/>
    <p:sldId id="283" r:id="rId22"/>
    <p:sldId id="279" r:id="rId23"/>
    <p:sldId id="285" r:id="rId24"/>
    <p:sldId id="284" r:id="rId25"/>
    <p:sldId id="280" r:id="rId26"/>
    <p:sldId id="281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6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88833" autoAdjust="0"/>
  </p:normalViewPr>
  <p:slideViewPr>
    <p:cSldViewPr>
      <p:cViewPr>
        <p:scale>
          <a:sx n="75" d="100"/>
          <a:sy n="75" d="100"/>
        </p:scale>
        <p:origin x="-99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85C64-D64E-467A-B917-EC6720310D42}" type="datetimeFigureOut">
              <a:rPr lang="pt-PT" smtClean="0"/>
              <a:pPr/>
              <a:t>17-12-2010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0CF86-9108-4FCA-AF2D-4F19CC3CD93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Bom dia obrigado pela vossa presença…</a:t>
            </a:r>
          </a:p>
          <a:p>
            <a:r>
              <a:rPr lang="pt-PT" dirty="0" smtClean="0"/>
              <a:t>Levar</a:t>
            </a:r>
            <a:r>
              <a:rPr lang="pt-PT" baseline="0" dirty="0" smtClean="0"/>
              <a:t> apontador…</a:t>
            </a:r>
          </a:p>
          <a:p>
            <a:r>
              <a:rPr lang="pt-PT" dirty="0" smtClean="0"/>
              <a:t>Agradecer </a:t>
            </a:r>
            <a:r>
              <a:rPr lang="pt-PT" dirty="0" smtClean="0"/>
              <a:t>ao professor Victor Santos, Colegas e ao Doutor</a:t>
            </a:r>
            <a:r>
              <a:rPr lang="pt-PT" baseline="0" dirty="0" smtClean="0"/>
              <a:t> António Manuel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0CF86-9108-4FCA-AF2D-4F19CC3CD93A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 do subtítulo do modelo global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odaslachas\Desktop\Disserta&#231;&#227;o%2007_12_2010\Apresenta&#231;&#245;es%2012Dez\Apanha%20horizontal_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odaslachas\Desktop\Disserta&#231;&#227;o%2007_12_2010\Apresenta&#231;&#245;es%2012Dez\Apanha%20objecto%20inclinado.av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odaslachas\Desktop\Disserta&#231;&#227;o%2007_12_2010\Apresenta&#231;&#245;es%2012Dez\Derruba%20objecto.av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odaslachas\Desktop\Disserta&#231;&#227;o%2007_12_2010\Apresenta&#231;&#245;es%2012Dez\Video%20r&#225;pido.avi" TargetMode="Externa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990600" y="3581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Bin-picking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objectos toroidais</a:t>
            </a:r>
            <a:endParaRPr kumimoji="0" lang="pt-PT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5562600" y="4648200"/>
            <a:ext cx="3124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Luís Rodrigues</a:t>
            </a:r>
            <a:endParaRPr kumimoji="0" lang="pt-PT" sz="3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Imagem 11" descr="simbolo_UA_pre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567209"/>
            <a:ext cx="571504" cy="58341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914400" y="53340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Universidade de Aveiro </a:t>
            </a:r>
          </a:p>
          <a:p>
            <a:r>
              <a:rPr lang="pt-PT" sz="1200" dirty="0" smtClean="0"/>
              <a:t>Departamento de Engenharia Mecânica</a:t>
            </a:r>
          </a:p>
          <a:p>
            <a:r>
              <a:rPr lang="pt-PT" sz="1200" dirty="0" smtClean="0"/>
              <a:t>Laboratório de Automação e Robótica</a:t>
            </a:r>
            <a:endParaRPr lang="pt-PT" sz="1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81000" y="180201"/>
            <a:ext cx="4806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Orientador: Prof. Doutor Vítor Manuel Ferreira dos Santos</a:t>
            </a:r>
          </a:p>
        </p:txBody>
      </p:sp>
      <p:cxnSp>
        <p:nvCxnSpPr>
          <p:cNvPr id="21" name="Conexão recta 20"/>
          <p:cNvCxnSpPr/>
          <p:nvPr/>
        </p:nvCxnSpPr>
        <p:spPr>
          <a:xfrm rot="10800000">
            <a:off x="457200" y="4572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553200" y="180201"/>
            <a:ext cx="2286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/>
              <a:t>17 Dezembro 2010</a:t>
            </a:r>
            <a:endParaRPr lang="pt-PT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Histograma_Img_gamma2.png"/>
          <p:cNvPicPr>
            <a:picLocks noChangeAspect="1"/>
          </p:cNvPicPr>
          <p:nvPr/>
        </p:nvPicPr>
        <p:blipFill>
          <a:blip r:embed="rId2" cstate="print"/>
          <a:srcRect t="2577" r="5913"/>
          <a:stretch>
            <a:fillRect/>
          </a:stretch>
        </p:blipFill>
        <p:spPr>
          <a:xfrm>
            <a:off x="4419600" y="3352800"/>
            <a:ext cx="4419600" cy="33419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i="1" dirty="0" smtClean="0"/>
              <a:t>Objectos candidatos</a:t>
            </a:r>
            <a:endParaRPr lang="pt-PT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5257800"/>
          </a:xfrm>
        </p:spPr>
        <p:txBody>
          <a:bodyPr>
            <a:normAutofit fontScale="92500" lnSpcReduction="20000"/>
          </a:bodyPr>
          <a:lstStyle/>
          <a:p>
            <a:r>
              <a:rPr lang="pt-PT" sz="2400" dirty="0" smtClean="0"/>
              <a:t>Características:</a:t>
            </a:r>
          </a:p>
          <a:p>
            <a:pPr lvl="1"/>
            <a:r>
              <a:rPr lang="pt-PT" sz="2200" dirty="0" smtClean="0"/>
              <a:t>Têm forma circular.</a:t>
            </a:r>
          </a:p>
          <a:p>
            <a:pPr lvl="1"/>
            <a:r>
              <a:rPr lang="pt-PT" sz="2200" dirty="0" smtClean="0"/>
              <a:t>Apresentam forma elíptica quando em planos inclinados. </a:t>
            </a:r>
          </a:p>
          <a:p>
            <a:pPr lvl="1"/>
            <a:r>
              <a:rPr lang="pt-PT" sz="2200" dirty="0" smtClean="0"/>
              <a:t>Detecção de objectos através da zona dos furos dos pneus.</a:t>
            </a:r>
          </a:p>
          <a:p>
            <a:endParaRPr lang="pt-PT" sz="2400" dirty="0" smtClean="0"/>
          </a:p>
          <a:p>
            <a:r>
              <a:rPr lang="pt-PT" sz="2400" dirty="0" smtClean="0"/>
              <a:t>Tratamento de imagem:</a:t>
            </a:r>
          </a:p>
          <a:p>
            <a:pPr lvl="1">
              <a:defRPr/>
            </a:pPr>
            <a:r>
              <a:rPr lang="pt-PT" sz="2200" dirty="0" smtClean="0"/>
              <a:t>Imagem em níveis de cinzento</a:t>
            </a:r>
          </a:p>
          <a:p>
            <a:pPr lvl="1">
              <a:defRPr/>
            </a:pPr>
            <a:r>
              <a:rPr lang="pt-PT" sz="2200" dirty="0" smtClean="0"/>
              <a:t>Selecção de valores numa determinada gama</a:t>
            </a:r>
          </a:p>
          <a:p>
            <a:pPr lvl="1">
              <a:defRPr/>
            </a:pPr>
            <a:r>
              <a:rPr lang="pt-PT" sz="2200" dirty="0" smtClean="0"/>
              <a:t>O fundo e as sombras no interior dos objectos são evidenciados.</a:t>
            </a:r>
          </a:p>
          <a:p>
            <a:endParaRPr lang="pt-PT" sz="2400" dirty="0" smtClean="0"/>
          </a:p>
          <a:p>
            <a:pPr lvl="1"/>
            <a:endParaRPr lang="pt-PT" sz="2000" dirty="0" smtClean="0"/>
          </a:p>
          <a:p>
            <a:endParaRPr lang="pt-PT" sz="20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5410200" y="118646"/>
            <a:ext cx="3429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Detecção e caracterização de objectos</a:t>
            </a:r>
            <a:endParaRPr lang="pt-PT" sz="1600" b="1" dirty="0"/>
          </a:p>
        </p:txBody>
      </p:sp>
      <p:cxnSp>
        <p:nvCxnSpPr>
          <p:cNvPr id="5" name="Conexão recta 4"/>
          <p:cNvCxnSpPr/>
          <p:nvPr/>
        </p:nvCxnSpPr>
        <p:spPr>
          <a:xfrm rot="10800000">
            <a:off x="3810000" y="457200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unidireccional 16"/>
          <p:cNvCxnSpPr/>
          <p:nvPr/>
        </p:nvCxnSpPr>
        <p:spPr>
          <a:xfrm rot="5400000" flipH="1" flipV="1">
            <a:off x="5182394" y="6628606"/>
            <a:ext cx="152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22"/>
          <p:cNvCxnSpPr/>
          <p:nvPr/>
        </p:nvCxnSpPr>
        <p:spPr>
          <a:xfrm flipV="1">
            <a:off x="5257800" y="6704806"/>
            <a:ext cx="457994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unidireccional 32"/>
          <p:cNvCxnSpPr/>
          <p:nvPr/>
        </p:nvCxnSpPr>
        <p:spPr>
          <a:xfrm rot="5400000" flipH="1" flipV="1">
            <a:off x="5639594" y="6628606"/>
            <a:ext cx="152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815" y="1676400"/>
            <a:ext cx="1866385" cy="1536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676400"/>
            <a:ext cx="1981200" cy="152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i="1" dirty="0" smtClean="0"/>
              <a:t>Objectos não identificados</a:t>
            </a:r>
            <a:endParaRPr lang="pt-PT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3962400" cy="4876799"/>
          </a:xfrm>
        </p:spPr>
        <p:txBody>
          <a:bodyPr>
            <a:normAutofit/>
          </a:bodyPr>
          <a:lstStyle/>
          <a:p>
            <a:r>
              <a:rPr lang="pt-PT" sz="2000" dirty="0" smtClean="0"/>
              <a:t>Por vezes não são detectados objectos candidatos na imagem, mas há pneus no espaço de trabalho.</a:t>
            </a:r>
          </a:p>
          <a:p>
            <a:endParaRPr lang="pt-PT" sz="2000" dirty="0" smtClean="0"/>
          </a:p>
          <a:p>
            <a:pPr lvl="0"/>
            <a:r>
              <a:rPr lang="pt-PT" sz="2000" dirty="0" smtClean="0"/>
              <a:t>Acontece por exemplo quando os pneus estão na vertical, e só se vê o bordo do pneu.</a:t>
            </a:r>
          </a:p>
          <a:p>
            <a:pPr lvl="0"/>
            <a:endParaRPr lang="pt-PT" sz="2000" dirty="0" smtClean="0"/>
          </a:p>
          <a:p>
            <a:pPr lvl="0"/>
            <a:r>
              <a:rPr lang="pt-PT" sz="2000" dirty="0" smtClean="0"/>
              <a:t>É feita uma limitação de níveis de cinzento da imagem com valores diferentes.</a:t>
            </a:r>
          </a:p>
          <a:p>
            <a:endParaRPr lang="pt-PT" sz="20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5410200" y="118646"/>
            <a:ext cx="3429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Detecção e caracterização de objectos</a:t>
            </a:r>
            <a:endParaRPr lang="pt-PT" sz="1600" b="1" dirty="0"/>
          </a:p>
        </p:txBody>
      </p:sp>
      <p:cxnSp>
        <p:nvCxnSpPr>
          <p:cNvPr id="8" name="Conexão recta 7"/>
          <p:cNvCxnSpPr/>
          <p:nvPr/>
        </p:nvCxnSpPr>
        <p:spPr>
          <a:xfrm rot="10800000">
            <a:off x="3810000" y="457200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1600199" cy="1624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143032"/>
            <a:ext cx="1676400" cy="173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99" y="4724400"/>
            <a:ext cx="1600200" cy="1534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5486400" y="4343400"/>
            <a:ext cx="3657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3581400"/>
          </a:xfrm>
        </p:spPr>
        <p:txBody>
          <a:bodyPr>
            <a:normAutofit/>
          </a:bodyPr>
          <a:lstStyle/>
          <a:p>
            <a:r>
              <a:rPr lang="pt-PT" sz="2000" dirty="0" smtClean="0"/>
              <a:t>A circularidade – grau de similaridade entre o objecto e um círculo </a:t>
            </a:r>
          </a:p>
          <a:p>
            <a:endParaRPr lang="pt-PT" sz="2000" dirty="0" smtClean="0"/>
          </a:p>
          <a:p>
            <a:r>
              <a:rPr lang="pt-PT" sz="2000" dirty="0" smtClean="0"/>
              <a:t>Razão entre eixos da elipse que contém o objecto</a:t>
            </a:r>
          </a:p>
          <a:p>
            <a:endParaRPr lang="pt-PT" sz="2000" dirty="0" smtClean="0"/>
          </a:p>
          <a:p>
            <a:pPr lvl="0">
              <a:defRPr/>
            </a:pPr>
            <a:r>
              <a:rPr lang="pt-PT" sz="2000" dirty="0" smtClean="0"/>
              <a:t>Factor de forma</a:t>
            </a:r>
          </a:p>
          <a:p>
            <a:pPr lvl="0">
              <a:defRPr/>
            </a:pPr>
            <a:endParaRPr lang="pt-PT" sz="2000" dirty="0" smtClean="0"/>
          </a:p>
          <a:p>
            <a:pPr lvl="0">
              <a:defRPr/>
            </a:pPr>
            <a:r>
              <a:rPr lang="pt-PT" sz="2000" dirty="0" smtClean="0"/>
              <a:t>Área dos objectos </a:t>
            </a:r>
          </a:p>
          <a:p>
            <a:endParaRPr lang="pt-PT" sz="20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5410200" y="118646"/>
            <a:ext cx="3429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Detecção e caracterização de objectos</a:t>
            </a:r>
            <a:endParaRPr lang="pt-PT" sz="1600" b="1" dirty="0"/>
          </a:p>
        </p:txBody>
      </p:sp>
      <p:cxnSp>
        <p:nvCxnSpPr>
          <p:cNvPr id="5" name="Conexão recta 4"/>
          <p:cNvCxnSpPr/>
          <p:nvPr/>
        </p:nvCxnSpPr>
        <p:spPr>
          <a:xfrm rot="10800000">
            <a:off x="3810000" y="457200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pt-PT" i="1" dirty="0" smtClean="0"/>
              <a:t>Propriedades dos objectos</a:t>
            </a:r>
            <a:endParaRPr lang="pt-PT" i="1" dirty="0"/>
          </a:p>
        </p:txBody>
      </p:sp>
      <p:cxnSp>
        <p:nvCxnSpPr>
          <p:cNvPr id="9" name="Conexão recta unidireccional 8"/>
          <p:cNvCxnSpPr/>
          <p:nvPr/>
        </p:nvCxnSpPr>
        <p:spPr>
          <a:xfrm>
            <a:off x="2743200" y="3886200"/>
            <a:ext cx="7620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3581400"/>
            <a:ext cx="6219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0006_binarizada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22" t="4397" r="24823" b="9858"/>
          <a:stretch>
            <a:fillRect/>
          </a:stretch>
        </p:blipFill>
        <p:spPr>
          <a:xfrm>
            <a:off x="5638800" y="3886200"/>
            <a:ext cx="2879969" cy="2498896"/>
          </a:xfrm>
          <a:prstGeom prst="rect">
            <a:avLst/>
          </a:prstGeom>
          <a:ln>
            <a:noFill/>
          </a:ln>
        </p:spPr>
      </p:pic>
      <p:pic>
        <p:nvPicPr>
          <p:cNvPr id="23" name="Imagem 22" descr="Circularida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1524000"/>
            <a:ext cx="2073936" cy="2125181"/>
          </a:xfrm>
          <a:prstGeom prst="rect">
            <a:avLst/>
          </a:prstGeom>
        </p:spPr>
      </p:pic>
      <p:cxnSp>
        <p:nvCxnSpPr>
          <p:cNvPr id="24" name="Conexão recta unidireccional 23"/>
          <p:cNvCxnSpPr/>
          <p:nvPr/>
        </p:nvCxnSpPr>
        <p:spPr>
          <a:xfrm rot="10800000" flipV="1">
            <a:off x="7812000" y="1676400"/>
            <a:ext cx="381000" cy="2301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ângulo 25"/>
          <p:cNvSpPr/>
          <p:nvPr/>
        </p:nvSpPr>
        <p:spPr>
          <a:xfrm>
            <a:off x="7772400" y="1371600"/>
            <a:ext cx="843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pt-PT" sz="1600" dirty="0" smtClean="0"/>
              <a:t>Objecto</a:t>
            </a:r>
            <a:endParaRPr lang="pt-PT" sz="1600" dirty="0"/>
          </a:p>
        </p:txBody>
      </p:sp>
      <p:cxnSp>
        <p:nvCxnSpPr>
          <p:cNvPr id="27" name="Conexão recta unidireccional 26"/>
          <p:cNvCxnSpPr/>
          <p:nvPr/>
        </p:nvCxnSpPr>
        <p:spPr>
          <a:xfrm flipV="1">
            <a:off x="5867400" y="3242846"/>
            <a:ext cx="304800" cy="2270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ângulo 28"/>
          <p:cNvSpPr/>
          <p:nvPr/>
        </p:nvSpPr>
        <p:spPr>
          <a:xfrm>
            <a:off x="5263913" y="3395246"/>
            <a:ext cx="758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pt-PT" sz="1600" dirty="0" smtClean="0"/>
              <a:t>Círculo</a:t>
            </a:r>
            <a:endParaRPr lang="pt-PT" sz="1600" dirty="0"/>
          </a:p>
        </p:txBody>
      </p:sp>
      <p:cxnSp>
        <p:nvCxnSpPr>
          <p:cNvPr id="30" name="Conexão recta unidireccional 29"/>
          <p:cNvCxnSpPr>
            <a:stCxn id="8" idx="2"/>
          </p:cNvCxnSpPr>
          <p:nvPr/>
        </p:nvCxnSpPr>
        <p:spPr>
          <a:xfrm rot="5400000" flipH="1">
            <a:off x="6671445" y="5977756"/>
            <a:ext cx="517696" cy="29698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unidireccional 31"/>
          <p:cNvCxnSpPr>
            <a:stCxn id="8" idx="2"/>
          </p:cNvCxnSpPr>
          <p:nvPr/>
        </p:nvCxnSpPr>
        <p:spPr>
          <a:xfrm rot="5400000" flipH="1">
            <a:off x="6633345" y="5939656"/>
            <a:ext cx="365296" cy="52558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ângulo 35"/>
          <p:cNvSpPr/>
          <p:nvPr/>
        </p:nvSpPr>
        <p:spPr>
          <a:xfrm>
            <a:off x="6538010" y="6324600"/>
            <a:ext cx="13867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pt-PT" sz="1600" dirty="0" smtClean="0"/>
              <a:t>Eixos da elipse</a:t>
            </a:r>
            <a:endParaRPr lang="pt-P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2971799"/>
          </a:xfrm>
        </p:spPr>
        <p:txBody>
          <a:bodyPr>
            <a:normAutofit/>
          </a:bodyPr>
          <a:lstStyle/>
          <a:p>
            <a:r>
              <a:rPr lang="pt-PT" sz="2000" dirty="0" smtClean="0"/>
              <a:t>Necessidade de utilizar várias propriedades para determinar o melhor candidato.</a:t>
            </a:r>
          </a:p>
          <a:p>
            <a:pPr>
              <a:buNone/>
            </a:pPr>
            <a:endParaRPr lang="pt-PT" sz="2000" dirty="0" smtClean="0"/>
          </a:p>
          <a:p>
            <a:r>
              <a:rPr lang="pt-PT" sz="2000" dirty="0" smtClean="0"/>
              <a:t>Objectos em planos horizontais têm, em geral, valores de circularidade e RE elevados (&gt;=0.85). </a:t>
            </a:r>
          </a:p>
          <a:p>
            <a:pPr lvl="0">
              <a:buNone/>
              <a:defRPr/>
            </a:pPr>
            <a:endParaRPr lang="pt-PT" sz="2200" dirty="0" smtClean="0"/>
          </a:p>
          <a:p>
            <a:endParaRPr lang="pt-PT" sz="20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5410200" y="118646"/>
            <a:ext cx="3429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Detecção e caracterização de objectos</a:t>
            </a:r>
            <a:endParaRPr lang="pt-PT" sz="1600" b="1" dirty="0"/>
          </a:p>
        </p:txBody>
      </p:sp>
      <p:cxnSp>
        <p:nvCxnSpPr>
          <p:cNvPr id="5" name="Conexão recta 4"/>
          <p:cNvCxnSpPr/>
          <p:nvPr/>
        </p:nvCxnSpPr>
        <p:spPr>
          <a:xfrm rot="10800000">
            <a:off x="3810000" y="457200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657600"/>
            <a:ext cx="3505200" cy="6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2734" y="5600700"/>
            <a:ext cx="453766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pt-PT" i="1" dirty="0" smtClean="0"/>
              <a:t>Combinação de propriedades</a:t>
            </a:r>
            <a:endParaRPr lang="pt-PT" i="1" dirty="0"/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457200" y="4267200"/>
            <a:ext cx="81534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Objectos em planos inclinados e alguns objectos falsos têm valores de circularidade e RE mais baixos (&lt;0.85).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410200" y="118646"/>
            <a:ext cx="3429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Detecção e caracterização de objectos</a:t>
            </a:r>
            <a:endParaRPr lang="pt-PT" sz="1600" b="1" dirty="0"/>
          </a:p>
        </p:txBody>
      </p:sp>
      <p:cxnSp>
        <p:nvCxnSpPr>
          <p:cNvPr id="5" name="Conexão recta 4"/>
          <p:cNvCxnSpPr/>
          <p:nvPr/>
        </p:nvCxnSpPr>
        <p:spPr>
          <a:xfrm rot="10800000">
            <a:off x="3810000" y="457200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pt-PT" i="1" dirty="0" smtClean="0"/>
              <a:t>Exemplo</a:t>
            </a:r>
            <a:endParaRPr lang="pt-PT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72064"/>
            <a:ext cx="3048000" cy="2466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5107" y="1524000"/>
            <a:ext cx="327829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191000"/>
            <a:ext cx="706305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xão recta unidireccional 8"/>
          <p:cNvCxnSpPr/>
          <p:nvPr/>
        </p:nvCxnSpPr>
        <p:spPr>
          <a:xfrm rot="10800000" flipV="1">
            <a:off x="6096000" y="1727778"/>
            <a:ext cx="914400" cy="86302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ângulo 9"/>
          <p:cNvSpPr/>
          <p:nvPr/>
        </p:nvSpPr>
        <p:spPr>
          <a:xfrm>
            <a:off x="6370169" y="1219200"/>
            <a:ext cx="1630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defRPr/>
            </a:pPr>
            <a:r>
              <a:rPr lang="pt-PT" sz="1600" dirty="0" smtClean="0"/>
              <a:t>Formação de um </a:t>
            </a:r>
          </a:p>
          <a:p>
            <a:pPr marL="342900" lvl="0" indent="-342900" algn="ctr">
              <a:defRPr/>
            </a:pPr>
            <a:r>
              <a:rPr lang="pt-PT" sz="1600" dirty="0" smtClean="0"/>
              <a:t>falso objecto</a:t>
            </a:r>
            <a:endParaRPr lang="pt-P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Pneu unico.png"/>
          <p:cNvPicPr>
            <a:picLocks noChangeAspect="1"/>
          </p:cNvPicPr>
          <p:nvPr/>
        </p:nvPicPr>
        <p:blipFill>
          <a:blip r:embed="rId2" cstate="print"/>
          <a:srcRect l="5236" r="6318"/>
          <a:stretch>
            <a:fillRect/>
          </a:stretch>
        </p:blipFill>
        <p:spPr>
          <a:xfrm>
            <a:off x="4724400" y="1295400"/>
            <a:ext cx="4232564" cy="332558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i="1" dirty="0" smtClean="0"/>
              <a:t>Obtenção da altura do pneu</a:t>
            </a:r>
            <a:endParaRPr lang="pt-PT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038600"/>
          </a:xfrm>
        </p:spPr>
        <p:txBody>
          <a:bodyPr>
            <a:normAutofit/>
          </a:bodyPr>
          <a:lstStyle/>
          <a:p>
            <a:r>
              <a:rPr lang="pt-PT" sz="2000" dirty="0" smtClean="0"/>
              <a:t>Depois de o robô encontrar o objecto com a câmara é feito o varrimento com o sensor.</a:t>
            </a:r>
          </a:p>
          <a:p>
            <a:endParaRPr lang="pt-PT" sz="2000" dirty="0" smtClean="0"/>
          </a:p>
          <a:p>
            <a:r>
              <a:rPr lang="pt-PT" sz="2000" dirty="0" smtClean="0"/>
              <a:t>A altura é obtida através de um varrimento linear com o sensor de distância.</a:t>
            </a:r>
          </a:p>
          <a:p>
            <a:endParaRPr lang="pt-PT" sz="2800" dirty="0" smtClean="0"/>
          </a:p>
          <a:p>
            <a:pPr lvl="0"/>
            <a:r>
              <a:rPr lang="pt-PT" sz="2000" dirty="0" smtClean="0"/>
              <a:t>Obtenção de um perfil em que são detectados os bordos do pneu.</a:t>
            </a:r>
          </a:p>
          <a:p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4800600" y="118646"/>
            <a:ext cx="4038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Seguimento, ataque e recolha dos objectos</a:t>
            </a:r>
            <a:endParaRPr lang="pt-PT" sz="1600" b="1" dirty="0"/>
          </a:p>
        </p:txBody>
      </p:sp>
      <p:cxnSp>
        <p:nvCxnSpPr>
          <p:cNvPr id="5" name="Conexão recta 4"/>
          <p:cNvCxnSpPr/>
          <p:nvPr/>
        </p:nvCxnSpPr>
        <p:spPr>
          <a:xfrm rot="10800000">
            <a:off x="3276600" y="4572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 rot="5400000">
            <a:off x="5511300" y="3023100"/>
            <a:ext cx="2845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638799" y="3453826"/>
            <a:ext cx="838200" cy="533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Oval 14"/>
          <p:cNvSpPr/>
          <p:nvPr/>
        </p:nvSpPr>
        <p:spPr>
          <a:xfrm>
            <a:off x="7543800" y="3581400"/>
            <a:ext cx="838201" cy="533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7" name="Conexão recta unidireccional 16"/>
          <p:cNvCxnSpPr>
            <a:endCxn id="15" idx="1"/>
          </p:cNvCxnSpPr>
          <p:nvPr/>
        </p:nvCxnSpPr>
        <p:spPr>
          <a:xfrm rot="16200000" flipH="1">
            <a:off x="7299419" y="3292381"/>
            <a:ext cx="459115" cy="27515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unidireccional 21"/>
          <p:cNvCxnSpPr>
            <a:endCxn id="14" idx="7"/>
          </p:cNvCxnSpPr>
          <p:nvPr/>
        </p:nvCxnSpPr>
        <p:spPr>
          <a:xfrm rot="5400000">
            <a:off x="6707053" y="2847595"/>
            <a:ext cx="331540" cy="103715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858000" y="2667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/>
              <a:t>Bordos do pneu</a:t>
            </a:r>
            <a:endParaRPr lang="pt-PT" sz="1600" dirty="0"/>
          </a:p>
        </p:txBody>
      </p:sp>
      <p:cxnSp>
        <p:nvCxnSpPr>
          <p:cNvPr id="31" name="Conexão recta unidireccional 30"/>
          <p:cNvCxnSpPr/>
          <p:nvPr/>
        </p:nvCxnSpPr>
        <p:spPr>
          <a:xfrm>
            <a:off x="6594008" y="2219045"/>
            <a:ext cx="340192" cy="29555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5715000" y="18536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/>
              <a:t>Centro do pneu</a:t>
            </a:r>
            <a:endParaRPr lang="pt-PT" sz="1600" dirty="0"/>
          </a:p>
        </p:txBody>
      </p:sp>
      <p:pic>
        <p:nvPicPr>
          <p:cNvPr id="48" name="Imagem 47" descr="CIMG1656.JPG"/>
          <p:cNvPicPr>
            <a:picLocks noChangeAspect="1"/>
          </p:cNvPicPr>
          <p:nvPr/>
        </p:nvPicPr>
        <p:blipFill>
          <a:blip r:embed="rId3" cstate="print"/>
          <a:srcRect l="18920" t="12831" r="19551" b="35713"/>
          <a:stretch>
            <a:fillRect/>
          </a:stretch>
        </p:blipFill>
        <p:spPr>
          <a:xfrm>
            <a:off x="5486400" y="4648200"/>
            <a:ext cx="3037114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9" name="Conexão recta unidireccional 48"/>
          <p:cNvCxnSpPr/>
          <p:nvPr/>
        </p:nvCxnSpPr>
        <p:spPr>
          <a:xfrm flipV="1">
            <a:off x="6934200" y="6096000"/>
            <a:ext cx="53340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neu sobreposto.png"/>
          <p:cNvPicPr>
            <a:picLocks noChangeAspect="1"/>
          </p:cNvPicPr>
          <p:nvPr/>
        </p:nvPicPr>
        <p:blipFill>
          <a:blip r:embed="rId2" cstate="print"/>
          <a:srcRect l="4212" t="5405" r="5635"/>
          <a:stretch>
            <a:fillRect/>
          </a:stretch>
        </p:blipFill>
        <p:spPr>
          <a:xfrm>
            <a:off x="4706983" y="1447800"/>
            <a:ext cx="4284617" cy="3124200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2438400"/>
          </a:xfrm>
        </p:spPr>
        <p:txBody>
          <a:bodyPr>
            <a:normAutofit/>
          </a:bodyPr>
          <a:lstStyle/>
          <a:p>
            <a:r>
              <a:rPr lang="pt-PT" sz="2000" dirty="0" smtClean="0"/>
              <a:t>O varrimento está centrado relativamente ao objecto.</a:t>
            </a:r>
          </a:p>
          <a:p>
            <a:endParaRPr lang="pt-PT" sz="2000" dirty="0" smtClean="0"/>
          </a:p>
          <a:p>
            <a:r>
              <a:rPr lang="pt-PT" sz="2000" dirty="0" smtClean="0"/>
              <a:t>O bordo posterior é obtido analisando os dados do centro até ao final.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4800600" y="118646"/>
            <a:ext cx="4038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Seguimento, ataque e recolha dos objectos</a:t>
            </a:r>
            <a:endParaRPr lang="pt-PT" sz="1600" b="1" dirty="0"/>
          </a:p>
        </p:txBody>
      </p:sp>
      <p:cxnSp>
        <p:nvCxnSpPr>
          <p:cNvPr id="5" name="Conexão recta 4"/>
          <p:cNvCxnSpPr/>
          <p:nvPr/>
        </p:nvCxnSpPr>
        <p:spPr>
          <a:xfrm rot="10800000">
            <a:off x="3276600" y="4572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304799" y="5181601"/>
            <a:ext cx="4648201" cy="91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PT" sz="2000" dirty="0" smtClean="0"/>
              <a:t>Procede-se de forma semelhante para determinar o bordo anterior.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Imagem 12" descr="CIMG1658.JPG"/>
          <p:cNvPicPr>
            <a:picLocks noChangeAspect="1"/>
          </p:cNvPicPr>
          <p:nvPr/>
        </p:nvPicPr>
        <p:blipFill>
          <a:blip r:embed="rId3" cstate="print"/>
          <a:srcRect l="6522" r="6522" b="24638"/>
          <a:stretch>
            <a:fillRect/>
          </a:stretch>
        </p:blipFill>
        <p:spPr>
          <a:xfrm>
            <a:off x="5486400" y="4572000"/>
            <a:ext cx="30480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pt-PT" i="1" dirty="0" smtClean="0"/>
              <a:t>Análise do perfil de distâncias</a:t>
            </a:r>
            <a:endParaRPr lang="pt-PT" i="1" dirty="0"/>
          </a:p>
        </p:txBody>
      </p:sp>
      <p:cxnSp>
        <p:nvCxnSpPr>
          <p:cNvPr id="15" name="Conexão recta unidireccional 14"/>
          <p:cNvCxnSpPr/>
          <p:nvPr/>
        </p:nvCxnSpPr>
        <p:spPr>
          <a:xfrm flipV="1">
            <a:off x="7010400" y="5715000"/>
            <a:ext cx="609600" cy="152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17"/>
          <p:cNvCxnSpPr/>
          <p:nvPr/>
        </p:nvCxnSpPr>
        <p:spPr>
          <a:xfrm rot="5400000" flipH="1" flipV="1">
            <a:off x="5616000" y="2949399"/>
            <a:ext cx="2698400" cy="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44249" y="3827508"/>
            <a:ext cx="404151" cy="33866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Oval 22"/>
          <p:cNvSpPr/>
          <p:nvPr/>
        </p:nvSpPr>
        <p:spPr>
          <a:xfrm>
            <a:off x="7977849" y="3623733"/>
            <a:ext cx="404151" cy="33866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Oval 23"/>
          <p:cNvSpPr/>
          <p:nvPr/>
        </p:nvSpPr>
        <p:spPr>
          <a:xfrm>
            <a:off x="7162800" y="2556933"/>
            <a:ext cx="404151" cy="33866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303397"/>
            <a:ext cx="4571999" cy="34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Conexão recta unidireccional 24"/>
          <p:cNvCxnSpPr/>
          <p:nvPr/>
        </p:nvCxnSpPr>
        <p:spPr>
          <a:xfrm rot="16200000" flipH="1">
            <a:off x="7693695" y="3482880"/>
            <a:ext cx="203962" cy="35135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7086600" y="2971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/>
              <a:t>Bordo posterior</a:t>
            </a:r>
            <a:endParaRPr lang="pt-PT" sz="1600" dirty="0"/>
          </a:p>
        </p:txBody>
      </p:sp>
      <p:cxnSp>
        <p:nvCxnSpPr>
          <p:cNvPr id="31" name="Conexão recta unidireccional 30"/>
          <p:cNvCxnSpPr>
            <a:stCxn id="32" idx="2"/>
          </p:cNvCxnSpPr>
          <p:nvPr/>
        </p:nvCxnSpPr>
        <p:spPr>
          <a:xfrm rot="16200000" flipH="1">
            <a:off x="5598195" y="3597180"/>
            <a:ext cx="280162" cy="35135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5029200" y="3048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/>
              <a:t>Bordo anterior</a:t>
            </a:r>
            <a:endParaRPr lang="pt-P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pt-PT" i="1" dirty="0" smtClean="0"/>
              <a:t>Validação dos candidatos</a:t>
            </a:r>
            <a:endParaRPr lang="pt-PT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800600" y="118646"/>
            <a:ext cx="4038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Seguimento, ataque e recolha dos objectos</a:t>
            </a:r>
            <a:endParaRPr lang="pt-PT" sz="1600" b="1" dirty="0"/>
          </a:p>
        </p:txBody>
      </p:sp>
      <p:cxnSp>
        <p:nvCxnSpPr>
          <p:cNvPr id="6" name="Conexão recta 5"/>
          <p:cNvCxnSpPr/>
          <p:nvPr/>
        </p:nvCxnSpPr>
        <p:spPr>
          <a:xfrm rot="10800000">
            <a:off x="3276600" y="4572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Fluxograma_geral_part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04" y="1219200"/>
            <a:ext cx="5068285" cy="3810000"/>
          </a:xfrm>
          <a:prstGeom prst="rect">
            <a:avLst/>
          </a:prstGeom>
        </p:spPr>
      </p:pic>
      <p:pic>
        <p:nvPicPr>
          <p:cNvPr id="14" name="Imagem 13" descr="Fluxograma_geral_part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8000" y="1620000"/>
            <a:ext cx="5203329" cy="4903002"/>
          </a:xfrm>
          <a:prstGeom prst="rect">
            <a:avLst/>
          </a:prstGeom>
        </p:spPr>
      </p:pic>
      <p:pic>
        <p:nvPicPr>
          <p:cNvPr id="15" name="Imagem 14" descr="Fluxograma_geral_part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4000" y="3924000"/>
            <a:ext cx="4815899" cy="285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800600" y="118646"/>
            <a:ext cx="4038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Seguimento, ataque e recolha dos objectos</a:t>
            </a:r>
            <a:endParaRPr lang="pt-PT" sz="1600" b="1" dirty="0"/>
          </a:p>
        </p:txBody>
      </p:sp>
      <p:cxnSp>
        <p:nvCxnSpPr>
          <p:cNvPr id="6" name="Conexão recta 5"/>
          <p:cNvCxnSpPr/>
          <p:nvPr/>
        </p:nvCxnSpPr>
        <p:spPr>
          <a:xfrm rot="10800000">
            <a:off x="3276600" y="4572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pt-PT" i="1" dirty="0" smtClean="0"/>
              <a:t>Objectos em posição horizontal</a:t>
            </a:r>
            <a:endParaRPr lang="pt-PT" i="1" dirty="0"/>
          </a:p>
        </p:txBody>
      </p:sp>
      <p:pic>
        <p:nvPicPr>
          <p:cNvPr id="9" name="Imagem 8" descr="Fluxograma - procura horizontal_part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1" y="1828800"/>
            <a:ext cx="2285999" cy="296397"/>
          </a:xfrm>
          <a:prstGeom prst="rect">
            <a:avLst/>
          </a:prstGeom>
        </p:spPr>
      </p:pic>
      <p:pic>
        <p:nvPicPr>
          <p:cNvPr id="10" name="Imagem 9" descr="Fluxograma - procura horizontal_part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124000"/>
            <a:ext cx="4383934" cy="762000"/>
          </a:xfrm>
          <a:prstGeom prst="rect">
            <a:avLst/>
          </a:prstGeom>
        </p:spPr>
      </p:pic>
      <p:pic>
        <p:nvPicPr>
          <p:cNvPr id="11" name="Imagem 10" descr="Fluxograma - procura horizontal_part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2872201"/>
            <a:ext cx="4572001" cy="3376199"/>
          </a:xfrm>
          <a:prstGeom prst="rect">
            <a:avLst/>
          </a:prstGeom>
        </p:spPr>
      </p:pic>
      <p:pic>
        <p:nvPicPr>
          <p:cNvPr id="12" name="Imagem 11" descr="Fluxograma - procura horizontal_part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4953000"/>
            <a:ext cx="1122837" cy="1018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pt-PT" i="1" dirty="0" smtClean="0"/>
              <a:t>Objectos em posição horizontal</a:t>
            </a:r>
            <a:endParaRPr lang="pt-PT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800600" y="118646"/>
            <a:ext cx="4038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Seguimento, ataque e recolha dos objectos</a:t>
            </a:r>
            <a:endParaRPr lang="pt-PT" sz="1600" b="1" dirty="0"/>
          </a:p>
        </p:txBody>
      </p:sp>
      <p:cxnSp>
        <p:nvCxnSpPr>
          <p:cNvPr id="6" name="Conexão recta 5"/>
          <p:cNvCxnSpPr/>
          <p:nvPr/>
        </p:nvCxnSpPr>
        <p:spPr>
          <a:xfrm rot="10800000">
            <a:off x="3276600" y="4572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panha horizontal_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524000"/>
            <a:ext cx="6019800" cy="481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PT" sz="2400" dirty="0" smtClean="0"/>
              <a:t>Objectivos</a:t>
            </a:r>
          </a:p>
          <a:p>
            <a:pPr>
              <a:lnSpc>
                <a:spcPct val="150000"/>
              </a:lnSpc>
            </a:pPr>
            <a:r>
              <a:rPr lang="pt-PT" sz="2400" dirty="0" smtClean="0"/>
              <a:t>Motivação</a:t>
            </a:r>
          </a:p>
          <a:p>
            <a:pPr>
              <a:lnSpc>
                <a:spcPct val="150000"/>
              </a:lnSpc>
            </a:pPr>
            <a:r>
              <a:rPr lang="pt-PT" sz="2400" dirty="0" smtClean="0"/>
              <a:t>Sistema experimental</a:t>
            </a:r>
          </a:p>
          <a:p>
            <a:pPr>
              <a:lnSpc>
                <a:spcPct val="150000"/>
              </a:lnSpc>
            </a:pPr>
            <a:r>
              <a:rPr lang="pt-PT" sz="2400" dirty="0" smtClean="0"/>
              <a:t>Arquitectura de software</a:t>
            </a:r>
          </a:p>
          <a:p>
            <a:pPr>
              <a:lnSpc>
                <a:spcPct val="150000"/>
              </a:lnSpc>
            </a:pPr>
            <a:r>
              <a:rPr lang="pt-PT" sz="2400" dirty="0" smtClean="0"/>
              <a:t>Detecção e caracterização de objectos</a:t>
            </a:r>
          </a:p>
          <a:p>
            <a:pPr>
              <a:lnSpc>
                <a:spcPct val="150000"/>
              </a:lnSpc>
            </a:pPr>
            <a:r>
              <a:rPr lang="pt-PT" sz="2400" dirty="0" smtClean="0"/>
              <a:t>Seguimento ataque e recolha de objectos</a:t>
            </a:r>
          </a:p>
          <a:p>
            <a:pPr>
              <a:lnSpc>
                <a:spcPct val="150000"/>
              </a:lnSpc>
            </a:pPr>
            <a:r>
              <a:rPr lang="pt-PT" sz="2400" dirty="0" smtClean="0"/>
              <a:t>Resultados</a:t>
            </a:r>
          </a:p>
          <a:p>
            <a:pPr>
              <a:lnSpc>
                <a:spcPct val="150000"/>
              </a:lnSpc>
            </a:pPr>
            <a:r>
              <a:rPr lang="pt-PT" sz="2400" dirty="0" smtClean="0"/>
              <a:t>Conclusões</a:t>
            </a:r>
            <a:endParaRPr lang="pt-PT" sz="2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/>
            <a:r>
              <a:rPr lang="pt-PT" i="1" dirty="0" smtClean="0"/>
              <a:t>Resumo</a:t>
            </a:r>
            <a:endParaRPr lang="pt-PT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553200" y="118646"/>
            <a:ext cx="2286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Resumo</a:t>
            </a:r>
            <a:endParaRPr lang="pt-PT" sz="1600" b="1" dirty="0"/>
          </a:p>
        </p:txBody>
      </p:sp>
      <p:cxnSp>
        <p:nvCxnSpPr>
          <p:cNvPr id="11" name="Conexão recta 10"/>
          <p:cNvCxnSpPr/>
          <p:nvPr/>
        </p:nvCxnSpPr>
        <p:spPr>
          <a:xfrm rot="10800000">
            <a:off x="6781800" y="4572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800600" y="118646"/>
            <a:ext cx="4038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Seguimento, ataque e recolha dos objectos</a:t>
            </a:r>
            <a:endParaRPr lang="pt-PT" sz="1600" b="1" dirty="0"/>
          </a:p>
        </p:txBody>
      </p:sp>
      <p:cxnSp>
        <p:nvCxnSpPr>
          <p:cNvPr id="6" name="Conexão recta 5"/>
          <p:cNvCxnSpPr/>
          <p:nvPr/>
        </p:nvCxnSpPr>
        <p:spPr>
          <a:xfrm rot="10800000">
            <a:off x="3276600" y="4572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pt-PT" i="1" dirty="0" smtClean="0"/>
              <a:t>Objectos num plano inclinado</a:t>
            </a:r>
            <a:endParaRPr lang="pt-PT" i="1" dirty="0"/>
          </a:p>
        </p:txBody>
      </p:sp>
      <p:pic>
        <p:nvPicPr>
          <p:cNvPr id="10" name="Imagem 9" descr="Rotacao em ZZ.png"/>
          <p:cNvPicPr>
            <a:picLocks noChangeAspect="1"/>
          </p:cNvPicPr>
          <p:nvPr/>
        </p:nvPicPr>
        <p:blipFill>
          <a:blip r:embed="rId2" cstate="print"/>
          <a:srcRect l="1852" t="3571" b="3571"/>
          <a:stretch>
            <a:fillRect/>
          </a:stretch>
        </p:blipFill>
        <p:spPr>
          <a:xfrm>
            <a:off x="4800600" y="1524000"/>
            <a:ext cx="3962400" cy="1943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12" descr="Rotacao em Y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657601"/>
            <a:ext cx="3963421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 descr="Fluxograma - procura plano inclinado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595" y="1584000"/>
            <a:ext cx="3210805" cy="559153"/>
          </a:xfrm>
          <a:prstGeom prst="rect">
            <a:avLst/>
          </a:prstGeom>
        </p:spPr>
      </p:pic>
      <p:pic>
        <p:nvPicPr>
          <p:cNvPr id="12" name="Imagem 11" descr="Fluxograma - procura plano inclinado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5914" y="2133601"/>
            <a:ext cx="1472086" cy="838199"/>
          </a:xfrm>
          <a:prstGeom prst="rect">
            <a:avLst/>
          </a:prstGeom>
        </p:spPr>
      </p:pic>
      <p:pic>
        <p:nvPicPr>
          <p:cNvPr id="14" name="Imagem 13" descr="Fluxograma - procura plano inclinado_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2971800"/>
            <a:ext cx="4001696" cy="1005921"/>
          </a:xfrm>
          <a:prstGeom prst="rect">
            <a:avLst/>
          </a:prstGeom>
        </p:spPr>
      </p:pic>
      <p:pic>
        <p:nvPicPr>
          <p:cNvPr id="15" name="Imagem 14" descr="Fluxograma - procura plano inclinado_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6995" y="3962400"/>
            <a:ext cx="2720605" cy="2386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pt-PT" i="1" dirty="0" smtClean="0"/>
              <a:t>Objectos num plano inclinado</a:t>
            </a:r>
            <a:endParaRPr lang="pt-PT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800600" y="118646"/>
            <a:ext cx="4038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Seguimento, ataque e recolha dos objectos</a:t>
            </a:r>
            <a:endParaRPr lang="pt-PT" sz="1600" b="1" dirty="0"/>
          </a:p>
        </p:txBody>
      </p:sp>
      <p:cxnSp>
        <p:nvCxnSpPr>
          <p:cNvPr id="6" name="Conexão recta 5"/>
          <p:cNvCxnSpPr/>
          <p:nvPr/>
        </p:nvCxnSpPr>
        <p:spPr>
          <a:xfrm rot="10800000">
            <a:off x="3276600" y="4572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1948" r="10095"/>
          <a:stretch>
            <a:fillRect/>
          </a:stretch>
        </p:blipFill>
        <p:spPr bwMode="auto">
          <a:xfrm>
            <a:off x="5638800" y="1545235"/>
            <a:ext cx="2133600" cy="2264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6172200"/>
            <a:ext cx="7086600" cy="43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6934200" y="1773835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endParaRPr lang="pt-PT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324600" y="3188625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>
                <a:solidFill>
                  <a:schemeClr val="accent3">
                    <a:lumMod val="75000"/>
                  </a:schemeClr>
                </a:solidFill>
              </a:rPr>
              <a:t>o</a:t>
            </a:r>
            <a:endParaRPr lang="pt-PT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239000" y="2502825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>
                <a:solidFill>
                  <a:srgbClr val="FFFF00"/>
                </a:solidFill>
              </a:rPr>
              <a:t>g</a:t>
            </a:r>
            <a:endParaRPr lang="pt-PT" sz="1100" dirty="0">
              <a:solidFill>
                <a:srgbClr val="FFFF00"/>
              </a:solidFill>
            </a:endParaRPr>
          </a:p>
        </p:txBody>
      </p:sp>
      <p:pic>
        <p:nvPicPr>
          <p:cNvPr id="13" name="Imagem 12" descr="Fluxograma - procura plano inclinado_5.png"/>
          <p:cNvPicPr>
            <a:picLocks noChangeAspect="1"/>
          </p:cNvPicPr>
          <p:nvPr/>
        </p:nvPicPr>
        <p:blipFill>
          <a:blip r:embed="rId4" cstate="print"/>
          <a:srcRect t="27771"/>
          <a:stretch>
            <a:fillRect/>
          </a:stretch>
        </p:blipFill>
        <p:spPr>
          <a:xfrm>
            <a:off x="1142999" y="1600200"/>
            <a:ext cx="2625111" cy="1066800"/>
          </a:xfrm>
          <a:prstGeom prst="rect">
            <a:avLst/>
          </a:prstGeom>
        </p:spPr>
      </p:pic>
      <p:pic>
        <p:nvPicPr>
          <p:cNvPr id="19" name="Imagem 18" descr="Fluxograma - procura plano inclinado_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000" y="2660457"/>
            <a:ext cx="3383549" cy="692343"/>
          </a:xfrm>
          <a:prstGeom prst="rect">
            <a:avLst/>
          </a:prstGeom>
        </p:spPr>
      </p:pic>
      <p:pic>
        <p:nvPicPr>
          <p:cNvPr id="20" name="Imagem 19" descr="Fluxograma - procura plano inclinado_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6000" y="3352800"/>
            <a:ext cx="5205009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pt-PT" i="1" dirty="0" smtClean="0"/>
              <a:t>Objectos num plano inclinado</a:t>
            </a:r>
            <a:endParaRPr lang="pt-PT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800600" y="118646"/>
            <a:ext cx="4038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Seguimento, ataque e recolha dos objectos</a:t>
            </a:r>
            <a:endParaRPr lang="pt-PT" sz="1600" b="1" dirty="0"/>
          </a:p>
        </p:txBody>
      </p:sp>
      <p:cxnSp>
        <p:nvCxnSpPr>
          <p:cNvPr id="6" name="Conexão recta 5"/>
          <p:cNvCxnSpPr/>
          <p:nvPr/>
        </p:nvCxnSpPr>
        <p:spPr>
          <a:xfrm rot="10800000">
            <a:off x="3276600" y="4572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panha objecto inclinad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524000"/>
            <a:ext cx="600075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pt-PT" i="1" dirty="0" smtClean="0"/>
              <a:t>Objectos não identificados</a:t>
            </a:r>
            <a:endParaRPr lang="pt-PT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800600" y="118646"/>
            <a:ext cx="4038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Seguimento, ataque e recolha dos objectos</a:t>
            </a:r>
            <a:endParaRPr lang="pt-PT" sz="1600" b="1" dirty="0"/>
          </a:p>
        </p:txBody>
      </p:sp>
      <p:cxnSp>
        <p:nvCxnSpPr>
          <p:cNvPr id="6" name="Conexão recta 5"/>
          <p:cNvCxnSpPr/>
          <p:nvPr/>
        </p:nvCxnSpPr>
        <p:spPr>
          <a:xfrm rot="10800000">
            <a:off x="3276600" y="4572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Derruba object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524000"/>
            <a:ext cx="6019800" cy="481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467600" y="118646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Resultados</a:t>
            </a:r>
            <a:endParaRPr lang="pt-PT" sz="1600" b="1" dirty="0"/>
          </a:p>
        </p:txBody>
      </p:sp>
      <p:cxnSp>
        <p:nvCxnSpPr>
          <p:cNvPr id="5" name="Conexão recta 4"/>
          <p:cNvCxnSpPr/>
          <p:nvPr/>
        </p:nvCxnSpPr>
        <p:spPr>
          <a:xfrm rot="10800000">
            <a:off x="6019800" y="4572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pt-PT" i="1" dirty="0" smtClean="0"/>
              <a:t>Pilha de pneus</a:t>
            </a:r>
            <a:endParaRPr lang="pt-PT" i="1" dirty="0"/>
          </a:p>
        </p:txBody>
      </p:sp>
      <p:pic>
        <p:nvPicPr>
          <p:cNvPr id="7" name="Video rápid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00200" y="1524000"/>
            <a:ext cx="6019800" cy="481584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248400" y="63246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Velocidade (6x)</a:t>
            </a:r>
            <a:endParaRPr lang="pt-P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pt-PT" i="1" dirty="0" smtClean="0"/>
              <a:t>Resultados</a:t>
            </a:r>
            <a:endParaRPr lang="pt-PT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467600" y="118646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Resultados</a:t>
            </a:r>
            <a:endParaRPr lang="pt-PT" sz="1600" b="1" dirty="0"/>
          </a:p>
        </p:txBody>
      </p:sp>
      <p:cxnSp>
        <p:nvCxnSpPr>
          <p:cNvPr id="6" name="Conexão recta 5"/>
          <p:cNvCxnSpPr/>
          <p:nvPr/>
        </p:nvCxnSpPr>
        <p:spPr>
          <a:xfrm rot="10800000">
            <a:off x="6019800" y="4572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sz="2000" dirty="0" smtClean="0"/>
              <a:t>Grande percentagem de pneus apanhados apenas com uma tentativa</a:t>
            </a:r>
          </a:p>
          <a:p>
            <a:endParaRPr lang="pt-PT" sz="2000" dirty="0" smtClean="0"/>
          </a:p>
          <a:p>
            <a:r>
              <a:rPr lang="pt-PT" sz="2000" dirty="0" smtClean="0"/>
              <a:t>Tempo de ciclo um pouco elevado principalmente devido aos varrimentos.</a:t>
            </a:r>
            <a:endParaRPr lang="pt-PT" sz="20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0000" y="1752600"/>
            <a:ext cx="8229600" cy="245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980000" y="3810000"/>
            <a:ext cx="609600" cy="381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7272000" y="3810000"/>
            <a:ext cx="609600" cy="381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8064000" y="3657600"/>
            <a:ext cx="609600" cy="381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O sistema desenvolvido é capaz de apanhar objectos toroidais independentemente da orientação e com diferentes dimensões.</a:t>
            </a:r>
          </a:p>
          <a:p>
            <a:pPr>
              <a:buNone/>
            </a:pPr>
            <a:endParaRPr lang="pt-PT" sz="2400" dirty="0" smtClean="0"/>
          </a:p>
          <a:p>
            <a:r>
              <a:rPr lang="pt-PT" sz="2400" dirty="0" smtClean="0"/>
              <a:t>O tempo de ciclo é um pouco elevado principalmente devido aos varrimentos.</a:t>
            </a:r>
          </a:p>
          <a:p>
            <a:endParaRPr lang="pt-PT" sz="2400" dirty="0" smtClean="0"/>
          </a:p>
          <a:p>
            <a:r>
              <a:rPr lang="pt-PT" sz="2400" dirty="0" smtClean="0"/>
              <a:t>Possível trabalho futuro:</a:t>
            </a:r>
          </a:p>
          <a:p>
            <a:pPr lvl="1"/>
            <a:r>
              <a:rPr lang="pt-PT" sz="2000" dirty="0" smtClean="0"/>
              <a:t>Desenvolver um software para outras peças mais complexas.</a:t>
            </a:r>
          </a:p>
          <a:p>
            <a:pPr lvl="1"/>
            <a:r>
              <a:rPr lang="pt-PT" sz="2000" dirty="0" smtClean="0"/>
              <a:t>Sistema </a:t>
            </a:r>
            <a:r>
              <a:rPr lang="pt-PT" sz="2000" dirty="0" smtClean="0"/>
              <a:t>para apanhar peças do interior de um </a:t>
            </a:r>
            <a:r>
              <a:rPr lang="pt-PT" sz="2000" dirty="0" smtClean="0"/>
              <a:t>caixote.</a:t>
            </a:r>
            <a:endParaRPr lang="pt-PT" sz="2000" dirty="0" smtClean="0"/>
          </a:p>
          <a:p>
            <a:endParaRPr lang="pt-PT" sz="2000" dirty="0" smtClean="0"/>
          </a:p>
          <a:p>
            <a:endParaRPr lang="pt-PT" sz="2000" dirty="0" smtClean="0"/>
          </a:p>
          <a:p>
            <a:endParaRPr lang="pt-PT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pt-PT" i="1" dirty="0" smtClean="0"/>
              <a:t>Conclusões e trabalho futuro</a:t>
            </a:r>
            <a:endParaRPr lang="pt-PT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19800" y="118646"/>
            <a:ext cx="2819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Conclusões e trabalho futuro</a:t>
            </a:r>
            <a:endParaRPr lang="pt-PT" sz="1600" b="1" dirty="0"/>
          </a:p>
        </p:txBody>
      </p:sp>
      <p:cxnSp>
        <p:nvCxnSpPr>
          <p:cNvPr id="7" name="Conexão recta 6"/>
          <p:cNvCxnSpPr/>
          <p:nvPr/>
        </p:nvCxnSpPr>
        <p:spPr>
          <a:xfrm rot="10800000">
            <a:off x="4419600" y="457200"/>
            <a:ext cx="441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990600" y="3581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Bin-picking</a:t>
            </a: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objectos toroidais</a:t>
            </a:r>
            <a:endParaRPr kumimoji="0" lang="pt-PT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Imagem 14" descr="simbolo_UA_pre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67209"/>
            <a:ext cx="571504" cy="58341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914400" y="53340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Universidade de Aveiro </a:t>
            </a:r>
          </a:p>
          <a:p>
            <a:r>
              <a:rPr lang="pt-PT" sz="1200" dirty="0" smtClean="0"/>
              <a:t>Departamento de Engenharia Mecânica</a:t>
            </a:r>
          </a:p>
          <a:p>
            <a:r>
              <a:rPr lang="pt-PT" sz="1200" dirty="0" smtClean="0"/>
              <a:t>Laboratório de Automação e Robótica</a:t>
            </a:r>
            <a:endParaRPr lang="pt-PT" sz="12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81000" y="198000"/>
            <a:ext cx="480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Orientador: Prof. Doutor Vítor Manuel Ferreira dos Santos</a:t>
            </a:r>
          </a:p>
          <a:p>
            <a:endParaRPr lang="pt-PT" sz="1600" b="1" dirty="0" smtClean="0"/>
          </a:p>
        </p:txBody>
      </p:sp>
      <p:cxnSp>
        <p:nvCxnSpPr>
          <p:cNvPr id="18" name="Conexão recta 17"/>
          <p:cNvCxnSpPr/>
          <p:nvPr/>
        </p:nvCxnSpPr>
        <p:spPr>
          <a:xfrm rot="10800000">
            <a:off x="457200" y="4572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553200" y="198000"/>
            <a:ext cx="2286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/>
              <a:t>17 Dezembro 2010</a:t>
            </a:r>
            <a:endParaRPr lang="pt-PT" sz="1200" b="1" dirty="0"/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5562600" y="4648200"/>
            <a:ext cx="3124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Luís Rodrigues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sz="3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62400" y="5791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 smtClean="0"/>
              <a:t>Obrigado pela vossa atenção !</a:t>
            </a:r>
            <a:endParaRPr lang="pt-P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i="1" dirty="0" smtClean="0"/>
              <a:t>Objectivos</a:t>
            </a:r>
            <a:endParaRPr lang="pt-PT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Sistema automático capaz de apanhar objectos toroidais, neste caso em concreto pneus.</a:t>
            </a:r>
          </a:p>
          <a:p>
            <a:endParaRPr lang="pt-PT" sz="2000" dirty="0" smtClean="0"/>
          </a:p>
          <a:p>
            <a:pPr lvl="1"/>
            <a:r>
              <a:rPr lang="pt-PT" sz="2000" dirty="0" smtClean="0"/>
              <a:t>Desenvolver um conjunto de procedimentos e algoritmos de localização e orientação dos objectos.</a:t>
            </a:r>
          </a:p>
          <a:p>
            <a:pPr lvl="1"/>
            <a:endParaRPr lang="pt-PT" sz="2000" dirty="0" smtClean="0"/>
          </a:p>
          <a:p>
            <a:pPr lvl="1"/>
            <a:r>
              <a:rPr lang="pt-PT" sz="2000" dirty="0" smtClean="0"/>
              <a:t>Recolha de dados sensoriais.</a:t>
            </a:r>
          </a:p>
          <a:p>
            <a:pPr lvl="1"/>
            <a:endParaRPr lang="pt-PT" sz="2000" dirty="0" smtClean="0"/>
          </a:p>
          <a:p>
            <a:pPr lvl="1"/>
            <a:r>
              <a:rPr lang="pt-PT" sz="2000" dirty="0" smtClean="0"/>
              <a:t>Os objectos devem ser pegados um a um.</a:t>
            </a:r>
          </a:p>
          <a:p>
            <a:pPr lvl="1"/>
            <a:endParaRPr lang="pt-PT" sz="2000" dirty="0" smtClean="0"/>
          </a:p>
          <a:p>
            <a:pPr lvl="1"/>
            <a:r>
              <a:rPr lang="pt-PT" sz="2000" dirty="0" smtClean="0"/>
              <a:t>Posicionar o braço robótico, num procedimento dinâmico para se poder fazer a sua validação.</a:t>
            </a:r>
          </a:p>
          <a:p>
            <a:pPr lvl="1"/>
            <a:endParaRPr lang="pt-PT" sz="20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6553200" y="118646"/>
            <a:ext cx="2286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Introdução</a:t>
            </a:r>
            <a:endParaRPr lang="pt-PT" sz="1600" b="1" dirty="0"/>
          </a:p>
        </p:txBody>
      </p:sp>
      <p:cxnSp>
        <p:nvCxnSpPr>
          <p:cNvPr id="5" name="Conexão recta 4"/>
          <p:cNvCxnSpPr/>
          <p:nvPr/>
        </p:nvCxnSpPr>
        <p:spPr>
          <a:xfrm rot="10800000">
            <a:off x="6248400" y="4572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i="1" dirty="0" smtClean="0"/>
              <a:t>Motivação</a:t>
            </a:r>
            <a:endParaRPr lang="pt-PT" i="1" dirty="0"/>
          </a:p>
        </p:txBody>
      </p:sp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006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Reciclagem de pneus:</a:t>
            </a:r>
          </a:p>
          <a:p>
            <a:pPr lvl="1"/>
            <a:r>
              <a:rPr lang="pt-PT" sz="2000" dirty="0" smtClean="0"/>
              <a:t>Pneus amontoados numa pilha</a:t>
            </a:r>
          </a:p>
          <a:p>
            <a:pPr lvl="1"/>
            <a:r>
              <a:rPr lang="pt-PT" sz="2000" dirty="0" smtClean="0"/>
              <a:t>Pegados um a um  por um operador</a:t>
            </a:r>
          </a:p>
          <a:p>
            <a:pPr lvl="1"/>
            <a:r>
              <a:rPr lang="pt-PT" sz="2000" dirty="0" smtClean="0"/>
              <a:t>Trabalho duro </a:t>
            </a:r>
          </a:p>
          <a:p>
            <a:pPr lvl="1"/>
            <a:r>
              <a:rPr lang="pt-PT" sz="2000" dirty="0" smtClean="0"/>
              <a:t>Desmotivante</a:t>
            </a:r>
          </a:p>
          <a:p>
            <a:pPr lvl="1"/>
            <a:endParaRPr lang="pt-PT" sz="2000" dirty="0" smtClean="0"/>
          </a:p>
          <a:p>
            <a:pPr lvl="0">
              <a:defRPr/>
            </a:pPr>
            <a:r>
              <a:rPr lang="pt-PT" sz="2400" dirty="0" smtClean="0"/>
              <a:t>Possível solução:</a:t>
            </a:r>
          </a:p>
          <a:p>
            <a:pPr lvl="1">
              <a:defRPr/>
            </a:pPr>
            <a:r>
              <a:rPr lang="pt-PT" sz="2000" dirty="0" smtClean="0"/>
              <a:t>Sistema </a:t>
            </a:r>
            <a:r>
              <a:rPr lang="pt-PT" sz="2000" dirty="0" err="1" smtClean="0"/>
              <a:t>bin-picking</a:t>
            </a:r>
            <a:r>
              <a:rPr lang="pt-PT" sz="2000" dirty="0" smtClean="0"/>
              <a:t> para apanhar os pneus</a:t>
            </a:r>
          </a:p>
          <a:p>
            <a:pPr lvl="1">
              <a:defRPr/>
            </a:pPr>
            <a:r>
              <a:rPr lang="pt-PT" sz="2000" dirty="0" smtClean="0"/>
              <a:t>Pneus apanhados directamente da pilha.</a:t>
            </a:r>
          </a:p>
          <a:p>
            <a:endParaRPr lang="pt-PT" sz="2400" dirty="0" smtClean="0"/>
          </a:p>
          <a:p>
            <a:endParaRPr lang="pt-PT" dirty="0" smtClean="0"/>
          </a:p>
        </p:txBody>
      </p:sp>
      <p:pic>
        <p:nvPicPr>
          <p:cNvPr id="9" name="Imagem 8" descr="RECIPNEU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752600"/>
            <a:ext cx="3537262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 descr="RECIPNEU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886200"/>
            <a:ext cx="351900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6553200" y="118646"/>
            <a:ext cx="2286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Introdução</a:t>
            </a:r>
            <a:endParaRPr lang="pt-PT" sz="1600" b="1" dirty="0"/>
          </a:p>
        </p:txBody>
      </p:sp>
      <p:cxnSp>
        <p:nvCxnSpPr>
          <p:cNvPr id="12" name="Conexão recta 11"/>
          <p:cNvCxnSpPr/>
          <p:nvPr/>
        </p:nvCxnSpPr>
        <p:spPr>
          <a:xfrm rot="10800000">
            <a:off x="6248400" y="4572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i="1" dirty="0" smtClean="0"/>
              <a:t>Dispositivos de actuação </a:t>
            </a:r>
            <a:endParaRPr lang="pt-PT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8768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Permitem fazer a preensão dos objectos.</a:t>
            </a:r>
          </a:p>
          <a:p>
            <a:endParaRPr lang="pt-PT" sz="1200" dirty="0" smtClean="0"/>
          </a:p>
          <a:p>
            <a:r>
              <a:rPr lang="pt-PT" sz="2400" dirty="0" smtClean="0"/>
              <a:t>Robô FANUC M-6iB/6S:</a:t>
            </a:r>
          </a:p>
          <a:p>
            <a:pPr lvl="1"/>
            <a:r>
              <a:rPr lang="pt-PT" sz="2000" dirty="0" smtClean="0"/>
              <a:t>6 juntas</a:t>
            </a:r>
          </a:p>
          <a:p>
            <a:pPr lvl="1"/>
            <a:r>
              <a:rPr lang="pt-PT" sz="2000" dirty="0" smtClean="0"/>
              <a:t>Alcance de 1373mm</a:t>
            </a:r>
          </a:p>
          <a:p>
            <a:pPr lvl="1"/>
            <a:r>
              <a:rPr lang="pt-PT" sz="2000" dirty="0" smtClean="0"/>
              <a:t>Carga máxima de 6kg</a:t>
            </a:r>
          </a:p>
          <a:p>
            <a:pPr lvl="1"/>
            <a:r>
              <a:rPr lang="pt-PT" sz="2000" dirty="0" smtClean="0"/>
              <a:t>Velocidade máxima de 2m/s</a:t>
            </a:r>
          </a:p>
          <a:p>
            <a:pPr lvl="1"/>
            <a:endParaRPr lang="pt-PT" sz="2000" dirty="0" smtClean="0"/>
          </a:p>
          <a:p>
            <a:r>
              <a:rPr lang="pt-PT" sz="2400" dirty="0" smtClean="0"/>
              <a:t>A garra foi desenvolvida tendo em conta as dimensões e forma dos objectos.</a:t>
            </a:r>
          </a:p>
          <a:p>
            <a:pPr lvl="1"/>
            <a:endParaRPr lang="pt-PT" sz="2000" dirty="0" smtClean="0"/>
          </a:p>
          <a:p>
            <a:pPr lvl="1"/>
            <a:endParaRPr lang="pt-PT" sz="20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6553200" y="118646"/>
            <a:ext cx="2286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Sistema experimental</a:t>
            </a:r>
            <a:endParaRPr lang="pt-PT" sz="1600" b="1" dirty="0"/>
          </a:p>
        </p:txBody>
      </p:sp>
      <p:cxnSp>
        <p:nvCxnSpPr>
          <p:cNvPr id="5" name="Conexão recta 4"/>
          <p:cNvCxnSpPr/>
          <p:nvPr/>
        </p:nvCxnSpPr>
        <p:spPr>
          <a:xfrm rot="10800000">
            <a:off x="5257800" y="4572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Robot _FANUC_.png"/>
          <p:cNvPicPr>
            <a:picLocks noChangeAspect="1"/>
          </p:cNvPicPr>
          <p:nvPr/>
        </p:nvPicPr>
        <p:blipFill>
          <a:blip r:embed="rId2" cstate="print"/>
          <a:srcRect l="10256" t="7659" r="7692" b="19238"/>
          <a:stretch>
            <a:fillRect/>
          </a:stretch>
        </p:blipFill>
        <p:spPr>
          <a:xfrm>
            <a:off x="6248400" y="1676400"/>
            <a:ext cx="1876926" cy="2228850"/>
          </a:xfrm>
          <a:prstGeom prst="rect">
            <a:avLst/>
          </a:prstGeom>
        </p:spPr>
      </p:pic>
      <p:pic>
        <p:nvPicPr>
          <p:cNvPr id="13" name="Imagem 12" descr="garra_inic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114800"/>
            <a:ext cx="933613" cy="1664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m 13" descr="Garra_nov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4143" y="4495800"/>
            <a:ext cx="693057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952999"/>
          </a:xfrm>
        </p:spPr>
        <p:txBody>
          <a:bodyPr>
            <a:normAutofit/>
          </a:bodyPr>
          <a:lstStyle/>
          <a:p>
            <a:r>
              <a:rPr lang="pt-PT" sz="2400" dirty="0" smtClean="0"/>
              <a:t>Câmara PULNIX TMC-1327GE:</a:t>
            </a:r>
          </a:p>
          <a:p>
            <a:pPr lvl="1"/>
            <a:r>
              <a:rPr lang="pt-PT" sz="2000" dirty="0" smtClean="0"/>
              <a:t>Posicionada no braço do robô. </a:t>
            </a:r>
          </a:p>
          <a:p>
            <a:pPr lvl="1"/>
            <a:r>
              <a:rPr lang="pt-PT" sz="2000" dirty="0" smtClean="0"/>
              <a:t>Auxilio de um anel de </a:t>
            </a:r>
            <a:r>
              <a:rPr lang="pt-PT" sz="2000" dirty="0" err="1" smtClean="0"/>
              <a:t>LEDs</a:t>
            </a:r>
            <a:r>
              <a:rPr lang="pt-PT" sz="2000" dirty="0" smtClean="0"/>
              <a:t> para melhorar a qualidade das imagens.</a:t>
            </a:r>
          </a:p>
          <a:p>
            <a:pPr lvl="1"/>
            <a:endParaRPr lang="pt-PT" sz="2000" dirty="0" smtClean="0"/>
          </a:p>
          <a:p>
            <a:pPr lvl="0">
              <a:defRPr/>
            </a:pPr>
            <a:r>
              <a:rPr lang="pt-PT" sz="2400" dirty="0" smtClean="0"/>
              <a:t>Sensor de distância </a:t>
            </a:r>
            <a:r>
              <a:rPr lang="pt-PT" sz="2400" dirty="0" err="1" smtClean="0"/>
              <a:t>Sharp</a:t>
            </a:r>
            <a:r>
              <a:rPr lang="pt-PT" sz="2400" dirty="0" smtClean="0"/>
              <a:t> GP2D12</a:t>
            </a:r>
          </a:p>
          <a:p>
            <a:pPr lvl="1">
              <a:defRPr/>
            </a:pPr>
            <a:r>
              <a:rPr lang="pt-PT" sz="2000" dirty="0" smtClean="0"/>
              <a:t>Utiliza infravermelhos.</a:t>
            </a:r>
          </a:p>
          <a:p>
            <a:pPr lvl="1">
              <a:defRPr/>
            </a:pPr>
            <a:r>
              <a:rPr lang="pt-PT" sz="2000" dirty="0" smtClean="0"/>
              <a:t>Alcance de 10 a 80 cm.</a:t>
            </a:r>
          </a:p>
          <a:p>
            <a:pPr lvl="1">
              <a:defRPr/>
            </a:pPr>
            <a:r>
              <a:rPr lang="pt-PT" sz="2000" dirty="0" smtClean="0"/>
              <a:t>25Hz de frequência de aquisição.</a:t>
            </a:r>
          </a:p>
          <a:p>
            <a:pPr lvl="1">
              <a:defRPr/>
            </a:pPr>
            <a:r>
              <a:rPr lang="pt-PT" sz="2000" dirty="0" smtClean="0"/>
              <a:t>Fornece informação acerca da profundidade dos objectos.</a:t>
            </a:r>
          </a:p>
          <a:p>
            <a:pPr lvl="1"/>
            <a:endParaRPr lang="pt-PT" sz="20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6553200" y="118646"/>
            <a:ext cx="2286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Sistema experimental</a:t>
            </a:r>
            <a:endParaRPr lang="pt-PT" sz="1600" b="1" dirty="0"/>
          </a:p>
        </p:txBody>
      </p:sp>
      <p:cxnSp>
        <p:nvCxnSpPr>
          <p:cNvPr id="5" name="Conexão recta 4"/>
          <p:cNvCxnSpPr/>
          <p:nvPr/>
        </p:nvCxnSpPr>
        <p:spPr>
          <a:xfrm rot="10800000">
            <a:off x="5257800" y="4572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i="1" dirty="0" smtClean="0"/>
              <a:t>Dispositivos de percepção </a:t>
            </a:r>
            <a:endParaRPr lang="pt-PT" i="1" dirty="0"/>
          </a:p>
        </p:txBody>
      </p:sp>
      <p:pic>
        <p:nvPicPr>
          <p:cNvPr id="8" name="Imagem 7" descr="Câmara e anel de leds.png"/>
          <p:cNvPicPr>
            <a:picLocks noChangeAspect="1"/>
          </p:cNvPicPr>
          <p:nvPr/>
        </p:nvPicPr>
        <p:blipFill>
          <a:blip r:embed="rId2" cstate="print"/>
          <a:srcRect l="56160"/>
          <a:stretch>
            <a:fillRect/>
          </a:stretch>
        </p:blipFill>
        <p:spPr>
          <a:xfrm>
            <a:off x="7239000" y="1905000"/>
            <a:ext cx="1371600" cy="1381581"/>
          </a:xfrm>
          <a:prstGeom prst="rect">
            <a:avLst/>
          </a:prstGeom>
        </p:spPr>
      </p:pic>
      <p:pic>
        <p:nvPicPr>
          <p:cNvPr id="7" name="Imagem 6" descr="Câmara e anel de leds.png"/>
          <p:cNvPicPr>
            <a:picLocks noChangeAspect="1"/>
          </p:cNvPicPr>
          <p:nvPr/>
        </p:nvPicPr>
        <p:blipFill>
          <a:blip r:embed="rId2" cstate="print"/>
          <a:srcRect r="47273"/>
          <a:stretch>
            <a:fillRect/>
          </a:stretch>
        </p:blipFill>
        <p:spPr>
          <a:xfrm>
            <a:off x="5535580" y="1905000"/>
            <a:ext cx="1637732" cy="1371600"/>
          </a:xfrm>
          <a:prstGeom prst="rect">
            <a:avLst/>
          </a:prstGeom>
        </p:spPr>
      </p:pic>
      <p:sp>
        <p:nvSpPr>
          <p:cNvPr id="13" name="Marcador de Posição de Conteúdo 2"/>
          <p:cNvSpPr txBox="1">
            <a:spLocks/>
          </p:cNvSpPr>
          <p:nvPr/>
        </p:nvSpPr>
        <p:spPr>
          <a:xfrm>
            <a:off x="4495800" y="1447800"/>
            <a:ext cx="42672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Imagem 13" descr="UGI no rob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810000"/>
            <a:ext cx="2819400" cy="21145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239000" y="4724400"/>
            <a:ext cx="1600200" cy="14478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7" name="Conexão recta 16"/>
          <p:cNvCxnSpPr>
            <a:stCxn id="15" idx="0"/>
          </p:cNvCxnSpPr>
          <p:nvPr/>
        </p:nvCxnSpPr>
        <p:spPr>
          <a:xfrm rot="16200000" flipH="1" flipV="1">
            <a:off x="7372350" y="4133850"/>
            <a:ext cx="76200" cy="12573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cta 19"/>
          <p:cNvCxnSpPr>
            <a:stCxn id="15" idx="3"/>
          </p:cNvCxnSpPr>
          <p:nvPr/>
        </p:nvCxnSpPr>
        <p:spPr>
          <a:xfrm rot="5400000" flipH="1">
            <a:off x="6509684" y="4996516"/>
            <a:ext cx="1083375" cy="84394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i="1" dirty="0" smtClean="0"/>
              <a:t>Comunicação PC - dispositivos</a:t>
            </a:r>
            <a:endParaRPr lang="pt-PT" i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553200" y="118646"/>
            <a:ext cx="2286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Sistema experimental</a:t>
            </a:r>
            <a:endParaRPr lang="pt-PT" sz="1600" b="1" dirty="0"/>
          </a:p>
        </p:txBody>
      </p:sp>
      <p:cxnSp>
        <p:nvCxnSpPr>
          <p:cNvPr id="5" name="Conexão recta 4"/>
          <p:cNvCxnSpPr/>
          <p:nvPr/>
        </p:nvCxnSpPr>
        <p:spPr>
          <a:xfrm rot="10800000">
            <a:off x="5257800" y="4572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Unidade de Actuaçã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1836475"/>
            <a:ext cx="990600" cy="906725"/>
          </a:xfrm>
          <a:prstGeom prst="rect">
            <a:avLst/>
          </a:prstGeom>
        </p:spPr>
      </p:pic>
      <p:pic>
        <p:nvPicPr>
          <p:cNvPr id="9" name="Imagem 8" descr="UG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0643" y="3776246"/>
            <a:ext cx="2405157" cy="1676400"/>
          </a:xfrm>
          <a:prstGeom prst="rect">
            <a:avLst/>
          </a:prstGeom>
        </p:spPr>
      </p:pic>
      <p:sp>
        <p:nvSpPr>
          <p:cNvPr id="42" name="Marcador de Posição de Conteúdo 2"/>
          <p:cNvSpPr txBox="1">
            <a:spLocks/>
          </p:cNvSpPr>
          <p:nvPr/>
        </p:nvSpPr>
        <p:spPr>
          <a:xfrm>
            <a:off x="4876800" y="3810000"/>
            <a:ext cx="42672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8" name="Conexão recta unidireccional 47"/>
          <p:cNvCxnSpPr/>
          <p:nvPr/>
        </p:nvCxnSpPr>
        <p:spPr>
          <a:xfrm flipV="1">
            <a:off x="6207767" y="5376446"/>
            <a:ext cx="30480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ângulo 49"/>
          <p:cNvSpPr/>
          <p:nvPr/>
        </p:nvSpPr>
        <p:spPr>
          <a:xfrm>
            <a:off x="5824443" y="5528846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pt-PT" sz="1600" dirty="0" smtClean="0"/>
              <a:t>UGI</a:t>
            </a:r>
            <a:endParaRPr lang="pt-PT" sz="1600" dirty="0"/>
          </a:p>
        </p:txBody>
      </p:sp>
      <p:cxnSp>
        <p:nvCxnSpPr>
          <p:cNvPr id="51" name="Conexão recta unidireccional 50"/>
          <p:cNvCxnSpPr>
            <a:stCxn id="53" idx="0"/>
          </p:cNvCxnSpPr>
          <p:nvPr/>
        </p:nvCxnSpPr>
        <p:spPr>
          <a:xfrm rot="5400000" flipH="1" flipV="1">
            <a:off x="6795886" y="2401112"/>
            <a:ext cx="184900" cy="39652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ângulo 52"/>
          <p:cNvSpPr/>
          <p:nvPr/>
        </p:nvSpPr>
        <p:spPr>
          <a:xfrm>
            <a:off x="6096000" y="2691825"/>
            <a:ext cx="1188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defRPr/>
            </a:pPr>
            <a:r>
              <a:rPr lang="pt-PT" sz="1600" dirty="0" smtClean="0"/>
              <a:t>Unidade de </a:t>
            </a:r>
          </a:p>
          <a:p>
            <a:pPr marL="342900" lvl="0" indent="-342900" algn="ctr">
              <a:defRPr/>
            </a:pPr>
            <a:r>
              <a:rPr lang="pt-PT" sz="1600" dirty="0" smtClean="0"/>
              <a:t>actuação</a:t>
            </a:r>
            <a:endParaRPr lang="pt-PT" sz="1600" dirty="0"/>
          </a:p>
        </p:txBody>
      </p:sp>
      <p:sp>
        <p:nvSpPr>
          <p:cNvPr id="32" name="Marcador de Posição de Conteúdo 31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4958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A Unidade de Actuação permite:</a:t>
            </a:r>
          </a:p>
          <a:p>
            <a:pPr marL="800100" lvl="1" indent="-342900">
              <a:buFont typeface="Calibri" pitchFamily="34" charset="0"/>
              <a:buChar char="–"/>
            </a:pPr>
            <a:r>
              <a:rPr lang="pt-PT" sz="2000" dirty="0" smtClean="0"/>
              <a:t>Recolher dados do sensor </a:t>
            </a:r>
          </a:p>
          <a:p>
            <a:pPr marL="800100" lvl="1" indent="-342900">
              <a:buFont typeface="Calibri" pitchFamily="34" charset="0"/>
              <a:buChar char="–"/>
            </a:pPr>
            <a:r>
              <a:rPr lang="pt-PT" sz="2000" dirty="0" smtClean="0"/>
              <a:t>Fazer a actuação da garra.</a:t>
            </a:r>
          </a:p>
          <a:p>
            <a:pPr lvl="0">
              <a:buNone/>
              <a:defRPr/>
            </a:pPr>
            <a:endParaRPr lang="pt-PT" sz="2000" dirty="0" smtClean="0"/>
          </a:p>
          <a:p>
            <a:pPr lvl="0">
              <a:defRPr/>
            </a:pPr>
            <a:r>
              <a:rPr lang="pt-PT" sz="2400" dirty="0" smtClean="0"/>
              <a:t>A Unidade Geral de Interface (UGI):</a:t>
            </a:r>
          </a:p>
          <a:p>
            <a:pPr marL="800100" lvl="1" indent="-342900">
              <a:buFont typeface="Calibri" pitchFamily="34" charset="0"/>
              <a:buChar char="–"/>
            </a:pPr>
            <a:r>
              <a:rPr lang="pt-PT" sz="2000" dirty="0" smtClean="0"/>
              <a:t>É a ponte de ligação entre PC e a Unidade de Actuação</a:t>
            </a:r>
          </a:p>
          <a:p>
            <a:pPr marL="800100" lvl="1" indent="-342900">
              <a:buFont typeface="Calibri" pitchFamily="34" charset="0"/>
              <a:buChar char="–"/>
            </a:pPr>
            <a:r>
              <a:rPr lang="pt-PT" sz="2000" dirty="0" smtClean="0"/>
              <a:t>Permite comutar a iluminação localizada</a:t>
            </a:r>
          </a:p>
          <a:p>
            <a:pPr marL="800100" lvl="1" indent="-342900">
              <a:buFont typeface="Calibri" pitchFamily="34" charset="0"/>
              <a:buChar char="–"/>
            </a:pPr>
            <a:r>
              <a:rPr lang="pt-PT" sz="2000" dirty="0" smtClean="0"/>
              <a:t>Permite ligar outros dispositivos que não foram utilizados.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i="1" dirty="0" smtClean="0"/>
              <a:t>Objectos toroidais</a:t>
            </a:r>
            <a:endParaRPr lang="pt-PT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4038600" cy="4495799"/>
          </a:xfrm>
        </p:spPr>
        <p:txBody>
          <a:bodyPr>
            <a:noAutofit/>
          </a:bodyPr>
          <a:lstStyle/>
          <a:p>
            <a:r>
              <a:rPr lang="pt-PT" sz="2400" dirty="0" smtClean="0"/>
              <a:t>Características:</a:t>
            </a:r>
          </a:p>
          <a:p>
            <a:pPr lvl="1"/>
            <a:r>
              <a:rPr lang="pt-PT" sz="2000" dirty="0" smtClean="0"/>
              <a:t>Pequenas réplicas de pneus .</a:t>
            </a:r>
          </a:p>
          <a:p>
            <a:pPr lvl="1"/>
            <a:r>
              <a:rPr lang="pt-PT" sz="2000" dirty="0" smtClean="0"/>
              <a:t>Foram utilizados 3 tipos.</a:t>
            </a:r>
          </a:p>
          <a:p>
            <a:pPr lvl="1"/>
            <a:r>
              <a:rPr lang="pt-PT" sz="2000" dirty="0" smtClean="0"/>
              <a:t>Apresentam diferentes formas e dimensões.</a:t>
            </a:r>
          </a:p>
          <a:p>
            <a:endParaRPr lang="pt-PT" sz="2000" dirty="0" smtClean="0"/>
          </a:p>
          <a:p>
            <a:pPr lvl="0">
              <a:defRPr/>
            </a:pPr>
            <a:r>
              <a:rPr lang="pt-PT" sz="2400" dirty="0" smtClean="0"/>
              <a:t>Os pneus a apanhar estão colocados numa pilha.</a:t>
            </a:r>
          </a:p>
          <a:p>
            <a:pPr lvl="0">
              <a:defRPr/>
            </a:pPr>
            <a:endParaRPr lang="pt-PT" sz="2400" dirty="0" smtClean="0"/>
          </a:p>
          <a:p>
            <a:pPr lvl="0">
              <a:defRPr/>
            </a:pPr>
            <a:r>
              <a:rPr lang="pt-PT" sz="2400" dirty="0" smtClean="0"/>
              <a:t>Podem apresentar qualquer orientação.</a:t>
            </a:r>
          </a:p>
          <a:p>
            <a:endParaRPr lang="pt-PT" sz="20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6553200" y="118646"/>
            <a:ext cx="2286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Sistema experimental</a:t>
            </a:r>
            <a:endParaRPr lang="pt-PT" sz="1600" b="1" dirty="0"/>
          </a:p>
        </p:txBody>
      </p:sp>
      <p:cxnSp>
        <p:nvCxnSpPr>
          <p:cNvPr id="5" name="Conexão recta 4"/>
          <p:cNvCxnSpPr/>
          <p:nvPr/>
        </p:nvCxnSpPr>
        <p:spPr>
          <a:xfrm rot="10800000">
            <a:off x="5257800" y="4572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Pneus.png"/>
          <p:cNvPicPr>
            <a:picLocks noChangeAspect="1"/>
          </p:cNvPicPr>
          <p:nvPr/>
        </p:nvPicPr>
        <p:blipFill>
          <a:blip r:embed="rId2" cstate="print"/>
          <a:srcRect l="9474" t="29474" r="6316" b="31228"/>
          <a:stretch>
            <a:fillRect/>
          </a:stretch>
        </p:blipFill>
        <p:spPr>
          <a:xfrm>
            <a:off x="5257800" y="1851660"/>
            <a:ext cx="3200400" cy="1120140"/>
          </a:xfrm>
          <a:prstGeom prst="rect">
            <a:avLst/>
          </a:prstGeom>
        </p:spPr>
      </p:pic>
      <p:pic>
        <p:nvPicPr>
          <p:cNvPr id="8" name="Imagem 7" descr="Pilha_de_pneus.png"/>
          <p:cNvPicPr>
            <a:picLocks noChangeAspect="1"/>
          </p:cNvPicPr>
          <p:nvPr/>
        </p:nvPicPr>
        <p:blipFill>
          <a:blip r:embed="rId3" cstate="print"/>
          <a:srcRect l="33333" t="35556" r="22500" b="16667"/>
          <a:stretch>
            <a:fillRect/>
          </a:stretch>
        </p:blipFill>
        <p:spPr>
          <a:xfrm>
            <a:off x="5546652" y="3581400"/>
            <a:ext cx="2911548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i="1" dirty="0" smtClean="0"/>
              <a:t>Arquitectura de software</a:t>
            </a:r>
            <a:endParaRPr lang="pt-PT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72200" y="118646"/>
            <a:ext cx="2667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 smtClean="0"/>
              <a:t>Arquitectura de software</a:t>
            </a:r>
            <a:endParaRPr lang="pt-PT" sz="1600" b="1" dirty="0"/>
          </a:p>
        </p:txBody>
      </p:sp>
      <p:cxnSp>
        <p:nvCxnSpPr>
          <p:cNvPr id="6" name="Conexão recta 5"/>
          <p:cNvCxnSpPr/>
          <p:nvPr/>
        </p:nvCxnSpPr>
        <p:spPr>
          <a:xfrm rot="10800000">
            <a:off x="4800600" y="457200"/>
            <a:ext cx="403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 descr="Programa_de_controlo_part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7214" y="3164983"/>
            <a:ext cx="2908186" cy="2895260"/>
          </a:xfrm>
          <a:prstGeom prst="rect">
            <a:avLst/>
          </a:prstGeom>
        </p:spPr>
      </p:pic>
      <p:pic>
        <p:nvPicPr>
          <p:cNvPr id="11" name="Imagem 10" descr="Programa_de_controlo_part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174383"/>
            <a:ext cx="7010400" cy="2446209"/>
          </a:xfrm>
          <a:prstGeom prst="rect">
            <a:avLst/>
          </a:prstGeom>
        </p:spPr>
      </p:pic>
      <p:pic>
        <p:nvPicPr>
          <p:cNvPr id="12" name="Imagem 11" descr="Programa_de_controlo_part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4813" y="1828800"/>
            <a:ext cx="1560187" cy="1793383"/>
          </a:xfrm>
          <a:prstGeom prst="rect">
            <a:avLst/>
          </a:prstGeom>
        </p:spPr>
      </p:pic>
      <p:pic>
        <p:nvPicPr>
          <p:cNvPr id="13" name="Imagem 12" descr="Programa_de_controlo_part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2552" y="1869583"/>
            <a:ext cx="711448" cy="1773061"/>
          </a:xfrm>
          <a:prstGeom prst="rect">
            <a:avLst/>
          </a:prstGeom>
        </p:spPr>
      </p:pic>
      <p:pic>
        <p:nvPicPr>
          <p:cNvPr id="14" name="Imagem 13" descr="Programa_de_controlo_parte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39128" y="4632979"/>
            <a:ext cx="1189872" cy="1732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915</Words>
  <Application>Microsoft Office PowerPoint</Application>
  <PresentationFormat>Apresentação no Ecrã (4:3)</PresentationFormat>
  <Paragraphs>206</Paragraphs>
  <Slides>27</Slides>
  <Notes>1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28" baseType="lpstr">
      <vt:lpstr>Tema do Office</vt:lpstr>
      <vt:lpstr>Diapositivo 1</vt:lpstr>
      <vt:lpstr>Resumo</vt:lpstr>
      <vt:lpstr>Objectivos</vt:lpstr>
      <vt:lpstr>Motivação</vt:lpstr>
      <vt:lpstr>Dispositivos de actuação </vt:lpstr>
      <vt:lpstr>Dispositivos de percepção </vt:lpstr>
      <vt:lpstr>Comunicação PC - dispositivos</vt:lpstr>
      <vt:lpstr>Objectos toroidais</vt:lpstr>
      <vt:lpstr>Arquitectura de software</vt:lpstr>
      <vt:lpstr>Objectos candidatos</vt:lpstr>
      <vt:lpstr>Objectos não identificados</vt:lpstr>
      <vt:lpstr>Propriedades dos objectos</vt:lpstr>
      <vt:lpstr>Combinação de propriedades</vt:lpstr>
      <vt:lpstr>Exemplo</vt:lpstr>
      <vt:lpstr>Obtenção da altura do pneu</vt:lpstr>
      <vt:lpstr>Análise do perfil de distâncias</vt:lpstr>
      <vt:lpstr>Validação dos candidatos</vt:lpstr>
      <vt:lpstr>Objectos em posição horizontal</vt:lpstr>
      <vt:lpstr>Objectos em posição horizontal</vt:lpstr>
      <vt:lpstr>Objectos num plano inclinado</vt:lpstr>
      <vt:lpstr>Objectos num plano inclinado</vt:lpstr>
      <vt:lpstr>Objectos num plano inclinado</vt:lpstr>
      <vt:lpstr>Objectos não identificados</vt:lpstr>
      <vt:lpstr>Pilha de pneus</vt:lpstr>
      <vt:lpstr>Resultados</vt:lpstr>
      <vt:lpstr>Conclusões e trabalho futuro</vt:lpstr>
      <vt:lpstr>Diapositivo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Bin-picking de objectos toroidais</dc:title>
  <dc:creator>rodaslachas</dc:creator>
  <cp:lastModifiedBy>rodaslachas</cp:lastModifiedBy>
  <cp:revision>400</cp:revision>
  <dcterms:created xsi:type="dcterms:W3CDTF">2010-12-01T12:20:03Z</dcterms:created>
  <dcterms:modified xsi:type="dcterms:W3CDTF">2010-12-17T09:24:35Z</dcterms:modified>
</cp:coreProperties>
</file>