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7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aslachas\Desktop\Disserta&#231;&#227;o%2017_04_2010\DADOS%20DO%20SENSOR\Varrimento%20com%20o%20sens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18127747289164617"/>
          <c:y val="0.10824732212527489"/>
          <c:w val="0.76809631750576668"/>
          <c:h val="0.73029651698943054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Folha1!$E$2:$E$48</c:f>
              <c:numCache>
                <c:formatCode>General</c:formatCode>
                <c:ptCount val="47"/>
                <c:pt idx="0">
                  <c:v>578</c:v>
                </c:pt>
                <c:pt idx="1">
                  <c:v>584</c:v>
                </c:pt>
                <c:pt idx="2">
                  <c:v>589</c:v>
                </c:pt>
                <c:pt idx="3">
                  <c:v>594</c:v>
                </c:pt>
                <c:pt idx="4">
                  <c:v>599</c:v>
                </c:pt>
                <c:pt idx="5">
                  <c:v>600</c:v>
                </c:pt>
                <c:pt idx="6">
                  <c:v>605</c:v>
                </c:pt>
                <c:pt idx="7">
                  <c:v>610</c:v>
                </c:pt>
                <c:pt idx="8">
                  <c:v>617</c:v>
                </c:pt>
                <c:pt idx="9">
                  <c:v>619</c:v>
                </c:pt>
                <c:pt idx="10">
                  <c:v>621</c:v>
                </c:pt>
                <c:pt idx="11">
                  <c:v>627</c:v>
                </c:pt>
                <c:pt idx="12">
                  <c:v>633</c:v>
                </c:pt>
                <c:pt idx="13">
                  <c:v>639</c:v>
                </c:pt>
                <c:pt idx="14">
                  <c:v>639</c:v>
                </c:pt>
                <c:pt idx="15">
                  <c:v>644</c:v>
                </c:pt>
                <c:pt idx="16">
                  <c:v>649</c:v>
                </c:pt>
                <c:pt idx="17">
                  <c:v>654</c:v>
                </c:pt>
                <c:pt idx="18">
                  <c:v>661</c:v>
                </c:pt>
                <c:pt idx="19">
                  <c:v>665</c:v>
                </c:pt>
                <c:pt idx="20">
                  <c:v>671</c:v>
                </c:pt>
                <c:pt idx="21">
                  <c:v>675</c:v>
                </c:pt>
                <c:pt idx="22">
                  <c:v>680</c:v>
                </c:pt>
                <c:pt idx="23">
                  <c:v>681</c:v>
                </c:pt>
                <c:pt idx="24">
                  <c:v>686</c:v>
                </c:pt>
                <c:pt idx="25">
                  <c:v>692</c:v>
                </c:pt>
                <c:pt idx="26">
                  <c:v>699</c:v>
                </c:pt>
                <c:pt idx="27">
                  <c:v>700</c:v>
                </c:pt>
                <c:pt idx="28">
                  <c:v>704</c:v>
                </c:pt>
                <c:pt idx="29">
                  <c:v>709</c:v>
                </c:pt>
                <c:pt idx="30">
                  <c:v>714</c:v>
                </c:pt>
                <c:pt idx="31">
                  <c:v>720</c:v>
                </c:pt>
                <c:pt idx="32">
                  <c:v>725</c:v>
                </c:pt>
                <c:pt idx="33">
                  <c:v>731</c:v>
                </c:pt>
                <c:pt idx="34">
                  <c:v>736</c:v>
                </c:pt>
                <c:pt idx="35">
                  <c:v>741</c:v>
                </c:pt>
                <c:pt idx="36">
                  <c:v>742</c:v>
                </c:pt>
                <c:pt idx="37">
                  <c:v>747</c:v>
                </c:pt>
                <c:pt idx="38">
                  <c:v>752</c:v>
                </c:pt>
                <c:pt idx="39">
                  <c:v>759</c:v>
                </c:pt>
                <c:pt idx="40">
                  <c:v>762</c:v>
                </c:pt>
                <c:pt idx="41">
                  <c:v>763</c:v>
                </c:pt>
                <c:pt idx="42">
                  <c:v>769</c:v>
                </c:pt>
                <c:pt idx="43">
                  <c:v>775</c:v>
                </c:pt>
                <c:pt idx="44">
                  <c:v>780</c:v>
                </c:pt>
                <c:pt idx="45">
                  <c:v>781</c:v>
                </c:pt>
                <c:pt idx="46">
                  <c:v>785</c:v>
                </c:pt>
              </c:numCache>
            </c:numRef>
          </c:cat>
          <c:val>
            <c:numRef>
              <c:f>Folha1!$C$2:$C$48</c:f>
              <c:numCache>
                <c:formatCode>General</c:formatCode>
                <c:ptCount val="47"/>
                <c:pt idx="0">
                  <c:v>240</c:v>
                </c:pt>
                <c:pt idx="1">
                  <c:v>240</c:v>
                </c:pt>
                <c:pt idx="2">
                  <c:v>240</c:v>
                </c:pt>
                <c:pt idx="3">
                  <c:v>240</c:v>
                </c:pt>
                <c:pt idx="4">
                  <c:v>240</c:v>
                </c:pt>
                <c:pt idx="5">
                  <c:v>231</c:v>
                </c:pt>
                <c:pt idx="6">
                  <c:v>231</c:v>
                </c:pt>
                <c:pt idx="7">
                  <c:v>231</c:v>
                </c:pt>
                <c:pt idx="8">
                  <c:v>231</c:v>
                </c:pt>
                <c:pt idx="9">
                  <c:v>231</c:v>
                </c:pt>
                <c:pt idx="10">
                  <c:v>182</c:v>
                </c:pt>
                <c:pt idx="11">
                  <c:v>182</c:v>
                </c:pt>
                <c:pt idx="12">
                  <c:v>182</c:v>
                </c:pt>
                <c:pt idx="13">
                  <c:v>182</c:v>
                </c:pt>
                <c:pt idx="14">
                  <c:v>182</c:v>
                </c:pt>
                <c:pt idx="15">
                  <c:v>231</c:v>
                </c:pt>
                <c:pt idx="16">
                  <c:v>231</c:v>
                </c:pt>
                <c:pt idx="17">
                  <c:v>231</c:v>
                </c:pt>
                <c:pt idx="18">
                  <c:v>231</c:v>
                </c:pt>
                <c:pt idx="19">
                  <c:v>231</c:v>
                </c:pt>
                <c:pt idx="20">
                  <c:v>231</c:v>
                </c:pt>
                <c:pt idx="21">
                  <c:v>231</c:v>
                </c:pt>
                <c:pt idx="22">
                  <c:v>231</c:v>
                </c:pt>
                <c:pt idx="23">
                  <c:v>240</c:v>
                </c:pt>
                <c:pt idx="24">
                  <c:v>240</c:v>
                </c:pt>
                <c:pt idx="25">
                  <c:v>240</c:v>
                </c:pt>
                <c:pt idx="26">
                  <c:v>240</c:v>
                </c:pt>
                <c:pt idx="27">
                  <c:v>240</c:v>
                </c:pt>
                <c:pt idx="28">
                  <c:v>215</c:v>
                </c:pt>
                <c:pt idx="29">
                  <c:v>215</c:v>
                </c:pt>
                <c:pt idx="30">
                  <c:v>215</c:v>
                </c:pt>
                <c:pt idx="31">
                  <c:v>215</c:v>
                </c:pt>
                <c:pt idx="32">
                  <c:v>215</c:v>
                </c:pt>
                <c:pt idx="33">
                  <c:v>215</c:v>
                </c:pt>
                <c:pt idx="34">
                  <c:v>215</c:v>
                </c:pt>
                <c:pt idx="35">
                  <c:v>215</c:v>
                </c:pt>
                <c:pt idx="36">
                  <c:v>201</c:v>
                </c:pt>
                <c:pt idx="37">
                  <c:v>201</c:v>
                </c:pt>
                <c:pt idx="38">
                  <c:v>201</c:v>
                </c:pt>
                <c:pt idx="39">
                  <c:v>201</c:v>
                </c:pt>
                <c:pt idx="40">
                  <c:v>201</c:v>
                </c:pt>
                <c:pt idx="41">
                  <c:v>231</c:v>
                </c:pt>
                <c:pt idx="42">
                  <c:v>231</c:v>
                </c:pt>
                <c:pt idx="43">
                  <c:v>231</c:v>
                </c:pt>
                <c:pt idx="44">
                  <c:v>231</c:v>
                </c:pt>
                <c:pt idx="45">
                  <c:v>231</c:v>
                </c:pt>
                <c:pt idx="46">
                  <c:v>231</c:v>
                </c:pt>
              </c:numCache>
            </c:numRef>
          </c:val>
        </c:ser>
        <c:marker val="1"/>
        <c:axId val="64597376"/>
        <c:axId val="64638336"/>
      </c:lineChart>
      <c:catAx>
        <c:axId val="64597376"/>
        <c:scaling>
          <c:orientation val="minMax"/>
        </c:scaling>
        <c:axPos val="b"/>
        <c:numFmt formatCode="General" sourceLinked="1"/>
        <c:tickLblPos val="nextTo"/>
        <c:crossAx val="64638336"/>
        <c:crosses val="autoZero"/>
        <c:auto val="1"/>
        <c:lblAlgn val="ctr"/>
        <c:lblOffset val="100"/>
      </c:catAx>
      <c:valAx>
        <c:axId val="64638336"/>
        <c:scaling>
          <c:orientation val="minMax"/>
        </c:scaling>
        <c:axPos val="l"/>
        <c:majorGridlines/>
        <c:numFmt formatCode="General" sourceLinked="1"/>
        <c:tickLblPos val="nextTo"/>
        <c:crossAx val="64597376"/>
        <c:crosses val="autoZero"/>
        <c:crossBetween val="between"/>
      </c:valAx>
    </c:plotArea>
    <c:plotVisOnly val="1"/>
  </c:chart>
  <c:txPr>
    <a:bodyPr/>
    <a:lstStyle/>
    <a:p>
      <a:pPr>
        <a:defRPr u="sng"/>
      </a:pPr>
      <a:endParaRPr lang="pt-P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3200400"/>
            <a:ext cx="6480048" cy="2301240"/>
          </a:xfrm>
        </p:spPr>
        <p:txBody>
          <a:bodyPr/>
          <a:lstStyle/>
          <a:p>
            <a:r>
              <a:rPr lang="pt-PT" i="1" dirty="0" smtClean="0"/>
              <a:t>Bin </a:t>
            </a:r>
            <a:r>
              <a:rPr lang="pt-PT" i="1" dirty="0" err="1" smtClean="0"/>
              <a:t>picking</a:t>
            </a:r>
            <a:r>
              <a:rPr lang="pt-PT" dirty="0" smtClean="0"/>
              <a:t> de objectos </a:t>
            </a:r>
            <a:br>
              <a:rPr lang="pt-PT" dirty="0" smtClean="0"/>
            </a:br>
            <a:r>
              <a:rPr lang="pt-PT" dirty="0" smtClean="0"/>
              <a:t>toroidais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4114800" cy="457200"/>
          </a:xfrm>
        </p:spPr>
        <p:txBody>
          <a:bodyPr>
            <a:normAutofit/>
          </a:bodyPr>
          <a:lstStyle/>
          <a:p>
            <a:pPr algn="l"/>
            <a:r>
              <a:rPr lang="pt-PT" sz="2400" dirty="0" smtClean="0"/>
              <a:t>Universidade de Aveiro</a:t>
            </a:r>
            <a:endParaRPr lang="pt-PT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72200" y="63670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100" dirty="0" smtClean="0"/>
              <a:t>Rotação do braço do robot </a:t>
            </a:r>
            <a:endParaRPr lang="pt-PT" sz="4100" dirty="0"/>
          </a:p>
        </p:txBody>
      </p:sp>
      <p:pic>
        <p:nvPicPr>
          <p:cNvPr id="4" name="Imagem 3" descr="Bi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4091513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Arco 4"/>
          <p:cNvSpPr/>
          <p:nvPr/>
        </p:nvSpPr>
        <p:spPr>
          <a:xfrm>
            <a:off x="4724400" y="3810000"/>
            <a:ext cx="3352800" cy="3429000"/>
          </a:xfrm>
          <a:prstGeom prst="arc">
            <a:avLst>
              <a:gd name="adj1" fmla="val 16187869"/>
              <a:gd name="adj2" fmla="val 323747"/>
            </a:avLst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 rot="19904218">
            <a:off x="5867400" y="5029200"/>
            <a:ext cx="1066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9" name="Conexão recta 8"/>
          <p:cNvCxnSpPr>
            <a:stCxn id="5" idx="0"/>
          </p:cNvCxnSpPr>
          <p:nvPr/>
        </p:nvCxnSpPr>
        <p:spPr>
          <a:xfrm rot="10800000" flipH="1" flipV="1">
            <a:off x="6394748" y="3810010"/>
            <a:ext cx="6051" cy="2514589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 rot="10800000" flipV="1">
            <a:off x="5562600" y="4419600"/>
            <a:ext cx="1981200" cy="1600200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ângulo 30"/>
          <p:cNvSpPr/>
          <p:nvPr/>
        </p:nvSpPr>
        <p:spPr>
          <a:xfrm>
            <a:off x="6172200" y="2819400"/>
            <a:ext cx="457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Rectângulo 31"/>
          <p:cNvSpPr/>
          <p:nvPr/>
        </p:nvSpPr>
        <p:spPr>
          <a:xfrm>
            <a:off x="6324600" y="3352800"/>
            <a:ext cx="152400" cy="3048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3" name="Rectângulo 32"/>
          <p:cNvSpPr/>
          <p:nvPr/>
        </p:nvSpPr>
        <p:spPr>
          <a:xfrm rot="2899147">
            <a:off x="7971202" y="3586584"/>
            <a:ext cx="457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4" name="Rectângulo 33"/>
          <p:cNvSpPr/>
          <p:nvPr/>
        </p:nvSpPr>
        <p:spPr>
          <a:xfrm rot="2899147">
            <a:off x="7784493" y="3968253"/>
            <a:ext cx="152400" cy="30480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CaixaDeTexto 42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11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381000" y="304800"/>
            <a:ext cx="41148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pt-P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Universidade de Aveiro</a:t>
            </a: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219200" y="2286000"/>
            <a:ext cx="6480048" cy="230124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Perguntas?</a:t>
            </a:r>
            <a:endParaRPr kumimoji="0" lang="pt-PT" sz="4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100" dirty="0" smtClean="0"/>
              <a:t>Objectivos</a:t>
            </a:r>
            <a:endParaRPr lang="pt-PT" sz="41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371600" y="1752600"/>
            <a:ext cx="5791200" cy="114299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t-PT" i="1" dirty="0" smtClean="0"/>
              <a:t>Identificar, localizar e manipular objectos de forma toroidal de diferentes tamanhos dispostos de forma arbitrária.</a:t>
            </a:r>
          </a:p>
          <a:p>
            <a:pPr algn="ctr">
              <a:buNone/>
            </a:pPr>
            <a:endParaRPr lang="pt-PT" i="1" dirty="0" smtClean="0"/>
          </a:p>
          <a:p>
            <a:pPr algn="ctr"/>
            <a:endParaRPr lang="pt-PT" i="1" dirty="0" smtClean="0"/>
          </a:p>
          <a:p>
            <a:pPr algn="ctr"/>
            <a:endParaRPr lang="pt-PT" i="1" dirty="0" smtClean="0"/>
          </a:p>
          <a:p>
            <a:pPr algn="ctr"/>
            <a:endParaRPr lang="pt-PT" i="1" dirty="0" smtClean="0"/>
          </a:p>
          <a:p>
            <a:pPr algn="ctr"/>
            <a:endParaRPr lang="pt-PT" i="1" dirty="0" smtClean="0"/>
          </a:p>
          <a:p>
            <a:pPr algn="ctr"/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2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914400" y="42672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i="1" dirty="0" smtClean="0"/>
              <a:t>1)Utilização de sensores e de uma câmara para ter a percepção do espaço de trabalho.</a:t>
            </a:r>
          </a:p>
          <a:p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5257800" y="4267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i="1" dirty="0" smtClean="0"/>
              <a:t>2)Controlo do braço robótico para pegar nos objectos um a um.  </a:t>
            </a:r>
          </a:p>
          <a:p>
            <a:endParaRPr lang="pt-PT" dirty="0"/>
          </a:p>
        </p:txBody>
      </p:sp>
      <p:cxnSp>
        <p:nvCxnSpPr>
          <p:cNvPr id="11" name="Conexão recta unidireccional 10"/>
          <p:cNvCxnSpPr>
            <a:stCxn id="3" idx="2"/>
            <a:endCxn id="8" idx="0"/>
          </p:cNvCxnSpPr>
          <p:nvPr/>
        </p:nvCxnSpPr>
        <p:spPr>
          <a:xfrm rot="5400000">
            <a:off x="2762250" y="2762249"/>
            <a:ext cx="1371601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unidireccional 12"/>
          <p:cNvCxnSpPr>
            <a:stCxn id="3" idx="2"/>
            <a:endCxn id="9" idx="0"/>
          </p:cNvCxnSpPr>
          <p:nvPr/>
        </p:nvCxnSpPr>
        <p:spPr>
          <a:xfrm rot="16200000" flipH="1">
            <a:off x="4800600" y="2362199"/>
            <a:ext cx="1371601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100" dirty="0" smtClean="0"/>
              <a:t>Procedimento</a:t>
            </a:r>
            <a:endParaRPr lang="pt-PT" sz="41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600200"/>
            <a:ext cx="7543800" cy="4876800"/>
          </a:xfrm>
        </p:spPr>
        <p:txBody>
          <a:bodyPr>
            <a:normAutofit/>
          </a:bodyPr>
          <a:lstStyle/>
          <a:p>
            <a:r>
              <a:rPr lang="pt-PT" sz="2300" dirty="0" smtClean="0"/>
              <a:t>1)Identificação de possíveis candidatos.</a:t>
            </a:r>
          </a:p>
          <a:p>
            <a:pPr>
              <a:buNone/>
            </a:pPr>
            <a:endParaRPr lang="pt-PT" sz="2300" dirty="0" smtClean="0"/>
          </a:p>
          <a:p>
            <a:r>
              <a:rPr lang="pt-PT" sz="2300" dirty="0" smtClean="0"/>
              <a:t>2)Reposicionamento da garra.</a:t>
            </a:r>
          </a:p>
          <a:p>
            <a:pPr>
              <a:buNone/>
            </a:pPr>
            <a:endParaRPr lang="pt-PT" sz="2300" dirty="0" smtClean="0"/>
          </a:p>
          <a:p>
            <a:r>
              <a:rPr lang="pt-PT" sz="2300" dirty="0" smtClean="0"/>
              <a:t>3)Validar o objecto candidato, recorrendo à aproximação/ mudança do ângulo de visão</a:t>
            </a:r>
            <a:r>
              <a:rPr lang="pt-PT" sz="2300" dirty="0" smtClean="0"/>
              <a:t>.</a:t>
            </a:r>
          </a:p>
          <a:p>
            <a:endParaRPr lang="pt-PT" sz="2300" dirty="0" smtClean="0"/>
          </a:p>
          <a:p>
            <a:r>
              <a:rPr lang="pt-PT" sz="2300" dirty="0" smtClean="0"/>
              <a:t>4)Preensão do objecto ou nova procura</a:t>
            </a:r>
            <a:r>
              <a:rPr lang="pt-PT" sz="2300" dirty="0" smtClean="0"/>
              <a:t>.</a:t>
            </a:r>
          </a:p>
          <a:p>
            <a:endParaRPr lang="pt-PT" sz="2300" dirty="0" smtClean="0"/>
          </a:p>
          <a:p>
            <a:r>
              <a:rPr lang="pt-PT" sz="2300" dirty="0" smtClean="0"/>
              <a:t>5)Posicionamento </a:t>
            </a:r>
            <a:r>
              <a:rPr lang="pt-PT" sz="2300" dirty="0" smtClean="0"/>
              <a:t>no local desejado.</a:t>
            </a:r>
            <a:endParaRPr lang="pt-PT" sz="23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3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100" dirty="0" smtClean="0"/>
              <a:t>Garra</a:t>
            </a:r>
            <a:endParaRPr lang="pt-PT" sz="41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28600" y="1752600"/>
            <a:ext cx="5105400" cy="1447800"/>
          </a:xfrm>
        </p:spPr>
        <p:txBody>
          <a:bodyPr>
            <a:noAutofit/>
          </a:bodyPr>
          <a:lstStyle/>
          <a:p>
            <a:r>
              <a:rPr lang="pt-PT" sz="2300" dirty="0" smtClean="0"/>
              <a:t>Desenvolvimento de uma garra que permita apanhar objectos toroidais de diferentes tamanhos.</a:t>
            </a:r>
            <a:endParaRPr lang="pt-PT" sz="23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4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  <p:pic>
        <p:nvPicPr>
          <p:cNvPr id="6" name="Imagem 5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905000"/>
            <a:ext cx="2362200" cy="3251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m 6" descr="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3352800"/>
            <a:ext cx="2130442" cy="3107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Aquisição e tratamento de imagem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5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848600" y="3733800"/>
            <a:ext cx="11430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0001.tiff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48200" y="3581400"/>
            <a:ext cx="1676400" cy="64633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Programa de aquisição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2362200" y="1752600"/>
            <a:ext cx="12192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Sherlock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53000" y="5410200"/>
            <a:ext cx="10668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Câmara</a:t>
            </a:r>
            <a:endParaRPr lang="pt-PT" dirty="0"/>
          </a:p>
        </p:txBody>
      </p:sp>
      <p:cxnSp>
        <p:nvCxnSpPr>
          <p:cNvPr id="14" name="Conexão recta unidireccional 13"/>
          <p:cNvCxnSpPr/>
          <p:nvPr/>
        </p:nvCxnSpPr>
        <p:spPr>
          <a:xfrm rot="5400000">
            <a:off x="4743559" y="4857641"/>
            <a:ext cx="11824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124200" y="2743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TCP/IP (</a:t>
            </a:r>
            <a:r>
              <a:rPr lang="pt-PT" dirty="0" err="1" smtClean="0"/>
              <a:t>Get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638800" y="4648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TCP/IP</a:t>
            </a:r>
            <a:endParaRPr lang="pt-PT" dirty="0"/>
          </a:p>
        </p:txBody>
      </p:sp>
      <p:cxnSp>
        <p:nvCxnSpPr>
          <p:cNvPr id="23" name="Conexão recta unidireccional 22"/>
          <p:cNvCxnSpPr/>
          <p:nvPr/>
        </p:nvCxnSpPr>
        <p:spPr>
          <a:xfrm rot="5400000" flipH="1" flipV="1">
            <a:off x="4953001" y="4800599"/>
            <a:ext cx="1219201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xão recta unidireccional 31"/>
          <p:cNvCxnSpPr>
            <a:stCxn id="8" idx="3"/>
            <a:endCxn id="6" idx="1"/>
          </p:cNvCxnSpPr>
          <p:nvPr/>
        </p:nvCxnSpPr>
        <p:spPr>
          <a:xfrm>
            <a:off x="6324600" y="3904566"/>
            <a:ext cx="1524000" cy="1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6477000" y="3276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Grava </a:t>
            </a:r>
            <a:r>
              <a:rPr lang="pt-PT" dirty="0" smtClean="0"/>
              <a:t>em ficheiro</a:t>
            </a:r>
            <a:endParaRPr lang="pt-PT" dirty="0"/>
          </a:p>
        </p:txBody>
      </p:sp>
      <p:cxnSp>
        <p:nvCxnSpPr>
          <p:cNvPr id="45" name="Forma 44"/>
          <p:cNvCxnSpPr>
            <a:stCxn id="6" idx="0"/>
          </p:cNvCxnSpPr>
          <p:nvPr/>
        </p:nvCxnSpPr>
        <p:spPr>
          <a:xfrm rot="16200000" flipV="1">
            <a:off x="5010150" y="323850"/>
            <a:ext cx="1981200" cy="4838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xão em ângulos rectos 51"/>
          <p:cNvCxnSpPr>
            <a:stCxn id="9" idx="3"/>
            <a:endCxn id="8" idx="1"/>
          </p:cNvCxnSpPr>
          <p:nvPr/>
        </p:nvCxnSpPr>
        <p:spPr>
          <a:xfrm>
            <a:off x="3581400" y="1937266"/>
            <a:ext cx="1066800" cy="1967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xão em ângulos rectos 58"/>
          <p:cNvCxnSpPr>
            <a:stCxn id="8" idx="0"/>
          </p:cNvCxnSpPr>
          <p:nvPr/>
        </p:nvCxnSpPr>
        <p:spPr>
          <a:xfrm rot="16200000" flipV="1">
            <a:off x="3657600" y="1752600"/>
            <a:ext cx="1752600" cy="1905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4495800" y="2362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TCP/IP (</a:t>
            </a:r>
            <a:r>
              <a:rPr lang="pt-PT" dirty="0" err="1" smtClean="0"/>
              <a:t>Done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1066800" y="4495800"/>
            <a:ext cx="14478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Ficheiro.txt</a:t>
            </a:r>
            <a:endParaRPr lang="pt-PT" dirty="0"/>
          </a:p>
        </p:txBody>
      </p:sp>
      <p:cxnSp>
        <p:nvCxnSpPr>
          <p:cNvPr id="70" name="Conexão em ângulos rectos 69"/>
          <p:cNvCxnSpPr>
            <a:stCxn id="9" idx="1"/>
            <a:endCxn id="68" idx="0"/>
          </p:cNvCxnSpPr>
          <p:nvPr/>
        </p:nvCxnSpPr>
        <p:spPr>
          <a:xfrm rot="10800000" flipV="1">
            <a:off x="1790700" y="1937266"/>
            <a:ext cx="571500" cy="255853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ixaDeTexto 71"/>
          <p:cNvSpPr txBox="1"/>
          <p:nvPr/>
        </p:nvSpPr>
        <p:spPr>
          <a:xfrm>
            <a:off x="381000" y="2819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Escreve em ficheiro</a:t>
            </a:r>
            <a:endParaRPr lang="pt-PT" dirty="0"/>
          </a:p>
        </p:txBody>
      </p:sp>
      <p:sp>
        <p:nvSpPr>
          <p:cNvPr id="73" name="CaixaDeTexto 72"/>
          <p:cNvSpPr txBox="1"/>
          <p:nvPr/>
        </p:nvSpPr>
        <p:spPr>
          <a:xfrm>
            <a:off x="762000" y="4876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Ficheiro partilhado em Windows e Linux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554162"/>
          </a:xfrm>
        </p:spPr>
        <p:txBody>
          <a:bodyPr>
            <a:normAutofit/>
          </a:bodyPr>
          <a:lstStyle/>
          <a:p>
            <a:pPr algn="ctr"/>
            <a:r>
              <a:rPr lang="pt-PT" sz="4100" dirty="0" smtClean="0"/>
              <a:t>Controlo do robot e aquisição dos dados dos sensores</a:t>
            </a:r>
            <a:endParaRPr lang="pt-PT" sz="41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6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00400" y="3429000"/>
            <a:ext cx="1676400" cy="92333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Programa de controlo do robot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838200" y="4800600"/>
            <a:ext cx="14478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Ficheiro.txt</a:t>
            </a:r>
            <a:endParaRPr lang="pt-PT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533400" y="5257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Ficheiro partilhado em Windows e Linux</a:t>
            </a:r>
            <a:endParaRPr lang="pt-PT" dirty="0"/>
          </a:p>
        </p:txBody>
      </p:sp>
      <p:cxnSp>
        <p:nvCxnSpPr>
          <p:cNvPr id="24" name="Conexão em ângulos rectos 23"/>
          <p:cNvCxnSpPr>
            <a:stCxn id="19" idx="0"/>
            <a:endCxn id="6" idx="1"/>
          </p:cNvCxnSpPr>
          <p:nvPr/>
        </p:nvCxnSpPr>
        <p:spPr>
          <a:xfrm rot="5400000" flipH="1" flipV="1">
            <a:off x="1926283" y="3526483"/>
            <a:ext cx="909935" cy="1638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609600" y="1981200"/>
            <a:ext cx="10668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Robot</a:t>
            </a:r>
            <a:endParaRPr lang="pt-PT" dirty="0"/>
          </a:p>
        </p:txBody>
      </p:sp>
      <p:cxnSp>
        <p:nvCxnSpPr>
          <p:cNvPr id="29" name="Conexão em ângulos rectos 28"/>
          <p:cNvCxnSpPr>
            <a:stCxn id="6" idx="0"/>
            <a:endCxn id="27" idx="3"/>
          </p:cNvCxnSpPr>
          <p:nvPr/>
        </p:nvCxnSpPr>
        <p:spPr>
          <a:xfrm rot="16200000" flipV="1">
            <a:off x="2225933" y="1616333"/>
            <a:ext cx="1263134" cy="2362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xão recta unidireccional 38"/>
          <p:cNvCxnSpPr>
            <a:endCxn id="6" idx="0"/>
          </p:cNvCxnSpPr>
          <p:nvPr/>
        </p:nvCxnSpPr>
        <p:spPr>
          <a:xfrm rot="5400000">
            <a:off x="3810000" y="3200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3048000" y="2209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TCP/IP</a:t>
            </a:r>
            <a:endParaRPr lang="pt-PT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6705600" y="3429000"/>
            <a:ext cx="1676400" cy="92333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Programa que comunica </a:t>
            </a:r>
            <a:r>
              <a:rPr lang="pt-PT" dirty="0" smtClean="0"/>
              <a:t>a UGI</a:t>
            </a:r>
            <a:endParaRPr lang="pt-PT" dirty="0"/>
          </a:p>
        </p:txBody>
      </p:sp>
      <p:cxnSp>
        <p:nvCxnSpPr>
          <p:cNvPr id="51" name="Conexão recta unidireccional 50"/>
          <p:cNvCxnSpPr>
            <a:stCxn id="43" idx="1"/>
            <a:endCxn id="6" idx="3"/>
          </p:cNvCxnSpPr>
          <p:nvPr/>
        </p:nvCxnSpPr>
        <p:spPr>
          <a:xfrm rot="10800000">
            <a:off x="4876800" y="3890665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5181600" y="3962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Memoria partilhada</a:t>
            </a:r>
            <a:endParaRPr lang="pt-PT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5334000" y="2133600"/>
            <a:ext cx="1447800" cy="64633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Sensor de distância</a:t>
            </a:r>
            <a:endParaRPr lang="pt-PT" dirty="0"/>
          </a:p>
        </p:txBody>
      </p:sp>
      <p:sp>
        <p:nvSpPr>
          <p:cNvPr id="66" name="CaixaDeTexto 65"/>
          <p:cNvSpPr txBox="1"/>
          <p:nvPr/>
        </p:nvSpPr>
        <p:spPr>
          <a:xfrm>
            <a:off x="6629400" y="2895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RS232</a:t>
            </a:r>
            <a:endParaRPr lang="pt-PT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6705600" y="5715000"/>
            <a:ext cx="16764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Interface</a:t>
            </a:r>
            <a:endParaRPr lang="pt-PT" dirty="0"/>
          </a:p>
        </p:txBody>
      </p:sp>
      <p:cxnSp>
        <p:nvCxnSpPr>
          <p:cNvPr id="69" name="Conexão recta unidireccional 68"/>
          <p:cNvCxnSpPr>
            <a:stCxn id="43" idx="2"/>
            <a:endCxn id="67" idx="0"/>
          </p:cNvCxnSpPr>
          <p:nvPr/>
        </p:nvCxnSpPr>
        <p:spPr>
          <a:xfrm rot="5400000">
            <a:off x="6862465" y="5033665"/>
            <a:ext cx="13626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xão recta unidireccional 71"/>
          <p:cNvCxnSpPr/>
          <p:nvPr/>
        </p:nvCxnSpPr>
        <p:spPr>
          <a:xfrm rot="5400000" flipH="1" flipV="1">
            <a:off x="6896894" y="4990306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xão em ângulos rectos 75"/>
          <p:cNvCxnSpPr>
            <a:stCxn id="6" idx="2"/>
            <a:endCxn id="67" idx="1"/>
          </p:cNvCxnSpPr>
          <p:nvPr/>
        </p:nvCxnSpPr>
        <p:spPr>
          <a:xfrm rot="16200000" flipH="1">
            <a:off x="4598432" y="3792498"/>
            <a:ext cx="1547336" cy="2667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xão recta unidireccional 78"/>
          <p:cNvCxnSpPr>
            <a:endCxn id="6" idx="2"/>
          </p:cNvCxnSpPr>
          <p:nvPr/>
        </p:nvCxnSpPr>
        <p:spPr>
          <a:xfrm rot="5400000" flipH="1" flipV="1">
            <a:off x="3547765" y="4843165"/>
            <a:ext cx="9816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8229600" y="2286000"/>
            <a:ext cx="8382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Garra</a:t>
            </a:r>
            <a:endParaRPr lang="pt-PT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7086600" y="1524000"/>
            <a:ext cx="9144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Laser</a:t>
            </a:r>
            <a:endParaRPr lang="pt-PT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7162800" y="2286000"/>
            <a:ext cx="762000" cy="369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UGI</a:t>
            </a:r>
            <a:endParaRPr lang="pt-PT" dirty="0"/>
          </a:p>
        </p:txBody>
      </p:sp>
      <p:cxnSp>
        <p:nvCxnSpPr>
          <p:cNvPr id="33" name="Conexão recta unidireccional 32"/>
          <p:cNvCxnSpPr>
            <a:stCxn id="28" idx="0"/>
            <a:endCxn id="26" idx="2"/>
          </p:cNvCxnSpPr>
          <p:nvPr/>
        </p:nvCxnSpPr>
        <p:spPr>
          <a:xfrm rot="5400000" flipH="1" flipV="1">
            <a:off x="7347466" y="2089666"/>
            <a:ext cx="392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cta unidireccional 43"/>
          <p:cNvCxnSpPr>
            <a:stCxn id="28" idx="3"/>
            <a:endCxn id="25" idx="1"/>
          </p:cNvCxnSpPr>
          <p:nvPr/>
        </p:nvCxnSpPr>
        <p:spPr>
          <a:xfrm>
            <a:off x="7924800" y="247066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xão recta unidireccional 46"/>
          <p:cNvCxnSpPr>
            <a:stCxn id="43" idx="0"/>
            <a:endCxn id="28" idx="2"/>
          </p:cNvCxnSpPr>
          <p:nvPr/>
        </p:nvCxnSpPr>
        <p:spPr>
          <a:xfrm rot="5400000" flipH="1" flipV="1">
            <a:off x="7156966" y="3042166"/>
            <a:ext cx="7736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xão recta unidireccional 48"/>
          <p:cNvCxnSpPr>
            <a:endCxn id="43" idx="0"/>
          </p:cNvCxnSpPr>
          <p:nvPr/>
        </p:nvCxnSpPr>
        <p:spPr>
          <a:xfrm rot="5400000">
            <a:off x="7201694" y="3086100"/>
            <a:ext cx="685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xão recta unidireccional 55"/>
          <p:cNvCxnSpPr>
            <a:stCxn id="55" idx="3"/>
            <a:endCxn id="28" idx="1"/>
          </p:cNvCxnSpPr>
          <p:nvPr/>
        </p:nvCxnSpPr>
        <p:spPr>
          <a:xfrm>
            <a:off x="6781800" y="2456766"/>
            <a:ext cx="381000" cy="1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100" dirty="0" smtClean="0"/>
              <a:t>Tratamento de imagem</a:t>
            </a:r>
            <a:endParaRPr lang="pt-PT" sz="41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524000"/>
            <a:ext cx="5486400" cy="1295400"/>
          </a:xfrm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Tentar encontrar objectos elípticos/circulares.</a:t>
            </a:r>
          </a:p>
          <a:p>
            <a:r>
              <a:rPr lang="pt-PT" dirty="0" smtClean="0"/>
              <a:t>Primeiro fazer um reconhecimento na vertical.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7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  <p:pic>
        <p:nvPicPr>
          <p:cNvPr id="7" name="Imagem 6" descr="circul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895600"/>
            <a:ext cx="3886200" cy="2993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5" descr="Binarizaçã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4114800"/>
            <a:ext cx="3710421" cy="2513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m 7" descr="Binarização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1752600"/>
            <a:ext cx="3353225" cy="26301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6705600" y="5105400"/>
            <a:ext cx="1752600" cy="92333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Diferentes parâmetros de </a:t>
            </a:r>
            <a:r>
              <a:rPr lang="pt-PT" dirty="0" err="1" smtClean="0"/>
              <a:t>Threshold</a:t>
            </a:r>
            <a:endParaRPr lang="pt-PT" dirty="0"/>
          </a:p>
        </p:txBody>
      </p:sp>
      <p:cxnSp>
        <p:nvCxnSpPr>
          <p:cNvPr id="11" name="Conexão recta unidireccional 10"/>
          <p:cNvCxnSpPr>
            <a:stCxn id="9" idx="1"/>
          </p:cNvCxnSpPr>
          <p:nvPr/>
        </p:nvCxnSpPr>
        <p:spPr>
          <a:xfrm rot="10800000">
            <a:off x="6324600" y="5562601"/>
            <a:ext cx="381000" cy="4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unidireccional 16"/>
          <p:cNvCxnSpPr>
            <a:stCxn id="9" idx="0"/>
          </p:cNvCxnSpPr>
          <p:nvPr/>
        </p:nvCxnSpPr>
        <p:spPr>
          <a:xfrm rot="16200000" flipV="1">
            <a:off x="7219950" y="474345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pneu2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06461" cy="685800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PT" sz="4100" dirty="0" smtClean="0"/>
              <a:t>Sensor de distância</a:t>
            </a:r>
            <a:endParaRPr lang="pt-PT" sz="4100" dirty="0"/>
          </a:p>
        </p:txBody>
      </p:sp>
      <p:graphicFrame>
        <p:nvGraphicFramePr>
          <p:cNvPr id="12" name="Gráfico 11"/>
          <p:cNvGraphicFramePr/>
          <p:nvPr/>
        </p:nvGraphicFramePr>
        <p:xfrm>
          <a:off x="-152400" y="914400"/>
          <a:ext cx="7543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Conexão recta unidireccional 9"/>
          <p:cNvCxnSpPr/>
          <p:nvPr/>
        </p:nvCxnSpPr>
        <p:spPr>
          <a:xfrm rot="10800000">
            <a:off x="1524000" y="3581400"/>
            <a:ext cx="5638800" cy="1588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8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100" dirty="0" smtClean="0"/>
              <a:t>Tratamento de imagem</a:t>
            </a:r>
            <a:endParaRPr lang="pt-PT" sz="41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2400" y="1143000"/>
            <a:ext cx="4953000" cy="1676400"/>
          </a:xfrm>
        </p:spPr>
        <p:txBody>
          <a:bodyPr>
            <a:normAutofit fontScale="77500" lnSpcReduction="20000"/>
          </a:bodyPr>
          <a:lstStyle/>
          <a:p>
            <a:endParaRPr lang="pt-PT" dirty="0" smtClean="0"/>
          </a:p>
          <a:p>
            <a:r>
              <a:rPr lang="pt-PT" dirty="0" smtClean="0"/>
              <a:t>Seguir a direcção do eixo menor.</a:t>
            </a:r>
          </a:p>
          <a:p>
            <a:r>
              <a:rPr lang="pt-PT" dirty="0" smtClean="0"/>
              <a:t> Caso necessário executar rotação para ver o objecto em verdadeira grandeza.</a:t>
            </a:r>
          </a:p>
          <a:p>
            <a:endParaRPr lang="pt-PT" dirty="0"/>
          </a:p>
        </p:txBody>
      </p:sp>
      <p:pic>
        <p:nvPicPr>
          <p:cNvPr id="6" name="Imagem 5" descr="cir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819400"/>
            <a:ext cx="3770127" cy="2819399"/>
          </a:xfrm>
          <a:prstGeom prst="rect">
            <a:avLst/>
          </a:prstGeom>
        </p:spPr>
      </p:pic>
      <p:pic>
        <p:nvPicPr>
          <p:cNvPr id="5" name="Imagem 4" descr="Bin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353703"/>
            <a:ext cx="3855836" cy="2872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m 3" descr="Bi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3962400"/>
            <a:ext cx="3657600" cy="2748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381000" y="632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9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6172200" y="6324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600" dirty="0" smtClean="0"/>
              <a:t>Luís Rodrigues</a:t>
            </a:r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201</TotalTime>
  <Words>262</Words>
  <Application>Microsoft Office PowerPoint</Application>
  <PresentationFormat>Apresentação no Ecrã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Técnica</vt:lpstr>
      <vt:lpstr>Bin picking de objectos  toroidais</vt:lpstr>
      <vt:lpstr>Objectivos</vt:lpstr>
      <vt:lpstr>Procedimento</vt:lpstr>
      <vt:lpstr>Garra</vt:lpstr>
      <vt:lpstr>Aquisição e tratamento de imagem</vt:lpstr>
      <vt:lpstr>Controlo do robot e aquisição dos dados dos sensores</vt:lpstr>
      <vt:lpstr>Tratamento de imagem</vt:lpstr>
      <vt:lpstr>Sensor de distância</vt:lpstr>
      <vt:lpstr>Tratamento de imagem</vt:lpstr>
      <vt:lpstr>Rotação do braço do robot </vt:lpstr>
      <vt:lpstr>Diapositivo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rodaslachas</dc:creator>
  <cp:lastModifiedBy>rodaslachas</cp:lastModifiedBy>
  <cp:revision>44</cp:revision>
  <dcterms:created xsi:type="dcterms:W3CDTF">2010-04-19T22:05:19Z</dcterms:created>
  <dcterms:modified xsi:type="dcterms:W3CDTF">2010-04-22T14:11:15Z</dcterms:modified>
</cp:coreProperties>
</file>