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91" r:id="rId4"/>
    <p:sldId id="261" r:id="rId5"/>
    <p:sldId id="263" r:id="rId6"/>
    <p:sldId id="281" r:id="rId7"/>
    <p:sldId id="268" r:id="rId8"/>
    <p:sldId id="276" r:id="rId9"/>
    <p:sldId id="282" r:id="rId10"/>
    <p:sldId id="283" r:id="rId11"/>
    <p:sldId id="284" r:id="rId12"/>
    <p:sldId id="285" r:id="rId13"/>
    <p:sldId id="286" r:id="rId14"/>
    <p:sldId id="278" r:id="rId15"/>
    <p:sldId id="279" r:id="rId16"/>
    <p:sldId id="287" r:id="rId17"/>
    <p:sldId id="280" r:id="rId18"/>
    <p:sldId id="288" r:id="rId19"/>
    <p:sldId id="269" r:id="rId20"/>
    <p:sldId id="289" r:id="rId21"/>
    <p:sldId id="271" r:id="rId22"/>
    <p:sldId id="290" r:id="rId23"/>
    <p:sldId id="270" r:id="rId24"/>
    <p:sldId id="274" r:id="rId25"/>
    <p:sldId id="267" r:id="rId26"/>
    <p:sldId id="264" r:id="rId27"/>
    <p:sldId id="292" r:id="rId2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1" autoAdjust="0"/>
    <p:restoredTop sz="71477" autoAdjust="0"/>
  </p:normalViewPr>
  <p:slideViewPr>
    <p:cSldViewPr snapToGrid="0">
      <p:cViewPr varScale="1">
        <p:scale>
          <a:sx n="57" d="100"/>
          <a:sy n="57" d="100"/>
        </p:scale>
        <p:origin x="1872" y="6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2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 smtClean="0"/>
              <a:t>UA-DEM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pt-PT" smtClean="0"/>
              <a:t>20-02-2014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PT" smtClean="0"/>
              <a:t>Nuno Santos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EC552-709D-4FAF-9285-80142435869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288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8514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Boa tarde!</a:t>
            </a:r>
          </a:p>
          <a:p>
            <a:r>
              <a:rPr lang="pt-PT" dirty="0" smtClean="0"/>
              <a:t>Queria começar</a:t>
            </a:r>
            <a:r>
              <a:rPr lang="pt-PT" baseline="0" dirty="0" smtClean="0"/>
              <a:t> por agradecer a presença de todos na minha defesa de provas</a:t>
            </a:r>
          </a:p>
          <a:p>
            <a:r>
              <a:rPr lang="pt-PT" baseline="0" dirty="0" smtClean="0"/>
              <a:t>A minha Dissertação tem o titulo …..</a:t>
            </a:r>
          </a:p>
          <a:p>
            <a:r>
              <a:rPr lang="pt-PT" baseline="0" dirty="0" smtClean="0"/>
              <a:t>Teve a orientação cientifica do </a:t>
            </a:r>
            <a:r>
              <a:rPr lang="pt-PT" baseline="0" dirty="0" err="1" smtClean="0"/>
              <a:t>Eng</a:t>
            </a:r>
            <a:r>
              <a:rPr lang="pt-PT" baseline="0" dirty="0" smtClean="0"/>
              <a:t> e do Pro…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2361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Vai ter o Seguinte alinhamento</a:t>
            </a:r>
          </a:p>
          <a:p>
            <a:r>
              <a:rPr lang="pt-PT" dirty="0" smtClean="0"/>
              <a:t>Será descrito o Problema</a:t>
            </a:r>
          </a:p>
          <a:p>
            <a:r>
              <a:rPr lang="pt-PT" dirty="0" smtClean="0"/>
              <a:t>Indicados os objetivos</a:t>
            </a:r>
          </a:p>
          <a:p>
            <a:r>
              <a:rPr lang="pt-PT" dirty="0" smtClean="0"/>
              <a:t>Apresentado o Hardware e software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6593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Na industria existem várias tarefas que são repetitivas</a:t>
            </a:r>
          </a:p>
          <a:p>
            <a:r>
              <a:rPr lang="pt-PT" dirty="0" smtClean="0"/>
              <a:t>Normalmente</a:t>
            </a:r>
            <a:r>
              <a:rPr lang="pt-PT" baseline="0" dirty="0" smtClean="0"/>
              <a:t> realizadas por pessoas</a:t>
            </a:r>
          </a:p>
          <a:p>
            <a:r>
              <a:rPr lang="pt-PT" baseline="0" dirty="0" smtClean="0"/>
              <a:t>Essas tarefas são repetitivas e pouco ergonómicas</a:t>
            </a:r>
          </a:p>
          <a:p>
            <a:r>
              <a:rPr lang="pt-PT" baseline="0" dirty="0" smtClean="0"/>
              <a:t>Surge a necessidade de substituir essas pessoas por robôs</a:t>
            </a:r>
          </a:p>
          <a:p>
            <a:r>
              <a:rPr lang="pt-PT" baseline="0" dirty="0" smtClean="0"/>
              <a:t>No entanto distinguir objetos com formas distintas é outro desafio </a:t>
            </a:r>
          </a:p>
        </p:txBody>
      </p:sp>
    </p:spTree>
    <p:extLst>
      <p:ext uri="{BB962C8B-B14F-4D97-AF65-F5344CB8AC3E}">
        <p14:creationId xmlns:p14="http://schemas.microsoft.com/office/powerpoint/2010/main" val="260231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8785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Robô </a:t>
            </a:r>
            <a:r>
              <a:rPr lang="pt-PT" dirty="0" err="1" smtClean="0"/>
              <a:t>Fanuc</a:t>
            </a:r>
            <a:r>
              <a:rPr lang="pt-PT" dirty="0" smtClean="0"/>
              <a:t> </a:t>
            </a:r>
            <a:r>
              <a:rPr lang="pt-PT" dirty="0" err="1" smtClean="0"/>
              <a:t>LR</a:t>
            </a:r>
            <a:r>
              <a:rPr lang="pt-PT" dirty="0" smtClean="0"/>
              <a:t> </a:t>
            </a:r>
            <a:r>
              <a:rPr lang="pt-PT" dirty="0" err="1" smtClean="0"/>
              <a:t>200iD</a:t>
            </a:r>
            <a:r>
              <a:rPr lang="pt-PT" dirty="0" smtClean="0"/>
              <a:t> Mate</a:t>
            </a:r>
          </a:p>
          <a:p>
            <a:r>
              <a:rPr lang="pt-PT" dirty="0" smtClean="0"/>
              <a:t>Kinect equipada com dispositivo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3D</a:t>
            </a:r>
            <a:r>
              <a:rPr lang="pt-PT" baseline="0" dirty="0" smtClean="0"/>
              <a:t> que utiliza a tecnologia de padrões projetados</a:t>
            </a:r>
          </a:p>
          <a:p>
            <a:r>
              <a:rPr lang="pt-PT" baseline="0" dirty="0" smtClean="0"/>
              <a:t>Computador com o Sistema operativo Linux, Infraestrutura </a:t>
            </a:r>
            <a:r>
              <a:rPr lang="pt-PT" baseline="0" dirty="0" err="1" smtClean="0"/>
              <a:t>ROS</a:t>
            </a:r>
            <a:r>
              <a:rPr lang="pt-PT" baseline="0" dirty="0" smtClean="0"/>
              <a:t> e biblioteca para trabalhar nuvens de pontos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0700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Criados 3 Nodos</a:t>
            </a:r>
          </a:p>
          <a:p>
            <a:r>
              <a:rPr lang="pt-PT" dirty="0" smtClean="0"/>
              <a:t>Nodo </a:t>
            </a:r>
            <a:r>
              <a:rPr lang="pt-PT" dirty="0" err="1" smtClean="0"/>
              <a:t>Keyboard</a:t>
            </a:r>
            <a:r>
              <a:rPr lang="pt-PT" dirty="0" smtClean="0"/>
              <a:t> ler o teclado onde são pressionadas teclas que</a:t>
            </a:r>
            <a:r>
              <a:rPr lang="pt-PT" baseline="0" dirty="0" smtClean="0"/>
              <a:t> se traduzem em ordens</a:t>
            </a:r>
          </a:p>
          <a:p>
            <a:r>
              <a:rPr lang="pt-PT" baseline="0" dirty="0" smtClean="0"/>
              <a:t>Nodo Kinect ler dados da câmara relativos à profundidade </a:t>
            </a:r>
          </a:p>
          <a:p>
            <a:r>
              <a:rPr lang="pt-PT" baseline="0" dirty="0" smtClean="0"/>
              <a:t>Tratar os dados para obter </a:t>
            </a:r>
          </a:p>
          <a:p>
            <a:r>
              <a:rPr lang="pt-PT" baseline="0" dirty="0" smtClean="0"/>
              <a:t>Objeto a Escolher</a:t>
            </a:r>
          </a:p>
          <a:p>
            <a:r>
              <a:rPr lang="pt-PT" baseline="0" dirty="0" smtClean="0"/>
              <a:t>Identificação</a:t>
            </a:r>
          </a:p>
          <a:p>
            <a:r>
              <a:rPr lang="pt-PT" baseline="0" dirty="0" smtClean="0"/>
              <a:t>Posição</a:t>
            </a:r>
          </a:p>
          <a:p>
            <a:r>
              <a:rPr lang="pt-PT" baseline="0" dirty="0" smtClean="0"/>
              <a:t>Orientação</a:t>
            </a:r>
          </a:p>
          <a:p>
            <a:r>
              <a:rPr lang="pt-PT" baseline="0" dirty="0" smtClean="0"/>
              <a:t>Nodo </a:t>
            </a:r>
            <a:r>
              <a:rPr lang="pt-PT" baseline="0" dirty="0" err="1" smtClean="0"/>
              <a:t>Fanuc</a:t>
            </a:r>
            <a:r>
              <a:rPr lang="pt-PT" baseline="0" dirty="0" smtClean="0"/>
              <a:t> Estabelece a Comunicação com </a:t>
            </a:r>
            <a:r>
              <a:rPr lang="pt-PT" baseline="0" dirty="0" err="1" smtClean="0"/>
              <a:t>robo</a:t>
            </a:r>
            <a:endParaRPr lang="pt-P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914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Explicar como se </a:t>
            </a:r>
            <a:r>
              <a:rPr lang="pt-PT" dirty="0" err="1" smtClean="0"/>
              <a:t>obtem</a:t>
            </a:r>
            <a:r>
              <a:rPr lang="pt-PT" dirty="0" smtClean="0"/>
              <a:t> a posição do objeto!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5153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Ensaio 2</a:t>
            </a:r>
          </a:p>
          <a:p>
            <a:r>
              <a:rPr lang="pt-PT" dirty="0" smtClean="0"/>
              <a:t>10 tentativas</a:t>
            </a:r>
          </a:p>
          <a:p>
            <a:r>
              <a:rPr lang="pt-PT" dirty="0" err="1" smtClean="0"/>
              <a:t>9classificações</a:t>
            </a:r>
            <a:r>
              <a:rPr lang="pt-PT" dirty="0" smtClean="0"/>
              <a:t> OK</a:t>
            </a:r>
          </a:p>
          <a:p>
            <a:r>
              <a:rPr lang="pt-PT" dirty="0" smtClean="0"/>
              <a:t>10 recolhas OK</a:t>
            </a:r>
          </a:p>
          <a:p>
            <a:endParaRPr lang="pt-PT" dirty="0" smtClean="0"/>
          </a:p>
          <a:p>
            <a:r>
              <a:rPr lang="pt-PT" dirty="0" smtClean="0"/>
              <a:t>Ensaio 5</a:t>
            </a:r>
          </a:p>
          <a:p>
            <a:r>
              <a:rPr lang="pt-PT" dirty="0" smtClean="0"/>
              <a:t>17 tentativas</a:t>
            </a:r>
          </a:p>
          <a:p>
            <a:r>
              <a:rPr lang="pt-PT" dirty="0" smtClean="0"/>
              <a:t>9</a:t>
            </a:r>
            <a:r>
              <a:rPr lang="pt-PT" baseline="0" dirty="0" smtClean="0"/>
              <a:t> classificações OK</a:t>
            </a:r>
          </a:p>
          <a:p>
            <a:r>
              <a:rPr lang="pt-PT" baseline="0" dirty="0" smtClean="0"/>
              <a:t>7 classificações 5</a:t>
            </a:r>
          </a:p>
          <a:p>
            <a:r>
              <a:rPr lang="pt-PT" baseline="0" dirty="0" smtClean="0"/>
              <a:t>4 classificações NOK</a:t>
            </a:r>
          </a:p>
          <a:p>
            <a:r>
              <a:rPr lang="pt-PT" baseline="0" dirty="0" smtClean="0"/>
              <a:t>13 recolhas OK -</a:t>
            </a:r>
            <a:r>
              <a:rPr lang="pt-PT" baseline="0" dirty="0" smtClean="0">
                <a:sym typeface="Wingdings" panose="05000000000000000000" pitchFamily="2" charset="2"/>
              </a:rPr>
              <a:t></a:t>
            </a:r>
            <a:r>
              <a:rPr lang="pt-PT" baseline="0" dirty="0" smtClean="0"/>
              <a:t>3 recolhas OK   -</a:t>
            </a:r>
            <a:r>
              <a:rPr lang="pt-PT" baseline="0" dirty="0" smtClean="0">
                <a:sym typeface="Wingdings" panose="05000000000000000000" pitchFamily="2" charset="2"/>
              </a:rPr>
              <a:t></a:t>
            </a:r>
            <a:r>
              <a:rPr lang="pt-PT" baseline="0" dirty="0" smtClean="0"/>
              <a:t>5</a:t>
            </a:r>
          </a:p>
          <a:p>
            <a:r>
              <a:rPr lang="pt-PT" baseline="0" dirty="0" smtClean="0"/>
              <a:t>4 recolhas NOK -</a:t>
            </a:r>
            <a:r>
              <a:rPr lang="pt-PT" baseline="0" dirty="0" smtClean="0">
                <a:sym typeface="Wingdings" panose="05000000000000000000" pitchFamily="2" charset="2"/>
              </a:rPr>
              <a:t></a:t>
            </a:r>
            <a:r>
              <a:rPr lang="pt-PT" baseline="0" dirty="0" smtClean="0"/>
              <a:t>5</a:t>
            </a:r>
          </a:p>
          <a:p>
            <a:endParaRPr lang="pt-PT" baseline="0" dirty="0" smtClean="0"/>
          </a:p>
          <a:p>
            <a:r>
              <a:rPr lang="pt-PT" baseline="0" dirty="0" smtClean="0"/>
              <a:t>Ensaio 6</a:t>
            </a:r>
          </a:p>
          <a:p>
            <a:r>
              <a:rPr lang="pt-PT" baseline="0" dirty="0" smtClean="0"/>
              <a:t>11 tentativas</a:t>
            </a:r>
          </a:p>
          <a:p>
            <a:r>
              <a:rPr lang="pt-PT" baseline="0" dirty="0" smtClean="0"/>
              <a:t>11 classificações OK</a:t>
            </a:r>
          </a:p>
          <a:p>
            <a:r>
              <a:rPr lang="pt-PT" baseline="0" dirty="0" smtClean="0"/>
              <a:t>10 recolhas OK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3169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692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6708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6740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97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955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5730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9528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4898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3364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789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302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0966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tx1">
                <a:lumMod val="75000"/>
                <a:lumOff val="25000"/>
                <a:alpha val="75000"/>
              </a:schemeClr>
            </a:gs>
            <a:gs pos="0">
              <a:schemeClr val="bg1">
                <a:lumMod val="0"/>
                <a:lumOff val="100000"/>
              </a:schemeClr>
            </a:gs>
            <a:gs pos="100000">
              <a:schemeClr val="bg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E44B-45CA-4EB2-952F-BF5FFD0E397A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57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" y="2044577"/>
            <a:ext cx="9144000" cy="1542197"/>
          </a:xfrm>
        </p:spPr>
        <p:txBody>
          <a:bodyPr>
            <a:normAutofit/>
          </a:bodyPr>
          <a:lstStyle/>
          <a:p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Bin Picking de Objetos Polimórficos Convexos usando Perceção </a:t>
            </a:r>
            <a:r>
              <a:rPr lang="pt-PT" sz="4000" dirty="0" err="1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605" y="4838238"/>
            <a:ext cx="39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Orientador: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. Abílio Borges</a:t>
            </a:r>
          </a:p>
          <a:p>
            <a:pPr algn="just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Coorientador: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Prof. Dr. Vítor Santos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4223" y="484240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Aluno: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Nuno Santos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6318" y="5867402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19 de dezembro de 2014</a:t>
            </a:r>
          </a:p>
        </p:txBody>
      </p:sp>
    </p:spTree>
    <p:extLst>
      <p:ext uri="{BB962C8B-B14F-4D97-AF65-F5344CB8AC3E}">
        <p14:creationId xmlns:p14="http://schemas.microsoft.com/office/powerpoint/2010/main" val="24203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1950" y="1307731"/>
            <a:ext cx="9552428" cy="145796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Separação da nuvem de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EuclideanClustrerExtraction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3" y="2729136"/>
            <a:ext cx="3492181" cy="2898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07" y="2729136"/>
            <a:ext cx="3474618" cy="28837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10</a:t>
            </a:fld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32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308558"/>
            <a:ext cx="9552428" cy="114982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Separação da nuvem de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EuclideanClusterExtraction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3" y="2729136"/>
            <a:ext cx="3492180" cy="2898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46" y="2729136"/>
            <a:ext cx="3474617" cy="28837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11</a:t>
            </a:fld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4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332217"/>
            <a:ext cx="9552428" cy="134757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Separação da nuvem de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RegionGrowing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5996" r="18803" b="25971"/>
          <a:stretch/>
        </p:blipFill>
        <p:spPr>
          <a:xfrm>
            <a:off x="329605" y="2742536"/>
            <a:ext cx="3426451" cy="2871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r="8060"/>
          <a:stretch/>
        </p:blipFill>
        <p:spPr>
          <a:xfrm>
            <a:off x="5387943" y="2742535"/>
            <a:ext cx="3442538" cy="287153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12</a:t>
            </a:fld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261100" y="4594619"/>
            <a:ext cx="939800" cy="3820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78675" y="4594619"/>
            <a:ext cx="615950" cy="6487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78675" y="3966259"/>
            <a:ext cx="44450" cy="679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8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332216"/>
            <a:ext cx="9400028" cy="179170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Classificação das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superfícies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Esferas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Cilindros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Planos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3190697"/>
            <a:ext cx="3379185" cy="253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9" y="3190697"/>
            <a:ext cx="3361662" cy="252124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13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14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9" y="1319902"/>
            <a:ext cx="7102821" cy="48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485901"/>
            <a:ext cx="9067800" cy="139700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Selecionar e identificar objeto</a:t>
            </a: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Mais próximo da câmara</a:t>
            </a:r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Dimensões da superfície</a:t>
            </a:r>
            <a:endParaRPr lang="pt-PT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7"/>
          <a:stretch/>
        </p:blipFill>
        <p:spPr>
          <a:xfrm>
            <a:off x="2069321" y="2882901"/>
            <a:ext cx="4622332" cy="32131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15</a:t>
            </a:fld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23286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Posição e orientação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77" y="3115665"/>
            <a:ext cx="3604027" cy="281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3115665"/>
            <a:ext cx="3759200" cy="28194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16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2003896"/>
            <a:ext cx="5440813" cy="2709265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Alinhamento dos referenciais</a:t>
            </a:r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Calibração</a:t>
            </a:r>
          </a:p>
          <a:p>
            <a:pPr marL="457189" lvl="1" indent="0">
              <a:lnSpc>
                <a:spcPct val="150000"/>
              </a:lnSpc>
              <a:buNone/>
            </a:pP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8867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6"/>
              <p:cNvSpPr txBox="1">
                <a:spLocks/>
              </p:cNvSpPr>
              <p:nvPr/>
            </p:nvSpPr>
            <p:spPr>
              <a:xfrm>
                <a:off x="1052073" y="1489501"/>
                <a:ext cx="8903296" cy="406717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pt-P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Orientação do objeto </a:t>
                </a:r>
                <a:r>
                  <a:rPr lang="pt-PT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Rx</a:t>
                </a:r>
                <a:r>
                  <a:rPr lang="pt-P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pt-PT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Ry</a:t>
                </a:r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P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Vetor Normal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/>
              </a:p>
            </p:txBody>
          </p:sp>
        </mc:Choice>
        <mc:Fallback xmlns="">
          <p:sp>
            <p:nvSpPr>
              <p:cNvPr id="12" name="Content Placeholde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73" y="1489501"/>
                <a:ext cx="8903296" cy="4067176"/>
              </a:xfrm>
              <a:prstGeom prst="rect">
                <a:avLst/>
              </a:prstGeom>
              <a:blipFill rotWithShape="0">
                <a:blip r:embed="rId2"/>
                <a:stretch>
                  <a:fillRect l="-47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9191"/>
          <a:stretch/>
        </p:blipFill>
        <p:spPr>
          <a:xfrm>
            <a:off x="1052073" y="2660813"/>
            <a:ext cx="3800478" cy="3628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10" y="1770708"/>
            <a:ext cx="2679840" cy="2451493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17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838630" y="4288974"/>
                <a:ext cx="4572000" cy="17953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pt-PT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unc>
                        <m:funcPr>
                          <m:ctrlP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PT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pt-P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pt-PT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unc>
                        <m:funcPr>
                          <m:ctrlPr>
                            <a:rPr lang="pt-P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PT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pt-PT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pt-P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630" y="4288974"/>
                <a:ext cx="4572000" cy="17953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7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6"/>
              <p:cNvSpPr txBox="1">
                <a:spLocks/>
              </p:cNvSpPr>
              <p:nvPr/>
            </p:nvSpPr>
            <p:spPr>
              <a:xfrm>
                <a:off x="1052073" y="1458403"/>
                <a:ext cx="9400028" cy="394176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pt-P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Orientação do objeto </a:t>
                </a:r>
                <a:r>
                  <a:rPr lang="pt-PT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Rz</a:t>
                </a:r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PT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Vetor </a:t>
                </a:r>
                <a:r>
                  <a:rPr lang="pt-P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principal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</m:acc>
                  </m:oMath>
                </a14:m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r>
                      <a:rPr lang="pt-PT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unc>
                      <m:funcPr>
                        <m:ctrlPr>
                          <a:rPr lang="pt-P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pt-PT" sz="1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PT" sz="18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tan</m:t>
                            </m:r>
                          </m:e>
                          <m:sup>
                            <m:r>
                              <a:rPr lang="pt-PT" sz="1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pt-PT" sz="1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PT" sz="1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/>
              </a:p>
            </p:txBody>
          </p:sp>
        </mc:Choice>
        <mc:Fallback xmlns="">
          <p:sp>
            <p:nvSpPr>
              <p:cNvPr id="12" name="Content Placeholde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73" y="1458403"/>
                <a:ext cx="9400028" cy="3941763"/>
              </a:xfrm>
              <a:prstGeom prst="rect">
                <a:avLst/>
              </a:prstGeom>
              <a:blipFill rotWithShape="0">
                <a:blip r:embed="rId2"/>
                <a:stretch>
                  <a:fillRect l="-45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6" r="30113"/>
          <a:stretch/>
        </p:blipFill>
        <p:spPr>
          <a:xfrm>
            <a:off x="5927725" y="1458403"/>
            <a:ext cx="2051050" cy="4744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73" y="3346519"/>
            <a:ext cx="3773927" cy="2830445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18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30180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Recolha dos objetos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99" y="2452316"/>
            <a:ext cx="5024660" cy="343351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19</a:t>
            </a:fld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6"/>
              <p:cNvSpPr txBox="1">
                <a:spLocks/>
              </p:cNvSpPr>
              <p:nvPr/>
            </p:nvSpPr>
            <p:spPr>
              <a:xfrm>
                <a:off x="431800" y="2208215"/>
                <a:ext cx="10160001" cy="394176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pt-PT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Posicionamento da garra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PT" sz="14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pt-PT" sz="1400" i="1" dirty="0" smtClean="0">
                        <a:latin typeface="Cambria Math" panose="02040503050406030204" pitchFamily="18" charset="0"/>
                      </a:rPr>
                      <m:t>=180+</m:t>
                    </m:r>
                    <m:sSub>
                      <m:sSubPr>
                        <m:ctrlPr>
                          <a:rPr lang="pt-PT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pt-PT" sz="1400" i="1" dirty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pt-PT" sz="140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PT" sz="1400" i="1" dirty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PT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pt-PT" sz="1400" dirty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400" dirty="0">
                        <a:latin typeface="Cambria Math" panose="02040503050406030204" pitchFamily="18" charset="0"/>
                      </a:rPr>
                      <m:t>W</m:t>
                    </m:r>
                    <m:r>
                      <a:rPr lang="pt-PT" sz="14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PT" sz="1400" i="1" dirty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pt-PT" sz="1400" i="1" dirty="0" smtClean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pt-PT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pt-PT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1400" i="1">
                        <a:latin typeface="Cambria Math" panose="02040503050406030204" pitchFamily="18" charset="0"/>
                      </a:rPr>
                      <m:t>𝑅𝑜𝑡</m:t>
                    </m:r>
                    <m:d>
                      <m:dPr>
                        <m:ctrlPr>
                          <a:rPr lang="pt-PT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pt-P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sz="1400" i="1">
                        <a:latin typeface="Cambria Math" panose="02040503050406030204" pitchFamily="18" charset="0"/>
                      </a:rPr>
                      <m:t>𝑅𝑜𝑡</m:t>
                    </m:r>
                    <m:r>
                      <a:rPr lang="pt-PT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sz="1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1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pt-P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pt-P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d>
                      <m:dPr>
                        <m:begChr m:val="["/>
                        <m:endChr m:val="]"/>
                        <m:ctrlPr>
                          <a:rPr lang="pt-PT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pt-PT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pt-PT" sz="1400" dirty="0"/>
              </a:p>
              <a:p>
                <a:pPr>
                  <a:lnSpc>
                    <a:spcPct val="150000"/>
                  </a:lnSpc>
                </a:pPr>
                <a:endParaRPr lang="pt-PT" sz="18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PT" sz="1800" dirty="0"/>
              </a:p>
            </p:txBody>
          </p:sp>
        </mc:Choice>
        <mc:Fallback xmlns="">
          <p:sp>
            <p:nvSpPr>
              <p:cNvPr id="12" name="Content Placeholde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2208215"/>
                <a:ext cx="10160001" cy="3941763"/>
              </a:xfrm>
              <a:prstGeom prst="rect">
                <a:avLst/>
              </a:prstGeom>
              <a:blipFill rotWithShape="0">
                <a:blip r:embed="rId4"/>
                <a:stretch>
                  <a:fillRect l="-42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5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-685800" y="1407320"/>
            <a:ext cx="10515600" cy="675483"/>
          </a:xfrm>
        </p:spPr>
        <p:txBody>
          <a:bodyPr>
            <a:normAutofit/>
          </a:bodyPr>
          <a:lstStyle/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idx="1"/>
          </p:nvPr>
        </p:nvSpPr>
        <p:spPr>
          <a:xfrm>
            <a:off x="1052072" y="2603500"/>
            <a:ext cx="3316727" cy="35734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Hardware e software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Arquitetura de software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Identificação dos objetos</a:t>
            </a:r>
          </a:p>
          <a:p>
            <a:pPr>
              <a:lnSpc>
                <a:spcPct val="150000"/>
              </a:lnSpc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>
                <a:cs typeface="Arial" panose="020B0604020202020204" pitchFamily="34" charset="0"/>
              </a:rPr>
              <a:t>19-12-2014</a:t>
            </a:r>
            <a:endParaRPr lang="pt-PT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>
                <a:cs typeface="Arial" panose="020B0604020202020204" pitchFamily="34" charset="0"/>
              </a:rPr>
              <a:t>Nuno Santos</a:t>
            </a:r>
            <a:endParaRPr lang="pt-PT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>
                <a:cs typeface="Arial" panose="020B0604020202020204" pitchFamily="34" charset="0"/>
              </a:rPr>
              <a:t>2</a:t>
            </a:fld>
            <a:endParaRPr lang="pt-PT" dirty="0">
              <a:cs typeface="Arial" panose="020B0604020202020204" pitchFamily="34" charset="0"/>
            </a:endParaRPr>
          </a:p>
        </p:txBody>
      </p:sp>
      <p:sp>
        <p:nvSpPr>
          <p:cNvPr id="10" name="Content Placeholder 16"/>
          <p:cNvSpPr txBox="1">
            <a:spLocks/>
          </p:cNvSpPr>
          <p:nvPr/>
        </p:nvSpPr>
        <p:spPr>
          <a:xfrm>
            <a:off x="5594351" y="2603500"/>
            <a:ext cx="2920999" cy="3573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Posição e Orientação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Recolha dos objetos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Testes e Resultados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Trabalho Futuro</a:t>
            </a:r>
          </a:p>
          <a:p>
            <a:pPr>
              <a:lnSpc>
                <a:spcPct val="150000"/>
              </a:lnSpc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30496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/>
          <p:cNvSpPr txBox="1">
            <a:spLocks/>
          </p:cNvSpPr>
          <p:nvPr/>
        </p:nvSpPr>
        <p:spPr>
          <a:xfrm>
            <a:off x="-245355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20</a:t>
            </a:fld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504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21</a:t>
            </a:fld>
            <a:endParaRPr lang="pt-P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pic>
        <p:nvPicPr>
          <p:cNvPr id="3" name="completo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5871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Testes e resultados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6"/>
          <p:cNvSpPr txBox="1">
            <a:spLocks/>
          </p:cNvSpPr>
          <p:nvPr/>
        </p:nvSpPr>
        <p:spPr>
          <a:xfrm>
            <a:off x="1052073" y="2379859"/>
            <a:ext cx="9029701" cy="3886799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Teste com objetos individuais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20 ensaios por objeto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Total de 100 ensaios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Identificar objeto individual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Teste com objetos empilhados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10 ensaios 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10 objetos por ensaio 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Identificar objeto no meio de outros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Recolha correta do objeto</a:t>
            </a: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22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16198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7777" r="1322" b="2013"/>
          <a:stretch/>
        </p:blipFill>
        <p:spPr>
          <a:xfrm>
            <a:off x="329605" y="1938897"/>
            <a:ext cx="4321412" cy="3066678"/>
          </a:xfrm>
          <a:prstGeom prst="rect">
            <a:avLst/>
          </a:prstGeom>
        </p:spPr>
      </p:pic>
      <p:sp>
        <p:nvSpPr>
          <p:cNvPr id="11" name="Content Placeholder 16"/>
          <p:cNvSpPr txBox="1">
            <a:spLocks/>
          </p:cNvSpPr>
          <p:nvPr/>
        </p:nvSpPr>
        <p:spPr>
          <a:xfrm>
            <a:off x="4801390" y="2240507"/>
            <a:ext cx="3657601" cy="1970491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% colocados no local correto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3,5% colocados no local errado</a:t>
            </a:r>
          </a:p>
          <a:p>
            <a:pPr marL="457189" lvl="1" indent="0">
              <a:lnSpc>
                <a:spcPct val="150000"/>
              </a:lnSpc>
              <a:buNone/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7755" r="5810" b="7562"/>
          <a:stretch/>
        </p:blipFill>
        <p:spPr>
          <a:xfrm>
            <a:off x="4709674" y="3225753"/>
            <a:ext cx="4070350" cy="3040905"/>
          </a:xfrm>
          <a:prstGeom prst="rect">
            <a:avLst/>
          </a:prstGeom>
        </p:spPr>
      </p:pic>
      <p:sp>
        <p:nvSpPr>
          <p:cNvPr id="15" name="Content Placeholder 16"/>
          <p:cNvSpPr txBox="1">
            <a:spLocks/>
          </p:cNvSpPr>
          <p:nvPr/>
        </p:nvSpPr>
        <p:spPr>
          <a:xfrm>
            <a:off x="1052073" y="1313449"/>
            <a:ext cx="3657601" cy="576009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Teste com objetos individuais</a:t>
            </a:r>
          </a:p>
          <a:p>
            <a:pPr marL="457189" lvl="1" indent="0">
              <a:lnSpc>
                <a:spcPct val="150000"/>
              </a:lnSpc>
              <a:buNone/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23</a:t>
            </a:fld>
            <a:endParaRPr lang="pt-P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01700" y="5117574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Tempo médio: 109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Identificação acima dos 80%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Recolha acima dos 70%</a:t>
            </a:r>
          </a:p>
        </p:txBody>
      </p:sp>
    </p:spTree>
    <p:extLst>
      <p:ext uri="{BB962C8B-B14F-4D97-AF65-F5344CB8AC3E}">
        <p14:creationId xmlns:p14="http://schemas.microsoft.com/office/powerpoint/2010/main" val="20467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/>
          <a:stretch/>
        </p:blipFill>
        <p:spPr>
          <a:xfrm>
            <a:off x="182461" y="1772626"/>
            <a:ext cx="4236662" cy="2908177"/>
          </a:xfrm>
          <a:prstGeom prst="rect">
            <a:avLst/>
          </a:prstGeom>
        </p:spPr>
      </p:pic>
      <p:sp>
        <p:nvSpPr>
          <p:cNvPr id="11" name="Content Placeholder 16"/>
          <p:cNvSpPr txBox="1">
            <a:spLocks/>
          </p:cNvSpPr>
          <p:nvPr/>
        </p:nvSpPr>
        <p:spPr>
          <a:xfrm>
            <a:off x="953005" y="4762201"/>
            <a:ext cx="3657601" cy="318830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Tempo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médio: 203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Identificação acima dos 77%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Recolha acima dos 87%</a:t>
            </a: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24</a:t>
            </a:fld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2073" y="1316091"/>
            <a:ext cx="337150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Teste com objetos em grupo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/>
          <a:stretch/>
        </p:blipFill>
        <p:spPr>
          <a:xfrm>
            <a:off x="4587259" y="2888626"/>
            <a:ext cx="4325106" cy="29711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63961" y="19705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90% colocados no local correto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10% colocados no local errado</a:t>
            </a:r>
          </a:p>
        </p:txBody>
      </p:sp>
    </p:spTree>
    <p:extLst>
      <p:ext uri="{BB962C8B-B14F-4D97-AF65-F5344CB8AC3E}">
        <p14:creationId xmlns:p14="http://schemas.microsoft.com/office/powerpoint/2010/main" val="25103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2387603"/>
            <a:ext cx="6186927" cy="255269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Cumprimento dos objetivos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Aplicação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 o </a:t>
            </a:r>
            <a:r>
              <a:rPr lang="pt-P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bin </a:t>
            </a:r>
            <a:r>
              <a:rPr lang="pt-PT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r>
              <a:rPr lang="pt-P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objetos diversos</a:t>
            </a:r>
            <a:endParaRPr lang="pt-P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Identificação 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dos objetos conseguida com 77% de sucesso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Manipulação dos objetos conseguida com 87% de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sucesso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Dispositivo de aquisição de dados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lnSpc>
                <a:spcPct val="150000"/>
              </a:lnSpc>
              <a:buNone/>
            </a:pP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PT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25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11499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Trabalho Futuro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6"/>
          <p:cNvSpPr txBox="1">
            <a:spLocks/>
          </p:cNvSpPr>
          <p:nvPr/>
        </p:nvSpPr>
        <p:spPr>
          <a:xfrm>
            <a:off x="1191773" y="2387601"/>
            <a:ext cx="7063227" cy="39417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Objetos colocados dentro de uma caixa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Aprendizagem de novos objetos</a:t>
            </a:r>
          </a:p>
          <a:p>
            <a:pPr>
              <a:lnSpc>
                <a:spcPct val="150000"/>
              </a:lnSpc>
            </a:pP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Verificação de existência de peça na garra</a:t>
            </a: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Melhorar o método de reconhecimento dos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objetos</a:t>
            </a:r>
            <a:endParaRPr lang="pt-PT" sz="1800" dirty="0"/>
          </a:p>
          <a:p>
            <a:pPr marL="0" indent="0">
              <a:lnSpc>
                <a:spcPct val="150000"/>
              </a:lnSpc>
              <a:buNone/>
            </a:pPr>
            <a:endParaRPr lang="pt-PT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26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31907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" y="2044577"/>
            <a:ext cx="9144000" cy="1542197"/>
          </a:xfrm>
        </p:spPr>
        <p:txBody>
          <a:bodyPr>
            <a:normAutofit/>
          </a:bodyPr>
          <a:lstStyle/>
          <a:p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Bin Picking de Objetos Polimórficos Convexos usando Perceção </a:t>
            </a:r>
            <a:r>
              <a:rPr lang="pt-PT" sz="4000" dirty="0" err="1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605" y="4838238"/>
            <a:ext cx="39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Orientador: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. Abílio Borges</a:t>
            </a:r>
          </a:p>
          <a:p>
            <a:pPr algn="just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Coorientador: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Prof. Dr. Vítor Santos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4223" y="484240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Aluno: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Nuno Santos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6318" y="5867402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19 de dezembro de 2014</a:t>
            </a:r>
          </a:p>
        </p:txBody>
      </p:sp>
    </p:spTree>
    <p:extLst>
      <p:ext uri="{BB962C8B-B14F-4D97-AF65-F5344CB8AC3E}">
        <p14:creationId xmlns:p14="http://schemas.microsoft.com/office/powerpoint/2010/main" val="217753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5"/>
          <p:cNvSpPr>
            <a:spLocks noGrp="1"/>
          </p:cNvSpPr>
          <p:nvPr>
            <p:ph type="title"/>
          </p:nvPr>
        </p:nvSpPr>
        <p:spPr>
          <a:xfrm>
            <a:off x="-685800" y="1407320"/>
            <a:ext cx="10515600" cy="675483"/>
          </a:xfrm>
        </p:spPr>
        <p:txBody>
          <a:bodyPr>
            <a:normAutofit/>
          </a:bodyPr>
          <a:lstStyle/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idx="1"/>
          </p:nvPr>
        </p:nvSpPr>
        <p:spPr>
          <a:xfrm>
            <a:off x="1052073" y="2519089"/>
            <a:ext cx="5931914" cy="29419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Tarefas repetitivas (</a:t>
            </a:r>
            <a:r>
              <a:rPr lang="pt-PT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bin </a:t>
            </a:r>
            <a:r>
              <a:rPr lang="pt-PT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Realizadas por pessoas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Cansativas e pouco ergonómicas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Identificação de objetos com diversas formas </a:t>
            </a: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Produtos distintos 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PT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 smtClean="0"/>
              <a:t>19-12-2014</a:t>
            </a:r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Nuno Santos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3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29057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5"/>
          <p:cNvSpPr>
            <a:spLocks noGrp="1"/>
          </p:cNvSpPr>
          <p:nvPr>
            <p:ph type="title"/>
          </p:nvPr>
        </p:nvSpPr>
        <p:spPr>
          <a:xfrm>
            <a:off x="-685800" y="1407320"/>
            <a:ext cx="10515600" cy="675483"/>
          </a:xfrm>
        </p:spPr>
        <p:txBody>
          <a:bodyPr>
            <a:normAutofit/>
          </a:bodyPr>
          <a:lstStyle/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idx="1"/>
          </p:nvPr>
        </p:nvSpPr>
        <p:spPr>
          <a:xfrm>
            <a:off x="1052073" y="2895602"/>
            <a:ext cx="8028428" cy="20827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Desenvolvimento de um sistema de </a:t>
            </a:r>
            <a:r>
              <a:rPr lang="pt-PT" sz="1800" i="1" dirty="0">
                <a:latin typeface="Arial" panose="020B0604020202020204" pitchFamily="34" charset="0"/>
                <a:cs typeface="Arial" panose="020B0604020202020204" pitchFamily="34" charset="0"/>
              </a:rPr>
              <a:t>bin </a:t>
            </a:r>
            <a:r>
              <a:rPr lang="pt-PT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picking</a:t>
            </a:r>
            <a:r>
              <a:rPr lang="pt-PT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Identificar objetos com formas distintas</a:t>
            </a:r>
          </a:p>
          <a:p>
            <a:pPr lvl="1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Manipular os objetos</a:t>
            </a:r>
          </a:p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Dados recolhidos por dispositivo </a:t>
            </a: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em tempo real</a:t>
            </a:r>
          </a:p>
          <a:p>
            <a:pPr marL="0" indent="0">
              <a:lnSpc>
                <a:spcPct val="150000"/>
              </a:lnSpc>
              <a:buNone/>
            </a:pPr>
            <a:endParaRPr lang="pt-PT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4</a:t>
            </a:fld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34161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Hardware e Software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6"/>
          <p:cNvSpPr txBox="1">
            <a:spLocks/>
          </p:cNvSpPr>
          <p:nvPr/>
        </p:nvSpPr>
        <p:spPr>
          <a:xfrm>
            <a:off x="-167127" y="23876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pt-PT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7" y="2540083"/>
            <a:ext cx="2921126" cy="1009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4394200"/>
            <a:ext cx="2908233" cy="938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4" y="5482039"/>
            <a:ext cx="2239944" cy="591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57" y="3690763"/>
            <a:ext cx="1307485" cy="1264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2" y="2460387"/>
            <a:ext cx="1566282" cy="1097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40" y="2256598"/>
            <a:ext cx="4068861" cy="305164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5</a:t>
            </a:fld>
            <a:endParaRPr lang="pt-PT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26837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Arquitetura do software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6"/>
          <p:cNvSpPr txBox="1">
            <a:spLocks/>
          </p:cNvSpPr>
          <p:nvPr/>
        </p:nvSpPr>
        <p:spPr>
          <a:xfrm>
            <a:off x="-167127" y="23876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pt-PT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208216"/>
            <a:ext cx="8648700" cy="37761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6</a:t>
            </a:fld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18" name="Oval 17"/>
          <p:cNvSpPr/>
          <p:nvPr/>
        </p:nvSpPr>
        <p:spPr>
          <a:xfrm>
            <a:off x="628650" y="4483100"/>
            <a:ext cx="1593850" cy="5842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05200" y="5314951"/>
            <a:ext cx="2273300" cy="55244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77100" y="4483100"/>
            <a:ext cx="1524000" cy="5842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673600" y="5187951"/>
            <a:ext cx="3340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5"/>
            <a:endCxn id="20" idx="3"/>
          </p:cNvCxnSpPr>
          <p:nvPr/>
        </p:nvCxnSpPr>
        <p:spPr>
          <a:xfrm>
            <a:off x="1989086" y="4981746"/>
            <a:ext cx="551119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89086" y="4600746"/>
            <a:ext cx="551119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 txBox="1">
            <a:spLocks/>
          </p:cNvSpPr>
          <p:nvPr/>
        </p:nvSpPr>
        <p:spPr>
          <a:xfrm>
            <a:off x="-685800" y="1407320"/>
            <a:ext cx="10515600" cy="6754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Identificação dos objetos</a:t>
            </a:r>
          </a:p>
        </p:txBody>
      </p:sp>
      <p:sp>
        <p:nvSpPr>
          <p:cNvPr id="9" name="Content Placeholder 16"/>
          <p:cNvSpPr txBox="1">
            <a:spLocks/>
          </p:cNvSpPr>
          <p:nvPr/>
        </p:nvSpPr>
        <p:spPr>
          <a:xfrm>
            <a:off x="-319527" y="2235202"/>
            <a:ext cx="9400028" cy="39417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47" y="1581891"/>
            <a:ext cx="3218473" cy="2413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00" y="1796330"/>
            <a:ext cx="2777069" cy="2082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22" y="3268066"/>
            <a:ext cx="3148084" cy="2361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21" y="3536320"/>
            <a:ext cx="3354941" cy="2516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6" y="3171394"/>
            <a:ext cx="3153952" cy="23654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8650" y="336704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Esfera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8219" y="5155769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Cilindro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0488" y="5883248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Cilindro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05780" y="5134763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Caixa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39260" y="3367043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Caixa 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7</a:t>
            </a:fld>
            <a:endParaRPr lang="pt-PT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1365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319742"/>
            <a:ext cx="8136366" cy="142345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Redução do número de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PassThrough</a:t>
            </a: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VoxelGrid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" y="2941694"/>
            <a:ext cx="3234979" cy="2684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93" y="2941694"/>
            <a:ext cx="3234979" cy="268486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8</a:t>
            </a:fld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</p:spTree>
    <p:extLst>
      <p:ext uri="{BB962C8B-B14F-4D97-AF65-F5344CB8AC3E}">
        <p14:creationId xmlns:p14="http://schemas.microsoft.com/office/powerpoint/2010/main" val="13144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6"/>
          <p:cNvSpPr txBox="1">
            <a:spLocks/>
          </p:cNvSpPr>
          <p:nvPr/>
        </p:nvSpPr>
        <p:spPr>
          <a:xfrm>
            <a:off x="1052073" y="1330158"/>
            <a:ext cx="9400028" cy="1387514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Remoção do plano da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mesa</a:t>
            </a:r>
          </a:p>
          <a:p>
            <a:pPr lvl="1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SAC-</a:t>
            </a: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pt-P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ExtractIndices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3" y="2650899"/>
            <a:ext cx="3278328" cy="3054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64" y="2666317"/>
            <a:ext cx="3261782" cy="30393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19-12-2014</a:t>
            </a:r>
            <a:endParaRPr lang="pt-PT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Nuno Santos</a:t>
            </a:r>
            <a:endParaRPr lang="pt-PT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E44B-45CA-4EB2-952F-BF5FFD0E397A}" type="slidenum">
              <a:rPr lang="pt-PT" smtClean="0"/>
              <a:t>9</a:t>
            </a:fld>
            <a:endParaRPr lang="pt-PT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257932"/>
            <a:ext cx="722468" cy="7798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1773" y="324703"/>
            <a:ext cx="277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aveiro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theoria poiesis praxis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7100" y="324703"/>
            <a:ext cx="318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Mestrado Integrado em Engenharia Mecânica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855492" y="3904140"/>
            <a:ext cx="1433015" cy="548324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49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2674</TotalTime>
  <Words>1019</Words>
  <Application>Microsoft Office PowerPoint</Application>
  <PresentationFormat>On-screen Show (4:3)</PresentationFormat>
  <Paragraphs>313</Paragraphs>
  <Slides>27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Wingdings</vt:lpstr>
      <vt:lpstr>Office Theme</vt:lpstr>
      <vt:lpstr>Bin Picking de Objetos Polimórficos Convexos usando Perceção 3D </vt:lpstr>
      <vt:lpstr>Estrutura</vt:lpstr>
      <vt:lpstr>Problema</vt:lpstr>
      <vt:lpstr>Objetivos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Bin Picking de Objetos Polimórficos Convexos usando Perceção 3D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Nuno</dc:creator>
  <cp:lastModifiedBy>Nuno</cp:lastModifiedBy>
  <cp:revision>146</cp:revision>
  <dcterms:created xsi:type="dcterms:W3CDTF">2014-02-14T17:03:05Z</dcterms:created>
  <dcterms:modified xsi:type="dcterms:W3CDTF">2014-12-19T14:39:38Z</dcterms:modified>
</cp:coreProperties>
</file>