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56" r:id="rId2"/>
    <p:sldId id="258" r:id="rId3"/>
    <p:sldId id="269" r:id="rId4"/>
    <p:sldId id="339" r:id="rId5"/>
    <p:sldId id="268" r:id="rId6"/>
    <p:sldId id="262" r:id="rId7"/>
    <p:sldId id="297" r:id="rId8"/>
    <p:sldId id="274" r:id="rId9"/>
    <p:sldId id="271" r:id="rId10"/>
    <p:sldId id="277" r:id="rId11"/>
    <p:sldId id="280" r:id="rId12"/>
    <p:sldId id="300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340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301" r:id="rId30"/>
    <p:sldId id="315" r:id="rId31"/>
    <p:sldId id="302" r:id="rId32"/>
    <p:sldId id="303" r:id="rId33"/>
    <p:sldId id="305" r:id="rId34"/>
    <p:sldId id="304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43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264" r:id="rId53"/>
    <p:sldId id="323" r:id="rId54"/>
    <p:sldId id="341" r:id="rId55"/>
    <p:sldId id="325" r:id="rId56"/>
    <p:sldId id="342" r:id="rId57"/>
    <p:sldId id="329" r:id="rId58"/>
    <p:sldId id="324" r:id="rId59"/>
    <p:sldId id="333" r:id="rId60"/>
    <p:sldId id="332" r:id="rId61"/>
    <p:sldId id="335" r:id="rId62"/>
    <p:sldId id="334" r:id="rId63"/>
    <p:sldId id="265" r:id="rId64"/>
    <p:sldId id="336" r:id="rId65"/>
    <p:sldId id="337" r:id="rId66"/>
  </p:sldIdLst>
  <p:sldSz cx="9144000" cy="5143500" type="screen16x9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980A"/>
    <a:srgbClr val="28B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341" autoAdjust="0"/>
  </p:normalViewPr>
  <p:slideViewPr>
    <p:cSldViewPr>
      <p:cViewPr>
        <p:scale>
          <a:sx n="90" d="100"/>
          <a:sy n="90" d="100"/>
        </p:scale>
        <p:origin x="-123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A6CA0-F90F-405A-9545-06EA61B286DA}" type="datetimeFigureOut">
              <a:rPr lang="pt-PT" smtClean="0"/>
              <a:t>15/12/2016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18141-5F4B-4382-8081-357DB1B782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333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-Boa tarde a todos, queria desde já agradecer a presença do júri que irá arguir esta prova, e da restante</a:t>
            </a:r>
            <a:r>
              <a:rPr lang="pt-PT" baseline="0" dirty="0" smtClean="0"/>
              <a:t> audiência.</a:t>
            </a:r>
          </a:p>
          <a:p>
            <a:endParaRPr lang="pt-PT" baseline="0" dirty="0" smtClean="0"/>
          </a:p>
          <a:p>
            <a:r>
              <a:rPr lang="pt-PT" dirty="0" smtClean="0"/>
              <a:t>-O tema da</a:t>
            </a:r>
            <a:r>
              <a:rPr lang="pt-PT" baseline="0" dirty="0" smtClean="0"/>
              <a:t> minha</a:t>
            </a:r>
            <a:r>
              <a:rPr lang="pt-PT" dirty="0" smtClean="0"/>
              <a:t> dissertação é …</a:t>
            </a:r>
          </a:p>
          <a:p>
            <a:endParaRPr lang="pt-PT" dirty="0" smtClean="0"/>
          </a:p>
          <a:p>
            <a:r>
              <a:rPr lang="pt-PT" dirty="0" smtClean="0"/>
              <a:t>-Orientada</a:t>
            </a:r>
            <a:r>
              <a:rPr lang="pt-PT" baseline="0" dirty="0" smtClean="0"/>
              <a:t> pelo Professor </a:t>
            </a:r>
            <a:r>
              <a:rPr lang="pt-PT" baseline="0" dirty="0" err="1" smtClean="0"/>
              <a:t>Vitor</a:t>
            </a:r>
            <a:r>
              <a:rPr lang="pt-PT" baseline="0" dirty="0" smtClean="0"/>
              <a:t> Santos e pelo Professor Miguel Oliveira.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760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aseline="0" dirty="0" smtClean="0"/>
              <a:t>-Este equipamento foi desenvolvido pela Microsoft, para integração na consola de jogos </a:t>
            </a:r>
            <a:r>
              <a:rPr lang="pt-PT" baseline="0" dirty="0" err="1" smtClean="0"/>
              <a:t>xbox</a:t>
            </a:r>
            <a:r>
              <a:rPr lang="pt-PT" baseline="0" dirty="0" smtClean="0"/>
              <a:t>.</a:t>
            </a:r>
          </a:p>
          <a:p>
            <a:endParaRPr lang="pt-PT" baseline="0" dirty="0" smtClean="0"/>
          </a:p>
          <a:p>
            <a:r>
              <a:rPr lang="pt-PT" baseline="0" dirty="0" smtClean="0"/>
              <a:t>O sistema é constituído por:</a:t>
            </a:r>
          </a:p>
          <a:p>
            <a:r>
              <a:rPr lang="pt-PT" baseline="0" dirty="0" smtClean="0"/>
              <a:t> -um conjunto de microfones;   </a:t>
            </a:r>
          </a:p>
          <a:p>
            <a:r>
              <a:rPr lang="pt-PT" baseline="0" dirty="0" smtClean="0"/>
              <a:t> -um emissor infravermelhos;</a:t>
            </a:r>
          </a:p>
          <a:p>
            <a:r>
              <a:rPr lang="pt-PT" baseline="0" dirty="0" smtClean="0"/>
              <a:t> -um receptor de infravermelhos;</a:t>
            </a:r>
          </a:p>
          <a:p>
            <a:r>
              <a:rPr lang="pt-PT" baseline="0" dirty="0" smtClean="0"/>
              <a:t> -uma câmara RGB;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aseline="0" dirty="0" smtClean="0"/>
              <a:t>-De forma a simular uma operação de Bin-</a:t>
            </a:r>
            <a:r>
              <a:rPr lang="pt-PT" baseline="0" dirty="0" err="1" smtClean="0"/>
              <a:t>Picking</a:t>
            </a:r>
            <a:r>
              <a:rPr lang="pt-PT" baseline="0" dirty="0" smtClean="0"/>
              <a:t> foi indispensável a utilização de alguns objectos.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-Para a identificação foram utilizados: </a:t>
            </a:r>
          </a:p>
          <a:p>
            <a:r>
              <a:rPr lang="pt-PT" baseline="0" dirty="0" smtClean="0"/>
              <a:t>	-uma peça lego;</a:t>
            </a:r>
          </a:p>
          <a:p>
            <a:r>
              <a:rPr lang="pt-PT" baseline="0" dirty="0" smtClean="0"/>
              <a:t>	-uma caixa de cartão;</a:t>
            </a:r>
          </a:p>
          <a:p>
            <a:r>
              <a:rPr lang="pt-PT" baseline="0" dirty="0" smtClean="0"/>
              <a:t>	-um </a:t>
            </a:r>
            <a:r>
              <a:rPr lang="pt-PT" baseline="0" dirty="0" err="1" smtClean="0"/>
              <a:t>objeto</a:t>
            </a:r>
            <a:r>
              <a:rPr lang="pt-PT" baseline="0" dirty="0" smtClean="0"/>
              <a:t> de teste;</a:t>
            </a:r>
          </a:p>
          <a:p>
            <a:endParaRPr lang="pt-PT" baseline="0" dirty="0" smtClean="0"/>
          </a:p>
          <a:p>
            <a:r>
              <a:rPr lang="pt-PT" baseline="0" dirty="0" smtClean="0"/>
              <a:t>-Para o contentor, foi utilizada uma caixa;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-Neste</a:t>
            </a:r>
            <a:r>
              <a:rPr lang="pt-PT" baseline="0" dirty="0" smtClean="0"/>
              <a:t> trabalho f</a:t>
            </a:r>
            <a:r>
              <a:rPr lang="pt-PT" dirty="0" smtClean="0"/>
              <a:t>oram utilizados vários</a:t>
            </a:r>
            <a:r>
              <a:rPr lang="pt-PT" baseline="0" dirty="0" smtClean="0"/>
              <a:t> softwares e bibliotecas de código de código aberto, para a resolução dos diferentes problemas.</a:t>
            </a:r>
          </a:p>
          <a:p>
            <a:endParaRPr lang="pt-PT" dirty="0" smtClean="0"/>
          </a:p>
          <a:p>
            <a:r>
              <a:rPr lang="pt-PT" dirty="0" smtClean="0"/>
              <a:t>-O software </a:t>
            </a:r>
            <a:r>
              <a:rPr lang="pt-PT" dirty="0" err="1" smtClean="0"/>
              <a:t>MeshLab</a:t>
            </a:r>
            <a:r>
              <a:rPr lang="pt-PT" dirty="0" smtClean="0"/>
              <a:t>;</a:t>
            </a:r>
          </a:p>
          <a:p>
            <a:endParaRPr lang="pt-PT" dirty="0" smtClean="0"/>
          </a:p>
          <a:p>
            <a:r>
              <a:rPr lang="pt-PT" dirty="0" smtClean="0"/>
              <a:t>-O software </a:t>
            </a:r>
            <a:r>
              <a:rPr lang="pt-PT" dirty="0" err="1" smtClean="0"/>
              <a:t>Blender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-A</a:t>
            </a:r>
            <a:r>
              <a:rPr lang="pt-PT" baseline="0" dirty="0" smtClean="0"/>
              <a:t> arquitectura ROS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-E a</a:t>
            </a:r>
            <a:r>
              <a:rPr lang="pt-PT" baseline="0" dirty="0" smtClean="0"/>
              <a:t> biblioteca PCL;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-A</a:t>
            </a:r>
            <a:r>
              <a:rPr lang="pt-PT" baseline="0" dirty="0" smtClean="0"/>
              <a:t> formulação Geral do Problema, descreve o conjunto de módulos necessários ao funcionamento do sistema.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-O sistema inicia-se na transformação do modelo CAD e recolha de informação pelo sensor, terminando no envio da trajectória ao manipulador.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-Um dos primeiros módulos</a:t>
            </a:r>
            <a:r>
              <a:rPr lang="pt-PT" baseline="0" dirty="0" smtClean="0"/>
              <a:t> consiste na conversão do modelo STL para PLY.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-Esta acção é executada devido a PCL não manipular o formato STL.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2000" dirty="0" smtClean="0"/>
              <a:t>-De seguida o ficheiro PLY</a:t>
            </a:r>
            <a:r>
              <a:rPr lang="pt-PT" sz="2000" baseline="0" dirty="0" smtClean="0"/>
              <a:t> é convertido em “Nuvem de pontos” ou também denominado PCD.</a:t>
            </a:r>
          </a:p>
          <a:p>
            <a:endParaRPr lang="pt-PT" sz="2000" baseline="0" dirty="0" smtClean="0"/>
          </a:p>
          <a:p>
            <a:r>
              <a:rPr lang="pt-PT" sz="2000" baseline="0" dirty="0" smtClean="0"/>
              <a:t>-A operação também permite a criação de modelos parciais e com ruído, diversificando </a:t>
            </a:r>
          </a:p>
          <a:p>
            <a:r>
              <a:rPr lang="pt-PT" sz="2000" baseline="0" dirty="0" smtClean="0"/>
              <a:t>as futuras análises de correspondência</a:t>
            </a:r>
            <a:r>
              <a:rPr lang="pt-PT" baseline="0" dirty="0" smtClean="0"/>
              <a:t>.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-A informação é recolhida pelo sensor através do controlador </a:t>
            </a:r>
            <a:r>
              <a:rPr lang="pt-PT" dirty="0" err="1" smtClean="0"/>
              <a:t>openNI</a:t>
            </a:r>
            <a:r>
              <a:rPr lang="pt-PT" dirty="0" smtClean="0"/>
              <a:t>, integrado num</a:t>
            </a:r>
            <a:r>
              <a:rPr lang="pt-PT" baseline="0" dirty="0" smtClean="0"/>
              <a:t> Nó de 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2000" dirty="0" smtClean="0"/>
              <a:t>-Essa informação</a:t>
            </a:r>
            <a:r>
              <a:rPr lang="pt-PT" sz="2000" baseline="0" dirty="0" smtClean="0"/>
              <a:t>, sob a forma de nuvem de pontos, é enviada para o módulo Detecção do contentor.</a:t>
            </a:r>
          </a:p>
          <a:p>
            <a:endParaRPr lang="pt-PT" sz="2000" baseline="0" dirty="0" smtClean="0"/>
          </a:p>
          <a:p>
            <a:r>
              <a:rPr lang="pt-PT" sz="2000" baseline="0" dirty="0" smtClean="0"/>
              <a:t>-Responsável pela detecção do contentor na nuvem recolhida, e pela separação da informação do contentor, da informação das peças nele contidas.  </a:t>
            </a:r>
            <a:endParaRPr lang="pt-PT" sz="20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-Após a obtenção da nuvem</a:t>
            </a:r>
            <a:r>
              <a:rPr lang="pt-PT" baseline="0" dirty="0" smtClean="0"/>
              <a:t> de pontos modelo, e o isolamento da nuvem de pontos respeitante as peças físicas,</a:t>
            </a:r>
          </a:p>
          <a:p>
            <a:r>
              <a:rPr lang="pt-PT" baseline="0" dirty="0" smtClean="0"/>
              <a:t>segue-se a correspondência entre ambas.</a:t>
            </a:r>
          </a:p>
          <a:p>
            <a:endParaRPr lang="pt-PT" baseline="0" dirty="0" smtClean="0"/>
          </a:p>
          <a:p>
            <a:r>
              <a:rPr lang="pt-PT" dirty="0" smtClean="0"/>
              <a:t>-A correspondência permite a identificação e localização das</a:t>
            </a:r>
            <a:r>
              <a:rPr lang="pt-PT" baseline="0" dirty="0" smtClean="0"/>
              <a:t> peças, para posterior recolha.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-Dada a posição</a:t>
            </a:r>
            <a:r>
              <a:rPr lang="pt-PT" baseline="0" dirty="0" smtClean="0"/>
              <a:t> </a:t>
            </a:r>
            <a:r>
              <a:rPr lang="pt-PT" dirty="0" smtClean="0"/>
              <a:t>do contentor no espaço de acção</a:t>
            </a:r>
            <a:r>
              <a:rPr lang="pt-PT" baseline="0" dirty="0" smtClean="0"/>
              <a:t> do manipulador, é necessário definir </a:t>
            </a:r>
          </a:p>
          <a:p>
            <a:r>
              <a:rPr lang="pt-PT" baseline="0" dirty="0" smtClean="0"/>
              <a:t>as condicionantes que impõe à movimentação.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-Servindo o módulo “Condicionantes da trajectória”, para a determinação do espaço operacional. </a:t>
            </a:r>
          </a:p>
          <a:p>
            <a:r>
              <a:rPr lang="pt-PT" baseline="0" dirty="0" smtClean="0"/>
              <a:t>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-A estrutura da apresentação</a:t>
            </a:r>
            <a:r>
              <a:rPr lang="pt-PT" baseline="0" dirty="0" smtClean="0"/>
              <a:t> seguirá os seguintes tópicos…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14233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-Por fim, sabendo a posição e orientação da peça tal como o</a:t>
            </a:r>
            <a:r>
              <a:rPr lang="pt-PT" baseline="0" dirty="0" smtClean="0"/>
              <a:t> espaço de operação, é calculada uma trajectória de </a:t>
            </a:r>
            <a:r>
              <a:rPr lang="pt-PT" baseline="0" dirty="0" err="1" smtClean="0"/>
              <a:t>graspping</a:t>
            </a:r>
            <a:r>
              <a:rPr lang="pt-PT" baseline="0" dirty="0" smtClean="0"/>
              <a:t>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-A trajectória é enviada ao manipulador que executa a recolha planeada.</a:t>
            </a:r>
          </a:p>
          <a:p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aseline="0" dirty="0" smtClean="0"/>
              <a:t>-O </a:t>
            </a:r>
            <a:r>
              <a:rPr lang="pt-PT" baseline="0" dirty="0" err="1" smtClean="0"/>
              <a:t>objetivo</a:t>
            </a:r>
            <a:r>
              <a:rPr lang="pt-PT" baseline="0" dirty="0" smtClean="0"/>
              <a:t> deste trabalho, é o desenvolvimento de soluções para os módulos destacados.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-Correspondendo estes a identificação dos </a:t>
            </a:r>
            <a:r>
              <a:rPr lang="pt-PT" baseline="0" dirty="0" err="1" smtClean="0"/>
              <a:t>objetos</a:t>
            </a:r>
            <a:r>
              <a:rPr lang="pt-PT" baseline="0" dirty="0" smtClean="0"/>
              <a:t>.</a:t>
            </a:r>
          </a:p>
          <a:p>
            <a:endParaRPr lang="pt-PT" baseline="0" dirty="0" smtClean="0"/>
          </a:p>
          <a:p>
            <a:r>
              <a:rPr lang="pt-PT" baseline="0" dirty="0" smtClean="0"/>
              <a:t> </a:t>
            </a:r>
          </a:p>
          <a:p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-Devido a incompatibilidade</a:t>
            </a:r>
            <a:r>
              <a:rPr lang="pt-PT" baseline="0" dirty="0" smtClean="0"/>
              <a:t> de formatos foi necessário criar uma sequência de conversão.</a:t>
            </a:r>
            <a:endParaRPr lang="pt-PT" dirty="0" smtClean="0"/>
          </a:p>
          <a:p>
            <a:endParaRPr lang="pt-PT" baseline="0" dirty="0" smtClean="0"/>
          </a:p>
          <a:p>
            <a:r>
              <a:rPr lang="pt-PT" dirty="0" smtClean="0"/>
              <a:t>-A primeira abordagem utilizou, o software </a:t>
            </a:r>
            <a:r>
              <a:rPr lang="pt-PT" dirty="0" err="1" smtClean="0"/>
              <a:t>MeshLab</a:t>
            </a:r>
            <a:r>
              <a:rPr lang="pt-PT" dirty="0" smtClean="0"/>
              <a:t> e a função Ply2Pcd</a:t>
            </a:r>
            <a:r>
              <a:rPr lang="pt-PT" baseline="0" dirty="0" smtClean="0"/>
              <a:t> da PCL, e </a:t>
            </a:r>
            <a:r>
              <a:rPr lang="pt-PT" dirty="0" smtClean="0"/>
              <a:t>foi testada com um modelo de um cubo</a:t>
            </a:r>
            <a:r>
              <a:rPr lang="pt-PT" baseline="0" dirty="0" smtClean="0"/>
              <a:t>.</a:t>
            </a:r>
          </a:p>
          <a:p>
            <a:endParaRPr lang="pt-PT" baseline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</a:t>
            </a:r>
            <a:r>
              <a:rPr lang="pt-PT" baseline="0" dirty="0" smtClean="0"/>
              <a:t>A conversão,  gerou uma nuvem com quatro pontos, correspondentes aos vértices do cubo.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-Este resultado deve-se a função ply2pcd gerar a nuvem de pontos, pelos vértices dos triângulos que constituem a malha STL. </a:t>
            </a:r>
          </a:p>
          <a:p>
            <a:endParaRPr lang="pt-PT" baseline="0" dirty="0" smtClean="0"/>
          </a:p>
          <a:p>
            <a:r>
              <a:rPr lang="pt-PT" baseline="0" dirty="0" smtClean="0"/>
              <a:t>-O número de pontos não permitiu a utilização da nuvem como modelo.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-Na segunda abordagem foi utilizada</a:t>
            </a:r>
            <a:r>
              <a:rPr lang="pt-PT" baseline="0" dirty="0" smtClean="0"/>
              <a:t> a função mesh2pcd.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-A</a:t>
            </a:r>
            <a:r>
              <a:rPr lang="pt-PT" baseline="0" dirty="0" smtClean="0"/>
              <a:t> conversão resultou uma nuvem de pontos irregular, com ruído e pontos isolados.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-Os resultados obtidos levaram a que se utiliza-se outro software.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-O software </a:t>
            </a:r>
            <a:r>
              <a:rPr lang="pt-PT" dirty="0" err="1" smtClean="0"/>
              <a:t>Blender</a:t>
            </a:r>
            <a:r>
              <a:rPr lang="pt-PT" dirty="0" smtClean="0"/>
              <a:t> permitiu a reconstrução da malha STL, aumentado artificialmente</a:t>
            </a:r>
            <a:r>
              <a:rPr lang="pt-PT" baseline="0" dirty="0" smtClean="0"/>
              <a:t> a densidade de triângulos.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-Com esta alteração foi possível criar uma nova sequência de conversão.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-A</a:t>
            </a:r>
            <a:r>
              <a:rPr lang="pt-PT" baseline="0" dirty="0" smtClean="0"/>
              <a:t> nova sequência, altera a densidade de triângulos do modelo STL e posteriormente converte o ficheiro para PLY.   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-O resultado está</a:t>
            </a:r>
            <a:r>
              <a:rPr lang="pt-PT" baseline="0" dirty="0" smtClean="0"/>
              <a:t> ilustrado na figura, onde podemos ver a nuvem de pontos do cubo perfeitamente alinhada.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aseline="0" dirty="0" smtClean="0"/>
              <a:t>-Devido a maus resultados obtidos durante os ensaios de correspondência, considerou-se a utilização de modelos parciais, como alternativa os modelos completos anteriormente.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-Após a criação manual de alguns modelos parciais usando modelos completos, adoptou-se a função </a:t>
            </a:r>
            <a:r>
              <a:rPr lang="pt-PT" baseline="0" dirty="0" err="1" smtClean="0"/>
              <a:t>Virtual_Scanner</a:t>
            </a:r>
            <a:r>
              <a:rPr lang="pt-PT" baseline="0" dirty="0" smtClean="0"/>
              <a:t>, da PCL, como uma alternativa mais viável.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-A função baseia-se na simulação da digitalização executada por um sensor, simulando também as oclusões.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-O bin-</a:t>
            </a:r>
            <a:r>
              <a:rPr lang="pt-PT" dirty="0" err="1" smtClean="0"/>
              <a:t>picking</a:t>
            </a:r>
            <a:r>
              <a:rPr lang="pt-PT" baseline="0" dirty="0" smtClean="0"/>
              <a:t> é a actividade de identificação e recolha de </a:t>
            </a:r>
            <a:r>
              <a:rPr lang="pt-PT" baseline="0" dirty="0" err="1" smtClean="0"/>
              <a:t>objetos</a:t>
            </a:r>
            <a:r>
              <a:rPr lang="pt-PT" baseline="0" dirty="0" smtClean="0"/>
              <a:t>, amontoados aleatoriamente no interior de um contentor.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-Esta acção,  de realização trivial por um ser humano, constitui um grande desafio, na replicação por uma máquina. </a:t>
            </a:r>
          </a:p>
          <a:p>
            <a:r>
              <a:rPr lang="pt-PT" baseline="0" dirty="0" smtClean="0"/>
              <a:t>  </a:t>
            </a:r>
          </a:p>
          <a:p>
            <a:r>
              <a:rPr lang="pt-PT" baseline="0" dirty="0" smtClean="0"/>
              <a:t>-Este é um problema da robótica que surgiu já há bastante tempo, no entanto devido a sua complexidade, </a:t>
            </a:r>
          </a:p>
          <a:p>
            <a:r>
              <a:rPr lang="pt-PT" baseline="0" dirty="0" smtClean="0"/>
              <a:t>permanece sem que se lhe tenha encontrado uma solução universal e definitiva.</a:t>
            </a:r>
          </a:p>
          <a:p>
            <a:r>
              <a:rPr lang="pt-PT" baseline="0" dirty="0" smtClean="0"/>
              <a:t>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14526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-Após</a:t>
            </a:r>
            <a:r>
              <a:rPr lang="pt-PT" baseline="0" dirty="0" smtClean="0"/>
              <a:t> os ensaios com modelos Parciais, decidiu-se utilizar modelos com inclusão de ruído.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-Os novos modelos foram conseguidos, após a alteração do código fonte da função </a:t>
            </a:r>
            <a:r>
              <a:rPr lang="pt-PT" baseline="0" dirty="0" err="1" smtClean="0"/>
              <a:t>Virtual_Scanner</a:t>
            </a:r>
            <a:r>
              <a:rPr lang="pt-PT" baseline="0" dirty="0" smtClean="0"/>
              <a:t>, criando-se assim a função </a:t>
            </a:r>
            <a:r>
              <a:rPr lang="pt-PT" baseline="0" dirty="0" err="1" smtClean="0"/>
              <a:t>My_virtual_scanner</a:t>
            </a:r>
            <a:r>
              <a:rPr lang="pt-PT" baseline="0" dirty="0" smtClean="0"/>
              <a:t>.</a:t>
            </a:r>
          </a:p>
          <a:p>
            <a:endParaRPr lang="pt-PT" baseline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-A nuvem</a:t>
            </a:r>
            <a:r>
              <a:rPr lang="pt-PT" baseline="0" dirty="0" smtClean="0"/>
              <a:t> de pontos recolhida, contêm mais informação do que a necessária à implementação.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-Deste modo foi necessário selecciona-la e separa-la. </a:t>
            </a:r>
          </a:p>
          <a:p>
            <a:endParaRPr lang="pt-PT" baseline="0" dirty="0" smtClean="0"/>
          </a:p>
          <a:p>
            <a:r>
              <a:rPr lang="pt-PT" baseline="0" dirty="0" smtClean="0"/>
              <a:t>-Essa acção foi composta pelos seguintes passos…   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-A figura</a:t>
            </a:r>
            <a:r>
              <a:rPr lang="pt-PT" baseline="0" dirty="0" smtClean="0"/>
              <a:t> ilustra a nuvem de pontos total recolhida pelo sensor.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-Nela podemos observar o chão, a bancada, a caixa e os </a:t>
            </a:r>
            <a:r>
              <a:rPr lang="pt-PT" baseline="0" dirty="0" err="1" smtClean="0"/>
              <a:t>objetos</a:t>
            </a:r>
            <a:r>
              <a:rPr lang="pt-PT" baseline="0" dirty="0" smtClean="0"/>
              <a:t>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-A primeira acção que lhe foi aplicada foi uma filtragem inicial, para definição do espaço de trabalho.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-O filtro foi o PCL::</a:t>
            </a:r>
            <a:r>
              <a:rPr lang="pt-PT" baseline="0" dirty="0" err="1" smtClean="0"/>
              <a:t>PassThrough</a:t>
            </a:r>
            <a:r>
              <a:rPr lang="pt-PT" baseline="0" dirty="0" smtClean="0"/>
              <a:t> que limitou as coordenadas dos pontos.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-No espaço de trabalho, grande parte</a:t>
            </a:r>
            <a:r>
              <a:rPr lang="pt-PT" baseline="0" dirty="0" smtClean="0"/>
              <a:t> da nuvem de pontos pertence a bancada, o que não interessa a implementação, e desse modo era indispensável a sua remoção.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/>
              <a:t>-A identificação do tampo foi executada pelo cálculo do plano predominante,  tal como ilustrado a vermelho, com a função PCL::</a:t>
            </a:r>
            <a:r>
              <a:rPr lang="pt-PT" baseline="0" dirty="0" err="1" smtClean="0"/>
              <a:t>SACSegmentation</a:t>
            </a:r>
            <a:r>
              <a:rPr lang="pt-PT" baseline="0" dirty="0" smtClean="0"/>
              <a:t>. 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/>
              <a:t>-Seguido da exclusão dos pontos que nele estavam contidos. 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-Devido a posição normal do sensor a bancada,</a:t>
            </a:r>
            <a:r>
              <a:rPr lang="pt-PT" baseline="0" dirty="0" smtClean="0"/>
              <a:t> os pontos do bordo foram isolados com o uso de um filtro de banda, </a:t>
            </a:r>
          </a:p>
          <a:p>
            <a:endParaRPr lang="pt-PT" baseline="0" dirty="0" smtClean="0"/>
          </a:p>
          <a:p>
            <a:r>
              <a:rPr lang="pt-PT" baseline="0" dirty="0" smtClean="0"/>
              <a:t>-Criado com a função PCL::</a:t>
            </a:r>
            <a:r>
              <a:rPr lang="pt-PT" baseline="0" dirty="0" err="1" smtClean="0"/>
              <a:t>PassThrough</a:t>
            </a:r>
            <a:r>
              <a:rPr lang="pt-PT" baseline="0" dirty="0" smtClean="0"/>
              <a:t>.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36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aseline="0" dirty="0" smtClean="0"/>
              <a:t>-Após o isolamento seguiu-se a projecção dos pontos do bordo.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-Esta realiza-se calculando o plano definido pelos pontos do bordo, com a função PCL::</a:t>
            </a:r>
            <a:r>
              <a:rPr lang="pt-PT" baseline="0" dirty="0" err="1" smtClean="0"/>
              <a:t>SACSegmentation</a:t>
            </a:r>
            <a:r>
              <a:rPr lang="pt-PT" baseline="0" dirty="0" smtClean="0"/>
              <a:t>, </a:t>
            </a:r>
          </a:p>
          <a:p>
            <a:endParaRPr lang="pt-PT" baseline="0" dirty="0" smtClean="0"/>
          </a:p>
          <a:p>
            <a:r>
              <a:rPr lang="pt-PT" baseline="0" dirty="0" smtClean="0"/>
              <a:t>-Posteriormente realizou-se a projecção dos mesmos, no plano calculado, com a função PCL::</a:t>
            </a:r>
            <a:r>
              <a:rPr lang="pt-PT" baseline="0" dirty="0" err="1" smtClean="0"/>
              <a:t>ProjectInliers</a:t>
            </a:r>
            <a:r>
              <a:rPr lang="pt-PT" baseline="0" dirty="0" smtClean="0"/>
              <a:t>. </a:t>
            </a:r>
          </a:p>
          <a:p>
            <a:r>
              <a:rPr lang="pt-PT" baseline="0" dirty="0" smtClean="0"/>
              <a:t>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37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-Obtido</a:t>
            </a:r>
            <a:r>
              <a:rPr lang="pt-PT" baseline="0" dirty="0" smtClean="0"/>
              <a:t> o plano projectado foi necessário </a:t>
            </a:r>
            <a:r>
              <a:rPr lang="pt-PT" baseline="0" dirty="0" err="1" smtClean="0"/>
              <a:t>escalar-lo</a:t>
            </a:r>
            <a:r>
              <a:rPr lang="pt-PT" baseline="0" dirty="0" smtClean="0"/>
              <a:t>, de forma a que este estabelece-se um limite entre a caixa e as peças.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-Para isso foi desenvolvida uma função que reduziu as dimensões do bordo, a função SCALE. </a:t>
            </a:r>
          </a:p>
          <a:p>
            <a:endParaRPr lang="pt-PT" baseline="0" dirty="0" smtClean="0"/>
          </a:p>
          <a:p>
            <a:r>
              <a:rPr lang="pt-PT" baseline="0" dirty="0" smtClean="0"/>
              <a:t>-A função SCALE opera multiplicando as coordenadas por um factor de escala.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38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-Utilizando</a:t>
            </a:r>
            <a:r>
              <a:rPr lang="pt-PT" baseline="0" dirty="0" smtClean="0"/>
              <a:t> o bordo escalado, foi calculado o polígono convexo, com a função PCL::</a:t>
            </a:r>
            <a:r>
              <a:rPr lang="pt-PT" baseline="0" dirty="0" err="1" smtClean="0"/>
              <a:t>ConvexHull</a:t>
            </a:r>
            <a:r>
              <a:rPr lang="pt-PT" baseline="0" dirty="0" smtClean="0"/>
              <a:t>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-Com o polígono convexo calculado é possível agora executar a separação </a:t>
            </a:r>
          </a:p>
          <a:p>
            <a:r>
              <a:rPr lang="pt-PT" baseline="0" dirty="0" smtClean="0"/>
              <a:t>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39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-Este</a:t>
            </a:r>
            <a:r>
              <a:rPr lang="pt-PT" baseline="0" dirty="0" smtClean="0"/>
              <a:t> trabalho enquadra-se na temática do Bin-</a:t>
            </a:r>
            <a:r>
              <a:rPr lang="pt-PT" baseline="0" dirty="0" err="1" smtClean="0"/>
              <a:t>picking</a:t>
            </a:r>
            <a:r>
              <a:rPr lang="pt-PT" baseline="0" dirty="0" smtClean="0"/>
              <a:t>, mais precisamente na componente da identificação dos objectos. </a:t>
            </a:r>
          </a:p>
          <a:p>
            <a:endParaRPr lang="pt-PT" baseline="0" dirty="0" smtClean="0"/>
          </a:p>
          <a:p>
            <a:r>
              <a:rPr lang="pt-PT" baseline="0" dirty="0" smtClean="0"/>
              <a:t>-O principal objectivo, baseia-se na utilização de modelos CAD dos </a:t>
            </a:r>
            <a:r>
              <a:rPr lang="pt-PT" baseline="0" dirty="0" err="1" smtClean="0"/>
              <a:t>objetos</a:t>
            </a:r>
            <a:r>
              <a:rPr lang="pt-PT" baseline="0" dirty="0" smtClean="0"/>
              <a:t> como referência para a identificação.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-Esta abordagem confere versatilidade a solução, permitindo  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39074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-Fornecendo o polígono convexo</a:t>
            </a:r>
            <a:r>
              <a:rPr lang="pt-PT" baseline="0" dirty="0" smtClean="0"/>
              <a:t> </a:t>
            </a:r>
            <a:r>
              <a:rPr lang="pt-PT" dirty="0" smtClean="0"/>
              <a:t>a função PCL::</a:t>
            </a:r>
            <a:r>
              <a:rPr lang="pt-PT" baseline="0" dirty="0" err="1" smtClean="0"/>
              <a:t>ExtractPolygonalPrismData</a:t>
            </a:r>
            <a:r>
              <a:rPr lang="pt-PT" baseline="0" dirty="0" smtClean="0"/>
              <a:t>,  esta extraí os índices dos pontos contidos no interior.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40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-Por fim a extracção</a:t>
            </a:r>
            <a:r>
              <a:rPr lang="pt-PT" baseline="0" dirty="0" smtClean="0"/>
              <a:t> da nuvem de pontos é completada  usando a função PCL::</a:t>
            </a:r>
            <a:r>
              <a:rPr lang="pt-PT" baseline="0" dirty="0" err="1" smtClean="0"/>
              <a:t>ExtractIndices</a:t>
            </a:r>
            <a:r>
              <a:rPr lang="pt-PT" baseline="0" dirty="0" smtClean="0"/>
              <a:t>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41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-Terminada a</a:t>
            </a:r>
            <a:r>
              <a:rPr lang="pt-PT" baseline="0" dirty="0" smtClean="0"/>
              <a:t> criação do modelo e o isolamento da nuvem de pontos dos </a:t>
            </a:r>
            <a:r>
              <a:rPr lang="pt-PT" baseline="0" dirty="0" err="1" smtClean="0"/>
              <a:t>objetos</a:t>
            </a:r>
            <a:r>
              <a:rPr lang="pt-PT" baseline="0" dirty="0" smtClean="0"/>
              <a:t>,  o passo seguinte é a determinação da correspondência.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-Após a análise da nuvem recolhida decidiu-se utilizar descritores Locais, </a:t>
            </a:r>
          </a:p>
          <a:p>
            <a:endParaRPr lang="pt-PT" baseline="0" dirty="0" smtClean="0"/>
          </a:p>
          <a:p>
            <a:r>
              <a:rPr lang="pt-PT" baseline="0" dirty="0" smtClean="0"/>
              <a:t>-Os motivos foram: </a:t>
            </a:r>
          </a:p>
          <a:p>
            <a:endParaRPr lang="pt-PT" baseline="0" dirty="0" smtClean="0"/>
          </a:p>
          <a:p>
            <a:r>
              <a:rPr lang="pt-PT" baseline="0" dirty="0" smtClean="0"/>
              <a:t>-não existir um critério válido para a segmentação da nuvem recolhida. </a:t>
            </a:r>
          </a:p>
          <a:p>
            <a:endParaRPr lang="pt-PT" baseline="0" dirty="0" smtClean="0"/>
          </a:p>
          <a:p>
            <a:r>
              <a:rPr lang="pt-PT" dirty="0" smtClean="0"/>
              <a:t>-Os descritores</a:t>
            </a:r>
            <a:r>
              <a:rPr lang="pt-PT" baseline="0" dirty="0" smtClean="0"/>
              <a:t> locais serem mais robustos, no uso de nuvens parciais.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42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-Os descritores utilizados foram</a:t>
            </a:r>
            <a:r>
              <a:rPr lang="pt-PT" baseline="0" dirty="0" smtClean="0"/>
              <a:t> o SHOT.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43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-E</a:t>
            </a:r>
            <a:r>
              <a:rPr lang="pt-PT" baseline="0" dirty="0" smtClean="0"/>
              <a:t> o FPFH.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44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aseline="0" dirty="0" smtClean="0"/>
              <a:t>-A sequência para determinação da correspondência sofreu algumas alterações ao longo do desenvolvimento do trabalho.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-Resultando na que agora aqui se apresenta.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-O inicio é feito com o modelo e a cena no mesmo formato de nuvem de pontos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45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-A</a:t>
            </a:r>
            <a:r>
              <a:rPr lang="pt-PT" baseline="0" dirty="0" smtClean="0"/>
              <a:t> primeira operação consiste na amostragem de ambas as nuvens de forma a seleccionar os pontos chave,</a:t>
            </a:r>
          </a:p>
          <a:p>
            <a:endParaRPr lang="pt-PT" baseline="0" dirty="0" smtClean="0"/>
          </a:p>
          <a:p>
            <a:r>
              <a:rPr lang="pt-PT" baseline="0" dirty="0" smtClean="0"/>
              <a:t>-Um exemplo de amostragem está presente na figura, onde são seleccionados os pontos azuis, como pontos chave da nuvem a amarelo.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46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aseline="0" dirty="0" smtClean="0"/>
              <a:t>-Após a amostragem, foram calculadas as normais em cada ponto chave.</a:t>
            </a:r>
          </a:p>
          <a:p>
            <a:r>
              <a:rPr lang="pt-PT" baseline="0" dirty="0" smtClean="0"/>
              <a:t> 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47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-Determinados</a:t>
            </a:r>
            <a:r>
              <a:rPr lang="pt-PT" baseline="0" dirty="0" smtClean="0"/>
              <a:t> os pontos chave e as suas normais, seguiu-se o cálculo dos descritores. </a:t>
            </a:r>
          </a:p>
          <a:p>
            <a:endParaRPr lang="pt-PT" baseline="0" dirty="0" smtClean="0"/>
          </a:p>
          <a:p>
            <a:r>
              <a:rPr lang="pt-PT" baseline="0" dirty="0" smtClean="0"/>
              <a:t>-O cálculo foi executado com base nas funções que a </a:t>
            </a:r>
            <a:r>
              <a:rPr lang="pt-PT" baseline="0" dirty="0" err="1" smtClean="0"/>
              <a:t>pcl</a:t>
            </a:r>
            <a:r>
              <a:rPr lang="pt-PT" baseline="0" dirty="0" smtClean="0"/>
              <a:t> disponibiliza para cada descritor.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48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aseline="0" dirty="0" smtClean="0"/>
              <a:t>-Com os descritores de cada nuvem, é possível executar a comparação entre ambos,</a:t>
            </a:r>
          </a:p>
          <a:p>
            <a:endParaRPr lang="pt-PT" baseline="0" dirty="0" smtClean="0"/>
          </a:p>
          <a:p>
            <a:r>
              <a:rPr lang="pt-PT" baseline="0" dirty="0" smtClean="0"/>
              <a:t>-E desse modo determinar as correspondências entre descritores. 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49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aseline="0" dirty="0" smtClean="0"/>
              <a:t>-Neste contexto, foram definidas as seguintes directrizes… </a:t>
            </a:r>
            <a:endParaRPr lang="pt-PT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33217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-A</a:t>
            </a:r>
            <a:r>
              <a:rPr lang="pt-PT" baseline="0" dirty="0" smtClean="0"/>
              <a:t> última etapa da determinação da correspondência consiste na detecção e posicionamento, também denominado </a:t>
            </a:r>
            <a:r>
              <a:rPr lang="pt-PT" baseline="0" dirty="0" err="1" smtClean="0"/>
              <a:t>Clustering</a:t>
            </a:r>
            <a:r>
              <a:rPr lang="pt-PT" baseline="0" dirty="0" smtClean="0"/>
              <a:t>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-Com base nas nuvens de pontos e correspondências entre descritores encontradas.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50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-O resultado final, no caso</a:t>
            </a:r>
            <a:r>
              <a:rPr lang="pt-PT" baseline="0" dirty="0" smtClean="0"/>
              <a:t> de detecção, assemelha-se a figura exposta.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-Na qual a nuvem de pontos modelo, a vermelho, correspondeu a nuvem de pontos a preto recolhida pelo sensor.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-O algoritmo devolve também as matrizes de transformação, calculadas tendo o sensor como referência. 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51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-Após</a:t>
            </a:r>
            <a:r>
              <a:rPr lang="pt-PT" baseline="0" dirty="0" smtClean="0"/>
              <a:t> completar o método de correspondência, foi construída uma métrica para avaliar os resultados obtidos.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-A métrica desenvolvida consistiu na Percentagem de correspondência.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-A percentagem de correspondência resulta </a:t>
            </a:r>
            <a:r>
              <a:rPr lang="pt-PT" baseline="0" smtClean="0"/>
              <a:t>da razão </a:t>
            </a:r>
            <a:r>
              <a:rPr lang="pt-PT" baseline="0" dirty="0" smtClean="0"/>
              <a:t>entre o número de correspondências entre descritores e o número de descritores do modelo. 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52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357588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-O primeiro ensaio</a:t>
            </a:r>
            <a:r>
              <a:rPr lang="pt-PT" baseline="0" dirty="0" smtClean="0"/>
              <a:t> foi realizado com uma sequência de modelos com um valor crescente de ruído.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-Os valores de ruído nos modelos variaram entre o modelo sem ruído, e os 10mm, utilizando um intervalo de 1mm.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53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35758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-Realizados</a:t>
            </a:r>
            <a:r>
              <a:rPr lang="pt-PT" baseline="0" dirty="0" smtClean="0"/>
              <a:t> os ensaios, e calculadas as percentagens de correspondência, foi possível traçar o seguinte gráfico para o descritor FPFH.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-Podemos observar que ao aumento do ruído, correspondeu uma diminuição da percentagem de correspondência.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-O que vai de encontro ao que era esperado.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54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35758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-Contudo</a:t>
            </a:r>
            <a:r>
              <a:rPr lang="pt-PT" baseline="0" dirty="0" smtClean="0"/>
              <a:t> ao analisarmos os alinhamentos entre nuvens, verificamos que estes não seguem a mesma tendência.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-Como podemos observar, o alinhamento do modelo com 1mm de ruído, é melhor que o obtido com o modelo sem ruído.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-Apesar de este ter uma percentagem de correspondência inferior.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55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357588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-O mesmo ensaio</a:t>
            </a:r>
            <a:r>
              <a:rPr lang="pt-PT" baseline="0" dirty="0" smtClean="0"/>
              <a:t> foi realizado com o descritor SHOT.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-A tendência foi semelhante a observada anteriormente, ocorrendo a diminuição da percentagem de correspondência com o aumento do ruído. 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56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357588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-Tal como observado com o descritor FPFH, as</a:t>
            </a:r>
            <a:r>
              <a:rPr lang="pt-PT" baseline="0" dirty="0" smtClean="0"/>
              <a:t> melhores alinhamentos não se verificam nos ensaios com maior percentagem de correspondência. </a:t>
            </a:r>
          </a:p>
          <a:p>
            <a:endParaRPr lang="pt-PT" baseline="0" dirty="0" smtClean="0"/>
          </a:p>
          <a:p>
            <a:r>
              <a:rPr lang="pt-PT" dirty="0" smtClean="0"/>
              <a:t>-O</a:t>
            </a:r>
            <a:r>
              <a:rPr lang="pt-PT" baseline="0" dirty="0" smtClean="0"/>
              <a:t> alinhamento obtido com o modelo sem ruído, tem menor qualidade que o observado com o modelo de 1mm, apesar da sua percentagem de correspondência ser superior.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57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357588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-No segundo ensaio, foram</a:t>
            </a:r>
            <a:r>
              <a:rPr lang="pt-PT" baseline="0" dirty="0" smtClean="0"/>
              <a:t> utilizados modelos com o mesmo nível de ruído. </a:t>
            </a:r>
          </a:p>
          <a:p>
            <a:endParaRPr lang="pt-PT" baseline="0" dirty="0" smtClean="0"/>
          </a:p>
          <a:p>
            <a:r>
              <a:rPr lang="pt-PT" baseline="0" dirty="0" smtClean="0"/>
              <a:t>-Sendo estes todos destintos, devido a forma aleatória como são gerados.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-O </a:t>
            </a:r>
            <a:r>
              <a:rPr lang="pt-PT" baseline="0" dirty="0" err="1" smtClean="0"/>
              <a:t>objetivo</a:t>
            </a:r>
            <a:r>
              <a:rPr lang="pt-PT" baseline="0" dirty="0" smtClean="0"/>
              <a:t> deste teste é o ensaio da sensibilidade ao ruído.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58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357588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-Para</a:t>
            </a:r>
            <a:r>
              <a:rPr lang="pt-PT" baseline="0" dirty="0" smtClean="0"/>
              <a:t> o descritor FPFH,</a:t>
            </a:r>
            <a:r>
              <a:rPr lang="pt-PT" dirty="0" smtClean="0"/>
              <a:t> os resultados</a:t>
            </a:r>
            <a:r>
              <a:rPr lang="pt-PT" baseline="0" dirty="0" smtClean="0"/>
              <a:t> de percentagem de correspondência, verificamos que se obteve uma variação de percentagem de 2.5, entre o mínimo de 69,0 e o máximo de 71,5. </a:t>
            </a:r>
            <a:endParaRPr lang="pt-PT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59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3575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-Devido ao longo período de tempo em que este problema tem sido</a:t>
            </a:r>
            <a:r>
              <a:rPr lang="pt-PT" baseline="0" dirty="0" smtClean="0"/>
              <a:t> abordado, muitas soluções foram testadas e apresentadas.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-Em contexto académico podemos referir o trabalho “</a:t>
            </a:r>
            <a:r>
              <a:rPr lang="pt-PT" baseline="0" dirty="0" err="1" smtClean="0"/>
              <a:t>Object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Recognition</a:t>
            </a:r>
            <a:r>
              <a:rPr lang="pt-PT" baseline="0" dirty="0" smtClean="0"/>
              <a:t>: Bin-</a:t>
            </a:r>
            <a:r>
              <a:rPr lang="pt-PT" baseline="0" dirty="0" err="1" smtClean="0"/>
              <a:t>Picking</a:t>
            </a:r>
            <a:r>
              <a:rPr lang="pt-PT" baseline="0" dirty="0" smtClean="0"/>
              <a:t> For Industrial Use”.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-O trabalho tem por base o desenvolvimento de uma solução para Bin-</a:t>
            </a:r>
            <a:r>
              <a:rPr lang="pt-PT" baseline="0" dirty="0" err="1" smtClean="0"/>
              <a:t>Picking</a:t>
            </a:r>
            <a:r>
              <a:rPr lang="pt-PT" baseline="0" dirty="0" smtClean="0"/>
              <a:t> utilizando referências CAD.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-As referencias são definidas durante a configuração do sistema, sendo seleccionadas características de</a:t>
            </a:r>
          </a:p>
          <a:p>
            <a:r>
              <a:rPr lang="pt-PT" baseline="0" dirty="0" smtClean="0"/>
              <a:t>interesse para cada perspectiva.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-Na operação de bin-</a:t>
            </a:r>
            <a:r>
              <a:rPr lang="pt-PT" baseline="0" dirty="0" err="1" smtClean="0"/>
              <a:t>picking</a:t>
            </a:r>
            <a:r>
              <a:rPr lang="pt-PT" baseline="0" dirty="0" smtClean="0"/>
              <a:t> os objectos são identificados pela busca das</a:t>
            </a:r>
          </a:p>
          <a:p>
            <a:r>
              <a:rPr lang="pt-PT" baseline="0" dirty="0" smtClean="0"/>
              <a:t>características previamente definidas.  </a:t>
            </a:r>
          </a:p>
          <a:p>
            <a:endParaRPr lang="pt-PT" baseline="0" dirty="0" smtClean="0"/>
          </a:p>
          <a:p>
            <a:r>
              <a:rPr lang="pt-PT" baseline="0" dirty="0" smtClean="0"/>
              <a:t>-Um ponto fraco desta solução é a complexa configuração para utilizar os modelos CAD como referência.   </a:t>
            </a:r>
          </a:p>
          <a:p>
            <a:r>
              <a:rPr lang="pt-PT" baseline="0" dirty="0" smtClean="0"/>
              <a:t>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212912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-C</a:t>
            </a:r>
            <a:r>
              <a:rPr lang="pt-PT" baseline="0" dirty="0" smtClean="0"/>
              <a:t>omo podemos observar nas figuras, os alinhamentos das nuvens alteraram-se bastante de modelo para modelo.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60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357588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-Para o descritor SHOT,</a:t>
            </a:r>
            <a:r>
              <a:rPr lang="pt-PT" baseline="0" dirty="0" smtClean="0"/>
              <a:t> a</a:t>
            </a:r>
            <a:r>
              <a:rPr lang="pt-PT" dirty="0" smtClean="0"/>
              <a:t> percentagem</a:t>
            </a:r>
            <a:r>
              <a:rPr lang="pt-PT" baseline="0" dirty="0" smtClean="0"/>
              <a:t> de correspondência oscilou 2,2 por cento entre o mínimo de 64,2 e o máximo de 66,4. 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61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357588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-Os alinhamentos</a:t>
            </a:r>
            <a:r>
              <a:rPr lang="pt-PT" baseline="0" dirty="0" smtClean="0"/>
              <a:t> obtidos, apresentaram pouca sensibilidade ao ruído mostrando-se muito semelhantes ao longo dos vários ensaios.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62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357588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-Os descritores utilizados</a:t>
            </a:r>
            <a:r>
              <a:rPr lang="pt-PT" baseline="0" dirty="0" smtClean="0"/>
              <a:t> demonstraram um</a:t>
            </a:r>
            <a:r>
              <a:rPr lang="pt-PT" dirty="0" smtClean="0"/>
              <a:t> desempenho insatisfatório</a:t>
            </a:r>
            <a:r>
              <a:rPr lang="pt-PT" baseline="0" dirty="0" smtClean="0"/>
              <a:t> para o tipo de modelo.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-A métrica utilizada</a:t>
            </a:r>
            <a:r>
              <a:rPr lang="pt-PT" baseline="0" dirty="0" smtClean="0"/>
              <a:t> foi inconclusiva em relação ao efeito do ruído.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63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337136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-Como</a:t>
            </a:r>
            <a:r>
              <a:rPr lang="pt-PT" baseline="0" dirty="0" smtClean="0"/>
              <a:t> trabalho futuro propõe-se…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64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158175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Dou</a:t>
            </a:r>
            <a:r>
              <a:rPr lang="pt-PT" baseline="0" dirty="0" smtClean="0"/>
              <a:t> por terminada a minha apresentação,</a:t>
            </a:r>
          </a:p>
          <a:p>
            <a:r>
              <a:rPr lang="pt-PT" baseline="0" dirty="0" smtClean="0"/>
              <a:t>Obrigado pela vossa atenção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65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7605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aseline="0" dirty="0" smtClean="0"/>
              <a:t>-Em termos de implementações industriais, podemos salientar a solução comercializada pela marca </a:t>
            </a:r>
            <a:r>
              <a:rPr lang="pt-PT" baseline="0" dirty="0" err="1" smtClean="0"/>
              <a:t>Fanuc</a:t>
            </a:r>
            <a:r>
              <a:rPr lang="pt-PT" baseline="0" dirty="0" smtClean="0"/>
              <a:t>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-Esta é uma solução chave na mão, com software próprio.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-O conjunto é composto por um manipulador, um sensor, e um sistema de processamento.</a:t>
            </a:r>
          </a:p>
          <a:p>
            <a:r>
              <a:rPr lang="pt-PT" baseline="0" dirty="0" smtClean="0"/>
              <a:t>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2129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</a:t>
            </a:r>
            <a:r>
              <a:rPr lang="pt-PT" baseline="0" dirty="0" smtClean="0"/>
              <a:t>A estrutura experimental utilizada foi definida por:</a:t>
            </a:r>
          </a:p>
          <a:p>
            <a:endParaRPr lang="pt-PT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/>
              <a:t>-Uma componente de Hardware,…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/>
              <a:t>-E outra de Software 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baseline="0" dirty="0" smtClean="0"/>
          </a:p>
          <a:p>
            <a:r>
              <a:rPr lang="pt-PT" baseline="0" dirty="0" smtClean="0"/>
              <a:t>-Interligadas numa Arquitectura da implementação. 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aseline="0" dirty="0" smtClean="0"/>
              <a:t>-O hardware utilizado, na sua maioria esteve englobado na bancada que aparece na figura.</a:t>
            </a:r>
          </a:p>
          <a:p>
            <a:endParaRPr lang="pt-PT" baseline="0" dirty="0" smtClean="0"/>
          </a:p>
          <a:p>
            <a:r>
              <a:rPr lang="pt-PT" baseline="0" dirty="0" smtClean="0"/>
              <a:t>-Esta serviu de apoio aos ensaios realizados, e de suporte ao sensor e iluminação.</a:t>
            </a:r>
          </a:p>
          <a:p>
            <a:r>
              <a:rPr lang="pt-PT" baseline="0" dirty="0" smtClean="0"/>
              <a:t> 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8141-5F4B-4382-8081-357DB1B7828E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41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15/12/2016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090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15/12/2016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665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15/12/2016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091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15/12/2016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05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15/12/2016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789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15/12/2016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470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15/12/2016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59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15/12/2016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835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15/12/2016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894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15/12/2016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337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15/12/2016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939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0875-E729-438F-AD64-DA10B3256A5A}" type="datetimeFigureOut">
              <a:rPr lang="pt-PT" smtClean="0"/>
              <a:t>15/12/2016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608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914" y="-1"/>
            <a:ext cx="2942359" cy="1262689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971600" y="1635647"/>
            <a:ext cx="7128792" cy="1440160"/>
          </a:xfrm>
        </p:spPr>
        <p:txBody>
          <a:bodyPr>
            <a:noAutofit/>
          </a:bodyPr>
          <a:lstStyle/>
          <a:p>
            <a:pPr algn="just"/>
            <a:r>
              <a:rPr lang="pt-PT" sz="2400" b="1" dirty="0" smtClean="0">
                <a:latin typeface="Calibri" panose="020F0502020204030204" pitchFamily="34" charset="0"/>
              </a:rPr>
              <a:t>Correspondência entre Mapeamentos 3D e Modelos CAD para Operações de Bin-</a:t>
            </a:r>
            <a:r>
              <a:rPr lang="pt-PT" sz="2400" b="1" dirty="0" err="1" smtClean="0">
                <a:latin typeface="Calibri" panose="020F0502020204030204" pitchFamily="34" charset="0"/>
              </a:rPr>
              <a:t>Picking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4572000" y="3581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b="1" dirty="0" smtClean="0">
                <a:latin typeface="Calibri" panose="020F0502020204030204" pitchFamily="34" charset="0"/>
              </a:rPr>
              <a:t>Orientação: </a:t>
            </a:r>
            <a:r>
              <a:rPr lang="pt-PT" dirty="0">
                <a:latin typeface="Calibri" panose="020F0502020204030204" pitchFamily="34" charset="0"/>
              </a:rPr>
              <a:t>Prof</a:t>
            </a:r>
            <a:r>
              <a:rPr lang="pt-PT" dirty="0" smtClean="0">
                <a:latin typeface="Calibri" panose="020F0502020204030204" pitchFamily="34" charset="0"/>
              </a:rPr>
              <a:t>. Dr. </a:t>
            </a:r>
            <a:r>
              <a:rPr lang="pt-PT" dirty="0" err="1" smtClean="0">
                <a:latin typeface="Calibri" panose="020F0502020204030204" pitchFamily="34" charset="0"/>
              </a:rPr>
              <a:t>Vitor</a:t>
            </a:r>
            <a:r>
              <a:rPr lang="pt-PT" dirty="0" smtClean="0">
                <a:latin typeface="Calibri" panose="020F0502020204030204" pitchFamily="34" charset="0"/>
              </a:rPr>
              <a:t> Santos</a:t>
            </a:r>
            <a:endParaRPr lang="pt-PT" dirty="0">
              <a:latin typeface="Calibri" panose="020F0502020204030204" pitchFamily="34" charset="0"/>
            </a:endParaRPr>
          </a:p>
          <a:p>
            <a:r>
              <a:rPr lang="pt-PT" dirty="0" smtClean="0">
                <a:latin typeface="Calibri" panose="020F0502020204030204" pitchFamily="34" charset="0"/>
              </a:rPr>
              <a:t>                      Prof</a:t>
            </a:r>
            <a:r>
              <a:rPr lang="pt-PT" dirty="0">
                <a:latin typeface="Calibri" panose="020F0502020204030204" pitchFamily="34" charset="0"/>
              </a:rPr>
              <a:t>. </a:t>
            </a:r>
            <a:r>
              <a:rPr lang="pt-PT" dirty="0" smtClean="0">
                <a:latin typeface="Calibri" panose="020F0502020204030204" pitchFamily="34" charset="0"/>
              </a:rPr>
              <a:t>Dr. Miguel Riem Oliveira</a:t>
            </a:r>
            <a:endParaRPr lang="pt-PT" dirty="0"/>
          </a:p>
        </p:txBody>
      </p:sp>
      <p:sp>
        <p:nvSpPr>
          <p:cNvPr id="7" name="Rectângulo 6"/>
          <p:cNvSpPr/>
          <p:nvPr/>
        </p:nvSpPr>
        <p:spPr>
          <a:xfrm>
            <a:off x="5073697" y="4290650"/>
            <a:ext cx="2513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Calibri" panose="020F0502020204030204" pitchFamily="34" charset="0"/>
              </a:rPr>
              <a:t>Aluno: </a:t>
            </a:r>
            <a:r>
              <a:rPr lang="pt-PT" dirty="0" smtClean="0">
                <a:latin typeface="Calibri" panose="020F0502020204030204" pitchFamily="34" charset="0"/>
              </a:rPr>
              <a:t>Rodrigo Salgueiro</a:t>
            </a:r>
            <a:endParaRPr lang="pt-PT" dirty="0">
              <a:latin typeface="Calibri" panose="020F0502020204030204" pitchFamily="34" charset="0"/>
            </a:endParaRPr>
          </a:p>
        </p:txBody>
      </p:sp>
      <p:sp>
        <p:nvSpPr>
          <p:cNvPr id="9" name="Paralelogramo 8"/>
          <p:cNvSpPr/>
          <p:nvPr/>
        </p:nvSpPr>
        <p:spPr>
          <a:xfrm>
            <a:off x="-36512" y="-20538"/>
            <a:ext cx="612576" cy="5184576"/>
          </a:xfrm>
          <a:prstGeom prst="parallelogram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110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661903" y="195486"/>
            <a:ext cx="3888432" cy="735069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latin typeface="Calibri" panose="020F0502020204030204" pitchFamily="34" charset="0"/>
              </a:rPr>
              <a:t>Sensor Kinect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10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Rodrigo Salgueiro\Dropbox\Dissertacao_escr\img\data_kinec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075" y="1419622"/>
            <a:ext cx="3053934" cy="15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23530"/>
            <a:ext cx="4540373" cy="14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Rodrigo Salgueiro\Dropbox\Dissertacao_escr\img\final_setu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03598"/>
            <a:ext cx="1675902" cy="279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4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661903" y="195486"/>
            <a:ext cx="3888432" cy="735069"/>
          </a:xfrm>
        </p:spPr>
        <p:txBody>
          <a:bodyPr>
            <a:noAutofit/>
          </a:bodyPr>
          <a:lstStyle/>
          <a:p>
            <a:r>
              <a:rPr lang="pt-PT" sz="2400" b="1" dirty="0" err="1" smtClean="0">
                <a:latin typeface="Calibri" panose="020F0502020204030204" pitchFamily="34" charset="0"/>
              </a:rPr>
              <a:t>Objetos</a:t>
            </a:r>
            <a:r>
              <a:rPr lang="pt-PT" sz="2400" b="1" dirty="0" smtClean="0">
                <a:latin typeface="Calibri" panose="020F0502020204030204" pitchFamily="34" charset="0"/>
              </a:rPr>
              <a:t> de Apoio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11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Rodrigo Salgueiro\Dropbox\Dissertacao_escr\img\foto_paralelo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78" y="1059582"/>
            <a:ext cx="1909436" cy="14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odrigo Salgueiro\Dropbox\Dissertacao_escr\img\foto_lego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42" y="1347614"/>
            <a:ext cx="1897336" cy="141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odrigo Salgueiro\Dropbox\Dissertacao_escr\img\foto_pec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78" y="1491630"/>
            <a:ext cx="2104302" cy="157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Rodrigo Salgueiro\Dropbox\Dissertacao_escr\img\final_setu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03598"/>
            <a:ext cx="1675902" cy="279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odrigo Salgueiro\Dropbox\Dissertacao_escr\img\bo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55726"/>
            <a:ext cx="2555478" cy="228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46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661903" y="195486"/>
            <a:ext cx="3888432" cy="735069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latin typeface="Calibri" panose="020F0502020204030204" pitchFamily="34" charset="0"/>
              </a:rPr>
              <a:t>Software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12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Rodrigo Salgueiro\Dropbox\Dissertacao_escr\img\logo_meshla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55" y="1205198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odrigo Salgueiro\Dropbox\Dissertacao_escr\img\blender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81" y="1332446"/>
            <a:ext cx="2967086" cy="82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odrigo Salgueiro\Dropbox\Dissertacao_escr\img\pcl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13695"/>
            <a:ext cx="2525887" cy="81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OS.or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57258"/>
            <a:ext cx="1987302" cy="57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4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267744" y="195486"/>
            <a:ext cx="4282591" cy="735069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latin typeface="Calibri" panose="020F0502020204030204" pitchFamily="34" charset="0"/>
              </a:rPr>
              <a:t>Formulação Geral do Problema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13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Rodrigo Salgueiro\Desktop\char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1" y="1491631"/>
            <a:ext cx="9003061" cy="277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4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13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Rodrigo Salgueiro\Desktop\char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1" y="1491631"/>
            <a:ext cx="9003061" cy="277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Rodrigo Salgueiro\Desktop\chart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1" y="1491631"/>
            <a:ext cx="9003061" cy="277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267744" y="195486"/>
            <a:ext cx="4282591" cy="735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b="1" dirty="0" smtClean="0">
                <a:latin typeface="Calibri" panose="020F0502020204030204" pitchFamily="34" charset="0"/>
              </a:rPr>
              <a:t>Formulação Geral do Problema</a:t>
            </a:r>
            <a:endParaRPr lang="pt-PT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5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267744" y="195486"/>
            <a:ext cx="4282591" cy="735069"/>
          </a:xfrm>
        </p:spPr>
        <p:txBody>
          <a:bodyPr>
            <a:noAutofit/>
          </a:bodyPr>
          <a:lstStyle/>
          <a:p>
            <a:r>
              <a:rPr lang="pt-PT" sz="2400" b="1" dirty="0">
                <a:latin typeface="Calibri" panose="020F0502020204030204" pitchFamily="34" charset="0"/>
              </a:rPr>
              <a:t>Formulação Geral do Problema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13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Rodrigo Salgueiro\Desktop\char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1" y="1491631"/>
            <a:ext cx="9003061" cy="277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Rodrigo Salgueiro\Desktop\chart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1" y="1491631"/>
            <a:ext cx="9003059" cy="277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8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267744" y="195486"/>
            <a:ext cx="4282591" cy="735069"/>
          </a:xfrm>
        </p:spPr>
        <p:txBody>
          <a:bodyPr>
            <a:noAutofit/>
          </a:bodyPr>
          <a:lstStyle/>
          <a:p>
            <a:r>
              <a:rPr lang="pt-PT" sz="2400" b="1" dirty="0">
                <a:latin typeface="Calibri" panose="020F0502020204030204" pitchFamily="34" charset="0"/>
              </a:rPr>
              <a:t>Formulação Geral do Problema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13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Rodrigo Salgueiro\Desktop\char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1" y="1491631"/>
            <a:ext cx="9003061" cy="277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Rodrigo Salgueiro\Desktop\chart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0" y="1491631"/>
            <a:ext cx="9003061" cy="277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267744" y="195486"/>
            <a:ext cx="4282591" cy="735069"/>
          </a:xfrm>
        </p:spPr>
        <p:txBody>
          <a:bodyPr>
            <a:noAutofit/>
          </a:bodyPr>
          <a:lstStyle/>
          <a:p>
            <a:r>
              <a:rPr lang="pt-PT" sz="2400" b="1" dirty="0">
                <a:latin typeface="Calibri" panose="020F0502020204030204" pitchFamily="34" charset="0"/>
              </a:rPr>
              <a:t>Formulação Geral do Problema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13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Rodrigo Salgueiro\Desktop\char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1" y="1491631"/>
            <a:ext cx="9003061" cy="277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Rodrigo Salgueiro\Desktop\chart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1" y="1491631"/>
            <a:ext cx="9003062" cy="277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4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267744" y="195486"/>
            <a:ext cx="4282591" cy="735069"/>
          </a:xfrm>
        </p:spPr>
        <p:txBody>
          <a:bodyPr>
            <a:noAutofit/>
          </a:bodyPr>
          <a:lstStyle/>
          <a:p>
            <a:r>
              <a:rPr lang="pt-PT" sz="2400" b="1" dirty="0">
                <a:latin typeface="Calibri" panose="020F0502020204030204" pitchFamily="34" charset="0"/>
              </a:rPr>
              <a:t>Formulação Geral do Problema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13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Rodrigo Salgueiro\Desktop\char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1" y="1491631"/>
            <a:ext cx="9003061" cy="277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Rodrigo Salgueiro\Desktop\chart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" y="1492268"/>
            <a:ext cx="9001000" cy="277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75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267744" y="195486"/>
            <a:ext cx="4282591" cy="735069"/>
          </a:xfrm>
        </p:spPr>
        <p:txBody>
          <a:bodyPr>
            <a:noAutofit/>
          </a:bodyPr>
          <a:lstStyle/>
          <a:p>
            <a:r>
              <a:rPr lang="pt-PT" sz="2400" b="1" dirty="0">
                <a:latin typeface="Calibri" panose="020F0502020204030204" pitchFamily="34" charset="0"/>
              </a:rPr>
              <a:t>Formulação Geral do Problema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13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Rodrigo Salgueiro\Desktop\char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1" y="1491631"/>
            <a:ext cx="9003061" cy="277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Rodrigo Salgueiro\Desktop\chart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9" y="1491631"/>
            <a:ext cx="9003063" cy="277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5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187624" y="382013"/>
            <a:ext cx="5832648" cy="648072"/>
          </a:xfrm>
        </p:spPr>
        <p:txBody>
          <a:bodyPr>
            <a:noAutofit/>
          </a:bodyPr>
          <a:lstStyle/>
          <a:p>
            <a:pPr algn="just"/>
            <a:r>
              <a:rPr lang="pt-PT" sz="2400" b="1" dirty="0" smtClean="0">
                <a:latin typeface="Calibri" panose="020F0502020204030204" pitchFamily="34" charset="0"/>
              </a:rPr>
              <a:t>Índice 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9" name="Paralelogramo 8"/>
          <p:cNvSpPr/>
          <p:nvPr/>
        </p:nvSpPr>
        <p:spPr>
          <a:xfrm>
            <a:off x="-36512" y="-20538"/>
            <a:ext cx="612576" cy="5184576"/>
          </a:xfrm>
          <a:prstGeom prst="parallelogram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aixaDeTexto 1"/>
          <p:cNvSpPr txBox="1"/>
          <p:nvPr/>
        </p:nvSpPr>
        <p:spPr>
          <a:xfrm>
            <a:off x="2546731" y="803518"/>
            <a:ext cx="496855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/>
              <a:t>Enquadramento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err="1" smtClean="0"/>
              <a:t>Objetivos</a:t>
            </a:r>
            <a:endParaRPr lang="pt-PT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/>
              <a:t>Estado de Arte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E</a:t>
            </a:r>
            <a:r>
              <a:rPr lang="pt-PT" dirty="0" smtClean="0"/>
              <a:t>strutura Experimental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/>
              <a:t>Conversão CAD nuvem de pontos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err="1" smtClean="0"/>
              <a:t>Deteção</a:t>
            </a:r>
            <a:r>
              <a:rPr lang="pt-PT" dirty="0" smtClean="0"/>
              <a:t> do Contentor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/>
              <a:t>Determinação da Correspondência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/>
              <a:t>Testes e Resultados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/>
              <a:t>Conclusões e Trabalho futuro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0652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267744" y="195486"/>
            <a:ext cx="4282591" cy="735069"/>
          </a:xfrm>
        </p:spPr>
        <p:txBody>
          <a:bodyPr>
            <a:noAutofit/>
          </a:bodyPr>
          <a:lstStyle/>
          <a:p>
            <a:r>
              <a:rPr lang="pt-PT" sz="2400" b="1" dirty="0">
                <a:latin typeface="Calibri" panose="020F0502020204030204" pitchFamily="34" charset="0"/>
              </a:rPr>
              <a:t>Formulação Geral do Problema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13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Rodrigo Salgueiro\Desktop\char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1" y="1491631"/>
            <a:ext cx="9003061" cy="277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Rodrigo Salgueiro\Dropbox\Dissertacao_escr\img\cha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2" y="1492197"/>
            <a:ext cx="9003060" cy="277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3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267744" y="195486"/>
            <a:ext cx="4282591" cy="735069"/>
          </a:xfrm>
        </p:spPr>
        <p:txBody>
          <a:bodyPr>
            <a:noAutofit/>
          </a:bodyPr>
          <a:lstStyle/>
          <a:p>
            <a:r>
              <a:rPr lang="pt-PT" sz="2400" b="1" dirty="0">
                <a:latin typeface="Calibri" panose="020F0502020204030204" pitchFamily="34" charset="0"/>
              </a:rPr>
              <a:t>Formulação Geral do Problema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13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Rodrigo Salgueiro\Desktop\char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1" y="1491631"/>
            <a:ext cx="9003061" cy="277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Rodrigo Salgueiro\Dropbox\Dissertacao_escr\img\cha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2" y="1492197"/>
            <a:ext cx="9003060" cy="277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6189" y="1275606"/>
            <a:ext cx="6192688" cy="2664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9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051720" y="195486"/>
            <a:ext cx="4498615" cy="735069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latin typeface="Calibri" panose="020F0502020204030204" pitchFamily="34" charset="0"/>
              </a:rPr>
              <a:t>Conversão CAD nuvem de pontos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14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Rodrigo Salgueiro\Dropbox\Dissertacao_escr\img\sequencia_convert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94" y="2067694"/>
            <a:ext cx="7055050" cy="135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66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051720" y="195486"/>
            <a:ext cx="4498615" cy="735069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latin typeface="Calibri" panose="020F0502020204030204" pitchFamily="34" charset="0"/>
              </a:rPr>
              <a:t>Conversão CAD nuvem de pontos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15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12290" name="Picture 2" descr="C:\Users\Rodrigo Salgueiro\Dropbox\Dissertacao_escr\img\imgcubeply2pcd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99" y="1555330"/>
            <a:ext cx="3826569" cy="251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8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051720" y="195486"/>
            <a:ext cx="4498615" cy="735069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latin typeface="Calibri" panose="020F0502020204030204" pitchFamily="34" charset="0"/>
              </a:rPr>
              <a:t>Conversão CAD nuvem de pontos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16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Rodrigo Salgueiro\Dropbox\Dissertacao_escr\img\sequencia_convert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94" y="2067694"/>
            <a:ext cx="7055050" cy="135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Rodrigo Salgueiro\Dropbox\Dissertacao_escr\img\sequencia_convert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30" y="2085347"/>
            <a:ext cx="7007514" cy="128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0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051720" y="195486"/>
            <a:ext cx="4498615" cy="735069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latin typeface="Calibri" panose="020F0502020204030204" pitchFamily="34" charset="0"/>
              </a:rPr>
              <a:t>Conversão CAD nuvem de pontos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17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14338" name="Picture 2" descr="C:\Users\Rodrigo Salgueiro\Dropbox\Dissertacao_escr\img\img_mesh2pcdnoi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72" y="915566"/>
            <a:ext cx="6511623" cy="369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81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051720" y="195486"/>
            <a:ext cx="4498615" cy="735069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latin typeface="Calibri" panose="020F0502020204030204" pitchFamily="34" charset="0"/>
              </a:rPr>
              <a:t>Conversão CAD nuvem de pontos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18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15362" name="Picture 2" descr="C:\Users\Rodrigo Salgueiro\Dropbox\Dissertacao_escr\img\img_blen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29442"/>
            <a:ext cx="3024336" cy="265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Rodrigo Salgueiro\Dropbox\Dissertacao_escr\img\img_blenderRemes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12321"/>
            <a:ext cx="2929815" cy="266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835696" y="408391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Modelo Inicial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496847" y="408391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Modelo após </a:t>
            </a:r>
            <a:r>
              <a:rPr lang="pt-PT" dirty="0" err="1" smtClean="0"/>
              <a:t>Remesh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484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051720" y="195486"/>
            <a:ext cx="4498615" cy="735069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latin typeface="Calibri" panose="020F0502020204030204" pitchFamily="34" charset="0"/>
              </a:rPr>
              <a:t>Conversão CAD nuvem de pontos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19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Rodrigo Salgueiro\Dropbox\Dissertacao_escr\img\sequencia_convert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30" y="2085347"/>
            <a:ext cx="7007514" cy="128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Rodrigo Salgueiro\Dropbox\Dissertacao_escr\img\sequencia_convert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90" y="2144250"/>
            <a:ext cx="6936457" cy="11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99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051720" y="195486"/>
            <a:ext cx="4498615" cy="735069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latin typeface="Calibri" panose="020F0502020204030204" pitchFamily="34" charset="0"/>
              </a:rPr>
              <a:t>Conversão CAD nuvem de pontos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20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17410" name="Picture 2" descr="C:\Users\Rodrigo Salgueiro\Dropbox\Dissertacao_escr\img\nuvem_cuberemes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827" y="793041"/>
            <a:ext cx="4182581" cy="386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79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051720" y="195486"/>
            <a:ext cx="4498615" cy="735069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latin typeface="Calibri" panose="020F0502020204030204" pitchFamily="34" charset="0"/>
              </a:rPr>
              <a:t>Conversão CAD nuvem de pontos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21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27584" y="15217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 </a:t>
            </a:r>
            <a:r>
              <a:rPr lang="pt-PT" b="1" dirty="0" smtClean="0"/>
              <a:t>     </a:t>
            </a:r>
            <a:r>
              <a:rPr lang="pt-PT" b="1" dirty="0" err="1" smtClean="0"/>
              <a:t>Virtual_Scanner</a:t>
            </a:r>
            <a:endParaRPr lang="pt-PT" b="1" dirty="0"/>
          </a:p>
        </p:txBody>
      </p:sp>
      <p:pic>
        <p:nvPicPr>
          <p:cNvPr id="3074" name="Picture 2" descr="C:\Users\Rodrigo Salgueiro\Dropbox\Dissertacao_escr\img\vista_parcial_semruid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451" y="1038457"/>
            <a:ext cx="3110855" cy="321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827584" y="2139701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Função da PCL para a criação de vistas parciais.</a:t>
            </a:r>
          </a:p>
          <a:p>
            <a:r>
              <a:rPr lang="pt-PT" sz="1600" dirty="0" smtClean="0"/>
              <a:t>A execução é baseada </a:t>
            </a:r>
            <a:r>
              <a:rPr lang="pt-PT" sz="1600" dirty="0"/>
              <a:t>n</a:t>
            </a:r>
            <a:r>
              <a:rPr lang="pt-PT" sz="1600" dirty="0" smtClean="0"/>
              <a:t>a simulação de um sensor.</a:t>
            </a:r>
          </a:p>
          <a:p>
            <a:endParaRPr lang="pt-PT" sz="1600" dirty="0"/>
          </a:p>
        </p:txBody>
      </p:sp>
      <p:sp>
        <p:nvSpPr>
          <p:cNvPr id="9" name="Rectângulo 8"/>
          <p:cNvSpPr/>
          <p:nvPr/>
        </p:nvSpPr>
        <p:spPr>
          <a:xfrm>
            <a:off x="734015" y="4161061"/>
            <a:ext cx="7950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https://github.com/PointCloudLibrary/pcl/blob/master/tools/virtual_scanner.cpp</a:t>
            </a:r>
          </a:p>
        </p:txBody>
      </p:sp>
    </p:spTree>
    <p:extLst>
      <p:ext uri="{BB962C8B-B14F-4D97-AF65-F5344CB8AC3E}">
        <p14:creationId xmlns:p14="http://schemas.microsoft.com/office/powerpoint/2010/main" val="22898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Implementação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Rodrigo Salgueiro\Dropbox\Dissertacao_escr\img\BinPickfig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68" y="1491630"/>
            <a:ext cx="2660985" cy="26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838489" y="2499742"/>
            <a:ext cx="4045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Actividade de identificação e recolha, de </a:t>
            </a:r>
            <a:r>
              <a:rPr lang="pt-PT" sz="1600" dirty="0" err="1" smtClean="0"/>
              <a:t>objetos</a:t>
            </a:r>
            <a:r>
              <a:rPr lang="pt-PT" sz="1600" dirty="0" smtClean="0"/>
              <a:t>, armazenados de forma aleatória no interior de um contentor.</a:t>
            </a:r>
            <a:endParaRPr lang="pt-PT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419872" y="425506"/>
            <a:ext cx="1728192" cy="735069"/>
          </a:xfrm>
        </p:spPr>
        <p:txBody>
          <a:bodyPr>
            <a:noAutofit/>
          </a:bodyPr>
          <a:lstStyle/>
          <a:p>
            <a:pPr algn="just"/>
            <a:r>
              <a:rPr lang="pt-PT" sz="2400" b="1" dirty="0" smtClean="0">
                <a:latin typeface="Calibri" panose="020F0502020204030204" pitchFamily="34" charset="0"/>
              </a:rPr>
              <a:t>Bin-</a:t>
            </a:r>
            <a:r>
              <a:rPr lang="pt-PT" sz="2400" b="1" dirty="0" err="1" smtClean="0">
                <a:latin typeface="Calibri" panose="020F0502020204030204" pitchFamily="34" charset="0"/>
              </a:rPr>
              <a:t>Picking</a:t>
            </a:r>
            <a:r>
              <a:rPr lang="pt-PT" sz="2400" b="1" dirty="0" smtClean="0">
                <a:latin typeface="Calibri" panose="020F0502020204030204" pitchFamily="34" charset="0"/>
              </a:rPr>
              <a:t> </a:t>
            </a:r>
            <a:endParaRPr lang="pt-PT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1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051720" y="195486"/>
            <a:ext cx="4498615" cy="735069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latin typeface="Calibri" panose="020F0502020204030204" pitchFamily="34" charset="0"/>
              </a:rPr>
              <a:t>Conversão CAD nuvem de pontos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22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1635646"/>
            <a:ext cx="256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 </a:t>
            </a:r>
            <a:r>
              <a:rPr lang="pt-PT" b="1" dirty="0" smtClean="0"/>
              <a:t>     </a:t>
            </a:r>
            <a:r>
              <a:rPr lang="pt-PT" b="1" dirty="0" err="1" smtClean="0"/>
              <a:t>My_Virtual_Scanner</a:t>
            </a:r>
            <a:endParaRPr lang="pt-PT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489956" y="2427734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Adaptação da função </a:t>
            </a:r>
            <a:r>
              <a:rPr lang="pt-PT" sz="1600" dirty="0" err="1" smtClean="0"/>
              <a:t>Virtual_Scanner</a:t>
            </a:r>
            <a:r>
              <a:rPr lang="pt-PT" sz="1600" dirty="0" smtClean="0"/>
              <a:t> para possibilitar a introdução de ruído artificial nos modelos. </a:t>
            </a:r>
          </a:p>
          <a:p>
            <a:endParaRPr lang="pt-PT" sz="1600" dirty="0"/>
          </a:p>
        </p:txBody>
      </p:sp>
      <p:pic>
        <p:nvPicPr>
          <p:cNvPr id="2050" name="Picture 2" descr="C:\Users\Rodrigo Salgueiro\Dropbox\Dissertacao_escr\img\final_model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381" y="1203598"/>
            <a:ext cx="3117445" cy="306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odrigo Salgueiro\Dropbox\Dissertacao_escr\img\final_noise_model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536" y="1203598"/>
            <a:ext cx="2964707" cy="281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7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051720" y="195486"/>
            <a:ext cx="4498615" cy="735069"/>
          </a:xfrm>
        </p:spPr>
        <p:txBody>
          <a:bodyPr>
            <a:noAutofit/>
          </a:bodyPr>
          <a:lstStyle/>
          <a:p>
            <a:r>
              <a:rPr lang="pt-PT" sz="2400" b="1" dirty="0" err="1" smtClean="0">
                <a:latin typeface="Calibri" panose="020F0502020204030204" pitchFamily="34" charset="0"/>
              </a:rPr>
              <a:t>Deteção</a:t>
            </a:r>
            <a:r>
              <a:rPr lang="pt-PT" sz="2400" b="1" dirty="0" smtClean="0">
                <a:latin typeface="Calibri" panose="020F0502020204030204" pitchFamily="34" charset="0"/>
              </a:rPr>
              <a:t> do Contentor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23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835696" y="1203597"/>
            <a:ext cx="48245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dirty="0" smtClean="0"/>
              <a:t>Filtragem inicial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dirty="0" smtClean="0"/>
              <a:t>Remoção do plano da bancada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dirty="0" smtClean="0"/>
              <a:t>Isolamento dos pontos do bordo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dirty="0" err="1" smtClean="0"/>
              <a:t>Projeção</a:t>
            </a:r>
            <a:r>
              <a:rPr lang="pt-PT" sz="1600" dirty="0" smtClean="0"/>
              <a:t> dos pontos no plano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dirty="0" smtClean="0"/>
              <a:t>Redução dimensional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dirty="0" smtClean="0"/>
              <a:t>Cálculo do polígono convexo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dirty="0" smtClean="0"/>
              <a:t>Isolamento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dirty="0" err="1" smtClean="0"/>
              <a:t>Extração</a:t>
            </a:r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39650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051720" y="195486"/>
            <a:ext cx="4498615" cy="735069"/>
          </a:xfrm>
        </p:spPr>
        <p:txBody>
          <a:bodyPr>
            <a:noAutofit/>
          </a:bodyPr>
          <a:lstStyle/>
          <a:p>
            <a:r>
              <a:rPr lang="pt-PT" sz="2400" b="1" dirty="0" err="1" smtClean="0">
                <a:latin typeface="Calibri" panose="020F0502020204030204" pitchFamily="34" charset="0"/>
              </a:rPr>
              <a:t>Deteção</a:t>
            </a:r>
            <a:r>
              <a:rPr lang="pt-PT" sz="2400" b="1" dirty="0" smtClean="0">
                <a:latin typeface="Calibri" panose="020F0502020204030204" pitchFamily="34" charset="0"/>
              </a:rPr>
              <a:t> do Contentor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24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Rodrigo Salgueiro\Dropbox\Dissertacao_escr\img\nuvem_caixa_inicial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95894"/>
            <a:ext cx="3384376" cy="381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67544" y="999494"/>
            <a:ext cx="19442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 smtClean="0"/>
              <a:t>Filtragem inicial</a:t>
            </a:r>
          </a:p>
          <a:p>
            <a:pPr>
              <a:lnSpc>
                <a:spcPct val="150000"/>
              </a:lnSpc>
            </a:pPr>
            <a:r>
              <a:rPr lang="pt-PT" sz="1600" dirty="0" err="1" smtClean="0"/>
              <a:t>pcl</a:t>
            </a:r>
            <a:r>
              <a:rPr lang="pt-PT" sz="1600" dirty="0" smtClean="0"/>
              <a:t>::</a:t>
            </a:r>
            <a:r>
              <a:rPr lang="pt-PT" sz="1600" dirty="0" err="1"/>
              <a:t>PassThrough</a:t>
            </a:r>
            <a:endParaRPr lang="pt-PT" sz="1600" dirty="0" smtClean="0"/>
          </a:p>
          <a:p>
            <a:pPr>
              <a:lnSpc>
                <a:spcPct val="150000"/>
              </a:lnSpc>
            </a:pPr>
            <a:endParaRPr lang="pt-PT" sz="1600" dirty="0" smtClean="0"/>
          </a:p>
        </p:txBody>
      </p:sp>
    </p:spTree>
    <p:extLst>
      <p:ext uri="{BB962C8B-B14F-4D97-AF65-F5344CB8AC3E}">
        <p14:creationId xmlns:p14="http://schemas.microsoft.com/office/powerpoint/2010/main" val="38347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051720" y="195486"/>
            <a:ext cx="4498615" cy="735069"/>
          </a:xfrm>
        </p:spPr>
        <p:txBody>
          <a:bodyPr>
            <a:noAutofit/>
          </a:bodyPr>
          <a:lstStyle/>
          <a:p>
            <a:r>
              <a:rPr lang="pt-PT" sz="2400" b="1" dirty="0" err="1" smtClean="0">
                <a:latin typeface="Calibri" panose="020F0502020204030204" pitchFamily="34" charset="0"/>
              </a:rPr>
              <a:t>Deteção</a:t>
            </a:r>
            <a:r>
              <a:rPr lang="pt-PT" sz="2400" b="1" dirty="0" smtClean="0">
                <a:latin typeface="Calibri" panose="020F0502020204030204" pitchFamily="34" charset="0"/>
              </a:rPr>
              <a:t> do Contentor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25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Rodrigo Salgueiro\Dropbox\Dissertacao_escr\img\nuvem_caixa_esptra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944" y="793041"/>
            <a:ext cx="405607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72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051720" y="195486"/>
            <a:ext cx="4498615" cy="735069"/>
          </a:xfrm>
        </p:spPr>
        <p:txBody>
          <a:bodyPr>
            <a:noAutofit/>
          </a:bodyPr>
          <a:lstStyle/>
          <a:p>
            <a:r>
              <a:rPr lang="pt-PT" sz="2400" b="1" dirty="0" err="1" smtClean="0">
                <a:latin typeface="Calibri" panose="020F0502020204030204" pitchFamily="34" charset="0"/>
              </a:rPr>
              <a:t>Deteção</a:t>
            </a:r>
            <a:r>
              <a:rPr lang="pt-PT" sz="2400" b="1" dirty="0" smtClean="0">
                <a:latin typeface="Calibri" panose="020F0502020204030204" pitchFamily="34" charset="0"/>
              </a:rPr>
              <a:t> do Contentor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26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Rodrigo Salgueiro\Dropbox\Dissertacao_escr\img\nuvem_caixa_tamplad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542" y="1735170"/>
            <a:ext cx="4527153" cy="200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67544" y="999494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Remoção do plano da bancada</a:t>
            </a:r>
          </a:p>
          <a:p>
            <a:pPr>
              <a:lnSpc>
                <a:spcPct val="150000"/>
              </a:lnSpc>
            </a:pPr>
            <a:r>
              <a:rPr lang="pt-PT" sz="1600" dirty="0" err="1" smtClean="0"/>
              <a:t>pcl</a:t>
            </a:r>
            <a:r>
              <a:rPr lang="pt-PT" sz="1600" dirty="0" smtClean="0"/>
              <a:t>::</a:t>
            </a:r>
            <a:r>
              <a:rPr lang="pt-PT" sz="1600" dirty="0" err="1"/>
              <a:t>SACSegmentation</a:t>
            </a:r>
            <a:endParaRPr lang="pt-PT" sz="1600" dirty="0" smtClean="0"/>
          </a:p>
        </p:txBody>
      </p:sp>
    </p:spTree>
    <p:extLst>
      <p:ext uri="{BB962C8B-B14F-4D97-AF65-F5344CB8AC3E}">
        <p14:creationId xmlns:p14="http://schemas.microsoft.com/office/powerpoint/2010/main" val="15179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051720" y="195486"/>
            <a:ext cx="4498615" cy="735069"/>
          </a:xfrm>
        </p:spPr>
        <p:txBody>
          <a:bodyPr>
            <a:noAutofit/>
          </a:bodyPr>
          <a:lstStyle/>
          <a:p>
            <a:r>
              <a:rPr lang="pt-PT" sz="2400" b="1" dirty="0" err="1" smtClean="0">
                <a:latin typeface="Calibri" panose="020F0502020204030204" pitchFamily="34" charset="0"/>
              </a:rPr>
              <a:t>Deteção</a:t>
            </a:r>
            <a:r>
              <a:rPr lang="pt-PT" sz="2400" b="1" dirty="0" smtClean="0">
                <a:latin typeface="Calibri" panose="020F0502020204030204" pitchFamily="34" charset="0"/>
              </a:rPr>
              <a:t> do Contentor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27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Rodrigo Salgueiro\Dropbox\Dissertacao_escr\img\nuvem_caixa_semtam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44" y="1761611"/>
            <a:ext cx="4279529" cy="260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1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051720" y="195486"/>
            <a:ext cx="4498615" cy="735069"/>
          </a:xfrm>
        </p:spPr>
        <p:txBody>
          <a:bodyPr>
            <a:noAutofit/>
          </a:bodyPr>
          <a:lstStyle/>
          <a:p>
            <a:r>
              <a:rPr lang="pt-PT" sz="2400" b="1" dirty="0" err="1" smtClean="0">
                <a:latin typeface="Calibri" panose="020F0502020204030204" pitchFamily="34" charset="0"/>
              </a:rPr>
              <a:t>Deteção</a:t>
            </a:r>
            <a:r>
              <a:rPr lang="pt-PT" sz="2400" b="1" dirty="0" smtClean="0">
                <a:latin typeface="Calibri" panose="020F0502020204030204" pitchFamily="34" charset="0"/>
              </a:rPr>
              <a:t> do Contentor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28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Rodrigo Salgueiro\Dropbox\Dissertacao_escr\img\nuvem_caixa_bord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129" y="1478959"/>
            <a:ext cx="4975709" cy="27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67544" y="999494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/>
              <a:t>Isolamento dos pontos do bordo</a:t>
            </a:r>
            <a:endParaRPr lang="pt-PT" sz="1600" b="1" dirty="0"/>
          </a:p>
          <a:p>
            <a:pPr>
              <a:lnSpc>
                <a:spcPct val="150000"/>
              </a:lnSpc>
            </a:pPr>
            <a:r>
              <a:rPr lang="pt-PT" sz="1600" dirty="0" err="1" smtClean="0"/>
              <a:t>pcl</a:t>
            </a:r>
            <a:r>
              <a:rPr lang="pt-PT" sz="1600" dirty="0" smtClean="0"/>
              <a:t>::</a:t>
            </a:r>
            <a:r>
              <a:rPr lang="pt-PT" sz="1600" dirty="0" err="1" smtClean="0"/>
              <a:t>PassThrough</a:t>
            </a:r>
            <a:endParaRPr lang="pt-PT" sz="1600" dirty="0" smtClean="0"/>
          </a:p>
        </p:txBody>
      </p:sp>
    </p:spTree>
    <p:extLst>
      <p:ext uri="{BB962C8B-B14F-4D97-AF65-F5344CB8AC3E}">
        <p14:creationId xmlns:p14="http://schemas.microsoft.com/office/powerpoint/2010/main" val="19472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051720" y="195486"/>
            <a:ext cx="4498615" cy="735069"/>
          </a:xfrm>
        </p:spPr>
        <p:txBody>
          <a:bodyPr>
            <a:noAutofit/>
          </a:bodyPr>
          <a:lstStyle/>
          <a:p>
            <a:r>
              <a:rPr lang="pt-PT" sz="2400" b="1" dirty="0" err="1" smtClean="0">
                <a:latin typeface="Calibri" panose="020F0502020204030204" pitchFamily="34" charset="0"/>
              </a:rPr>
              <a:t>Deteção</a:t>
            </a:r>
            <a:r>
              <a:rPr lang="pt-PT" sz="2400" b="1" dirty="0" smtClean="0">
                <a:latin typeface="Calibri" panose="020F0502020204030204" pitchFamily="34" charset="0"/>
              </a:rPr>
              <a:t> do Contentor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29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Rodrigo Salgueiro\Dropbox\Dissertacao_escr\img\nuvem_caixa_bordoproj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76" y="1707654"/>
            <a:ext cx="4625886" cy="245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67544" y="999494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err="1" smtClean="0"/>
              <a:t>Projeção</a:t>
            </a:r>
            <a:r>
              <a:rPr lang="pt-PT" sz="1600" b="1" dirty="0" smtClean="0"/>
              <a:t> dos pontos no plano</a:t>
            </a:r>
            <a:endParaRPr lang="pt-PT" sz="1600" b="1" dirty="0"/>
          </a:p>
          <a:p>
            <a:pPr>
              <a:lnSpc>
                <a:spcPct val="150000"/>
              </a:lnSpc>
            </a:pPr>
            <a:r>
              <a:rPr lang="pt-PT" sz="1600" dirty="0" err="1" smtClean="0"/>
              <a:t>pcl</a:t>
            </a:r>
            <a:r>
              <a:rPr lang="pt-PT" sz="1600" dirty="0" smtClean="0"/>
              <a:t>::</a:t>
            </a:r>
            <a:r>
              <a:rPr lang="pt-PT" sz="1600" dirty="0" err="1" smtClean="0"/>
              <a:t>SACSegmentation</a:t>
            </a:r>
            <a:endParaRPr lang="pt-PT" sz="1600" dirty="0" smtClean="0"/>
          </a:p>
          <a:p>
            <a:pPr>
              <a:lnSpc>
                <a:spcPct val="150000"/>
              </a:lnSpc>
            </a:pPr>
            <a:r>
              <a:rPr lang="pt-PT" sz="1600" dirty="0" err="1"/>
              <a:t>p</a:t>
            </a:r>
            <a:r>
              <a:rPr lang="pt-PT" sz="1600" dirty="0" err="1" smtClean="0"/>
              <a:t>cl</a:t>
            </a:r>
            <a:r>
              <a:rPr lang="pt-PT" sz="1600" dirty="0" smtClean="0"/>
              <a:t>::</a:t>
            </a:r>
            <a:r>
              <a:rPr lang="pt-PT" sz="1600" dirty="0" err="1" smtClean="0"/>
              <a:t>ProjectInliers</a:t>
            </a:r>
            <a:endParaRPr lang="pt-PT" sz="1600" dirty="0" smtClean="0"/>
          </a:p>
        </p:txBody>
      </p:sp>
    </p:spTree>
    <p:extLst>
      <p:ext uri="{BB962C8B-B14F-4D97-AF65-F5344CB8AC3E}">
        <p14:creationId xmlns:p14="http://schemas.microsoft.com/office/powerpoint/2010/main" val="31011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051720" y="195486"/>
            <a:ext cx="4498615" cy="735069"/>
          </a:xfrm>
        </p:spPr>
        <p:txBody>
          <a:bodyPr>
            <a:noAutofit/>
          </a:bodyPr>
          <a:lstStyle/>
          <a:p>
            <a:r>
              <a:rPr lang="pt-PT" sz="2400" b="1" dirty="0" err="1" smtClean="0">
                <a:latin typeface="Calibri" panose="020F0502020204030204" pitchFamily="34" charset="0"/>
              </a:rPr>
              <a:t>Deteção</a:t>
            </a:r>
            <a:r>
              <a:rPr lang="pt-PT" sz="2400" b="1" dirty="0" smtClean="0">
                <a:latin typeface="Calibri" panose="020F0502020204030204" pitchFamily="34" charset="0"/>
              </a:rPr>
              <a:t> do Contentor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30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Rodrigo Salgueiro\Dropbox\Dissertacao_escr\img\nuvem_caixa_bordo_scallado_le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537" y="1203598"/>
            <a:ext cx="5256894" cy="311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67544" y="99949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 smtClean="0"/>
              <a:t>Redução dimensional </a:t>
            </a:r>
            <a:endParaRPr lang="pt-PT" sz="1600" b="1" dirty="0"/>
          </a:p>
          <a:p>
            <a:pPr>
              <a:lnSpc>
                <a:spcPct val="150000"/>
              </a:lnSpc>
            </a:pPr>
            <a:r>
              <a:rPr lang="pt-PT" sz="1600" dirty="0" smtClean="0"/>
              <a:t>SCALE</a:t>
            </a:r>
          </a:p>
        </p:txBody>
      </p:sp>
    </p:spTree>
    <p:extLst>
      <p:ext uri="{BB962C8B-B14F-4D97-AF65-F5344CB8AC3E}">
        <p14:creationId xmlns:p14="http://schemas.microsoft.com/office/powerpoint/2010/main" val="42024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051720" y="195486"/>
            <a:ext cx="4498615" cy="735069"/>
          </a:xfrm>
        </p:spPr>
        <p:txBody>
          <a:bodyPr>
            <a:noAutofit/>
          </a:bodyPr>
          <a:lstStyle/>
          <a:p>
            <a:r>
              <a:rPr lang="pt-PT" sz="2400" b="1" dirty="0" err="1" smtClean="0">
                <a:latin typeface="Calibri" panose="020F0502020204030204" pitchFamily="34" charset="0"/>
              </a:rPr>
              <a:t>Deteção</a:t>
            </a:r>
            <a:r>
              <a:rPr lang="pt-PT" sz="2400" b="1" dirty="0" smtClean="0">
                <a:latin typeface="Calibri" panose="020F0502020204030204" pitchFamily="34" charset="0"/>
              </a:rPr>
              <a:t> do Contentor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31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Rodrigo Salgueiro\Dropbox\Dissertacao_escr\img\nuvem_caixa_convexlad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65" y="1347521"/>
            <a:ext cx="5215508" cy="338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67544" y="999494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/>
              <a:t>Cálculo </a:t>
            </a:r>
            <a:r>
              <a:rPr lang="pt-PT" sz="1600" b="1" dirty="0"/>
              <a:t>do polígono </a:t>
            </a:r>
            <a:r>
              <a:rPr lang="pt-PT" sz="1600" b="1" dirty="0" smtClean="0"/>
              <a:t>convexo</a:t>
            </a:r>
            <a:endParaRPr lang="pt-PT" sz="1600" b="1" dirty="0"/>
          </a:p>
          <a:p>
            <a:pPr>
              <a:lnSpc>
                <a:spcPct val="150000"/>
              </a:lnSpc>
            </a:pPr>
            <a:r>
              <a:rPr lang="pt-PT" sz="1600" dirty="0" err="1" smtClean="0"/>
              <a:t>pcl</a:t>
            </a:r>
            <a:r>
              <a:rPr lang="pt-PT" sz="1600" dirty="0" smtClean="0"/>
              <a:t>::</a:t>
            </a:r>
            <a:r>
              <a:rPr lang="pt-PT" sz="1600" dirty="0" err="1" smtClean="0"/>
              <a:t>ConvexHull</a:t>
            </a:r>
            <a:endParaRPr lang="pt-PT" sz="1600" dirty="0" smtClean="0"/>
          </a:p>
        </p:txBody>
      </p:sp>
    </p:spTree>
    <p:extLst>
      <p:ext uri="{BB962C8B-B14F-4D97-AF65-F5344CB8AC3E}">
        <p14:creationId xmlns:p14="http://schemas.microsoft.com/office/powerpoint/2010/main" val="5621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419872" y="425506"/>
            <a:ext cx="1728192" cy="735069"/>
          </a:xfrm>
        </p:spPr>
        <p:txBody>
          <a:bodyPr>
            <a:noAutofit/>
          </a:bodyPr>
          <a:lstStyle/>
          <a:p>
            <a:pPr algn="just"/>
            <a:r>
              <a:rPr lang="pt-PT" sz="2400" b="1" dirty="0" smtClean="0">
                <a:latin typeface="Calibri" panose="020F0502020204030204" pitchFamily="34" charset="0"/>
              </a:rPr>
              <a:t>Bin-</a:t>
            </a:r>
            <a:r>
              <a:rPr lang="pt-PT" sz="2400" b="1" dirty="0" err="1" smtClean="0">
                <a:latin typeface="Calibri" panose="020F0502020204030204" pitchFamily="34" charset="0"/>
              </a:rPr>
              <a:t>Picking</a:t>
            </a:r>
            <a:r>
              <a:rPr lang="pt-PT" sz="2400" b="1" dirty="0" smtClean="0">
                <a:latin typeface="Calibri" panose="020F0502020204030204" pitchFamily="34" charset="0"/>
              </a:rPr>
              <a:t> 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Implementação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" name="Picture 2" descr="C:\Users\Rodrigo Salgueiro\Dropbox\Dissertacao_escr\img\pose_scen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75606"/>
            <a:ext cx="3597275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220072" y="1419622"/>
            <a:ext cx="33123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/>
              <a:t>Utilização de modelos CAD permite:</a:t>
            </a:r>
          </a:p>
          <a:p>
            <a:endParaRPr lang="pt-PT" sz="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Flexibilidade das linhas de produção.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Redução do tempo de </a:t>
            </a:r>
            <a:r>
              <a:rPr lang="pt-PT" sz="1600" dirty="0" err="1" smtClean="0"/>
              <a:t>setup</a:t>
            </a:r>
            <a:r>
              <a:rPr lang="pt-PT" sz="1600" dirty="0" smtClean="0"/>
              <a:t> dos equipamentos.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Possibilidade de configurar  o sistema para </a:t>
            </a:r>
            <a:r>
              <a:rPr lang="pt-PT" sz="1600" dirty="0" err="1" smtClean="0"/>
              <a:t>objetos</a:t>
            </a:r>
            <a:r>
              <a:rPr lang="pt-PT" sz="1600" dirty="0" smtClean="0"/>
              <a:t> ainda em fase de </a:t>
            </a:r>
            <a:r>
              <a:rPr lang="pt-PT" sz="1600" dirty="0" err="1" smtClean="0"/>
              <a:t>projeto</a:t>
            </a:r>
            <a:r>
              <a:rPr lang="pt-PT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06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051720" y="195486"/>
            <a:ext cx="4498615" cy="735069"/>
          </a:xfrm>
        </p:spPr>
        <p:txBody>
          <a:bodyPr>
            <a:noAutofit/>
          </a:bodyPr>
          <a:lstStyle/>
          <a:p>
            <a:r>
              <a:rPr lang="pt-PT" sz="2400" b="1" dirty="0" err="1" smtClean="0">
                <a:latin typeface="Calibri" panose="020F0502020204030204" pitchFamily="34" charset="0"/>
              </a:rPr>
              <a:t>Deteção</a:t>
            </a:r>
            <a:r>
              <a:rPr lang="pt-PT" sz="2400" b="1" dirty="0" smtClean="0">
                <a:latin typeface="Calibri" panose="020F0502020204030204" pitchFamily="34" charset="0"/>
              </a:rPr>
              <a:t> do Contentor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32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12290" name="Picture 2" descr="C:\Users\Rodrigo Salgueiro\Dropbox\Dissertacao_escr\img\nuvem_caixa_fi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433" y="1491630"/>
            <a:ext cx="4905102" cy="287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67544" y="99949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 smtClean="0"/>
              <a:t>Isolamento</a:t>
            </a:r>
          </a:p>
          <a:p>
            <a:pPr>
              <a:lnSpc>
                <a:spcPct val="150000"/>
              </a:lnSpc>
            </a:pPr>
            <a:r>
              <a:rPr lang="pt-PT" sz="1600" dirty="0" err="1" smtClean="0"/>
              <a:t>pcl</a:t>
            </a:r>
            <a:r>
              <a:rPr lang="pt-PT" sz="1600" dirty="0" smtClean="0"/>
              <a:t>::</a:t>
            </a:r>
            <a:r>
              <a:rPr lang="pt-PT" sz="1600" dirty="0" err="1" smtClean="0"/>
              <a:t>ExtractPolygonalPrismData</a:t>
            </a:r>
            <a:endParaRPr lang="pt-PT" sz="1600" dirty="0" smtClean="0"/>
          </a:p>
          <a:p>
            <a:pPr>
              <a:lnSpc>
                <a:spcPct val="150000"/>
              </a:lnSpc>
            </a:pPr>
            <a:endParaRPr lang="pt-PT" sz="1600" dirty="0" smtClean="0"/>
          </a:p>
        </p:txBody>
      </p:sp>
    </p:spTree>
    <p:extLst>
      <p:ext uri="{BB962C8B-B14F-4D97-AF65-F5344CB8AC3E}">
        <p14:creationId xmlns:p14="http://schemas.microsoft.com/office/powerpoint/2010/main" val="10762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051720" y="195486"/>
            <a:ext cx="4498615" cy="735069"/>
          </a:xfrm>
        </p:spPr>
        <p:txBody>
          <a:bodyPr>
            <a:noAutofit/>
          </a:bodyPr>
          <a:lstStyle/>
          <a:p>
            <a:r>
              <a:rPr lang="pt-PT" sz="2400" b="1" dirty="0" err="1" smtClean="0">
                <a:latin typeface="Calibri" panose="020F0502020204030204" pitchFamily="34" charset="0"/>
              </a:rPr>
              <a:t>Deteção</a:t>
            </a:r>
            <a:r>
              <a:rPr lang="pt-PT" sz="2400" b="1" dirty="0" smtClean="0">
                <a:latin typeface="Calibri" panose="020F0502020204030204" pitchFamily="34" charset="0"/>
              </a:rPr>
              <a:t> do Contentor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33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13314" name="Picture 2" descr="C:\Users\Rodrigo Salgueiro\Dropbox\Dissertacao_escr\img\nuvem_caixa_pecasfi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67059"/>
            <a:ext cx="4530700" cy="384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67544" y="999494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 err="1" smtClean="0"/>
              <a:t>Extração</a:t>
            </a:r>
            <a:endParaRPr lang="pt-PT" sz="1600" b="1" dirty="0" smtClean="0"/>
          </a:p>
          <a:p>
            <a:pPr>
              <a:lnSpc>
                <a:spcPct val="150000"/>
              </a:lnSpc>
            </a:pPr>
            <a:r>
              <a:rPr lang="pt-PT" sz="1600" dirty="0" err="1" smtClean="0"/>
              <a:t>pcl</a:t>
            </a:r>
            <a:r>
              <a:rPr lang="pt-PT" sz="1600" dirty="0" smtClean="0"/>
              <a:t>::</a:t>
            </a:r>
            <a:r>
              <a:rPr lang="pt-PT" sz="1600" dirty="0" err="1" smtClean="0"/>
              <a:t>ExtractIndices</a:t>
            </a:r>
            <a:endParaRPr lang="pt-PT" sz="1600" dirty="0" smtClean="0"/>
          </a:p>
          <a:p>
            <a:pPr>
              <a:lnSpc>
                <a:spcPct val="150000"/>
              </a:lnSpc>
            </a:pPr>
            <a:endParaRPr lang="pt-PT" sz="1600" dirty="0" smtClean="0"/>
          </a:p>
        </p:txBody>
      </p:sp>
    </p:spTree>
    <p:extLst>
      <p:ext uri="{BB962C8B-B14F-4D97-AF65-F5344CB8AC3E}">
        <p14:creationId xmlns:p14="http://schemas.microsoft.com/office/powerpoint/2010/main" val="136925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403648" y="195486"/>
            <a:ext cx="5146687" cy="735069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latin typeface="Calibri" panose="020F0502020204030204" pitchFamily="34" charset="0"/>
              </a:rPr>
              <a:t>Determinação da Correspondência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34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14338" name="Picture 2" descr="C:\Users\Rodrigo Salgueiro\Dropbox\Dissertacao_escr\img\picture_aspec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75" y="1571772"/>
            <a:ext cx="3828405" cy="256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Rodrigo Salgueiro\Dropbox\Dissertacao_escr\img\picture_aspect_nuve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18" y="1571772"/>
            <a:ext cx="3744193" cy="258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0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403648" y="195486"/>
            <a:ext cx="5146687" cy="735069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latin typeface="Calibri" panose="020F0502020204030204" pitchFamily="34" charset="0"/>
              </a:rPr>
              <a:t>Determinação da Correspondência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35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73802" y="1223122"/>
            <a:ext cx="3888432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600" b="1" dirty="0" smtClean="0"/>
              <a:t>SHOT</a:t>
            </a:r>
            <a:endParaRPr lang="pt-PT" sz="1600" dirty="0"/>
          </a:p>
          <a:p>
            <a:pPr algn="ctr">
              <a:lnSpc>
                <a:spcPct val="150000"/>
              </a:lnSpc>
            </a:pPr>
            <a:r>
              <a:rPr lang="pt-PT" sz="1600" dirty="0" smtClean="0"/>
              <a:t>(</a:t>
            </a:r>
            <a:r>
              <a:rPr lang="pt-PT" sz="1600" dirty="0" err="1" smtClean="0"/>
              <a:t>Signature</a:t>
            </a:r>
            <a:r>
              <a:rPr lang="pt-PT" sz="1600" dirty="0" smtClean="0"/>
              <a:t> </a:t>
            </a:r>
            <a:r>
              <a:rPr lang="pt-PT" sz="1600" dirty="0" err="1" smtClean="0"/>
              <a:t>Histograms</a:t>
            </a:r>
            <a:r>
              <a:rPr lang="pt-PT" sz="1600" dirty="0" smtClean="0"/>
              <a:t> </a:t>
            </a:r>
            <a:r>
              <a:rPr lang="pt-PT" sz="1600" dirty="0" err="1" smtClean="0"/>
              <a:t>of</a:t>
            </a:r>
            <a:r>
              <a:rPr lang="pt-PT" sz="1600" dirty="0" smtClean="0"/>
              <a:t> </a:t>
            </a:r>
            <a:r>
              <a:rPr lang="pt-PT" sz="1600" dirty="0" err="1" smtClean="0"/>
              <a:t>Orientation</a:t>
            </a:r>
            <a:r>
              <a:rPr lang="pt-PT" sz="1600" dirty="0" smtClean="0"/>
              <a:t>)</a:t>
            </a:r>
          </a:p>
        </p:txBody>
      </p:sp>
      <p:pic>
        <p:nvPicPr>
          <p:cNvPr id="1027" name="Picture 3" descr="C:\Users\Rodrigo Salgueiro\Dropbox\Dissertacao_escr\img\sho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128" y="2283718"/>
            <a:ext cx="1959855" cy="20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ângulo 10"/>
          <p:cNvSpPr/>
          <p:nvPr/>
        </p:nvSpPr>
        <p:spPr>
          <a:xfrm>
            <a:off x="4283968" y="177966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Em cada ponto chave é definido um referencial local e, com base num raio, estabelece-se um volume de abrangência.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O globo gerado é dividido em 32 regiões.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Para cada região definida, é calculado um histograma com base na orientação das normais dos pontos dessa região. 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85462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403648" y="195486"/>
            <a:ext cx="5146687" cy="735069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latin typeface="Calibri" panose="020F0502020204030204" pitchFamily="34" charset="0"/>
              </a:rPr>
              <a:t>Determinação da Correspondência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36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84176" y="1223122"/>
            <a:ext cx="3168352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600" b="1" dirty="0" smtClean="0"/>
              <a:t>FPFH</a:t>
            </a:r>
          </a:p>
          <a:p>
            <a:pPr algn="ctr">
              <a:lnSpc>
                <a:spcPct val="150000"/>
              </a:lnSpc>
            </a:pPr>
            <a:r>
              <a:rPr lang="pt-PT" sz="1600" dirty="0" smtClean="0"/>
              <a:t>(</a:t>
            </a:r>
            <a:r>
              <a:rPr lang="pt-PT" sz="1600" dirty="0" err="1" smtClean="0"/>
              <a:t>Fast</a:t>
            </a:r>
            <a:r>
              <a:rPr lang="pt-PT" sz="1600" dirty="0" smtClean="0"/>
              <a:t> </a:t>
            </a:r>
            <a:r>
              <a:rPr lang="pt-PT" sz="1600" dirty="0" err="1" smtClean="0"/>
              <a:t>Point</a:t>
            </a:r>
            <a:r>
              <a:rPr lang="pt-PT" sz="1600" dirty="0" smtClean="0"/>
              <a:t> </a:t>
            </a:r>
            <a:r>
              <a:rPr lang="pt-PT" sz="1600" dirty="0" err="1" smtClean="0"/>
              <a:t>Feature</a:t>
            </a:r>
            <a:r>
              <a:rPr lang="pt-PT" sz="1600" dirty="0" smtClean="0"/>
              <a:t> </a:t>
            </a:r>
            <a:r>
              <a:rPr lang="pt-PT" sz="1600" dirty="0" err="1" smtClean="0"/>
              <a:t>Histogram</a:t>
            </a:r>
            <a:r>
              <a:rPr lang="pt-PT" sz="1600" dirty="0" smtClean="0"/>
              <a:t>)</a:t>
            </a:r>
          </a:p>
        </p:txBody>
      </p:sp>
      <p:pic>
        <p:nvPicPr>
          <p:cNvPr id="1028" name="Picture 4" descr="C:\Users\Rodrigo Salgueiro\Dropbox\Dissertacao_escr\img\fpfh_diagra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7168"/>
            <a:ext cx="3657600" cy="23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ângulo 10"/>
          <p:cNvSpPr/>
          <p:nvPr/>
        </p:nvSpPr>
        <p:spPr>
          <a:xfrm>
            <a:off x="4283968" y="177966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Em cada ponto chave é definida uma vizinhança, com base num espaço esférico.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Para cada par gerado entre o ponto chave e os restantes pontos da vizinhança, é calculado um referencial local e três ângulos descritivos.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O processo é replicado para cada ponto da vizinhança do ponto chave</a:t>
            </a:r>
            <a:r>
              <a:rPr lang="pt-PT" sz="1600" dirty="0"/>
              <a:t>.</a:t>
            </a:r>
            <a:r>
              <a:rPr lang="pt-PT" sz="1600" dirty="0" smtClean="0"/>
              <a:t> 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13770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403648" y="195486"/>
            <a:ext cx="5146687" cy="735069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latin typeface="Calibri" panose="020F0502020204030204" pitchFamily="34" charset="0"/>
              </a:rPr>
              <a:t>Determinação da Correspondência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37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Rodrigo Salgueiro\Desktop\sequencia_corr_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0" y="1553192"/>
            <a:ext cx="8738597" cy="230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3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403648" y="195486"/>
            <a:ext cx="5146687" cy="735069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latin typeface="Calibri" panose="020F0502020204030204" pitchFamily="34" charset="0"/>
              </a:rPr>
              <a:t>Determinação da Correspondência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37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Rodrigo Salgueiro\Desktop\sequencia_corr_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0" y="1553192"/>
            <a:ext cx="8738597" cy="230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Rodrigo Salgueiro\Desktop\sequencia_corr_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1553192"/>
            <a:ext cx="8738595" cy="230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odrigo Salgueiro\Dropbox\Dissertacao_escr\img\corr_keypoints_U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507" y="1527038"/>
            <a:ext cx="3405581" cy="236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1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403648" y="195486"/>
            <a:ext cx="5146687" cy="735069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latin typeface="Calibri" panose="020F0502020204030204" pitchFamily="34" charset="0"/>
              </a:rPr>
              <a:t>Determinação da Correspondência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37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Rodrigo Salgueiro\Desktop\sequencia_corr_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0" y="1553192"/>
            <a:ext cx="8738597" cy="230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Rodrigo Salgueiro\Desktop\sequencia_corr_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4" y="1552942"/>
            <a:ext cx="8738593" cy="230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odrigo Salgueiro\Dropbox\Dissertacao_escr\img\normals_ca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51" y="1519238"/>
            <a:ext cx="4000376" cy="23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6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403648" y="195486"/>
            <a:ext cx="5146687" cy="735069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latin typeface="Calibri" panose="020F0502020204030204" pitchFamily="34" charset="0"/>
              </a:rPr>
              <a:t>Determinação da Correspondência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37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Rodrigo Salgueiro\Desktop\sequencia_corr_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0" y="1553192"/>
            <a:ext cx="8738597" cy="230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Rodrigo Salgueiro\Desktop\sequencia_corr_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0" y="1553192"/>
            <a:ext cx="8738592" cy="230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403648" y="195486"/>
            <a:ext cx="5146687" cy="735069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latin typeface="Calibri" panose="020F0502020204030204" pitchFamily="34" charset="0"/>
              </a:rPr>
              <a:t>Determinação da Correspondência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37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Rodrigo Salgueiro\Desktop\sequencia_corr_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0" y="1553192"/>
            <a:ext cx="8738597" cy="230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Rodrigo Salgueiro\Desktop\sequencia_corr_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1553191"/>
            <a:ext cx="8738595" cy="230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203848" y="555526"/>
            <a:ext cx="1728192" cy="735069"/>
          </a:xfrm>
        </p:spPr>
        <p:txBody>
          <a:bodyPr>
            <a:noAutofit/>
          </a:bodyPr>
          <a:lstStyle/>
          <a:p>
            <a:r>
              <a:rPr lang="pt-PT" sz="2400" b="1" dirty="0" err="1" smtClean="0">
                <a:latin typeface="Calibri" panose="020F0502020204030204" pitchFamily="34" charset="0"/>
              </a:rPr>
              <a:t>Objetivos</a:t>
            </a:r>
            <a:r>
              <a:rPr lang="pt-PT" sz="2400" b="1" dirty="0" smtClean="0">
                <a:latin typeface="Calibri" panose="020F0502020204030204" pitchFamily="34" charset="0"/>
              </a:rPr>
              <a:t> 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b="1" dirty="0" err="1" smtClean="0">
                <a:solidFill>
                  <a:schemeClr val="bg1"/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Implementação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87624" y="1491630"/>
            <a:ext cx="61206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Processamento de modelos CAD 3D de </a:t>
            </a:r>
            <a:r>
              <a:rPr lang="pt-PT" sz="1600" dirty="0" err="1" smtClean="0"/>
              <a:t>objetos</a:t>
            </a:r>
            <a:r>
              <a:rPr lang="pt-PT" sz="1600" dirty="0" smtClean="0"/>
              <a:t>, para sua integração num processo de Bin-</a:t>
            </a:r>
            <a:r>
              <a:rPr lang="pt-PT" sz="1600" dirty="0" err="1" smtClean="0"/>
              <a:t>picking</a:t>
            </a:r>
            <a:r>
              <a:rPr lang="pt-PT" sz="1600" dirty="0"/>
              <a:t>.</a:t>
            </a:r>
            <a:endParaRPr lang="pt-PT" sz="1600" dirty="0" smtClean="0"/>
          </a:p>
          <a:p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Estudo e implementação de técnicas de correspondência entre nuvens de pontos, para o reconhecimento ou identificação de objectos parcialmente visíveis.</a:t>
            </a:r>
          </a:p>
          <a:p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 smtClean="0"/>
              <a:t>Deteção</a:t>
            </a:r>
            <a:r>
              <a:rPr lang="pt-PT" sz="1600" dirty="0" smtClean="0"/>
              <a:t> de condicionantes geométricas para permitir o “</a:t>
            </a:r>
            <a:r>
              <a:rPr lang="pt-PT" sz="1600" dirty="0" err="1" smtClean="0"/>
              <a:t>grasping</a:t>
            </a:r>
            <a:r>
              <a:rPr lang="pt-PT" sz="1600" dirty="0" smtClean="0"/>
              <a:t>” de um manipulador</a:t>
            </a:r>
            <a:r>
              <a:rPr lang="pt-PT" sz="1600" dirty="0"/>
              <a:t>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5</a:t>
            </a:r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403648" y="195486"/>
            <a:ext cx="5146687" cy="735069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latin typeface="Calibri" panose="020F0502020204030204" pitchFamily="34" charset="0"/>
              </a:rPr>
              <a:t>Determinação da Correspondência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37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Rodrigo Salgueiro\Desktop\sequencia_corr_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0" y="1553192"/>
            <a:ext cx="8738597" cy="230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Rodrigo Salgueiro\Desktop\sequencia_corr_2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3" y="1553191"/>
            <a:ext cx="8738594" cy="230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3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403648" y="195486"/>
            <a:ext cx="5146687" cy="735069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latin typeface="Calibri" panose="020F0502020204030204" pitchFamily="34" charset="0"/>
              </a:rPr>
              <a:t>Determinação da Correspondência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38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Rodrigo Salgueiro\Dropbox\Dissertacao_escr\img\noise_corresp_FPFH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9582"/>
            <a:ext cx="4032448" cy="347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ângulo 2"/>
              <p:cNvSpPr/>
              <p:nvPr/>
            </p:nvSpPr>
            <p:spPr>
              <a:xfrm>
                <a:off x="4521720" y="1913221"/>
                <a:ext cx="4572000" cy="138454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</a:rPr>
                        <m:t>𝑅</m:t>
                      </m:r>
                      <m:r>
                        <a:rPr lang="pt-PT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−0.477</m:t>
                                </m:r>
                              </m:e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0.802</m:t>
                                </m:r>
                              </m:e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0.358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0.635</m:t>
                                </m:r>
                              </m:e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0.033</m:t>
                                </m:r>
                              </m:e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0.772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0.608</m:t>
                                </m:r>
                              </m:e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0.596</m:t>
                                </m:r>
                              </m:e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−0.525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dirty="0"/>
              </a:p>
              <a:p>
                <a:r>
                  <a:rPr lang="pt-PT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</a:rPr>
                        <m:t>𝑇</m:t>
                      </m:r>
                      <m:r>
                        <a:rPr lang="pt-PT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−0.053</m:t>
                                </m:r>
                              </m:e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−0.003</m:t>
                                </m:r>
                              </m:e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0.578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720" y="1913221"/>
                <a:ext cx="4572000" cy="13845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6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059832" y="195486"/>
            <a:ext cx="2880320" cy="735069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latin typeface="Calibri" panose="020F0502020204030204" pitchFamily="34" charset="0"/>
              </a:rPr>
              <a:t>Testes e Resultados 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Implementação    </a:t>
            </a:r>
            <a:r>
              <a:rPr lang="pt-PT" b="1" dirty="0" smtClean="0">
                <a:solidFill>
                  <a:schemeClr val="bg1"/>
                </a:solidFill>
              </a:rPr>
              <a:t>Testes e resultados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39</a:t>
            </a:r>
            <a:endParaRPr lang="pt-PT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ângulo 2"/>
              <p:cNvSpPr/>
              <p:nvPr/>
            </p:nvSpPr>
            <p:spPr>
              <a:xfrm>
                <a:off x="1170983" y="1789791"/>
                <a:ext cx="6870272" cy="2551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</a:rPr>
                        <m:t>𝑃𝑒𝑟𝑐𝑒𝑛𝑡𝑎𝑔𝑒𝑚</m:t>
                      </m:r>
                      <m:r>
                        <a:rPr lang="pt-PT" i="1">
                          <a:latin typeface="Cambria Math"/>
                        </a:rPr>
                        <m:t> </m:t>
                      </m:r>
                      <m:r>
                        <a:rPr lang="pt-PT" i="1">
                          <a:latin typeface="Cambria Math"/>
                        </a:rPr>
                        <m:t>𝑑𝑒</m:t>
                      </m:r>
                      <m:r>
                        <a:rPr lang="pt-PT" i="1">
                          <a:latin typeface="Cambria Math"/>
                        </a:rPr>
                        <m:t> </m:t>
                      </m:r>
                      <m:r>
                        <a:rPr lang="pt-PT" i="1">
                          <a:latin typeface="Cambria Math"/>
                        </a:rPr>
                        <m:t>𝐶𝑜𝑟𝑟𝑒𝑠𝑝𝑜𝑛𝑑</m:t>
                      </m:r>
                      <m:r>
                        <a:rPr lang="pt-PT" i="1">
                          <a:latin typeface="Cambria Math"/>
                        </a:rPr>
                        <m:t>ê</m:t>
                      </m:r>
                      <m:r>
                        <a:rPr lang="pt-PT" i="1">
                          <a:latin typeface="Cambria Math"/>
                        </a:rPr>
                        <m:t>𝑛𝑐𝑖𝑎</m:t>
                      </m:r>
                      <m:r>
                        <a:rPr lang="pt-PT" i="1">
                          <a:latin typeface="Cambria Math"/>
                        </a:rPr>
                        <m:t>(</m:t>
                      </m:r>
                      <m:r>
                        <a:rPr lang="pt-PT" b="1" i="1">
                          <a:latin typeface="Cambria Math"/>
                        </a:rPr>
                        <m:t>𝑷𝑪</m:t>
                      </m:r>
                      <m:r>
                        <a:rPr lang="pt-PT" i="1">
                          <a:latin typeface="Cambria Math"/>
                        </a:rPr>
                        <m:t>) 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1" i="1">
                              <a:latin typeface="Cambria Math"/>
                            </a:rPr>
                            <m:t>𝑵𝑪</m:t>
                          </m:r>
                        </m:num>
                        <m:den>
                          <m:r>
                            <a:rPr lang="pt-PT" b="1" i="1">
                              <a:latin typeface="Cambria Math"/>
                            </a:rPr>
                            <m:t>𝑵𝑷𝑪</m:t>
                          </m:r>
                        </m:den>
                      </m:f>
                      <m:r>
                        <a:rPr lang="pt-PT" i="1">
                          <a:latin typeface="Cambria Math"/>
                        </a:rPr>
                        <m:t>∙100</m:t>
                      </m:r>
                    </m:oMath>
                  </m:oMathPara>
                </a14:m>
                <a:endParaRPr lang="pt-PT" dirty="0" smtClean="0"/>
              </a:p>
              <a:p>
                <a:endParaRPr lang="pt-PT" dirty="0" smtClean="0"/>
              </a:p>
              <a:p>
                <a:endParaRPr lang="pt-PT" dirty="0"/>
              </a:p>
              <a:p>
                <a:endParaRPr lang="pt-PT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>
                          <a:latin typeface="Cambria Math"/>
                        </a:rPr>
                        <m:t>𝑁</m:t>
                      </m:r>
                      <m:r>
                        <a:rPr lang="pt-PT" sz="1600" i="1">
                          <a:latin typeface="Cambria Math"/>
                        </a:rPr>
                        <m:t>ú</m:t>
                      </m:r>
                      <m:r>
                        <a:rPr lang="pt-PT" sz="1600" i="1">
                          <a:latin typeface="Cambria Math"/>
                        </a:rPr>
                        <m:t>𝑚𝑒𝑟𝑜</m:t>
                      </m:r>
                      <m:r>
                        <a:rPr lang="pt-PT" sz="1600" i="1">
                          <a:latin typeface="Cambria Math"/>
                        </a:rPr>
                        <m:t> </m:t>
                      </m:r>
                      <m:r>
                        <a:rPr lang="pt-PT" sz="1600" i="1">
                          <a:latin typeface="Cambria Math"/>
                        </a:rPr>
                        <m:t>𝑑𝑒</m:t>
                      </m:r>
                      <m:r>
                        <a:rPr lang="pt-PT" sz="1600" i="1">
                          <a:latin typeface="Cambria Math"/>
                        </a:rPr>
                        <m:t> </m:t>
                      </m:r>
                      <m:r>
                        <a:rPr lang="pt-PT" sz="1600" i="1">
                          <a:latin typeface="Cambria Math"/>
                        </a:rPr>
                        <m:t>𝑐𝑜𝑟𝑟𝑒𝑠𝑝𝑜𝑛𝑑</m:t>
                      </m:r>
                      <m:r>
                        <a:rPr lang="pt-PT" sz="1600" i="1">
                          <a:latin typeface="Cambria Math"/>
                        </a:rPr>
                        <m:t>ê</m:t>
                      </m:r>
                      <m:r>
                        <a:rPr lang="pt-PT" sz="1600" i="1">
                          <a:latin typeface="Cambria Math"/>
                        </a:rPr>
                        <m:t>𝑛𝑐𝑖𝑎𝑠</m:t>
                      </m:r>
                      <m:r>
                        <a:rPr lang="pt-PT" sz="1600" i="1">
                          <a:latin typeface="Cambria Math"/>
                        </a:rPr>
                        <m:t> </m:t>
                      </m:r>
                      <m:r>
                        <a:rPr lang="pt-PT" sz="1600" i="1">
                          <a:latin typeface="Cambria Math"/>
                        </a:rPr>
                        <m:t>𝑒𝑛𝑡𝑟𝑒</m:t>
                      </m:r>
                      <m:r>
                        <a:rPr lang="pt-PT" sz="1600" i="1">
                          <a:latin typeface="Cambria Math"/>
                        </a:rPr>
                        <m:t> </m:t>
                      </m:r>
                      <m:r>
                        <a:rPr lang="pt-PT" sz="1600" i="1">
                          <a:latin typeface="Cambria Math"/>
                        </a:rPr>
                        <m:t>𝑑𝑒𝑠𝑐𝑟𝑖𝑡𝑜𝑟𝑒𝑠</m:t>
                      </m:r>
                      <m:r>
                        <a:rPr lang="pt-PT" sz="1600" i="1">
                          <a:latin typeface="Cambria Math"/>
                        </a:rPr>
                        <m:t>(</m:t>
                      </m:r>
                      <m:r>
                        <a:rPr lang="pt-PT" sz="1600" b="1" i="1">
                          <a:latin typeface="Cambria Math"/>
                        </a:rPr>
                        <m:t>𝑵𝑪</m:t>
                      </m:r>
                      <m:r>
                        <a:rPr lang="pt-PT" sz="1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PT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>
                          <a:latin typeface="Cambria Math"/>
                        </a:rPr>
                        <m:t>𝑁</m:t>
                      </m:r>
                      <m:r>
                        <a:rPr lang="pt-PT" sz="1600" i="1">
                          <a:latin typeface="Cambria Math"/>
                        </a:rPr>
                        <m:t>ú</m:t>
                      </m:r>
                      <m:r>
                        <a:rPr lang="pt-PT" sz="1600" i="1">
                          <a:latin typeface="Cambria Math"/>
                        </a:rPr>
                        <m:t>𝑚𝑒𝑟𝑜</m:t>
                      </m:r>
                      <m:r>
                        <a:rPr lang="pt-PT" sz="1600" i="1">
                          <a:latin typeface="Cambria Math"/>
                        </a:rPr>
                        <m:t> </m:t>
                      </m:r>
                      <m:r>
                        <a:rPr lang="pt-PT" sz="1600" i="1">
                          <a:latin typeface="Cambria Math"/>
                        </a:rPr>
                        <m:t>𝑑𝑒</m:t>
                      </m:r>
                      <m:r>
                        <a:rPr lang="pt-PT" sz="1600" i="1">
                          <a:latin typeface="Cambria Math"/>
                        </a:rPr>
                        <m:t> </m:t>
                      </m:r>
                      <m:r>
                        <a:rPr lang="pt-PT" sz="1600" b="0" i="1" smtClean="0">
                          <a:latin typeface="Cambria Math"/>
                        </a:rPr>
                        <m:t>𝑑𝑒𝑠𝑐𝑟𝑖𝑡𝑜𝑟𝑒𝑠</m:t>
                      </m:r>
                      <m:r>
                        <a:rPr lang="pt-PT" sz="1600" i="1">
                          <a:latin typeface="Cambria Math"/>
                        </a:rPr>
                        <m:t> </m:t>
                      </m:r>
                      <m:r>
                        <a:rPr lang="pt-PT" sz="1600" i="1">
                          <a:latin typeface="Cambria Math"/>
                        </a:rPr>
                        <m:t>𝑑𝑜</m:t>
                      </m:r>
                      <m:r>
                        <a:rPr lang="pt-PT" sz="1600" i="1">
                          <a:latin typeface="Cambria Math"/>
                        </a:rPr>
                        <m:t> </m:t>
                      </m:r>
                      <m:r>
                        <a:rPr lang="pt-PT" sz="1600" i="1">
                          <a:latin typeface="Cambria Math"/>
                        </a:rPr>
                        <m:t>𝑚𝑜𝑑𝑒𝑙𝑜</m:t>
                      </m:r>
                      <m:r>
                        <a:rPr lang="pt-PT" sz="1600" i="1">
                          <a:latin typeface="Cambria Math"/>
                        </a:rPr>
                        <m:t>(</m:t>
                      </m:r>
                      <m:r>
                        <a:rPr lang="pt-PT" sz="1600" b="1" i="1">
                          <a:latin typeface="Cambria Math"/>
                        </a:rPr>
                        <m:t>𝑵𝑷𝑪</m:t>
                      </m:r>
                      <m:r>
                        <a:rPr lang="pt-PT" sz="1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PT" sz="1600" dirty="0"/>
              </a:p>
              <a:p>
                <a:endParaRPr lang="pt-PT" dirty="0"/>
              </a:p>
            </p:txBody>
          </p:sp>
        </mc:Choice>
        <mc:Fallback xmlns="">
          <p:sp>
            <p:nvSpPr>
              <p:cNvPr id="3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983" y="1789791"/>
                <a:ext cx="6870272" cy="25517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1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627784" y="195486"/>
            <a:ext cx="2880320" cy="735069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latin typeface="Calibri" panose="020F0502020204030204" pitchFamily="34" charset="0"/>
              </a:rPr>
              <a:t>Teste A 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Implementação    </a:t>
            </a:r>
            <a:r>
              <a:rPr lang="pt-PT" b="1" dirty="0" smtClean="0">
                <a:solidFill>
                  <a:schemeClr val="bg1"/>
                </a:solidFill>
              </a:rPr>
              <a:t>Testes e resultados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40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4211960" y="185167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O </a:t>
            </a:r>
            <a:r>
              <a:rPr lang="pt-PT" sz="1600" dirty="0"/>
              <a:t>primeiro ensaio </a:t>
            </a:r>
            <a:r>
              <a:rPr lang="pt-PT" sz="1600" dirty="0" smtClean="0"/>
              <a:t>foi realizado com uma sequência </a:t>
            </a:r>
            <a:r>
              <a:rPr lang="pt-PT" sz="1600" dirty="0"/>
              <a:t>de </a:t>
            </a:r>
            <a:r>
              <a:rPr lang="pt-PT" sz="1600" dirty="0" smtClean="0"/>
              <a:t>modelos </a:t>
            </a:r>
            <a:r>
              <a:rPr lang="pt-PT" sz="1600" dirty="0"/>
              <a:t>com um valor crescente de ruído</a:t>
            </a:r>
            <a:r>
              <a:rPr lang="pt-PT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Os valores de ruído utilizados, variaram entre o modelo sem ruído e os 10 mm, com intervalos de 1mm.   </a:t>
            </a:r>
            <a:endParaRPr lang="pt-PT" sz="1600" dirty="0"/>
          </a:p>
        </p:txBody>
      </p:sp>
      <p:pic>
        <p:nvPicPr>
          <p:cNvPr id="1026" name="Picture 2" descr="C:\Users\Rodrigo Salgueiro\Dropbox\Dissertacao_escr\img\corr_multi_debug_mod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49" y="1131590"/>
            <a:ext cx="338861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3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Implementação    </a:t>
            </a:r>
            <a:r>
              <a:rPr lang="pt-PT" b="1" dirty="0" smtClean="0">
                <a:solidFill>
                  <a:schemeClr val="bg1"/>
                </a:solidFill>
              </a:rPr>
              <a:t>Testes e resultados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41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Rodrigo Salgueiro\Dropbox\Dissertacao_escr\img\ruido_fpf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955675"/>
            <a:ext cx="6653213" cy="32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9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627784" y="195486"/>
            <a:ext cx="2880320" cy="735069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latin typeface="Calibri" panose="020F0502020204030204" pitchFamily="34" charset="0"/>
              </a:rPr>
              <a:t>FPFH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Implementação    </a:t>
            </a:r>
            <a:r>
              <a:rPr lang="pt-PT" b="1" dirty="0" smtClean="0">
                <a:solidFill>
                  <a:schemeClr val="bg1"/>
                </a:solidFill>
              </a:rPr>
              <a:t>Testes e resultados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42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Rodrigo Salgueiro\Dropbox\Dissertacao_escr\img\ens_fpfh_nonoi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9582"/>
            <a:ext cx="3894897" cy="263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539552" y="3651869"/>
            <a:ext cx="35884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/>
              <a:t>M</a:t>
            </a:r>
            <a:r>
              <a:rPr lang="pt-PT" sz="1600" dirty="0" smtClean="0"/>
              <a:t>odelo </a:t>
            </a:r>
            <a:r>
              <a:rPr lang="pt-PT" sz="1600" b="1" dirty="0" smtClean="0"/>
              <a:t>sem ruído           </a:t>
            </a:r>
          </a:p>
          <a:p>
            <a:r>
              <a:rPr lang="pt-PT" sz="1600" dirty="0" smtClean="0"/>
              <a:t>Percentagem de correspondência:  </a:t>
            </a:r>
            <a:r>
              <a:rPr lang="pt-PT" sz="1600" b="1" dirty="0" smtClean="0"/>
              <a:t>98.9 </a:t>
            </a:r>
            <a:endParaRPr lang="pt-PT" sz="1600" b="1" dirty="0"/>
          </a:p>
        </p:txBody>
      </p:sp>
      <p:pic>
        <p:nvPicPr>
          <p:cNvPr id="9" name="Picture 2" descr="C:\Users\Rodrigo Salgueiro\Dropbox\Dissertacao_escr\img\ens_fpfh_nois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19" y="1067915"/>
            <a:ext cx="3588445" cy="263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ângulo 10"/>
          <p:cNvSpPr/>
          <p:nvPr/>
        </p:nvSpPr>
        <p:spPr>
          <a:xfrm>
            <a:off x="5292080" y="3651869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/>
              <a:t>M</a:t>
            </a:r>
            <a:r>
              <a:rPr lang="pt-PT" sz="1600" dirty="0" smtClean="0"/>
              <a:t>odelo </a:t>
            </a:r>
            <a:r>
              <a:rPr lang="pt-PT" sz="1600" b="1" dirty="0" smtClean="0"/>
              <a:t>1mm ruído           </a:t>
            </a:r>
          </a:p>
          <a:p>
            <a:r>
              <a:rPr lang="pt-PT" sz="1600" dirty="0" smtClean="0"/>
              <a:t>Percentagem de correspondência:  </a:t>
            </a:r>
            <a:r>
              <a:rPr lang="pt-PT" sz="1600" b="1" dirty="0" smtClean="0"/>
              <a:t>77.9 </a:t>
            </a:r>
            <a:endParaRPr lang="pt-PT" sz="1600" b="1" dirty="0"/>
          </a:p>
        </p:txBody>
      </p:sp>
    </p:spTree>
    <p:extLst>
      <p:ext uri="{BB962C8B-B14F-4D97-AF65-F5344CB8AC3E}">
        <p14:creationId xmlns:p14="http://schemas.microsoft.com/office/powerpoint/2010/main" val="268759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Implementação    </a:t>
            </a:r>
            <a:r>
              <a:rPr lang="pt-PT" b="1" dirty="0" smtClean="0">
                <a:solidFill>
                  <a:schemeClr val="bg1"/>
                </a:solidFill>
              </a:rPr>
              <a:t>Testes e resultados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43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15362" name="Picture 2" descr="C:\Users\Rodrigo Salgueiro\Dropbox\Dissertacao_escr\img\ruido_sho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841375"/>
            <a:ext cx="6904037" cy="345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2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627784" y="195486"/>
            <a:ext cx="2880320" cy="735069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latin typeface="Calibri" panose="020F0502020204030204" pitchFamily="34" charset="0"/>
              </a:rPr>
              <a:t>SHOT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Implementação    </a:t>
            </a:r>
            <a:r>
              <a:rPr lang="pt-PT" b="1" dirty="0" smtClean="0">
                <a:solidFill>
                  <a:schemeClr val="bg1"/>
                </a:solidFill>
              </a:rPr>
              <a:t>Testes e resultados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44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467544" y="3723878"/>
            <a:ext cx="3504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/>
              <a:t>M</a:t>
            </a:r>
            <a:r>
              <a:rPr lang="pt-PT" sz="1600" dirty="0" smtClean="0"/>
              <a:t>odelo </a:t>
            </a:r>
            <a:r>
              <a:rPr lang="pt-PT" sz="1600" b="1" dirty="0" smtClean="0"/>
              <a:t>sem ruído           </a:t>
            </a:r>
          </a:p>
          <a:p>
            <a:r>
              <a:rPr lang="pt-PT" sz="1600" dirty="0" smtClean="0"/>
              <a:t>Percentagem de correspondência:  </a:t>
            </a:r>
            <a:r>
              <a:rPr lang="pt-PT" sz="1600" b="1" dirty="0" smtClean="0"/>
              <a:t>92.6 </a:t>
            </a:r>
            <a:endParaRPr lang="pt-PT" sz="1600" b="1" dirty="0"/>
          </a:p>
        </p:txBody>
      </p:sp>
      <p:pic>
        <p:nvPicPr>
          <p:cNvPr id="7170" name="Picture 2" descr="C:\Users\Rodrigo Salgueiro\Dropbox\Dissertacao_escr\img\ens_shot_nonoi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1459"/>
            <a:ext cx="2526331" cy="230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odrigo Salgueiro\Dropbox\Dissertacao_escr\img\ens_shot_nois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40438"/>
            <a:ext cx="2880319" cy="23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ângulo 10"/>
          <p:cNvSpPr/>
          <p:nvPr/>
        </p:nvSpPr>
        <p:spPr>
          <a:xfrm>
            <a:off x="5292080" y="3723878"/>
            <a:ext cx="3504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/>
              <a:t>M</a:t>
            </a:r>
            <a:r>
              <a:rPr lang="pt-PT" sz="1600" dirty="0" smtClean="0"/>
              <a:t>odelo </a:t>
            </a:r>
            <a:r>
              <a:rPr lang="pt-PT" sz="1600" b="1" dirty="0" smtClean="0"/>
              <a:t>1mm ruído           </a:t>
            </a:r>
          </a:p>
          <a:p>
            <a:r>
              <a:rPr lang="pt-PT" sz="1600" dirty="0" smtClean="0"/>
              <a:t>Percentagem de correspondência:  </a:t>
            </a:r>
            <a:r>
              <a:rPr lang="pt-PT" sz="1600" b="1" dirty="0" smtClean="0"/>
              <a:t>57.7 </a:t>
            </a:r>
            <a:endParaRPr lang="pt-PT" sz="1600" b="1" dirty="0"/>
          </a:p>
        </p:txBody>
      </p:sp>
    </p:spTree>
    <p:extLst>
      <p:ext uri="{BB962C8B-B14F-4D97-AF65-F5344CB8AC3E}">
        <p14:creationId xmlns:p14="http://schemas.microsoft.com/office/powerpoint/2010/main" val="28101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627784" y="195486"/>
            <a:ext cx="2880320" cy="735069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latin typeface="Calibri" panose="020F0502020204030204" pitchFamily="34" charset="0"/>
              </a:rPr>
              <a:t>Teste B 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Implementação    </a:t>
            </a:r>
            <a:r>
              <a:rPr lang="pt-PT" b="1" dirty="0" smtClean="0">
                <a:solidFill>
                  <a:schemeClr val="bg1"/>
                </a:solidFill>
              </a:rPr>
              <a:t>Testes e resultados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45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Rodrigo Salgueiro\Dropbox\Dissertacao_escr\img\final_noise_model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03598"/>
            <a:ext cx="3103116" cy="306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4283968" y="177966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No segundo ensaio, foram utilizados modelos com o mesmo nível de ruído. </a:t>
            </a:r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Devido ao processo aleatória de criação dos modelos, estes eram todos diferentes.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O </a:t>
            </a:r>
            <a:r>
              <a:rPr lang="pt-PT" sz="1600" dirty="0" err="1"/>
              <a:t>objetivo</a:t>
            </a:r>
            <a:r>
              <a:rPr lang="pt-PT" sz="1600" dirty="0"/>
              <a:t> deste teste é o ensaio da sensibilidade ao ruído. </a:t>
            </a:r>
          </a:p>
        </p:txBody>
      </p:sp>
    </p:spTree>
    <p:extLst>
      <p:ext uri="{BB962C8B-B14F-4D97-AF65-F5344CB8AC3E}">
        <p14:creationId xmlns:p14="http://schemas.microsoft.com/office/powerpoint/2010/main" val="10964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Implementação    </a:t>
            </a:r>
            <a:r>
              <a:rPr lang="pt-PT" b="1" dirty="0" smtClean="0">
                <a:solidFill>
                  <a:schemeClr val="bg1"/>
                </a:solidFill>
              </a:rPr>
              <a:t>Testes e resultados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46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12290" name="Picture 2" descr="C:\Users\Rodrigo Salgueiro\Dropbox\Dissertacao_escr\img\ruido_fpfh_samenoi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955675"/>
            <a:ext cx="6653213" cy="32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516216" y="314781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Máx</a:t>
            </a:r>
            <a:r>
              <a:rPr lang="pt-PT" dirty="0" smtClean="0"/>
              <a:t>: 71.5</a:t>
            </a:r>
          </a:p>
          <a:p>
            <a:r>
              <a:rPr lang="pt-PT" dirty="0" smtClean="0"/>
              <a:t> Min: 69.0</a:t>
            </a:r>
          </a:p>
          <a:p>
            <a:r>
              <a:rPr lang="pt-PT" dirty="0" smtClean="0"/>
              <a:t>     ∆: 2.5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806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79512" y="339502"/>
            <a:ext cx="7128794" cy="735069"/>
          </a:xfrm>
        </p:spPr>
        <p:txBody>
          <a:bodyPr>
            <a:noAutofit/>
          </a:bodyPr>
          <a:lstStyle/>
          <a:p>
            <a:r>
              <a:rPr lang="pt-PT" sz="2400" b="1" dirty="0" err="1" smtClean="0">
                <a:latin typeface="Calibri" panose="020F0502020204030204" pitchFamily="34" charset="0"/>
              </a:rPr>
              <a:t>Object</a:t>
            </a:r>
            <a:r>
              <a:rPr lang="pt-PT" sz="2400" b="1" dirty="0" smtClean="0">
                <a:latin typeface="Calibri" panose="020F0502020204030204" pitchFamily="34" charset="0"/>
              </a:rPr>
              <a:t> </a:t>
            </a:r>
            <a:r>
              <a:rPr lang="pt-PT" sz="2400" b="1" dirty="0" err="1" smtClean="0">
                <a:latin typeface="Calibri" panose="020F0502020204030204" pitchFamily="34" charset="0"/>
              </a:rPr>
              <a:t>Recognition</a:t>
            </a:r>
            <a:r>
              <a:rPr lang="pt-PT" sz="2400" b="1" dirty="0" smtClean="0">
                <a:latin typeface="Calibri" panose="020F0502020204030204" pitchFamily="34" charset="0"/>
              </a:rPr>
              <a:t>: Bin-</a:t>
            </a:r>
            <a:r>
              <a:rPr lang="pt-PT" sz="2400" b="1" dirty="0" err="1" smtClean="0">
                <a:latin typeface="Calibri" panose="020F0502020204030204" pitchFamily="34" charset="0"/>
              </a:rPr>
              <a:t>Picking</a:t>
            </a:r>
            <a:r>
              <a:rPr lang="pt-PT" sz="2400" b="1" dirty="0" smtClean="0">
                <a:latin typeface="Calibri" panose="020F0502020204030204" pitchFamily="34" charset="0"/>
              </a:rPr>
              <a:t> For </a:t>
            </a:r>
            <a:r>
              <a:rPr lang="pt-PT" sz="2400" b="1" dirty="0">
                <a:latin typeface="Calibri" panose="020F0502020204030204" pitchFamily="34" charset="0"/>
              </a:rPr>
              <a:t>I</a:t>
            </a:r>
            <a:r>
              <a:rPr lang="pt-PT" sz="2400" b="1" dirty="0" smtClean="0">
                <a:latin typeface="Calibri" panose="020F0502020204030204" pitchFamily="34" charset="0"/>
              </a:rPr>
              <a:t>ndustrial Use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</a:t>
            </a:r>
            <a:r>
              <a:rPr lang="pt-PT" b="1" dirty="0" smtClean="0">
                <a:solidFill>
                  <a:schemeClr val="bg1"/>
                </a:solidFill>
              </a:rPr>
              <a:t>Estado da arte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Implementação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6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Rodrigo Salgueiro\Dropbox\Dissertacao_escr\img\obj_seq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23" y="1275606"/>
            <a:ext cx="3528392" cy="314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6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627784" y="195486"/>
            <a:ext cx="2880320" cy="735069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latin typeface="Calibri" panose="020F0502020204030204" pitchFamily="34" charset="0"/>
              </a:rPr>
              <a:t>FPFH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Implementação    </a:t>
            </a:r>
            <a:r>
              <a:rPr lang="pt-PT" b="1" dirty="0" smtClean="0">
                <a:solidFill>
                  <a:schemeClr val="bg1"/>
                </a:solidFill>
              </a:rPr>
              <a:t>Testes e resultados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47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512086" y="733661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/>
              <a:t>Modelos com </a:t>
            </a:r>
            <a:r>
              <a:rPr lang="pt-PT" sz="1600" b="1" dirty="0" smtClean="0"/>
              <a:t>2mm ruído           </a:t>
            </a:r>
          </a:p>
        </p:txBody>
      </p:sp>
      <p:pic>
        <p:nvPicPr>
          <p:cNvPr id="11267" name="Picture 3" descr="C:\Users\Rodrigo Salgueiro\Dropbox\Dissertacao_escr\img\ens_fpfh_noise2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82010"/>
            <a:ext cx="2468315" cy="172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Rodrigo Salgueiro\Dropbox\Dissertacao_escr\img\ens_fpfh_noise2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82010"/>
            <a:ext cx="2471056" cy="163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Rodrigo Salgueiro\Dropbox\Dissertacao_escr\img\ens_fpfh_noise2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04" y="2715765"/>
            <a:ext cx="2470695" cy="188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Rodrigo Salgueiro\Dropbox\Dissertacao_escr\img\ens_fpfh_noise2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435" y="2652886"/>
            <a:ext cx="2622997" cy="201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1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Implementação    </a:t>
            </a:r>
            <a:r>
              <a:rPr lang="pt-PT" b="1" dirty="0" smtClean="0">
                <a:solidFill>
                  <a:schemeClr val="bg1"/>
                </a:solidFill>
              </a:rPr>
              <a:t>Testes e resultados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48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14338" name="Picture 2" descr="C:\Users\Rodrigo Salgueiro\Dropbox\Dissertacao_escr\img\ruido_shot_samenoi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939800"/>
            <a:ext cx="6661150" cy="326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516216" y="314781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Máx</a:t>
            </a:r>
            <a:r>
              <a:rPr lang="pt-PT" dirty="0" smtClean="0"/>
              <a:t>: 66.4</a:t>
            </a:r>
          </a:p>
          <a:p>
            <a:r>
              <a:rPr lang="pt-PT" dirty="0" smtClean="0"/>
              <a:t> Min: 64.2</a:t>
            </a:r>
          </a:p>
          <a:p>
            <a:r>
              <a:rPr lang="pt-PT" dirty="0" smtClean="0"/>
              <a:t>     ∆: 2.2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90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627784" y="195486"/>
            <a:ext cx="2880320" cy="735069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latin typeface="Calibri" panose="020F0502020204030204" pitchFamily="34" charset="0"/>
              </a:rPr>
              <a:t>SHOT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Implementação    </a:t>
            </a:r>
            <a:r>
              <a:rPr lang="pt-PT" b="1" dirty="0" smtClean="0">
                <a:solidFill>
                  <a:schemeClr val="bg1"/>
                </a:solidFill>
              </a:rPr>
              <a:t>Testes e resultados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4</a:t>
            </a:r>
            <a:r>
              <a:rPr lang="pt-PT" dirty="0" smtClean="0">
                <a:solidFill>
                  <a:schemeClr val="bg1"/>
                </a:solidFill>
              </a:rPr>
              <a:t>9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13314" name="Picture 2" descr="C:\Users\Rodrigo Salgueiro\Dropbox\Dissertacao_escr\img\ens_shot_noise2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7574"/>
            <a:ext cx="2448271" cy="176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Rodrigo Salgueiro\Dropbox\Dissertacao_escr\img\ens_shot_noise2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8" y="987573"/>
            <a:ext cx="2332098" cy="176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Rodrigo Salgueiro\Dropbox\Dissertacao_escr\img\ens_shot_noise2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576" y="2787774"/>
            <a:ext cx="2329328" cy="18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Rodrigo Salgueiro\Dropbox\Dissertacao_escr\img\ens_shot_noise2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758" y="2737751"/>
            <a:ext cx="2454536" cy="192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ângulo 8"/>
          <p:cNvSpPr/>
          <p:nvPr/>
        </p:nvSpPr>
        <p:spPr>
          <a:xfrm>
            <a:off x="389277" y="793041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smtClean="0"/>
              <a:t>Modelos com </a:t>
            </a:r>
            <a:r>
              <a:rPr lang="pt-PT" sz="1600" b="1" dirty="0" smtClean="0"/>
              <a:t>2mm ruído           </a:t>
            </a:r>
          </a:p>
        </p:txBody>
      </p:sp>
    </p:spTree>
    <p:extLst>
      <p:ext uri="{BB962C8B-B14F-4D97-AF65-F5344CB8AC3E}">
        <p14:creationId xmlns:p14="http://schemas.microsoft.com/office/powerpoint/2010/main" val="29180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</a:t>
            </a:r>
            <a:r>
              <a:rPr lang="pt-PT" sz="1600" b="1" dirty="0" smtClean="0">
                <a:solidFill>
                  <a:schemeClr val="bg1">
                    <a:lumMod val="75000"/>
                  </a:schemeClr>
                </a:solidFill>
              </a:rPr>
              <a:t>Estado da 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arte    Implementação    </a:t>
            </a:r>
            <a:r>
              <a:rPr lang="pt-PT" sz="1600" b="1" dirty="0" smtClean="0">
                <a:solidFill>
                  <a:schemeClr val="bg1">
                    <a:lumMod val="75000"/>
                  </a:schemeClr>
                </a:solidFill>
              </a:rPr>
              <a:t>Testes e resultados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</a:t>
            </a:r>
            <a:r>
              <a:rPr lang="pt-PT" b="1" dirty="0" smtClean="0">
                <a:solidFill>
                  <a:schemeClr val="bg1"/>
                </a:solidFill>
              </a:rPr>
              <a:t>Conclusões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50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627784" y="195486"/>
            <a:ext cx="2880320" cy="735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b="1" dirty="0" smtClean="0">
                <a:latin typeface="Calibri" panose="020F0502020204030204" pitchFamily="34" charset="0"/>
              </a:rPr>
              <a:t>Conclusões  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15616" y="1491630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O modelo CAD foi utilizado com sucesso como referência para a identificação dos </a:t>
            </a:r>
            <a:r>
              <a:rPr lang="pt-PT" sz="1600" dirty="0" err="1" smtClean="0"/>
              <a:t>objetos</a:t>
            </a:r>
            <a:r>
              <a:rPr lang="pt-PT" sz="1600" dirty="0" smtClean="0"/>
              <a:t>.</a:t>
            </a:r>
          </a:p>
          <a:p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Os descritores demonstraram um desempenho insatisfatório para o tipo de modelos utilizados, com um comportamento bastante instável durante os ensaios realizados.  </a:t>
            </a:r>
          </a:p>
          <a:p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Resultados da métrica utilizada não conclusivos, em relação ao efeito do ruído nos alinhamentos entre nuvens. 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258010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</a:t>
            </a:r>
            <a:r>
              <a:rPr lang="pt-PT" sz="1600" b="1" dirty="0" smtClean="0">
                <a:solidFill>
                  <a:schemeClr val="bg1">
                    <a:lumMod val="75000"/>
                  </a:schemeClr>
                </a:solidFill>
              </a:rPr>
              <a:t>Estado da 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arte    Implementação    </a:t>
            </a:r>
            <a:r>
              <a:rPr lang="pt-PT" sz="1600" b="1" dirty="0" smtClean="0">
                <a:solidFill>
                  <a:schemeClr val="bg1">
                    <a:lumMod val="75000"/>
                  </a:schemeClr>
                </a:solidFill>
              </a:rPr>
              <a:t>Testes e resultados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</a:t>
            </a:r>
            <a:r>
              <a:rPr lang="pt-PT" b="1" dirty="0" smtClean="0">
                <a:solidFill>
                  <a:schemeClr val="bg1"/>
                </a:solidFill>
              </a:rPr>
              <a:t>Conclusões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51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915816" y="195485"/>
            <a:ext cx="2880320" cy="735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b="1" dirty="0" smtClean="0">
                <a:latin typeface="Calibri" panose="020F0502020204030204" pitchFamily="34" charset="0"/>
              </a:rPr>
              <a:t>Trabalho Futuro  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15616" y="1491630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Ensaio de outro tipo de sensor, que apresente uma melhor resolução e menor ruído.</a:t>
            </a:r>
          </a:p>
          <a:p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Estudo de descritores alternativos aos utilizados. Seria interessante testar outros descritores que demonstrassem um melhor desempenho com o tipo de modelos gerados do ficheiro CAD.  </a:t>
            </a:r>
          </a:p>
          <a:p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Desenvolvimento de uma métrica que permita aferir a qualidade dos alinhamentos obtidos, sendo coerente com a análise visual. 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14189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914" y="-1"/>
            <a:ext cx="2942359" cy="1262689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971600" y="1635647"/>
            <a:ext cx="7128792" cy="1440160"/>
          </a:xfrm>
        </p:spPr>
        <p:txBody>
          <a:bodyPr>
            <a:noAutofit/>
          </a:bodyPr>
          <a:lstStyle/>
          <a:p>
            <a:pPr algn="just"/>
            <a:r>
              <a:rPr lang="pt-PT" sz="2400" b="1" dirty="0" smtClean="0">
                <a:latin typeface="Calibri" panose="020F0502020204030204" pitchFamily="34" charset="0"/>
              </a:rPr>
              <a:t>Correspondência entre Mapeamentos 3D e Modelos CAD para Operações de Bin-</a:t>
            </a:r>
            <a:r>
              <a:rPr lang="pt-PT" sz="2400" b="1" dirty="0" err="1" smtClean="0">
                <a:latin typeface="Calibri" panose="020F0502020204030204" pitchFamily="34" charset="0"/>
              </a:rPr>
              <a:t>Picking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4572000" y="3581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b="1" dirty="0" smtClean="0">
                <a:latin typeface="Calibri" panose="020F0502020204030204" pitchFamily="34" charset="0"/>
              </a:rPr>
              <a:t>Orientação: </a:t>
            </a:r>
            <a:r>
              <a:rPr lang="pt-PT" dirty="0">
                <a:latin typeface="Calibri" panose="020F0502020204030204" pitchFamily="34" charset="0"/>
              </a:rPr>
              <a:t>Prof</a:t>
            </a:r>
            <a:r>
              <a:rPr lang="pt-PT" dirty="0" smtClean="0">
                <a:latin typeface="Calibri" panose="020F0502020204030204" pitchFamily="34" charset="0"/>
              </a:rPr>
              <a:t>. Dr. </a:t>
            </a:r>
            <a:r>
              <a:rPr lang="pt-PT" dirty="0" err="1" smtClean="0">
                <a:latin typeface="Calibri" panose="020F0502020204030204" pitchFamily="34" charset="0"/>
              </a:rPr>
              <a:t>Vitor</a:t>
            </a:r>
            <a:r>
              <a:rPr lang="pt-PT" dirty="0" smtClean="0">
                <a:latin typeface="Calibri" panose="020F0502020204030204" pitchFamily="34" charset="0"/>
              </a:rPr>
              <a:t> Santos</a:t>
            </a:r>
            <a:endParaRPr lang="pt-PT" dirty="0">
              <a:latin typeface="Calibri" panose="020F0502020204030204" pitchFamily="34" charset="0"/>
            </a:endParaRPr>
          </a:p>
          <a:p>
            <a:r>
              <a:rPr lang="pt-PT" dirty="0" smtClean="0">
                <a:latin typeface="Calibri" panose="020F0502020204030204" pitchFamily="34" charset="0"/>
              </a:rPr>
              <a:t>                      Prof</a:t>
            </a:r>
            <a:r>
              <a:rPr lang="pt-PT" dirty="0">
                <a:latin typeface="Calibri" panose="020F0502020204030204" pitchFamily="34" charset="0"/>
              </a:rPr>
              <a:t>. </a:t>
            </a:r>
            <a:r>
              <a:rPr lang="pt-PT" dirty="0" smtClean="0">
                <a:latin typeface="Calibri" panose="020F0502020204030204" pitchFamily="34" charset="0"/>
              </a:rPr>
              <a:t>Dr. Miguel Riem Oliveira</a:t>
            </a:r>
            <a:endParaRPr lang="pt-PT" dirty="0"/>
          </a:p>
        </p:txBody>
      </p:sp>
      <p:sp>
        <p:nvSpPr>
          <p:cNvPr id="7" name="Rectângulo 6"/>
          <p:cNvSpPr/>
          <p:nvPr/>
        </p:nvSpPr>
        <p:spPr>
          <a:xfrm>
            <a:off x="5073697" y="4290650"/>
            <a:ext cx="2513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Calibri" panose="020F0502020204030204" pitchFamily="34" charset="0"/>
              </a:rPr>
              <a:t>Aluno: </a:t>
            </a:r>
            <a:r>
              <a:rPr lang="pt-PT" dirty="0" smtClean="0">
                <a:latin typeface="Calibri" panose="020F0502020204030204" pitchFamily="34" charset="0"/>
              </a:rPr>
              <a:t>Rodrigo Salgueiro</a:t>
            </a:r>
            <a:endParaRPr lang="pt-PT" dirty="0">
              <a:latin typeface="Calibri" panose="020F0502020204030204" pitchFamily="34" charset="0"/>
            </a:endParaRPr>
          </a:p>
        </p:txBody>
      </p:sp>
      <p:sp>
        <p:nvSpPr>
          <p:cNvPr id="9" name="Paralelogramo 8"/>
          <p:cNvSpPr/>
          <p:nvPr/>
        </p:nvSpPr>
        <p:spPr>
          <a:xfrm>
            <a:off x="-36512" y="-20538"/>
            <a:ext cx="612576" cy="5184576"/>
          </a:xfrm>
          <a:prstGeom prst="parallelogram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aixaDeTexto 1"/>
          <p:cNvSpPr txBox="1"/>
          <p:nvPr/>
        </p:nvSpPr>
        <p:spPr>
          <a:xfrm>
            <a:off x="1475656" y="3147814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 smtClean="0">
                <a:solidFill>
                  <a:srgbClr val="22980A"/>
                </a:solidFill>
                <a:latin typeface="Adobe Pi Std" pitchFamily="82" charset="0"/>
              </a:rPr>
              <a:t>Obrigado pela Atenção!</a:t>
            </a:r>
            <a:endParaRPr lang="pt-PT" sz="3200" dirty="0">
              <a:solidFill>
                <a:srgbClr val="22980A"/>
              </a:solidFill>
              <a:latin typeface="Adobe Pi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9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</a:t>
            </a:r>
            <a:r>
              <a:rPr lang="pt-PT" b="1" dirty="0" smtClean="0">
                <a:solidFill>
                  <a:schemeClr val="bg1"/>
                </a:solidFill>
              </a:rPr>
              <a:t>Estado da arte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Implementação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7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83568" y="339501"/>
            <a:ext cx="2520280" cy="735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b="1" dirty="0" err="1" smtClean="0">
                <a:latin typeface="Calibri" panose="020F0502020204030204" pitchFamily="34" charset="0"/>
              </a:rPr>
              <a:t>iRVision</a:t>
            </a:r>
            <a:r>
              <a:rPr lang="pt-PT" sz="2400" b="1" dirty="0" smtClean="0">
                <a:latin typeface="Calibri" panose="020F0502020204030204" pitchFamily="34" charset="0"/>
              </a:rPr>
              <a:t> 3D 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C:\Users\Rodrigo Salgueiro\Dropbox\Dissertacao_escr\img\Robotic-Bin-Picking-fanu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959" y="339501"/>
            <a:ext cx="2880320" cy="427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03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555776" y="195486"/>
            <a:ext cx="3888432" cy="735069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latin typeface="Calibri" panose="020F0502020204030204" pitchFamily="34" charset="0"/>
              </a:rPr>
              <a:t>Estrutura Experimental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8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555776" y="1635646"/>
            <a:ext cx="3888432" cy="24482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2843808" y="2859782"/>
            <a:ext cx="1584176" cy="783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/>
          <p:cNvSpPr/>
          <p:nvPr/>
        </p:nvSpPr>
        <p:spPr>
          <a:xfrm>
            <a:off x="4606119" y="2845760"/>
            <a:ext cx="1584176" cy="783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3059832" y="30669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Hardware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932040" y="3066916"/>
            <a:ext cx="113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3">
                    <a:lumMod val="75000"/>
                  </a:schemeClr>
                </a:solidFill>
              </a:rPr>
              <a:t>Software</a:t>
            </a:r>
            <a:endParaRPr lang="pt-P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635896" y="1865487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 smtClean="0">
                <a:solidFill>
                  <a:schemeClr val="accent1">
                    <a:lumMod val="75000"/>
                  </a:schemeClr>
                </a:solidFill>
              </a:rPr>
              <a:t>Arquitetura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da </a:t>
            </a:r>
          </a:p>
          <a:p>
            <a:pPr algn="ctr"/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Implementação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6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"/>
            <a:ext cx="1847967" cy="793040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-74401" y="4731991"/>
            <a:ext cx="9361040" cy="483518"/>
          </a:xfrm>
          <a:prstGeom prst="rect">
            <a:avLst/>
          </a:prstGeom>
          <a:solidFill>
            <a:srgbClr val="22980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483768" y="159120"/>
            <a:ext cx="3888432" cy="735069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latin typeface="Calibri" panose="020F0502020204030204" pitchFamily="34" charset="0"/>
              </a:rPr>
              <a:t>Hardware </a:t>
            </a:r>
            <a:endParaRPr lang="pt-PT" sz="2400" b="1" dirty="0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4731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Enquadramento</a:t>
            </a:r>
            <a:r>
              <a:rPr lang="pt-PT" sz="1600" dirty="0" smtClean="0">
                <a:solidFill>
                  <a:schemeClr val="bg1"/>
                </a:solidFill>
              </a:rPr>
              <a:t>    </a:t>
            </a:r>
            <a:r>
              <a:rPr lang="pt-PT" sz="1600" dirty="0" err="1" smtClean="0">
                <a:solidFill>
                  <a:schemeClr val="bg1">
                    <a:lumMod val="75000"/>
                  </a:schemeClr>
                </a:solidFill>
              </a:rPr>
              <a:t>Objetivos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Estado da arte    </a:t>
            </a:r>
            <a:r>
              <a:rPr lang="pt-PT" b="1" dirty="0" smtClean="0">
                <a:solidFill>
                  <a:schemeClr val="bg1"/>
                </a:solidFill>
              </a:rPr>
              <a:t>Implementação</a:t>
            </a:r>
            <a:r>
              <a:rPr lang="pt-PT" sz="1600" dirty="0" smtClean="0">
                <a:solidFill>
                  <a:schemeClr val="bg1">
                    <a:lumMod val="75000"/>
                  </a:schemeClr>
                </a:solidFill>
              </a:rPr>
              <a:t>    Testes e resultados    Conclusões    </a:t>
            </a:r>
            <a:endParaRPr lang="pt-P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76456" y="473199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1026" name="Picture 2" descr="C:\Users\Rodrigo Salgueiro\Dropbox\Dissertacao_escr\img\final_set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199" y="915566"/>
            <a:ext cx="2222181" cy="370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2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4596</TotalTime>
  <Words>3988</Words>
  <Application>Microsoft Office PowerPoint</Application>
  <PresentationFormat>Apresentação no Ecrã (16:9)</PresentationFormat>
  <Paragraphs>616</Paragraphs>
  <Slides>65</Slides>
  <Notes>65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65</vt:i4>
      </vt:variant>
    </vt:vector>
  </HeadingPairs>
  <TitlesOfParts>
    <vt:vector size="66" baseType="lpstr">
      <vt:lpstr>Tema do Office</vt:lpstr>
      <vt:lpstr>Correspondência entre Mapeamentos 3D e Modelos CAD para Operações de Bin-Picking</vt:lpstr>
      <vt:lpstr>Índice </vt:lpstr>
      <vt:lpstr>Bin-Picking </vt:lpstr>
      <vt:lpstr>Bin-Picking </vt:lpstr>
      <vt:lpstr>Objetivos </vt:lpstr>
      <vt:lpstr>Object Recognition: Bin-Picking For Industrial Use</vt:lpstr>
      <vt:lpstr>Apresentação do PowerPoint</vt:lpstr>
      <vt:lpstr>Estrutura Experimental</vt:lpstr>
      <vt:lpstr>Hardware </vt:lpstr>
      <vt:lpstr>Sensor Kinect</vt:lpstr>
      <vt:lpstr>Objetos de Apoio</vt:lpstr>
      <vt:lpstr>Software</vt:lpstr>
      <vt:lpstr>Formulação Geral do Problema</vt:lpstr>
      <vt:lpstr>Apresentação do PowerPoint</vt:lpstr>
      <vt:lpstr>Formulação Geral do Problema</vt:lpstr>
      <vt:lpstr>Formulação Geral do Problema</vt:lpstr>
      <vt:lpstr>Formulação Geral do Problema</vt:lpstr>
      <vt:lpstr>Formulação Geral do Problema</vt:lpstr>
      <vt:lpstr>Formulação Geral do Problema</vt:lpstr>
      <vt:lpstr>Formulação Geral do Problema</vt:lpstr>
      <vt:lpstr>Formulação Geral do Problema</vt:lpstr>
      <vt:lpstr>Conversão CAD nuvem de pontos</vt:lpstr>
      <vt:lpstr>Conversão CAD nuvem de pontos</vt:lpstr>
      <vt:lpstr>Conversão CAD nuvem de pontos</vt:lpstr>
      <vt:lpstr>Conversão CAD nuvem de pontos</vt:lpstr>
      <vt:lpstr>Conversão CAD nuvem de pontos</vt:lpstr>
      <vt:lpstr>Conversão CAD nuvem de pontos</vt:lpstr>
      <vt:lpstr>Conversão CAD nuvem de pontos</vt:lpstr>
      <vt:lpstr>Conversão CAD nuvem de pontos</vt:lpstr>
      <vt:lpstr>Conversão CAD nuvem de pontos</vt:lpstr>
      <vt:lpstr>Deteção do Contentor</vt:lpstr>
      <vt:lpstr>Deteção do Contentor</vt:lpstr>
      <vt:lpstr>Deteção do Contentor</vt:lpstr>
      <vt:lpstr>Deteção do Contentor</vt:lpstr>
      <vt:lpstr>Deteção do Contentor</vt:lpstr>
      <vt:lpstr>Deteção do Contentor</vt:lpstr>
      <vt:lpstr>Deteção do Contentor</vt:lpstr>
      <vt:lpstr>Deteção do Contentor</vt:lpstr>
      <vt:lpstr>Deteção do Contentor</vt:lpstr>
      <vt:lpstr>Deteção do Contentor</vt:lpstr>
      <vt:lpstr>Deteção do Contentor</vt:lpstr>
      <vt:lpstr>Determinação da Correspondência</vt:lpstr>
      <vt:lpstr>Determinação da Correspondência</vt:lpstr>
      <vt:lpstr>Determinação da Correspondência</vt:lpstr>
      <vt:lpstr>Determinação da Correspondência</vt:lpstr>
      <vt:lpstr>Determinação da Correspondência</vt:lpstr>
      <vt:lpstr>Determinação da Correspondência</vt:lpstr>
      <vt:lpstr>Determinação da Correspondência</vt:lpstr>
      <vt:lpstr>Determinação da Correspondência</vt:lpstr>
      <vt:lpstr>Determinação da Correspondência</vt:lpstr>
      <vt:lpstr>Determinação da Correspondência</vt:lpstr>
      <vt:lpstr>Testes e Resultados </vt:lpstr>
      <vt:lpstr>Teste A </vt:lpstr>
      <vt:lpstr>Apresentação do PowerPoint</vt:lpstr>
      <vt:lpstr>FPFH</vt:lpstr>
      <vt:lpstr>Apresentação do PowerPoint</vt:lpstr>
      <vt:lpstr>SHOT</vt:lpstr>
      <vt:lpstr>Teste B </vt:lpstr>
      <vt:lpstr>Apresentação do PowerPoint</vt:lpstr>
      <vt:lpstr>FPFH</vt:lpstr>
      <vt:lpstr>Apresentação do PowerPoint</vt:lpstr>
      <vt:lpstr>SHOT</vt:lpstr>
      <vt:lpstr>Apresentação do PowerPoint</vt:lpstr>
      <vt:lpstr>Apresentação do PowerPoint</vt:lpstr>
      <vt:lpstr>Correspondência entre Mapeamentos 3D e Modelos CAD para Operações de Bin-Picking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RodrigoSalgueiro</dc:creator>
  <cp:lastModifiedBy>Rodrigo Salgueiro</cp:lastModifiedBy>
  <cp:revision>300</cp:revision>
  <dcterms:modified xsi:type="dcterms:W3CDTF">2016-12-15T13:25:02Z</dcterms:modified>
</cp:coreProperties>
</file>