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5143500" cx="9144000"/>
  <p:notesSz cx="6858000" cy="9144000"/>
  <p:embeddedFontLst>
    <p:embeddedFont>
      <p:font typeface="Roboto"/>
      <p:regular r:id="rId38"/>
      <p:bold r:id="rId39"/>
      <p:italic r:id="rId40"/>
      <p:boldItalic r:id="rId41"/>
    </p:embeddedFont>
    <p:embeddedFont>
      <p:font typeface="Poppins"/>
      <p:regular r:id="rId42"/>
      <p:bold r:id="rId43"/>
      <p:italic r:id="rId44"/>
      <p:boldItalic r:id="rId45"/>
    </p:embeddedFont>
    <p:embeddedFont>
      <p:font typeface="Palanquin Dark"/>
      <p:regular r:id="rId46"/>
      <p:bold r:id="rId47"/>
    </p:embeddedFont>
    <p:embeddedFont>
      <p:font typeface="Montserrat"/>
      <p:regular r:id="rId48"/>
      <p:bold r:id="rId49"/>
      <p:italic r:id="rId50"/>
      <p:boldItalic r:id="rId51"/>
    </p:embeddedFont>
    <p:embeddedFont>
      <p:font typeface="Poppins Black"/>
      <p:bold r:id="rId52"/>
      <p:boldItalic r:id="rId53"/>
    </p:embeddedFont>
    <p:embeddedFont>
      <p:font typeface="Roboto Light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42" Type="http://schemas.openxmlformats.org/officeDocument/2006/relationships/font" Target="fonts/Poppins-regular.fntdata"/><Relationship Id="rId41" Type="http://schemas.openxmlformats.org/officeDocument/2006/relationships/font" Target="fonts/Roboto-boldItalic.fntdata"/><Relationship Id="rId44" Type="http://schemas.openxmlformats.org/officeDocument/2006/relationships/font" Target="fonts/Poppins-italic.fntdata"/><Relationship Id="rId43" Type="http://schemas.openxmlformats.org/officeDocument/2006/relationships/font" Target="fonts/Poppins-bold.fntdata"/><Relationship Id="rId46" Type="http://schemas.openxmlformats.org/officeDocument/2006/relationships/font" Target="fonts/PalanquinDark-regular.fntdata"/><Relationship Id="rId45" Type="http://schemas.openxmlformats.org/officeDocument/2006/relationships/font" Target="fonts/Poppi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Montserrat-regular.fntdata"/><Relationship Id="rId47" Type="http://schemas.openxmlformats.org/officeDocument/2006/relationships/font" Target="fonts/PalanquinDark-bold.fntdata"/><Relationship Id="rId49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font" Target="fonts/Roboto-bold.fntdata"/><Relationship Id="rId38" Type="http://schemas.openxmlformats.org/officeDocument/2006/relationships/font" Target="fonts/Roboto-regular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Montserrat-boldItalic.fntdata"/><Relationship Id="rId50" Type="http://schemas.openxmlformats.org/officeDocument/2006/relationships/font" Target="fonts/Montserrat-italic.fntdata"/><Relationship Id="rId53" Type="http://schemas.openxmlformats.org/officeDocument/2006/relationships/font" Target="fonts/PoppinsBlack-boldItalic.fntdata"/><Relationship Id="rId52" Type="http://schemas.openxmlformats.org/officeDocument/2006/relationships/font" Target="fonts/PoppinsBlack-bold.fntdata"/><Relationship Id="rId11" Type="http://schemas.openxmlformats.org/officeDocument/2006/relationships/slide" Target="slides/slide7.xml"/><Relationship Id="rId55" Type="http://schemas.openxmlformats.org/officeDocument/2006/relationships/font" Target="fonts/RobotoLight-bold.fntdata"/><Relationship Id="rId10" Type="http://schemas.openxmlformats.org/officeDocument/2006/relationships/slide" Target="slides/slide6.xml"/><Relationship Id="rId54" Type="http://schemas.openxmlformats.org/officeDocument/2006/relationships/font" Target="fonts/RobotoLight-regular.fntdata"/><Relationship Id="rId13" Type="http://schemas.openxmlformats.org/officeDocument/2006/relationships/slide" Target="slides/slide9.xml"/><Relationship Id="rId57" Type="http://schemas.openxmlformats.org/officeDocument/2006/relationships/font" Target="fonts/RobotoLight-boldItalic.fntdata"/><Relationship Id="rId12" Type="http://schemas.openxmlformats.org/officeDocument/2006/relationships/slide" Target="slides/slide8.xml"/><Relationship Id="rId56" Type="http://schemas.openxmlformats.org/officeDocument/2006/relationships/font" Target="fonts/RobotoLight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39f55890f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39f55890f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450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Bom dia a todos, vou então dar início à apresentação final da minha dissertação que tem como título: “Afetação e Escalonamento de Tarefas em Robótica Colaborativa”.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18a4ded2ac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18a4ded2ac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 o tipo de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problema estudado, onde se detalhou depois os problemas de escalonamento, quais os métodos utilizados para resolver o problema estudado e se estes eram exatos ou não exatos.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18a4ded2ac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18a4ded2ac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tipo de objetivo definido e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lém disso,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foi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analisado também o driver e subdriver, ou seja, a motivação que levou à adoção da robótica colaborativa.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3d725a607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3d725a607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 fim, estudou-se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tipo de colaboração entre homem e robot.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18b4ced86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18b4ced86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De seguida, efetuou-se uma análise mais qualitativa, onde se dividiu os artigos segundo o método utilizado para solucionar o problema de escalonamento de tarefas e descreveu-se também, resumidamente, cada artigo. Dessa forma, os artigos foram divididos pelas categorias: heurísticas, metaheurísticas, programação matemática, abordagens multi-critério, simulação, e outros métodos.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3d725a607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3d725a607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Seguidamente,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identificaram-se as principais características dos problemas de afetação e escalonamento de tarefas e os artigos que usaram essas características. Em primeiro lugar, identificaram-se  as características relativas aos jobs e tarefas.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3d725a607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3d725a607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De seguida,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as características dos recursos usados.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3d725a607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3d725a607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Depois, a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 características relativas ao Shop environment e outras.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3d725a607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3d725a607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Por fim, identificaram.se também características do tipo de objetivo definido.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3d725a607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3d725a607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Quase a finalizar o capítulo,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apresentou-se uma possível taxonomia, em que primeiramente se divide sempre os artigos por tipo de método (exato ou não exato) e de seguida, se o sistema foi definido como determinístico ou estocástico.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3d725a607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3d725a607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No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utro ramo da taxonomia, dividi-se consoante a  definição dos objetivos era single ou multi objective.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9f55890f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39f55890f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45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Em primeiro lugar, irei fazer uma breve introdução. De seguida, falarei um pouco do projeto AUGMANITY. Em terceiro lugar, apresentarei a metodologia adotada em cada capítulo da dissertação. Em quarto lugar, referirei os tópicos teóricos que foram abordados. De seguida, falarei da revisão sistemática de literatura e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 taxonomia que foram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realizadas. Em sexto lugar, abordarei o capítulo do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mapeamento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de processos em BPMN 2.0. E, por fim, falarei do desenvolvimento de um algoritmo para a afetação e escalonamento de tarefas entre um robot e um humano.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3d725a607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3d725a607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Por último, os artigos são divididos consoante o tipo de método e se o escalonamento de tarefas adotado era online ou offline.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3d725a607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3d725a607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Por fim, foram identificadas para cada um dos 58 artigos as tarefas colaborativas e o tipo de colaboração estudado.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18a4ded2ac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118a4ded2ac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Um marco a ressaltar foi a submissão de um artigo que se focou no capítulo da revisão sistemática de literatura e na taxonomia.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18a4ded2ac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18a4ded2ac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O quarto capítulo da dissertação diz respeito ao mapeamento de processos de 3 empresas, uma indústria em Paços de Ferreira,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Microplásticos na Figueira da Foz e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 BOSCH Thermotechnology Aveiro. O mapeamento de processos em BPMN 2.0 foi realizado com o objetivo de perceber onde seria mais vantajoso implementar um robot colaborativo e quais as tarefas mais adequadas a atribuir ao robot e a atribuir ao humano.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3d725a607d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13d725a607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Seguindo o exemplo da indústria em Paços de Ferreira, primeiramente mapeou-se o processo as-is, ou seja, o processo atual, para identificar então o melhor local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onde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 implementar  o robot e que tarefas lhe atribuir.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seguida, mapeou-se o processo to-be, isto é, o processo futuro já com a implementação do robot de forma a documentar como o processo irá funcionar futuramente.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3d725a607d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13d725a607d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mesmo procedimento foi efetuado para a BOSCH.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3d725a607d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13d725a607d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para a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Microplásticos.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252cb9342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252cb9342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 último capítulo da dissertação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dedica-se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ao desenvolvimento de um algoritmo para a afetação e escalonamento de tarefas entre um robot e um humano. Primeiramente foi importante definir as características do problema a abordar. Inspirado pelos use cases dos parceiros industriais, definiu-se que o problema seria constituído por um humano e um robot, cada tarefa teria uma duração para o humano, outra para o robot e um risco ergonómico, haveria tarefas colaborativas, relações de precedência, vários jobs, não seria permitido nem overlapping nem preemption (ou seja cada agente só poderia realizar uma tarefa de cada vez e para iniciar outra tarefa a anterior teria de estar terminada, e haveria também tarefas que o robot ou o homem não pudessem realizar.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3d725a607d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13d725a607d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Quanto ao método de solução, o algoritmo foi inspirado na metaheurística GRASP ou (Greedy Randomized Adaptive Search Procedure). Relativamente ao seu funcionamento,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primeiro lugar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algoritmo começa por ordenar as tarefas tendo em conta a sua duração, da mais rápida para a mais lenta. Em segundo lugar, cria a lista restrita de tarefas candidatas com 80% das tarefas mais rápidas. E de seguida, uma  tarefa é escolhida aleatoriamente. Em terceiro lugar, a tarefa escolhida é atribuída também aleatoriamente ao robot ou ao humano mas tendo em consideração se estes a podem executar e se a tarefa pode ser atribuída ao humano considerando o valor do risco ergonómico máximo definido, ou seja, se por exemplo o limite de risco ergonómico permitido para o humano for 5, uma tarefa com valor 6 não deverá ser atribuída ao humano.  Estas etapas são repetidas até que todas as tarefas estejam atribuídas. Por fim, todo este processo é repetido 100 vezes, ou seja, são realizadas 100 iterações e a melhor solução das 100, isto é, a que tem o makespan total mais baixo é devolvida como solução.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principal razão porque o algoritmo não está a funcionar como o GRASP é porque não tem integrado o mecanismo de local search que a partir de uma solução inicial tenta melhorá-la. Contrariamente, no algoritmo desenvolvido, em cada iteração uma nova solução é gerada não se tendo em conta a solução inicial.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39f55890f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39f55890f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Depois d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e construído o algoritmo, este foi testado com um problema criado por mim que foi  inspirado nos use cases dos parceiros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industriais,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de forma a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testar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todas as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funcionalidades do programa, como a possibilidade de haver paralelização entre tarefas, a existência de tarefas que o operador ou o robot não podem realizar e a existência de tarefas colaborativas, ou seja, tarefas que são atribuídas simultaneamente ao robot e ao homem. Como podem ver, o que o programa devolve é a lista das tarefas com as devidas afetações e o intervalo de tempo de quando cada tarefa está a decorrer.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39f55890f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39f55890f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Muitos dos desafios tecnológicos que as indústrias enfrentam atualmente, são característicos da Quarta Revolução Industrial ou, também chamada, Indústria 4.0. Para os superar, as organizações têm de ter mais flexibilidade e um maior foco no ser humano nos seus processos. Uma das tecnologias características da I4.0 são os robots colaborativos ou cobots. Então, de forma a enfrentar estes desafio os robots colaborativos podem representar uma grande ajuda para os sistemas produtivos.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39f55890f0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139f55890f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Os dados foram testados para diferentes valores para o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máximo de risco ergonómico permitido. Analisando então os resultados, é possível perceber que com a diminuição do risco ergonómico,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menos tarefas são alocadas ao humano e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o makespan aumenta. Contrariamente, restringindo o risco ergonómico, são afetadas cada vez mais tarefas ao robot.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39f55890f0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139f55890f0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Por fim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, compararam-se as soluções do algoritmo e de Pearce et al. 2018 que testou 6 jobs em CPLEX com 1% de gap para o ótimo. Como é possível observar, para os jobs 1,3 e 4, o algoritmo não conseguiu atingir o valor de makespan que Pearce et al atingiu, no entanto, para os jobs 5 e 6, o algoritmo já conseguiu atingir o mesmo valor e para o job 2, conseguiu chegar a uma solução ainda melhor do que a de Pearce et al. que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provavelmente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será o valor ótimo.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a4b3b7ab8f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a4b3b7ab8f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concluir, e resumindo todo o trabalho realizado, o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objetivo principal da dissertação passou por responder à pergunta de </a:t>
            </a: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afetar e escalonar tarefas em robótica colaborativa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➔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 a realização da </a:t>
            </a: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revisão sistemática de literatura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da </a:t>
            </a: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taxonomia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foi possível explorar, perceber e organizar metodicamente o ramo da alocação e escalonamento de tarefas entre cobots e humanos. Além disso, visto que ainda não há nenhuma revisão sistemática de literatura ou taxonomia nesta área, o artigo, assim que aceite, representará um contributo relevante para a literatura.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➔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 o mapeamento dos processos em BPMN 2.0,  foi possível perceber com 3 casos práticos, onde implementar um robot colaborativo, e que fatores ter em conta na decisão de quais tarefas atribuir ao robot e ao humano.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➔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 fim, o desenvolvimento do algoritmo foi sem dúvida, a etapa mais desafiadora da dissertação, mas permitiu criar um programa funcional e que introdu</a:t>
            </a: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zindo as tarefas e restantes dados, devolve um cronograma com a lista de tarefas para cada job e respetivas afetações que poderá ser usado futuramente para resolver outros problemas do género.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3d725a607d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13d725a607d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Não queria terminar sem deixar de agradecer à Professora Carina Pimentel e ao Professor Vitor Santos, por todo o apoio, feedback e acompanhamento. Aos meus pais, ao meu irmão  e ao meu namorado, por estarem sempre presentes quando eu mais preciso. Dou assim por terminada a minha apresentação. Obrigada a todos pela atenção.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39f55890f0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39f55890f0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 a implementação da robótica colaborativa no chão de fábrica, os cobots irão partilhar o espaço de trabalho ou até mesmo tarefas com os trabalhadores humanos e, por isso, é essencial atribuir e escalonar as tarefas de forma a haver uma colaboração eficiente e eficaz. É neste contexto que a minha dissertação se insere, tendo como principal objetivo o estudo exaustivo da alocação e escalonamento de tarefas na robótica colaborativa.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77b642fd3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77b642fd3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É importante também referir que a minha dissertação foi elaborada no contexto de uma bolsa de investigação integrada no projeto Augmented humanity ou Augmanity. </a:t>
            </a:r>
            <a:r>
              <a:rPr lang="en" sz="1200">
                <a:solidFill>
                  <a:schemeClr val="dk1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 principal objetivo do Augmanity é reforçar o desenvolvimento tecnológico e a inovação, respondendo aos desafios sociais através do desenvolvimento de tecnologias que auxiliem o ser humano, como por exemplo, os robots colaborativos.</a:t>
            </a:r>
            <a:endParaRPr sz="1200">
              <a:solidFill>
                <a:schemeClr val="dk1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3eb4b5495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3eb4b5495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Passando para as metodologias adotadas, o primeiro capítulo é apenas introdutório e no segundo capítulo elaborou-se um theoretical background. De seguida, no terceiro capítulo, desenvolveu-se a revisão sistemática de literatura que seguiu a metodologia PRISMA. No quarto capítulo, onde ocorreu o mapeamento de processos em BPMN 2.0, seguiu-se o Business Process Management Lifecycle, e por último, para o desenvolvimento do algoritmo seguiu-se o Agile Software Development Cycle.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3eb4b5495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3eb4b5495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pesar da realização de uma revisão sistemática de literatura, senti a necessidade de acrescentar este capítulo para abordar tópicos relevantes que não foram o foco da revisão. Assim, abordei a indústria 4.0, o futuro papel dos humanos na indústria, a robótica colaborativa, e o seu uso para ajudar os humanos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indústria 4.0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, a interação entre homem e robot, a afetação  e escalonamento de tarefas numa equipa de robots e humanos, a robótica colaborativa e a ergonomia, ferramentas para avaliar a componente ergonómica, cobots e a segurança humana e por fim, business process management.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18b4ced8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18b4ced8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45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Relativamente à revisão sistemática de literatura, esta seguiu a metodologia PRISMA, definindo-se as Research Questions, as keywords, as bases de dados a ser utilizadas e os critérios de inclusão e exclusão. O método para a inclusão/exclusão passou em primeiro lugar pela leitura do título, keywords e abstrato dos artigos, excluindo-se aqueles que não estavam dentro do tema de interesse; O segundo passo consistiu na leitura integral de cada artigo; Por último, utilizou-se a técnica de backward snowballing. No final, ficaram 58 artigos para analisar quantitativamente e qualitativamente.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4b3b7ab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4b3b7ab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45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Quanto à análise quantitativa dos artigos, analisou-se a sua distribuição temporal, distribuição geográfica, se o artigo foi publicado numa revista científica, ou numa conferência,  qual foi a abordagem utilizada pelos autores de cada artigo.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Relationship Id="rId5" Type="http://schemas.openxmlformats.org/officeDocument/2006/relationships/hyperlink" Target="https://stories.freepik.com/rafiki/" TargetMode="Externa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0000" y="1022895"/>
            <a:ext cx="3852000" cy="202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0000" y="3032950"/>
            <a:ext cx="2962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-1829809" y="-1974831"/>
            <a:ext cx="4039742" cy="2967540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4754222" y="1653880"/>
            <a:ext cx="3677100" cy="11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subTitle"/>
          </p:nvPr>
        </p:nvSpPr>
        <p:spPr>
          <a:xfrm flipH="1">
            <a:off x="4754222" y="2701195"/>
            <a:ext cx="36771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65" name="Google Shape;65;p11"/>
          <p:cNvSpPr/>
          <p:nvPr/>
        </p:nvSpPr>
        <p:spPr>
          <a:xfrm>
            <a:off x="6169150" y="3675629"/>
            <a:ext cx="4039742" cy="2967540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hasCustomPrompt="1" type="title"/>
          </p:nvPr>
        </p:nvSpPr>
        <p:spPr>
          <a:xfrm>
            <a:off x="869627" y="2130720"/>
            <a:ext cx="885900" cy="7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/>
          <p:nvPr>
            <p:ph idx="1" type="subTitle"/>
          </p:nvPr>
        </p:nvSpPr>
        <p:spPr>
          <a:xfrm>
            <a:off x="723900" y="2995276"/>
            <a:ext cx="22056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72" name="Google Shape;72;p13"/>
          <p:cNvSpPr txBox="1"/>
          <p:nvPr>
            <p:ph idx="2" type="subTitle"/>
          </p:nvPr>
        </p:nvSpPr>
        <p:spPr>
          <a:xfrm>
            <a:off x="723900" y="3346802"/>
            <a:ext cx="2205600" cy="8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73" name="Google Shape;73;p13"/>
          <p:cNvSpPr txBox="1"/>
          <p:nvPr>
            <p:ph hasCustomPrompt="1" idx="3" type="title"/>
          </p:nvPr>
        </p:nvSpPr>
        <p:spPr>
          <a:xfrm>
            <a:off x="3616601" y="2130720"/>
            <a:ext cx="885900" cy="7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/>
          <p:nvPr>
            <p:ph idx="4" type="subTitle"/>
          </p:nvPr>
        </p:nvSpPr>
        <p:spPr>
          <a:xfrm>
            <a:off x="3470874" y="2995276"/>
            <a:ext cx="22056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5" type="subTitle"/>
          </p:nvPr>
        </p:nvSpPr>
        <p:spPr>
          <a:xfrm>
            <a:off x="3470875" y="3346802"/>
            <a:ext cx="2205600" cy="8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76" name="Google Shape;76;p13"/>
          <p:cNvSpPr txBox="1"/>
          <p:nvPr>
            <p:ph hasCustomPrompt="1" idx="6" type="title"/>
          </p:nvPr>
        </p:nvSpPr>
        <p:spPr>
          <a:xfrm>
            <a:off x="6363576" y="2130720"/>
            <a:ext cx="885900" cy="7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/>
          <p:nvPr>
            <p:ph idx="7" type="subTitle"/>
          </p:nvPr>
        </p:nvSpPr>
        <p:spPr>
          <a:xfrm>
            <a:off x="6217849" y="2995276"/>
            <a:ext cx="22056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8" type="subTitle"/>
          </p:nvPr>
        </p:nvSpPr>
        <p:spPr>
          <a:xfrm>
            <a:off x="6217850" y="3346802"/>
            <a:ext cx="2205600" cy="8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79" name="Google Shape;79;p13"/>
          <p:cNvSpPr/>
          <p:nvPr/>
        </p:nvSpPr>
        <p:spPr>
          <a:xfrm>
            <a:off x="720000" y="727800"/>
            <a:ext cx="5778000" cy="272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 txBox="1"/>
          <p:nvPr>
            <p:ph idx="9"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81" name="Google Shape;81;p13"/>
          <p:cNvSpPr/>
          <p:nvPr/>
        </p:nvSpPr>
        <p:spPr>
          <a:xfrm rot="-7205113">
            <a:off x="7466444" y="-1156119"/>
            <a:ext cx="4039941" cy="2967686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idx="1" type="subTitle"/>
          </p:nvPr>
        </p:nvSpPr>
        <p:spPr>
          <a:xfrm>
            <a:off x="1759875" y="1833925"/>
            <a:ext cx="24372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85" name="Google Shape;85;p14"/>
          <p:cNvSpPr txBox="1"/>
          <p:nvPr>
            <p:ph idx="2" type="subTitle"/>
          </p:nvPr>
        </p:nvSpPr>
        <p:spPr>
          <a:xfrm>
            <a:off x="1759875" y="2185449"/>
            <a:ext cx="24372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86" name="Google Shape;86;p14"/>
          <p:cNvSpPr txBox="1"/>
          <p:nvPr>
            <p:ph idx="3" type="subTitle"/>
          </p:nvPr>
        </p:nvSpPr>
        <p:spPr>
          <a:xfrm>
            <a:off x="1759875" y="3213476"/>
            <a:ext cx="24372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4" type="subTitle"/>
          </p:nvPr>
        </p:nvSpPr>
        <p:spPr>
          <a:xfrm>
            <a:off x="1759875" y="3565000"/>
            <a:ext cx="24372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88" name="Google Shape;88;p14"/>
          <p:cNvSpPr/>
          <p:nvPr/>
        </p:nvSpPr>
        <p:spPr>
          <a:xfrm>
            <a:off x="720000" y="727800"/>
            <a:ext cx="5778000" cy="272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 txBox="1"/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90" name="Google Shape;90;p14"/>
          <p:cNvSpPr/>
          <p:nvPr/>
        </p:nvSpPr>
        <p:spPr>
          <a:xfrm rot="-1511913">
            <a:off x="6565550" y="3932284"/>
            <a:ext cx="4039901" cy="2967657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 txBox="1"/>
          <p:nvPr>
            <p:ph idx="5" type="subTitle"/>
          </p:nvPr>
        </p:nvSpPr>
        <p:spPr>
          <a:xfrm>
            <a:off x="5742675" y="1833925"/>
            <a:ext cx="24372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6" type="subTitle"/>
          </p:nvPr>
        </p:nvSpPr>
        <p:spPr>
          <a:xfrm>
            <a:off x="5742675" y="2185449"/>
            <a:ext cx="24372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93" name="Google Shape;93;p14"/>
          <p:cNvSpPr txBox="1"/>
          <p:nvPr>
            <p:ph idx="7" type="subTitle"/>
          </p:nvPr>
        </p:nvSpPr>
        <p:spPr>
          <a:xfrm>
            <a:off x="5742675" y="3213476"/>
            <a:ext cx="24372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8" type="subTitle"/>
          </p:nvPr>
        </p:nvSpPr>
        <p:spPr>
          <a:xfrm>
            <a:off x="5742675" y="3565000"/>
            <a:ext cx="24372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720000" y="1509750"/>
            <a:ext cx="3852000" cy="30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15"/>
          <p:cNvSpPr/>
          <p:nvPr/>
        </p:nvSpPr>
        <p:spPr>
          <a:xfrm>
            <a:off x="720000" y="727800"/>
            <a:ext cx="5778000" cy="272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 txBox="1"/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100" name="Google Shape;100;p15"/>
          <p:cNvSpPr/>
          <p:nvPr/>
        </p:nvSpPr>
        <p:spPr>
          <a:xfrm flipH="1" rot="-8581717">
            <a:off x="6085519" y="-1496329"/>
            <a:ext cx="4402909" cy="3234318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 txBox="1"/>
          <p:nvPr>
            <p:ph idx="2" type="body"/>
          </p:nvPr>
        </p:nvSpPr>
        <p:spPr>
          <a:xfrm>
            <a:off x="4572000" y="1509750"/>
            <a:ext cx="3852000" cy="30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720000" y="727800"/>
            <a:ext cx="5778000" cy="272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 txBox="1"/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106" name="Google Shape;106;p16"/>
          <p:cNvSpPr/>
          <p:nvPr/>
        </p:nvSpPr>
        <p:spPr>
          <a:xfrm rot="5779024">
            <a:off x="6674180" y="-1814790"/>
            <a:ext cx="4039660" cy="2967480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/>
          <p:nvPr/>
        </p:nvSpPr>
        <p:spPr>
          <a:xfrm rot="4073489">
            <a:off x="-2214151" y="3333524"/>
            <a:ext cx="4039961" cy="2967701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>
            <a:off x="720000" y="727800"/>
            <a:ext cx="5778000" cy="272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 txBox="1"/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112" name="Google Shape;112;p17"/>
          <p:cNvSpPr/>
          <p:nvPr/>
        </p:nvSpPr>
        <p:spPr>
          <a:xfrm rot="-5923251">
            <a:off x="7241910" y="-943961"/>
            <a:ext cx="4040262" cy="2967923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 txBox="1"/>
          <p:nvPr>
            <p:ph idx="1" type="subTitle"/>
          </p:nvPr>
        </p:nvSpPr>
        <p:spPr>
          <a:xfrm>
            <a:off x="723900" y="1833925"/>
            <a:ext cx="2205600" cy="371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2" type="subTitle"/>
          </p:nvPr>
        </p:nvSpPr>
        <p:spPr>
          <a:xfrm>
            <a:off x="723900" y="2185450"/>
            <a:ext cx="2205600" cy="61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15" name="Google Shape;115;p17"/>
          <p:cNvSpPr txBox="1"/>
          <p:nvPr>
            <p:ph idx="3" type="subTitle"/>
          </p:nvPr>
        </p:nvSpPr>
        <p:spPr>
          <a:xfrm>
            <a:off x="3470874" y="1833925"/>
            <a:ext cx="2205600" cy="371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116" name="Google Shape;116;p17"/>
          <p:cNvSpPr txBox="1"/>
          <p:nvPr>
            <p:ph idx="4" type="subTitle"/>
          </p:nvPr>
        </p:nvSpPr>
        <p:spPr>
          <a:xfrm>
            <a:off x="3470875" y="2185450"/>
            <a:ext cx="2205600" cy="61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17" name="Google Shape;117;p17"/>
          <p:cNvSpPr txBox="1"/>
          <p:nvPr>
            <p:ph idx="5" type="subTitle"/>
          </p:nvPr>
        </p:nvSpPr>
        <p:spPr>
          <a:xfrm>
            <a:off x="6217849" y="1833925"/>
            <a:ext cx="2205600" cy="371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118" name="Google Shape;118;p17"/>
          <p:cNvSpPr txBox="1"/>
          <p:nvPr>
            <p:ph idx="6" type="subTitle"/>
          </p:nvPr>
        </p:nvSpPr>
        <p:spPr>
          <a:xfrm>
            <a:off x="6217850" y="2185450"/>
            <a:ext cx="2205600" cy="61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19" name="Google Shape;119;p17"/>
          <p:cNvSpPr txBox="1"/>
          <p:nvPr>
            <p:ph idx="7" type="subTitle"/>
          </p:nvPr>
        </p:nvSpPr>
        <p:spPr>
          <a:xfrm>
            <a:off x="722225" y="3213476"/>
            <a:ext cx="2205600" cy="371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120" name="Google Shape;120;p17"/>
          <p:cNvSpPr txBox="1"/>
          <p:nvPr>
            <p:ph idx="8" type="subTitle"/>
          </p:nvPr>
        </p:nvSpPr>
        <p:spPr>
          <a:xfrm>
            <a:off x="722225" y="3565000"/>
            <a:ext cx="2205600" cy="61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21" name="Google Shape;121;p17"/>
          <p:cNvSpPr txBox="1"/>
          <p:nvPr>
            <p:ph idx="9" type="subTitle"/>
          </p:nvPr>
        </p:nvSpPr>
        <p:spPr>
          <a:xfrm>
            <a:off x="3469199" y="3213476"/>
            <a:ext cx="2205600" cy="371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122" name="Google Shape;122;p17"/>
          <p:cNvSpPr txBox="1"/>
          <p:nvPr>
            <p:ph idx="13" type="subTitle"/>
          </p:nvPr>
        </p:nvSpPr>
        <p:spPr>
          <a:xfrm>
            <a:off x="3469200" y="3565000"/>
            <a:ext cx="2205600" cy="61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23" name="Google Shape;123;p17"/>
          <p:cNvSpPr txBox="1"/>
          <p:nvPr>
            <p:ph idx="14" type="subTitle"/>
          </p:nvPr>
        </p:nvSpPr>
        <p:spPr>
          <a:xfrm>
            <a:off x="6216174" y="3213476"/>
            <a:ext cx="2205600" cy="371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124" name="Google Shape;124;p17"/>
          <p:cNvSpPr txBox="1"/>
          <p:nvPr>
            <p:ph idx="15" type="subTitle"/>
          </p:nvPr>
        </p:nvSpPr>
        <p:spPr>
          <a:xfrm>
            <a:off x="6216175" y="3565000"/>
            <a:ext cx="2205600" cy="61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25" name="Google Shape;125;p17"/>
          <p:cNvSpPr/>
          <p:nvPr/>
        </p:nvSpPr>
        <p:spPr>
          <a:xfrm rot="-8371819">
            <a:off x="-1873976" y="4404423"/>
            <a:ext cx="4040141" cy="2967834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2">
  <p:cSld name="CUSTOM_13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idx="1" type="subTitle"/>
          </p:nvPr>
        </p:nvSpPr>
        <p:spPr>
          <a:xfrm>
            <a:off x="720000" y="2548727"/>
            <a:ext cx="3261300" cy="12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9" name="Google Shape;129;p18"/>
          <p:cNvSpPr txBox="1"/>
          <p:nvPr>
            <p:ph type="title"/>
          </p:nvPr>
        </p:nvSpPr>
        <p:spPr>
          <a:xfrm>
            <a:off x="720000" y="1360990"/>
            <a:ext cx="32613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130" name="Google Shape;130;p18"/>
          <p:cNvSpPr/>
          <p:nvPr/>
        </p:nvSpPr>
        <p:spPr>
          <a:xfrm rot="-1956016">
            <a:off x="4873532" y="2411499"/>
            <a:ext cx="5697651" cy="4185418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 rot="8978585">
            <a:off x="-1778153" y="-1236583"/>
            <a:ext cx="4040147" cy="2967838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4769400" y="1432250"/>
            <a:ext cx="3654600" cy="9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35" name="Google Shape;135;p19"/>
          <p:cNvSpPr txBox="1"/>
          <p:nvPr/>
        </p:nvSpPr>
        <p:spPr>
          <a:xfrm>
            <a:off x="4769400" y="3515998"/>
            <a:ext cx="36546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and illustrations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Stories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" name="Google Shape;136;p19"/>
          <p:cNvSpPr txBox="1"/>
          <p:nvPr>
            <p:ph idx="1" type="subTitle"/>
          </p:nvPr>
        </p:nvSpPr>
        <p:spPr>
          <a:xfrm>
            <a:off x="4769400" y="2380376"/>
            <a:ext cx="3654600" cy="10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37" name="Google Shape;137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CUSTOM_9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/>
          <p:nvPr/>
        </p:nvSpPr>
        <p:spPr>
          <a:xfrm flipH="1" rot="-9843763">
            <a:off x="1210955" y="167965"/>
            <a:ext cx="7743762" cy="4660210"/>
          </a:xfrm>
          <a:custGeom>
            <a:rect b="b" l="l" r="r" t="t"/>
            <a:pathLst>
              <a:path extrusionOk="0" h="110474" w="159514">
                <a:moveTo>
                  <a:pt x="45147" y="0"/>
                </a:moveTo>
                <a:cubicBezTo>
                  <a:pt x="37611" y="0"/>
                  <a:pt x="30146" y="3378"/>
                  <a:pt x="22816" y="12595"/>
                </a:cubicBezTo>
                <a:cubicBezTo>
                  <a:pt x="0" y="41316"/>
                  <a:pt x="46700" y="90351"/>
                  <a:pt x="69249" y="103327"/>
                </a:cubicBezTo>
                <a:cubicBezTo>
                  <a:pt x="77689" y="108192"/>
                  <a:pt x="87067" y="110473"/>
                  <a:pt x="96471" y="110473"/>
                </a:cubicBezTo>
                <a:cubicBezTo>
                  <a:pt x="119178" y="110473"/>
                  <a:pt x="142032" y="97169"/>
                  <a:pt x="152175" y="74807"/>
                </a:cubicBezTo>
                <a:cubicBezTo>
                  <a:pt x="159147" y="59396"/>
                  <a:pt x="159514" y="43484"/>
                  <a:pt x="150307" y="30075"/>
                </a:cubicBezTo>
                <a:cubicBezTo>
                  <a:pt x="143020" y="19415"/>
                  <a:pt x="138448" y="16065"/>
                  <a:pt x="134265" y="16065"/>
                </a:cubicBezTo>
                <a:cubicBezTo>
                  <a:pt x="128185" y="16065"/>
                  <a:pt x="122926" y="23142"/>
                  <a:pt x="111346" y="25138"/>
                </a:cubicBezTo>
                <a:cubicBezTo>
                  <a:pt x="110039" y="25364"/>
                  <a:pt x="108728" y="25470"/>
                  <a:pt x="107413" y="25470"/>
                </a:cubicBezTo>
                <a:cubicBezTo>
                  <a:pt x="87055" y="25470"/>
                  <a:pt x="65838" y="0"/>
                  <a:pt x="45147" y="0"/>
                </a:cubicBez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0"/>
          <p:cNvSpPr txBox="1"/>
          <p:nvPr>
            <p:ph type="title"/>
          </p:nvPr>
        </p:nvSpPr>
        <p:spPr>
          <a:xfrm flipH="1">
            <a:off x="4168650" y="1723650"/>
            <a:ext cx="3626700" cy="1696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141" name="Google Shape;141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398703">
            <a:off x="1587171" y="641380"/>
            <a:ext cx="5337561" cy="3771648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2552700" y="2131350"/>
            <a:ext cx="4242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2552700" y="1383425"/>
            <a:ext cx="923400" cy="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2552700" y="2957291"/>
            <a:ext cx="29358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hasCustomPrompt="1" type="title"/>
          </p:nvPr>
        </p:nvSpPr>
        <p:spPr>
          <a:xfrm>
            <a:off x="764102" y="1967402"/>
            <a:ext cx="885900" cy="7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21"/>
          <p:cNvSpPr txBox="1"/>
          <p:nvPr>
            <p:ph idx="1" type="subTitle"/>
          </p:nvPr>
        </p:nvSpPr>
        <p:spPr>
          <a:xfrm>
            <a:off x="1759875" y="1833925"/>
            <a:ext cx="26826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145" name="Google Shape;145;p21"/>
          <p:cNvSpPr txBox="1"/>
          <p:nvPr>
            <p:ph idx="2" type="subTitle"/>
          </p:nvPr>
        </p:nvSpPr>
        <p:spPr>
          <a:xfrm>
            <a:off x="1759875" y="2185449"/>
            <a:ext cx="26826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46" name="Google Shape;146;p21"/>
          <p:cNvSpPr txBox="1"/>
          <p:nvPr>
            <p:ph hasCustomPrompt="1" idx="3" type="title"/>
          </p:nvPr>
        </p:nvSpPr>
        <p:spPr>
          <a:xfrm>
            <a:off x="764102" y="3346952"/>
            <a:ext cx="885900" cy="7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21"/>
          <p:cNvSpPr txBox="1"/>
          <p:nvPr>
            <p:ph idx="4" type="subTitle"/>
          </p:nvPr>
        </p:nvSpPr>
        <p:spPr>
          <a:xfrm>
            <a:off x="1759875" y="3213476"/>
            <a:ext cx="26826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148" name="Google Shape;148;p21"/>
          <p:cNvSpPr txBox="1"/>
          <p:nvPr>
            <p:ph idx="5" type="subTitle"/>
          </p:nvPr>
        </p:nvSpPr>
        <p:spPr>
          <a:xfrm>
            <a:off x="1759875" y="3565000"/>
            <a:ext cx="26826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49" name="Google Shape;149;p21"/>
          <p:cNvSpPr/>
          <p:nvPr/>
        </p:nvSpPr>
        <p:spPr>
          <a:xfrm>
            <a:off x="720000" y="727800"/>
            <a:ext cx="5778000" cy="272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"/>
          <p:cNvSpPr txBox="1"/>
          <p:nvPr>
            <p:ph idx="6"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151" name="Google Shape;151;p21"/>
          <p:cNvSpPr/>
          <p:nvPr/>
        </p:nvSpPr>
        <p:spPr>
          <a:xfrm rot="-9542052">
            <a:off x="7466404" y="-1156051"/>
            <a:ext cx="4039911" cy="2967664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1"/>
          <p:cNvSpPr/>
          <p:nvPr/>
        </p:nvSpPr>
        <p:spPr>
          <a:xfrm rot="3055103">
            <a:off x="-1997717" y="3749245"/>
            <a:ext cx="4039950" cy="2967693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1"/>
          <p:cNvSpPr txBox="1"/>
          <p:nvPr>
            <p:ph hasCustomPrompt="1" idx="7" type="title"/>
          </p:nvPr>
        </p:nvSpPr>
        <p:spPr>
          <a:xfrm>
            <a:off x="4746900" y="1967402"/>
            <a:ext cx="885900" cy="7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21"/>
          <p:cNvSpPr txBox="1"/>
          <p:nvPr>
            <p:ph idx="8" type="subTitle"/>
          </p:nvPr>
        </p:nvSpPr>
        <p:spPr>
          <a:xfrm>
            <a:off x="5742673" y="1833925"/>
            <a:ext cx="26826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155" name="Google Shape;155;p21"/>
          <p:cNvSpPr txBox="1"/>
          <p:nvPr>
            <p:ph idx="9" type="subTitle"/>
          </p:nvPr>
        </p:nvSpPr>
        <p:spPr>
          <a:xfrm>
            <a:off x="5742673" y="2185449"/>
            <a:ext cx="26826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56" name="Google Shape;156;p21"/>
          <p:cNvSpPr txBox="1"/>
          <p:nvPr>
            <p:ph hasCustomPrompt="1" idx="13" type="title"/>
          </p:nvPr>
        </p:nvSpPr>
        <p:spPr>
          <a:xfrm>
            <a:off x="4746900" y="3346952"/>
            <a:ext cx="885900" cy="7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p21"/>
          <p:cNvSpPr txBox="1"/>
          <p:nvPr>
            <p:ph idx="14" type="subTitle"/>
          </p:nvPr>
        </p:nvSpPr>
        <p:spPr>
          <a:xfrm>
            <a:off x="5742673" y="3213476"/>
            <a:ext cx="26826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158" name="Google Shape;158;p21"/>
          <p:cNvSpPr txBox="1"/>
          <p:nvPr>
            <p:ph idx="15" type="subTitle"/>
          </p:nvPr>
        </p:nvSpPr>
        <p:spPr>
          <a:xfrm>
            <a:off x="5742673" y="3565000"/>
            <a:ext cx="26826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17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idx="1" type="body"/>
          </p:nvPr>
        </p:nvSpPr>
        <p:spPr>
          <a:xfrm>
            <a:off x="720000" y="2075500"/>
            <a:ext cx="5250900" cy="19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2" name="Google Shape;162;p22"/>
          <p:cNvSpPr/>
          <p:nvPr/>
        </p:nvSpPr>
        <p:spPr>
          <a:xfrm>
            <a:off x="720000" y="727800"/>
            <a:ext cx="5778000" cy="272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2"/>
          <p:cNvSpPr txBox="1"/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164" name="Google Shape;164;p22"/>
          <p:cNvSpPr/>
          <p:nvPr/>
        </p:nvSpPr>
        <p:spPr>
          <a:xfrm flipH="1" rot="-3678890">
            <a:off x="6399760" y="2305526"/>
            <a:ext cx="4402922" cy="3234328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18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/>
          <p:nvPr/>
        </p:nvSpPr>
        <p:spPr>
          <a:xfrm>
            <a:off x="720000" y="727800"/>
            <a:ext cx="5778000" cy="272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3"/>
          <p:cNvSpPr txBox="1"/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169" name="Google Shape;169;p23"/>
          <p:cNvSpPr/>
          <p:nvPr/>
        </p:nvSpPr>
        <p:spPr>
          <a:xfrm rot="-8100000">
            <a:off x="6361897" y="-1756516"/>
            <a:ext cx="4040369" cy="2968001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3"/>
          <p:cNvSpPr txBox="1"/>
          <p:nvPr>
            <p:ph idx="1" type="subTitle"/>
          </p:nvPr>
        </p:nvSpPr>
        <p:spPr>
          <a:xfrm>
            <a:off x="723802" y="2074749"/>
            <a:ext cx="2076000" cy="371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171" name="Google Shape;171;p23"/>
          <p:cNvSpPr txBox="1"/>
          <p:nvPr>
            <p:ph idx="2" type="subTitle"/>
          </p:nvPr>
        </p:nvSpPr>
        <p:spPr>
          <a:xfrm>
            <a:off x="723802" y="2426274"/>
            <a:ext cx="2076000" cy="61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72" name="Google Shape;172;p23"/>
          <p:cNvSpPr txBox="1"/>
          <p:nvPr>
            <p:ph idx="3" type="subTitle"/>
          </p:nvPr>
        </p:nvSpPr>
        <p:spPr>
          <a:xfrm>
            <a:off x="2938139" y="2074749"/>
            <a:ext cx="2076000" cy="371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173" name="Google Shape;173;p23"/>
          <p:cNvSpPr txBox="1"/>
          <p:nvPr>
            <p:ph idx="4" type="subTitle"/>
          </p:nvPr>
        </p:nvSpPr>
        <p:spPr>
          <a:xfrm>
            <a:off x="2938139" y="2426274"/>
            <a:ext cx="2076000" cy="61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74" name="Google Shape;174;p23"/>
          <p:cNvSpPr txBox="1"/>
          <p:nvPr>
            <p:ph idx="5" type="subTitle"/>
          </p:nvPr>
        </p:nvSpPr>
        <p:spPr>
          <a:xfrm>
            <a:off x="722225" y="3454301"/>
            <a:ext cx="2076000" cy="371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175" name="Google Shape;175;p23"/>
          <p:cNvSpPr txBox="1"/>
          <p:nvPr>
            <p:ph idx="6" type="subTitle"/>
          </p:nvPr>
        </p:nvSpPr>
        <p:spPr>
          <a:xfrm>
            <a:off x="722225" y="3805824"/>
            <a:ext cx="2076000" cy="61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76" name="Google Shape;176;p23"/>
          <p:cNvSpPr txBox="1"/>
          <p:nvPr>
            <p:ph idx="7" type="subTitle"/>
          </p:nvPr>
        </p:nvSpPr>
        <p:spPr>
          <a:xfrm>
            <a:off x="2938139" y="3454301"/>
            <a:ext cx="2076000" cy="371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177" name="Google Shape;177;p23"/>
          <p:cNvSpPr txBox="1"/>
          <p:nvPr>
            <p:ph idx="8" type="subTitle"/>
          </p:nvPr>
        </p:nvSpPr>
        <p:spPr>
          <a:xfrm>
            <a:off x="2938139" y="3805824"/>
            <a:ext cx="2076000" cy="61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78" name="Google Shape;178;p23"/>
          <p:cNvSpPr/>
          <p:nvPr/>
        </p:nvSpPr>
        <p:spPr>
          <a:xfrm rot="-8371819">
            <a:off x="7449274" y="4404423"/>
            <a:ext cx="4040141" cy="2967834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720000" y="727800"/>
            <a:ext cx="5778000" cy="272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720000" y="1111700"/>
            <a:ext cx="7901400" cy="36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720000" y="39093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24" name="Google Shape;24;p4"/>
          <p:cNvSpPr/>
          <p:nvPr/>
        </p:nvSpPr>
        <p:spPr>
          <a:xfrm>
            <a:off x="7847591" y="-1689081"/>
            <a:ext cx="4039742" cy="2967540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idx="1" type="subTitle"/>
          </p:nvPr>
        </p:nvSpPr>
        <p:spPr>
          <a:xfrm>
            <a:off x="1417986" y="2995275"/>
            <a:ext cx="23856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subTitle"/>
          </p:nvPr>
        </p:nvSpPr>
        <p:spPr>
          <a:xfrm>
            <a:off x="1417986" y="3346800"/>
            <a:ext cx="2385600" cy="8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9" name="Google Shape;29;p5"/>
          <p:cNvSpPr txBox="1"/>
          <p:nvPr>
            <p:ph idx="3" type="subTitle"/>
          </p:nvPr>
        </p:nvSpPr>
        <p:spPr>
          <a:xfrm>
            <a:off x="5399486" y="2995275"/>
            <a:ext cx="23856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4" type="subTitle"/>
          </p:nvPr>
        </p:nvSpPr>
        <p:spPr>
          <a:xfrm>
            <a:off x="5399486" y="3346800"/>
            <a:ext cx="2385600" cy="8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31" name="Google Shape;31;p5"/>
          <p:cNvSpPr/>
          <p:nvPr/>
        </p:nvSpPr>
        <p:spPr>
          <a:xfrm>
            <a:off x="720000" y="727800"/>
            <a:ext cx="5778000" cy="272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33" name="Google Shape;33;p5"/>
          <p:cNvSpPr/>
          <p:nvPr/>
        </p:nvSpPr>
        <p:spPr>
          <a:xfrm>
            <a:off x="7847591" y="-1689081"/>
            <a:ext cx="4039742" cy="2967540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720000" y="727800"/>
            <a:ext cx="5778000" cy="272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38" name="Google Shape;38;p6"/>
          <p:cNvSpPr/>
          <p:nvPr/>
        </p:nvSpPr>
        <p:spPr>
          <a:xfrm rot="-7770059">
            <a:off x="7428425" y="-1102421"/>
            <a:ext cx="4039685" cy="2967498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720000" y="2678421"/>
            <a:ext cx="3261300" cy="10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720000" y="1490700"/>
            <a:ext cx="32613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43" name="Google Shape;43;p7"/>
          <p:cNvSpPr/>
          <p:nvPr/>
        </p:nvSpPr>
        <p:spPr>
          <a:xfrm rot="-1099162">
            <a:off x="5134470" y="3563817"/>
            <a:ext cx="5697542" cy="4185338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 rot="-10443068">
            <a:off x="-1212618" y="-1758140"/>
            <a:ext cx="4040298" cy="2967949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355183" y="-402025"/>
            <a:ext cx="7001967" cy="5143551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 txBox="1"/>
          <p:nvPr>
            <p:ph idx="1" type="subTitle"/>
          </p:nvPr>
        </p:nvSpPr>
        <p:spPr>
          <a:xfrm>
            <a:off x="1508700" y="2466428"/>
            <a:ext cx="3866100" cy="10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1508700" y="1668250"/>
            <a:ext cx="38661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idx="1" type="subTitle"/>
          </p:nvPr>
        </p:nvSpPr>
        <p:spPr>
          <a:xfrm flipH="1">
            <a:off x="5169810" y="2548727"/>
            <a:ext cx="3261300" cy="12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type="title"/>
          </p:nvPr>
        </p:nvSpPr>
        <p:spPr>
          <a:xfrm flipH="1">
            <a:off x="5169810" y="1360990"/>
            <a:ext cx="32613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54" name="Google Shape;54;p9"/>
          <p:cNvSpPr/>
          <p:nvPr/>
        </p:nvSpPr>
        <p:spPr>
          <a:xfrm flipH="1" rot="1956016">
            <a:off x="-1420073" y="2411499"/>
            <a:ext cx="5697651" cy="4185418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9"/>
          <p:cNvSpPr/>
          <p:nvPr/>
        </p:nvSpPr>
        <p:spPr>
          <a:xfrm flipH="1" rot="-8978585">
            <a:off x="6889116" y="-1236583"/>
            <a:ext cx="4040147" cy="2967838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 flipH="1">
            <a:off x="4037600" y="727800"/>
            <a:ext cx="4374000" cy="272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 flipH="1">
            <a:off x="3448700" y="387600"/>
            <a:ext cx="4962900" cy="18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60" name="Google Shape;60;p10"/>
          <p:cNvSpPr/>
          <p:nvPr/>
        </p:nvSpPr>
        <p:spPr>
          <a:xfrm flipH="1" rot="-2467215">
            <a:off x="6908727" y="3120633"/>
            <a:ext cx="4039721" cy="2967525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39093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 sz="32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 sz="32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 sz="32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 sz="32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 sz="32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 sz="32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 sz="32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 sz="32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 sz="32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6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3.png"/><Relationship Id="rId6" Type="http://schemas.openxmlformats.org/officeDocument/2006/relationships/image" Target="../media/image44.png"/><Relationship Id="rId7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Relationship Id="rId4" Type="http://schemas.openxmlformats.org/officeDocument/2006/relationships/image" Target="../media/image40.png"/><Relationship Id="rId5" Type="http://schemas.openxmlformats.org/officeDocument/2006/relationships/image" Target="../media/image43.png"/><Relationship Id="rId6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7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Relationship Id="rId4" Type="http://schemas.openxmlformats.org/officeDocument/2006/relationships/image" Target="../media/image48.png"/><Relationship Id="rId5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6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9.png"/><Relationship Id="rId4" Type="http://schemas.openxmlformats.org/officeDocument/2006/relationships/image" Target="../media/image39.png"/><Relationship Id="rId5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5.png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1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0.png"/><Relationship Id="rId4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3.png"/><Relationship Id="rId4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2.png"/><Relationship Id="rId4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7.png"/><Relationship Id="rId4" Type="http://schemas.openxmlformats.org/officeDocument/2006/relationships/image" Target="../media/image54.png"/><Relationship Id="rId5" Type="http://schemas.openxmlformats.org/officeDocument/2006/relationships/image" Target="../media/image60.png"/><Relationship Id="rId6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8.png"/><Relationship Id="rId4" Type="http://schemas.openxmlformats.org/officeDocument/2006/relationships/image" Target="../media/image56.png"/><Relationship Id="rId5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1.png"/><Relationship Id="rId4" Type="http://schemas.openxmlformats.org/officeDocument/2006/relationships/image" Target="../media/image67.png"/><Relationship Id="rId5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5.png"/><Relationship Id="rId4" Type="http://schemas.openxmlformats.org/officeDocument/2006/relationships/image" Target="../media/image65.png"/><Relationship Id="rId5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2.png"/><Relationship Id="rId4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3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4.png"/><Relationship Id="rId4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9.png"/><Relationship Id="rId4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9.jpg"/><Relationship Id="rId4" Type="http://schemas.openxmlformats.org/officeDocument/2006/relationships/image" Target="../media/image68.jp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8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13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32.png"/><Relationship Id="rId13" Type="http://schemas.openxmlformats.org/officeDocument/2006/relationships/image" Target="../media/image12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Relationship Id="rId7" Type="http://schemas.openxmlformats.org/officeDocument/2006/relationships/image" Target="../media/image28.png"/><Relationship Id="rId8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5" Type="http://schemas.openxmlformats.org/officeDocument/2006/relationships/image" Target="../media/image27.png"/><Relationship Id="rId6" Type="http://schemas.openxmlformats.org/officeDocument/2006/relationships/image" Target="../media/image31.png"/><Relationship Id="rId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5" name="Google Shape;18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548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 txBox="1"/>
          <p:nvPr/>
        </p:nvSpPr>
        <p:spPr>
          <a:xfrm>
            <a:off x="777300" y="1183600"/>
            <a:ext cx="75894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Afetação e Escalonamento de Tarefas em Robótica Colaborativa</a:t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4"/>
          <p:cNvSpPr txBox="1"/>
          <p:nvPr>
            <p:ph idx="1" type="subTitle"/>
          </p:nvPr>
        </p:nvSpPr>
        <p:spPr>
          <a:xfrm>
            <a:off x="225925" y="4080400"/>
            <a:ext cx="4820100" cy="9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Joana Pereira 89778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Orientadora: Professora Carina Pimentel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Co-orientador: Professor Vítor Santos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5157150" y="4034050"/>
            <a:ext cx="381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 presente dissertação foi desenvolvida no âmbito do projeto </a:t>
            </a:r>
            <a:r>
              <a:rPr lang="en" sz="1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Augmented Humanity [POCI-01-0247-FEDER-046103], financiado por Portugal 2020,  Competitiveness and Internationalization Operational Program, Lisbon Regional Operational Program,  e pelo European Regional Development Fund</a:t>
            </a:r>
            <a:endParaRPr sz="1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89" name="Google Shape;18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9975" y="337500"/>
            <a:ext cx="1018750" cy="2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4" name="Google Shape;33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25" y="783388"/>
            <a:ext cx="3969821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87" y="2288350"/>
            <a:ext cx="3751100" cy="273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4525" y="1083962"/>
            <a:ext cx="4939464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8825" y="3244900"/>
            <a:ext cx="3190883" cy="15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3"/>
          <p:cNvSpPr txBox="1"/>
          <p:nvPr>
            <p:ph idx="4294967295" type="title"/>
          </p:nvPr>
        </p:nvSpPr>
        <p:spPr>
          <a:xfrm>
            <a:off x="661400" y="242175"/>
            <a:ext cx="5214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B7743"/>
                </a:solidFill>
                <a:latin typeface="Montserrat"/>
                <a:ea typeface="Montserrat"/>
                <a:cs typeface="Montserrat"/>
                <a:sym typeface="Montserrat"/>
              </a:rPr>
              <a:t>5.1. Análise Quantitativa</a:t>
            </a:r>
            <a:endParaRPr b="1" sz="2700">
              <a:solidFill>
                <a:srgbClr val="0B77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9" name="Google Shape;339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97075" y="209075"/>
            <a:ext cx="1366449" cy="5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5" name="Google Shape;34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325" y="990288"/>
            <a:ext cx="539115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4"/>
          <p:cNvPicPr preferRelativeResize="0"/>
          <p:nvPr/>
        </p:nvPicPr>
        <p:blipFill rotWithShape="1">
          <a:blip r:embed="rId4">
            <a:alphaModFix/>
          </a:blip>
          <a:srcRect b="0" l="3502" r="0" t="0"/>
          <a:stretch/>
        </p:blipFill>
        <p:spPr>
          <a:xfrm>
            <a:off x="4154650" y="2381913"/>
            <a:ext cx="487140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4"/>
          <p:cNvPicPr preferRelativeResize="0"/>
          <p:nvPr/>
        </p:nvPicPr>
        <p:blipFill rotWithShape="1">
          <a:blip r:embed="rId5">
            <a:alphaModFix/>
          </a:blip>
          <a:srcRect b="0" l="3418" r="0" t="0"/>
          <a:stretch/>
        </p:blipFill>
        <p:spPr>
          <a:xfrm>
            <a:off x="139450" y="3383552"/>
            <a:ext cx="4112075" cy="14460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4"/>
          <p:cNvSpPr txBox="1"/>
          <p:nvPr>
            <p:ph idx="4294967295" type="title"/>
          </p:nvPr>
        </p:nvSpPr>
        <p:spPr>
          <a:xfrm>
            <a:off x="661400" y="242175"/>
            <a:ext cx="48714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B7743"/>
                </a:solidFill>
                <a:latin typeface="Montserrat"/>
                <a:ea typeface="Montserrat"/>
                <a:cs typeface="Montserrat"/>
                <a:sym typeface="Montserrat"/>
              </a:rPr>
              <a:t>5.1. Análise Quantitativa</a:t>
            </a:r>
            <a:endParaRPr b="1" sz="2700">
              <a:solidFill>
                <a:srgbClr val="0B77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9" name="Google Shape;349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97075" y="209075"/>
            <a:ext cx="1366449" cy="5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5" name="Google Shape;3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88" y="1462088"/>
            <a:ext cx="7972425" cy="22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5"/>
          <p:cNvSpPr txBox="1"/>
          <p:nvPr>
            <p:ph idx="4294967295" type="title"/>
          </p:nvPr>
        </p:nvSpPr>
        <p:spPr>
          <a:xfrm>
            <a:off x="661400" y="242175"/>
            <a:ext cx="48714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B7743"/>
                </a:solidFill>
                <a:latin typeface="Montserrat"/>
                <a:ea typeface="Montserrat"/>
                <a:cs typeface="Montserrat"/>
                <a:sym typeface="Montserrat"/>
              </a:rPr>
              <a:t>5.1. Análise Quantitativa</a:t>
            </a:r>
            <a:endParaRPr b="1" sz="2700">
              <a:solidFill>
                <a:srgbClr val="0B77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7" name="Google Shape;35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7075" y="209075"/>
            <a:ext cx="1366449" cy="5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3" name="Google Shape;36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138"/>
            <a:ext cx="8839199" cy="2095218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6"/>
          <p:cNvSpPr txBox="1"/>
          <p:nvPr>
            <p:ph idx="4294967295" type="title"/>
          </p:nvPr>
        </p:nvSpPr>
        <p:spPr>
          <a:xfrm>
            <a:off x="661400" y="242175"/>
            <a:ext cx="48714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B7743"/>
                </a:solidFill>
                <a:latin typeface="Montserrat"/>
                <a:ea typeface="Montserrat"/>
                <a:cs typeface="Montserrat"/>
                <a:sym typeface="Montserrat"/>
              </a:rPr>
              <a:t>5.2. </a:t>
            </a:r>
            <a:r>
              <a:rPr b="1" lang="en" sz="2700">
                <a:solidFill>
                  <a:srgbClr val="0B7743"/>
                </a:solidFill>
                <a:latin typeface="Montserrat"/>
                <a:ea typeface="Montserrat"/>
                <a:cs typeface="Montserrat"/>
                <a:sym typeface="Montserrat"/>
              </a:rPr>
              <a:t>Análise Qualitativa</a:t>
            </a:r>
            <a:endParaRPr b="1" sz="2700">
              <a:solidFill>
                <a:srgbClr val="0B77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5" name="Google Shape;36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7075" y="209075"/>
            <a:ext cx="1366449" cy="5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37"/>
          <p:cNvSpPr txBox="1"/>
          <p:nvPr>
            <p:ph idx="4294967295" type="title"/>
          </p:nvPr>
        </p:nvSpPr>
        <p:spPr>
          <a:xfrm>
            <a:off x="661400" y="242175"/>
            <a:ext cx="6861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B7743"/>
                </a:solidFill>
                <a:latin typeface="Montserrat"/>
                <a:ea typeface="Montserrat"/>
                <a:cs typeface="Montserrat"/>
                <a:sym typeface="Montserrat"/>
              </a:rPr>
              <a:t>5.3. Características dos Problemas de Afetação e Escalonamento de Tarefas</a:t>
            </a:r>
            <a:endParaRPr b="1" sz="2500">
              <a:solidFill>
                <a:srgbClr val="0B77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2" name="Google Shape;37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75" y="1381050"/>
            <a:ext cx="4136794" cy="34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7"/>
          <p:cNvPicPr preferRelativeResize="0"/>
          <p:nvPr/>
        </p:nvPicPr>
        <p:blipFill rotWithShape="1">
          <a:blip r:embed="rId4">
            <a:alphaModFix/>
          </a:blip>
          <a:srcRect b="0" l="0" r="0" t="2410"/>
          <a:stretch/>
        </p:blipFill>
        <p:spPr>
          <a:xfrm>
            <a:off x="4490450" y="2883325"/>
            <a:ext cx="4242075" cy="207617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7"/>
          <p:cNvSpPr/>
          <p:nvPr/>
        </p:nvSpPr>
        <p:spPr>
          <a:xfrm>
            <a:off x="5607350" y="1620200"/>
            <a:ext cx="2170200" cy="503100"/>
          </a:xfrm>
          <a:prstGeom prst="rect">
            <a:avLst/>
          </a:prstGeom>
          <a:noFill/>
          <a:ln cap="flat" cmpd="sng" w="76200">
            <a:solidFill>
              <a:srgbClr val="0B7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B7743"/>
                </a:solidFill>
                <a:latin typeface="Roboto"/>
                <a:ea typeface="Roboto"/>
                <a:cs typeface="Roboto"/>
                <a:sym typeface="Roboto"/>
              </a:rPr>
              <a:t>Jobs e Tarefas</a:t>
            </a:r>
            <a:endParaRPr>
              <a:solidFill>
                <a:srgbClr val="0B77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5" name="Google Shape;37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7075" y="209075"/>
            <a:ext cx="1366449" cy="5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1" name="Google Shape;38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863" y="1841200"/>
            <a:ext cx="5400287" cy="3093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8"/>
          <p:cNvSpPr txBox="1"/>
          <p:nvPr>
            <p:ph idx="4294967295" type="title"/>
          </p:nvPr>
        </p:nvSpPr>
        <p:spPr>
          <a:xfrm>
            <a:off x="661400" y="242175"/>
            <a:ext cx="6861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B7743"/>
                </a:solidFill>
                <a:latin typeface="Montserrat"/>
                <a:ea typeface="Montserrat"/>
                <a:cs typeface="Montserrat"/>
                <a:sym typeface="Montserrat"/>
              </a:rPr>
              <a:t>5.3. Características dos Problemas de Afetação e Escalonamento de Tarefas</a:t>
            </a:r>
            <a:endParaRPr b="1" sz="2500">
              <a:solidFill>
                <a:srgbClr val="0B77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3" name="Google Shape;383;p38"/>
          <p:cNvSpPr/>
          <p:nvPr/>
        </p:nvSpPr>
        <p:spPr>
          <a:xfrm>
            <a:off x="3486888" y="1238538"/>
            <a:ext cx="2170200" cy="503100"/>
          </a:xfrm>
          <a:prstGeom prst="rect">
            <a:avLst/>
          </a:prstGeom>
          <a:noFill/>
          <a:ln cap="flat" cmpd="sng" w="76200">
            <a:solidFill>
              <a:srgbClr val="0B7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B7743"/>
                </a:solidFill>
                <a:latin typeface="Roboto"/>
                <a:ea typeface="Roboto"/>
                <a:cs typeface="Roboto"/>
                <a:sym typeface="Roboto"/>
              </a:rPr>
              <a:t>Recursos</a:t>
            </a:r>
            <a:endParaRPr>
              <a:solidFill>
                <a:srgbClr val="0B77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4" name="Google Shape;38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7075" y="209075"/>
            <a:ext cx="1366449" cy="5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0" name="Google Shape;39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400" y="1231275"/>
            <a:ext cx="6033025" cy="18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0696" y="3104774"/>
            <a:ext cx="6169478" cy="187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9"/>
          <p:cNvSpPr txBox="1"/>
          <p:nvPr>
            <p:ph idx="4294967295" type="title"/>
          </p:nvPr>
        </p:nvSpPr>
        <p:spPr>
          <a:xfrm>
            <a:off x="661400" y="242175"/>
            <a:ext cx="6861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B7743"/>
                </a:solidFill>
                <a:latin typeface="Montserrat"/>
                <a:ea typeface="Montserrat"/>
                <a:cs typeface="Montserrat"/>
                <a:sym typeface="Montserrat"/>
              </a:rPr>
              <a:t>5.3. Características dos Problemas de Afetação e Escalonamento de Tarefas</a:t>
            </a:r>
            <a:endParaRPr b="1" sz="2500">
              <a:solidFill>
                <a:srgbClr val="0B77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3" name="Google Shape;393;p39"/>
          <p:cNvSpPr/>
          <p:nvPr/>
        </p:nvSpPr>
        <p:spPr>
          <a:xfrm>
            <a:off x="6851300" y="1912700"/>
            <a:ext cx="2037900" cy="924600"/>
          </a:xfrm>
          <a:prstGeom prst="rect">
            <a:avLst/>
          </a:prstGeom>
          <a:noFill/>
          <a:ln cap="flat" cmpd="sng" w="76200">
            <a:solidFill>
              <a:srgbClr val="0B7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B7743"/>
                </a:solidFill>
                <a:latin typeface="Roboto"/>
                <a:ea typeface="Roboto"/>
                <a:cs typeface="Roboto"/>
                <a:sym typeface="Roboto"/>
              </a:rPr>
              <a:t>Shop Environment</a:t>
            </a:r>
            <a:endParaRPr b="1" sz="2000">
              <a:solidFill>
                <a:srgbClr val="0B77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4" name="Google Shape;394;p39"/>
          <p:cNvSpPr/>
          <p:nvPr/>
        </p:nvSpPr>
        <p:spPr>
          <a:xfrm>
            <a:off x="404675" y="3974800"/>
            <a:ext cx="1915500" cy="503100"/>
          </a:xfrm>
          <a:prstGeom prst="rect">
            <a:avLst/>
          </a:prstGeom>
          <a:noFill/>
          <a:ln cap="flat" cmpd="sng" w="76200">
            <a:solidFill>
              <a:srgbClr val="0B7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B7743"/>
                </a:solidFill>
                <a:latin typeface="Roboto"/>
                <a:ea typeface="Roboto"/>
                <a:cs typeface="Roboto"/>
                <a:sym typeface="Roboto"/>
              </a:rPr>
              <a:t>Outras</a:t>
            </a:r>
            <a:endParaRPr b="1" sz="2000">
              <a:solidFill>
                <a:srgbClr val="0B77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5" name="Google Shape;39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7075" y="209075"/>
            <a:ext cx="1366449" cy="5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1" name="Google Shape;40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675" y="2004700"/>
            <a:ext cx="6724650" cy="24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0"/>
          <p:cNvSpPr txBox="1"/>
          <p:nvPr>
            <p:ph idx="4294967295" type="title"/>
          </p:nvPr>
        </p:nvSpPr>
        <p:spPr>
          <a:xfrm>
            <a:off x="661400" y="242175"/>
            <a:ext cx="6861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B7743"/>
                </a:solidFill>
                <a:latin typeface="Montserrat"/>
                <a:ea typeface="Montserrat"/>
                <a:cs typeface="Montserrat"/>
                <a:sym typeface="Montserrat"/>
              </a:rPr>
              <a:t>5.3. Características dos Problemas de Afetação e Escalonamento de Tarefas</a:t>
            </a:r>
            <a:endParaRPr b="1" sz="2500">
              <a:solidFill>
                <a:srgbClr val="0B77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p40"/>
          <p:cNvSpPr/>
          <p:nvPr/>
        </p:nvSpPr>
        <p:spPr>
          <a:xfrm>
            <a:off x="3566750" y="1381575"/>
            <a:ext cx="2359500" cy="503100"/>
          </a:xfrm>
          <a:prstGeom prst="rect">
            <a:avLst/>
          </a:prstGeom>
          <a:noFill/>
          <a:ln cap="flat" cmpd="sng" w="76200">
            <a:solidFill>
              <a:srgbClr val="0B7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B7743"/>
                </a:solidFill>
                <a:latin typeface="Roboto"/>
                <a:ea typeface="Roboto"/>
                <a:cs typeface="Roboto"/>
                <a:sym typeface="Roboto"/>
              </a:rPr>
              <a:t>Objetivo</a:t>
            </a:r>
            <a:endParaRPr b="1" sz="2000">
              <a:solidFill>
                <a:srgbClr val="0B77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4" name="Google Shape;40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7075" y="209075"/>
            <a:ext cx="1366449" cy="5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0" name="Google Shape;410;p41"/>
          <p:cNvPicPr preferRelativeResize="0"/>
          <p:nvPr/>
        </p:nvPicPr>
        <p:blipFill rotWithShape="1">
          <a:blip r:embed="rId3">
            <a:alphaModFix/>
          </a:blip>
          <a:srcRect b="0" l="0" r="0" t="1883"/>
          <a:stretch/>
        </p:blipFill>
        <p:spPr>
          <a:xfrm>
            <a:off x="1162050" y="597225"/>
            <a:ext cx="6819900" cy="43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1"/>
          <p:cNvSpPr txBox="1"/>
          <p:nvPr>
            <p:ph idx="4294967295" type="title"/>
          </p:nvPr>
        </p:nvSpPr>
        <p:spPr>
          <a:xfrm>
            <a:off x="661400" y="242175"/>
            <a:ext cx="6861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B7743"/>
                </a:solidFill>
                <a:latin typeface="Montserrat"/>
                <a:ea typeface="Montserrat"/>
                <a:cs typeface="Montserrat"/>
                <a:sym typeface="Montserrat"/>
              </a:rPr>
              <a:t>5.4. Taxonomia</a:t>
            </a:r>
            <a:endParaRPr b="1" sz="2700">
              <a:solidFill>
                <a:srgbClr val="0B77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2" name="Google Shape;41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7075" y="209075"/>
            <a:ext cx="1366449" cy="5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8" name="Google Shape;41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148" y="197287"/>
            <a:ext cx="6343703" cy="474892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2"/>
          <p:cNvSpPr txBox="1"/>
          <p:nvPr>
            <p:ph idx="4294967295" type="title"/>
          </p:nvPr>
        </p:nvSpPr>
        <p:spPr>
          <a:xfrm>
            <a:off x="661400" y="242175"/>
            <a:ext cx="6861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B7743"/>
                </a:solidFill>
                <a:latin typeface="Montserrat"/>
                <a:ea typeface="Montserrat"/>
                <a:cs typeface="Montserrat"/>
                <a:sym typeface="Montserrat"/>
              </a:rPr>
              <a:t>5.4. Taxonomia</a:t>
            </a:r>
            <a:endParaRPr b="1" sz="2700">
              <a:solidFill>
                <a:srgbClr val="0B77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0" name="Google Shape;42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7075" y="209075"/>
            <a:ext cx="1366449" cy="5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68A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idx="12" type="sldNum"/>
          </p:nvPr>
        </p:nvSpPr>
        <p:spPr>
          <a:xfrm>
            <a:off x="8477359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25"/>
          <p:cNvSpPr/>
          <p:nvPr/>
        </p:nvSpPr>
        <p:spPr>
          <a:xfrm>
            <a:off x="2866934" y="1339208"/>
            <a:ext cx="974100" cy="9741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6" name="Google Shape;196;p25"/>
          <p:cNvSpPr/>
          <p:nvPr/>
        </p:nvSpPr>
        <p:spPr>
          <a:xfrm>
            <a:off x="5000141" y="1339195"/>
            <a:ext cx="974100" cy="9741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7" name="Google Shape;197;p25"/>
          <p:cNvSpPr/>
          <p:nvPr/>
        </p:nvSpPr>
        <p:spPr>
          <a:xfrm>
            <a:off x="733702" y="1339195"/>
            <a:ext cx="974100" cy="9741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8" name="Google Shape;198;p25"/>
          <p:cNvSpPr txBox="1"/>
          <p:nvPr>
            <p:ph idx="4294967295" type="title"/>
          </p:nvPr>
        </p:nvSpPr>
        <p:spPr>
          <a:xfrm>
            <a:off x="1020651" y="1473900"/>
            <a:ext cx="400200" cy="7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9" name="Google Shape;199;p25"/>
          <p:cNvSpPr txBox="1"/>
          <p:nvPr>
            <p:ph idx="4294967295" type="subTitle"/>
          </p:nvPr>
        </p:nvSpPr>
        <p:spPr>
          <a:xfrm>
            <a:off x="117950" y="2435276"/>
            <a:ext cx="22056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Introdução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5"/>
          <p:cNvSpPr txBox="1"/>
          <p:nvPr>
            <p:ph idx="4294967295" type="title"/>
          </p:nvPr>
        </p:nvSpPr>
        <p:spPr>
          <a:xfrm>
            <a:off x="3136501" y="1473900"/>
            <a:ext cx="400200" cy="7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1" name="Google Shape;201;p25"/>
          <p:cNvSpPr txBox="1"/>
          <p:nvPr>
            <p:ph idx="4294967295" type="subTitle"/>
          </p:nvPr>
        </p:nvSpPr>
        <p:spPr>
          <a:xfrm>
            <a:off x="2251174" y="2435264"/>
            <a:ext cx="22056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AUGMANITY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25"/>
          <p:cNvSpPr txBox="1"/>
          <p:nvPr>
            <p:ph idx="4294967295" type="title"/>
          </p:nvPr>
        </p:nvSpPr>
        <p:spPr>
          <a:xfrm>
            <a:off x="5287100" y="1473900"/>
            <a:ext cx="400200" cy="704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3" name="Google Shape;203;p25"/>
          <p:cNvSpPr txBox="1"/>
          <p:nvPr>
            <p:ph idx="4294967295" type="subTitle"/>
          </p:nvPr>
        </p:nvSpPr>
        <p:spPr>
          <a:xfrm>
            <a:off x="4384400" y="2447775"/>
            <a:ext cx="22056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Metodologias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7177466" y="1339208"/>
            <a:ext cx="974100" cy="9741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5" name="Google Shape;205;p25"/>
          <p:cNvSpPr txBox="1"/>
          <p:nvPr>
            <p:ph idx="4294967295" type="title"/>
          </p:nvPr>
        </p:nvSpPr>
        <p:spPr>
          <a:xfrm>
            <a:off x="7437700" y="1473900"/>
            <a:ext cx="447000" cy="704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6" name="Google Shape;206;p25"/>
          <p:cNvSpPr txBox="1"/>
          <p:nvPr>
            <p:ph idx="4294967295" type="subTitle"/>
          </p:nvPr>
        </p:nvSpPr>
        <p:spPr>
          <a:xfrm>
            <a:off x="6558400" y="2429388"/>
            <a:ext cx="22056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Tópicos Teóricos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1420853" y="3140520"/>
            <a:ext cx="974100" cy="9741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8" name="Google Shape;208;p25"/>
          <p:cNvSpPr txBox="1"/>
          <p:nvPr>
            <p:ph idx="4294967295" type="title"/>
          </p:nvPr>
        </p:nvSpPr>
        <p:spPr>
          <a:xfrm>
            <a:off x="1684400" y="3289025"/>
            <a:ext cx="447000" cy="677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5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9" name="Google Shape;209;p25"/>
          <p:cNvSpPr txBox="1"/>
          <p:nvPr>
            <p:ph idx="4294967295" type="subTitle"/>
          </p:nvPr>
        </p:nvSpPr>
        <p:spPr>
          <a:xfrm>
            <a:off x="582050" y="4114625"/>
            <a:ext cx="2651700" cy="6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Revisão Sistemática de Literatura e Taxonomia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5"/>
          <p:cNvSpPr/>
          <p:nvPr/>
        </p:nvSpPr>
        <p:spPr>
          <a:xfrm>
            <a:off x="3939203" y="3140520"/>
            <a:ext cx="974100" cy="9741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1" name="Google Shape;211;p25"/>
          <p:cNvSpPr txBox="1"/>
          <p:nvPr>
            <p:ph idx="4294967295" type="title"/>
          </p:nvPr>
        </p:nvSpPr>
        <p:spPr>
          <a:xfrm>
            <a:off x="4231238" y="3318725"/>
            <a:ext cx="400200" cy="617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6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2" name="Google Shape;212;p25"/>
          <p:cNvSpPr txBox="1"/>
          <p:nvPr>
            <p:ph idx="4294967295" type="subTitle"/>
          </p:nvPr>
        </p:nvSpPr>
        <p:spPr>
          <a:xfrm>
            <a:off x="3339825" y="4114625"/>
            <a:ext cx="2426100" cy="6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Mapeamento de Processos em BPMN 2.0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6558391" y="3140520"/>
            <a:ext cx="974100" cy="9741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4" name="Google Shape;214;p25"/>
          <p:cNvSpPr txBox="1"/>
          <p:nvPr>
            <p:ph idx="4294967295" type="title"/>
          </p:nvPr>
        </p:nvSpPr>
        <p:spPr>
          <a:xfrm>
            <a:off x="6845350" y="3275225"/>
            <a:ext cx="400200" cy="704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7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5" name="Google Shape;215;p25"/>
          <p:cNvSpPr txBox="1"/>
          <p:nvPr>
            <p:ph idx="4294967295" type="subTitle"/>
          </p:nvPr>
        </p:nvSpPr>
        <p:spPr>
          <a:xfrm>
            <a:off x="5942650" y="4142375"/>
            <a:ext cx="2205600" cy="5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Desenvolvimento de um Algoritmo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458575" y="365450"/>
            <a:ext cx="7138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Estrutura da Apresentação</a:t>
            </a:r>
            <a:endParaRPr b="1"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7" name="Google Shape;2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9975" y="337500"/>
            <a:ext cx="1018750" cy="2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6" name="Google Shape;426;p43"/>
          <p:cNvPicPr preferRelativeResize="0"/>
          <p:nvPr/>
        </p:nvPicPr>
        <p:blipFill rotWithShape="1">
          <a:blip r:embed="rId3">
            <a:alphaModFix/>
          </a:blip>
          <a:srcRect b="0" l="0" r="0" t="219"/>
          <a:stretch/>
        </p:blipFill>
        <p:spPr>
          <a:xfrm>
            <a:off x="1521275" y="503225"/>
            <a:ext cx="6101451" cy="4528337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43"/>
          <p:cNvSpPr txBox="1"/>
          <p:nvPr>
            <p:ph idx="4294967295" type="title"/>
          </p:nvPr>
        </p:nvSpPr>
        <p:spPr>
          <a:xfrm>
            <a:off x="661400" y="242175"/>
            <a:ext cx="6861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B7743"/>
                </a:solidFill>
                <a:latin typeface="Montserrat"/>
                <a:ea typeface="Montserrat"/>
                <a:cs typeface="Montserrat"/>
                <a:sym typeface="Montserrat"/>
              </a:rPr>
              <a:t>5.4. Taxonomia</a:t>
            </a:r>
            <a:endParaRPr b="1" sz="2700">
              <a:solidFill>
                <a:srgbClr val="0B77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8" name="Google Shape;42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7075" y="209075"/>
            <a:ext cx="1366449" cy="5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4" name="Google Shape;434;p44"/>
          <p:cNvPicPr preferRelativeResize="0"/>
          <p:nvPr/>
        </p:nvPicPr>
        <p:blipFill rotWithShape="1">
          <a:blip r:embed="rId3">
            <a:alphaModFix/>
          </a:blip>
          <a:srcRect b="1416" l="1178" r="1450" t="2216"/>
          <a:stretch/>
        </p:blipFill>
        <p:spPr>
          <a:xfrm>
            <a:off x="2851274" y="322137"/>
            <a:ext cx="4532139" cy="4499238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4"/>
          <p:cNvSpPr txBox="1"/>
          <p:nvPr>
            <p:ph idx="4294967295" type="title"/>
          </p:nvPr>
        </p:nvSpPr>
        <p:spPr>
          <a:xfrm>
            <a:off x="214875" y="1026600"/>
            <a:ext cx="2636400" cy="30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B7743"/>
                </a:solidFill>
                <a:latin typeface="Montserrat"/>
                <a:ea typeface="Montserrat"/>
                <a:cs typeface="Montserrat"/>
                <a:sym typeface="Montserrat"/>
              </a:rPr>
              <a:t>5.5. Identificação das tarefas colaborativas e tipo de colaboração</a:t>
            </a:r>
            <a:endParaRPr b="1" sz="2700">
              <a:solidFill>
                <a:srgbClr val="0B77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6" name="Google Shape;436;p44"/>
          <p:cNvSpPr/>
          <p:nvPr/>
        </p:nvSpPr>
        <p:spPr>
          <a:xfrm>
            <a:off x="6707789" y="322125"/>
            <a:ext cx="675600" cy="4499100"/>
          </a:xfrm>
          <a:prstGeom prst="rect">
            <a:avLst/>
          </a:prstGeom>
          <a:noFill/>
          <a:ln cap="flat" cmpd="sng" w="76200">
            <a:solidFill>
              <a:srgbClr val="0B7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4"/>
          <p:cNvSpPr/>
          <p:nvPr/>
        </p:nvSpPr>
        <p:spPr>
          <a:xfrm>
            <a:off x="3642036" y="322125"/>
            <a:ext cx="593700" cy="4499100"/>
          </a:xfrm>
          <a:prstGeom prst="rect">
            <a:avLst/>
          </a:prstGeom>
          <a:noFill/>
          <a:ln cap="flat" cmpd="sng" w="76200">
            <a:solidFill>
              <a:srgbClr val="0B7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8" name="Google Shape;43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7075" y="209075"/>
            <a:ext cx="1366449" cy="5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5"/>
          <p:cNvSpPr txBox="1"/>
          <p:nvPr>
            <p:ph idx="4294967295" type="title"/>
          </p:nvPr>
        </p:nvSpPr>
        <p:spPr>
          <a:xfrm>
            <a:off x="5869675" y="1830600"/>
            <a:ext cx="2687100" cy="14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B7743"/>
                </a:solidFill>
                <a:latin typeface="Montserrat"/>
                <a:ea typeface="Montserrat"/>
                <a:cs typeface="Montserrat"/>
                <a:sym typeface="Montserrat"/>
              </a:rPr>
              <a:t>Artigo científico</a:t>
            </a:r>
            <a:endParaRPr b="1" sz="4000">
              <a:solidFill>
                <a:srgbClr val="0B77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4" name="Google Shape;44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125" y="152400"/>
            <a:ext cx="536722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6" name="Google Shape;44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7075" y="209075"/>
            <a:ext cx="1366449" cy="5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68A1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46"/>
          <p:cNvPicPr preferRelativeResize="0"/>
          <p:nvPr/>
        </p:nvPicPr>
        <p:blipFill rotWithShape="1">
          <a:blip r:embed="rId3">
            <a:alphaModFix/>
          </a:blip>
          <a:srcRect b="0" l="0" r="7783" t="0"/>
          <a:stretch/>
        </p:blipFill>
        <p:spPr>
          <a:xfrm>
            <a:off x="5841318" y="1327000"/>
            <a:ext cx="2842956" cy="17361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E7CC3">
                <a:alpha val="50000"/>
              </a:srgbClr>
            </a:outerShdw>
          </a:effectLst>
        </p:spPr>
      </p:pic>
      <p:pic>
        <p:nvPicPr>
          <p:cNvPr id="452" name="Google Shape;45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5300" y="2910300"/>
            <a:ext cx="1893400" cy="189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E7CC3">
                <a:alpha val="50000"/>
              </a:srgbClr>
            </a:outerShdw>
          </a:effectLst>
        </p:spPr>
      </p:pic>
      <p:sp>
        <p:nvSpPr>
          <p:cNvPr id="453" name="Google Shape;453;p46"/>
          <p:cNvSpPr txBox="1"/>
          <p:nvPr/>
        </p:nvSpPr>
        <p:spPr>
          <a:xfrm>
            <a:off x="891675" y="3242850"/>
            <a:ext cx="2057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Indústria em </a:t>
            </a:r>
            <a:r>
              <a:rPr b="1" lang="en" sz="16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Paços de Ferreira</a:t>
            </a:r>
            <a:endParaRPr b="1" sz="1600">
              <a:solidFill>
                <a:srgbClr val="F8F9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4" name="Google Shape;454;p46"/>
          <p:cNvSpPr txBox="1"/>
          <p:nvPr/>
        </p:nvSpPr>
        <p:spPr>
          <a:xfrm>
            <a:off x="3516963" y="2233200"/>
            <a:ext cx="2057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Microplásticos Figueira da Foz</a:t>
            </a:r>
            <a:endParaRPr b="1" sz="1600">
              <a:solidFill>
                <a:srgbClr val="F8F9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5" name="Google Shape;455;p46"/>
          <p:cNvSpPr txBox="1"/>
          <p:nvPr/>
        </p:nvSpPr>
        <p:spPr>
          <a:xfrm>
            <a:off x="5893975" y="3097700"/>
            <a:ext cx="2790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BOSCH Thermotechnology Aveiro</a:t>
            </a:r>
            <a:endParaRPr b="1" sz="1600">
              <a:solidFill>
                <a:srgbClr val="F8F9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7" name="Google Shape;457;p46"/>
          <p:cNvSpPr txBox="1"/>
          <p:nvPr>
            <p:ph idx="4294967295" type="title"/>
          </p:nvPr>
        </p:nvSpPr>
        <p:spPr>
          <a:xfrm>
            <a:off x="661400" y="242175"/>
            <a:ext cx="5478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6. Mapeamento de Processos em BPMN 2.0</a:t>
            </a:r>
            <a:endParaRPr b="1"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8" name="Google Shape;458;p46"/>
          <p:cNvPicPr preferRelativeResize="0"/>
          <p:nvPr/>
        </p:nvPicPr>
        <p:blipFill rotWithShape="1">
          <a:blip r:embed="rId5">
            <a:alphaModFix/>
          </a:blip>
          <a:srcRect b="4149" l="0" r="0" t="-4149"/>
          <a:stretch/>
        </p:blipFill>
        <p:spPr>
          <a:xfrm>
            <a:off x="590738" y="1248375"/>
            <a:ext cx="2659281" cy="189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E7CC3">
                <a:alpha val="50000"/>
              </a:srgbClr>
            </a:outerShdw>
          </a:effectLst>
        </p:spPr>
      </p:pic>
      <p:pic>
        <p:nvPicPr>
          <p:cNvPr id="459" name="Google Shape;459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29975" y="337500"/>
            <a:ext cx="1018750" cy="2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68A1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47"/>
          <p:cNvPicPr preferRelativeResize="0"/>
          <p:nvPr/>
        </p:nvPicPr>
        <p:blipFill rotWithShape="1">
          <a:blip r:embed="rId3">
            <a:alphaModFix/>
          </a:blip>
          <a:srcRect b="2001" l="908" r="1397" t="1789"/>
          <a:stretch/>
        </p:blipFill>
        <p:spPr>
          <a:xfrm>
            <a:off x="132900" y="1439625"/>
            <a:ext cx="4269825" cy="3620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E7CC3">
                <a:alpha val="50000"/>
              </a:srgbClr>
            </a:outerShdw>
          </a:effectLst>
        </p:spPr>
      </p:pic>
      <p:sp>
        <p:nvSpPr>
          <p:cNvPr id="465" name="Google Shape;465;p47"/>
          <p:cNvSpPr txBox="1"/>
          <p:nvPr/>
        </p:nvSpPr>
        <p:spPr>
          <a:xfrm>
            <a:off x="985463" y="972350"/>
            <a:ext cx="256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6.1.1. Modelo As-Is</a:t>
            </a:r>
            <a:endParaRPr b="1" sz="2000">
              <a:solidFill>
                <a:srgbClr val="F8F9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6" name="Google Shape;466;p47"/>
          <p:cNvSpPr txBox="1"/>
          <p:nvPr>
            <p:ph idx="4294967295" type="title"/>
          </p:nvPr>
        </p:nvSpPr>
        <p:spPr>
          <a:xfrm>
            <a:off x="661400" y="242175"/>
            <a:ext cx="7053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8F9FA"/>
                </a:solidFill>
                <a:latin typeface="Montserrat"/>
                <a:ea typeface="Montserrat"/>
                <a:cs typeface="Montserrat"/>
                <a:sym typeface="Montserrat"/>
              </a:rPr>
              <a:t>6.1. Indústria em Paços de Ferreira</a:t>
            </a:r>
            <a:endParaRPr b="1" sz="2700">
              <a:solidFill>
                <a:srgbClr val="F8F9F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7" name="Google Shape;467;p47"/>
          <p:cNvPicPr preferRelativeResize="0"/>
          <p:nvPr/>
        </p:nvPicPr>
        <p:blipFill rotWithShape="1">
          <a:blip r:embed="rId4">
            <a:alphaModFix/>
          </a:blip>
          <a:srcRect b="1575" l="999" r="0" t="1147"/>
          <a:stretch/>
        </p:blipFill>
        <p:spPr>
          <a:xfrm>
            <a:off x="4488025" y="1439625"/>
            <a:ext cx="4522000" cy="36200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E7CC3">
                <a:alpha val="50000"/>
              </a:srgbClr>
            </a:outerShdw>
          </a:effectLst>
        </p:spPr>
      </p:pic>
      <p:sp>
        <p:nvSpPr>
          <p:cNvPr id="468" name="Google Shape;468;p47"/>
          <p:cNvSpPr txBox="1"/>
          <p:nvPr/>
        </p:nvSpPr>
        <p:spPr>
          <a:xfrm>
            <a:off x="5466675" y="972350"/>
            <a:ext cx="256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6.1.2. Modelo </a:t>
            </a:r>
            <a:r>
              <a:rPr b="1" lang="en" sz="20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To-Be</a:t>
            </a:r>
            <a:endParaRPr b="1" sz="2000">
              <a:solidFill>
                <a:srgbClr val="F8F9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9" name="Google Shape;469;p47"/>
          <p:cNvSpPr txBox="1"/>
          <p:nvPr>
            <p:ph idx="12" type="sldNum"/>
          </p:nvPr>
        </p:nvSpPr>
        <p:spPr>
          <a:xfrm>
            <a:off x="8461334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70" name="Google Shape;470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9975" y="337500"/>
            <a:ext cx="1018750" cy="2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68A1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F8F9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76" name="Google Shape;476;p48"/>
          <p:cNvPicPr preferRelativeResize="0"/>
          <p:nvPr/>
        </p:nvPicPr>
        <p:blipFill rotWithShape="1">
          <a:blip r:embed="rId3">
            <a:alphaModFix/>
          </a:blip>
          <a:srcRect b="336" l="2192" r="3716" t="810"/>
          <a:stretch/>
        </p:blipFill>
        <p:spPr>
          <a:xfrm rot="5400000">
            <a:off x="3627362" y="-2020387"/>
            <a:ext cx="1650300" cy="826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8"/>
          <p:cNvPicPr preferRelativeResize="0"/>
          <p:nvPr/>
        </p:nvPicPr>
        <p:blipFill rotWithShape="1">
          <a:blip r:embed="rId4">
            <a:alphaModFix/>
          </a:blip>
          <a:srcRect b="347" l="2996" r="3352" t="347"/>
          <a:stretch/>
        </p:blipFill>
        <p:spPr>
          <a:xfrm rot="5400000">
            <a:off x="3534787" y="218262"/>
            <a:ext cx="1502925" cy="7928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48"/>
          <p:cNvSpPr txBox="1"/>
          <p:nvPr/>
        </p:nvSpPr>
        <p:spPr>
          <a:xfrm>
            <a:off x="322125" y="761650"/>
            <a:ext cx="379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6.2.1. Modelo </a:t>
            </a:r>
            <a:r>
              <a:rPr b="1" lang="en" sz="20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As-Is</a:t>
            </a:r>
            <a:endParaRPr b="1" sz="2000">
              <a:solidFill>
                <a:srgbClr val="F8F9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9" name="Google Shape;479;p48"/>
          <p:cNvSpPr txBox="1"/>
          <p:nvPr>
            <p:ph idx="4294967295" type="title"/>
          </p:nvPr>
        </p:nvSpPr>
        <p:spPr>
          <a:xfrm>
            <a:off x="661400" y="242175"/>
            <a:ext cx="7053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6.2. BOSCH </a:t>
            </a:r>
            <a:endParaRPr b="1"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0" name="Google Shape;480;p48"/>
          <p:cNvSpPr txBox="1"/>
          <p:nvPr/>
        </p:nvSpPr>
        <p:spPr>
          <a:xfrm>
            <a:off x="322125" y="2935150"/>
            <a:ext cx="379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6.2.2. Modelo To-Be</a:t>
            </a:r>
            <a:endParaRPr b="1" sz="2000">
              <a:solidFill>
                <a:srgbClr val="F8F9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1" name="Google Shape;48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9975" y="337500"/>
            <a:ext cx="1018750" cy="2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68A1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F8F9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7" name="Google Shape;487;p49"/>
          <p:cNvPicPr preferRelativeResize="0"/>
          <p:nvPr/>
        </p:nvPicPr>
        <p:blipFill rotWithShape="1">
          <a:blip r:embed="rId3">
            <a:alphaModFix/>
          </a:blip>
          <a:srcRect b="1667" l="759" r="650" t="1357"/>
          <a:stretch/>
        </p:blipFill>
        <p:spPr>
          <a:xfrm>
            <a:off x="2865300" y="927175"/>
            <a:ext cx="5481851" cy="16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49"/>
          <p:cNvPicPr preferRelativeResize="0"/>
          <p:nvPr/>
        </p:nvPicPr>
        <p:blipFill rotWithShape="1">
          <a:blip r:embed="rId4">
            <a:alphaModFix/>
          </a:blip>
          <a:srcRect b="1502" l="818" r="601" t="1551"/>
          <a:stretch/>
        </p:blipFill>
        <p:spPr>
          <a:xfrm>
            <a:off x="2865300" y="2730225"/>
            <a:ext cx="5481849" cy="2203626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9"/>
          <p:cNvSpPr txBox="1"/>
          <p:nvPr>
            <p:ph idx="4294967295" type="title"/>
          </p:nvPr>
        </p:nvSpPr>
        <p:spPr>
          <a:xfrm>
            <a:off x="661400" y="242175"/>
            <a:ext cx="7053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8F9FA"/>
                </a:solidFill>
                <a:latin typeface="Montserrat"/>
                <a:ea typeface="Montserrat"/>
                <a:cs typeface="Montserrat"/>
                <a:sym typeface="Montserrat"/>
              </a:rPr>
              <a:t>6.3. Microplásticos</a:t>
            </a:r>
            <a:endParaRPr b="1" sz="2700">
              <a:solidFill>
                <a:srgbClr val="F8F9F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0" name="Google Shape;490;p49"/>
          <p:cNvSpPr txBox="1"/>
          <p:nvPr/>
        </p:nvSpPr>
        <p:spPr>
          <a:xfrm>
            <a:off x="322200" y="1501838"/>
            <a:ext cx="254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6.3.1. Modelo As-Is</a:t>
            </a:r>
            <a:endParaRPr b="1" sz="2000">
              <a:solidFill>
                <a:srgbClr val="F8F9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1" name="Google Shape;491;p49"/>
          <p:cNvSpPr txBox="1"/>
          <p:nvPr/>
        </p:nvSpPr>
        <p:spPr>
          <a:xfrm>
            <a:off x="223025" y="3570425"/>
            <a:ext cx="2642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6.3.2. Modelo To-Be</a:t>
            </a:r>
            <a:endParaRPr b="1" sz="2000">
              <a:solidFill>
                <a:srgbClr val="F8F9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2" name="Google Shape;49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9975" y="337500"/>
            <a:ext cx="1018750" cy="2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0"/>
          <p:cNvSpPr txBox="1"/>
          <p:nvPr>
            <p:ph idx="4294967295" type="title"/>
          </p:nvPr>
        </p:nvSpPr>
        <p:spPr>
          <a:xfrm>
            <a:off x="720000" y="200575"/>
            <a:ext cx="72747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</a:rPr>
              <a:t>7. </a:t>
            </a:r>
            <a:r>
              <a:rPr b="1" lang="en" sz="2500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</a:rPr>
              <a:t>Desenvolvimento de Algoritmo para Afetação e Escalonamento de Tarefas</a:t>
            </a:r>
            <a:endParaRPr b="1" sz="2500">
              <a:solidFill>
                <a:srgbClr val="674E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8" name="Google Shape;498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9" name="Google Shape;499;p50"/>
          <p:cNvSpPr txBox="1"/>
          <p:nvPr/>
        </p:nvSpPr>
        <p:spPr>
          <a:xfrm>
            <a:off x="656275" y="1283300"/>
            <a:ext cx="3000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74EA7"/>
                </a:solidFill>
                <a:latin typeface="Roboto"/>
                <a:ea typeface="Roboto"/>
                <a:cs typeface="Roboto"/>
                <a:sym typeface="Roboto"/>
              </a:rPr>
              <a:t>7.1. C</a:t>
            </a:r>
            <a:r>
              <a:rPr b="1" lang="en" sz="2400">
                <a:solidFill>
                  <a:srgbClr val="674EA7"/>
                </a:solidFill>
                <a:latin typeface="Roboto"/>
                <a:ea typeface="Roboto"/>
                <a:cs typeface="Roboto"/>
                <a:sym typeface="Roboto"/>
              </a:rPr>
              <a:t>aracterísticas do Problema</a:t>
            </a:r>
            <a:endParaRPr b="1" sz="2400">
              <a:solidFill>
                <a:srgbClr val="674EA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0" name="Google Shape;500;p50"/>
          <p:cNvPicPr preferRelativeResize="0"/>
          <p:nvPr/>
        </p:nvPicPr>
        <p:blipFill rotWithShape="1">
          <a:blip r:embed="rId3">
            <a:alphaModFix/>
          </a:blip>
          <a:srcRect b="32535" l="36776" r="30184" t="37327"/>
          <a:stretch/>
        </p:blipFill>
        <p:spPr>
          <a:xfrm>
            <a:off x="4969264" y="2567307"/>
            <a:ext cx="1493700" cy="1130700"/>
          </a:xfrm>
          <a:prstGeom prst="hexagon">
            <a:avLst>
              <a:gd fmla="val 25000" name="adj"/>
              <a:gd fmla="val 115470" name="vf"/>
            </a:avLst>
          </a:prstGeom>
          <a:noFill/>
          <a:ln>
            <a:noFill/>
          </a:ln>
        </p:spPr>
      </p:pic>
      <p:pic>
        <p:nvPicPr>
          <p:cNvPr id="501" name="Google Shape;501;p50"/>
          <p:cNvPicPr preferRelativeResize="0"/>
          <p:nvPr/>
        </p:nvPicPr>
        <p:blipFill rotWithShape="1">
          <a:blip r:embed="rId3">
            <a:alphaModFix/>
          </a:blip>
          <a:srcRect b="17298" l="64436" r="2524" t="52566"/>
          <a:stretch/>
        </p:blipFill>
        <p:spPr>
          <a:xfrm>
            <a:off x="6274367" y="3209370"/>
            <a:ext cx="1493700" cy="1130700"/>
          </a:xfrm>
          <a:prstGeom prst="hexagon">
            <a:avLst>
              <a:gd fmla="val 25000" name="adj"/>
              <a:gd fmla="val 115470" name="vf"/>
            </a:avLst>
          </a:prstGeom>
          <a:noFill/>
          <a:ln>
            <a:noFill/>
          </a:ln>
        </p:spPr>
      </p:pic>
      <p:pic>
        <p:nvPicPr>
          <p:cNvPr id="502" name="Google Shape;502;p50"/>
          <p:cNvPicPr preferRelativeResize="0"/>
          <p:nvPr/>
        </p:nvPicPr>
        <p:blipFill rotWithShape="1">
          <a:blip r:embed="rId3">
            <a:alphaModFix/>
          </a:blip>
          <a:srcRect b="64371" l="36602" r="30357" t="3268"/>
          <a:stretch/>
        </p:blipFill>
        <p:spPr>
          <a:xfrm>
            <a:off x="4982424" y="1283300"/>
            <a:ext cx="1493700" cy="1214100"/>
          </a:xfrm>
          <a:prstGeom prst="hexagon">
            <a:avLst>
              <a:gd fmla="val 25000" name="adj"/>
              <a:gd fmla="val 115470" name="vf"/>
            </a:avLst>
          </a:prstGeom>
          <a:noFill/>
          <a:ln>
            <a:noFill/>
          </a:ln>
        </p:spPr>
      </p:pic>
      <p:pic>
        <p:nvPicPr>
          <p:cNvPr id="503" name="Google Shape;503;p50"/>
          <p:cNvPicPr preferRelativeResize="0"/>
          <p:nvPr/>
        </p:nvPicPr>
        <p:blipFill rotWithShape="1">
          <a:blip r:embed="rId3">
            <a:alphaModFix/>
          </a:blip>
          <a:srcRect b="0" l="35676" r="29738" t="67636"/>
          <a:stretch/>
        </p:blipFill>
        <p:spPr>
          <a:xfrm>
            <a:off x="4947535" y="3767693"/>
            <a:ext cx="1563300" cy="1214100"/>
          </a:xfrm>
          <a:prstGeom prst="hexagon">
            <a:avLst>
              <a:gd fmla="val 25000" name="adj"/>
              <a:gd fmla="val 115470" name="vf"/>
            </a:avLst>
          </a:prstGeom>
          <a:noFill/>
          <a:ln>
            <a:noFill/>
          </a:ln>
        </p:spPr>
      </p:pic>
      <p:pic>
        <p:nvPicPr>
          <p:cNvPr id="504" name="Google Shape;504;p50"/>
          <p:cNvPicPr preferRelativeResize="0"/>
          <p:nvPr/>
        </p:nvPicPr>
        <p:blipFill rotWithShape="1">
          <a:blip r:embed="rId3">
            <a:alphaModFix/>
          </a:blip>
          <a:srcRect b="48576" l="64704" r="2256" t="21288"/>
          <a:stretch/>
        </p:blipFill>
        <p:spPr>
          <a:xfrm>
            <a:off x="6309256" y="1970587"/>
            <a:ext cx="1493700" cy="1130700"/>
          </a:xfrm>
          <a:prstGeom prst="hexagon">
            <a:avLst>
              <a:gd fmla="val 25000" name="adj"/>
              <a:gd fmla="val 115470" name="vf"/>
            </a:avLst>
          </a:prstGeom>
          <a:noFill/>
          <a:ln>
            <a:noFill/>
          </a:ln>
        </p:spPr>
      </p:pic>
      <p:pic>
        <p:nvPicPr>
          <p:cNvPr id="505" name="Google Shape;505;p50"/>
          <p:cNvPicPr preferRelativeResize="0"/>
          <p:nvPr/>
        </p:nvPicPr>
        <p:blipFill rotWithShape="1">
          <a:blip r:embed="rId3">
            <a:alphaModFix/>
          </a:blip>
          <a:srcRect b="49031" l="7580" r="57835" t="20834"/>
          <a:stretch/>
        </p:blipFill>
        <p:spPr>
          <a:xfrm>
            <a:off x="3631390" y="1970587"/>
            <a:ext cx="1563300" cy="1130700"/>
          </a:xfrm>
          <a:prstGeom prst="hexagon">
            <a:avLst>
              <a:gd fmla="val 25000" name="adj"/>
              <a:gd fmla="val 115470" name="vf"/>
            </a:avLst>
          </a:prstGeom>
          <a:noFill/>
          <a:ln>
            <a:noFill/>
          </a:ln>
        </p:spPr>
      </p:pic>
      <p:pic>
        <p:nvPicPr>
          <p:cNvPr id="506" name="Google Shape;506;p50"/>
          <p:cNvPicPr preferRelativeResize="0"/>
          <p:nvPr/>
        </p:nvPicPr>
        <p:blipFill rotWithShape="1">
          <a:blip r:embed="rId3">
            <a:alphaModFix/>
          </a:blip>
          <a:srcRect b="17032" l="7192" r="58226" t="52832"/>
          <a:stretch/>
        </p:blipFill>
        <p:spPr>
          <a:xfrm>
            <a:off x="3581952" y="3209370"/>
            <a:ext cx="1563300" cy="1130700"/>
          </a:xfrm>
          <a:prstGeom prst="hexagon">
            <a:avLst>
              <a:gd fmla="val 25000" name="adj"/>
              <a:gd fmla="val 115470" name="vf"/>
            </a:avLst>
          </a:prstGeom>
          <a:noFill/>
          <a:ln>
            <a:noFill/>
          </a:ln>
        </p:spPr>
      </p:pic>
      <p:pic>
        <p:nvPicPr>
          <p:cNvPr id="507" name="Google Shape;50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7075" y="209075"/>
            <a:ext cx="1366449" cy="5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51"/>
          <p:cNvSpPr txBox="1"/>
          <p:nvPr/>
        </p:nvSpPr>
        <p:spPr>
          <a:xfrm>
            <a:off x="637650" y="984863"/>
            <a:ext cx="7868700" cy="3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lgoritmo inspirado no </a:t>
            </a:r>
            <a:r>
              <a:rPr b="1" lang="en" sz="1300">
                <a:solidFill>
                  <a:srgbClr val="674EA7"/>
                </a:solidFill>
                <a:latin typeface="Roboto"/>
                <a:ea typeface="Roboto"/>
                <a:cs typeface="Roboto"/>
                <a:sym typeface="Roboto"/>
              </a:rPr>
              <a:t>GRASP</a:t>
            </a: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(Greedy Randomized Adaptive Search Procedure):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Times New Roman"/>
              <a:buAutoNum type="arabicPeriod"/>
            </a:pPr>
            <a:r>
              <a:rPr b="1" lang="en" sz="1300">
                <a:solidFill>
                  <a:srgbClr val="674EA7"/>
                </a:solidFill>
                <a:latin typeface="Roboto"/>
                <a:ea typeface="Roboto"/>
                <a:cs typeface="Roboto"/>
                <a:sym typeface="Roboto"/>
              </a:rPr>
              <a:t>Ordena as tarefas</a:t>
            </a: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tendo em conta a sua duração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AutoNum type="arabicPeriod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Cria uma </a:t>
            </a:r>
            <a:r>
              <a:rPr b="1" lang="en" sz="1300">
                <a:solidFill>
                  <a:srgbClr val="674EA7"/>
                </a:solidFill>
                <a:latin typeface="Roboto"/>
                <a:ea typeface="Roboto"/>
                <a:cs typeface="Roboto"/>
                <a:sym typeface="Roboto"/>
              </a:rPr>
              <a:t>lista restrita de tarefas candidatas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com </a:t>
            </a:r>
            <a:r>
              <a:rPr b="1" lang="en" sz="1300">
                <a:solidFill>
                  <a:srgbClr val="674EA7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das tarefas mais rápidas. Depois, uma  tarefa é escolhida aleatoriamente.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AutoNum type="arabicPeriod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A tarefa é </a:t>
            </a:r>
            <a:r>
              <a:rPr b="1" lang="en" sz="1300">
                <a:solidFill>
                  <a:srgbClr val="674EA7"/>
                </a:solidFill>
                <a:latin typeface="Roboto"/>
                <a:ea typeface="Roboto"/>
                <a:cs typeface="Roboto"/>
                <a:sym typeface="Roboto"/>
              </a:rPr>
              <a:t>atribuída aleatoriamente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ao robot ou ao humano, tendo em consideração se estes a podem executar e se a tarefa pode ser atribuída ao humano tendo em conta, o valor do risco ergonómico máximo definido. Estas etapas são repetidas até que todas as tarefas estejam atribuídas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AutoNum type="arabicPeriod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Repete o processo </a:t>
            </a:r>
            <a:r>
              <a:rPr b="1" lang="en" sz="1300">
                <a:solidFill>
                  <a:srgbClr val="674EA7"/>
                </a:solidFill>
                <a:latin typeface="Roboto"/>
                <a:ea typeface="Roboto"/>
                <a:cs typeface="Roboto"/>
                <a:sym typeface="Roboto"/>
              </a:rPr>
              <a:t>100 vezes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 e a melhor solução das 100 é devolvida como solução.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4" name="Google Shape;51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7075" y="209075"/>
            <a:ext cx="1366449" cy="5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51"/>
          <p:cNvSpPr txBox="1"/>
          <p:nvPr>
            <p:ph idx="4294967295" type="title"/>
          </p:nvPr>
        </p:nvSpPr>
        <p:spPr>
          <a:xfrm>
            <a:off x="720000" y="372275"/>
            <a:ext cx="72747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</a:rPr>
              <a:t>7.2. Método de solução</a:t>
            </a:r>
            <a:endParaRPr b="1" sz="2400">
              <a:solidFill>
                <a:srgbClr val="674E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21" name="Google Shape;52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6876" y="984875"/>
            <a:ext cx="4085625" cy="3869549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52"/>
          <p:cNvSpPr txBox="1"/>
          <p:nvPr/>
        </p:nvSpPr>
        <p:spPr>
          <a:xfrm>
            <a:off x="463450" y="1857650"/>
            <a:ext cx="27975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5A4297"/>
              </a:buClr>
              <a:buSzPts val="1400"/>
              <a:buFont typeface="Roboto"/>
              <a:buChar char="★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Paralelização entre tarefas;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5A4297"/>
              </a:buClr>
              <a:buSzPts val="1400"/>
              <a:buFont typeface="Roboto"/>
              <a:buChar char="★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Tarefas que o humano não pode realizar;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5A4297"/>
              </a:buClr>
              <a:buSzPts val="1400"/>
              <a:buFont typeface="Roboto"/>
              <a:buChar char="★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Tarefas que o robot não pode realizar;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5A4297"/>
              </a:buClr>
              <a:buSzPts val="1400"/>
              <a:buFont typeface="Roboto"/>
              <a:buChar char="★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Tarefas colaborativas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23" name="Google Shape;52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7075" y="209075"/>
            <a:ext cx="1366449" cy="5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52"/>
          <p:cNvSpPr txBox="1"/>
          <p:nvPr>
            <p:ph idx="4294967295" type="title"/>
          </p:nvPr>
        </p:nvSpPr>
        <p:spPr>
          <a:xfrm>
            <a:off x="720000" y="372275"/>
            <a:ext cx="72747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</a:rPr>
              <a:t>7.3. Fase de testes</a:t>
            </a:r>
            <a:endParaRPr b="1" sz="2400">
              <a:solidFill>
                <a:srgbClr val="674E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68A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458575" y="365450"/>
            <a:ext cx="7138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AutoNum type="arabicPeriod"/>
            </a:pPr>
            <a:r>
              <a:rPr b="1" lang="en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Introdução</a:t>
            </a:r>
            <a:endParaRPr b="1"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6"/>
          <p:cNvSpPr txBox="1"/>
          <p:nvPr/>
        </p:nvSpPr>
        <p:spPr>
          <a:xfrm>
            <a:off x="3060825" y="2338950"/>
            <a:ext cx="6213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225" name="Google Shape;22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75" y="1396550"/>
            <a:ext cx="2652275" cy="1867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E7CC3">
                <a:alpha val="50000"/>
              </a:srgbClr>
            </a:outerShdw>
          </a:effectLst>
        </p:spPr>
      </p:pic>
      <p:sp>
        <p:nvSpPr>
          <p:cNvPr id="226" name="Google Shape;226;p26"/>
          <p:cNvSpPr txBox="1"/>
          <p:nvPr/>
        </p:nvSpPr>
        <p:spPr>
          <a:xfrm>
            <a:off x="1134538" y="934850"/>
            <a:ext cx="162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Indústria 4.0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7" name="Google Shape;22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7500" y="1318938"/>
            <a:ext cx="3385908" cy="2022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E7CC3">
                <a:alpha val="50000"/>
              </a:srgbClr>
            </a:outerShdw>
          </a:effectLst>
        </p:spPr>
      </p:pic>
      <p:sp>
        <p:nvSpPr>
          <p:cNvPr id="228" name="Google Shape;228;p26"/>
          <p:cNvSpPr txBox="1"/>
          <p:nvPr/>
        </p:nvSpPr>
        <p:spPr>
          <a:xfrm>
            <a:off x="4620699" y="4126975"/>
            <a:ext cx="148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Flexibilidade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6324350" y="4119538"/>
            <a:ext cx="255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Maior foco nas pessoas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26"/>
          <p:cNvSpPr/>
          <p:nvPr/>
        </p:nvSpPr>
        <p:spPr>
          <a:xfrm rot="-5400000">
            <a:off x="5104238" y="3642075"/>
            <a:ext cx="597600" cy="34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6"/>
          <p:cNvSpPr txBox="1"/>
          <p:nvPr/>
        </p:nvSpPr>
        <p:spPr>
          <a:xfrm>
            <a:off x="5697450" y="841050"/>
            <a:ext cx="162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Organizações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2" name="Google Shape;23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2106" y="3499075"/>
            <a:ext cx="1426044" cy="14802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E7CC3">
                <a:alpha val="50000"/>
              </a:srgbClr>
            </a:outerShdw>
          </a:effectLst>
        </p:spPr>
      </p:pic>
      <p:sp>
        <p:nvSpPr>
          <p:cNvPr id="233" name="Google Shape;233;p26"/>
          <p:cNvSpPr/>
          <p:nvPr/>
        </p:nvSpPr>
        <p:spPr>
          <a:xfrm flipH="1" rot="10800000">
            <a:off x="733350" y="3517725"/>
            <a:ext cx="860100" cy="1048500"/>
          </a:xfrm>
          <a:prstGeom prst="bentArrow">
            <a:avLst>
              <a:gd fmla="val 25000" name="adj1"/>
              <a:gd fmla="val 25000" name="adj2"/>
              <a:gd fmla="val 25000" name="adj3"/>
              <a:gd fmla="val 75000" name="adj4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6"/>
          <p:cNvSpPr/>
          <p:nvPr/>
        </p:nvSpPr>
        <p:spPr>
          <a:xfrm rot="-1879771">
            <a:off x="3607229" y="3441973"/>
            <a:ext cx="781792" cy="3470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6"/>
          <p:cNvSpPr/>
          <p:nvPr/>
        </p:nvSpPr>
        <p:spPr>
          <a:xfrm rot="-5400000">
            <a:off x="7303388" y="3642075"/>
            <a:ext cx="597600" cy="34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29975" y="337500"/>
            <a:ext cx="1018750" cy="2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70748" y="2043902"/>
            <a:ext cx="1314149" cy="5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89278" y="1955888"/>
            <a:ext cx="1077095" cy="86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0" name="Google Shape;530;p53"/>
          <p:cNvPicPr preferRelativeResize="0"/>
          <p:nvPr/>
        </p:nvPicPr>
        <p:blipFill rotWithShape="1">
          <a:blip r:embed="rId3">
            <a:alphaModFix/>
          </a:blip>
          <a:srcRect b="0" l="0" r="0" t="1893"/>
          <a:stretch/>
        </p:blipFill>
        <p:spPr>
          <a:xfrm>
            <a:off x="1002700" y="1102125"/>
            <a:ext cx="7138600" cy="352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3"/>
          <p:cNvSpPr/>
          <p:nvPr/>
        </p:nvSpPr>
        <p:spPr>
          <a:xfrm>
            <a:off x="1002750" y="1567600"/>
            <a:ext cx="7138500" cy="393600"/>
          </a:xfrm>
          <a:prstGeom prst="rect">
            <a:avLst/>
          </a:prstGeom>
          <a:noFill/>
          <a:ln cap="flat" cmpd="sng" w="38100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53"/>
          <p:cNvSpPr/>
          <p:nvPr/>
        </p:nvSpPr>
        <p:spPr>
          <a:xfrm>
            <a:off x="1002750" y="3059625"/>
            <a:ext cx="7138500" cy="393600"/>
          </a:xfrm>
          <a:prstGeom prst="rect">
            <a:avLst/>
          </a:prstGeom>
          <a:noFill/>
          <a:ln cap="flat" cmpd="sng" w="38100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3" name="Google Shape;53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7075" y="209075"/>
            <a:ext cx="1366449" cy="5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3"/>
          <p:cNvSpPr txBox="1"/>
          <p:nvPr>
            <p:ph idx="4294967295" type="title"/>
          </p:nvPr>
        </p:nvSpPr>
        <p:spPr>
          <a:xfrm>
            <a:off x="720000" y="372275"/>
            <a:ext cx="72747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</a:rPr>
              <a:t>7.4. Makespan vs Risco Ergonómico</a:t>
            </a:r>
            <a:endParaRPr b="1" sz="2400">
              <a:solidFill>
                <a:srgbClr val="674E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40" name="Google Shape;540;p54"/>
          <p:cNvPicPr preferRelativeResize="0"/>
          <p:nvPr/>
        </p:nvPicPr>
        <p:blipFill rotWithShape="1">
          <a:blip r:embed="rId3">
            <a:alphaModFix/>
          </a:blip>
          <a:srcRect b="3776" l="1813" r="65330" t="9800"/>
          <a:stretch/>
        </p:blipFill>
        <p:spPr>
          <a:xfrm>
            <a:off x="2204203" y="1614492"/>
            <a:ext cx="2121065" cy="1875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54"/>
          <p:cNvPicPr preferRelativeResize="0"/>
          <p:nvPr/>
        </p:nvPicPr>
        <p:blipFill rotWithShape="1">
          <a:blip r:embed="rId3">
            <a:alphaModFix/>
          </a:blip>
          <a:srcRect b="3780" l="56763" r="2737" t="4903"/>
          <a:stretch/>
        </p:blipFill>
        <p:spPr>
          <a:xfrm>
            <a:off x="4325284" y="1508213"/>
            <a:ext cx="2614502" cy="198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54"/>
          <p:cNvSpPr/>
          <p:nvPr/>
        </p:nvSpPr>
        <p:spPr>
          <a:xfrm>
            <a:off x="2204113" y="2039949"/>
            <a:ext cx="4735500" cy="201300"/>
          </a:xfrm>
          <a:prstGeom prst="rect">
            <a:avLst/>
          </a:prstGeom>
          <a:noFill/>
          <a:ln cap="flat" cmpd="sng" w="38100">
            <a:solidFill>
              <a:srgbClr val="6F50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54"/>
          <p:cNvSpPr/>
          <p:nvPr/>
        </p:nvSpPr>
        <p:spPr>
          <a:xfrm>
            <a:off x="2204203" y="2267848"/>
            <a:ext cx="4735500" cy="201300"/>
          </a:xfrm>
          <a:prstGeom prst="rect">
            <a:avLst/>
          </a:prstGeom>
          <a:noFill/>
          <a:ln cap="flat" cmpd="sng" w="38100">
            <a:solidFill>
              <a:srgbClr val="6F50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54"/>
          <p:cNvSpPr/>
          <p:nvPr/>
        </p:nvSpPr>
        <p:spPr>
          <a:xfrm>
            <a:off x="2204203" y="2495726"/>
            <a:ext cx="4735500" cy="475200"/>
          </a:xfrm>
          <a:prstGeom prst="rect">
            <a:avLst/>
          </a:prstGeom>
          <a:noFill/>
          <a:ln cap="flat" cmpd="sng" w="38100">
            <a:solidFill>
              <a:srgbClr val="6F50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54"/>
          <p:cNvSpPr/>
          <p:nvPr/>
        </p:nvSpPr>
        <p:spPr>
          <a:xfrm>
            <a:off x="2204203" y="2970979"/>
            <a:ext cx="4735500" cy="519300"/>
          </a:xfrm>
          <a:prstGeom prst="rect">
            <a:avLst/>
          </a:prstGeom>
          <a:noFill/>
          <a:ln cap="flat" cmpd="sng" w="38100">
            <a:solidFill>
              <a:srgbClr val="6F50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6" name="Google Shape;54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7075" y="209075"/>
            <a:ext cx="1366449" cy="5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54"/>
          <p:cNvSpPr txBox="1"/>
          <p:nvPr>
            <p:ph idx="4294967295" type="title"/>
          </p:nvPr>
        </p:nvSpPr>
        <p:spPr>
          <a:xfrm>
            <a:off x="720000" y="372275"/>
            <a:ext cx="72747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</a:rPr>
              <a:t>7.5. Comparação de Soluções</a:t>
            </a:r>
            <a:endParaRPr b="1" sz="2400">
              <a:solidFill>
                <a:srgbClr val="674E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8" name="Google Shape;548;p54"/>
          <p:cNvSpPr txBox="1"/>
          <p:nvPr/>
        </p:nvSpPr>
        <p:spPr>
          <a:xfrm>
            <a:off x="934600" y="4013625"/>
            <a:ext cx="7274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M. Pearce, B. Mutlu, J. Shah and R. Radwin, "Optimizing Makespan and Ergonomics in Integrating Collaborative Robots Into Manufacturing Processes," in </a:t>
            </a:r>
            <a:r>
              <a:rPr i="1" lang="en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IEEE Transactions on Automation Science and Engineering</a:t>
            </a:r>
            <a:r>
              <a:rPr lang="en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vol. 15, no. 4, pp. 1772-1784, Oct. 2018, doi: 10.1109/TASE.2018.2789820.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68A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F8F9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4" name="Google Shape;554;p55"/>
          <p:cNvSpPr txBox="1"/>
          <p:nvPr>
            <p:ph idx="4294967295" type="title"/>
          </p:nvPr>
        </p:nvSpPr>
        <p:spPr>
          <a:xfrm>
            <a:off x="742000" y="409550"/>
            <a:ext cx="72747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8F9FA"/>
                </a:solidFill>
                <a:latin typeface="Montserrat"/>
                <a:ea typeface="Montserrat"/>
                <a:cs typeface="Montserrat"/>
                <a:sym typeface="Montserrat"/>
              </a:rPr>
              <a:t>Conclusão</a:t>
            </a:r>
            <a:endParaRPr b="1" sz="2700">
              <a:solidFill>
                <a:srgbClr val="F8F9F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5" name="Google Shape;555;p55"/>
          <p:cNvSpPr txBox="1"/>
          <p:nvPr/>
        </p:nvSpPr>
        <p:spPr>
          <a:xfrm>
            <a:off x="688125" y="1168050"/>
            <a:ext cx="7868700" cy="39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8F9FA"/>
              </a:buClr>
              <a:buSzPts val="1400"/>
              <a:buFont typeface="Times New Roman"/>
              <a:buChar char="➔"/>
            </a:pPr>
            <a:r>
              <a:rPr lang="en" sz="13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Objetivo Principal: responder à pergunta </a:t>
            </a:r>
            <a:r>
              <a:rPr lang="en" sz="13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de </a:t>
            </a:r>
            <a:r>
              <a:rPr b="1" lang="en" sz="13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1" lang="en" sz="13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omo afetar e escalonar tarefas em robótica colaborativa</a:t>
            </a:r>
            <a:r>
              <a:rPr lang="en" sz="13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300">
              <a:solidFill>
                <a:srgbClr val="F8F9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8F9FA"/>
              </a:buClr>
              <a:buSzPts val="1300"/>
              <a:buFont typeface="Times New Roman"/>
              <a:buChar char="➔"/>
            </a:pPr>
            <a:r>
              <a:rPr lang="en" sz="13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Com a realização da </a:t>
            </a:r>
            <a:r>
              <a:rPr b="1" lang="en" sz="13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revisão sistemática de literatura</a:t>
            </a:r>
            <a:r>
              <a:rPr lang="en" sz="13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 e da </a:t>
            </a:r>
            <a:r>
              <a:rPr b="1" lang="en" sz="13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taxonomia</a:t>
            </a:r>
            <a:r>
              <a:rPr lang="en" sz="13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 foi possível organizar metodicamente o ramo da alocação e </a:t>
            </a:r>
            <a:r>
              <a:rPr lang="en" sz="13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escalonamento</a:t>
            </a:r>
            <a:r>
              <a:rPr lang="en" sz="13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 de tarefas entre cobots e humanos. Além disso, assim que o </a:t>
            </a:r>
            <a:r>
              <a:rPr b="1" lang="en" sz="13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artigo</a:t>
            </a:r>
            <a:r>
              <a:rPr lang="en" sz="13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 seja aceite, este representará um contributo para a literatura.</a:t>
            </a:r>
            <a:endParaRPr sz="1300">
              <a:solidFill>
                <a:srgbClr val="F8F9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8F9FA"/>
              </a:buClr>
              <a:buSzPts val="1300"/>
              <a:buFont typeface="Times New Roman"/>
              <a:buChar char="➔"/>
            </a:pPr>
            <a:r>
              <a:rPr lang="en" sz="13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Com o </a:t>
            </a:r>
            <a:r>
              <a:rPr b="1" lang="en" sz="13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mapeamento dos processos</a:t>
            </a:r>
            <a:r>
              <a:rPr lang="en" sz="13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,  foi possível perceber através de 3 casos práticos, onde implementar um robot colaborativo e que tarefas atribuir ao robot e ao humano.</a:t>
            </a:r>
            <a:endParaRPr sz="1300">
              <a:solidFill>
                <a:srgbClr val="F8F9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8F9FA"/>
              </a:buClr>
              <a:buSzPts val="1300"/>
              <a:buFont typeface="Times New Roman"/>
              <a:buChar char="➔"/>
            </a:pPr>
            <a:r>
              <a:rPr lang="en" sz="13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Por fim, a etapa do </a:t>
            </a:r>
            <a:r>
              <a:rPr b="1" lang="en" sz="13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desenvolvimento do algoritmo</a:t>
            </a:r>
            <a:r>
              <a:rPr lang="en" sz="1300">
                <a:solidFill>
                  <a:srgbClr val="F8F9FA"/>
                </a:solidFill>
                <a:latin typeface="Roboto"/>
                <a:ea typeface="Roboto"/>
                <a:cs typeface="Roboto"/>
                <a:sym typeface="Roboto"/>
              </a:rPr>
              <a:t> permitiu criar um programa que introduzindo as tarefas e restantes dados, devolve um cronograma com a lista de tarefas e respetivas afetações e escalonamentos.</a:t>
            </a:r>
            <a:endParaRPr sz="1300">
              <a:solidFill>
                <a:srgbClr val="F8F9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8F9F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6" name="Google Shape;55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9975" y="337500"/>
            <a:ext cx="1018750" cy="2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68A1"/>
        </a:soli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2" name="Google Shape;562;p56"/>
          <p:cNvSpPr txBox="1"/>
          <p:nvPr>
            <p:ph idx="4294967295" type="title"/>
          </p:nvPr>
        </p:nvSpPr>
        <p:spPr>
          <a:xfrm>
            <a:off x="633875" y="364150"/>
            <a:ext cx="72747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8F9FA"/>
                </a:solidFill>
                <a:latin typeface="Montserrat"/>
                <a:ea typeface="Montserrat"/>
                <a:cs typeface="Montserrat"/>
                <a:sym typeface="Montserrat"/>
              </a:rPr>
              <a:t>Obrigada</a:t>
            </a:r>
            <a:endParaRPr b="1" sz="4200">
              <a:solidFill>
                <a:srgbClr val="F8F9F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3" name="Google Shape;563;p56"/>
          <p:cNvPicPr preferRelativeResize="0"/>
          <p:nvPr/>
        </p:nvPicPr>
        <p:blipFill rotWithShape="1">
          <a:blip r:embed="rId3">
            <a:alphaModFix/>
          </a:blip>
          <a:srcRect b="21445" l="21677" r="11868" t="11830"/>
          <a:stretch/>
        </p:blipFill>
        <p:spPr>
          <a:xfrm>
            <a:off x="3567775" y="910575"/>
            <a:ext cx="2563599" cy="34319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351C75">
                <a:alpha val="50000"/>
              </a:srgbClr>
            </a:outerShdw>
          </a:effectLst>
        </p:spPr>
      </p:pic>
      <p:pic>
        <p:nvPicPr>
          <p:cNvPr id="564" name="Google Shape;564;p56"/>
          <p:cNvPicPr preferRelativeResize="0"/>
          <p:nvPr/>
        </p:nvPicPr>
        <p:blipFill rotWithShape="1">
          <a:blip r:embed="rId4">
            <a:alphaModFix/>
          </a:blip>
          <a:srcRect b="0" l="8817" r="0" t="9763"/>
          <a:stretch/>
        </p:blipFill>
        <p:spPr>
          <a:xfrm>
            <a:off x="6270575" y="910563"/>
            <a:ext cx="2682476" cy="34319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351C75">
                <a:alpha val="50000"/>
              </a:srgbClr>
            </a:outerShdw>
          </a:effectLst>
        </p:spPr>
      </p:pic>
      <p:pic>
        <p:nvPicPr>
          <p:cNvPr id="565" name="Google Shape;565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700" y="1276100"/>
            <a:ext cx="2117275" cy="2117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351C75">
                <a:alpha val="50000"/>
              </a:srgbClr>
            </a:outerShdw>
          </a:effectLst>
        </p:spPr>
      </p:pic>
      <p:pic>
        <p:nvPicPr>
          <p:cNvPr id="566" name="Google Shape;566;p56"/>
          <p:cNvPicPr preferRelativeResize="0"/>
          <p:nvPr/>
        </p:nvPicPr>
        <p:blipFill rotWithShape="1">
          <a:blip r:embed="rId6">
            <a:alphaModFix/>
          </a:blip>
          <a:srcRect b="0" l="0" r="0" t="11323"/>
          <a:stretch/>
        </p:blipFill>
        <p:spPr>
          <a:xfrm>
            <a:off x="1333759" y="2966675"/>
            <a:ext cx="2010866" cy="17831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351C75">
                <a:alpha val="50000"/>
              </a:srgbClr>
            </a:outerShdw>
          </a:effectLst>
        </p:spPr>
      </p:pic>
      <p:pic>
        <p:nvPicPr>
          <p:cNvPr id="567" name="Google Shape;567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29975" y="337500"/>
            <a:ext cx="1018750" cy="2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68A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4" name="Google Shape;2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000" y="1450797"/>
            <a:ext cx="4225050" cy="282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7"/>
          <p:cNvSpPr txBox="1"/>
          <p:nvPr/>
        </p:nvSpPr>
        <p:spPr>
          <a:xfrm>
            <a:off x="458575" y="365450"/>
            <a:ext cx="7138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AutoNum type="arabicPeriod"/>
            </a:pPr>
            <a:r>
              <a:rPr b="1" lang="en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Introdução</a:t>
            </a:r>
            <a:endParaRPr b="1"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27"/>
          <p:cNvSpPr txBox="1"/>
          <p:nvPr/>
        </p:nvSpPr>
        <p:spPr>
          <a:xfrm>
            <a:off x="3174782" y="933175"/>
            <a:ext cx="258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Robótica Colaborativa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222675" y="2016513"/>
            <a:ext cx="16479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ROBOT</a:t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Força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Repetitividade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27"/>
          <p:cNvSpPr/>
          <p:nvPr/>
        </p:nvSpPr>
        <p:spPr>
          <a:xfrm>
            <a:off x="1655975" y="2584625"/>
            <a:ext cx="548700" cy="393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7"/>
          <p:cNvSpPr/>
          <p:nvPr/>
        </p:nvSpPr>
        <p:spPr>
          <a:xfrm rot="10800000">
            <a:off x="6726375" y="2592275"/>
            <a:ext cx="548700" cy="395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7"/>
          <p:cNvSpPr txBox="1"/>
          <p:nvPr/>
        </p:nvSpPr>
        <p:spPr>
          <a:xfrm>
            <a:off x="7400225" y="2126700"/>
            <a:ext cx="15633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HOMEM</a:t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Destreza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Flexibilidade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27"/>
          <p:cNvSpPr txBox="1"/>
          <p:nvPr/>
        </p:nvSpPr>
        <p:spPr>
          <a:xfrm>
            <a:off x="344100" y="4446125"/>
            <a:ext cx="8455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Como afetar e </a:t>
            </a:r>
            <a:r>
              <a:rPr b="1" lang="en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escalonar</a:t>
            </a:r>
            <a:r>
              <a:rPr b="1" lang="en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tarefas na Robótica Colaborativa?</a:t>
            </a:r>
            <a:endParaRPr b="1"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2" name="Google Shape;25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9975" y="337500"/>
            <a:ext cx="1018750" cy="2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4375" y="1661625"/>
            <a:ext cx="4335225" cy="208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8"/>
          <p:cNvSpPr txBox="1"/>
          <p:nvPr/>
        </p:nvSpPr>
        <p:spPr>
          <a:xfrm>
            <a:off x="361550" y="1767300"/>
            <a:ext cx="258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eforçar o desenvolvimento tecnológico e a inovação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5962025" y="1767300"/>
            <a:ext cx="3001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Responder aos desafios sociais através do desenvolvimento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 tecnologias que auxiliem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 ser humano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28"/>
          <p:cNvSpPr/>
          <p:nvPr/>
        </p:nvSpPr>
        <p:spPr>
          <a:xfrm rot="1540251">
            <a:off x="5247728" y="1424424"/>
            <a:ext cx="731792" cy="526096"/>
          </a:xfrm>
          <a:custGeom>
            <a:rect b="b" l="l" r="r" t="t"/>
            <a:pathLst>
              <a:path extrusionOk="0" h="1328" w="1458">
                <a:moveTo>
                  <a:pt x="1047" y="1"/>
                </a:moveTo>
                <a:lnTo>
                  <a:pt x="1047" y="188"/>
                </a:lnTo>
                <a:cubicBezTo>
                  <a:pt x="484" y="289"/>
                  <a:pt x="51" y="758"/>
                  <a:pt x="1" y="1328"/>
                </a:cubicBezTo>
                <a:lnTo>
                  <a:pt x="477" y="1328"/>
                </a:lnTo>
                <a:cubicBezTo>
                  <a:pt x="527" y="1018"/>
                  <a:pt x="751" y="765"/>
                  <a:pt x="1047" y="679"/>
                </a:cubicBezTo>
                <a:lnTo>
                  <a:pt x="1047" y="845"/>
                </a:lnTo>
                <a:lnTo>
                  <a:pt x="1458" y="433"/>
                </a:lnTo>
                <a:lnTo>
                  <a:pt x="1047" y="1"/>
                </a:lnTo>
                <a:close/>
              </a:path>
            </a:pathLst>
          </a:custGeom>
          <a:noFill/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8"/>
          <p:cNvSpPr/>
          <p:nvPr/>
        </p:nvSpPr>
        <p:spPr>
          <a:xfrm flipH="1" rot="-1444577">
            <a:off x="3021241" y="1424437"/>
            <a:ext cx="731792" cy="526099"/>
          </a:xfrm>
          <a:custGeom>
            <a:rect b="b" l="l" r="r" t="t"/>
            <a:pathLst>
              <a:path extrusionOk="0" h="1328" w="1458">
                <a:moveTo>
                  <a:pt x="1047" y="1"/>
                </a:moveTo>
                <a:lnTo>
                  <a:pt x="1047" y="188"/>
                </a:lnTo>
                <a:cubicBezTo>
                  <a:pt x="484" y="289"/>
                  <a:pt x="51" y="758"/>
                  <a:pt x="1" y="1328"/>
                </a:cubicBezTo>
                <a:lnTo>
                  <a:pt x="477" y="1328"/>
                </a:lnTo>
                <a:cubicBezTo>
                  <a:pt x="527" y="1018"/>
                  <a:pt x="751" y="765"/>
                  <a:pt x="1047" y="679"/>
                </a:cubicBezTo>
                <a:lnTo>
                  <a:pt x="1047" y="845"/>
                </a:lnTo>
                <a:lnTo>
                  <a:pt x="1458" y="433"/>
                </a:lnTo>
                <a:lnTo>
                  <a:pt x="1047" y="1"/>
                </a:lnTo>
                <a:close/>
              </a:path>
            </a:pathLst>
          </a:custGeom>
          <a:noFill/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28"/>
          <p:cNvSpPr txBox="1"/>
          <p:nvPr/>
        </p:nvSpPr>
        <p:spPr>
          <a:xfrm>
            <a:off x="458575" y="365450"/>
            <a:ext cx="7138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5A4297"/>
                </a:solidFill>
                <a:latin typeface="Montserrat"/>
                <a:ea typeface="Montserrat"/>
                <a:cs typeface="Montserrat"/>
                <a:sym typeface="Montserrat"/>
              </a:rPr>
              <a:t>2. AUGMANITY</a:t>
            </a:r>
            <a:endParaRPr b="1" sz="2700">
              <a:solidFill>
                <a:srgbClr val="5A429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4" name="Google Shape;26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7075" y="209075"/>
            <a:ext cx="1366449" cy="5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0" name="Google Shape;270;p29"/>
          <p:cNvPicPr preferRelativeResize="0"/>
          <p:nvPr/>
        </p:nvPicPr>
        <p:blipFill rotWithShape="1">
          <a:blip r:embed="rId3">
            <a:alphaModFix/>
          </a:blip>
          <a:srcRect b="5417" l="0" r="3465" t="8863"/>
          <a:stretch/>
        </p:blipFill>
        <p:spPr>
          <a:xfrm>
            <a:off x="90050" y="2608100"/>
            <a:ext cx="20504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9"/>
          <p:cNvPicPr preferRelativeResize="0"/>
          <p:nvPr/>
        </p:nvPicPr>
        <p:blipFill rotWithShape="1">
          <a:blip r:embed="rId4">
            <a:alphaModFix/>
          </a:blip>
          <a:srcRect b="0" l="5775" r="0" t="6288"/>
          <a:stretch/>
        </p:blipFill>
        <p:spPr>
          <a:xfrm>
            <a:off x="2140525" y="3069637"/>
            <a:ext cx="1229600" cy="12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9"/>
          <p:cNvPicPr preferRelativeResize="0"/>
          <p:nvPr/>
        </p:nvPicPr>
        <p:blipFill rotWithShape="1">
          <a:blip r:embed="rId5">
            <a:alphaModFix/>
          </a:blip>
          <a:srcRect b="5744" l="4724" r="5282" t="8130"/>
          <a:stretch/>
        </p:blipFill>
        <p:spPr>
          <a:xfrm>
            <a:off x="1943075" y="1162101"/>
            <a:ext cx="19630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9"/>
          <p:cNvPicPr preferRelativeResize="0"/>
          <p:nvPr/>
        </p:nvPicPr>
        <p:blipFill rotWithShape="1">
          <a:blip r:embed="rId6">
            <a:alphaModFix/>
          </a:blip>
          <a:srcRect b="0" l="0" r="0" t="2704"/>
          <a:stretch/>
        </p:blipFill>
        <p:spPr>
          <a:xfrm>
            <a:off x="3632925" y="2608100"/>
            <a:ext cx="20287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61700" y="2865275"/>
            <a:ext cx="12573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9"/>
          <p:cNvPicPr preferRelativeResize="0"/>
          <p:nvPr/>
        </p:nvPicPr>
        <p:blipFill rotWithShape="1">
          <a:blip r:embed="rId8">
            <a:alphaModFix/>
          </a:blip>
          <a:srcRect b="0" l="0" r="0" t="5267"/>
          <a:stretch/>
        </p:blipFill>
        <p:spPr>
          <a:xfrm>
            <a:off x="5352125" y="1177675"/>
            <a:ext cx="19907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42850" y="1425875"/>
            <a:ext cx="1079850" cy="1186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25800" y="2589038"/>
            <a:ext cx="200025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06100" y="1341275"/>
            <a:ext cx="1181100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597075" y="209075"/>
            <a:ext cx="1366449" cy="5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9"/>
          <p:cNvSpPr txBox="1"/>
          <p:nvPr/>
        </p:nvSpPr>
        <p:spPr>
          <a:xfrm>
            <a:off x="458575" y="365450"/>
            <a:ext cx="7138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5A4297"/>
                </a:solidFill>
                <a:latin typeface="Montserrat"/>
                <a:ea typeface="Montserrat"/>
                <a:cs typeface="Montserrat"/>
                <a:sym typeface="Montserrat"/>
              </a:rPr>
              <a:t>3. Metodologias</a:t>
            </a:r>
            <a:endParaRPr b="1" sz="2700">
              <a:solidFill>
                <a:srgbClr val="5A429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p30"/>
          <p:cNvSpPr/>
          <p:nvPr/>
        </p:nvSpPr>
        <p:spPr>
          <a:xfrm>
            <a:off x="6832188" y="2550963"/>
            <a:ext cx="707100" cy="704700"/>
          </a:xfrm>
          <a:prstGeom prst="mathPlus">
            <a:avLst>
              <a:gd fmla="val 23520" name="adj1"/>
            </a:avLst>
          </a:prstGeom>
          <a:solidFill>
            <a:srgbClr val="20124D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30"/>
          <p:cNvPicPr preferRelativeResize="0"/>
          <p:nvPr/>
        </p:nvPicPr>
        <p:blipFill rotWithShape="1">
          <a:blip r:embed="rId3">
            <a:alphaModFix/>
          </a:blip>
          <a:srcRect b="0" l="-2976" r="0" t="0"/>
          <a:stretch/>
        </p:blipFill>
        <p:spPr>
          <a:xfrm>
            <a:off x="7370475" y="1961075"/>
            <a:ext cx="1607100" cy="1827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8" name="Google Shape;28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963" y="1027400"/>
            <a:ext cx="1009500" cy="962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9" name="Google Shape;28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625" y="3488963"/>
            <a:ext cx="1432200" cy="136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0"/>
          <p:cNvPicPr preferRelativeResize="0"/>
          <p:nvPr/>
        </p:nvPicPr>
        <p:blipFill rotWithShape="1">
          <a:blip r:embed="rId6">
            <a:alphaModFix/>
          </a:blip>
          <a:srcRect b="8713" l="8212" r="3674" t="-431"/>
          <a:stretch/>
        </p:blipFill>
        <p:spPr>
          <a:xfrm>
            <a:off x="1980825" y="2124235"/>
            <a:ext cx="1560600" cy="1428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1" name="Google Shape;291;p30"/>
          <p:cNvPicPr preferRelativeResize="0"/>
          <p:nvPr/>
        </p:nvPicPr>
        <p:blipFill rotWithShape="1">
          <a:blip r:embed="rId7">
            <a:alphaModFix/>
          </a:blip>
          <a:srcRect b="6821" l="9030" r="12371" t="3772"/>
          <a:stretch/>
        </p:blipFill>
        <p:spPr>
          <a:xfrm>
            <a:off x="3873563" y="558700"/>
            <a:ext cx="1226700" cy="1239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2" name="Google Shape;292;p30"/>
          <p:cNvPicPr preferRelativeResize="0"/>
          <p:nvPr/>
        </p:nvPicPr>
        <p:blipFill rotWithShape="1">
          <a:blip r:embed="rId8">
            <a:alphaModFix/>
          </a:blip>
          <a:srcRect b="8424" l="10652" r="10731" t="0"/>
          <a:stretch/>
        </p:blipFill>
        <p:spPr>
          <a:xfrm>
            <a:off x="3898663" y="2088675"/>
            <a:ext cx="1170900" cy="1182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3" name="Google Shape;293;p30"/>
          <p:cNvPicPr preferRelativeResize="0"/>
          <p:nvPr/>
        </p:nvPicPr>
        <p:blipFill rotWithShape="1">
          <a:blip r:embed="rId9">
            <a:alphaModFix/>
          </a:blip>
          <a:srcRect b="7619" l="6094" r="6094" t="7619"/>
          <a:stretch/>
        </p:blipFill>
        <p:spPr>
          <a:xfrm>
            <a:off x="3680574" y="3562249"/>
            <a:ext cx="1607100" cy="1499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4" name="Google Shape;294;p30"/>
          <p:cNvPicPr preferRelativeResize="0"/>
          <p:nvPr/>
        </p:nvPicPr>
        <p:blipFill rotWithShape="1">
          <a:blip r:embed="rId10">
            <a:alphaModFix/>
          </a:blip>
          <a:srcRect b="12795" l="11034" r="12763" t="4334"/>
          <a:stretch/>
        </p:blipFill>
        <p:spPr>
          <a:xfrm>
            <a:off x="5483363" y="553750"/>
            <a:ext cx="1226700" cy="1239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5" name="Google Shape;295;p30"/>
          <p:cNvPicPr preferRelativeResize="0"/>
          <p:nvPr/>
        </p:nvPicPr>
        <p:blipFill rotWithShape="1">
          <a:blip r:embed="rId11">
            <a:alphaModFix/>
          </a:blip>
          <a:srcRect b="9472" l="11342" r="9506" t="5803"/>
          <a:stretch/>
        </p:blipFill>
        <p:spPr>
          <a:xfrm>
            <a:off x="5316425" y="2234125"/>
            <a:ext cx="1560600" cy="1557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6" name="Google Shape;296;p30"/>
          <p:cNvPicPr preferRelativeResize="0"/>
          <p:nvPr/>
        </p:nvPicPr>
        <p:blipFill rotWithShape="1">
          <a:blip r:embed="rId12">
            <a:alphaModFix/>
          </a:blip>
          <a:srcRect b="13814" l="13407" r="19215" t="6243"/>
          <a:stretch/>
        </p:blipFill>
        <p:spPr>
          <a:xfrm>
            <a:off x="5601900" y="3926825"/>
            <a:ext cx="1170900" cy="11496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297" name="Google Shape;297;p30"/>
          <p:cNvCxnSpPr>
            <a:stCxn id="288" idx="4"/>
            <a:endCxn id="289" idx="0"/>
          </p:cNvCxnSpPr>
          <p:nvPr/>
        </p:nvCxnSpPr>
        <p:spPr>
          <a:xfrm>
            <a:off x="1264713" y="1989500"/>
            <a:ext cx="0" cy="1499400"/>
          </a:xfrm>
          <a:prstGeom prst="straightConnector1">
            <a:avLst/>
          </a:prstGeom>
          <a:noFill/>
          <a:ln cap="flat" cmpd="sng" w="28575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8" name="Google Shape;298;p30"/>
          <p:cNvCxnSpPr>
            <a:stCxn id="288" idx="4"/>
            <a:endCxn id="290" idx="1"/>
          </p:cNvCxnSpPr>
          <p:nvPr/>
        </p:nvCxnSpPr>
        <p:spPr>
          <a:xfrm>
            <a:off x="1264713" y="1989500"/>
            <a:ext cx="944700" cy="344100"/>
          </a:xfrm>
          <a:prstGeom prst="straightConnector1">
            <a:avLst/>
          </a:prstGeom>
          <a:noFill/>
          <a:ln cap="flat" cmpd="sng" w="28575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9" name="Google Shape;299;p30"/>
          <p:cNvCxnSpPr>
            <a:stCxn id="288" idx="7"/>
            <a:endCxn id="291" idx="2"/>
          </p:cNvCxnSpPr>
          <p:nvPr/>
        </p:nvCxnSpPr>
        <p:spPr>
          <a:xfrm>
            <a:off x="1621625" y="1168296"/>
            <a:ext cx="2251800" cy="10200"/>
          </a:xfrm>
          <a:prstGeom prst="straightConnector1">
            <a:avLst/>
          </a:prstGeom>
          <a:noFill/>
          <a:ln cap="flat" cmpd="sng" w="28575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0" name="Google Shape;300;p30"/>
          <p:cNvCxnSpPr>
            <a:stCxn id="290" idx="7"/>
            <a:endCxn id="291" idx="3"/>
          </p:cNvCxnSpPr>
          <p:nvPr/>
        </p:nvCxnSpPr>
        <p:spPr>
          <a:xfrm flipH="1" rot="10800000">
            <a:off x="3312880" y="1616492"/>
            <a:ext cx="740400" cy="717000"/>
          </a:xfrm>
          <a:prstGeom prst="straightConnector1">
            <a:avLst/>
          </a:prstGeom>
          <a:noFill/>
          <a:ln cap="flat" cmpd="sng" w="28575">
            <a:solidFill>
              <a:srgbClr val="C27BA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1" name="Google Shape;301;p30"/>
          <p:cNvCxnSpPr>
            <a:stCxn id="290" idx="4"/>
            <a:endCxn id="289" idx="3"/>
          </p:cNvCxnSpPr>
          <p:nvPr/>
        </p:nvCxnSpPr>
        <p:spPr>
          <a:xfrm flipH="1">
            <a:off x="1980825" y="3553135"/>
            <a:ext cx="780300" cy="619800"/>
          </a:xfrm>
          <a:prstGeom prst="straightConnector1">
            <a:avLst/>
          </a:prstGeom>
          <a:noFill/>
          <a:ln cap="flat" cmpd="sng" w="28575">
            <a:solidFill>
              <a:srgbClr val="C27BA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2" name="Google Shape;302;p30"/>
          <p:cNvCxnSpPr>
            <a:stCxn id="291" idx="4"/>
            <a:endCxn id="292" idx="0"/>
          </p:cNvCxnSpPr>
          <p:nvPr/>
        </p:nvCxnSpPr>
        <p:spPr>
          <a:xfrm flipH="1">
            <a:off x="4484213" y="1798000"/>
            <a:ext cx="2700" cy="290700"/>
          </a:xfrm>
          <a:prstGeom prst="straightConnector1">
            <a:avLst/>
          </a:prstGeom>
          <a:noFill/>
          <a:ln cap="flat" cmpd="sng" w="28575">
            <a:solidFill>
              <a:srgbClr val="741B4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3" name="Google Shape;303;p30"/>
          <p:cNvCxnSpPr>
            <a:stCxn id="292" idx="4"/>
            <a:endCxn id="293" idx="0"/>
          </p:cNvCxnSpPr>
          <p:nvPr/>
        </p:nvCxnSpPr>
        <p:spPr>
          <a:xfrm>
            <a:off x="4484113" y="3271575"/>
            <a:ext cx="0" cy="290700"/>
          </a:xfrm>
          <a:prstGeom prst="straightConnector1">
            <a:avLst/>
          </a:prstGeom>
          <a:noFill/>
          <a:ln cap="flat" cmpd="sng" w="28575">
            <a:solidFill>
              <a:srgbClr val="741B4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4" name="Google Shape;304;p30"/>
          <p:cNvCxnSpPr>
            <a:stCxn id="292" idx="5"/>
            <a:endCxn id="296" idx="1"/>
          </p:cNvCxnSpPr>
          <p:nvPr/>
        </p:nvCxnSpPr>
        <p:spPr>
          <a:xfrm>
            <a:off x="4898088" y="3098343"/>
            <a:ext cx="875400" cy="996900"/>
          </a:xfrm>
          <a:prstGeom prst="straightConnector1">
            <a:avLst/>
          </a:prstGeom>
          <a:noFill/>
          <a:ln cap="flat" cmpd="sng" w="28575">
            <a:solidFill>
              <a:srgbClr val="741B4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5" name="Google Shape;305;p30"/>
          <p:cNvCxnSpPr>
            <a:stCxn id="291" idx="6"/>
            <a:endCxn id="294" idx="2"/>
          </p:cNvCxnSpPr>
          <p:nvPr/>
        </p:nvCxnSpPr>
        <p:spPr>
          <a:xfrm flipH="1" rot="10800000">
            <a:off x="5100263" y="1173550"/>
            <a:ext cx="383100" cy="4800"/>
          </a:xfrm>
          <a:prstGeom prst="straightConnector1">
            <a:avLst/>
          </a:prstGeom>
          <a:noFill/>
          <a:ln cap="flat" cmpd="sng" w="28575">
            <a:solidFill>
              <a:srgbClr val="741B4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6" name="Google Shape;306;p30"/>
          <p:cNvCxnSpPr>
            <a:stCxn id="294" idx="4"/>
            <a:endCxn id="295" idx="0"/>
          </p:cNvCxnSpPr>
          <p:nvPr/>
        </p:nvCxnSpPr>
        <p:spPr>
          <a:xfrm>
            <a:off x="6096713" y="1793050"/>
            <a:ext cx="0" cy="441000"/>
          </a:xfrm>
          <a:prstGeom prst="straightConnector1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07" name="Google Shape;307;p3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597075" y="209075"/>
            <a:ext cx="1366449" cy="5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0"/>
          <p:cNvSpPr txBox="1"/>
          <p:nvPr/>
        </p:nvSpPr>
        <p:spPr>
          <a:xfrm>
            <a:off x="458575" y="365450"/>
            <a:ext cx="7138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</a:rPr>
              <a:t>4. Tópicos Teóricos</a:t>
            </a:r>
            <a:endParaRPr b="1" sz="2700">
              <a:solidFill>
                <a:srgbClr val="5A429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/>
          <p:nvPr>
            <p:ph idx="4294967295" type="title"/>
          </p:nvPr>
        </p:nvSpPr>
        <p:spPr>
          <a:xfrm>
            <a:off x="5523625" y="657200"/>
            <a:ext cx="3421200" cy="30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B7743"/>
                </a:solidFill>
                <a:latin typeface="Montserrat"/>
                <a:ea typeface="Montserrat"/>
                <a:cs typeface="Montserrat"/>
                <a:sym typeface="Montserrat"/>
              </a:rPr>
              <a:t>5. </a:t>
            </a:r>
            <a:r>
              <a:rPr b="1" lang="en" sz="2700">
                <a:solidFill>
                  <a:srgbClr val="0B7743"/>
                </a:solidFill>
                <a:latin typeface="Montserrat"/>
                <a:ea typeface="Montserrat"/>
                <a:cs typeface="Montserrat"/>
                <a:sym typeface="Montserrat"/>
              </a:rPr>
              <a:t>Revisão Sistemática</a:t>
            </a:r>
            <a:endParaRPr b="1" sz="2700">
              <a:solidFill>
                <a:srgbClr val="0B77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B7743"/>
                </a:solidFill>
                <a:latin typeface="Montserrat"/>
                <a:ea typeface="Montserrat"/>
                <a:cs typeface="Montserrat"/>
                <a:sym typeface="Montserrat"/>
              </a:rPr>
              <a:t>de Literatura</a:t>
            </a:r>
            <a:endParaRPr b="1" sz="2700">
              <a:solidFill>
                <a:srgbClr val="0B77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PRISMA </a:t>
            </a:r>
            <a:endParaRPr b="1"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Preferred Reporting Items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 Systematic Reviews and Meta-analyses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31"/>
          <p:cNvSpPr txBox="1"/>
          <p:nvPr>
            <p:ph idx="4294967295" type="title"/>
          </p:nvPr>
        </p:nvSpPr>
        <p:spPr>
          <a:xfrm>
            <a:off x="6272425" y="3825425"/>
            <a:ext cx="2350200" cy="7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B7743"/>
                </a:solidFill>
                <a:latin typeface="Roboto"/>
                <a:ea typeface="Roboto"/>
                <a:cs typeface="Roboto"/>
                <a:sym typeface="Roboto"/>
              </a:rPr>
              <a:t>58 artigos</a:t>
            </a:r>
            <a:endParaRPr b="1" sz="3000">
              <a:solidFill>
                <a:srgbClr val="0B77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6" name="Google Shape;31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850" y="275887"/>
            <a:ext cx="4862986" cy="45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7075" y="209075"/>
            <a:ext cx="1366449" cy="5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32"/>
          <p:cNvSpPr txBox="1"/>
          <p:nvPr>
            <p:ph idx="4294967295" type="title"/>
          </p:nvPr>
        </p:nvSpPr>
        <p:spPr>
          <a:xfrm>
            <a:off x="661400" y="242175"/>
            <a:ext cx="50715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B7743"/>
                </a:solidFill>
                <a:latin typeface="Montserrat"/>
                <a:ea typeface="Montserrat"/>
                <a:cs typeface="Montserrat"/>
                <a:sym typeface="Montserrat"/>
              </a:rPr>
              <a:t>5.1. Análise Quantitativa</a:t>
            </a:r>
            <a:endParaRPr b="1" sz="2700">
              <a:solidFill>
                <a:srgbClr val="0B77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4" name="Google Shape;32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50" y="1083975"/>
            <a:ext cx="5221824" cy="17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2800" y="1152974"/>
            <a:ext cx="3247925" cy="185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3975" y="3101063"/>
            <a:ext cx="447675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550" y="2924200"/>
            <a:ext cx="4440990" cy="185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97075" y="209075"/>
            <a:ext cx="1366449" cy="5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obotic Workshop by Slidesgo">
  <a:themeElements>
    <a:clrScheme name="Simple Light">
      <a:dk1>
        <a:srgbClr val="263238"/>
      </a:dk1>
      <a:lt1>
        <a:srgbClr val="FFFFFF"/>
      </a:lt1>
      <a:dk2>
        <a:srgbClr val="C7F9CC"/>
      </a:dk2>
      <a:lt2>
        <a:srgbClr val="80ED99"/>
      </a:lt2>
      <a:accent1>
        <a:srgbClr val="1A2327"/>
      </a:accent1>
      <a:accent2>
        <a:srgbClr val="58DD76"/>
      </a:accent2>
      <a:accent3>
        <a:srgbClr val="C7F9CC"/>
      </a:accent3>
      <a:accent4>
        <a:srgbClr val="80ED99"/>
      </a:accent4>
      <a:accent5>
        <a:srgbClr val="263238"/>
      </a:accent5>
      <a:accent6>
        <a:srgbClr val="FDFDFD"/>
      </a:accent6>
      <a:hlink>
        <a:srgbClr val="2632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