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300" r:id="rId4"/>
    <p:sldId id="258" r:id="rId5"/>
    <p:sldId id="259" r:id="rId6"/>
    <p:sldId id="260" r:id="rId7"/>
    <p:sldId id="301" r:id="rId8"/>
    <p:sldId id="261" r:id="rId9"/>
    <p:sldId id="262" r:id="rId10"/>
    <p:sldId id="296" r:id="rId11"/>
    <p:sldId id="264" r:id="rId12"/>
    <p:sldId id="265" r:id="rId13"/>
    <p:sldId id="266" r:id="rId14"/>
    <p:sldId id="267" r:id="rId15"/>
    <p:sldId id="269" r:id="rId16"/>
    <p:sldId id="270" r:id="rId17"/>
    <p:sldId id="297" r:id="rId18"/>
    <p:sldId id="268" r:id="rId19"/>
    <p:sldId id="271" r:id="rId20"/>
    <p:sldId id="302" r:id="rId21"/>
    <p:sldId id="303" r:id="rId22"/>
    <p:sldId id="306" r:id="rId23"/>
    <p:sldId id="307" r:id="rId24"/>
    <p:sldId id="298" r:id="rId25"/>
    <p:sldId id="309" r:id="rId26"/>
    <p:sldId id="310" r:id="rId27"/>
    <p:sldId id="311" r:id="rId28"/>
    <p:sldId id="312" r:id="rId29"/>
    <p:sldId id="320" r:id="rId30"/>
    <p:sldId id="313" r:id="rId31"/>
    <p:sldId id="314" r:id="rId32"/>
    <p:sldId id="316" r:id="rId33"/>
    <p:sldId id="323" r:id="rId34"/>
    <p:sldId id="327" r:id="rId35"/>
    <p:sldId id="322" r:id="rId36"/>
    <p:sldId id="317" r:id="rId37"/>
    <p:sldId id="318" r:id="rId38"/>
    <p:sldId id="299" r:id="rId39"/>
    <p:sldId id="272" r:id="rId40"/>
    <p:sldId id="325" r:id="rId41"/>
    <p:sldId id="326" r:id="rId4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0297" autoAdjust="0"/>
  </p:normalViewPr>
  <p:slideViewPr>
    <p:cSldViewPr snapToGrid="0">
      <p:cViewPr varScale="1">
        <p:scale>
          <a:sx n="70" d="100"/>
          <a:sy n="70" d="100"/>
        </p:scale>
        <p:origin x="14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375B-0C0B-42DF-A69A-8F3A31275D81}" type="datetimeFigureOut">
              <a:rPr lang="pt-PT" smtClean="0"/>
              <a:t>20/12/2016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BA9FC-33BA-4DED-8321-6D80571724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161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004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710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9608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285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7779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4022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6929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388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3941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7869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46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860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503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2389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85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4470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834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8235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0755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7905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4300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898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6633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3145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8662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965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18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0009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6048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8977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74871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8383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421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692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12704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256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153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75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18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105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A9FC-33BA-4DED-8321-6D805717243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81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1C8F-4D42-4A0F-86CE-3BC61B8BD4D6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90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0D5D-13D0-4A36-80D4-6A0A21233BE2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876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3AC2-6222-4831-8E38-548A9C6E9A2F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534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2C85-4A78-4960-8708-0684BDE17C1A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170064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67E7-93FC-4DAB-A9D9-904ABB7F8C1E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38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6498000"/>
            <a:ext cx="12192001" cy="360000"/>
          </a:xfrm>
          <a:prstGeom prst="rect">
            <a:avLst/>
          </a:prstGeom>
          <a:solidFill>
            <a:srgbClr val="23373B"/>
          </a:solidFill>
          <a:ln>
            <a:solidFill>
              <a:srgbClr val="233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+mn-lt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20000" y="1800000"/>
            <a:ext cx="10800000" cy="4351338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rgbClr val="23373B"/>
                </a:solidFill>
                <a:latin typeface="+mj-lt"/>
              </a:defRPr>
            </a:lvl1pPr>
            <a:lvl2pPr>
              <a:defRPr sz="2400">
                <a:solidFill>
                  <a:srgbClr val="23373B"/>
                </a:solidFill>
                <a:latin typeface="+mj-lt"/>
              </a:defRPr>
            </a:lvl2pPr>
            <a:lvl3pPr>
              <a:defRPr sz="2400">
                <a:solidFill>
                  <a:srgbClr val="23373B"/>
                </a:solidFill>
                <a:latin typeface="+mj-lt"/>
              </a:defRPr>
            </a:lvl3pPr>
            <a:lvl4pPr>
              <a:defRPr sz="2400">
                <a:solidFill>
                  <a:srgbClr val="23373B"/>
                </a:solidFill>
                <a:latin typeface="+mj-lt"/>
              </a:defRPr>
            </a:lvl4pPr>
            <a:lvl5pPr>
              <a:defRPr sz="2400">
                <a:solidFill>
                  <a:srgbClr val="23373B"/>
                </a:solidFill>
                <a:latin typeface="+mj-lt"/>
              </a:defRPr>
            </a:lvl5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60000" y="6498000"/>
            <a:ext cx="5248320" cy="360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11275200" y="6498000"/>
            <a:ext cx="556725" cy="36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5608320" y="6498000"/>
            <a:ext cx="975360" cy="360000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5940F2C5-1748-486A-9534-DDD1B22A1D50}" type="datetime1">
              <a:rPr lang="pt-PT" smtClean="0"/>
              <a:t>20/12/2016</a:t>
            </a:fld>
            <a:endParaRPr lang="pt-PT"/>
          </a:p>
        </p:txBody>
      </p:sp>
      <p:sp>
        <p:nvSpPr>
          <p:cNvPr id="7" name="Retângulo 6"/>
          <p:cNvSpPr/>
          <p:nvPr/>
        </p:nvSpPr>
        <p:spPr>
          <a:xfrm>
            <a:off x="1" y="0"/>
            <a:ext cx="12192000" cy="911007"/>
          </a:xfrm>
          <a:prstGeom prst="rect">
            <a:avLst/>
          </a:prstGeom>
          <a:solidFill>
            <a:srgbClr val="23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+mn-lt"/>
            </a:endParaRPr>
          </a:p>
        </p:txBody>
      </p:sp>
      <p:cxnSp>
        <p:nvCxnSpPr>
          <p:cNvPr id="10" name="Conexão reta 9"/>
          <p:cNvCxnSpPr/>
          <p:nvPr/>
        </p:nvCxnSpPr>
        <p:spPr>
          <a:xfrm>
            <a:off x="1" y="923608"/>
            <a:ext cx="12192000" cy="0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900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17" name="Marcador de Posição do Tex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0237" y="944682"/>
            <a:ext cx="10799763" cy="540000"/>
          </a:xfrm>
        </p:spPr>
        <p:txBody>
          <a:bodyPr anchor="ctr"/>
          <a:lstStyle>
            <a:lvl1pPr marL="0" indent="0">
              <a:buNone/>
              <a:defRPr b="0">
                <a:solidFill>
                  <a:srgbClr val="23373B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68169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E723-A6CC-4ACB-B67F-5CCF0035F44A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64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015-28E1-4635-A3D2-D8F8EB144B9A}" type="datetime1">
              <a:rPr lang="pt-PT" smtClean="0"/>
              <a:t>20/12/2016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03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3CEC-B71E-44FA-87E2-2BB4A24D4A21}" type="datetime1">
              <a:rPr lang="pt-PT" smtClean="0"/>
              <a:t>20/12/2016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411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2958-96E4-44DC-9BBC-D46DC5640F9F}" type="datetime1">
              <a:rPr lang="pt-PT" smtClean="0"/>
              <a:t>20/12/2016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449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9CAC-1BE5-4DB2-B74B-1FE3F0DDC746}" type="datetime1">
              <a:rPr lang="pt-PT" smtClean="0"/>
              <a:t>20/12/2016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785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5B922-A1DF-49BC-BA73-A464B0CF5D98}" type="datetime1">
              <a:rPr lang="pt-PT" smtClean="0"/>
              <a:t>20/12/2016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903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2FC0-3A22-41D9-B21C-0CA12D0AA678}" type="datetime1">
              <a:rPr lang="pt-PT" smtClean="0"/>
              <a:t>20/12/2016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48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A2DB3-58E1-4187-B50C-891832AEDD33}" type="datetime1">
              <a:rPr lang="pt-PT" smtClean="0"/>
              <a:t>20/12/2016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Human-Robot Interaction for Object Transfer - Luís Almeida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F31D7-7A1E-4A24-9153-F7991CFDE8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466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9375" y="2256108"/>
            <a:ext cx="9913250" cy="546311"/>
          </a:xfrm>
        </p:spPr>
        <p:txBody>
          <a:bodyPr>
            <a:noAutofit/>
          </a:bodyPr>
          <a:lstStyle/>
          <a:p>
            <a:r>
              <a:rPr lang="pt-PT" sz="3200" b="1" dirty="0" err="1"/>
              <a:t>Human</a:t>
            </a:r>
            <a:r>
              <a:rPr lang="pt-PT" sz="3200" b="1" dirty="0"/>
              <a:t>-Robot </a:t>
            </a:r>
            <a:r>
              <a:rPr lang="pt-PT" sz="3200" b="1" dirty="0" err="1"/>
              <a:t>Interaction</a:t>
            </a:r>
            <a:r>
              <a:rPr lang="pt-PT" sz="3200" b="1" dirty="0"/>
              <a:t> for </a:t>
            </a:r>
            <a:r>
              <a:rPr lang="pt-PT" sz="3200" b="1" dirty="0" err="1"/>
              <a:t>Object</a:t>
            </a:r>
            <a:r>
              <a:rPr lang="pt-PT" sz="3200" b="1" dirty="0"/>
              <a:t> </a:t>
            </a:r>
            <a:r>
              <a:rPr lang="pt-PT" sz="3200" b="1" dirty="0" err="1"/>
              <a:t>Transfer</a:t>
            </a:r>
            <a:endParaRPr lang="pt-PT" sz="3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57537" y="2893252"/>
            <a:ext cx="1876926" cy="379337"/>
          </a:xfrm>
        </p:spPr>
        <p:txBody>
          <a:bodyPr>
            <a:normAutofit/>
          </a:bodyPr>
          <a:lstStyle/>
          <a:p>
            <a:r>
              <a:rPr lang="pt-PT" sz="2000" dirty="0">
                <a:latin typeface="+mj-lt"/>
              </a:rPr>
              <a:t>Luís</a:t>
            </a:r>
            <a:r>
              <a:rPr lang="pt-PT" sz="2000" dirty="0"/>
              <a:t> </a:t>
            </a:r>
            <a:r>
              <a:rPr lang="pt-PT" sz="2000" dirty="0">
                <a:latin typeface="+mj-lt"/>
              </a:rPr>
              <a:t>Almeida</a:t>
            </a:r>
          </a:p>
        </p:txBody>
      </p:sp>
      <p:pic>
        <p:nvPicPr>
          <p:cNvPr id="1026" name="Picture 2" descr="Resultado de imagem para universidade de avei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83" y="451356"/>
            <a:ext cx="3331434" cy="12499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339516" y="3724259"/>
            <a:ext cx="9512968" cy="313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Master's Dissertation in Mechanical Engineering</a:t>
            </a:r>
          </a:p>
          <a:p>
            <a:endParaRPr lang="pt-PT" sz="2000" dirty="0"/>
          </a:p>
          <a:p>
            <a:r>
              <a:rPr lang="pt-PT" sz="2000" dirty="0" err="1">
                <a:latin typeface="+mj-lt"/>
              </a:rPr>
              <a:t>Supervisors</a:t>
            </a:r>
            <a:r>
              <a:rPr lang="pt-PT" sz="2000" dirty="0">
                <a:latin typeface="+mj-lt"/>
              </a:rPr>
              <a:t>: </a:t>
            </a:r>
          </a:p>
          <a:p>
            <a:r>
              <a:rPr lang="pt-PT" sz="2000" dirty="0">
                <a:latin typeface="+mj-lt"/>
              </a:rPr>
              <a:t>Prof. Vítor Manuel Ferreira dos Santos</a:t>
            </a:r>
          </a:p>
          <a:p>
            <a:r>
              <a:rPr lang="pt-PT" sz="2000" dirty="0">
                <a:latin typeface="+mj-lt"/>
              </a:rPr>
              <a:t>Prof. Filipe Miguel Teixeira Pereira da Silva</a:t>
            </a:r>
          </a:p>
          <a:p>
            <a:endParaRPr lang="pt-PT" sz="2000" dirty="0">
              <a:latin typeface="+mj-lt"/>
            </a:endParaRPr>
          </a:p>
          <a:p>
            <a:r>
              <a:rPr lang="pt-PT" sz="2000" dirty="0">
                <a:latin typeface="+mj-lt"/>
              </a:rPr>
              <a:t>Aveiro, 13 </a:t>
            </a:r>
            <a:r>
              <a:rPr lang="pt-PT" sz="2000" dirty="0" err="1">
                <a:latin typeface="+mj-lt"/>
              </a:rPr>
              <a:t>December</a:t>
            </a:r>
            <a:r>
              <a:rPr lang="pt-PT" sz="2000" dirty="0">
                <a:latin typeface="+mj-lt"/>
              </a:rPr>
              <a:t> 2016</a:t>
            </a:r>
          </a:p>
        </p:txBody>
      </p:sp>
      <p:cxnSp>
        <p:nvCxnSpPr>
          <p:cNvPr id="6" name="Conexão reta 5"/>
          <p:cNvCxnSpPr/>
          <p:nvPr/>
        </p:nvCxnSpPr>
        <p:spPr>
          <a:xfrm>
            <a:off x="696000" y="3636577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5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/>
              <a:t>    Robot</a:t>
            </a:r>
            <a:r>
              <a:rPr lang="pt-PT" dirty="0"/>
              <a:t> </a:t>
            </a:r>
            <a:r>
              <a:rPr lang="pt-PT" b="1" dirty="0" err="1"/>
              <a:t>Control</a:t>
            </a: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4182386" y="802906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4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Joint Controller;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Forward Kinematics;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Inverse Kinematics;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Evaluations.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10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0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Joint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44060" y="1462451"/>
            <a:ext cx="57941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b="1" dirty="0"/>
              <a:t> ROS </a:t>
            </a:r>
            <a:r>
              <a:rPr lang="pt-PT" b="1" dirty="0" err="1"/>
              <a:t>stack</a:t>
            </a:r>
            <a:r>
              <a:rPr lang="pt-PT" b="1" dirty="0"/>
              <a:t> </a:t>
            </a:r>
            <a:r>
              <a:rPr lang="pt-PT" b="1" dirty="0" err="1"/>
              <a:t>dynamixel</a:t>
            </a:r>
            <a:r>
              <a:rPr lang="pt-PT" b="1" dirty="0"/>
              <a:t> motor </a:t>
            </a:r>
            <a:r>
              <a:rPr lang="pt-PT" dirty="0"/>
              <a:t>- </a:t>
            </a:r>
            <a:r>
              <a:rPr lang="en-US" dirty="0"/>
              <a:t>used to interface with the </a:t>
            </a:r>
            <a:r>
              <a:rPr lang="en-US" dirty="0" err="1"/>
              <a:t>Robotis</a:t>
            </a:r>
            <a:r>
              <a:rPr lang="en-US" dirty="0"/>
              <a:t> </a:t>
            </a:r>
            <a:r>
              <a:rPr lang="en-US" dirty="0" err="1"/>
              <a:t>Dynamixel</a:t>
            </a:r>
            <a:r>
              <a:rPr lang="en-US" dirty="0"/>
              <a:t> line of servo motors</a:t>
            </a:r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algn="ctr"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b="1" dirty="0"/>
              <a:t> </a:t>
            </a:r>
            <a:r>
              <a:rPr lang="pt-PT" b="1" dirty="0" err="1"/>
              <a:t>Roslaunch</a:t>
            </a:r>
            <a:r>
              <a:rPr lang="pt-PT" b="1" dirty="0"/>
              <a:t> files </a:t>
            </a:r>
            <a:r>
              <a:rPr lang="pt-PT" dirty="0"/>
              <a:t>- </a:t>
            </a:r>
            <a:r>
              <a:rPr lang="pt-PT" dirty="0" err="1"/>
              <a:t>used</a:t>
            </a:r>
            <a:r>
              <a:rPr lang="pt-PT" dirty="0"/>
              <a:t> to </a:t>
            </a:r>
            <a:r>
              <a:rPr lang="pt-PT" dirty="0" err="1"/>
              <a:t>launch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start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controll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Cyton</a:t>
            </a:r>
            <a:r>
              <a:rPr lang="pt-PT" dirty="0"/>
              <a:t> </a:t>
            </a:r>
            <a:r>
              <a:rPr lang="pt-PT" dirty="0" err="1"/>
              <a:t>dynamixel</a:t>
            </a:r>
            <a:r>
              <a:rPr lang="pt-PT" dirty="0"/>
              <a:t> servos</a:t>
            </a:r>
            <a:endParaRPr lang="pt-PT" b="1" dirty="0"/>
          </a:p>
        </p:txBody>
      </p:sp>
      <p:sp>
        <p:nvSpPr>
          <p:cNvPr id="13" name="Oval 12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17" y="1324799"/>
            <a:ext cx="1600200" cy="1905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2" y="1288898"/>
            <a:ext cx="1524000" cy="1973580"/>
          </a:xfrm>
          <a:prstGeom prst="rect">
            <a:avLst/>
          </a:prstGeom>
        </p:spPr>
      </p:pic>
      <p:cxnSp>
        <p:nvCxnSpPr>
          <p:cNvPr id="3" name="Conexão em ângulos retos 2"/>
          <p:cNvCxnSpPr/>
          <p:nvPr/>
        </p:nvCxnSpPr>
        <p:spPr>
          <a:xfrm>
            <a:off x="1458686" y="2228328"/>
            <a:ext cx="933239" cy="461665"/>
          </a:xfrm>
          <a:prstGeom prst="bentConnector3">
            <a:avLst>
              <a:gd name="adj1" fmla="val 52333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468276" y="2459160"/>
            <a:ext cx="2545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/>
              <a:t>dynamixel</a:t>
            </a:r>
            <a:r>
              <a:rPr lang="en-US" dirty="0"/>
              <a:t> driver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/>
              <a:t>dynamixel</a:t>
            </a:r>
            <a:r>
              <a:rPr lang="en-US" dirty="0"/>
              <a:t> controllers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/>
              <a:t>dynamixel</a:t>
            </a:r>
            <a:r>
              <a:rPr lang="en-US" dirty="0"/>
              <a:t> </a:t>
            </a:r>
            <a:r>
              <a:rPr lang="en-US" dirty="0" err="1"/>
              <a:t>msgs</a:t>
            </a:r>
            <a:endParaRPr lang="pt-P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648" y="3738808"/>
            <a:ext cx="3968003" cy="17778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111" y="4491634"/>
            <a:ext cx="3284822" cy="170213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Retângulo 1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ta 19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11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Marcador de Posição do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8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Foward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Kinematics</a:t>
            </a:r>
            <a:endParaRPr lang="pt-PT" sz="40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06" y="1488281"/>
            <a:ext cx="2954236" cy="37732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957" y="3936788"/>
            <a:ext cx="2423021" cy="2173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720000" y="1488281"/>
                <a:ext cx="715693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 Determination of end-effector position and orientation as a function of the joint angles</a:t>
                </a:r>
              </a:p>
              <a:p>
                <a:pPr marL="285750" indent="-285750"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Clr>
                    <a:schemeClr val="accent6">
                      <a:lumMod val="75000"/>
                    </a:schemeClr>
                  </a:buClr>
                  <a:buFont typeface="Wingdings" panose="05000000000000000000" pitchFamily="2" charset="2"/>
                  <a:buChar char="ü"/>
                </a:pPr>
                <a:r>
                  <a:rPr lang="en-US" dirty="0"/>
                  <a:t> From the DH parameters it is possible to determinate the Cartesian position of the end-effector in terms of joint angles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,...,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endParaRPr lang="pt-PT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488281"/>
                <a:ext cx="7156937" cy="2031325"/>
              </a:xfrm>
              <a:prstGeom prst="rect">
                <a:avLst/>
              </a:prstGeom>
              <a:blipFill>
                <a:blip r:embed="rId5"/>
                <a:stretch>
                  <a:fillRect l="-511" t="-1502" r="-852" b="-390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15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12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Marcador de Posição do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Synchronous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Movement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56267" y="1181265"/>
            <a:ext cx="811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Being [n] = {1,2,...,7} , the velocity for each joint (ω(</a:t>
            </a:r>
            <a:r>
              <a:rPr lang="en-US" dirty="0" err="1"/>
              <a:t>i</a:t>
            </a:r>
            <a:r>
              <a:rPr lang="en-US" dirty="0"/>
              <a:t>)) can be calculated as expressed</a:t>
            </a:r>
          </a:p>
          <a:p>
            <a:r>
              <a:rPr lang="en-US" dirty="0"/>
              <a:t>by the following equations: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96" y="2072335"/>
            <a:ext cx="3596952" cy="8763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821" y="2884195"/>
            <a:ext cx="2514818" cy="10973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909" y="3771241"/>
            <a:ext cx="2019475" cy="853514"/>
          </a:xfrm>
          <a:prstGeom prst="rect">
            <a:avLst/>
          </a:prstGeom>
        </p:spPr>
      </p:pic>
      <p:sp>
        <p:nvSpPr>
          <p:cNvPr id="11" name="Chaveta à esquerda 10"/>
          <p:cNvSpPr/>
          <p:nvPr/>
        </p:nvSpPr>
        <p:spPr>
          <a:xfrm>
            <a:off x="1702187" y="2069298"/>
            <a:ext cx="460722" cy="2605700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accent6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34474" y="5048670"/>
            <a:ext cx="5101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Reduce</a:t>
            </a:r>
            <a:r>
              <a:rPr lang="pt-PT" dirty="0"/>
              <a:t> </a:t>
            </a:r>
            <a:r>
              <a:rPr lang="pt-PT" dirty="0" err="1"/>
              <a:t>Cyton’s</a:t>
            </a:r>
            <a:r>
              <a:rPr lang="pt-PT" dirty="0"/>
              <a:t> </a:t>
            </a:r>
            <a:r>
              <a:rPr lang="pt-PT" dirty="0" err="1"/>
              <a:t>vibrations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overload</a:t>
            </a:r>
            <a:r>
              <a:rPr lang="pt-PT" dirty="0"/>
              <a:t> </a:t>
            </a:r>
            <a:r>
              <a:rPr lang="pt-PT" dirty="0" err="1"/>
              <a:t>problems</a:t>
            </a: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Smoother</a:t>
            </a:r>
            <a:r>
              <a:rPr lang="pt-PT" dirty="0"/>
              <a:t> </a:t>
            </a:r>
            <a:r>
              <a:rPr lang="pt-PT" dirty="0" err="1"/>
              <a:t>motion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precise </a:t>
            </a:r>
            <a:r>
              <a:rPr lang="pt-PT" dirty="0" err="1"/>
              <a:t>control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ela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8252252"/>
                  </p:ext>
                </p:extLst>
              </p:nvPr>
            </p:nvGraphicFramePr>
            <p:xfrm>
              <a:off x="6837257" y="2069298"/>
              <a:ext cx="4464000" cy="258152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>
                      <a:extLst>
                        <a:ext uri="{9D8B030D-6E8A-4147-A177-3AD203B41FA5}">
                          <a16:colId xmlns:a16="http://schemas.microsoft.com/office/drawing/2014/main" val="2992945802"/>
                        </a:ext>
                      </a:extLst>
                    </a:gridCol>
                    <a:gridCol w="3420000">
                      <a:extLst>
                        <a:ext uri="{9D8B030D-6E8A-4147-A177-3AD203B41FA5}">
                          <a16:colId xmlns:a16="http://schemas.microsoft.com/office/drawing/2014/main" val="70420044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  <m:t>𝑑𝑖𝑠𝑝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maximum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displacement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510811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desired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joint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angle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25976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joint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angle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state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81424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time </a:t>
                          </a:r>
                          <a:r>
                            <a:rPr lang="pt-PT" dirty="0" err="1"/>
                            <a:t>of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execution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534812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  <m:t>𝑝𝑟𝑒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</a:t>
                          </a:r>
                          <a:r>
                            <a:rPr lang="pt-PT" baseline="0" dirty="0"/>
                            <a:t> </a:t>
                          </a:r>
                          <a:r>
                            <a:rPr lang="pt-PT" baseline="0" dirty="0" err="1"/>
                            <a:t>p</a:t>
                          </a:r>
                          <a:r>
                            <a:rPr lang="pt-PT" dirty="0" err="1"/>
                            <a:t>re-defined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max</a:t>
                          </a:r>
                          <a:r>
                            <a:rPr lang="pt-PT" dirty="0"/>
                            <a:t> angular</a:t>
                          </a:r>
                          <a:r>
                            <a:rPr lang="pt-PT" baseline="0" dirty="0"/>
                            <a:t> </a:t>
                          </a:r>
                          <a:r>
                            <a:rPr lang="pt-PT" dirty="0" err="1"/>
                            <a:t>velocity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065525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angular </a:t>
                          </a:r>
                          <a:r>
                            <a:rPr lang="pt-PT" dirty="0" err="1"/>
                            <a:t>velocity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6992469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𝑑𝑖𝑠𝑝</m:t>
                                </m:r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displacement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45314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ela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8252252"/>
                  </p:ext>
                </p:extLst>
              </p:nvPr>
            </p:nvGraphicFramePr>
            <p:xfrm>
              <a:off x="6837257" y="2069298"/>
              <a:ext cx="4464000" cy="258152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>
                      <a:extLst>
                        <a:ext uri="{9D8B030D-6E8A-4147-A177-3AD203B41FA5}">
                          <a16:colId xmlns:a16="http://schemas.microsoft.com/office/drawing/2014/main" val="2992945802"/>
                        </a:ext>
                      </a:extLst>
                    </a:gridCol>
                    <a:gridCol w="3420000">
                      <a:extLst>
                        <a:ext uri="{9D8B030D-6E8A-4147-A177-3AD203B41FA5}">
                          <a16:colId xmlns:a16="http://schemas.microsoft.com/office/drawing/2014/main" val="70420044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8333" r="-328655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maximum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displacement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510811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108333" r="-328655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desired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joint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angle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259768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208333" r="-328655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joint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angle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state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8142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08333" r="-328655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time </a:t>
                          </a:r>
                          <a:r>
                            <a:rPr lang="pt-PT" dirty="0" err="1"/>
                            <a:t>of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execution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53481281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82813" r="-328655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</a:t>
                          </a:r>
                          <a:r>
                            <a:rPr lang="pt-PT" baseline="0" dirty="0"/>
                            <a:t> </a:t>
                          </a:r>
                          <a:r>
                            <a:rPr lang="pt-PT" baseline="0" dirty="0" err="1"/>
                            <a:t>p</a:t>
                          </a:r>
                          <a:r>
                            <a:rPr lang="pt-PT" dirty="0" err="1"/>
                            <a:t>re-defined</a:t>
                          </a:r>
                          <a:r>
                            <a:rPr lang="pt-PT" dirty="0"/>
                            <a:t> </a:t>
                          </a:r>
                          <a:r>
                            <a:rPr lang="pt-PT" dirty="0" err="1"/>
                            <a:t>max</a:t>
                          </a:r>
                          <a:r>
                            <a:rPr lang="pt-PT" dirty="0"/>
                            <a:t> angular</a:t>
                          </a:r>
                          <a:r>
                            <a:rPr lang="pt-PT" baseline="0" dirty="0"/>
                            <a:t> </a:t>
                          </a:r>
                          <a:r>
                            <a:rPr lang="pt-PT" dirty="0" err="1"/>
                            <a:t>velocity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0655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515000" r="-328655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angular </a:t>
                          </a:r>
                          <a:r>
                            <a:rPr lang="pt-PT" dirty="0" err="1"/>
                            <a:t>velocity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6992469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615000" r="-32865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pt-PT" dirty="0"/>
                            <a:t>- </a:t>
                          </a:r>
                          <a:r>
                            <a:rPr lang="pt-PT" dirty="0" err="1"/>
                            <a:t>displacement</a:t>
                          </a:r>
                          <a:endParaRPr lang="pt-PT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45314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9" name="Marcador de Posição do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98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Inverse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Kinematics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79232" y="1723292"/>
            <a:ext cx="10030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Inverse Kinematics (IK) is the method of determining a set of joint angles that will satisfy a given end-effector pose in the Euclidean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 err="1"/>
              <a:t>MoveIt</a:t>
            </a:r>
            <a:r>
              <a:rPr lang="en-US" dirty="0"/>
              <a:t>! + KDL</a:t>
            </a:r>
            <a:endParaRPr lang="pt-PT" dirty="0"/>
          </a:p>
        </p:txBody>
      </p:sp>
      <p:sp>
        <p:nvSpPr>
          <p:cNvPr id="9" name="Oval 8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cxnSp>
        <p:nvCxnSpPr>
          <p:cNvPr id="6" name="Conexão em ângulos retos 5"/>
          <p:cNvCxnSpPr/>
          <p:nvPr/>
        </p:nvCxnSpPr>
        <p:spPr>
          <a:xfrm>
            <a:off x="1485900" y="3703680"/>
            <a:ext cx="843643" cy="66149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487385" y="4161971"/>
            <a:ext cx="4929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/>
              <a:t>ROS package </a:t>
            </a:r>
            <a:r>
              <a:rPr lang="pt-PT" dirty="0" err="1"/>
              <a:t>robot_model</a:t>
            </a:r>
            <a:r>
              <a:rPr lang="pt-PT" dirty="0"/>
              <a:t>   - 3D robot </a:t>
            </a:r>
            <a:r>
              <a:rPr lang="pt-PT" dirty="0" err="1"/>
              <a:t>model</a:t>
            </a: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MoveIt</a:t>
            </a:r>
            <a:r>
              <a:rPr lang="pt-PT" dirty="0"/>
              <a:t>! Setup </a:t>
            </a:r>
            <a:r>
              <a:rPr lang="pt-PT" dirty="0" err="1"/>
              <a:t>Assistant</a:t>
            </a:r>
            <a:r>
              <a:rPr lang="pt-PT" dirty="0"/>
              <a:t>        - </a:t>
            </a:r>
            <a:r>
              <a:rPr lang="pt-PT" dirty="0" err="1"/>
              <a:t>configuration</a:t>
            </a:r>
            <a:r>
              <a:rPr lang="pt-PT" dirty="0"/>
              <a:t> files</a:t>
            </a:r>
          </a:p>
          <a:p>
            <a:r>
              <a:rPr lang="pt-PT" dirty="0"/>
              <a:t>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15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14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Marcador de Posição do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2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Workspace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Analysis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0000" y="1308681"/>
            <a:ext cx="667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Problem</a:t>
            </a:r>
            <a:r>
              <a:rPr lang="pt-PT" b="1" dirty="0"/>
              <a:t> </a:t>
            </a:r>
            <a:r>
              <a:rPr lang="pt-PT" dirty="0"/>
              <a:t>- </a:t>
            </a:r>
            <a:r>
              <a:rPr lang="en-US" dirty="0"/>
              <a:t> Large workspace which leads to a large, not-suitable for</a:t>
            </a:r>
          </a:p>
          <a:p>
            <a:r>
              <a:rPr lang="en-US" dirty="0"/>
              <a:t>inverse kinematics, calculation time.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60000" y="2336192"/>
            <a:ext cx="6679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Limit the number of orientations for the end-effector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4 orientations are used to improve the interaction between robot and user</a:t>
            </a:r>
            <a:endParaRPr lang="pt-PT" dirty="0"/>
          </a:p>
        </p:txBody>
      </p:sp>
      <p:sp>
        <p:nvSpPr>
          <p:cNvPr id="20" name="Seta para baixo 19"/>
          <p:cNvSpPr/>
          <p:nvPr/>
        </p:nvSpPr>
        <p:spPr>
          <a:xfrm>
            <a:off x="3524122" y="3734488"/>
            <a:ext cx="351037" cy="755080"/>
          </a:xfrm>
          <a:prstGeom prst="down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aixaDeTexto 20"/>
          <p:cNvSpPr txBox="1"/>
          <p:nvPr/>
        </p:nvSpPr>
        <p:spPr>
          <a:xfrm>
            <a:off x="360000" y="4902818"/>
            <a:ext cx="668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/>
              <a:t> </a:t>
            </a:r>
            <a:r>
              <a:rPr lang="pt-PT" dirty="0" err="1"/>
              <a:t>Maximum</a:t>
            </a:r>
            <a:r>
              <a:rPr lang="pt-PT" dirty="0"/>
              <a:t> </a:t>
            </a:r>
            <a:r>
              <a:rPr lang="pt-PT" dirty="0" err="1"/>
              <a:t>run</a:t>
            </a:r>
            <a:r>
              <a:rPr lang="pt-PT" dirty="0"/>
              <a:t> rate 10 times </a:t>
            </a:r>
            <a:r>
              <a:rPr lang="pt-PT" dirty="0" err="1"/>
              <a:t>better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Allow the user to make contact with the sensor, using the object, without considerable manipulation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7917906" y="1308681"/>
                <a:ext cx="1472839" cy="662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14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06" y="1308681"/>
                <a:ext cx="1472839" cy="662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7917906" y="2573238"/>
                <a:ext cx="2213426" cy="662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2=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  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−0.71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−0.71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−0.71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14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06" y="2573238"/>
                <a:ext cx="2213426" cy="662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7917906" y="3827464"/>
                <a:ext cx="2118849" cy="662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3=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  0.71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−0.71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14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06" y="3827464"/>
                <a:ext cx="2118849" cy="662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7917906" y="5081690"/>
                <a:ext cx="2118849" cy="662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PT" sz="1400" i="0">
                          <a:latin typeface="Cambria Math" panose="02040503050406030204" pitchFamily="18" charset="0"/>
                        </a:rPr>
                        <m:t>4=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−0.71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0.71</m:t>
                                </m:r>
                              </m:e>
                              <m:e>
                                <m:r>
                                  <a:rPr lang="pt-PT" sz="1400" i="0">
                                    <a:latin typeface="Cambria Math" panose="02040503050406030204" pitchFamily="18" charset="0"/>
                                  </a:rPr>
                                  <m:t>   0.71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1400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06" y="5081690"/>
                <a:ext cx="2118849" cy="662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7308" y="1124673"/>
            <a:ext cx="1373247" cy="10725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7308" y="2385279"/>
            <a:ext cx="1373247" cy="10635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7912" y="3643949"/>
            <a:ext cx="1312643" cy="105464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7308" y="4910436"/>
            <a:ext cx="1416210" cy="1109364"/>
          </a:xfrm>
          <a:prstGeom prst="rect">
            <a:avLst/>
          </a:prstGeom>
        </p:spPr>
      </p:pic>
      <p:cxnSp>
        <p:nvCxnSpPr>
          <p:cNvPr id="26" name="Conexão reta 25"/>
          <p:cNvCxnSpPr/>
          <p:nvPr/>
        </p:nvCxnSpPr>
        <p:spPr>
          <a:xfrm>
            <a:off x="7413162" y="928300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Conexão reta 2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15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6" name="Marcador de Posição do Rodapé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6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Robot </a:t>
            </a:r>
            <a:r>
              <a:rPr lang="pt-PT" sz="4000" b="1" dirty="0" err="1">
                <a:solidFill>
                  <a:schemeClr val="bg1"/>
                </a:solidFill>
              </a:rPr>
              <a:t>Control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Reachability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Analysis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5000" y="1209244"/>
            <a:ext cx="525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11 random points inside </a:t>
            </a:r>
            <a:r>
              <a:rPr lang="en-US" dirty="0" err="1"/>
              <a:t>Cyton</a:t>
            </a:r>
            <a:r>
              <a:rPr lang="en-US" dirty="0"/>
              <a:t> workspace are used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121" y="1866355"/>
            <a:ext cx="2994348" cy="22200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703" y="847659"/>
            <a:ext cx="3818797" cy="54764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85000" y="4417120"/>
            <a:ext cx="47038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The EE average error is approximately 1%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The accuracy of the robot control is very high</a:t>
            </a:r>
            <a:endParaRPr lang="pt-PT" dirty="0"/>
          </a:p>
        </p:txBody>
      </p:sp>
      <p:sp>
        <p:nvSpPr>
          <p:cNvPr id="11" name="Seta para baixo 10"/>
          <p:cNvSpPr/>
          <p:nvPr/>
        </p:nvSpPr>
        <p:spPr>
          <a:xfrm>
            <a:off x="3088141" y="4957428"/>
            <a:ext cx="246309" cy="39671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15"/>
          <p:cNvCxnSpPr/>
          <p:nvPr/>
        </p:nvCxnSpPr>
        <p:spPr>
          <a:xfrm>
            <a:off x="6651163" y="959075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16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9" name="Marcador de Posição do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5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01" y="1079127"/>
            <a:ext cx="10319796" cy="317781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    </a:t>
            </a:r>
            <a:br>
              <a:rPr lang="pt-PT" dirty="0"/>
            </a:b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Human Hand Tracking;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Kinect-Robot Frame Transformation;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Object Detection;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Evaluations.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1149268" y="802905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2291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/>
              <a:t> </a:t>
            </a:r>
            <a:r>
              <a:rPr lang="pt-PT" b="1" dirty="0" err="1"/>
              <a:t>Pre-contact</a:t>
            </a:r>
            <a:r>
              <a:rPr lang="pt-PT" dirty="0"/>
              <a:t> </a:t>
            </a:r>
            <a:r>
              <a:rPr lang="pt-PT" b="1" dirty="0" err="1"/>
              <a:t>Approximation</a:t>
            </a:r>
            <a:r>
              <a:rPr lang="pt-PT" dirty="0"/>
              <a:t> </a:t>
            </a:r>
            <a:r>
              <a:rPr lang="pt-PT" b="1" dirty="0" err="1"/>
              <a:t>using</a:t>
            </a:r>
            <a:r>
              <a:rPr lang="pt-PT" dirty="0"/>
              <a:t> </a:t>
            </a:r>
            <a:r>
              <a:rPr lang="pt-PT" b="1" dirty="0"/>
              <a:t>3D</a:t>
            </a:r>
            <a:r>
              <a:rPr lang="pt-PT" dirty="0"/>
              <a:t> </a:t>
            </a:r>
            <a:r>
              <a:rPr lang="pt-PT" b="1" dirty="0" err="1"/>
              <a:t>Vision</a:t>
            </a:r>
            <a:endParaRPr 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17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7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Human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Hand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Tracking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19" y="2394255"/>
            <a:ext cx="4476750" cy="162877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57019" y="4638251"/>
            <a:ext cx="55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The position of the hand is published as a </a:t>
            </a:r>
            <a:r>
              <a:rPr lang="en-US" dirty="0" err="1"/>
              <a:t>tf</a:t>
            </a:r>
            <a:r>
              <a:rPr lang="en-US" dirty="0"/>
              <a:t> transform</a:t>
            </a:r>
            <a:endParaRPr lang="pt-PT" dirty="0"/>
          </a:p>
        </p:txBody>
      </p:sp>
      <p:sp>
        <p:nvSpPr>
          <p:cNvPr id="2" name="CaixaDeTexto 1"/>
          <p:cNvSpPr txBox="1"/>
          <p:nvPr/>
        </p:nvSpPr>
        <p:spPr>
          <a:xfrm>
            <a:off x="957019" y="1409702"/>
            <a:ext cx="741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OpenNI</a:t>
            </a:r>
            <a:r>
              <a:rPr lang="pt-PT" dirty="0"/>
              <a:t> </a:t>
            </a:r>
            <a:r>
              <a:rPr lang="pt-PT" dirty="0" err="1"/>
              <a:t>tracker</a:t>
            </a:r>
            <a:r>
              <a:rPr lang="pt-PT" dirty="0"/>
              <a:t> – </a:t>
            </a:r>
            <a:r>
              <a:rPr lang="pt-PT" dirty="0" err="1"/>
              <a:t>allows</a:t>
            </a:r>
            <a:r>
              <a:rPr lang="pt-PT" dirty="0"/>
              <a:t> a </a:t>
            </a:r>
            <a:r>
              <a:rPr lang="pt-PT" dirty="0" err="1"/>
              <a:t>user</a:t>
            </a:r>
            <a:r>
              <a:rPr lang="pt-PT" dirty="0"/>
              <a:t> to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own</a:t>
            </a:r>
            <a:r>
              <a:rPr lang="pt-PT" dirty="0"/>
              <a:t> </a:t>
            </a:r>
            <a:r>
              <a:rPr lang="pt-PT" dirty="0" err="1"/>
              <a:t>skeleton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a 3D sensor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18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3" name="Marcador de Posição do Rodapé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50" y="1430210"/>
            <a:ext cx="2933700" cy="3981450"/>
          </a:xfrm>
          <a:prstGeom prst="rect">
            <a:avLst/>
          </a:prstGeom>
        </p:spPr>
      </p:pic>
      <p:cxnSp>
        <p:nvCxnSpPr>
          <p:cNvPr id="20" name="Conexão curva 19"/>
          <p:cNvCxnSpPr/>
          <p:nvPr/>
        </p:nvCxnSpPr>
        <p:spPr>
          <a:xfrm rot="10800000">
            <a:off x="8153401" y="2523769"/>
            <a:ext cx="542925" cy="32890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7538319" y="2154436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Right</a:t>
            </a:r>
            <a:r>
              <a:rPr lang="pt-PT" dirty="0"/>
              <a:t> </a:t>
            </a:r>
            <a:r>
              <a:rPr lang="pt-PT" dirty="0" err="1"/>
              <a:t>hand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26701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84" y="747345"/>
            <a:ext cx="4929969" cy="352941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r>
              <a:rPr lang="pt-PT" sz="4000" b="1" dirty="0">
                <a:solidFill>
                  <a:schemeClr val="bg1"/>
                </a:solidFill>
              </a:rPr>
              <a:t> – Kinect-Robot </a:t>
            </a:r>
            <a:r>
              <a:rPr lang="pt-PT" sz="4000" b="1" dirty="0" err="1">
                <a:solidFill>
                  <a:schemeClr val="bg1"/>
                </a:solidFill>
              </a:rPr>
              <a:t>Frame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Transformation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627887" y="3792973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1.560 m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319579" y="3623696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0.700 m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1088631" y="2133630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0.788 m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178834" y="4543224"/>
            <a:ext cx="5889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workspace is within the 3D sensor field of view and nominal depth range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The layout ensures that the robotic arm does not block the human hand relatively to the sensor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07687" y="1241822"/>
            <a:ext cx="55768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methods to transform the Kinect frame to the robot frame: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Method 1.  </a:t>
            </a:r>
            <a:r>
              <a:rPr lang="en-US" dirty="0"/>
              <a:t>Done manually with a measurement tape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 2.  </a:t>
            </a:r>
            <a:r>
              <a:rPr lang="en-US" dirty="0"/>
              <a:t>Uses two point clouds; use the function ”</a:t>
            </a:r>
            <a:r>
              <a:rPr lang="en-US" dirty="0" err="1"/>
              <a:t>estimateRigidTransformation</a:t>
            </a:r>
            <a:r>
              <a:rPr lang="en-US" dirty="0"/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pt-PT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50" y="4884374"/>
            <a:ext cx="3746057" cy="10259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5" y="2654888"/>
            <a:ext cx="2621228" cy="1088918"/>
          </a:xfrm>
          <a:prstGeom prst="rect">
            <a:avLst/>
          </a:prstGeom>
        </p:spPr>
      </p:pic>
      <p:cxnSp>
        <p:nvCxnSpPr>
          <p:cNvPr id="18" name="Conexão reta 17"/>
          <p:cNvCxnSpPr/>
          <p:nvPr/>
        </p:nvCxnSpPr>
        <p:spPr>
          <a:xfrm>
            <a:off x="5998862" y="987576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Conexão reta 21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19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2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pPr algn="r"/>
            <a:r>
              <a:rPr lang="pt-PT" sz="4000" b="1" dirty="0" err="1">
                <a:solidFill>
                  <a:schemeClr val="bg1"/>
                </a:solidFill>
              </a:rPr>
              <a:t>Overview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00292" y="1825970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1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300292" y="2451113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00292" y="3076256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3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00292" y="3701399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00292" y="432654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00292" y="4955701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6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888565" y="1820138"/>
            <a:ext cx="45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Introduction</a:t>
            </a:r>
            <a:endParaRPr lang="pt-PT" sz="2400" dirty="0"/>
          </a:p>
        </p:txBody>
      </p:sp>
      <p:sp>
        <p:nvSpPr>
          <p:cNvPr id="26" name="TextBox 13"/>
          <p:cNvSpPr txBox="1"/>
          <p:nvPr/>
        </p:nvSpPr>
        <p:spPr>
          <a:xfrm>
            <a:off x="1888564" y="2445280"/>
            <a:ext cx="45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Experimental Setup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1888564" y="3073100"/>
            <a:ext cx="45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Robot </a:t>
            </a:r>
            <a:r>
              <a:rPr lang="pt-PT" sz="2400" dirty="0" err="1"/>
              <a:t>Control</a:t>
            </a:r>
            <a:endParaRPr lang="pt-PT" sz="2400" dirty="0"/>
          </a:p>
        </p:txBody>
      </p:sp>
      <p:sp>
        <p:nvSpPr>
          <p:cNvPr id="28" name="TextBox 13"/>
          <p:cNvSpPr txBox="1"/>
          <p:nvPr/>
        </p:nvSpPr>
        <p:spPr>
          <a:xfrm>
            <a:off x="1888564" y="3700921"/>
            <a:ext cx="620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Pre-contact</a:t>
            </a:r>
            <a:r>
              <a:rPr lang="pt-PT" sz="2400" dirty="0"/>
              <a:t> </a:t>
            </a:r>
            <a:r>
              <a:rPr lang="pt-PT" sz="2400" dirty="0" err="1"/>
              <a:t>Approximation</a:t>
            </a:r>
            <a:r>
              <a:rPr lang="pt-PT" sz="2400" dirty="0"/>
              <a:t> </a:t>
            </a:r>
            <a:r>
              <a:rPr lang="pt-PT" sz="2400" dirty="0" err="1"/>
              <a:t>using</a:t>
            </a:r>
            <a:r>
              <a:rPr lang="pt-PT" sz="2400" dirty="0"/>
              <a:t> 3D </a:t>
            </a:r>
            <a:r>
              <a:rPr lang="pt-PT" sz="2400" dirty="0" err="1"/>
              <a:t>Vision</a:t>
            </a:r>
            <a:endParaRPr lang="pt-PT" sz="2400" dirty="0"/>
          </a:p>
        </p:txBody>
      </p:sp>
      <p:sp>
        <p:nvSpPr>
          <p:cNvPr id="29" name="TextBox 13"/>
          <p:cNvSpPr txBox="1"/>
          <p:nvPr/>
        </p:nvSpPr>
        <p:spPr>
          <a:xfrm>
            <a:off x="1888564" y="4326063"/>
            <a:ext cx="60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Contact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Force-</a:t>
            </a:r>
            <a:r>
              <a:rPr lang="pt-PT" sz="2400" dirty="0" err="1"/>
              <a:t>based</a:t>
            </a:r>
            <a:r>
              <a:rPr lang="pt-PT" sz="2400" dirty="0"/>
              <a:t> </a:t>
            </a:r>
            <a:r>
              <a:rPr lang="pt-PT" sz="2400" dirty="0" err="1"/>
              <a:t>Interaction</a:t>
            </a:r>
            <a:endParaRPr lang="pt-PT" sz="2400" dirty="0"/>
          </a:p>
        </p:txBody>
      </p:sp>
      <p:sp>
        <p:nvSpPr>
          <p:cNvPr id="30" name="TextBox 13"/>
          <p:cNvSpPr txBox="1"/>
          <p:nvPr/>
        </p:nvSpPr>
        <p:spPr>
          <a:xfrm>
            <a:off x="1888564" y="4949868"/>
            <a:ext cx="45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Conclusions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Future </a:t>
            </a:r>
            <a:r>
              <a:rPr lang="pt-PT" sz="2400" dirty="0" err="1"/>
              <a:t>Work</a:t>
            </a:r>
            <a:endParaRPr lang="pt-PT" sz="2400" dirty="0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07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Colour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Object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Detection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20" y="1982022"/>
            <a:ext cx="1457325" cy="14954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60000" y="4670561"/>
            <a:ext cx="5213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/>
              <a:t>HSV </a:t>
            </a:r>
            <a:r>
              <a:rPr lang="en-US" dirty="0"/>
              <a:t>values are within the following range: </a:t>
            </a:r>
          </a:p>
          <a:p>
            <a:endParaRPr lang="en-US" dirty="0"/>
          </a:p>
          <a:p>
            <a:pPr algn="ctr"/>
            <a:r>
              <a:rPr lang="en-US" dirty="0"/>
              <a:t>140 ≤ H ≤ 179 </a:t>
            </a:r>
          </a:p>
          <a:p>
            <a:pPr algn="ctr"/>
            <a:r>
              <a:rPr lang="en-US" dirty="0"/>
              <a:t>179 ≤ S ≤ 255 </a:t>
            </a:r>
          </a:p>
          <a:p>
            <a:pPr algn="ctr"/>
            <a:r>
              <a:rPr lang="en-US" dirty="0"/>
              <a:t>126 ≤ V ≤ 191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79" y="3831484"/>
            <a:ext cx="5150715" cy="189312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32816" y="1198112"/>
            <a:ext cx="5666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Object</a:t>
            </a:r>
            <a:r>
              <a:rPr lang="pt-PT" dirty="0"/>
              <a:t> </a:t>
            </a:r>
            <a:r>
              <a:rPr lang="pt-PT" dirty="0" err="1"/>
              <a:t>detection</a:t>
            </a:r>
            <a:r>
              <a:rPr lang="pt-PT" dirty="0"/>
              <a:t> - </a:t>
            </a:r>
            <a:r>
              <a:rPr lang="pt-PT" dirty="0" err="1"/>
              <a:t>so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robot </a:t>
            </a:r>
            <a:r>
              <a:rPr lang="pt-PT" dirty="0" err="1"/>
              <a:t>knows</a:t>
            </a:r>
            <a:r>
              <a:rPr lang="pt-PT" dirty="0"/>
              <a:t> </a:t>
            </a:r>
            <a:r>
              <a:rPr lang="pt-PT" dirty="0" err="1"/>
              <a:t>when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user</a:t>
            </a:r>
            <a:r>
              <a:rPr lang="pt-PT" dirty="0"/>
              <a:t> </a:t>
            </a:r>
            <a:r>
              <a:rPr lang="pt-PT" dirty="0" err="1"/>
              <a:t>intends</a:t>
            </a:r>
            <a:r>
              <a:rPr lang="pt-PT" dirty="0"/>
              <a:t> to </a:t>
            </a:r>
            <a:r>
              <a:rPr lang="pt-PT" dirty="0" err="1"/>
              <a:t>enter</a:t>
            </a:r>
            <a:r>
              <a:rPr lang="pt-PT" dirty="0"/>
              <a:t> in a </a:t>
            </a:r>
            <a:r>
              <a:rPr lang="pt-PT" dirty="0" err="1"/>
              <a:t>transfer</a:t>
            </a:r>
            <a:r>
              <a:rPr lang="pt-PT" dirty="0"/>
              <a:t> </a:t>
            </a:r>
            <a:r>
              <a:rPr lang="pt-PT" dirty="0" err="1"/>
              <a:t>state</a:t>
            </a:r>
            <a:endParaRPr lang="pt-PT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pt-PT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pt-PT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pt-PT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Colour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detection</a:t>
            </a: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Uses </a:t>
            </a:r>
            <a:r>
              <a:rPr lang="en-US" dirty="0" err="1"/>
              <a:t>OpenCV</a:t>
            </a:r>
            <a:r>
              <a:rPr lang="en-US" dirty="0"/>
              <a:t> features to handle image </a:t>
            </a:r>
            <a:r>
              <a:rPr lang="en-US" dirty="0" err="1"/>
              <a:t>colour</a:t>
            </a:r>
            <a:r>
              <a:rPr lang="en-US" dirty="0"/>
              <a:t> processing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pt-PT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864" y="1129197"/>
            <a:ext cx="5324475" cy="2105025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20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Marcador de Posição do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  <p:cxnSp>
        <p:nvCxnSpPr>
          <p:cNvPr id="19" name="Conexão reta 18"/>
          <p:cNvCxnSpPr/>
          <p:nvPr/>
        </p:nvCxnSpPr>
        <p:spPr>
          <a:xfrm>
            <a:off x="5998862" y="987576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094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Accuracy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Analysis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15" y="2446068"/>
            <a:ext cx="5381625" cy="228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1183" y="1375398"/>
            <a:ext cx="668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100 readings of the hand positioned on those points are recorded</a:t>
            </a:r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660" y="1859786"/>
            <a:ext cx="4114800" cy="15049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090631" y="143021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3D sensor </a:t>
            </a:r>
            <a:r>
              <a:rPr lang="pt-PT" dirty="0" err="1"/>
              <a:t>average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max</a:t>
            </a:r>
            <a:r>
              <a:rPr lang="pt-PT" dirty="0"/>
              <a:t> error</a:t>
            </a:r>
          </a:p>
        </p:txBody>
      </p:sp>
      <p:sp>
        <p:nvSpPr>
          <p:cNvPr id="12" name="Seta para baixo 11"/>
          <p:cNvSpPr/>
          <p:nvPr/>
        </p:nvSpPr>
        <p:spPr>
          <a:xfrm>
            <a:off x="9501324" y="3878918"/>
            <a:ext cx="437334" cy="89093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8229427" y="5143520"/>
            <a:ext cx="2976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Offset: </a:t>
            </a:r>
            <a:r>
              <a:rPr lang="pt-PT" sz="2000" dirty="0"/>
              <a:t>7cm in robot y </a:t>
            </a:r>
            <a:r>
              <a:rPr lang="pt-PT" sz="2000" dirty="0" err="1"/>
              <a:t>axis</a:t>
            </a:r>
            <a:r>
              <a:rPr lang="pt-PT" sz="2000" dirty="0"/>
              <a:t> </a:t>
            </a:r>
          </a:p>
        </p:txBody>
      </p:sp>
      <p:cxnSp>
        <p:nvCxnSpPr>
          <p:cNvPr id="16" name="Conexão reta 15"/>
          <p:cNvCxnSpPr/>
          <p:nvPr/>
        </p:nvCxnSpPr>
        <p:spPr>
          <a:xfrm>
            <a:off x="7358734" y="980847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Marcador de Posição do Número do Diapositivo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21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0" name="Marcador de Posição do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51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Frame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Transformation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Analysis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4634" y="1466631"/>
            <a:ext cx="6007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set of coordinates well known to the robot are used as the input for the transformation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666" y="3495642"/>
            <a:ext cx="2809875" cy="16954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77088" y="3004668"/>
            <a:ext cx="427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Frame</a:t>
            </a:r>
            <a:r>
              <a:rPr lang="pt-PT" dirty="0"/>
              <a:t> </a:t>
            </a:r>
            <a:r>
              <a:rPr lang="pt-PT" dirty="0" err="1"/>
              <a:t>transformation</a:t>
            </a:r>
            <a:r>
              <a:rPr lang="pt-PT" dirty="0"/>
              <a:t> </a:t>
            </a:r>
            <a:r>
              <a:rPr lang="pt-PT" dirty="0" err="1"/>
              <a:t>methods</a:t>
            </a:r>
            <a:r>
              <a:rPr lang="pt-PT" dirty="0"/>
              <a:t> </a:t>
            </a:r>
            <a:r>
              <a:rPr lang="pt-PT" dirty="0" err="1"/>
              <a:t>comparison</a:t>
            </a:r>
            <a:endParaRPr lang="pt-PT" dirty="0"/>
          </a:p>
        </p:txBody>
      </p:sp>
      <p:sp>
        <p:nvSpPr>
          <p:cNvPr id="7" name="Retângulo 6"/>
          <p:cNvSpPr/>
          <p:nvPr/>
        </p:nvSpPr>
        <p:spPr>
          <a:xfrm>
            <a:off x="6982739" y="2798764"/>
            <a:ext cx="4884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Concerning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method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average</a:t>
            </a:r>
            <a:r>
              <a:rPr lang="pt-PT" dirty="0"/>
              <a:t> error </a:t>
            </a:r>
            <a:r>
              <a:rPr lang="pt-PT" dirty="0" err="1"/>
              <a:t>showed</a:t>
            </a:r>
            <a:r>
              <a:rPr lang="pt-PT" dirty="0"/>
              <a:t> </a:t>
            </a:r>
            <a:r>
              <a:rPr lang="pt-PT" dirty="0" err="1"/>
              <a:t>up</a:t>
            </a:r>
            <a:r>
              <a:rPr lang="pt-PT" dirty="0"/>
              <a:t> as </a:t>
            </a:r>
            <a:r>
              <a:rPr lang="pt-PT" dirty="0" err="1"/>
              <a:t>approximately</a:t>
            </a:r>
            <a:r>
              <a:rPr lang="pt-PT" dirty="0"/>
              <a:t> 5.36%,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average</a:t>
            </a:r>
            <a:r>
              <a:rPr lang="pt-PT" dirty="0"/>
              <a:t> </a:t>
            </a:r>
            <a:r>
              <a:rPr lang="pt-PT" dirty="0" err="1"/>
              <a:t>less</a:t>
            </a:r>
            <a:r>
              <a:rPr lang="pt-PT" dirty="0"/>
              <a:t> 1.38% </a:t>
            </a:r>
            <a:r>
              <a:rPr lang="pt-PT" dirty="0" err="1"/>
              <a:t>when</a:t>
            </a:r>
            <a:r>
              <a:rPr lang="pt-PT" dirty="0"/>
              <a:t> </a:t>
            </a:r>
            <a:r>
              <a:rPr lang="pt-PT" dirty="0" err="1"/>
              <a:t>compared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transform</a:t>
            </a:r>
            <a:r>
              <a:rPr lang="pt-PT" dirty="0"/>
              <a:t> </a:t>
            </a:r>
            <a:r>
              <a:rPr lang="pt-PT" dirty="0" err="1"/>
              <a:t>approach</a:t>
            </a:r>
            <a:endParaRPr lang="pt-PT" dirty="0"/>
          </a:p>
        </p:txBody>
      </p:sp>
      <p:cxnSp>
        <p:nvCxnSpPr>
          <p:cNvPr id="13" name="Conexão reta 12"/>
          <p:cNvCxnSpPr/>
          <p:nvPr/>
        </p:nvCxnSpPr>
        <p:spPr>
          <a:xfrm>
            <a:off x="6727371" y="975374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22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63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err="1">
                <a:solidFill>
                  <a:schemeClr val="bg1"/>
                </a:solidFill>
              </a:rPr>
              <a:t>Pre-contact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Approximation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using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>
                <a:solidFill>
                  <a:schemeClr val="bg1"/>
                </a:solidFill>
              </a:rPr>
              <a:t>3D</a:t>
            </a:r>
            <a:r>
              <a:rPr lang="pt-PT" sz="4000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Vision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4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5000" y="1109272"/>
            <a:ext cx="4604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/>
              <a:t>Data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recorded</a:t>
            </a:r>
            <a:r>
              <a:rPr lang="pt-PT" dirty="0"/>
              <a:t> 5 times </a:t>
            </a:r>
            <a:r>
              <a:rPr lang="pt-PT" dirty="0" err="1"/>
              <a:t>daily</a:t>
            </a:r>
            <a:r>
              <a:rPr lang="pt-PT" dirty="0"/>
              <a:t> for 10 </a:t>
            </a:r>
            <a:r>
              <a:rPr lang="pt-PT" dirty="0" err="1"/>
              <a:t>days</a:t>
            </a:r>
            <a:r>
              <a:rPr lang="pt-P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lvl="1"/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77" y="4483848"/>
            <a:ext cx="2934754" cy="11634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335486" y="4654117"/>
            <a:ext cx="518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environment</a:t>
            </a:r>
            <a:r>
              <a:rPr lang="pt-PT" dirty="0"/>
              <a:t> </a:t>
            </a:r>
            <a:r>
              <a:rPr lang="pt-PT" dirty="0" err="1"/>
              <a:t>conditions</a:t>
            </a:r>
            <a:r>
              <a:rPr lang="pt-PT" dirty="0"/>
              <a:t> </a:t>
            </a:r>
            <a:r>
              <a:rPr lang="pt-PT" dirty="0" err="1"/>
              <a:t>don’t</a:t>
            </a:r>
            <a:r>
              <a:rPr lang="pt-PT" dirty="0"/>
              <a:t> </a:t>
            </a:r>
            <a:r>
              <a:rPr lang="pt-PT" dirty="0" err="1"/>
              <a:t>significantly</a:t>
            </a:r>
            <a:r>
              <a:rPr lang="pt-PT" dirty="0"/>
              <a:t> </a:t>
            </a:r>
            <a:r>
              <a:rPr lang="pt-PT" dirty="0" err="1"/>
              <a:t>change</a:t>
            </a:r>
            <a:r>
              <a:rPr lang="pt-PT" dirty="0"/>
              <a:t>,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algorithm</a:t>
            </a:r>
            <a:r>
              <a:rPr lang="pt-PT" dirty="0"/>
              <a:t> can </a:t>
            </a:r>
            <a:r>
              <a:rPr lang="pt-PT" dirty="0" err="1"/>
              <a:t>always</a:t>
            </a:r>
            <a:r>
              <a:rPr lang="pt-PT" dirty="0"/>
              <a:t> </a:t>
            </a:r>
            <a:r>
              <a:rPr lang="pt-PT" dirty="0" err="1"/>
              <a:t>detect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object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1059886" y="26310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120140" y="1724757"/>
            <a:ext cx="9098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environment</a:t>
            </a:r>
            <a:r>
              <a:rPr lang="pt-PT" dirty="0"/>
              <a:t> </a:t>
            </a:r>
            <a:r>
              <a:rPr lang="pt-PT" dirty="0" err="1"/>
              <a:t>luminosity</a:t>
            </a:r>
            <a:r>
              <a:rPr lang="pt-PT" dirty="0"/>
              <a:t> </a:t>
            </a:r>
            <a:r>
              <a:rPr lang="pt-PT" dirty="0" err="1"/>
              <a:t>changes</a:t>
            </a:r>
            <a:r>
              <a:rPr lang="pt-PT" dirty="0"/>
              <a:t> are </a:t>
            </a:r>
            <a:r>
              <a:rPr lang="pt-PT" dirty="0" err="1"/>
              <a:t>considered</a:t>
            </a:r>
            <a:r>
              <a:rPr lang="pt-PT" dirty="0"/>
              <a:t>; </a:t>
            </a:r>
          </a:p>
          <a:p>
            <a:pPr marL="400050" indent="-4000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pt-PT" dirty="0"/>
          </a:p>
          <a:p>
            <a:pPr marL="400050" indent="-4000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pt-PT" dirty="0" err="1"/>
              <a:t>Environment</a:t>
            </a:r>
            <a:r>
              <a:rPr lang="pt-PT" dirty="0"/>
              <a:t> </a:t>
            </a:r>
            <a:r>
              <a:rPr lang="pt-PT" dirty="0" err="1"/>
              <a:t>luminosity</a:t>
            </a:r>
            <a:r>
              <a:rPr lang="pt-PT" dirty="0"/>
              <a:t> </a:t>
            </a:r>
            <a:r>
              <a:rPr lang="pt-PT" dirty="0" err="1"/>
              <a:t>changes</a:t>
            </a:r>
            <a:r>
              <a:rPr lang="pt-PT" dirty="0"/>
              <a:t> </a:t>
            </a:r>
            <a:r>
              <a:rPr lang="pt-PT" dirty="0" err="1"/>
              <a:t>plus</a:t>
            </a:r>
            <a:r>
              <a:rPr lang="pt-PT" dirty="0"/>
              <a:t> </a:t>
            </a:r>
            <a:r>
              <a:rPr lang="pt-PT" dirty="0" err="1"/>
              <a:t>red</a:t>
            </a:r>
            <a:r>
              <a:rPr lang="pt-PT" dirty="0"/>
              <a:t> </a:t>
            </a:r>
            <a:r>
              <a:rPr lang="pt-PT" dirty="0" err="1"/>
              <a:t>objects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environment</a:t>
            </a:r>
            <a:r>
              <a:rPr lang="pt-PT" dirty="0"/>
              <a:t> (</a:t>
            </a:r>
            <a:r>
              <a:rPr lang="pt-PT" dirty="0" err="1"/>
              <a:t>such</a:t>
            </a:r>
            <a:r>
              <a:rPr lang="pt-PT" dirty="0"/>
              <a:t> as: </a:t>
            </a:r>
            <a:r>
              <a:rPr lang="pt-PT" dirty="0" err="1"/>
              <a:t>red</a:t>
            </a:r>
            <a:r>
              <a:rPr lang="pt-PT" dirty="0"/>
              <a:t> </a:t>
            </a:r>
            <a:r>
              <a:rPr lang="pt-PT" dirty="0" err="1"/>
              <a:t>clothes</a:t>
            </a:r>
            <a:r>
              <a:rPr lang="pt-PT" dirty="0"/>
              <a:t>, </a:t>
            </a:r>
            <a:r>
              <a:rPr lang="pt-PT" dirty="0" err="1"/>
              <a:t>red</a:t>
            </a:r>
            <a:r>
              <a:rPr lang="pt-PT" dirty="0"/>
              <a:t> figures in wallpapers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red</a:t>
            </a:r>
            <a:r>
              <a:rPr lang="pt-PT" dirty="0"/>
              <a:t> </a:t>
            </a:r>
            <a:r>
              <a:rPr lang="pt-PT" dirty="0" err="1"/>
              <a:t>writing</a:t>
            </a:r>
            <a:r>
              <a:rPr lang="pt-PT" dirty="0"/>
              <a:t> material);</a:t>
            </a:r>
          </a:p>
          <a:p>
            <a:pPr marL="400050" indent="-4000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pt-PT" dirty="0"/>
          </a:p>
          <a:p>
            <a:pPr marL="400050" indent="-4000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pt-PT" dirty="0" err="1"/>
              <a:t>The</a:t>
            </a:r>
            <a:r>
              <a:rPr lang="pt-PT" dirty="0"/>
              <a:t> HSV </a:t>
            </a:r>
            <a:r>
              <a:rPr lang="pt-PT" dirty="0" err="1"/>
              <a:t>parameters</a:t>
            </a:r>
            <a:r>
              <a:rPr lang="pt-PT" dirty="0"/>
              <a:t> are </a:t>
            </a:r>
            <a:r>
              <a:rPr lang="pt-PT" dirty="0" err="1"/>
              <a:t>adapted</a:t>
            </a:r>
            <a:r>
              <a:rPr lang="pt-PT" dirty="0"/>
              <a:t> </a:t>
            </a:r>
            <a:r>
              <a:rPr lang="pt-PT" dirty="0" err="1"/>
              <a:t>daily</a:t>
            </a:r>
            <a:r>
              <a:rPr lang="pt-PT" dirty="0"/>
              <a:t>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49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01" y="1079127"/>
            <a:ext cx="10319796" cy="317781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    </a:t>
            </a:r>
            <a:br>
              <a:rPr lang="pt-PT" dirty="0"/>
            </a:b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5637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ATI mini40 integration;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FSR integration;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Evaluations.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1817483" y="802905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2291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/>
              <a:t> </a:t>
            </a:r>
            <a:r>
              <a:rPr lang="pt-PT" b="1" dirty="0" err="1"/>
              <a:t>Contact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Force-</a:t>
            </a:r>
            <a:r>
              <a:rPr lang="pt-PT" b="1" dirty="0" err="1"/>
              <a:t>based</a:t>
            </a:r>
            <a:r>
              <a:rPr lang="pt-PT" b="1" dirty="0"/>
              <a:t> </a:t>
            </a:r>
            <a:r>
              <a:rPr lang="pt-PT" b="1" dirty="0" err="1"/>
              <a:t>Interaction</a:t>
            </a:r>
            <a:r>
              <a:rPr lang="pt-PT" b="1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24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27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ATI mini40 </a:t>
            </a:r>
            <a:r>
              <a:rPr lang="pt-PT" sz="4000" b="1" dirty="0" err="1">
                <a:solidFill>
                  <a:schemeClr val="bg1"/>
                </a:solidFill>
              </a:rPr>
              <a:t>Integration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1629" y="2013933"/>
            <a:ext cx="59913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/>
              <a:t>A </a:t>
            </a:r>
            <a:r>
              <a:rPr lang="pt-PT" dirty="0" err="1"/>
              <a:t>device</a:t>
            </a:r>
            <a:r>
              <a:rPr lang="pt-PT" dirty="0"/>
              <a:t> to </a:t>
            </a:r>
            <a:r>
              <a:rPr lang="pt-PT" dirty="0" err="1"/>
              <a:t>acquire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signals</a:t>
            </a: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Send</a:t>
            </a:r>
            <a:r>
              <a:rPr lang="pt-PT" dirty="0"/>
              <a:t> </a:t>
            </a:r>
            <a:r>
              <a:rPr lang="pt-PT" dirty="0" err="1"/>
              <a:t>them</a:t>
            </a:r>
            <a:r>
              <a:rPr lang="pt-PT" dirty="0"/>
              <a:t> to a PC for </a:t>
            </a:r>
            <a:r>
              <a:rPr lang="pt-PT" dirty="0" err="1"/>
              <a:t>conversion</a:t>
            </a:r>
            <a:r>
              <a:rPr lang="pt-PT" dirty="0"/>
              <a:t> </a:t>
            </a:r>
            <a:r>
              <a:rPr lang="pt-PT" dirty="0" err="1"/>
              <a:t>into</a:t>
            </a:r>
            <a:r>
              <a:rPr lang="pt-PT" dirty="0"/>
              <a:t> forces </a:t>
            </a:r>
            <a:r>
              <a:rPr lang="pt-PT" dirty="0" err="1"/>
              <a:t>and</a:t>
            </a:r>
            <a:r>
              <a:rPr lang="pt-PT" dirty="0"/>
              <a:t> torques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Special</a:t>
            </a:r>
            <a:r>
              <a:rPr lang="pt-PT" dirty="0"/>
              <a:t> </a:t>
            </a:r>
            <a:r>
              <a:rPr lang="pt-PT" dirty="0" err="1"/>
              <a:t>components</a:t>
            </a:r>
            <a:r>
              <a:rPr lang="pt-PT" dirty="0"/>
              <a:t> to </a:t>
            </a:r>
            <a:r>
              <a:rPr lang="pt-PT" dirty="0" err="1"/>
              <a:t>install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sensor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robotic</a:t>
            </a:r>
            <a:r>
              <a:rPr lang="pt-PT" dirty="0"/>
              <a:t> </a:t>
            </a:r>
            <a:r>
              <a:rPr lang="pt-PT" dirty="0" err="1"/>
              <a:t>arm</a:t>
            </a: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pt-PT" dirty="0"/>
          </a:p>
        </p:txBody>
      </p:sp>
      <p:sp>
        <p:nvSpPr>
          <p:cNvPr id="12" name="Retângulo 11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ta 12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25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12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Signal</a:t>
            </a:r>
            <a:r>
              <a:rPr lang="pt-PT" sz="4000" b="1" dirty="0">
                <a:solidFill>
                  <a:schemeClr val="bg1"/>
                </a:solidFill>
              </a:rPr>
              <a:t> Converter</a:t>
            </a: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85000" y="1297657"/>
            <a:ext cx="6437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Arduino</a:t>
            </a:r>
            <a:r>
              <a:rPr lang="pt-PT" dirty="0"/>
              <a:t> </a:t>
            </a:r>
            <a:r>
              <a:rPr lang="pt-PT" dirty="0" err="1"/>
              <a:t>plus</a:t>
            </a:r>
            <a:r>
              <a:rPr lang="pt-PT" dirty="0"/>
              <a:t> Ethernet </a:t>
            </a:r>
            <a:r>
              <a:rPr lang="pt-PT" dirty="0" err="1"/>
              <a:t>shield</a:t>
            </a:r>
            <a:r>
              <a:rPr lang="pt-PT" dirty="0"/>
              <a:t> (</a:t>
            </a:r>
            <a:r>
              <a:rPr lang="pt-PT" dirty="0" err="1"/>
              <a:t>sends</a:t>
            </a:r>
            <a:r>
              <a:rPr lang="pt-PT" dirty="0"/>
              <a:t> a </a:t>
            </a:r>
            <a:r>
              <a:rPr lang="pt-PT" dirty="0" err="1"/>
              <a:t>message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TCP/IP )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pt-PT" dirty="0"/>
          </a:p>
          <a:p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dirty="0" err="1"/>
              <a:t>Arduino</a:t>
            </a:r>
            <a:r>
              <a:rPr lang="pt-PT" dirty="0"/>
              <a:t> can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read</a:t>
            </a:r>
            <a:r>
              <a:rPr lang="pt-PT" dirty="0"/>
              <a:t> </a:t>
            </a:r>
            <a:r>
              <a:rPr lang="pt-PT" dirty="0" err="1"/>
              <a:t>analogue</a:t>
            </a:r>
            <a:r>
              <a:rPr lang="pt-PT" dirty="0"/>
              <a:t> inputs </a:t>
            </a:r>
            <a:r>
              <a:rPr lang="pt-PT" dirty="0" err="1"/>
              <a:t>within</a:t>
            </a:r>
            <a:r>
              <a:rPr lang="pt-PT" dirty="0"/>
              <a:t> a range </a:t>
            </a:r>
            <a:r>
              <a:rPr lang="pt-PT" dirty="0" err="1"/>
              <a:t>of</a:t>
            </a:r>
            <a:r>
              <a:rPr lang="pt-PT" dirty="0"/>
              <a:t> 0-5V </a:t>
            </a:r>
          </a:p>
          <a:p>
            <a:endParaRPr lang="pt-PT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/>
              <a:t>A </a:t>
            </a:r>
            <a:r>
              <a:rPr lang="pt-PT" dirty="0" err="1"/>
              <a:t>dedicate</a:t>
            </a:r>
            <a:r>
              <a:rPr lang="pt-PT" dirty="0"/>
              <a:t> </a:t>
            </a:r>
            <a:r>
              <a:rPr lang="pt-PT" dirty="0" err="1"/>
              <a:t>circuit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to </a:t>
            </a:r>
            <a:r>
              <a:rPr lang="pt-PT" dirty="0" err="1"/>
              <a:t>perform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conditioning</a:t>
            </a:r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07" y="3906839"/>
            <a:ext cx="2465429" cy="21737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87" y="1060656"/>
            <a:ext cx="3867670" cy="260881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74011" y="3382569"/>
            <a:ext cx="385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Operating principle of the developed circuit</a:t>
            </a:r>
            <a:endParaRPr lang="pt-PT" sz="16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37" y="3728449"/>
            <a:ext cx="2248726" cy="2272397"/>
          </a:xfrm>
          <a:prstGeom prst="rect">
            <a:avLst/>
          </a:prstGeom>
        </p:spPr>
      </p:pic>
      <p:cxnSp>
        <p:nvCxnSpPr>
          <p:cNvPr id="16" name="Conexão reta 15"/>
          <p:cNvCxnSpPr/>
          <p:nvPr/>
        </p:nvCxnSpPr>
        <p:spPr>
          <a:xfrm>
            <a:off x="7761514" y="953603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26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3" name="Marcador de Posição do Rodapé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76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Code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implementation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85000" y="1167854"/>
            <a:ext cx="652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Each gauge does not match a single force or torque in a single</a:t>
            </a:r>
          </a:p>
          <a:p>
            <a:r>
              <a:rPr lang="en-US" dirty="0"/>
              <a:t>direction, which means that each of them depends on all six gauges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3216131" y="5302596"/>
                <a:ext cx="1644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𝐹𝑡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pt-PT" dirty="0"/>
                  <a:t> 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pt-P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pt-P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131" y="5302596"/>
                <a:ext cx="1644937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743" y="2038544"/>
            <a:ext cx="7176514" cy="1772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458589" y="5066513"/>
                <a:ext cx="459215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𝐹𝑡</m:t>
                        </m:r>
                      </m:e>
                      <m:sup>
                        <m:r>
                          <a:rPr lang="pt-P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fr-FR" dirty="0"/>
                  <a:t> - transpose </a:t>
                </a:r>
                <a:r>
                  <a:rPr lang="fr-FR" dirty="0" err="1"/>
                  <a:t>vector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𝐹𝑡</m:t>
                    </m:r>
                  </m:oMath>
                </a14:m>
                <a:r>
                  <a:rPr lang="fr-FR" dirty="0"/>
                  <a:t>=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/>
                  <a:t>]</a:t>
                </a:r>
                <a:endParaRPr lang="pt-PT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589" y="5066513"/>
                <a:ext cx="4592155" cy="391261"/>
              </a:xfrm>
              <a:prstGeom prst="rect">
                <a:avLst/>
              </a:prstGeom>
              <a:blipFill>
                <a:blip r:embed="rId5"/>
                <a:stretch>
                  <a:fillRect t="-6250" r="-265" b="-2031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5458589" y="5484991"/>
                <a:ext cx="6161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pt-P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en-US" dirty="0"/>
                  <a:t>  - transpose vector of </a:t>
                </a:r>
                <a14:m>
                  <m:oMath xmlns:m="http://schemas.openxmlformats.org/officeDocument/2006/math">
                    <m:r>
                      <a:rPr lang="pt-PT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= [G0 G1 G2 G3 G4 G5]</a:t>
                </a:r>
                <a:endParaRPr lang="pt-PT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589" y="5484991"/>
                <a:ext cx="6161315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720000" y="4002333"/>
                <a:ext cx="8692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6">
                      <a:lumMod val="75000"/>
                    </a:schemeClr>
                  </a:buClr>
                  <a:buFont typeface="Wingdings" panose="05000000000000000000" pitchFamily="2" charset="2"/>
                  <a:buChar char="ü"/>
                </a:pPr>
                <a:r>
                  <a:rPr lang="en-US" dirty="0"/>
                  <a:t>Multiplying the transform matrix by a vector of gauges readings (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), it is possible to find</a:t>
                </a:r>
              </a:p>
              <a:p>
                <a:r>
                  <a:rPr lang="en-US" dirty="0"/>
                  <a:t>the forces and torques values for these readings</a:t>
                </a:r>
                <a:endParaRPr lang="pt-PT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002333"/>
                <a:ext cx="8692188" cy="646331"/>
              </a:xfrm>
              <a:prstGeom prst="rect">
                <a:avLst/>
              </a:prstGeom>
              <a:blipFill>
                <a:blip r:embed="rId7"/>
                <a:stretch>
                  <a:fillRect l="-561" t="-5660" b="-1415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haveta à esquerda 12"/>
          <p:cNvSpPr/>
          <p:nvPr/>
        </p:nvSpPr>
        <p:spPr>
          <a:xfrm>
            <a:off x="2780703" y="5149953"/>
            <a:ext cx="435428" cy="741975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27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Marcador de Posição do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41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Sensor </a:t>
            </a:r>
            <a:r>
              <a:rPr lang="pt-PT" sz="4000" b="1" dirty="0" err="1">
                <a:solidFill>
                  <a:schemeClr val="bg1"/>
                </a:solidFill>
              </a:rPr>
              <a:t>Installation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71" y="3808883"/>
            <a:ext cx="2960317" cy="24444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71" y="1161349"/>
            <a:ext cx="2813173" cy="23229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20" y="1132766"/>
            <a:ext cx="3071099" cy="496613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00957" y="887279"/>
            <a:ext cx="26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Mounting</a:t>
            </a:r>
            <a:r>
              <a:rPr lang="pt-PT" dirty="0"/>
              <a:t> </a:t>
            </a:r>
            <a:r>
              <a:rPr lang="pt-PT" dirty="0" err="1"/>
              <a:t>side</a:t>
            </a:r>
            <a:r>
              <a:rPr lang="pt-PT" dirty="0"/>
              <a:t> </a:t>
            </a:r>
            <a:r>
              <a:rPr lang="pt-PT" dirty="0" err="1"/>
              <a:t>adapter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000957" y="3562723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Tool</a:t>
            </a:r>
            <a:r>
              <a:rPr lang="pt-PT" dirty="0"/>
              <a:t> </a:t>
            </a:r>
            <a:r>
              <a:rPr lang="pt-PT" dirty="0" err="1"/>
              <a:t>side</a:t>
            </a:r>
            <a:r>
              <a:rPr lang="pt-PT" dirty="0"/>
              <a:t> </a:t>
            </a:r>
            <a:r>
              <a:rPr lang="pt-PT" dirty="0" err="1"/>
              <a:t>adapter</a:t>
            </a:r>
            <a:endParaRPr lang="pt-PT" dirty="0"/>
          </a:p>
        </p:txBody>
      </p:sp>
      <p:cxnSp>
        <p:nvCxnSpPr>
          <p:cNvPr id="12" name="Conexão reta unidirecional 11"/>
          <p:cNvCxnSpPr/>
          <p:nvPr/>
        </p:nvCxnSpPr>
        <p:spPr>
          <a:xfrm>
            <a:off x="8195119" y="313508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xão reta unidirecional 15"/>
          <p:cNvCxnSpPr/>
          <p:nvPr/>
        </p:nvCxnSpPr>
        <p:spPr>
          <a:xfrm>
            <a:off x="8195119" y="3419823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/>
          <p:nvPr/>
        </p:nvCxnSpPr>
        <p:spPr>
          <a:xfrm>
            <a:off x="8195119" y="3715202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9194555" y="2894349"/>
            <a:ext cx="232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Mounting</a:t>
            </a:r>
            <a:r>
              <a:rPr lang="pt-PT" dirty="0"/>
              <a:t> </a:t>
            </a:r>
            <a:r>
              <a:rPr lang="pt-PT" dirty="0" err="1"/>
              <a:t>side</a:t>
            </a:r>
            <a:r>
              <a:rPr lang="pt-PT" dirty="0"/>
              <a:t> </a:t>
            </a:r>
            <a:r>
              <a:rPr lang="pt-PT" dirty="0" err="1"/>
              <a:t>adapter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9194555" y="3228536"/>
            <a:ext cx="114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ATI sensor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194555" y="3562723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Tool</a:t>
            </a:r>
            <a:r>
              <a:rPr lang="pt-PT" dirty="0"/>
              <a:t> </a:t>
            </a:r>
            <a:r>
              <a:rPr lang="pt-PT" dirty="0" err="1"/>
              <a:t>side</a:t>
            </a:r>
            <a:r>
              <a:rPr lang="pt-PT" dirty="0"/>
              <a:t> </a:t>
            </a:r>
            <a:r>
              <a:rPr lang="pt-PT" dirty="0" err="1"/>
              <a:t>adapter</a:t>
            </a:r>
            <a:endParaRPr lang="pt-PT" dirty="0"/>
          </a:p>
        </p:txBody>
      </p:sp>
      <p:cxnSp>
        <p:nvCxnSpPr>
          <p:cNvPr id="21" name="Conexão reta 20"/>
          <p:cNvCxnSpPr/>
          <p:nvPr/>
        </p:nvCxnSpPr>
        <p:spPr>
          <a:xfrm>
            <a:off x="5464627" y="954502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3" name="Conexão reta 22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Marcador de Posição do Número do Diapositivo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28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Marcador de Posição do Rodapé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74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FSR </a:t>
            </a:r>
            <a:r>
              <a:rPr lang="pt-PT" sz="4000" b="1" dirty="0" err="1">
                <a:solidFill>
                  <a:schemeClr val="bg1"/>
                </a:solidFill>
              </a:rPr>
              <a:t>Integration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99457" y="1430210"/>
            <a:ext cx="65190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ATI transducer got damaged throughout the work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Feel the object between gripper’s fingers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!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Detect the starting and ending phases of the object transference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099457" y="3908620"/>
            <a:ext cx="6271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To fulfil these needs, two FSR are installed in </a:t>
            </a:r>
            <a:r>
              <a:rPr lang="en-US" dirty="0" err="1"/>
              <a:t>Cyton’s</a:t>
            </a:r>
            <a:r>
              <a:rPr lang="en-US" dirty="0"/>
              <a:t> gripper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PT" dirty="0"/>
          </a:p>
        </p:txBody>
      </p:sp>
      <p:cxnSp>
        <p:nvCxnSpPr>
          <p:cNvPr id="23" name="Conexão em ângulos retos 22"/>
          <p:cNvCxnSpPr/>
          <p:nvPr/>
        </p:nvCxnSpPr>
        <p:spPr>
          <a:xfrm>
            <a:off x="1593164" y="4390354"/>
            <a:ext cx="859972" cy="43542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607552" y="4623214"/>
            <a:ext cx="737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The idea is to observe FSR’s feedback and use it to dictate gripper actions</a:t>
            </a:r>
            <a:endParaRPr lang="pt-PT" dirty="0"/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29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4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01" y="1079127"/>
            <a:ext cx="10319796" cy="317781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    </a:t>
            </a:r>
            <a:br>
              <a:rPr lang="pt-PT" dirty="0"/>
            </a:b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Context and Motivation;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Problem Formulation;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Dissertation Goals.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4402422" y="803275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1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2291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/>
              <a:t> </a:t>
            </a:r>
            <a:r>
              <a:rPr lang="pt-PT" b="1" dirty="0" err="1"/>
              <a:t>Introduction</a:t>
            </a:r>
            <a:endParaRPr 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3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57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FSR </a:t>
            </a:r>
            <a:r>
              <a:rPr lang="pt-PT" sz="4000" b="1" dirty="0" err="1">
                <a:solidFill>
                  <a:schemeClr val="bg1"/>
                </a:solidFill>
              </a:rPr>
              <a:t>Integration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983" y="2060042"/>
            <a:ext cx="6079260" cy="33231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9999" y="1093858"/>
            <a:ext cx="1030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Diagram with states and transitions modeling the objet transfer between a human and the robot</a:t>
            </a:r>
            <a:endParaRPr lang="pt-PT" dirty="0"/>
          </a:p>
        </p:txBody>
      </p:sp>
      <p:sp>
        <p:nvSpPr>
          <p:cNvPr id="13" name="Retângulo 12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15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30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48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FSR’s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Overall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Assembly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5" y="1462450"/>
            <a:ext cx="5791276" cy="425534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20000" y="2265220"/>
            <a:ext cx="438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FSR’s are glued in the center of the gripper’s fingers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These are connected to a box, containing the Arduino plus shields and the voltage dividers, through flex cable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Arduino is connected through Ethernet to the client computer</a:t>
            </a:r>
            <a:endParaRPr lang="pt-PT" dirty="0"/>
          </a:p>
        </p:txBody>
      </p:sp>
      <p:cxnSp>
        <p:nvCxnSpPr>
          <p:cNvPr id="12" name="Conexão reta 11"/>
          <p:cNvCxnSpPr/>
          <p:nvPr/>
        </p:nvCxnSpPr>
        <p:spPr>
          <a:xfrm>
            <a:off x="5464627" y="954502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ta 15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31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400800" y="5282371"/>
            <a:ext cx="68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2 FSR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717838" y="189588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Flex</a:t>
            </a:r>
            <a:r>
              <a:rPr lang="pt-PT" dirty="0"/>
              <a:t> cable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109857" y="2220911"/>
            <a:ext cx="408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Arduino</a:t>
            </a:r>
            <a:r>
              <a:rPr lang="pt-PT" dirty="0"/>
              <a:t> + Ethernet </a:t>
            </a:r>
            <a:r>
              <a:rPr lang="pt-PT" dirty="0" err="1"/>
              <a:t>shield</a:t>
            </a:r>
            <a:r>
              <a:rPr lang="pt-PT" dirty="0"/>
              <a:t> + Proto </a:t>
            </a:r>
            <a:r>
              <a:rPr lang="pt-PT" dirty="0" err="1"/>
              <a:t>shield</a:t>
            </a:r>
            <a:endParaRPr lang="pt-PT" dirty="0"/>
          </a:p>
        </p:txBody>
      </p:sp>
      <p:sp>
        <p:nvSpPr>
          <p:cNvPr id="19" name="Retângulo 18"/>
          <p:cNvSpPr/>
          <p:nvPr/>
        </p:nvSpPr>
        <p:spPr>
          <a:xfrm>
            <a:off x="9561067" y="4383382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2 </a:t>
            </a:r>
            <a:r>
              <a:rPr lang="pt-PT" dirty="0" err="1"/>
              <a:t>Voltage</a:t>
            </a:r>
            <a:r>
              <a:rPr lang="pt-PT" dirty="0"/>
              <a:t> </a:t>
            </a:r>
            <a:r>
              <a:rPr lang="pt-PT" dirty="0" err="1"/>
              <a:t>divider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82454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- </a:t>
            </a:r>
            <a:r>
              <a:rPr lang="pt-PT" sz="4000" b="1" dirty="0" err="1">
                <a:solidFill>
                  <a:schemeClr val="bg1"/>
                </a:solidFill>
              </a:rPr>
              <a:t>Evaluations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900" y="3601240"/>
            <a:ext cx="3543699" cy="12955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4999" y="3100882"/>
            <a:ext cx="1073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The object transfer task mainly consists of 4 objects being handed over from the user to the robot gripper</a:t>
            </a:r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584999" y="1462449"/>
            <a:ext cx="10518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Robot arm stiffness is reduced, which affects the force propagation between the object and the sensor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experimental tests are done with symmetric objects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15977" y="4843146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Object</a:t>
            </a:r>
            <a:r>
              <a:rPr lang="pt-PT" dirty="0"/>
              <a:t>:           A                  B            C           D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32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Marcador de Posição do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96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Force </a:t>
            </a:r>
            <a:r>
              <a:rPr lang="pt-PT" sz="4000" b="1" dirty="0" err="1">
                <a:solidFill>
                  <a:schemeClr val="bg1"/>
                </a:solidFill>
              </a:rPr>
              <a:t>Evolution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636376" y="207665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565844" y="425149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III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514" y="847658"/>
            <a:ext cx="3243974" cy="27552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410" y="3578904"/>
            <a:ext cx="3233928" cy="27876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321" y="3629066"/>
            <a:ext cx="3153493" cy="269504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591" y="777364"/>
            <a:ext cx="3346530" cy="27569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83" y="1253900"/>
            <a:ext cx="1257300" cy="85725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5426" y="1047023"/>
            <a:ext cx="813203" cy="108427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627" y="4059215"/>
            <a:ext cx="821407" cy="75389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9172" y="4020920"/>
            <a:ext cx="801879" cy="1834808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1171430" y="87989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Object</a:t>
            </a:r>
            <a:r>
              <a:rPr lang="pt-PT" dirty="0"/>
              <a:t> 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217645" y="361693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Object</a:t>
            </a:r>
            <a:r>
              <a:rPr lang="pt-PT" dirty="0"/>
              <a:t> C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120000" y="87989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Object</a:t>
            </a:r>
            <a:r>
              <a:rPr lang="pt-PT" dirty="0"/>
              <a:t> B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6175426" y="361091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Object</a:t>
            </a:r>
            <a:r>
              <a:rPr lang="pt-PT" dirty="0"/>
              <a:t> D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5" name="Conexão reta 24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24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Force </a:t>
            </a:r>
            <a:r>
              <a:rPr lang="pt-PT" sz="4000" b="1" dirty="0" err="1">
                <a:solidFill>
                  <a:schemeClr val="bg1"/>
                </a:solidFill>
              </a:rPr>
              <a:t>Evolution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636376" y="207665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565844" y="425149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III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5" name="Conexão reta 24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34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6" name="O Meu Fil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6401"/>
          <a:stretch/>
        </p:blipFill>
        <p:spPr>
          <a:xfrm>
            <a:off x="3482568" y="1209838"/>
            <a:ext cx="5226863" cy="46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Force </a:t>
            </a:r>
            <a:r>
              <a:rPr lang="pt-PT" sz="4000" b="1" dirty="0" err="1">
                <a:solidFill>
                  <a:schemeClr val="bg1"/>
                </a:solidFill>
              </a:rPr>
              <a:t>Evolution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cxnSp>
        <p:nvCxnSpPr>
          <p:cNvPr id="16" name="Conexão reta 15"/>
          <p:cNvCxnSpPr/>
          <p:nvPr/>
        </p:nvCxnSpPr>
        <p:spPr>
          <a:xfrm>
            <a:off x="6193970" y="954502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185" y="1887652"/>
            <a:ext cx="4861378" cy="423544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89926" y="1060878"/>
            <a:ext cx="440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 evolution for object B in a transference</a:t>
            </a:r>
            <a:endParaRPr lang="pt-PT" dirty="0"/>
          </a:p>
        </p:txBody>
      </p:sp>
      <p:sp>
        <p:nvSpPr>
          <p:cNvPr id="10" name="Retângulo 9"/>
          <p:cNvSpPr/>
          <p:nvPr/>
        </p:nvSpPr>
        <p:spPr>
          <a:xfrm>
            <a:off x="6557329" y="944912"/>
            <a:ext cx="548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 </a:t>
            </a:r>
            <a:r>
              <a:rPr lang="pt-PT" dirty="0" err="1"/>
              <a:t>Illustrations</a:t>
            </a:r>
            <a:r>
              <a:rPr lang="pt-PT" dirty="0"/>
              <a:t> </a:t>
            </a:r>
            <a:r>
              <a:rPr lang="pt-PT" dirty="0" err="1"/>
              <a:t>corresponding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phases</a:t>
            </a:r>
            <a:r>
              <a:rPr lang="pt-PT" dirty="0"/>
              <a:t> (I, II, III </a:t>
            </a:r>
            <a:r>
              <a:rPr lang="pt-PT" dirty="0" err="1"/>
              <a:t>and</a:t>
            </a:r>
            <a:r>
              <a:rPr lang="pt-PT" dirty="0"/>
              <a:t> IV) </a:t>
            </a:r>
            <a:r>
              <a:rPr lang="pt-PT" dirty="0" err="1"/>
              <a:t>marked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force </a:t>
            </a:r>
            <a:r>
              <a:rPr lang="pt-PT" dirty="0" err="1"/>
              <a:t>evolution</a:t>
            </a:r>
            <a:r>
              <a:rPr lang="pt-PT" dirty="0"/>
              <a:t> </a:t>
            </a:r>
            <a:r>
              <a:rPr lang="pt-PT" dirty="0" err="1"/>
              <a:t>graphs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830833" y="2121609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760301" y="429645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III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1064129" y="429645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IV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24" y="1700402"/>
            <a:ext cx="5368501" cy="4422699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11100197" y="212160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lgerian" panose="04020705040A02060702" pitchFamily="82" charset="0"/>
              </a:rPr>
              <a:t>II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Conexão reta 21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35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3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Repeatability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Analysis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895482"/>
            <a:ext cx="3151415" cy="26962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808" y="913024"/>
            <a:ext cx="3152071" cy="27106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3619555"/>
            <a:ext cx="3153812" cy="270893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483" y="3612809"/>
            <a:ext cx="3159521" cy="271129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754272" y="1900963"/>
            <a:ext cx="4192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the forces required to hold the objects are approximately 9, 7, 13 and 14 Newton</a:t>
            </a:r>
          </a:p>
          <a:p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force differences are mainly caused by the objects different properties and geometries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stiffer object (e.g. object A and B when compared with object C and D), requires lower force</a:t>
            </a:r>
            <a:endParaRPr lang="pt-PT" dirty="0"/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36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57905" y="914036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038600" y="909318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B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57905" y="365083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C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034592" y="3650830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6185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Force-</a:t>
            </a:r>
            <a:r>
              <a:rPr lang="pt-PT" sz="4000" b="1" dirty="0" err="1">
                <a:solidFill>
                  <a:schemeClr val="bg1"/>
                </a:solidFill>
              </a:rPr>
              <a:t>based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Interaction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Success</a:t>
            </a:r>
            <a:r>
              <a:rPr lang="pt-PT" sz="4000" b="1" dirty="0">
                <a:solidFill>
                  <a:schemeClr val="bg1"/>
                </a:solidFill>
              </a:rPr>
              <a:t> Rate</a:t>
            </a:r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5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60" y="3493402"/>
            <a:ext cx="2609850" cy="10096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20000" y="3003420"/>
            <a:ext cx="31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Transfer</a:t>
            </a:r>
            <a:r>
              <a:rPr lang="pt-PT" dirty="0"/>
              <a:t> </a:t>
            </a:r>
            <a:r>
              <a:rPr lang="pt-PT" dirty="0" err="1"/>
              <a:t>Algorithm</a:t>
            </a:r>
            <a:r>
              <a:rPr lang="pt-PT" dirty="0"/>
              <a:t> </a:t>
            </a:r>
            <a:r>
              <a:rPr lang="pt-PT" dirty="0" err="1"/>
              <a:t>Success</a:t>
            </a:r>
            <a:r>
              <a:rPr lang="pt-PT" dirty="0"/>
              <a:t> Rate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20000" y="1413718"/>
            <a:ext cx="7253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Each object is transferred 100 times in order to </a:t>
            </a:r>
            <a:r>
              <a:rPr lang="en-US" dirty="0" err="1"/>
              <a:t>analyse</a:t>
            </a:r>
            <a:r>
              <a:rPr lang="en-US" dirty="0"/>
              <a:t> the success rate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One successful transfer corresponds to the fulfillment of the four phases 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84667" y="3295949"/>
            <a:ext cx="70216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success rate for the objects A and B is quite good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water bottle object is the one presenting the lower success rate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     because not only its properties affect the transference, but its surface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     irregularities makes the contact even more difficult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0172700" y="52349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16" name="Retângulo 15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37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71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01" y="1079127"/>
            <a:ext cx="10319796" cy="317781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    </a:t>
            </a:r>
            <a:br>
              <a:rPr lang="pt-PT" dirty="0"/>
            </a:b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5637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Conclusions;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Future Work.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2582414" y="802905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6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2291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/>
              <a:t> </a:t>
            </a:r>
            <a:r>
              <a:rPr lang="pt-PT" b="1" dirty="0" err="1"/>
              <a:t>Conclusions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Future </a:t>
            </a:r>
            <a:r>
              <a:rPr lang="pt-PT" b="1" dirty="0" err="1"/>
              <a:t>Work</a:t>
            </a:r>
            <a:endParaRPr 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38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95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6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err="1">
                <a:solidFill>
                  <a:schemeClr val="bg1"/>
                </a:solidFill>
              </a:rPr>
              <a:t>Conclusions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5000" y="1733086"/>
            <a:ext cx="11182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low level control of the robotic arm is accomplished by making use of the </a:t>
            </a:r>
            <a:r>
              <a:rPr lang="en-US" dirty="0" err="1"/>
              <a:t>dynamixel</a:t>
            </a:r>
            <a:r>
              <a:rPr lang="en-US" dirty="0"/>
              <a:t> packages and the </a:t>
            </a:r>
            <a:r>
              <a:rPr lang="en-US" dirty="0" err="1"/>
              <a:t>MoveIt</a:t>
            </a:r>
            <a:r>
              <a:rPr lang="en-US" dirty="0"/>
              <a:t>! software incorporated with a kinematic and dynamic library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The pre-interaction approach using vision is successfully achieved using a 3D sensor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 Concerning the interaction by contact approach, despite the misfortune occurred with the ATI sensor mini 40, the implementation of force sensitive resistors made it possible to achieve the proposed goal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1" name="Retângulo 10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ta 11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39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5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909" y="2608990"/>
            <a:ext cx="2781185" cy="320133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094" y="2608201"/>
            <a:ext cx="2207357" cy="320212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021593" y="2429517"/>
            <a:ext cx="506870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sz="1600" dirty="0"/>
              <a:t>PR2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460094" y="4209261"/>
            <a:ext cx="703408" cy="3436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Domo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 err="1">
                <a:solidFill>
                  <a:schemeClr val="bg1"/>
                </a:solidFill>
              </a:rPr>
              <a:t>Introduction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Context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and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Motivation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135000" y="132553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1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3285" y="1462450"/>
            <a:ext cx="583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“The HRI problem is to understand and shape the interactions between one or more humans</a:t>
            </a:r>
          </a:p>
          <a:p>
            <a:pPr algn="ctr"/>
            <a:r>
              <a:rPr lang="en-US" dirty="0"/>
              <a:t>and one or more robots”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85000" y="3263684"/>
            <a:ext cx="52758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000" b="1" dirty="0"/>
              <a:t> Physical human-robot interaction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Provide physical assistance to a worker on an assembly line;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Extend the time an elderly person can live at home;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PT" dirty="0" err="1"/>
              <a:t>Help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household</a:t>
            </a:r>
            <a:r>
              <a:rPr lang="pt-PT" dirty="0"/>
              <a:t> chores.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678909" y="1404989"/>
            <a:ext cx="482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“Robots are designed and built to complement human abilities”</a:t>
            </a:r>
            <a:endParaRPr lang="pt-PT" dirty="0"/>
          </a:p>
        </p:txBody>
      </p:sp>
      <p:sp>
        <p:nvSpPr>
          <p:cNvPr id="18" name="Retângulo 17"/>
          <p:cNvSpPr/>
          <p:nvPr/>
        </p:nvSpPr>
        <p:spPr>
          <a:xfrm>
            <a:off x="0" y="6356350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9" name="Conexão reta 18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4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0" name="Marcador de Posição do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72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6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20000" y="0"/>
            <a:ext cx="10800000" cy="715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>
                <a:solidFill>
                  <a:schemeClr val="bg1"/>
                </a:solidFill>
              </a:rPr>
              <a:t>Future </a:t>
            </a:r>
            <a:r>
              <a:rPr lang="pt-PT" sz="4000" b="1" dirty="0" err="1">
                <a:solidFill>
                  <a:schemeClr val="bg1"/>
                </a:solidFill>
              </a:rPr>
              <a:t>Work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90600" y="1629251"/>
            <a:ext cx="105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better robotic manipulator should be used for this kind of task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torque/force sensor should be implemented in the wrist joint of the manipulator arm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The gripper’s fingers should have more force sensitive resistors to improve the diversity of objects that can be handed over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complete force analysis, taking into consideration object friction and weight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A database with different objects properties, so that the 3D sensor can recognize the objects and thus adjust the gripper position, orientation and force required to hold these objects</a:t>
            </a:r>
            <a:endParaRPr lang="pt-PT" dirty="0"/>
          </a:p>
        </p:txBody>
      </p:sp>
      <p:sp>
        <p:nvSpPr>
          <p:cNvPr id="11" name="Retângulo 10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ta 11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40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55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9375" y="2256108"/>
            <a:ext cx="9913250" cy="546311"/>
          </a:xfrm>
        </p:spPr>
        <p:txBody>
          <a:bodyPr>
            <a:noAutofit/>
          </a:bodyPr>
          <a:lstStyle/>
          <a:p>
            <a:r>
              <a:rPr lang="pt-PT" sz="3200" b="1" dirty="0" err="1"/>
              <a:t>Human</a:t>
            </a:r>
            <a:r>
              <a:rPr lang="pt-PT" sz="3200" b="1" dirty="0"/>
              <a:t>-Robot </a:t>
            </a:r>
            <a:r>
              <a:rPr lang="pt-PT" sz="3200" b="1" dirty="0" err="1"/>
              <a:t>Interaction</a:t>
            </a:r>
            <a:r>
              <a:rPr lang="pt-PT" sz="3200" b="1" dirty="0"/>
              <a:t> for </a:t>
            </a:r>
            <a:r>
              <a:rPr lang="pt-PT" sz="3200" b="1" dirty="0" err="1"/>
              <a:t>Object</a:t>
            </a:r>
            <a:r>
              <a:rPr lang="pt-PT" sz="3200" b="1" dirty="0"/>
              <a:t> </a:t>
            </a:r>
            <a:r>
              <a:rPr lang="pt-PT" sz="3200" b="1" dirty="0" err="1"/>
              <a:t>Transfer</a:t>
            </a:r>
            <a:endParaRPr lang="pt-PT" sz="3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57537" y="2893252"/>
            <a:ext cx="1876926" cy="379337"/>
          </a:xfrm>
        </p:spPr>
        <p:txBody>
          <a:bodyPr>
            <a:normAutofit/>
          </a:bodyPr>
          <a:lstStyle/>
          <a:p>
            <a:r>
              <a:rPr lang="pt-PT" sz="2000" dirty="0">
                <a:latin typeface="+mj-lt"/>
              </a:rPr>
              <a:t>Luís</a:t>
            </a:r>
            <a:r>
              <a:rPr lang="pt-PT" sz="2000" dirty="0"/>
              <a:t> </a:t>
            </a:r>
            <a:r>
              <a:rPr lang="pt-PT" sz="2000" dirty="0">
                <a:latin typeface="+mj-lt"/>
              </a:rPr>
              <a:t>Almeida</a:t>
            </a:r>
          </a:p>
        </p:txBody>
      </p:sp>
      <p:pic>
        <p:nvPicPr>
          <p:cNvPr id="1026" name="Picture 2" descr="Resultado de imagem para universidade de avei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83" y="451356"/>
            <a:ext cx="3331434" cy="12499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339516" y="4000566"/>
            <a:ext cx="9512968" cy="313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600" b="1" dirty="0" err="1"/>
              <a:t>Thank</a:t>
            </a:r>
            <a:r>
              <a:rPr lang="pt-PT" sz="3600" b="1" dirty="0"/>
              <a:t> </a:t>
            </a:r>
            <a:r>
              <a:rPr lang="pt-PT" sz="3600" b="1" dirty="0" err="1"/>
              <a:t>You</a:t>
            </a:r>
            <a:endParaRPr lang="pt-PT" sz="3600" b="1" dirty="0"/>
          </a:p>
          <a:p>
            <a:endParaRPr lang="pt-PT" sz="2000" dirty="0">
              <a:latin typeface="+mj-lt"/>
            </a:endParaRPr>
          </a:p>
        </p:txBody>
      </p:sp>
      <p:cxnSp>
        <p:nvCxnSpPr>
          <p:cNvPr id="6" name="Conexão reta 5"/>
          <p:cNvCxnSpPr/>
          <p:nvPr/>
        </p:nvCxnSpPr>
        <p:spPr>
          <a:xfrm>
            <a:off x="696000" y="3636577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51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 err="1">
                <a:solidFill>
                  <a:schemeClr val="bg1"/>
                </a:solidFill>
              </a:rPr>
              <a:t>Introduction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Problem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Formulation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11629" y="2013934"/>
            <a:ext cx="9124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000" dirty="0"/>
              <a:t>The robot control to perform the inherent movements of the transfer assignment;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000" dirty="0"/>
              <a:t>The human-robot pre interaction;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2000" dirty="0"/>
              <a:t>The interaction by contact.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1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ta 12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5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5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 err="1">
                <a:solidFill>
                  <a:schemeClr val="bg1"/>
                </a:solidFill>
              </a:rPr>
              <a:t>Introduction</a:t>
            </a:r>
            <a:r>
              <a:rPr lang="pt-PT" sz="4000" b="1" dirty="0">
                <a:solidFill>
                  <a:schemeClr val="bg1"/>
                </a:solidFill>
              </a:rPr>
              <a:t> – </a:t>
            </a:r>
            <a:r>
              <a:rPr lang="pt-PT" sz="4000" b="1" dirty="0" err="1">
                <a:solidFill>
                  <a:schemeClr val="bg1"/>
                </a:solidFill>
              </a:rPr>
              <a:t>Dissertation</a:t>
            </a:r>
            <a:r>
              <a:rPr lang="pt-PT" sz="4000" b="1" dirty="0">
                <a:solidFill>
                  <a:schemeClr val="bg1"/>
                </a:solidFill>
              </a:rPr>
              <a:t> </a:t>
            </a:r>
            <a:r>
              <a:rPr lang="pt-PT" sz="4000" b="1" dirty="0" err="1">
                <a:solidFill>
                  <a:schemeClr val="bg1"/>
                </a:solidFill>
              </a:rPr>
              <a:t>goals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11629" y="2013934"/>
            <a:ext cx="9124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Hardware and software infrastructure installation and familiarization;</a:t>
            </a:r>
          </a:p>
          <a:p>
            <a:endParaRPr lang="en-US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2000" dirty="0" err="1"/>
              <a:t>Study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management </a:t>
            </a:r>
            <a:r>
              <a:rPr lang="pt-PT" sz="2000" dirty="0" err="1"/>
              <a:t>mechanisms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pre-contact</a:t>
            </a:r>
            <a:r>
              <a:rPr lang="pt-PT" sz="2000" dirty="0"/>
              <a:t> </a:t>
            </a:r>
            <a:r>
              <a:rPr lang="pt-PT" sz="2000" dirty="0" err="1"/>
              <a:t>approximation</a:t>
            </a:r>
            <a:r>
              <a:rPr lang="pt-PT" sz="2000" dirty="0"/>
              <a:t> </a:t>
            </a:r>
            <a:r>
              <a:rPr lang="pt-PT" sz="2000" dirty="0" err="1"/>
              <a:t>using</a:t>
            </a:r>
            <a:r>
              <a:rPr lang="pt-PT" sz="2000" dirty="0"/>
              <a:t> 3D </a:t>
            </a:r>
            <a:r>
              <a:rPr lang="pt-PT" sz="2000" dirty="0" err="1"/>
              <a:t>vision</a:t>
            </a:r>
            <a:r>
              <a:rPr lang="pt-PT" sz="2000" dirty="0"/>
              <a:t>;</a:t>
            </a:r>
          </a:p>
          <a:p>
            <a:endParaRPr lang="pt-PT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2000" dirty="0" err="1"/>
              <a:t>Study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development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interaction</a:t>
            </a:r>
            <a:r>
              <a:rPr lang="pt-PT" sz="2000" dirty="0"/>
              <a:t> </a:t>
            </a:r>
            <a:r>
              <a:rPr lang="pt-PT" sz="2000" dirty="0" err="1"/>
              <a:t>mechanisms</a:t>
            </a:r>
            <a:r>
              <a:rPr lang="pt-PT" sz="2000" dirty="0"/>
              <a:t> </a:t>
            </a:r>
            <a:r>
              <a:rPr lang="pt-PT" sz="2000" dirty="0" err="1"/>
              <a:t>by</a:t>
            </a:r>
            <a:r>
              <a:rPr lang="pt-PT" sz="2000" dirty="0"/>
              <a:t> </a:t>
            </a:r>
            <a:r>
              <a:rPr lang="pt-PT" sz="2000" dirty="0" err="1"/>
              <a:t>contact</a:t>
            </a:r>
            <a:r>
              <a:rPr lang="pt-PT" sz="2000" dirty="0"/>
              <a:t>.</a:t>
            </a:r>
          </a:p>
          <a:p>
            <a:endParaRPr lang="pt-P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 dirty="0"/>
          </a:p>
        </p:txBody>
      </p:sp>
      <p:sp>
        <p:nvSpPr>
          <p:cNvPr id="11" name="Oval 10"/>
          <p:cNvSpPr/>
          <p:nvPr/>
        </p:nvSpPr>
        <p:spPr>
          <a:xfrm>
            <a:off x="135000" y="132553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1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ta 12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6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8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01" y="1079127"/>
            <a:ext cx="10319796" cy="317781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    </a:t>
            </a:r>
            <a:br>
              <a:rPr lang="pt-PT" dirty="0"/>
            </a:br>
            <a:endParaRPr lang="pt-PT" b="1" dirty="0"/>
          </a:p>
        </p:txBody>
      </p:sp>
      <p:cxnSp>
        <p:nvCxnSpPr>
          <p:cNvPr id="7" name="Conexão reta 6"/>
          <p:cNvCxnSpPr/>
          <p:nvPr/>
        </p:nvCxnSpPr>
        <p:spPr>
          <a:xfrm>
            <a:off x="696000" y="1841159"/>
            <a:ext cx="10800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Marcador de Posição de Conteúdo 7"/>
          <p:cNvSpPr>
            <a:spLocks noGrp="1"/>
          </p:cNvSpPr>
          <p:nvPr>
            <p:ph idx="1"/>
          </p:nvPr>
        </p:nvSpPr>
        <p:spPr>
          <a:xfrm>
            <a:off x="1676400" y="2747444"/>
            <a:ext cx="10515600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Hardware;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r>
              <a:rPr lang="en-US" sz="2000" dirty="0"/>
              <a:t> Software.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romanL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  <a:p>
            <a:pPr>
              <a:buClr>
                <a:schemeClr val="accent6"/>
              </a:buClr>
            </a:pPr>
            <a:endParaRPr lang="en-US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9474" y="1421881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/>
              <a:t>Overview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3611115" y="802905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2291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/>
              <a:t> Experimental Setup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tx1"/>
                </a:solidFill>
              </a:rPr>
              <a:t>7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tx1"/>
                </a:solidFill>
              </a:rPr>
              <a:t>Luís</a:t>
            </a:r>
            <a:r>
              <a:rPr lang="en-US" dirty="0">
                <a:solidFill>
                  <a:schemeClr val="tx1"/>
                </a:solidFill>
              </a:rPr>
              <a:t> Almeida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20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Experimental Setup – Hardware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75" y="2222486"/>
            <a:ext cx="1964448" cy="157155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87" y="4674756"/>
            <a:ext cx="1370534" cy="91177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621" y="3129569"/>
            <a:ext cx="3208466" cy="96254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0" y="2686499"/>
            <a:ext cx="2706974" cy="1933553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15607" y="1996882"/>
            <a:ext cx="324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Cyton</a:t>
            </a:r>
            <a:r>
              <a:rPr lang="pt-PT" dirty="0"/>
              <a:t> </a:t>
            </a:r>
            <a:r>
              <a:rPr lang="pt-PT" dirty="0" err="1"/>
              <a:t>Gamma</a:t>
            </a:r>
            <a:r>
              <a:rPr lang="pt-PT" dirty="0"/>
              <a:t> 1500 </a:t>
            </a:r>
            <a:r>
              <a:rPr lang="pt-PT" dirty="0" err="1"/>
              <a:t>Manipulator</a:t>
            </a:r>
            <a:endParaRPr lang="pt-PT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389972" y="199688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Kinect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728667" y="1653288"/>
            <a:ext cx="226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ATI Mini40 </a:t>
            </a:r>
            <a:r>
              <a:rPr lang="pt-PT" dirty="0" err="1"/>
              <a:t>Transducer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8399185" y="4092109"/>
            <a:ext cx="292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Force-</a:t>
            </a:r>
            <a:r>
              <a:rPr lang="pt-PT" dirty="0" err="1"/>
              <a:t>Sensitive</a:t>
            </a:r>
            <a:r>
              <a:rPr lang="pt-PT" dirty="0"/>
              <a:t> Resistor (FSR)</a:t>
            </a:r>
          </a:p>
        </p:txBody>
      </p:sp>
      <p:sp>
        <p:nvSpPr>
          <p:cNvPr id="21" name="Oval 20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63647" y="4016645"/>
            <a:ext cx="2500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1600" dirty="0"/>
              <a:t>7 DOF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1600" dirty="0" err="1"/>
              <a:t>Kinematically</a:t>
            </a:r>
            <a:r>
              <a:rPr lang="pt-PT" sz="1600" dirty="0"/>
              <a:t> </a:t>
            </a:r>
            <a:r>
              <a:rPr lang="pt-PT" sz="1600" dirty="0" err="1"/>
              <a:t>redundant</a:t>
            </a:r>
            <a:endParaRPr lang="pt-PT" sz="1600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23" y="2288591"/>
            <a:ext cx="2106915" cy="1342642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4027706" y="1002618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/>
          <p:cNvCxnSpPr/>
          <p:nvPr/>
        </p:nvCxnSpPr>
        <p:spPr>
          <a:xfrm>
            <a:off x="7574947" y="1002618"/>
            <a:ext cx="0" cy="52164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Conexão reta 28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Marcador de Posição do Número do Diapositivo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8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0" name="Marcador de Posição do Rodapé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3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473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0" y="6484327"/>
            <a:ext cx="12192000" cy="3736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>
            <a:off x="0" y="74734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xão reta 13"/>
          <p:cNvCxnSpPr/>
          <p:nvPr/>
        </p:nvCxnSpPr>
        <p:spPr>
          <a:xfrm>
            <a:off x="0" y="715105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0" y="6484327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20000" y="0"/>
            <a:ext cx="10800000" cy="715105"/>
          </a:xfrm>
        </p:spPr>
        <p:txBody>
          <a:bodyPr/>
          <a:lstStyle/>
          <a:p>
            <a:r>
              <a:rPr lang="pt-PT" sz="4000" b="1" dirty="0">
                <a:solidFill>
                  <a:schemeClr val="bg1"/>
                </a:solidFill>
              </a:rPr>
              <a:t>Experimental Setup – Software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11629" y="2013934"/>
            <a:ext cx="9124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Robot Operating System (ROS);</a:t>
            </a:r>
          </a:p>
          <a:p>
            <a:endParaRPr lang="en-US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2000" dirty="0" err="1"/>
              <a:t>MoveIt</a:t>
            </a:r>
            <a:r>
              <a:rPr lang="pt-PT" sz="2000" dirty="0"/>
              <a:t>!;</a:t>
            </a:r>
          </a:p>
          <a:p>
            <a:endParaRPr lang="pt-PT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2000" dirty="0" err="1"/>
              <a:t>Kinematics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Dynamics </a:t>
            </a:r>
            <a:r>
              <a:rPr lang="pt-PT" sz="2000" dirty="0" err="1"/>
              <a:t>Library</a:t>
            </a:r>
            <a:r>
              <a:rPr lang="pt-PT" sz="2000" dirty="0"/>
              <a:t> (KDL);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PT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PT" sz="2000" dirty="0" err="1"/>
              <a:t>OpenNI</a:t>
            </a:r>
            <a:r>
              <a:rPr lang="pt-PT" sz="2000" dirty="0"/>
              <a:t>;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PT" sz="2000" dirty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PT" sz="2000" dirty="0"/>
          </a:p>
          <a:p>
            <a:endParaRPr lang="pt-P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224" y="1739863"/>
            <a:ext cx="1722253" cy="5366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224" y="2481913"/>
            <a:ext cx="1612972" cy="521844"/>
          </a:xfrm>
          <a:prstGeom prst="rect">
            <a:avLst/>
          </a:prstGeom>
        </p:spPr>
      </p:pic>
      <p:pic>
        <p:nvPicPr>
          <p:cNvPr id="2050" name="Picture 2" descr="Resultado de imagem para KDL OROC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20" y="3216636"/>
            <a:ext cx="822259" cy="8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open 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92" y="4248939"/>
            <a:ext cx="1807235" cy="6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35000" y="132552"/>
            <a:ext cx="450000" cy="45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17"/>
          <p:cNvCxnSpPr/>
          <p:nvPr/>
        </p:nvCxnSpPr>
        <p:spPr>
          <a:xfrm>
            <a:off x="0" y="6363676"/>
            <a:ext cx="12192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31D7-7A1E-4A24-9153-F7991CFDE8F7}" type="slidenum">
              <a:rPr lang="pt-PT" smtClean="0">
                <a:solidFill>
                  <a:schemeClr val="bg1"/>
                </a:solidFill>
              </a:rPr>
              <a:t>9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Marcador de Posição do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Human-Robot Interaction for Object Transfer - </a:t>
            </a:r>
            <a:r>
              <a:rPr lang="en-US" dirty="0" err="1">
                <a:solidFill>
                  <a:schemeClr val="bg1"/>
                </a:solidFill>
              </a:rPr>
              <a:t>Luís</a:t>
            </a:r>
            <a:r>
              <a:rPr lang="en-US" dirty="0">
                <a:solidFill>
                  <a:schemeClr val="bg1"/>
                </a:solidFill>
              </a:rPr>
              <a:t> Almeida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43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AD0450B-2830-4B1A-99E5-7F74572563A3}" vid="{FD918ADB-9E47-411B-A6AB-A2F3631A0FE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7747</TotalTime>
  <Words>2149</Words>
  <Application>Microsoft Office PowerPoint</Application>
  <PresentationFormat>Ecrã Panorâmico</PresentationFormat>
  <Paragraphs>550</Paragraphs>
  <Slides>41</Slides>
  <Notes>41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Cambria Math</vt:lpstr>
      <vt:lpstr>Wingdings</vt:lpstr>
      <vt:lpstr>Tema1</vt:lpstr>
      <vt:lpstr>Human-Robot Interaction for Object Transfer</vt:lpstr>
      <vt:lpstr>Overview</vt:lpstr>
      <vt:lpstr>     </vt:lpstr>
      <vt:lpstr>Introduction – Context and Motivation </vt:lpstr>
      <vt:lpstr>Introduction – Problem Formulation</vt:lpstr>
      <vt:lpstr>Introduction – Dissertation goals</vt:lpstr>
      <vt:lpstr>     </vt:lpstr>
      <vt:lpstr>Experimental Setup – Hardware</vt:lpstr>
      <vt:lpstr>Experimental Setup – Software</vt:lpstr>
      <vt:lpstr>    Robot Control</vt:lpstr>
      <vt:lpstr>Robot Control – Joint Control</vt:lpstr>
      <vt:lpstr>Robot Control – Foward Kinematics</vt:lpstr>
      <vt:lpstr>Robot Control – Synchronous Movement</vt:lpstr>
      <vt:lpstr>Robot Control – Inverse Kinematics</vt:lpstr>
      <vt:lpstr>Robot Control – Workspace Analysis</vt:lpstr>
      <vt:lpstr>Robot Control – Reachability Analysis</vt:lpstr>
      <vt:lpstr>     </vt:lpstr>
      <vt:lpstr>3D Vision – Human Hand Tracking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Human-Robot Interaction for Object Transfer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Interação Humano-Robô para a Transferência de Objetos</dc:title>
  <dc:creator>Utilizador</dc:creator>
  <cp:lastModifiedBy>Utilizador</cp:lastModifiedBy>
  <cp:revision>208</cp:revision>
  <dcterms:created xsi:type="dcterms:W3CDTF">2016-11-05T12:51:57Z</dcterms:created>
  <dcterms:modified xsi:type="dcterms:W3CDTF">2016-12-20T14:17:10Z</dcterms:modified>
</cp:coreProperties>
</file>