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9" r:id="rId2"/>
    <p:sldId id="274" r:id="rId3"/>
    <p:sldId id="270" r:id="rId4"/>
    <p:sldId id="271" r:id="rId5"/>
    <p:sldId id="272" r:id="rId6"/>
    <p:sldId id="275" r:id="rId7"/>
    <p:sldId id="279" r:id="rId8"/>
    <p:sldId id="282" r:id="rId9"/>
    <p:sldId id="322" r:id="rId10"/>
    <p:sldId id="284" r:id="rId11"/>
    <p:sldId id="285" r:id="rId12"/>
    <p:sldId id="286" r:id="rId13"/>
    <p:sldId id="287" r:id="rId14"/>
    <p:sldId id="289" r:id="rId15"/>
    <p:sldId id="288" r:id="rId16"/>
    <p:sldId id="290" r:id="rId17"/>
    <p:sldId id="292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15" r:id="rId26"/>
    <p:sldId id="303" r:id="rId27"/>
    <p:sldId id="331" r:id="rId28"/>
    <p:sldId id="332" r:id="rId29"/>
    <p:sldId id="333" r:id="rId30"/>
    <p:sldId id="316" r:id="rId31"/>
    <p:sldId id="326" r:id="rId32"/>
    <p:sldId id="327" r:id="rId33"/>
    <p:sldId id="328" r:id="rId34"/>
    <p:sldId id="329" r:id="rId35"/>
    <p:sldId id="318" r:id="rId36"/>
    <p:sldId id="319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72609" autoAdjust="0"/>
  </p:normalViewPr>
  <p:slideViewPr>
    <p:cSldViewPr snapToGrid="0" showGuides="1">
      <p:cViewPr>
        <p:scale>
          <a:sx n="66" d="100"/>
          <a:sy n="66" d="100"/>
        </p:scale>
        <p:origin x="-16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pt-PT" noProof="0" dirty="0" smtClean="0"/>
            <a:t>Estágio 1</a:t>
          </a:r>
          <a:endParaRPr lang="pt-PT" noProof="0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pt-PT" noProof="0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pt-PT" noProof="0"/>
        </a:p>
      </dgm:t>
    </dgm:pt>
    <dgm:pt modelId="{9D72CDD3-5859-43DB-BD75-0C3C30E3DE62}">
      <dgm:prSet phldrT="[Text]"/>
      <dgm:spPr/>
      <dgm:t>
        <a:bodyPr/>
        <a:lstStyle/>
        <a:p>
          <a:r>
            <a:rPr lang="pt-PT" noProof="0" dirty="0" smtClean="0"/>
            <a:t>Velocidade +</a:t>
          </a:r>
          <a:endParaRPr lang="pt-PT" noProof="0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pt-PT" noProof="0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pt-PT" noProof="0"/>
        </a:p>
      </dgm:t>
    </dgm:pt>
    <dgm:pt modelId="{F9D46839-CD06-4669-AAE4-4D1E9AFEDA78}">
      <dgm:prSet phldrT="[Text]"/>
      <dgm:spPr/>
      <dgm:t>
        <a:bodyPr/>
        <a:lstStyle/>
        <a:p>
          <a:r>
            <a:rPr lang="pt-PT" noProof="0" dirty="0" smtClean="0"/>
            <a:t>Rotação volante CCW</a:t>
          </a:r>
          <a:endParaRPr lang="pt-PT" noProof="0" dirty="0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pt-PT" noProof="0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pt-PT" noProof="0"/>
        </a:p>
      </dgm:t>
    </dgm:pt>
    <dgm:pt modelId="{7CB6360B-4022-4E96-922B-A12DE0E2A39F}">
      <dgm:prSet phldrT="[Text]"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pt-PT" noProof="0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pt-PT" noProof="0"/>
        </a:p>
      </dgm:t>
    </dgm:pt>
    <dgm:pt modelId="{F2881FB1-6580-4F21-A283-BFAA6F91D5D2}">
      <dgm:prSet phldrT="[Text]"/>
      <dgm:spPr/>
      <dgm:t>
        <a:bodyPr/>
        <a:lstStyle/>
        <a:p>
          <a:r>
            <a:rPr lang="pt-PT" noProof="0" dirty="0" smtClean="0"/>
            <a:t>Estágio 2</a:t>
          </a:r>
          <a:endParaRPr lang="pt-PT" noProof="0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pt-PT" noProof="0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pt-PT" noProof="0"/>
        </a:p>
      </dgm:t>
    </dgm:pt>
    <dgm:pt modelId="{D5197DDB-D5D2-499F-B255-CF7BB5AE2B43}">
      <dgm:prSet phldrT="[Text]"/>
      <dgm:spPr/>
      <dgm:t>
        <a:bodyPr/>
        <a:lstStyle/>
        <a:p>
          <a:r>
            <a:rPr lang="pt-PT" noProof="0" dirty="0" smtClean="0"/>
            <a:t>Velocidade -</a:t>
          </a:r>
          <a:endParaRPr lang="pt-PT" noProof="0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pt-PT" noProof="0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pt-PT" noProof="0"/>
        </a:p>
      </dgm:t>
    </dgm:pt>
    <dgm:pt modelId="{6352CA33-6755-44BE-808F-400DA4CF80A7}">
      <dgm:prSet phldrT="[Text]"/>
      <dgm:spPr/>
      <dgm:t>
        <a:bodyPr/>
        <a:lstStyle/>
        <a:p>
          <a:r>
            <a:rPr lang="pt-PT" noProof="0" dirty="0" smtClean="0"/>
            <a:t>Estágio 3</a:t>
          </a:r>
          <a:endParaRPr lang="pt-PT" noProof="0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pt-PT" noProof="0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pt-PT" noProof="0"/>
        </a:p>
      </dgm:t>
    </dgm:pt>
    <dgm:pt modelId="{9614A323-64B1-4077-A841-022051EC749A}">
      <dgm:prSet phldrT="[Text]"/>
      <dgm:spPr/>
      <dgm:t>
        <a:bodyPr/>
        <a:lstStyle/>
        <a:p>
          <a:r>
            <a:rPr lang="pt-PT" noProof="0" dirty="0" smtClean="0"/>
            <a:t>Velocidade +</a:t>
          </a:r>
          <a:endParaRPr lang="pt-PT" noProof="0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pt-PT" noProof="0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pt-PT" noProof="0"/>
        </a:p>
      </dgm:t>
    </dgm:pt>
    <dgm:pt modelId="{7FCE83D9-631B-4420-BBFC-CA0AFA59F747}">
      <dgm:prSet phldrT="[Text]"/>
      <dgm:spPr/>
      <dgm:t>
        <a:bodyPr/>
        <a:lstStyle/>
        <a:p>
          <a:r>
            <a:rPr lang="pt-PT" noProof="0" dirty="0" smtClean="0"/>
            <a:t>Estágio 4</a:t>
          </a:r>
          <a:endParaRPr lang="pt-PT" noProof="0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pt-PT" noProof="0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pt-PT" noProof="0"/>
        </a:p>
      </dgm:t>
    </dgm:pt>
    <dgm:pt modelId="{DB9FB862-4759-4D6A-84F3-01524B92723B}">
      <dgm:prSet phldrT="[Text]"/>
      <dgm:spPr/>
      <dgm:t>
        <a:bodyPr/>
        <a:lstStyle/>
        <a:p>
          <a:r>
            <a:rPr lang="pt-PT" noProof="0" dirty="0" smtClean="0"/>
            <a:t>Velocidade -</a:t>
          </a:r>
          <a:endParaRPr lang="pt-PT" noProof="0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pt-PT" noProof="0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pt-PT" noProof="0"/>
        </a:p>
      </dgm:t>
    </dgm:pt>
    <dgm:pt modelId="{64FA3437-74D5-4480-AEA4-47A8BEDC7BE9}">
      <dgm:prSet/>
      <dgm:spPr/>
      <dgm:t>
        <a:bodyPr/>
        <a:lstStyle/>
        <a:p>
          <a:r>
            <a:rPr lang="pt-PT" noProof="0" dirty="0" smtClean="0"/>
            <a:t>Estágio 5</a:t>
          </a:r>
          <a:endParaRPr lang="pt-PT" dirty="0"/>
        </a:p>
      </dgm:t>
    </dgm:pt>
    <dgm:pt modelId="{7C3DA7A0-1F48-44BA-8FA0-C63938A5AE2F}" type="parTrans" cxnId="{E25445C0-E707-4573-B791-15765AC17233}">
      <dgm:prSet/>
      <dgm:spPr/>
      <dgm:t>
        <a:bodyPr/>
        <a:lstStyle/>
        <a:p>
          <a:endParaRPr lang="pt-PT"/>
        </a:p>
      </dgm:t>
    </dgm:pt>
    <dgm:pt modelId="{30777897-FB7B-4A57-B4F5-F1FD5953C418}" type="sibTrans" cxnId="{E25445C0-E707-4573-B791-15765AC17233}">
      <dgm:prSet/>
      <dgm:spPr/>
      <dgm:t>
        <a:bodyPr/>
        <a:lstStyle/>
        <a:p>
          <a:endParaRPr lang="pt-PT"/>
        </a:p>
      </dgm:t>
    </dgm:pt>
    <dgm:pt modelId="{7DEB8DF6-89D2-4E4F-B663-037A4893D1D5}">
      <dgm:prSet/>
      <dgm:spPr/>
      <dgm:t>
        <a:bodyPr/>
        <a:lstStyle/>
        <a:p>
          <a:r>
            <a:rPr lang="pt-PT" noProof="0" dirty="0" smtClean="0"/>
            <a:t>Estágio 6</a:t>
          </a:r>
          <a:endParaRPr lang="pt-PT" dirty="0"/>
        </a:p>
      </dgm:t>
    </dgm:pt>
    <dgm:pt modelId="{C34B2943-FE26-4296-8E48-D88F5BBFD147}" type="parTrans" cxnId="{06747D76-BB09-49AB-A9D3-AB630E872D4A}">
      <dgm:prSet/>
      <dgm:spPr/>
      <dgm:t>
        <a:bodyPr/>
        <a:lstStyle/>
        <a:p>
          <a:endParaRPr lang="pt-PT"/>
        </a:p>
      </dgm:t>
    </dgm:pt>
    <dgm:pt modelId="{499D1D3E-CC3B-4945-B865-EC124C22C898}" type="sibTrans" cxnId="{06747D76-BB09-49AB-A9D3-AB630E872D4A}">
      <dgm:prSet/>
      <dgm:spPr/>
      <dgm:t>
        <a:bodyPr/>
        <a:lstStyle/>
        <a:p>
          <a:endParaRPr lang="pt-PT"/>
        </a:p>
      </dgm:t>
    </dgm:pt>
    <dgm:pt modelId="{26567789-DB22-4C54-8371-9198572BC6A5}">
      <dgm:prSet/>
      <dgm:spPr/>
      <dgm:t>
        <a:bodyPr/>
        <a:lstStyle/>
        <a:p>
          <a:r>
            <a:rPr lang="pt-PT" noProof="0" dirty="0" smtClean="0"/>
            <a:t>Rotação volante CW</a:t>
          </a:r>
          <a:endParaRPr lang="pt-PT" noProof="0" dirty="0"/>
        </a:p>
      </dgm:t>
    </dgm:pt>
    <dgm:pt modelId="{6251A038-7B1A-489C-AF19-2FF7A925D714}" type="parTrans" cxnId="{59CDBFCF-668B-415C-A7D5-16000EA0526E}">
      <dgm:prSet/>
      <dgm:spPr/>
      <dgm:t>
        <a:bodyPr/>
        <a:lstStyle/>
        <a:p>
          <a:endParaRPr lang="pt-PT"/>
        </a:p>
      </dgm:t>
    </dgm:pt>
    <dgm:pt modelId="{DDD04753-5B98-4B92-A26B-7C5F65B32C7B}" type="sibTrans" cxnId="{59CDBFCF-668B-415C-A7D5-16000EA0526E}">
      <dgm:prSet/>
      <dgm:spPr/>
      <dgm:t>
        <a:bodyPr/>
        <a:lstStyle/>
        <a:p>
          <a:endParaRPr lang="pt-PT"/>
        </a:p>
      </dgm:t>
    </dgm:pt>
    <dgm:pt modelId="{CF7E2908-4E9E-4191-9A0A-4E747453A45D}">
      <dgm:prSet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D44BDAF6-BCFB-4AB5-B6D4-397DDA403CB0}" type="parTrans" cxnId="{FC318127-80E3-49E7-97B0-FD014A87674E}">
      <dgm:prSet/>
      <dgm:spPr/>
      <dgm:t>
        <a:bodyPr/>
        <a:lstStyle/>
        <a:p>
          <a:endParaRPr lang="pt-PT"/>
        </a:p>
      </dgm:t>
    </dgm:pt>
    <dgm:pt modelId="{1493D866-3D20-4E68-85E5-68A9F6044744}" type="sibTrans" cxnId="{FC318127-80E3-49E7-97B0-FD014A87674E}">
      <dgm:prSet/>
      <dgm:spPr/>
      <dgm:t>
        <a:bodyPr/>
        <a:lstStyle/>
        <a:p>
          <a:endParaRPr lang="pt-PT"/>
        </a:p>
      </dgm:t>
    </dgm:pt>
    <dgm:pt modelId="{C14A1BA5-2429-4434-A65D-EDC19B10BB29}">
      <dgm:prSet/>
      <dgm:spPr/>
      <dgm:t>
        <a:bodyPr/>
        <a:lstStyle/>
        <a:p>
          <a:r>
            <a:rPr lang="pt-PT" noProof="0" dirty="0" smtClean="0"/>
            <a:t>Rotação volante CCW</a:t>
          </a:r>
          <a:endParaRPr lang="pt-PT" noProof="0" dirty="0"/>
        </a:p>
      </dgm:t>
    </dgm:pt>
    <dgm:pt modelId="{3AF0884E-F5AC-425D-98FB-6917FF37B19F}" type="parTrans" cxnId="{DB3634C2-8B94-4ABC-AE38-B1F3D5E5CFD6}">
      <dgm:prSet/>
      <dgm:spPr/>
      <dgm:t>
        <a:bodyPr/>
        <a:lstStyle/>
        <a:p>
          <a:endParaRPr lang="pt-PT"/>
        </a:p>
      </dgm:t>
    </dgm:pt>
    <dgm:pt modelId="{A8F90A23-6948-4A09-8231-B6380F1C98AE}" type="sibTrans" cxnId="{DB3634C2-8B94-4ABC-AE38-B1F3D5E5CFD6}">
      <dgm:prSet/>
      <dgm:spPr/>
      <dgm:t>
        <a:bodyPr/>
        <a:lstStyle/>
        <a:p>
          <a:endParaRPr lang="pt-PT"/>
        </a:p>
      </dgm:t>
    </dgm:pt>
    <dgm:pt modelId="{960B3C2A-35AA-4B65-B399-C3BA32DB7AF1}">
      <dgm:prSet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F4F7FEEE-1029-4CA0-B8EC-02E8550D3776}" type="parTrans" cxnId="{DCFEB5E9-F22C-4FBD-805B-F396DB3805DC}">
      <dgm:prSet/>
      <dgm:spPr/>
      <dgm:t>
        <a:bodyPr/>
        <a:lstStyle/>
        <a:p>
          <a:endParaRPr lang="pt-PT"/>
        </a:p>
      </dgm:t>
    </dgm:pt>
    <dgm:pt modelId="{20827462-7823-449E-9101-983A84DA9657}" type="sibTrans" cxnId="{DCFEB5E9-F22C-4FBD-805B-F396DB3805DC}">
      <dgm:prSet/>
      <dgm:spPr/>
      <dgm:t>
        <a:bodyPr/>
        <a:lstStyle/>
        <a:p>
          <a:endParaRPr lang="pt-PT"/>
        </a:p>
      </dgm:t>
    </dgm:pt>
    <dgm:pt modelId="{530ECD3F-A5A7-43C7-9D91-3C3A8796EC55}">
      <dgm:prSet/>
      <dgm:spPr/>
      <dgm:t>
        <a:bodyPr/>
        <a:lstStyle/>
        <a:p>
          <a:r>
            <a:rPr lang="pt-PT" noProof="0" dirty="0" smtClean="0"/>
            <a:t>Rotação volante CW</a:t>
          </a:r>
          <a:endParaRPr lang="pt-PT" noProof="0" dirty="0"/>
        </a:p>
      </dgm:t>
    </dgm:pt>
    <dgm:pt modelId="{355B2FC8-91FD-4E08-A8F2-731F28BDD1A3}" type="parTrans" cxnId="{F5B785DB-91DD-4AAD-8616-7C86EA8D5FAD}">
      <dgm:prSet/>
      <dgm:spPr/>
      <dgm:t>
        <a:bodyPr/>
        <a:lstStyle/>
        <a:p>
          <a:endParaRPr lang="pt-PT"/>
        </a:p>
      </dgm:t>
    </dgm:pt>
    <dgm:pt modelId="{9BD67A2E-EA72-4F13-A79F-7400133D1D8D}" type="sibTrans" cxnId="{F5B785DB-91DD-4AAD-8616-7C86EA8D5FAD}">
      <dgm:prSet/>
      <dgm:spPr/>
      <dgm:t>
        <a:bodyPr/>
        <a:lstStyle/>
        <a:p>
          <a:endParaRPr lang="pt-PT"/>
        </a:p>
      </dgm:t>
    </dgm:pt>
    <dgm:pt modelId="{13D89505-B0C2-485A-9EBF-95752CC93123}">
      <dgm:prSet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8C0B6FFB-237C-47F9-B8C4-4506D9CB9C36}" type="parTrans" cxnId="{1CC52963-58C2-48FB-99F2-3AD82867522C}">
      <dgm:prSet/>
      <dgm:spPr/>
      <dgm:t>
        <a:bodyPr/>
        <a:lstStyle/>
        <a:p>
          <a:endParaRPr lang="pt-PT"/>
        </a:p>
      </dgm:t>
    </dgm:pt>
    <dgm:pt modelId="{3F84A39C-0EBD-44A4-9BEA-D9135765FAB1}" type="sibTrans" cxnId="{1CC52963-58C2-48FB-99F2-3AD82867522C}">
      <dgm:prSet/>
      <dgm:spPr/>
      <dgm:t>
        <a:bodyPr/>
        <a:lstStyle/>
        <a:p>
          <a:endParaRPr lang="pt-PT"/>
        </a:p>
      </dgm:t>
    </dgm:pt>
    <dgm:pt modelId="{06FA0A8E-85FA-4689-91CF-872E7685BCB7}">
      <dgm:prSet/>
      <dgm:spPr/>
      <dgm:t>
        <a:bodyPr/>
        <a:lstStyle/>
        <a:p>
          <a:r>
            <a:rPr lang="pt-PT" noProof="0" dirty="0" smtClean="0"/>
            <a:t>Velocidade +</a:t>
          </a:r>
          <a:endParaRPr lang="pt-PT" dirty="0"/>
        </a:p>
      </dgm:t>
    </dgm:pt>
    <dgm:pt modelId="{9CA7736E-0864-484A-A40C-E44C2579BF26}" type="parTrans" cxnId="{B424C5C1-B956-4A05-84C5-017F90057D42}">
      <dgm:prSet/>
      <dgm:spPr/>
      <dgm:t>
        <a:bodyPr/>
        <a:lstStyle/>
        <a:p>
          <a:endParaRPr lang="pt-PT"/>
        </a:p>
      </dgm:t>
    </dgm:pt>
    <dgm:pt modelId="{FC500420-BB90-4F49-986D-3988FB3CE2E6}" type="sibTrans" cxnId="{B424C5C1-B956-4A05-84C5-017F90057D42}">
      <dgm:prSet/>
      <dgm:spPr/>
      <dgm:t>
        <a:bodyPr/>
        <a:lstStyle/>
        <a:p>
          <a:endParaRPr lang="pt-PT"/>
        </a:p>
      </dgm:t>
    </dgm:pt>
    <dgm:pt modelId="{1AA0F9F7-E3F6-4F14-8B2E-333B2EC21711}">
      <dgm:prSet/>
      <dgm:spPr/>
      <dgm:t>
        <a:bodyPr/>
        <a:lstStyle/>
        <a:p>
          <a:r>
            <a:rPr lang="pt-PT" noProof="0" smtClean="0"/>
            <a:t>Rotação volante CCW</a:t>
          </a:r>
          <a:endParaRPr lang="pt-PT" noProof="0" dirty="0"/>
        </a:p>
      </dgm:t>
    </dgm:pt>
    <dgm:pt modelId="{7A8A116C-9E91-439F-8CC9-202A4F63DE62}" type="parTrans" cxnId="{8718DE94-E4B4-4BDE-BEC9-D43E53F2A8C4}">
      <dgm:prSet/>
      <dgm:spPr/>
      <dgm:t>
        <a:bodyPr/>
        <a:lstStyle/>
        <a:p>
          <a:endParaRPr lang="pt-PT"/>
        </a:p>
      </dgm:t>
    </dgm:pt>
    <dgm:pt modelId="{00B84E5C-5AEA-4117-84EF-03A9AF9A25CB}" type="sibTrans" cxnId="{8718DE94-E4B4-4BDE-BEC9-D43E53F2A8C4}">
      <dgm:prSet/>
      <dgm:spPr/>
      <dgm:t>
        <a:bodyPr/>
        <a:lstStyle/>
        <a:p>
          <a:endParaRPr lang="pt-PT"/>
        </a:p>
      </dgm:t>
    </dgm:pt>
    <dgm:pt modelId="{07D9F9BC-A426-443F-ACD0-385B72B291F9}">
      <dgm:prSet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5F374A46-0727-40A0-AEE6-FE0EB2C7D645}" type="parTrans" cxnId="{B8A4578B-2C11-4828-809E-8B958A44928D}">
      <dgm:prSet/>
      <dgm:spPr/>
      <dgm:t>
        <a:bodyPr/>
        <a:lstStyle/>
        <a:p>
          <a:endParaRPr lang="pt-PT"/>
        </a:p>
      </dgm:t>
    </dgm:pt>
    <dgm:pt modelId="{5594CBEB-31E5-4721-A364-A70E17A39436}" type="sibTrans" cxnId="{B8A4578B-2C11-4828-809E-8B958A44928D}">
      <dgm:prSet/>
      <dgm:spPr/>
      <dgm:t>
        <a:bodyPr/>
        <a:lstStyle/>
        <a:p>
          <a:endParaRPr lang="pt-PT"/>
        </a:p>
      </dgm:t>
    </dgm:pt>
    <dgm:pt modelId="{63E079A4-306C-4E38-B58A-92EC98CACBDD}">
      <dgm:prSet/>
      <dgm:spPr/>
      <dgm:t>
        <a:bodyPr/>
        <a:lstStyle/>
        <a:p>
          <a:r>
            <a:rPr lang="pt-PT" noProof="0" dirty="0" smtClean="0"/>
            <a:t>Velocidade 0 </a:t>
          </a:r>
          <a:r>
            <a:rPr lang="pt-PT" i="1" noProof="0" dirty="0" smtClean="0"/>
            <a:t>m/s</a:t>
          </a:r>
          <a:endParaRPr lang="pt-PT" i="1" dirty="0"/>
        </a:p>
      </dgm:t>
    </dgm:pt>
    <dgm:pt modelId="{BDEAE7FB-EBEA-41A0-9CC1-9AB6A020DBC1}" type="parTrans" cxnId="{B693B77B-3C7C-42BE-9A0A-F79C966603EC}">
      <dgm:prSet/>
      <dgm:spPr/>
      <dgm:t>
        <a:bodyPr/>
        <a:lstStyle/>
        <a:p>
          <a:endParaRPr lang="pt-PT"/>
        </a:p>
      </dgm:t>
    </dgm:pt>
    <dgm:pt modelId="{D927BB32-A9FC-438F-89B2-8303BF00BABE}" type="sibTrans" cxnId="{B693B77B-3C7C-42BE-9A0A-F79C966603EC}">
      <dgm:prSet/>
      <dgm:spPr/>
      <dgm:t>
        <a:bodyPr/>
        <a:lstStyle/>
        <a:p>
          <a:endParaRPr lang="pt-PT"/>
        </a:p>
      </dgm:t>
    </dgm:pt>
    <dgm:pt modelId="{324119AF-239D-484E-8D53-F6CD024F59D9}">
      <dgm:prSet/>
      <dgm:spPr/>
      <dgm:t>
        <a:bodyPr/>
        <a:lstStyle/>
        <a:p>
          <a:r>
            <a:rPr lang="pt-PT" noProof="0" dirty="0" smtClean="0"/>
            <a:t>Rotação volante 0 </a:t>
          </a:r>
          <a:r>
            <a:rPr lang="pt-PT" i="1" noProof="0" dirty="0" smtClean="0"/>
            <a:t>rad</a:t>
          </a:r>
          <a:endParaRPr lang="pt-PT" i="1" noProof="0" dirty="0"/>
        </a:p>
      </dgm:t>
    </dgm:pt>
    <dgm:pt modelId="{F08BBF5B-01D4-43A7-B0FA-4E8B71C64350}" type="parTrans" cxnId="{E5D304D6-F51A-4B77-835C-732DC0729E62}">
      <dgm:prSet/>
      <dgm:spPr/>
      <dgm:t>
        <a:bodyPr/>
        <a:lstStyle/>
        <a:p>
          <a:endParaRPr lang="pt-PT"/>
        </a:p>
      </dgm:t>
    </dgm:pt>
    <dgm:pt modelId="{47388D4D-CB61-4B8C-8E1F-CFC5F9E6EC01}" type="sibTrans" cxnId="{E5D304D6-F51A-4B77-835C-732DC0729E62}">
      <dgm:prSet/>
      <dgm:spPr/>
      <dgm:t>
        <a:bodyPr/>
        <a:lstStyle/>
        <a:p>
          <a:endParaRPr lang="pt-PT"/>
        </a:p>
      </dgm:t>
    </dgm:pt>
    <dgm:pt modelId="{9B4F2C49-6A02-4BD0-87DB-008F18C46DCE}" type="pres">
      <dgm:prSet presAssocID="{00C18FBF-3FF5-4C16-97CF-AF03740D7A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D5E7C4B-298F-4E87-9FE4-4BF49BF5B545}" type="pres">
      <dgm:prSet presAssocID="{B4F1B46E-22B2-4721-950C-8704487586DC}" presName="composite" presStyleCnt="0"/>
      <dgm:spPr/>
      <dgm:t>
        <a:bodyPr/>
        <a:lstStyle/>
        <a:p>
          <a:endParaRPr lang="pt-PT"/>
        </a:p>
      </dgm:t>
    </dgm:pt>
    <dgm:pt modelId="{F5F16531-9116-413D-8D58-0F56AF2AAD03}" type="pres">
      <dgm:prSet presAssocID="{B4F1B46E-22B2-4721-950C-8704487586D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E46537-C153-4155-B372-E15B96CBCCAC}" type="pres">
      <dgm:prSet presAssocID="{B4F1B46E-22B2-4721-950C-8704487586D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0DA96C-C3B7-4B78-8DAE-9BE6608E8600}" type="pres">
      <dgm:prSet presAssocID="{A7E2530A-34E2-4E9F-BC78-8920BA140C41}" presName="sp" presStyleCnt="0"/>
      <dgm:spPr/>
      <dgm:t>
        <a:bodyPr/>
        <a:lstStyle/>
        <a:p>
          <a:endParaRPr lang="pt-PT"/>
        </a:p>
      </dgm:t>
    </dgm:pt>
    <dgm:pt modelId="{C4EE0F88-86E2-4EBE-861B-5BE20E36951D}" type="pres">
      <dgm:prSet presAssocID="{F2881FB1-6580-4F21-A283-BFAA6F91D5D2}" presName="composite" presStyleCnt="0"/>
      <dgm:spPr/>
      <dgm:t>
        <a:bodyPr/>
        <a:lstStyle/>
        <a:p>
          <a:endParaRPr lang="pt-PT"/>
        </a:p>
      </dgm:t>
    </dgm:pt>
    <dgm:pt modelId="{4E822940-B563-4446-A82F-3F0C5243642D}" type="pres">
      <dgm:prSet presAssocID="{F2881FB1-6580-4F21-A283-BFAA6F91D5D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1CE0A9-99A1-47FF-BDBF-2948D0377E33}" type="pres">
      <dgm:prSet presAssocID="{F2881FB1-6580-4F21-A283-BFAA6F91D5D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32FCF8-F6BA-4E8A-B662-CB57C6F692B8}" type="pres">
      <dgm:prSet presAssocID="{A5ABDC17-7AB5-4F0E-992A-F9343F5D74EB}" presName="sp" presStyleCnt="0"/>
      <dgm:spPr/>
      <dgm:t>
        <a:bodyPr/>
        <a:lstStyle/>
        <a:p>
          <a:endParaRPr lang="pt-PT"/>
        </a:p>
      </dgm:t>
    </dgm:pt>
    <dgm:pt modelId="{859A3C3B-91E0-4F08-9ABE-F36096DA7916}" type="pres">
      <dgm:prSet presAssocID="{6352CA33-6755-44BE-808F-400DA4CF80A7}" presName="composite" presStyleCnt="0"/>
      <dgm:spPr/>
      <dgm:t>
        <a:bodyPr/>
        <a:lstStyle/>
        <a:p>
          <a:endParaRPr lang="pt-PT"/>
        </a:p>
      </dgm:t>
    </dgm:pt>
    <dgm:pt modelId="{709F6B90-EDCF-4C26-A55B-BE7454D141CF}" type="pres">
      <dgm:prSet presAssocID="{6352CA33-6755-44BE-808F-400DA4CF80A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8083CC-2867-424C-B025-4E796F0FF545}" type="pres">
      <dgm:prSet presAssocID="{6352CA33-6755-44BE-808F-400DA4CF80A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F2D707-B11A-476C-A7F8-7240F160B2CD}" type="pres">
      <dgm:prSet presAssocID="{AAB4CF73-4B9B-4AA0-9074-16C2D2AE00A1}" presName="sp" presStyleCnt="0"/>
      <dgm:spPr/>
      <dgm:t>
        <a:bodyPr/>
        <a:lstStyle/>
        <a:p>
          <a:endParaRPr lang="pt-PT"/>
        </a:p>
      </dgm:t>
    </dgm:pt>
    <dgm:pt modelId="{8E7D799B-88ED-4B64-994F-4FD6C7AB3618}" type="pres">
      <dgm:prSet presAssocID="{7FCE83D9-631B-4420-BBFC-CA0AFA59F747}" presName="composite" presStyleCnt="0"/>
      <dgm:spPr/>
      <dgm:t>
        <a:bodyPr/>
        <a:lstStyle/>
        <a:p>
          <a:endParaRPr lang="pt-PT"/>
        </a:p>
      </dgm:t>
    </dgm:pt>
    <dgm:pt modelId="{703EF3F2-0012-440E-9F90-1B444C56046F}" type="pres">
      <dgm:prSet presAssocID="{7FCE83D9-631B-4420-BBFC-CA0AFA59F74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B3802D-8394-406A-81A2-4944FDB356E9}" type="pres">
      <dgm:prSet presAssocID="{7FCE83D9-631B-4420-BBFC-CA0AFA59F74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78EA3D-5E54-487C-B4BC-B53566B2FB12}" type="pres">
      <dgm:prSet presAssocID="{1B48A0DE-4031-4D45-86A1-94CDAF68824A}" presName="sp" presStyleCnt="0"/>
      <dgm:spPr/>
    </dgm:pt>
    <dgm:pt modelId="{E8D03F99-3857-41EC-BD87-FE4F1D98B4A5}" type="pres">
      <dgm:prSet presAssocID="{64FA3437-74D5-4480-AEA4-47A8BEDC7BE9}" presName="composite" presStyleCnt="0"/>
      <dgm:spPr/>
    </dgm:pt>
    <dgm:pt modelId="{B2F1C876-6454-4226-8116-6199EEC2339B}" type="pres">
      <dgm:prSet presAssocID="{64FA3437-74D5-4480-AEA4-47A8BEDC7BE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4CB27E-B217-4AC3-BC58-B08A2D7D2470}" type="pres">
      <dgm:prSet presAssocID="{64FA3437-74D5-4480-AEA4-47A8BEDC7BE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97FD18-A0CB-4C3D-8239-500E53F70E08}" type="pres">
      <dgm:prSet presAssocID="{30777897-FB7B-4A57-B4F5-F1FD5953C418}" presName="sp" presStyleCnt="0"/>
      <dgm:spPr/>
    </dgm:pt>
    <dgm:pt modelId="{1D45DC9D-3236-4BFC-93B4-027F958E4931}" type="pres">
      <dgm:prSet presAssocID="{7DEB8DF6-89D2-4E4F-B663-037A4893D1D5}" presName="composite" presStyleCnt="0"/>
      <dgm:spPr/>
    </dgm:pt>
    <dgm:pt modelId="{C2546E25-CE99-4817-A767-E16CF2E780A8}" type="pres">
      <dgm:prSet presAssocID="{7DEB8DF6-89D2-4E4F-B663-037A4893D1D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87E964-6233-476F-B3DF-496CC2740E7A}" type="pres">
      <dgm:prSet presAssocID="{7DEB8DF6-89D2-4E4F-B663-037A4893D1D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718DE94-E4B4-4BDE-BEC9-D43E53F2A8C4}" srcId="{64FA3437-74D5-4480-AEA4-47A8BEDC7BE9}" destId="{1AA0F9F7-E3F6-4F14-8B2E-333B2EC21711}" srcOrd="1" destOrd="0" parTransId="{7A8A116C-9E91-439F-8CC9-202A4F63DE62}" sibTransId="{00B84E5C-5AEA-4117-84EF-03A9AF9A25CB}"/>
    <dgm:cxn modelId="{C2EBAAD3-2883-4EE8-BDEA-A7D90FF4281D}" type="presOf" srcId="{13D89505-B0C2-485A-9EBF-95752CC93123}" destId="{F4B3802D-8394-406A-81A2-4944FDB356E9}" srcOrd="0" destOrd="2" presId="urn:microsoft.com/office/officeart/2005/8/layout/chevron2"/>
    <dgm:cxn modelId="{B693B77B-3C7C-42BE-9A0A-F79C966603EC}" srcId="{7DEB8DF6-89D2-4E4F-B663-037A4893D1D5}" destId="{63E079A4-306C-4E38-B58A-92EC98CACBDD}" srcOrd="0" destOrd="0" parTransId="{BDEAE7FB-EBEA-41A0-9CC1-9AB6A020DBC1}" sibTransId="{D927BB32-A9FC-438F-89B2-8303BF00BABE}"/>
    <dgm:cxn modelId="{3A14AEF5-1EA4-4D05-AE2D-005F8C974C2B}" type="presOf" srcId="{64FA3437-74D5-4480-AEA4-47A8BEDC7BE9}" destId="{B2F1C876-6454-4226-8116-6199EEC2339B}" srcOrd="0" destOrd="0" presId="urn:microsoft.com/office/officeart/2005/8/layout/chevron2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9364F516-08BF-4726-9191-B17F2057948B}" type="presOf" srcId="{7CB6360B-4022-4E96-922B-A12DE0E2A39F}" destId="{DBE46537-C153-4155-B372-E15B96CBCCAC}" srcOrd="0" destOrd="2" presId="urn:microsoft.com/office/officeart/2005/8/layout/chevron2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525A55ED-02A4-4133-9592-735809FFC449}" type="presOf" srcId="{1AA0F9F7-E3F6-4F14-8B2E-333B2EC21711}" destId="{9F4CB27E-B217-4AC3-BC58-B08A2D7D2470}" srcOrd="0" destOrd="1" presId="urn:microsoft.com/office/officeart/2005/8/layout/chevron2"/>
    <dgm:cxn modelId="{DCFEB5E9-F22C-4FBD-805B-F396DB3805DC}" srcId="{6352CA33-6755-44BE-808F-400DA4CF80A7}" destId="{960B3C2A-35AA-4B65-B399-C3BA32DB7AF1}" srcOrd="2" destOrd="0" parTransId="{F4F7FEEE-1029-4CA0-B8EC-02E8550D3776}" sibTransId="{20827462-7823-449E-9101-983A84DA9657}"/>
    <dgm:cxn modelId="{465CFE5B-BBE9-4905-B64B-20C8D38210C9}" type="presOf" srcId="{06FA0A8E-85FA-4689-91CF-872E7685BCB7}" destId="{9F4CB27E-B217-4AC3-BC58-B08A2D7D2470}" srcOrd="0" destOrd="0" presId="urn:microsoft.com/office/officeart/2005/8/layout/chevron2"/>
    <dgm:cxn modelId="{8919EEF1-4C23-4E38-B734-4971C6824C5E}" type="presOf" srcId="{960B3C2A-35AA-4B65-B399-C3BA32DB7AF1}" destId="{DD8083CC-2867-424C-B025-4E796F0FF545}" srcOrd="0" destOrd="2" presId="urn:microsoft.com/office/officeart/2005/8/layout/chevron2"/>
    <dgm:cxn modelId="{E5D304D6-F51A-4B77-835C-732DC0729E62}" srcId="{7DEB8DF6-89D2-4E4F-B663-037A4893D1D5}" destId="{324119AF-239D-484E-8D53-F6CD024F59D9}" srcOrd="1" destOrd="0" parTransId="{F08BBF5B-01D4-43A7-B0FA-4E8B71C64350}" sibTransId="{47388D4D-CB61-4B8C-8E1F-CFC5F9E6EC01}"/>
    <dgm:cxn modelId="{B2C5A59C-7F48-4D4D-88FA-706408461BF1}" type="presOf" srcId="{00C18FBF-3FF5-4C16-97CF-AF03740D7AB6}" destId="{9B4F2C49-6A02-4BD0-87DB-008F18C46DCE}" srcOrd="0" destOrd="0" presId="urn:microsoft.com/office/officeart/2005/8/layout/chevron2"/>
    <dgm:cxn modelId="{1CC52963-58C2-48FB-99F2-3AD82867522C}" srcId="{7FCE83D9-631B-4420-BBFC-CA0AFA59F747}" destId="{13D89505-B0C2-485A-9EBF-95752CC93123}" srcOrd="2" destOrd="0" parTransId="{8C0B6FFB-237C-47F9-B8C4-4506D9CB9C36}" sibTransId="{3F84A39C-0EBD-44A4-9BEA-D9135765FAB1}"/>
    <dgm:cxn modelId="{C0C66E5E-31E1-44D0-80D5-7EE7FB923A70}" type="presOf" srcId="{07D9F9BC-A426-443F-ACD0-385B72B291F9}" destId="{9F4CB27E-B217-4AC3-BC58-B08A2D7D2470}" srcOrd="0" destOrd="2" presId="urn:microsoft.com/office/officeart/2005/8/layout/chevron2"/>
    <dgm:cxn modelId="{71528A2A-7E24-4047-96BA-83CA264EAE78}" type="presOf" srcId="{7FCE83D9-631B-4420-BBFC-CA0AFA59F747}" destId="{703EF3F2-0012-440E-9F90-1B444C56046F}" srcOrd="0" destOrd="0" presId="urn:microsoft.com/office/officeart/2005/8/layout/chevron2"/>
    <dgm:cxn modelId="{B424C5C1-B956-4A05-84C5-017F90057D42}" srcId="{64FA3437-74D5-4480-AEA4-47A8BEDC7BE9}" destId="{06FA0A8E-85FA-4689-91CF-872E7685BCB7}" srcOrd="0" destOrd="0" parTransId="{9CA7736E-0864-484A-A40C-E44C2579BF26}" sibTransId="{FC500420-BB90-4F49-986D-3988FB3CE2E6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CC34BAE-123C-48D0-A91E-D71B7FF2F43F}" type="presOf" srcId="{F2881FB1-6580-4F21-A283-BFAA6F91D5D2}" destId="{4E822940-B563-4446-A82F-3F0C5243642D}" srcOrd="0" destOrd="0" presId="urn:microsoft.com/office/officeart/2005/8/layout/chevron2"/>
    <dgm:cxn modelId="{B8A4578B-2C11-4828-809E-8B958A44928D}" srcId="{64FA3437-74D5-4480-AEA4-47A8BEDC7BE9}" destId="{07D9F9BC-A426-443F-ACD0-385B72B291F9}" srcOrd="2" destOrd="0" parTransId="{5F374A46-0727-40A0-AEE6-FE0EB2C7D645}" sibTransId="{5594CBEB-31E5-4721-A364-A70E17A39436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F044863-4F48-4EF8-B77F-5C01ED4FCDCB}" type="presOf" srcId="{9D72CDD3-5859-43DB-BD75-0C3C30E3DE62}" destId="{DBE46537-C153-4155-B372-E15B96CBCCAC}" srcOrd="0" destOrd="0" presId="urn:microsoft.com/office/officeart/2005/8/layout/chevron2"/>
    <dgm:cxn modelId="{F0093CC7-ABE1-440C-96B6-3FFBAA208C63}" type="presOf" srcId="{6352CA33-6755-44BE-808F-400DA4CF80A7}" destId="{709F6B90-EDCF-4C26-A55B-BE7454D141CF}" srcOrd="0" destOrd="0" presId="urn:microsoft.com/office/officeart/2005/8/layout/chevron2"/>
    <dgm:cxn modelId="{B2E30D83-ED83-4930-A2FB-14FBBDCA50C1}" type="presOf" srcId="{B4F1B46E-22B2-4721-950C-8704487586DC}" destId="{F5F16531-9116-413D-8D58-0F56AF2AAD03}" srcOrd="0" destOrd="0" presId="urn:microsoft.com/office/officeart/2005/8/layout/chevron2"/>
    <dgm:cxn modelId="{59CDBFCF-668B-415C-A7D5-16000EA0526E}" srcId="{F2881FB1-6580-4F21-A283-BFAA6F91D5D2}" destId="{26567789-DB22-4C54-8371-9198572BC6A5}" srcOrd="1" destOrd="0" parTransId="{6251A038-7B1A-489C-AF19-2FF7A925D714}" sibTransId="{DDD04753-5B98-4B92-A26B-7C5F65B32C7B}"/>
    <dgm:cxn modelId="{06747D76-BB09-49AB-A9D3-AB630E872D4A}" srcId="{00C18FBF-3FF5-4C16-97CF-AF03740D7AB6}" destId="{7DEB8DF6-89D2-4E4F-B663-037A4893D1D5}" srcOrd="5" destOrd="0" parTransId="{C34B2943-FE26-4296-8E48-D88F5BBFD147}" sibTransId="{499D1D3E-CC3B-4945-B865-EC124C22C898}"/>
    <dgm:cxn modelId="{F5B785DB-91DD-4AAD-8616-7C86EA8D5FAD}" srcId="{7FCE83D9-631B-4420-BBFC-CA0AFA59F747}" destId="{530ECD3F-A5A7-43C7-9D91-3C3A8796EC55}" srcOrd="1" destOrd="0" parTransId="{355B2FC8-91FD-4E08-A8F2-731F28BDD1A3}" sibTransId="{9BD67A2E-EA72-4F13-A79F-7400133D1D8D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A381D13C-5962-4204-ABF9-572458341877}" type="presOf" srcId="{9614A323-64B1-4077-A841-022051EC749A}" destId="{DD8083CC-2867-424C-B025-4E796F0FF545}" srcOrd="0" destOrd="0" presId="urn:microsoft.com/office/officeart/2005/8/layout/chevron2"/>
    <dgm:cxn modelId="{93EFCD62-4A73-4E6A-B984-3804A74F5ED5}" type="presOf" srcId="{DB9FB862-4759-4D6A-84F3-01524B92723B}" destId="{F4B3802D-8394-406A-81A2-4944FDB356E9}" srcOrd="0" destOrd="0" presId="urn:microsoft.com/office/officeart/2005/8/layout/chevron2"/>
    <dgm:cxn modelId="{64DF2610-1267-4357-AB0F-93DA10C45E80}" type="presOf" srcId="{F9D46839-CD06-4669-AAE4-4D1E9AFEDA78}" destId="{DBE46537-C153-4155-B372-E15B96CBCCAC}" srcOrd="0" destOrd="1" presId="urn:microsoft.com/office/officeart/2005/8/layout/chevron2"/>
    <dgm:cxn modelId="{B4C29C29-4702-4984-8655-4695095535E8}" type="presOf" srcId="{C14A1BA5-2429-4434-A65D-EDC19B10BB29}" destId="{DD8083CC-2867-424C-B025-4E796F0FF545}" srcOrd="0" destOrd="1" presId="urn:microsoft.com/office/officeart/2005/8/layout/chevron2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BF74732-4160-4FA5-9A83-E2EA7A604BB2}" type="presOf" srcId="{7DEB8DF6-89D2-4E4F-B663-037A4893D1D5}" destId="{C2546E25-CE99-4817-A767-E16CF2E780A8}" srcOrd="0" destOrd="0" presId="urn:microsoft.com/office/officeart/2005/8/layout/chevron2"/>
    <dgm:cxn modelId="{FC318127-80E3-49E7-97B0-FD014A87674E}" srcId="{F2881FB1-6580-4F21-A283-BFAA6F91D5D2}" destId="{CF7E2908-4E9E-4191-9A0A-4E747453A45D}" srcOrd="2" destOrd="0" parTransId="{D44BDAF6-BCFB-4AB5-B6D4-397DDA403CB0}" sibTransId="{1493D866-3D20-4E68-85E5-68A9F6044744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449F8516-91DF-44BF-9BDE-83C574AF5E8C}" type="presOf" srcId="{26567789-DB22-4C54-8371-9198572BC6A5}" destId="{511CE0A9-99A1-47FF-BDBF-2948D0377E33}" srcOrd="0" destOrd="1" presId="urn:microsoft.com/office/officeart/2005/8/layout/chevron2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73AD4956-3D0C-449C-BFAE-645FF8015B20}" type="presOf" srcId="{530ECD3F-A5A7-43C7-9D91-3C3A8796EC55}" destId="{F4B3802D-8394-406A-81A2-4944FDB356E9}" srcOrd="0" destOrd="1" presId="urn:microsoft.com/office/officeart/2005/8/layout/chevron2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E25445C0-E707-4573-B791-15765AC17233}" srcId="{00C18FBF-3FF5-4C16-97CF-AF03740D7AB6}" destId="{64FA3437-74D5-4480-AEA4-47A8BEDC7BE9}" srcOrd="4" destOrd="0" parTransId="{7C3DA7A0-1F48-44BA-8FA0-C63938A5AE2F}" sibTransId="{30777897-FB7B-4A57-B4F5-F1FD5953C418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EEBBD204-6681-42A7-8655-CE30100DABB9}" type="presOf" srcId="{63E079A4-306C-4E38-B58A-92EC98CACBDD}" destId="{2387E964-6233-476F-B3DF-496CC2740E7A}" srcOrd="0" destOrd="0" presId="urn:microsoft.com/office/officeart/2005/8/layout/chevron2"/>
    <dgm:cxn modelId="{94B46E5A-1BB0-4090-8DB3-A84C3ED91FF1}" type="presOf" srcId="{324119AF-239D-484E-8D53-F6CD024F59D9}" destId="{2387E964-6233-476F-B3DF-496CC2740E7A}" srcOrd="0" destOrd="1" presId="urn:microsoft.com/office/officeart/2005/8/layout/chevron2"/>
    <dgm:cxn modelId="{616FFE8D-C7F1-476B-8786-50EA8CE17F04}" type="presOf" srcId="{D5197DDB-D5D2-499F-B255-CF7BB5AE2B43}" destId="{511CE0A9-99A1-47FF-BDBF-2948D0377E33}" srcOrd="0" destOrd="0" presId="urn:microsoft.com/office/officeart/2005/8/layout/chevron2"/>
    <dgm:cxn modelId="{DB3634C2-8B94-4ABC-AE38-B1F3D5E5CFD6}" srcId="{6352CA33-6755-44BE-808F-400DA4CF80A7}" destId="{C14A1BA5-2429-4434-A65D-EDC19B10BB29}" srcOrd="1" destOrd="0" parTransId="{3AF0884E-F5AC-425D-98FB-6917FF37B19F}" sibTransId="{A8F90A23-6948-4A09-8231-B6380F1C98AE}"/>
    <dgm:cxn modelId="{B87096D7-39AA-4DB4-8C1B-3EA3FBF01DFF}" type="presOf" srcId="{CF7E2908-4E9E-4191-9A0A-4E747453A45D}" destId="{511CE0A9-99A1-47FF-BDBF-2948D0377E33}" srcOrd="0" destOrd="2" presId="urn:microsoft.com/office/officeart/2005/8/layout/chevron2"/>
    <dgm:cxn modelId="{CC75A341-E91C-4922-BE87-EC3A527493A1}" type="presParOf" srcId="{9B4F2C49-6A02-4BD0-87DB-008F18C46DCE}" destId="{ED5E7C4B-298F-4E87-9FE4-4BF49BF5B545}" srcOrd="0" destOrd="0" presId="urn:microsoft.com/office/officeart/2005/8/layout/chevron2"/>
    <dgm:cxn modelId="{BEAA8B47-619D-46DF-8D6B-A8F23E8D9911}" type="presParOf" srcId="{ED5E7C4B-298F-4E87-9FE4-4BF49BF5B545}" destId="{F5F16531-9116-413D-8D58-0F56AF2AAD03}" srcOrd="0" destOrd="0" presId="urn:microsoft.com/office/officeart/2005/8/layout/chevron2"/>
    <dgm:cxn modelId="{3DB17C1E-E2F8-4ACA-AFBB-F07F8FE50D27}" type="presParOf" srcId="{ED5E7C4B-298F-4E87-9FE4-4BF49BF5B545}" destId="{DBE46537-C153-4155-B372-E15B96CBCCAC}" srcOrd="1" destOrd="0" presId="urn:microsoft.com/office/officeart/2005/8/layout/chevron2"/>
    <dgm:cxn modelId="{2EB58233-23A9-4D20-BB33-45191569728D}" type="presParOf" srcId="{9B4F2C49-6A02-4BD0-87DB-008F18C46DCE}" destId="{200DA96C-C3B7-4B78-8DAE-9BE6608E8600}" srcOrd="1" destOrd="0" presId="urn:microsoft.com/office/officeart/2005/8/layout/chevron2"/>
    <dgm:cxn modelId="{B78239EF-EDAC-4A0B-9AB9-0D45D4E59705}" type="presParOf" srcId="{9B4F2C49-6A02-4BD0-87DB-008F18C46DCE}" destId="{C4EE0F88-86E2-4EBE-861B-5BE20E36951D}" srcOrd="2" destOrd="0" presId="urn:microsoft.com/office/officeart/2005/8/layout/chevron2"/>
    <dgm:cxn modelId="{04243C76-D0A2-4EC2-AE40-A297A4043A48}" type="presParOf" srcId="{C4EE0F88-86E2-4EBE-861B-5BE20E36951D}" destId="{4E822940-B563-4446-A82F-3F0C5243642D}" srcOrd="0" destOrd="0" presId="urn:microsoft.com/office/officeart/2005/8/layout/chevron2"/>
    <dgm:cxn modelId="{3227D216-5EAF-49F6-961E-7B30C5399FCB}" type="presParOf" srcId="{C4EE0F88-86E2-4EBE-861B-5BE20E36951D}" destId="{511CE0A9-99A1-47FF-BDBF-2948D0377E33}" srcOrd="1" destOrd="0" presId="urn:microsoft.com/office/officeart/2005/8/layout/chevron2"/>
    <dgm:cxn modelId="{A0E32F2F-E084-45BE-90A5-86DC77E8BC88}" type="presParOf" srcId="{9B4F2C49-6A02-4BD0-87DB-008F18C46DCE}" destId="{3432FCF8-F6BA-4E8A-B662-CB57C6F692B8}" srcOrd="3" destOrd="0" presId="urn:microsoft.com/office/officeart/2005/8/layout/chevron2"/>
    <dgm:cxn modelId="{8235218A-AD9B-4DF1-B24C-5821C623782A}" type="presParOf" srcId="{9B4F2C49-6A02-4BD0-87DB-008F18C46DCE}" destId="{859A3C3B-91E0-4F08-9ABE-F36096DA7916}" srcOrd="4" destOrd="0" presId="urn:microsoft.com/office/officeart/2005/8/layout/chevron2"/>
    <dgm:cxn modelId="{5A481770-2656-4B94-AB5C-50FB532981FD}" type="presParOf" srcId="{859A3C3B-91E0-4F08-9ABE-F36096DA7916}" destId="{709F6B90-EDCF-4C26-A55B-BE7454D141CF}" srcOrd="0" destOrd="0" presId="urn:microsoft.com/office/officeart/2005/8/layout/chevron2"/>
    <dgm:cxn modelId="{2AE4C2D2-B4A8-499E-B8F4-B35EBFFB9016}" type="presParOf" srcId="{859A3C3B-91E0-4F08-9ABE-F36096DA7916}" destId="{DD8083CC-2867-424C-B025-4E796F0FF545}" srcOrd="1" destOrd="0" presId="urn:microsoft.com/office/officeart/2005/8/layout/chevron2"/>
    <dgm:cxn modelId="{B90B363F-D3D8-40A7-AC1E-37BB727C87B7}" type="presParOf" srcId="{9B4F2C49-6A02-4BD0-87DB-008F18C46DCE}" destId="{89F2D707-B11A-476C-A7F8-7240F160B2CD}" srcOrd="5" destOrd="0" presId="urn:microsoft.com/office/officeart/2005/8/layout/chevron2"/>
    <dgm:cxn modelId="{B3E436A7-A26E-4F38-AFC2-108AC9A46EE1}" type="presParOf" srcId="{9B4F2C49-6A02-4BD0-87DB-008F18C46DCE}" destId="{8E7D799B-88ED-4B64-994F-4FD6C7AB3618}" srcOrd="6" destOrd="0" presId="urn:microsoft.com/office/officeart/2005/8/layout/chevron2"/>
    <dgm:cxn modelId="{DD001871-5E07-4214-B041-963497F852AC}" type="presParOf" srcId="{8E7D799B-88ED-4B64-994F-4FD6C7AB3618}" destId="{703EF3F2-0012-440E-9F90-1B444C56046F}" srcOrd="0" destOrd="0" presId="urn:microsoft.com/office/officeart/2005/8/layout/chevron2"/>
    <dgm:cxn modelId="{119CE20A-473C-4924-B3E7-6C3DFDC9DD6E}" type="presParOf" srcId="{8E7D799B-88ED-4B64-994F-4FD6C7AB3618}" destId="{F4B3802D-8394-406A-81A2-4944FDB356E9}" srcOrd="1" destOrd="0" presId="urn:microsoft.com/office/officeart/2005/8/layout/chevron2"/>
    <dgm:cxn modelId="{E80EBA4B-7BAA-4816-9087-43C29AA0DB45}" type="presParOf" srcId="{9B4F2C49-6A02-4BD0-87DB-008F18C46DCE}" destId="{9878EA3D-5E54-487C-B4BC-B53566B2FB12}" srcOrd="7" destOrd="0" presId="urn:microsoft.com/office/officeart/2005/8/layout/chevron2"/>
    <dgm:cxn modelId="{80C314A5-D719-4E00-BF79-B25FCB133CF1}" type="presParOf" srcId="{9B4F2C49-6A02-4BD0-87DB-008F18C46DCE}" destId="{E8D03F99-3857-41EC-BD87-FE4F1D98B4A5}" srcOrd="8" destOrd="0" presId="urn:microsoft.com/office/officeart/2005/8/layout/chevron2"/>
    <dgm:cxn modelId="{D8632DA8-A9A7-42B6-837D-FA6DA3A8EA87}" type="presParOf" srcId="{E8D03F99-3857-41EC-BD87-FE4F1D98B4A5}" destId="{B2F1C876-6454-4226-8116-6199EEC2339B}" srcOrd="0" destOrd="0" presId="urn:microsoft.com/office/officeart/2005/8/layout/chevron2"/>
    <dgm:cxn modelId="{78148D80-48AC-4D2E-B828-CA23723C26BB}" type="presParOf" srcId="{E8D03F99-3857-41EC-BD87-FE4F1D98B4A5}" destId="{9F4CB27E-B217-4AC3-BC58-B08A2D7D2470}" srcOrd="1" destOrd="0" presId="urn:microsoft.com/office/officeart/2005/8/layout/chevron2"/>
    <dgm:cxn modelId="{9AB37FCF-78EB-4BF6-BA53-B26A0A366EF2}" type="presParOf" srcId="{9B4F2C49-6A02-4BD0-87DB-008F18C46DCE}" destId="{6A97FD18-A0CB-4C3D-8239-500E53F70E08}" srcOrd="9" destOrd="0" presId="urn:microsoft.com/office/officeart/2005/8/layout/chevron2"/>
    <dgm:cxn modelId="{2C0FC12B-578D-4EA3-B050-EFD2FA724D4E}" type="presParOf" srcId="{9B4F2C49-6A02-4BD0-87DB-008F18C46DCE}" destId="{1D45DC9D-3236-4BFC-93B4-027F958E4931}" srcOrd="10" destOrd="0" presId="urn:microsoft.com/office/officeart/2005/8/layout/chevron2"/>
    <dgm:cxn modelId="{437D6A3A-81BB-4E22-98C0-6675F93E2F01}" type="presParOf" srcId="{1D45DC9D-3236-4BFC-93B4-027F958E4931}" destId="{C2546E25-CE99-4817-A767-E16CF2E780A8}" srcOrd="0" destOrd="0" presId="urn:microsoft.com/office/officeart/2005/8/layout/chevron2"/>
    <dgm:cxn modelId="{CCE62C8B-19BB-4470-9989-120691465379}" type="presParOf" srcId="{1D45DC9D-3236-4BFC-93B4-027F958E4931}" destId="{2387E964-6233-476F-B3DF-496CC2740E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pt-PT" noProof="0" dirty="0" smtClean="0"/>
            <a:t>Estágio 1</a:t>
          </a:r>
          <a:endParaRPr lang="pt-PT" noProof="0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pt-PT" noProof="0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pt-PT" noProof="0"/>
        </a:p>
      </dgm:t>
    </dgm:pt>
    <dgm:pt modelId="{9D72CDD3-5859-43DB-BD75-0C3C30E3DE62}">
      <dgm:prSet phldrT="[Text]"/>
      <dgm:spPr/>
      <dgm:t>
        <a:bodyPr/>
        <a:lstStyle/>
        <a:p>
          <a:r>
            <a:rPr lang="pt-PT" noProof="0" dirty="0" smtClean="0"/>
            <a:t>Velocidade -</a:t>
          </a:r>
          <a:endParaRPr lang="pt-PT" noProof="0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pt-PT" noProof="0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pt-PT" noProof="0"/>
        </a:p>
      </dgm:t>
    </dgm:pt>
    <dgm:pt modelId="{F9D46839-CD06-4669-AAE4-4D1E9AFEDA78}">
      <dgm:prSet phldrT="[Text]"/>
      <dgm:spPr/>
      <dgm:t>
        <a:bodyPr/>
        <a:lstStyle/>
        <a:p>
          <a:r>
            <a:rPr lang="pt-PT" noProof="0" dirty="0" smtClean="0"/>
            <a:t>Rotação volante CW</a:t>
          </a:r>
          <a:endParaRPr lang="pt-PT" noProof="0" dirty="0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pt-PT" noProof="0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pt-PT" noProof="0"/>
        </a:p>
      </dgm:t>
    </dgm:pt>
    <dgm:pt modelId="{7CB6360B-4022-4E96-922B-A12DE0E2A39F}">
      <dgm:prSet phldrT="[Text]"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pt-PT" noProof="0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pt-PT" noProof="0"/>
        </a:p>
      </dgm:t>
    </dgm:pt>
    <dgm:pt modelId="{F2881FB1-6580-4F21-A283-BFAA6F91D5D2}">
      <dgm:prSet phldrT="[Text]"/>
      <dgm:spPr/>
      <dgm:t>
        <a:bodyPr/>
        <a:lstStyle/>
        <a:p>
          <a:r>
            <a:rPr lang="pt-PT" noProof="0" dirty="0" smtClean="0"/>
            <a:t>Estágio 2</a:t>
          </a:r>
          <a:endParaRPr lang="pt-PT" noProof="0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pt-PT" noProof="0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pt-PT" noProof="0"/>
        </a:p>
      </dgm:t>
    </dgm:pt>
    <dgm:pt modelId="{D5197DDB-D5D2-499F-B255-CF7BB5AE2B43}">
      <dgm:prSet phldrT="[Text]"/>
      <dgm:spPr/>
      <dgm:t>
        <a:bodyPr/>
        <a:lstStyle/>
        <a:p>
          <a:r>
            <a:rPr lang="pt-PT" noProof="0" dirty="0" smtClean="0"/>
            <a:t>Velocidade -</a:t>
          </a:r>
          <a:endParaRPr lang="pt-PT" noProof="0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pt-PT" noProof="0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pt-PT" noProof="0"/>
        </a:p>
      </dgm:t>
    </dgm:pt>
    <dgm:pt modelId="{6352CA33-6755-44BE-808F-400DA4CF80A7}">
      <dgm:prSet phldrT="[Text]"/>
      <dgm:spPr/>
      <dgm:t>
        <a:bodyPr/>
        <a:lstStyle/>
        <a:p>
          <a:r>
            <a:rPr lang="pt-PT" noProof="0" dirty="0" smtClean="0"/>
            <a:t>Estágio 3</a:t>
          </a:r>
          <a:endParaRPr lang="pt-PT" noProof="0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pt-PT" noProof="0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pt-PT" noProof="0"/>
        </a:p>
      </dgm:t>
    </dgm:pt>
    <dgm:pt modelId="{9614A323-64B1-4077-A841-022051EC749A}">
      <dgm:prSet phldrT="[Text]"/>
      <dgm:spPr/>
      <dgm:t>
        <a:bodyPr/>
        <a:lstStyle/>
        <a:p>
          <a:r>
            <a:rPr lang="pt-PT" noProof="0" dirty="0" smtClean="0"/>
            <a:t>Velocidade +</a:t>
          </a:r>
          <a:endParaRPr lang="pt-PT" noProof="0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pt-PT" noProof="0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pt-PT" noProof="0"/>
        </a:p>
      </dgm:t>
    </dgm:pt>
    <dgm:pt modelId="{7FCE83D9-631B-4420-BBFC-CA0AFA59F747}">
      <dgm:prSet phldrT="[Text]"/>
      <dgm:spPr/>
      <dgm:t>
        <a:bodyPr/>
        <a:lstStyle/>
        <a:p>
          <a:r>
            <a:rPr lang="pt-PT" noProof="0" dirty="0" smtClean="0"/>
            <a:t>Estágio 4</a:t>
          </a:r>
          <a:endParaRPr lang="pt-PT" noProof="0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pt-PT" noProof="0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pt-PT" noProof="0"/>
        </a:p>
      </dgm:t>
    </dgm:pt>
    <dgm:pt modelId="{DB9FB862-4759-4D6A-84F3-01524B92723B}">
      <dgm:prSet phldrT="[Text]"/>
      <dgm:spPr/>
      <dgm:t>
        <a:bodyPr/>
        <a:lstStyle/>
        <a:p>
          <a:r>
            <a:rPr lang="pt-PT" noProof="0" dirty="0" smtClean="0"/>
            <a:t>Velocidade 0 </a:t>
          </a:r>
          <a:r>
            <a:rPr lang="pt-PT" i="1" noProof="0" dirty="0" smtClean="0"/>
            <a:t>m/s</a:t>
          </a:r>
          <a:endParaRPr lang="pt-PT" noProof="0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pt-PT" noProof="0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pt-PT" noProof="0"/>
        </a:p>
      </dgm:t>
    </dgm:pt>
    <dgm:pt modelId="{26567789-DB22-4C54-8371-9198572BC6A5}">
      <dgm:prSet/>
      <dgm:spPr/>
      <dgm:t>
        <a:bodyPr/>
        <a:lstStyle/>
        <a:p>
          <a:r>
            <a:rPr lang="pt-PT" noProof="0" dirty="0" smtClean="0"/>
            <a:t>Rotação volante CCW</a:t>
          </a:r>
          <a:endParaRPr lang="pt-PT" noProof="0" dirty="0"/>
        </a:p>
      </dgm:t>
    </dgm:pt>
    <dgm:pt modelId="{6251A038-7B1A-489C-AF19-2FF7A925D714}" type="parTrans" cxnId="{59CDBFCF-668B-415C-A7D5-16000EA0526E}">
      <dgm:prSet/>
      <dgm:spPr/>
      <dgm:t>
        <a:bodyPr/>
        <a:lstStyle/>
        <a:p>
          <a:endParaRPr lang="pt-PT"/>
        </a:p>
      </dgm:t>
    </dgm:pt>
    <dgm:pt modelId="{DDD04753-5B98-4B92-A26B-7C5F65B32C7B}" type="sibTrans" cxnId="{59CDBFCF-668B-415C-A7D5-16000EA0526E}">
      <dgm:prSet/>
      <dgm:spPr/>
      <dgm:t>
        <a:bodyPr/>
        <a:lstStyle/>
        <a:p>
          <a:endParaRPr lang="pt-PT"/>
        </a:p>
      </dgm:t>
    </dgm:pt>
    <dgm:pt modelId="{CF7E2908-4E9E-4191-9A0A-4E747453A45D}">
      <dgm:prSet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D44BDAF6-BCFB-4AB5-B6D4-397DDA403CB0}" type="parTrans" cxnId="{FC318127-80E3-49E7-97B0-FD014A87674E}">
      <dgm:prSet/>
      <dgm:spPr/>
      <dgm:t>
        <a:bodyPr/>
        <a:lstStyle/>
        <a:p>
          <a:endParaRPr lang="pt-PT"/>
        </a:p>
      </dgm:t>
    </dgm:pt>
    <dgm:pt modelId="{1493D866-3D20-4E68-85E5-68A9F6044744}" type="sibTrans" cxnId="{FC318127-80E3-49E7-97B0-FD014A87674E}">
      <dgm:prSet/>
      <dgm:spPr/>
      <dgm:t>
        <a:bodyPr/>
        <a:lstStyle/>
        <a:p>
          <a:endParaRPr lang="pt-PT"/>
        </a:p>
      </dgm:t>
    </dgm:pt>
    <dgm:pt modelId="{C14A1BA5-2429-4434-A65D-EDC19B10BB29}">
      <dgm:prSet/>
      <dgm:spPr/>
      <dgm:t>
        <a:bodyPr/>
        <a:lstStyle/>
        <a:p>
          <a:r>
            <a:rPr lang="pt-PT" noProof="0" dirty="0" smtClean="0"/>
            <a:t>Rotação volante CW</a:t>
          </a:r>
          <a:endParaRPr lang="pt-PT" noProof="0" dirty="0"/>
        </a:p>
      </dgm:t>
    </dgm:pt>
    <dgm:pt modelId="{3AF0884E-F5AC-425D-98FB-6917FF37B19F}" type="parTrans" cxnId="{DB3634C2-8B94-4ABC-AE38-B1F3D5E5CFD6}">
      <dgm:prSet/>
      <dgm:spPr/>
      <dgm:t>
        <a:bodyPr/>
        <a:lstStyle/>
        <a:p>
          <a:endParaRPr lang="pt-PT"/>
        </a:p>
      </dgm:t>
    </dgm:pt>
    <dgm:pt modelId="{A8F90A23-6948-4A09-8231-B6380F1C98AE}" type="sibTrans" cxnId="{DB3634C2-8B94-4ABC-AE38-B1F3D5E5CFD6}">
      <dgm:prSet/>
      <dgm:spPr/>
      <dgm:t>
        <a:bodyPr/>
        <a:lstStyle/>
        <a:p>
          <a:endParaRPr lang="pt-PT"/>
        </a:p>
      </dgm:t>
    </dgm:pt>
    <dgm:pt modelId="{960B3C2A-35AA-4B65-B399-C3BA32DB7AF1}">
      <dgm:prSet/>
      <dgm:spPr/>
      <dgm:t>
        <a:bodyPr/>
        <a:lstStyle/>
        <a:p>
          <a:r>
            <a:rPr lang="pt-PT" noProof="0" dirty="0" smtClean="0"/>
            <a:t>Condição de fim de estágio</a:t>
          </a:r>
          <a:endParaRPr lang="pt-PT" noProof="0" dirty="0"/>
        </a:p>
      </dgm:t>
    </dgm:pt>
    <dgm:pt modelId="{F4F7FEEE-1029-4CA0-B8EC-02E8550D3776}" type="parTrans" cxnId="{DCFEB5E9-F22C-4FBD-805B-F396DB3805DC}">
      <dgm:prSet/>
      <dgm:spPr/>
      <dgm:t>
        <a:bodyPr/>
        <a:lstStyle/>
        <a:p>
          <a:endParaRPr lang="pt-PT"/>
        </a:p>
      </dgm:t>
    </dgm:pt>
    <dgm:pt modelId="{20827462-7823-449E-9101-983A84DA9657}" type="sibTrans" cxnId="{DCFEB5E9-F22C-4FBD-805B-F396DB3805DC}">
      <dgm:prSet/>
      <dgm:spPr/>
      <dgm:t>
        <a:bodyPr/>
        <a:lstStyle/>
        <a:p>
          <a:endParaRPr lang="pt-PT"/>
        </a:p>
      </dgm:t>
    </dgm:pt>
    <dgm:pt modelId="{B79A424F-86A0-4CB5-BCFC-542F92FA2056}">
      <dgm:prSet/>
      <dgm:spPr/>
      <dgm:t>
        <a:bodyPr/>
        <a:lstStyle/>
        <a:p>
          <a:r>
            <a:rPr lang="pt-PT" noProof="0" dirty="0" smtClean="0"/>
            <a:t>Rotação volante 0 </a:t>
          </a:r>
          <a:r>
            <a:rPr lang="pt-PT" i="1" noProof="0" dirty="0" smtClean="0"/>
            <a:t>rad</a:t>
          </a:r>
          <a:endParaRPr lang="pt-PT" i="1" noProof="0" dirty="0"/>
        </a:p>
      </dgm:t>
    </dgm:pt>
    <dgm:pt modelId="{859E2D8E-2C28-4C63-AB6F-65A12CB9CA64}" type="parTrans" cxnId="{17D7E7D0-2034-448B-8F86-D30B55F80EA0}">
      <dgm:prSet/>
      <dgm:spPr/>
      <dgm:t>
        <a:bodyPr/>
        <a:lstStyle/>
        <a:p>
          <a:endParaRPr lang="pt-PT"/>
        </a:p>
      </dgm:t>
    </dgm:pt>
    <dgm:pt modelId="{649525EC-299D-4FF1-A01A-28EC03554376}" type="sibTrans" cxnId="{17D7E7D0-2034-448B-8F86-D30B55F80EA0}">
      <dgm:prSet/>
      <dgm:spPr/>
      <dgm:t>
        <a:bodyPr/>
        <a:lstStyle/>
        <a:p>
          <a:endParaRPr lang="pt-PT"/>
        </a:p>
      </dgm:t>
    </dgm:pt>
    <dgm:pt modelId="{9B4F2C49-6A02-4BD0-87DB-008F18C46DCE}" type="pres">
      <dgm:prSet presAssocID="{00C18FBF-3FF5-4C16-97CF-AF03740D7A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D5E7C4B-298F-4E87-9FE4-4BF49BF5B545}" type="pres">
      <dgm:prSet presAssocID="{B4F1B46E-22B2-4721-950C-8704487586DC}" presName="composite" presStyleCnt="0"/>
      <dgm:spPr/>
      <dgm:t>
        <a:bodyPr/>
        <a:lstStyle/>
        <a:p>
          <a:endParaRPr lang="pt-PT"/>
        </a:p>
      </dgm:t>
    </dgm:pt>
    <dgm:pt modelId="{F5F16531-9116-413D-8D58-0F56AF2AAD03}" type="pres">
      <dgm:prSet presAssocID="{B4F1B46E-22B2-4721-950C-8704487586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E46537-C153-4155-B372-E15B96CBCCAC}" type="pres">
      <dgm:prSet presAssocID="{B4F1B46E-22B2-4721-950C-8704487586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0DA96C-C3B7-4B78-8DAE-9BE6608E8600}" type="pres">
      <dgm:prSet presAssocID="{A7E2530A-34E2-4E9F-BC78-8920BA140C41}" presName="sp" presStyleCnt="0"/>
      <dgm:spPr/>
      <dgm:t>
        <a:bodyPr/>
        <a:lstStyle/>
        <a:p>
          <a:endParaRPr lang="pt-PT"/>
        </a:p>
      </dgm:t>
    </dgm:pt>
    <dgm:pt modelId="{C4EE0F88-86E2-4EBE-861B-5BE20E36951D}" type="pres">
      <dgm:prSet presAssocID="{F2881FB1-6580-4F21-A283-BFAA6F91D5D2}" presName="composite" presStyleCnt="0"/>
      <dgm:spPr/>
      <dgm:t>
        <a:bodyPr/>
        <a:lstStyle/>
        <a:p>
          <a:endParaRPr lang="pt-PT"/>
        </a:p>
      </dgm:t>
    </dgm:pt>
    <dgm:pt modelId="{4E822940-B563-4446-A82F-3F0C5243642D}" type="pres">
      <dgm:prSet presAssocID="{F2881FB1-6580-4F21-A283-BFAA6F91D5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1CE0A9-99A1-47FF-BDBF-2948D0377E33}" type="pres">
      <dgm:prSet presAssocID="{F2881FB1-6580-4F21-A283-BFAA6F91D5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32FCF8-F6BA-4E8A-B662-CB57C6F692B8}" type="pres">
      <dgm:prSet presAssocID="{A5ABDC17-7AB5-4F0E-992A-F9343F5D74EB}" presName="sp" presStyleCnt="0"/>
      <dgm:spPr/>
      <dgm:t>
        <a:bodyPr/>
        <a:lstStyle/>
        <a:p>
          <a:endParaRPr lang="pt-PT"/>
        </a:p>
      </dgm:t>
    </dgm:pt>
    <dgm:pt modelId="{859A3C3B-91E0-4F08-9ABE-F36096DA7916}" type="pres">
      <dgm:prSet presAssocID="{6352CA33-6755-44BE-808F-400DA4CF80A7}" presName="composite" presStyleCnt="0"/>
      <dgm:spPr/>
      <dgm:t>
        <a:bodyPr/>
        <a:lstStyle/>
        <a:p>
          <a:endParaRPr lang="pt-PT"/>
        </a:p>
      </dgm:t>
    </dgm:pt>
    <dgm:pt modelId="{709F6B90-EDCF-4C26-A55B-BE7454D141CF}" type="pres">
      <dgm:prSet presAssocID="{6352CA33-6755-44BE-808F-400DA4CF80A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8083CC-2867-424C-B025-4E796F0FF545}" type="pres">
      <dgm:prSet presAssocID="{6352CA33-6755-44BE-808F-400DA4CF80A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F2D707-B11A-476C-A7F8-7240F160B2CD}" type="pres">
      <dgm:prSet presAssocID="{AAB4CF73-4B9B-4AA0-9074-16C2D2AE00A1}" presName="sp" presStyleCnt="0"/>
      <dgm:spPr/>
      <dgm:t>
        <a:bodyPr/>
        <a:lstStyle/>
        <a:p>
          <a:endParaRPr lang="pt-PT"/>
        </a:p>
      </dgm:t>
    </dgm:pt>
    <dgm:pt modelId="{8E7D799B-88ED-4B64-994F-4FD6C7AB3618}" type="pres">
      <dgm:prSet presAssocID="{7FCE83D9-631B-4420-BBFC-CA0AFA59F747}" presName="composite" presStyleCnt="0"/>
      <dgm:spPr/>
      <dgm:t>
        <a:bodyPr/>
        <a:lstStyle/>
        <a:p>
          <a:endParaRPr lang="pt-PT"/>
        </a:p>
      </dgm:t>
    </dgm:pt>
    <dgm:pt modelId="{703EF3F2-0012-440E-9F90-1B444C56046F}" type="pres">
      <dgm:prSet presAssocID="{7FCE83D9-631B-4420-BBFC-CA0AFA59F7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B3802D-8394-406A-81A2-4944FDB356E9}" type="pres">
      <dgm:prSet presAssocID="{7FCE83D9-631B-4420-BBFC-CA0AFA59F74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80CFDF7-29A9-40AA-AB03-B9E237D79224}" type="presOf" srcId="{D5197DDB-D5D2-499F-B255-CF7BB5AE2B43}" destId="{511CE0A9-99A1-47FF-BDBF-2948D0377E33}" srcOrd="0" destOrd="0" presId="urn:microsoft.com/office/officeart/2005/8/layout/chevron2"/>
    <dgm:cxn modelId="{8627B5E0-9D2C-4A1D-BC13-EB5F71C83CAB}" type="presOf" srcId="{9D72CDD3-5859-43DB-BD75-0C3C30E3DE62}" destId="{DBE46537-C153-4155-B372-E15B96CBCCAC}" srcOrd="0" destOrd="0" presId="urn:microsoft.com/office/officeart/2005/8/layout/chevron2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FC318127-80E3-49E7-97B0-FD014A87674E}" srcId="{F2881FB1-6580-4F21-A283-BFAA6F91D5D2}" destId="{CF7E2908-4E9E-4191-9A0A-4E747453A45D}" srcOrd="2" destOrd="0" parTransId="{D44BDAF6-BCFB-4AB5-B6D4-397DDA403CB0}" sibTransId="{1493D866-3D20-4E68-85E5-68A9F6044744}"/>
    <dgm:cxn modelId="{5C6C6D8C-1D63-43C0-AEAE-463FD7D84B5C}" type="presOf" srcId="{00C18FBF-3FF5-4C16-97CF-AF03740D7AB6}" destId="{9B4F2C49-6A02-4BD0-87DB-008F18C46DCE}" srcOrd="0" destOrd="0" presId="urn:microsoft.com/office/officeart/2005/8/layout/chevron2"/>
    <dgm:cxn modelId="{17D7E7D0-2034-448B-8F86-D30B55F80EA0}" srcId="{7FCE83D9-631B-4420-BBFC-CA0AFA59F747}" destId="{B79A424F-86A0-4CB5-BCFC-542F92FA2056}" srcOrd="1" destOrd="0" parTransId="{859E2D8E-2C28-4C63-AB6F-65A12CB9CA64}" sibTransId="{649525EC-299D-4FF1-A01A-28EC03554376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000E160-37D0-402C-864B-8159BD876907}" type="presOf" srcId="{7FCE83D9-631B-4420-BBFC-CA0AFA59F747}" destId="{703EF3F2-0012-440E-9F90-1B444C56046F}" srcOrd="0" destOrd="0" presId="urn:microsoft.com/office/officeart/2005/8/layout/chevron2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5CEABE3E-4BE9-42C3-BD07-60797D293CBE}" type="presOf" srcId="{B4F1B46E-22B2-4721-950C-8704487586DC}" destId="{F5F16531-9116-413D-8D58-0F56AF2AAD03}" srcOrd="0" destOrd="0" presId="urn:microsoft.com/office/officeart/2005/8/layout/chevron2"/>
    <dgm:cxn modelId="{C7AA9FEB-5BAA-4554-9D53-C797885EDBFD}" type="presOf" srcId="{C14A1BA5-2429-4434-A65D-EDC19B10BB29}" destId="{DD8083CC-2867-424C-B025-4E796F0FF545}" srcOrd="0" destOrd="1" presId="urn:microsoft.com/office/officeart/2005/8/layout/chevron2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1FDF527-C709-49CE-A938-247D89787F61}" type="presOf" srcId="{960B3C2A-35AA-4B65-B399-C3BA32DB7AF1}" destId="{DD8083CC-2867-424C-B025-4E796F0FF545}" srcOrd="0" destOrd="2" presId="urn:microsoft.com/office/officeart/2005/8/layout/chevron2"/>
    <dgm:cxn modelId="{121D396F-E532-4174-8F46-D88DBA466D2F}" type="presOf" srcId="{CF7E2908-4E9E-4191-9A0A-4E747453A45D}" destId="{511CE0A9-99A1-47FF-BDBF-2948D0377E33}" srcOrd="0" destOrd="2" presId="urn:microsoft.com/office/officeart/2005/8/layout/chevron2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74636074-FC81-4BBD-B1C7-09D9A483ADA8}" type="presOf" srcId="{F9D46839-CD06-4669-AAE4-4D1E9AFEDA78}" destId="{DBE46537-C153-4155-B372-E15B96CBCCAC}" srcOrd="0" destOrd="1" presId="urn:microsoft.com/office/officeart/2005/8/layout/chevron2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9820FEA-9F74-4380-97A1-9A052C1698B9}" type="presOf" srcId="{B79A424F-86A0-4CB5-BCFC-542F92FA2056}" destId="{F4B3802D-8394-406A-81A2-4944FDB356E9}" srcOrd="0" destOrd="1" presId="urn:microsoft.com/office/officeart/2005/8/layout/chevron2"/>
    <dgm:cxn modelId="{56C99EC7-6879-4BC6-BF70-D20BC092462D}" type="presOf" srcId="{DB9FB862-4759-4D6A-84F3-01524B92723B}" destId="{F4B3802D-8394-406A-81A2-4944FDB356E9}" srcOrd="0" destOrd="0" presId="urn:microsoft.com/office/officeart/2005/8/layout/chevron2"/>
    <dgm:cxn modelId="{B67AC5E1-90EA-4CCB-88D3-041720F1F6FF}" type="presOf" srcId="{7CB6360B-4022-4E96-922B-A12DE0E2A39F}" destId="{DBE46537-C153-4155-B372-E15B96CBCCAC}" srcOrd="0" destOrd="2" presId="urn:microsoft.com/office/officeart/2005/8/layout/chevron2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95896F1-E6FD-4CF7-98AA-7721B8831B0E}" type="presOf" srcId="{F2881FB1-6580-4F21-A283-BFAA6F91D5D2}" destId="{4E822940-B563-4446-A82F-3F0C5243642D}" srcOrd="0" destOrd="0" presId="urn:microsoft.com/office/officeart/2005/8/layout/chevron2"/>
    <dgm:cxn modelId="{BF58FD0A-CCE1-44C1-A9AA-AA25085EE302}" type="presOf" srcId="{6352CA33-6755-44BE-808F-400DA4CF80A7}" destId="{709F6B90-EDCF-4C26-A55B-BE7454D141CF}" srcOrd="0" destOrd="0" presId="urn:microsoft.com/office/officeart/2005/8/layout/chevron2"/>
    <dgm:cxn modelId="{DCFEB5E9-F22C-4FBD-805B-F396DB3805DC}" srcId="{6352CA33-6755-44BE-808F-400DA4CF80A7}" destId="{960B3C2A-35AA-4B65-B399-C3BA32DB7AF1}" srcOrd="2" destOrd="0" parTransId="{F4F7FEEE-1029-4CA0-B8EC-02E8550D3776}" sibTransId="{20827462-7823-449E-9101-983A84DA9657}"/>
    <dgm:cxn modelId="{3796ABC4-D3A1-4F08-9280-B69001FD8137}" type="presOf" srcId="{26567789-DB22-4C54-8371-9198572BC6A5}" destId="{511CE0A9-99A1-47FF-BDBF-2948D0377E33}" srcOrd="0" destOrd="1" presId="urn:microsoft.com/office/officeart/2005/8/layout/chevron2"/>
    <dgm:cxn modelId="{59CDBFCF-668B-415C-A7D5-16000EA0526E}" srcId="{F2881FB1-6580-4F21-A283-BFAA6F91D5D2}" destId="{26567789-DB22-4C54-8371-9198572BC6A5}" srcOrd="1" destOrd="0" parTransId="{6251A038-7B1A-489C-AF19-2FF7A925D714}" sibTransId="{DDD04753-5B98-4B92-A26B-7C5F65B32C7B}"/>
    <dgm:cxn modelId="{DB3634C2-8B94-4ABC-AE38-B1F3D5E5CFD6}" srcId="{6352CA33-6755-44BE-808F-400DA4CF80A7}" destId="{C14A1BA5-2429-4434-A65D-EDC19B10BB29}" srcOrd="1" destOrd="0" parTransId="{3AF0884E-F5AC-425D-98FB-6917FF37B19F}" sibTransId="{A8F90A23-6948-4A09-8231-B6380F1C98AE}"/>
    <dgm:cxn modelId="{E6065E74-D32E-4F9D-93E4-1A0E0680C1D4}" type="presOf" srcId="{9614A323-64B1-4077-A841-022051EC749A}" destId="{DD8083CC-2867-424C-B025-4E796F0FF545}" srcOrd="0" destOrd="0" presId="urn:microsoft.com/office/officeart/2005/8/layout/chevron2"/>
    <dgm:cxn modelId="{6CD5EA6C-8355-4768-986A-F849920EC6EE}" type="presParOf" srcId="{9B4F2C49-6A02-4BD0-87DB-008F18C46DCE}" destId="{ED5E7C4B-298F-4E87-9FE4-4BF49BF5B545}" srcOrd="0" destOrd="0" presId="urn:microsoft.com/office/officeart/2005/8/layout/chevron2"/>
    <dgm:cxn modelId="{67EF3D28-46DE-4ECF-9294-23981044B41F}" type="presParOf" srcId="{ED5E7C4B-298F-4E87-9FE4-4BF49BF5B545}" destId="{F5F16531-9116-413D-8D58-0F56AF2AAD03}" srcOrd="0" destOrd="0" presId="urn:microsoft.com/office/officeart/2005/8/layout/chevron2"/>
    <dgm:cxn modelId="{E0F2651D-A050-47B3-803F-8E37CD356421}" type="presParOf" srcId="{ED5E7C4B-298F-4E87-9FE4-4BF49BF5B545}" destId="{DBE46537-C153-4155-B372-E15B96CBCCAC}" srcOrd="1" destOrd="0" presId="urn:microsoft.com/office/officeart/2005/8/layout/chevron2"/>
    <dgm:cxn modelId="{7D6A5182-46F1-48A8-BE55-F2F5128E24C2}" type="presParOf" srcId="{9B4F2C49-6A02-4BD0-87DB-008F18C46DCE}" destId="{200DA96C-C3B7-4B78-8DAE-9BE6608E8600}" srcOrd="1" destOrd="0" presId="urn:microsoft.com/office/officeart/2005/8/layout/chevron2"/>
    <dgm:cxn modelId="{2A8AFFC0-A83A-4FB2-9C07-71CF510A1DC4}" type="presParOf" srcId="{9B4F2C49-6A02-4BD0-87DB-008F18C46DCE}" destId="{C4EE0F88-86E2-4EBE-861B-5BE20E36951D}" srcOrd="2" destOrd="0" presId="urn:microsoft.com/office/officeart/2005/8/layout/chevron2"/>
    <dgm:cxn modelId="{6DE1CF6E-6852-4A87-B9C5-17830F2599EA}" type="presParOf" srcId="{C4EE0F88-86E2-4EBE-861B-5BE20E36951D}" destId="{4E822940-B563-4446-A82F-3F0C5243642D}" srcOrd="0" destOrd="0" presId="urn:microsoft.com/office/officeart/2005/8/layout/chevron2"/>
    <dgm:cxn modelId="{ED47D66E-8419-49D0-B4B8-306C4B6322DC}" type="presParOf" srcId="{C4EE0F88-86E2-4EBE-861B-5BE20E36951D}" destId="{511CE0A9-99A1-47FF-BDBF-2948D0377E33}" srcOrd="1" destOrd="0" presId="urn:microsoft.com/office/officeart/2005/8/layout/chevron2"/>
    <dgm:cxn modelId="{AF306BA9-A9BD-49A0-AA4B-A9ED78BBFFF4}" type="presParOf" srcId="{9B4F2C49-6A02-4BD0-87DB-008F18C46DCE}" destId="{3432FCF8-F6BA-4E8A-B662-CB57C6F692B8}" srcOrd="3" destOrd="0" presId="urn:microsoft.com/office/officeart/2005/8/layout/chevron2"/>
    <dgm:cxn modelId="{85481207-366F-42C8-960A-1639668F5A5D}" type="presParOf" srcId="{9B4F2C49-6A02-4BD0-87DB-008F18C46DCE}" destId="{859A3C3B-91E0-4F08-9ABE-F36096DA7916}" srcOrd="4" destOrd="0" presId="urn:microsoft.com/office/officeart/2005/8/layout/chevron2"/>
    <dgm:cxn modelId="{5CD1F292-9375-4D5C-B9EC-E43614599A34}" type="presParOf" srcId="{859A3C3B-91E0-4F08-9ABE-F36096DA7916}" destId="{709F6B90-EDCF-4C26-A55B-BE7454D141CF}" srcOrd="0" destOrd="0" presId="urn:microsoft.com/office/officeart/2005/8/layout/chevron2"/>
    <dgm:cxn modelId="{F4CA2598-DC0A-4409-BD76-8119036BA585}" type="presParOf" srcId="{859A3C3B-91E0-4F08-9ABE-F36096DA7916}" destId="{DD8083CC-2867-424C-B025-4E796F0FF545}" srcOrd="1" destOrd="0" presId="urn:microsoft.com/office/officeart/2005/8/layout/chevron2"/>
    <dgm:cxn modelId="{6196D3B2-65C7-4223-8197-8B4B063ACA2E}" type="presParOf" srcId="{9B4F2C49-6A02-4BD0-87DB-008F18C46DCE}" destId="{89F2D707-B11A-476C-A7F8-7240F160B2CD}" srcOrd="5" destOrd="0" presId="urn:microsoft.com/office/officeart/2005/8/layout/chevron2"/>
    <dgm:cxn modelId="{0E3F6269-5E4D-426B-9EAA-E0C30C0D7D46}" type="presParOf" srcId="{9B4F2C49-6A02-4BD0-87DB-008F18C46DCE}" destId="{8E7D799B-88ED-4B64-994F-4FD6C7AB3618}" srcOrd="6" destOrd="0" presId="urn:microsoft.com/office/officeart/2005/8/layout/chevron2"/>
    <dgm:cxn modelId="{6418D5D2-EBC1-4A95-B423-78E091DB1705}" type="presParOf" srcId="{8E7D799B-88ED-4B64-994F-4FD6C7AB3618}" destId="{703EF3F2-0012-440E-9F90-1B444C56046F}" srcOrd="0" destOrd="0" presId="urn:microsoft.com/office/officeart/2005/8/layout/chevron2"/>
    <dgm:cxn modelId="{9B2037DE-C5B2-4C50-9EEA-44DD2FC2363B}" type="presParOf" srcId="{8E7D799B-88ED-4B64-994F-4FD6C7AB3618}" destId="{F4B3802D-8394-406A-81A2-4944FDB35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16531-9116-413D-8D58-0F56AF2AAD03}">
      <dsp:nvSpPr>
        <dsp:cNvPr id="0" name=""/>
        <dsp:cNvSpPr/>
      </dsp:nvSpPr>
      <dsp:spPr>
        <a:xfrm rot="5400000">
          <a:off x="-134940" y="254283"/>
          <a:ext cx="899602" cy="629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1</a:t>
          </a:r>
          <a:endParaRPr lang="pt-PT" sz="1000" kern="1200" noProof="0" dirty="0"/>
        </a:p>
      </dsp:txBody>
      <dsp:txXfrm rot="5400000">
        <a:off x="-134940" y="254283"/>
        <a:ext cx="899602" cy="629721"/>
      </dsp:txXfrm>
    </dsp:sp>
    <dsp:sp modelId="{DBE46537-C153-4155-B372-E15B96CBCCAC}">
      <dsp:nvSpPr>
        <dsp:cNvPr id="0" name=""/>
        <dsp:cNvSpPr/>
      </dsp:nvSpPr>
      <dsp:spPr>
        <a:xfrm rot="5400000">
          <a:off x="1212661" y="-463597"/>
          <a:ext cx="584741" cy="1750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Velocidade +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Rotação volante CCW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Condição de fim de estágio</a:t>
          </a:r>
          <a:endParaRPr lang="pt-PT" sz="900" kern="1200" noProof="0" dirty="0"/>
        </a:p>
      </dsp:txBody>
      <dsp:txXfrm rot="5400000">
        <a:off x="1212661" y="-463597"/>
        <a:ext cx="584741" cy="1750621"/>
      </dsp:txXfrm>
    </dsp:sp>
    <dsp:sp modelId="{4E822940-B563-4446-A82F-3F0C5243642D}">
      <dsp:nvSpPr>
        <dsp:cNvPr id="0" name=""/>
        <dsp:cNvSpPr/>
      </dsp:nvSpPr>
      <dsp:spPr>
        <a:xfrm rot="5400000">
          <a:off x="-134940" y="985177"/>
          <a:ext cx="899602" cy="629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2</a:t>
          </a:r>
          <a:endParaRPr lang="pt-PT" sz="1000" kern="1200" noProof="0" dirty="0"/>
        </a:p>
      </dsp:txBody>
      <dsp:txXfrm rot="5400000">
        <a:off x="-134940" y="985177"/>
        <a:ext cx="899602" cy="629721"/>
      </dsp:txXfrm>
    </dsp:sp>
    <dsp:sp modelId="{511CE0A9-99A1-47FF-BDBF-2948D0377E33}">
      <dsp:nvSpPr>
        <dsp:cNvPr id="0" name=""/>
        <dsp:cNvSpPr/>
      </dsp:nvSpPr>
      <dsp:spPr>
        <a:xfrm rot="5400000">
          <a:off x="1212661" y="267297"/>
          <a:ext cx="584741" cy="1750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Velocidade -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Rotação volante CW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Condição de fim de estágio</a:t>
          </a:r>
          <a:endParaRPr lang="pt-PT" sz="900" kern="1200" noProof="0" dirty="0"/>
        </a:p>
      </dsp:txBody>
      <dsp:txXfrm rot="5400000">
        <a:off x="1212661" y="267297"/>
        <a:ext cx="584741" cy="1750621"/>
      </dsp:txXfrm>
    </dsp:sp>
    <dsp:sp modelId="{709F6B90-EDCF-4C26-A55B-BE7454D141CF}">
      <dsp:nvSpPr>
        <dsp:cNvPr id="0" name=""/>
        <dsp:cNvSpPr/>
      </dsp:nvSpPr>
      <dsp:spPr>
        <a:xfrm rot="5400000">
          <a:off x="-134940" y="1716071"/>
          <a:ext cx="899602" cy="629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3</a:t>
          </a:r>
          <a:endParaRPr lang="pt-PT" sz="1000" kern="1200" noProof="0" dirty="0"/>
        </a:p>
      </dsp:txBody>
      <dsp:txXfrm rot="5400000">
        <a:off x="-134940" y="1716071"/>
        <a:ext cx="899602" cy="629721"/>
      </dsp:txXfrm>
    </dsp:sp>
    <dsp:sp modelId="{DD8083CC-2867-424C-B025-4E796F0FF545}">
      <dsp:nvSpPr>
        <dsp:cNvPr id="0" name=""/>
        <dsp:cNvSpPr/>
      </dsp:nvSpPr>
      <dsp:spPr>
        <a:xfrm rot="5400000">
          <a:off x="1212661" y="998191"/>
          <a:ext cx="584741" cy="1750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Velocidade +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Rotação volante CCW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Condição de fim de estágio</a:t>
          </a:r>
          <a:endParaRPr lang="pt-PT" sz="900" kern="1200" noProof="0" dirty="0"/>
        </a:p>
      </dsp:txBody>
      <dsp:txXfrm rot="5400000">
        <a:off x="1212661" y="998191"/>
        <a:ext cx="584741" cy="1750621"/>
      </dsp:txXfrm>
    </dsp:sp>
    <dsp:sp modelId="{703EF3F2-0012-440E-9F90-1B444C56046F}">
      <dsp:nvSpPr>
        <dsp:cNvPr id="0" name=""/>
        <dsp:cNvSpPr/>
      </dsp:nvSpPr>
      <dsp:spPr>
        <a:xfrm rot="5400000">
          <a:off x="-134940" y="2446966"/>
          <a:ext cx="899602" cy="629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4</a:t>
          </a:r>
          <a:endParaRPr lang="pt-PT" sz="1000" kern="1200" noProof="0" dirty="0"/>
        </a:p>
      </dsp:txBody>
      <dsp:txXfrm rot="5400000">
        <a:off x="-134940" y="2446966"/>
        <a:ext cx="899602" cy="629721"/>
      </dsp:txXfrm>
    </dsp:sp>
    <dsp:sp modelId="{F4B3802D-8394-406A-81A2-4944FDB356E9}">
      <dsp:nvSpPr>
        <dsp:cNvPr id="0" name=""/>
        <dsp:cNvSpPr/>
      </dsp:nvSpPr>
      <dsp:spPr>
        <a:xfrm rot="5400000">
          <a:off x="1212661" y="1729086"/>
          <a:ext cx="584741" cy="1750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Velocidade -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Rotação volante CW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Condição de fim de estágio</a:t>
          </a:r>
          <a:endParaRPr lang="pt-PT" sz="900" kern="1200" noProof="0" dirty="0"/>
        </a:p>
      </dsp:txBody>
      <dsp:txXfrm rot="5400000">
        <a:off x="1212661" y="1729086"/>
        <a:ext cx="584741" cy="1750621"/>
      </dsp:txXfrm>
    </dsp:sp>
    <dsp:sp modelId="{B2F1C876-6454-4226-8116-6199EEC2339B}">
      <dsp:nvSpPr>
        <dsp:cNvPr id="0" name=""/>
        <dsp:cNvSpPr/>
      </dsp:nvSpPr>
      <dsp:spPr>
        <a:xfrm rot="5400000">
          <a:off x="-134940" y="3177860"/>
          <a:ext cx="899602" cy="629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5</a:t>
          </a:r>
          <a:endParaRPr lang="pt-PT" sz="1000" kern="1200" dirty="0"/>
        </a:p>
      </dsp:txBody>
      <dsp:txXfrm rot="5400000">
        <a:off x="-134940" y="3177860"/>
        <a:ext cx="899602" cy="629721"/>
      </dsp:txXfrm>
    </dsp:sp>
    <dsp:sp modelId="{9F4CB27E-B217-4AC3-BC58-B08A2D7D2470}">
      <dsp:nvSpPr>
        <dsp:cNvPr id="0" name=""/>
        <dsp:cNvSpPr/>
      </dsp:nvSpPr>
      <dsp:spPr>
        <a:xfrm rot="5400000">
          <a:off x="1212661" y="2459980"/>
          <a:ext cx="584741" cy="1750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Velocidade +</a:t>
          </a:r>
          <a:endParaRPr lang="pt-P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smtClean="0"/>
            <a:t>Rotação volante CCW</a:t>
          </a:r>
          <a:endParaRPr lang="pt-PT" sz="900" kern="1200" noProof="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Condição de fim de estágio</a:t>
          </a:r>
          <a:endParaRPr lang="pt-PT" sz="900" kern="1200" noProof="0" dirty="0"/>
        </a:p>
      </dsp:txBody>
      <dsp:txXfrm rot="5400000">
        <a:off x="1212661" y="2459980"/>
        <a:ext cx="584741" cy="1750621"/>
      </dsp:txXfrm>
    </dsp:sp>
    <dsp:sp modelId="{C2546E25-CE99-4817-A767-E16CF2E780A8}">
      <dsp:nvSpPr>
        <dsp:cNvPr id="0" name=""/>
        <dsp:cNvSpPr/>
      </dsp:nvSpPr>
      <dsp:spPr>
        <a:xfrm rot="5400000">
          <a:off x="-134940" y="3908755"/>
          <a:ext cx="899602" cy="6297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6</a:t>
          </a:r>
          <a:endParaRPr lang="pt-PT" sz="1000" kern="1200" dirty="0"/>
        </a:p>
      </dsp:txBody>
      <dsp:txXfrm rot="5400000">
        <a:off x="-134940" y="3908755"/>
        <a:ext cx="899602" cy="629721"/>
      </dsp:txXfrm>
    </dsp:sp>
    <dsp:sp modelId="{2387E964-6233-476F-B3DF-496CC2740E7A}">
      <dsp:nvSpPr>
        <dsp:cNvPr id="0" name=""/>
        <dsp:cNvSpPr/>
      </dsp:nvSpPr>
      <dsp:spPr>
        <a:xfrm rot="5400000">
          <a:off x="1212661" y="3190875"/>
          <a:ext cx="584741" cy="1750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Velocidade 0 </a:t>
          </a:r>
          <a:r>
            <a:rPr lang="pt-PT" sz="900" i="1" kern="1200" noProof="0" dirty="0" smtClean="0"/>
            <a:t>m/s</a:t>
          </a:r>
          <a:endParaRPr lang="pt-PT" sz="900" i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900" kern="1200" noProof="0" dirty="0" smtClean="0"/>
            <a:t>Rotação volante 0 </a:t>
          </a:r>
          <a:r>
            <a:rPr lang="pt-PT" sz="900" i="1" kern="1200" noProof="0" dirty="0" smtClean="0"/>
            <a:t>rad</a:t>
          </a:r>
          <a:endParaRPr lang="pt-PT" sz="900" i="1" kern="1200" noProof="0" dirty="0"/>
        </a:p>
      </dsp:txBody>
      <dsp:txXfrm rot="5400000">
        <a:off x="1212661" y="3190875"/>
        <a:ext cx="584741" cy="17506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16531-9116-413D-8D58-0F56AF2AAD03}">
      <dsp:nvSpPr>
        <dsp:cNvPr id="0" name=""/>
        <dsp:cNvSpPr/>
      </dsp:nvSpPr>
      <dsp:spPr>
        <a:xfrm rot="5400000">
          <a:off x="-123672" y="124064"/>
          <a:ext cx="824482" cy="5771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1</a:t>
          </a:r>
          <a:endParaRPr lang="pt-PT" sz="1000" kern="1200" noProof="0" dirty="0"/>
        </a:p>
      </dsp:txBody>
      <dsp:txXfrm rot="5400000">
        <a:off x="-123672" y="124064"/>
        <a:ext cx="824482" cy="577138"/>
      </dsp:txXfrm>
    </dsp:sp>
    <dsp:sp modelId="{DBE46537-C153-4155-B372-E15B96CBCCAC}">
      <dsp:nvSpPr>
        <dsp:cNvPr id="0" name=""/>
        <dsp:cNvSpPr/>
      </dsp:nvSpPr>
      <dsp:spPr>
        <a:xfrm rot="5400000">
          <a:off x="1108029" y="-530498"/>
          <a:ext cx="535913" cy="1597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Velocidade -</a:t>
          </a:r>
          <a:endParaRPr lang="pt-PT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Rotação volante CW</a:t>
          </a:r>
          <a:endParaRPr lang="pt-PT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Condição de fim de estágio</a:t>
          </a:r>
          <a:endParaRPr lang="pt-PT" sz="800" kern="1200" noProof="0" dirty="0"/>
        </a:p>
      </dsp:txBody>
      <dsp:txXfrm rot="5400000">
        <a:off x="1108029" y="-530498"/>
        <a:ext cx="535913" cy="1597695"/>
      </dsp:txXfrm>
    </dsp:sp>
    <dsp:sp modelId="{4E822940-B563-4446-A82F-3F0C5243642D}">
      <dsp:nvSpPr>
        <dsp:cNvPr id="0" name=""/>
        <dsp:cNvSpPr/>
      </dsp:nvSpPr>
      <dsp:spPr>
        <a:xfrm rot="5400000">
          <a:off x="-123672" y="866099"/>
          <a:ext cx="824482" cy="5771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2</a:t>
          </a:r>
          <a:endParaRPr lang="pt-PT" sz="1000" kern="1200" noProof="0" dirty="0"/>
        </a:p>
      </dsp:txBody>
      <dsp:txXfrm rot="5400000">
        <a:off x="-123672" y="866099"/>
        <a:ext cx="824482" cy="577138"/>
      </dsp:txXfrm>
    </dsp:sp>
    <dsp:sp modelId="{511CE0A9-99A1-47FF-BDBF-2948D0377E33}">
      <dsp:nvSpPr>
        <dsp:cNvPr id="0" name=""/>
        <dsp:cNvSpPr/>
      </dsp:nvSpPr>
      <dsp:spPr>
        <a:xfrm rot="5400000">
          <a:off x="1108029" y="211535"/>
          <a:ext cx="535913" cy="1597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Velocidade -</a:t>
          </a:r>
          <a:endParaRPr lang="pt-PT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Rotação volante CCW</a:t>
          </a:r>
          <a:endParaRPr lang="pt-PT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Condição de fim de estágio</a:t>
          </a:r>
          <a:endParaRPr lang="pt-PT" sz="800" kern="1200" noProof="0" dirty="0"/>
        </a:p>
      </dsp:txBody>
      <dsp:txXfrm rot="5400000">
        <a:off x="1108029" y="211535"/>
        <a:ext cx="535913" cy="1597695"/>
      </dsp:txXfrm>
    </dsp:sp>
    <dsp:sp modelId="{709F6B90-EDCF-4C26-A55B-BE7454D141CF}">
      <dsp:nvSpPr>
        <dsp:cNvPr id="0" name=""/>
        <dsp:cNvSpPr/>
      </dsp:nvSpPr>
      <dsp:spPr>
        <a:xfrm rot="5400000">
          <a:off x="-123672" y="1608133"/>
          <a:ext cx="824482" cy="5771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3</a:t>
          </a:r>
          <a:endParaRPr lang="pt-PT" sz="1000" kern="1200" noProof="0" dirty="0"/>
        </a:p>
      </dsp:txBody>
      <dsp:txXfrm rot="5400000">
        <a:off x="-123672" y="1608133"/>
        <a:ext cx="824482" cy="577138"/>
      </dsp:txXfrm>
    </dsp:sp>
    <dsp:sp modelId="{DD8083CC-2867-424C-B025-4E796F0FF545}">
      <dsp:nvSpPr>
        <dsp:cNvPr id="0" name=""/>
        <dsp:cNvSpPr/>
      </dsp:nvSpPr>
      <dsp:spPr>
        <a:xfrm rot="5400000">
          <a:off x="1108029" y="953570"/>
          <a:ext cx="535913" cy="1597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Velocidade +</a:t>
          </a:r>
          <a:endParaRPr lang="pt-PT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Rotação volante CW</a:t>
          </a:r>
          <a:endParaRPr lang="pt-PT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Condição de fim de estágio</a:t>
          </a:r>
          <a:endParaRPr lang="pt-PT" sz="800" kern="1200" noProof="0" dirty="0"/>
        </a:p>
      </dsp:txBody>
      <dsp:txXfrm rot="5400000">
        <a:off x="1108029" y="953570"/>
        <a:ext cx="535913" cy="1597695"/>
      </dsp:txXfrm>
    </dsp:sp>
    <dsp:sp modelId="{703EF3F2-0012-440E-9F90-1B444C56046F}">
      <dsp:nvSpPr>
        <dsp:cNvPr id="0" name=""/>
        <dsp:cNvSpPr/>
      </dsp:nvSpPr>
      <dsp:spPr>
        <a:xfrm rot="5400000">
          <a:off x="-123672" y="2350168"/>
          <a:ext cx="824482" cy="5771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noProof="0" dirty="0" smtClean="0"/>
            <a:t>Estágio 4</a:t>
          </a:r>
          <a:endParaRPr lang="pt-PT" sz="1000" kern="1200" noProof="0" dirty="0"/>
        </a:p>
      </dsp:txBody>
      <dsp:txXfrm rot="5400000">
        <a:off x="-123672" y="2350168"/>
        <a:ext cx="824482" cy="577138"/>
      </dsp:txXfrm>
    </dsp:sp>
    <dsp:sp modelId="{F4B3802D-8394-406A-81A2-4944FDB356E9}">
      <dsp:nvSpPr>
        <dsp:cNvPr id="0" name=""/>
        <dsp:cNvSpPr/>
      </dsp:nvSpPr>
      <dsp:spPr>
        <a:xfrm rot="5400000">
          <a:off x="1108029" y="1695605"/>
          <a:ext cx="535913" cy="15976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Velocidade 0 </a:t>
          </a:r>
          <a:r>
            <a:rPr lang="pt-PT" sz="800" i="1" kern="1200" noProof="0" dirty="0" smtClean="0"/>
            <a:t>m/s</a:t>
          </a:r>
          <a:endParaRPr lang="pt-PT" sz="800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800" kern="1200" noProof="0" dirty="0" smtClean="0"/>
            <a:t>Rotação volante 0 </a:t>
          </a:r>
          <a:r>
            <a:rPr lang="pt-PT" sz="800" i="1" kern="1200" noProof="0" dirty="0" smtClean="0"/>
            <a:t>rad</a:t>
          </a:r>
          <a:endParaRPr lang="pt-PT" sz="800" i="1" kern="1200" noProof="0" dirty="0"/>
        </a:p>
      </dsp:txBody>
      <dsp:txXfrm rot="5400000">
        <a:off x="1108029" y="1695605"/>
        <a:ext cx="535913" cy="1597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7/15/2014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7/15/2014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noProof="0" dirty="0" smtClean="0"/>
              <a:t>Prof. doutor Manuel Cunha</a:t>
            </a:r>
          </a:p>
          <a:p>
            <a:r>
              <a:rPr lang="pt-PT" baseline="0" noProof="0" dirty="0" smtClean="0"/>
              <a:t>Prof. doutor Jorge Ferreira </a:t>
            </a:r>
          </a:p>
          <a:p>
            <a:r>
              <a:rPr lang="pt-PT" baseline="0" noProof="0" dirty="0" smtClean="0"/>
              <a:t>Prof. doutor Vítor Santos</a:t>
            </a:r>
          </a:p>
          <a:p>
            <a:r>
              <a:rPr lang="pt-PT" baseline="0" noProof="0" dirty="0" smtClean="0"/>
              <a:t>Caixa automática e manobras especiais no AtlasCar, desenvolvida no departamento de engenharia mecânica da universidade de Aveiro.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09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Como a base maior do modelo existente não</a:t>
            </a:r>
            <a:r>
              <a:rPr lang="pt-PT" baseline="0" noProof="0" dirty="0" smtClean="0"/>
              <a:t> possuía espaço suficiente para a correta comutação das mudanças foi desenvolvida uma nova base em que o espaço para comutação foi aumentado de 86x72 para 145x120. </a:t>
            </a:r>
          </a:p>
          <a:p>
            <a:r>
              <a:rPr lang="pt-PT" baseline="0" noProof="0" dirty="0" smtClean="0"/>
              <a:t>Esta nova configuração também permite o desacoplamento da base menor sem necessidade de retirar o motor acoplado na mesma.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No sistema de guiamento foram</a:t>
            </a:r>
            <a:r>
              <a:rPr lang="pt-PT" baseline="0" noProof="0" dirty="0" smtClean="0"/>
              <a:t> substituídas as antigas correias dentadas por correntes, de forma a evitar o escorregamento que ocorria no modelo.</a:t>
            </a:r>
          </a:p>
          <a:p>
            <a:r>
              <a:rPr lang="pt-PT" baseline="0" noProof="0" dirty="0" smtClean="0"/>
              <a:t>Para que não existe um folgas excessivas ou aperto excessivo, também foi desenvolvido um sistema de esticadores</a:t>
            </a:r>
          </a:p>
          <a:p>
            <a:pPr>
              <a:buFontTx/>
              <a:buChar char="-"/>
            </a:pP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No sistema existente devido ao facto</a:t>
            </a:r>
            <a:r>
              <a:rPr lang="pt-PT" baseline="0" noProof="0" dirty="0" smtClean="0"/>
              <a:t> da força do manipulo não ser sempre aplicado no mesmo sitio, faz com que se crie rotações da base menor, que por sua vez vão criar forças de atrito excessivas, bloqueando o sistema, para resolver o problema foram colocados dois patins consecutivos que com o aumento do </a:t>
            </a:r>
            <a:r>
              <a:rPr lang="pt-PT" baseline="0" noProof="0" dirty="0" smtClean="0"/>
              <a:t>comprimento </a:t>
            </a:r>
            <a:r>
              <a:rPr lang="pt-PT" baseline="0" noProof="0" dirty="0" smtClean="0"/>
              <a:t>do patim para o dobro reduz este rotação e evita assim o excesso de atrito. 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Outra alteração implementada</a:t>
            </a:r>
            <a:r>
              <a:rPr lang="pt-PT" baseline="0" noProof="0" dirty="0" smtClean="0"/>
              <a:t> foi o sistema de acoplamento do manipulo que no modelo existente não permita o desacoplamento, com o intuito de se poder utilizar o AtlasCar em modo totalmente manual desenvolveu-se um sistema de desacoplamento e acoplamento. </a:t>
            </a:r>
          </a:p>
          <a:p>
            <a:r>
              <a:rPr lang="pt-PT" baseline="0" noProof="0" dirty="0" smtClean="0"/>
              <a:t>No vídeo pode ver-se o desacoplamento do manipulo.  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Vista</a:t>
            </a:r>
            <a:r>
              <a:rPr lang="pt-PT" baseline="0" noProof="0" dirty="0" smtClean="0"/>
              <a:t> de cima co o manipulo acoplado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 smtClean="0"/>
              <a:t>Vista</a:t>
            </a:r>
            <a:r>
              <a:rPr lang="pt-PT" baseline="0" noProof="0" dirty="0" smtClean="0"/>
              <a:t> de cima co o manipulo desacoplado</a:t>
            </a:r>
          </a:p>
          <a:p>
            <a:r>
              <a:rPr lang="pt-PT" noProof="0" dirty="0" smtClean="0"/>
              <a:t>Vista lateral do modelo</a:t>
            </a:r>
            <a:r>
              <a:rPr lang="pt-PT" baseline="0" noProof="0" dirty="0" smtClean="0"/>
              <a:t> completo e montado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PT" baseline="0" noProof="0" dirty="0" smtClean="0"/>
              <a:t>Relativamente ao sistema eletrónico como este se mostrou suficiente robusto apenas foram realizadas algumas alterações ao nível da unidade de controlo e de seguranças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noProof="0" dirty="0" smtClean="0"/>
              <a:t>Assim a antiga unidade de </a:t>
            </a:r>
            <a:r>
              <a:rPr lang="pt-PT" baseline="0" noProof="0" dirty="0" smtClean="0"/>
              <a:t>controlo </a:t>
            </a:r>
            <a:r>
              <a:rPr lang="pt-PT" baseline="0" noProof="0" dirty="0" smtClean="0"/>
              <a:t>+ </a:t>
            </a:r>
            <a:r>
              <a:rPr lang="pt-PT" baseline="0" noProof="0" dirty="0" err="1" smtClean="0"/>
              <a:t>shield</a:t>
            </a:r>
            <a:r>
              <a:rPr lang="pt-PT" baseline="0" noProof="0" dirty="0" smtClean="0"/>
              <a:t> Ethernet foram substituído por um </a:t>
            </a:r>
            <a:r>
              <a:rPr lang="pt-PT" baseline="0" noProof="0" dirty="0" err="1" smtClean="0"/>
              <a:t>Arduino</a:t>
            </a:r>
            <a:r>
              <a:rPr lang="pt-PT" baseline="0" noProof="0" dirty="0" smtClean="0"/>
              <a:t> Ethernet que tornou o sistema mais compacto e menos suscetível a desconexões</a:t>
            </a:r>
          </a:p>
          <a:p>
            <a:r>
              <a:rPr lang="pt-PT" baseline="0" noProof="0" dirty="0" smtClean="0"/>
              <a:t>Ao nível das seguranças como não existia nada que impossibilita-se a comutação da caixa quando a embraiagem não estivesse pressionada foi implementado um fim de curso ao qual teve de ser acrescentada uma mola na ponta de forma a compensar o diferente deslocamento do pedal em modo manual e automático  </a:t>
            </a:r>
          </a:p>
          <a:p>
            <a:pPr>
              <a:buFontTx/>
              <a:buChar char="-"/>
            </a:pP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PT" noProof="0" dirty="0" smtClean="0"/>
              <a:t>No</a:t>
            </a:r>
            <a:r>
              <a:rPr lang="pt-PT" baseline="0" noProof="0" dirty="0" smtClean="0"/>
              <a:t> acionamento dos pedias foram detetadas algumas falhas como</a:t>
            </a:r>
          </a:p>
          <a:p>
            <a:pPr>
              <a:buFontTx/>
              <a:buNone/>
            </a:pPr>
            <a:r>
              <a:rPr lang="pt-PT" baseline="0" noProof="0" dirty="0" smtClean="0"/>
              <a:t>Más conexões</a:t>
            </a:r>
          </a:p>
          <a:p>
            <a:pPr>
              <a:buFontTx/>
              <a:buNone/>
            </a:pPr>
            <a:r>
              <a:rPr lang="pt-PT" noProof="0" dirty="0" smtClean="0"/>
              <a:t>Atraso na resposta do acelerador</a:t>
            </a:r>
          </a:p>
          <a:p>
            <a:pPr>
              <a:buFontTx/>
              <a:buNone/>
            </a:pPr>
            <a:r>
              <a:rPr lang="pt-PT" noProof="0" dirty="0" smtClean="0"/>
              <a:t>E longo período de tempo para acionamento</a:t>
            </a:r>
            <a:r>
              <a:rPr lang="pt-PT" baseline="0" noProof="0" dirty="0" smtClean="0"/>
              <a:t> dos pedias </a:t>
            </a:r>
          </a:p>
          <a:p>
            <a:pPr>
              <a:buFontTx/>
              <a:buNone/>
            </a:pPr>
            <a:endParaRPr lang="pt-PT" baseline="0" noProof="0" dirty="0" smtClean="0"/>
          </a:p>
          <a:p>
            <a:pPr>
              <a:buFontTx/>
              <a:buNone/>
            </a:pPr>
            <a:r>
              <a:rPr lang="pt-PT" baseline="0" noProof="0" dirty="0" smtClean="0"/>
              <a:t>De forma a solucionar alguns destes problemas foi realizado um ajuste dos cabos, </a:t>
            </a:r>
          </a:p>
          <a:p>
            <a:pPr>
              <a:buFontTx/>
              <a:buNone/>
            </a:pPr>
            <a:r>
              <a:rPr lang="pt-PT" baseline="0" noProof="0" dirty="0" smtClean="0"/>
              <a:t>Como pensado um novo sistema de embraiagem, que consista no uso de uma roda redutora, contudo esta roda não foi implementada pois para as manobras de arranque e paragem no AtlasCar o sistema existente foi suficiente.  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noProof="0" dirty="0" smtClean="0"/>
              <a:t>Após terminada a nova unidade procedeu-se ao desenvolvimento do software para realizar as manobras. O software já existente encontra-se dividido em três níveis para facilitar a sua implementação e alteração. </a:t>
            </a:r>
          </a:p>
          <a:p>
            <a:r>
              <a:rPr lang="pt-PT" baseline="0" noProof="0" dirty="0" smtClean="0"/>
              <a:t>Em que o alto nível é responsável pela interface</a:t>
            </a:r>
          </a:p>
          <a:p>
            <a:r>
              <a:rPr lang="pt-PT" baseline="0" noProof="0" dirty="0" smtClean="0"/>
              <a:t>O médio nível pala gestão de funções e comunicação entre módulos</a:t>
            </a:r>
          </a:p>
          <a:p>
            <a:r>
              <a:rPr lang="pt-PT" baseline="0" noProof="0" dirty="0" smtClean="0"/>
              <a:t>E por ultimo o baixo nível que realiza a interação com o atuador e sensores </a:t>
            </a:r>
          </a:p>
          <a:p>
            <a:r>
              <a:rPr lang="pt-PT" baseline="0" noProof="0" dirty="0" smtClean="0"/>
              <a:t>Para o software a desenvolver utiliza-se os   packages presentes na figura, </a:t>
            </a:r>
          </a:p>
          <a:p>
            <a:r>
              <a:rPr lang="pt-PT" baseline="0" noProof="0" dirty="0" smtClean="0"/>
              <a:t>Em que o </a:t>
            </a:r>
            <a:r>
              <a:rPr lang="pt-PT" baseline="0" noProof="0" dirty="0" err="1" smtClean="0"/>
              <a:t>manager_Gui</a:t>
            </a:r>
            <a:r>
              <a:rPr lang="pt-PT" baseline="0" noProof="0" dirty="0" smtClean="0"/>
              <a:t> de alto nível é responsável pela comunicação com o </a:t>
            </a:r>
            <a:r>
              <a:rPr lang="pt-PT" baseline="0" noProof="0" dirty="0" err="1" smtClean="0"/>
              <a:t>gamepad</a:t>
            </a:r>
            <a:r>
              <a:rPr lang="pt-PT" baseline="0" noProof="0" dirty="0" smtClean="0"/>
              <a:t>.</a:t>
            </a:r>
          </a:p>
          <a:p>
            <a:r>
              <a:rPr lang="pt-PT" baseline="0" noProof="0" dirty="0" smtClean="0"/>
              <a:t>O manager de médio nível recebe a informação do </a:t>
            </a:r>
            <a:r>
              <a:rPr lang="pt-PT" baseline="0" noProof="0" dirty="0" err="1" smtClean="0"/>
              <a:t>manager_Gui</a:t>
            </a:r>
            <a:r>
              <a:rPr lang="pt-PT" baseline="0" noProof="0" dirty="0" smtClean="0"/>
              <a:t> e distribui pelas de baixo </a:t>
            </a:r>
            <a:r>
              <a:rPr lang="pt-PT" baseline="0" noProof="0" dirty="0" err="1" smtClean="0"/>
              <a:t>nivel</a:t>
            </a:r>
            <a:r>
              <a:rPr lang="pt-PT" baseline="0" noProof="0" dirty="0" smtClean="0"/>
              <a:t>, bem como, recebe a informação do baixo </a:t>
            </a:r>
            <a:r>
              <a:rPr lang="pt-PT" baseline="0" noProof="0" dirty="0" err="1" smtClean="0"/>
              <a:t>nivel</a:t>
            </a:r>
            <a:r>
              <a:rPr lang="pt-PT" baseline="0" noProof="0" dirty="0" smtClean="0"/>
              <a:t> e agrupa para enviar para o alto nível.</a:t>
            </a:r>
          </a:p>
          <a:p>
            <a:r>
              <a:rPr lang="pt-PT" baseline="0" noProof="0" dirty="0" smtClean="0"/>
              <a:t>Por ultimo temos os packages de baixo nível , que são responsáveis por comunicar com os atuador e sensores, no caso do </a:t>
            </a:r>
            <a:r>
              <a:rPr lang="pt-PT" baseline="0" noProof="0" dirty="0" err="1" smtClean="0"/>
              <a:t>gearbox</a:t>
            </a:r>
            <a:r>
              <a:rPr lang="pt-PT" baseline="0" noProof="0" dirty="0" smtClean="0"/>
              <a:t> este comunica com a comutador, a </a:t>
            </a:r>
            <a:r>
              <a:rPr lang="pt-PT" baseline="0" noProof="0" dirty="0" err="1" smtClean="0"/>
              <a:t>odometry</a:t>
            </a:r>
            <a:r>
              <a:rPr lang="pt-PT" baseline="0" noProof="0" dirty="0" smtClean="0"/>
              <a:t> recebe os valores do </a:t>
            </a:r>
            <a:r>
              <a:rPr lang="pt-PT" baseline="0" noProof="0" dirty="0" err="1" smtClean="0"/>
              <a:t>encoder</a:t>
            </a:r>
            <a:r>
              <a:rPr lang="pt-PT" baseline="0" noProof="0" dirty="0" smtClean="0"/>
              <a:t>, o </a:t>
            </a:r>
            <a:r>
              <a:rPr lang="pt-PT" baseline="0" noProof="0" dirty="0" err="1" smtClean="0"/>
              <a:t>plc</a:t>
            </a:r>
            <a:r>
              <a:rPr lang="pt-PT" baseline="0" noProof="0" dirty="0" smtClean="0"/>
              <a:t> comunica com o </a:t>
            </a:r>
            <a:r>
              <a:rPr lang="pt-PT" baseline="0" noProof="0" dirty="0" err="1" smtClean="0"/>
              <a:t>plc</a:t>
            </a:r>
            <a:r>
              <a:rPr lang="pt-PT" baseline="0" noProof="0" dirty="0" smtClean="0"/>
              <a:t> e o </a:t>
            </a:r>
            <a:r>
              <a:rPr lang="pt-PT" baseline="0" noProof="0" dirty="0" err="1" smtClean="0"/>
              <a:t>throttle</a:t>
            </a:r>
            <a:r>
              <a:rPr lang="pt-PT" baseline="0" noProof="0" dirty="0" smtClean="0"/>
              <a:t> que comunica com o acelerador.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Para a implementação do novo</a:t>
            </a:r>
            <a:r>
              <a:rPr lang="pt-PT" baseline="0" noProof="0" dirty="0" smtClean="0"/>
              <a:t> código foi necessário criar um novo package de alo nível denominado </a:t>
            </a:r>
            <a:r>
              <a:rPr lang="pt-PT" baseline="0" noProof="0" dirty="0" err="1" smtClean="0"/>
              <a:t>maneuvers</a:t>
            </a:r>
            <a:r>
              <a:rPr lang="pt-PT" baseline="0" noProof="0" dirty="0" smtClean="0"/>
              <a:t>, pois o </a:t>
            </a:r>
            <a:r>
              <a:rPr lang="pt-PT" baseline="0" noProof="0" dirty="0" err="1" smtClean="0"/>
              <a:t>manager_Gui</a:t>
            </a:r>
            <a:r>
              <a:rPr lang="pt-PT" baseline="0" noProof="0" dirty="0" smtClean="0"/>
              <a:t> utiliza todos os botões disponíveis do </a:t>
            </a:r>
            <a:r>
              <a:rPr lang="pt-PT" baseline="0" noProof="0" dirty="0" err="1" smtClean="0"/>
              <a:t>gamepad</a:t>
            </a:r>
            <a:r>
              <a:rPr lang="pt-PT" baseline="0" noProof="0" dirty="0" smtClean="0"/>
              <a:t>. </a:t>
            </a:r>
          </a:p>
          <a:p>
            <a:r>
              <a:rPr lang="pt-PT" baseline="0" noProof="0" dirty="0" smtClean="0"/>
              <a:t>Além deste novo package também foram implantadas duas novas estruturas de dados os estado e as manobras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noProof="0" dirty="0" smtClean="0"/>
              <a:t>Introdução ao projeto</a:t>
            </a:r>
          </a:p>
          <a:p>
            <a:r>
              <a:rPr lang="pt-PT" baseline="0" noProof="0" dirty="0" smtClean="0"/>
              <a:t>Apresentação do problema </a:t>
            </a:r>
          </a:p>
          <a:p>
            <a:r>
              <a:rPr lang="pt-PT" baseline="0" noProof="0" dirty="0" smtClean="0"/>
              <a:t>Trabalho desenvolvido em anos anteriores</a:t>
            </a:r>
          </a:p>
          <a:p>
            <a:r>
              <a:rPr lang="pt-PT" baseline="0" noProof="0" dirty="0" smtClean="0"/>
              <a:t>Trabalho desenvolvido na nova unidade, construção do comutador</a:t>
            </a:r>
          </a:p>
          <a:p>
            <a:r>
              <a:rPr lang="pt-PT" baseline="0" noProof="0" dirty="0" smtClean="0"/>
              <a:t>Apresentação do software existente e desenvolvido para a realização das manobras</a:t>
            </a:r>
          </a:p>
          <a:p>
            <a:r>
              <a:rPr lang="pt-PT" baseline="0" noProof="0" dirty="0" smtClean="0"/>
              <a:t>Amostragem das experiencias e resultados obtidos</a:t>
            </a:r>
          </a:p>
          <a:p>
            <a:r>
              <a:rPr lang="pt-PT" baseline="0" noProof="0" dirty="0" smtClean="0"/>
              <a:t>Conclusões </a:t>
            </a:r>
          </a:p>
          <a:p>
            <a:r>
              <a:rPr lang="pt-PT" baseline="0" noProof="0" dirty="0" smtClean="0"/>
              <a:t>Propostas de trabalho futuro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8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noProof="0" dirty="0" smtClean="0"/>
              <a:t>Estados definem a situação de movimento do AtlasCar</a:t>
            </a:r>
          </a:p>
          <a:p>
            <a:r>
              <a:rPr lang="pt-PT" baseline="0" noProof="0" dirty="0" smtClean="0"/>
              <a:t>Para a implementação da estrutura foi implementada uma maquina de estados</a:t>
            </a:r>
          </a:p>
          <a:p>
            <a:r>
              <a:rPr lang="pt-PT" baseline="0" noProof="0" dirty="0" smtClean="0"/>
              <a:t>Parado</a:t>
            </a:r>
          </a:p>
          <a:p>
            <a:r>
              <a:rPr lang="pt-PT" baseline="0" noProof="0" dirty="0" smtClean="0"/>
              <a:t>Arranque</a:t>
            </a:r>
          </a:p>
          <a:p>
            <a:r>
              <a:rPr lang="pt-PT" baseline="0" noProof="0" dirty="0" smtClean="0"/>
              <a:t>Paragem</a:t>
            </a:r>
          </a:p>
          <a:p>
            <a:r>
              <a:rPr lang="pt-PT" baseline="0" noProof="0" dirty="0" smtClean="0"/>
              <a:t>Movimento</a:t>
            </a:r>
          </a:p>
          <a:p>
            <a:r>
              <a:rPr lang="pt-PT" baseline="0" noProof="0" dirty="0" smtClean="0"/>
              <a:t>A passagem entre estados pode ser visualizada no diagrama e as variáveis de entrada de cada estado na tabela. </a:t>
            </a:r>
          </a:p>
          <a:p>
            <a:r>
              <a:rPr lang="pt-PT" baseline="0" noProof="0" dirty="0" smtClean="0"/>
              <a:t>A velocidade limite é de 1.3m/s que representa a velocidade em que deixa de ser necessário pressionar a embraiagem</a:t>
            </a:r>
          </a:p>
          <a:p>
            <a:r>
              <a:rPr lang="pt-PT" baseline="0" noProof="0" dirty="0" smtClean="0"/>
              <a:t>Explicar estados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noProof="0" dirty="0" smtClean="0"/>
              <a:t>As manobras são </a:t>
            </a:r>
            <a:r>
              <a:rPr lang="pt-PT" b="0" baseline="0" noProof="0" dirty="0" smtClean="0"/>
              <a:t>uma sequencia ordenada de movimentos.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baseline="0" noProof="0" dirty="0" smtClean="0"/>
              <a:t>E para a implementação também se utilizou uma maquina de 5 estados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baseline="0" noProof="0" dirty="0" smtClean="0"/>
              <a:t>Parar/parquear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baseline="0" noProof="0" dirty="0" smtClean="0"/>
              <a:t>Avançar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baseline="0" noProof="0" dirty="0" smtClean="0"/>
              <a:t>Recuar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baseline="0" noProof="0" dirty="0" smtClean="0"/>
              <a:t>Inverter marcha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baseline="0" noProof="0" dirty="0" smtClean="0"/>
              <a:t>Estacionar paralelamente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0" baseline="0" noProof="0" dirty="0" smtClean="0"/>
              <a:t>Contudo as variáveis de entrada são definidas pelo </a:t>
            </a:r>
            <a:r>
              <a:rPr lang="pt-PT" b="0" baseline="0" noProof="0" dirty="0" err="1" smtClean="0"/>
              <a:t>gamepad</a:t>
            </a:r>
            <a:r>
              <a:rPr lang="pt-PT" b="0" baseline="0" noProof="0" dirty="0" smtClean="0"/>
              <a:t>, por exemplo ao pressionar o botão recuar, é indicado o estado recuar.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Para a realização das manobras foram definidos estágios</a:t>
            </a:r>
            <a:r>
              <a:rPr lang="pt-PT" baseline="0" noProof="0" dirty="0" smtClean="0"/>
              <a:t> que impõem uma </a:t>
            </a:r>
          </a:p>
          <a:p>
            <a:r>
              <a:rPr lang="pt-PT" baseline="0" noProof="0" dirty="0" smtClean="0"/>
              <a:t>Velocidade</a:t>
            </a:r>
          </a:p>
          <a:p>
            <a:r>
              <a:rPr lang="pt-PT" baseline="0" noProof="0" dirty="0" smtClean="0"/>
              <a:t>Direção </a:t>
            </a:r>
          </a:p>
          <a:p>
            <a:r>
              <a:rPr lang="pt-PT" baseline="0" noProof="0" dirty="0" smtClean="0"/>
              <a:t>E condição de fim de estágio</a:t>
            </a:r>
          </a:p>
          <a:p>
            <a:r>
              <a:rPr lang="pt-PT" baseline="0" noProof="0" dirty="0" smtClean="0"/>
              <a:t>No caso das manobra mais simples os estágios foram implementados na própria maquina de estados</a:t>
            </a:r>
          </a:p>
          <a:p>
            <a:r>
              <a:rPr lang="pt-PT" baseline="0" noProof="0" dirty="0" smtClean="0"/>
              <a:t>Contudo no caso das manobras mais complexas como é o caso de inverter marcha e estacionar paralelamente foram implementadas funções com sequencia de estágios.</a:t>
            </a:r>
          </a:p>
          <a:p>
            <a:r>
              <a:rPr lang="pt-PT" baseline="0" noProof="0" dirty="0" smtClean="0"/>
              <a:t>Os quais podem ser vistos no esquema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No fim de se ter desenvolvido a</a:t>
            </a:r>
            <a:r>
              <a:rPr lang="pt-PT" baseline="0" noProof="0" dirty="0" smtClean="0"/>
              <a:t> nova unidade e o software foi necessário realizar algumas experiencias. </a:t>
            </a:r>
          </a:p>
          <a:p>
            <a:r>
              <a:rPr lang="pt-PT" baseline="0" noProof="0" dirty="0" smtClean="0"/>
              <a:t>Assim foram realizadas séries de comutações para as várias mudanças de forma a testar a nova unidade</a:t>
            </a:r>
          </a:p>
          <a:p>
            <a:r>
              <a:rPr lang="pt-PT" baseline="0" noProof="0" dirty="0" smtClean="0"/>
              <a:t>Para testar o software realizaram-se 5 manobras de estacionar paralelamente e 5 manobras de inverter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noProof="0" dirty="0" smtClean="0"/>
              <a:t>Após realizadas as experiências para testar a unidade de comutação oberam-se os tempos presentes no gráfico de salientar que durante os ensaios não ocorreu nenhuma falha de comutação   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Para</a:t>
            </a:r>
            <a:r>
              <a:rPr lang="pt-PT" baseline="0" noProof="0" dirty="0" smtClean="0"/>
              <a:t> testar as manobras foi necessário definir os valores de velocidade, rotação e condição de execução em que se utilizou o deslocamento em pulsos</a:t>
            </a:r>
          </a:p>
          <a:p>
            <a:r>
              <a:rPr lang="pt-PT" baseline="0" noProof="0" dirty="0" smtClean="0"/>
              <a:t>No caso do estacionar paralelamente utilizaram-se os valores presentes na tabela</a:t>
            </a:r>
          </a:p>
          <a:p>
            <a:pPr>
              <a:buFontTx/>
              <a:buChar char="-"/>
            </a:pP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No</a:t>
            </a:r>
            <a:r>
              <a:rPr lang="pt-PT" baseline="0" noProof="0" dirty="0" smtClean="0"/>
              <a:t> final das series obteve-se o seguinte gráfico de velocidades, no qual é percetível uma diferença nas velocidade alcançadas. </a:t>
            </a:r>
          </a:p>
          <a:p>
            <a:r>
              <a:rPr lang="pt-PT" baseline="0" noProof="0" dirty="0" smtClean="0"/>
              <a:t>Como o acionamento do travão é feito sempre com a mesma velocidade, estas diferenças de velocidade fazem com que os deslocamento também o sejam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Como se pode ver neste gráfico.</a:t>
            </a:r>
            <a:endParaRPr lang="pt-PT" baseline="0" noProof="0" dirty="0" smtClean="0"/>
          </a:p>
          <a:p>
            <a:r>
              <a:rPr lang="pt-PT" baseline="0" noProof="0" dirty="0" smtClean="0"/>
              <a:t>Este erro de deslocamento por sua vez afeta a trajetória descrita pelo AtlasCar 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Como se pode visualizar</a:t>
            </a:r>
            <a:r>
              <a:rPr lang="pt-PT" baseline="0" noProof="0" dirty="0" smtClean="0"/>
              <a:t> nesta figura que representa a trajetória descrita pelo AtlasCar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Para</a:t>
            </a:r>
            <a:r>
              <a:rPr lang="pt-PT" baseline="0" noProof="0" dirty="0" smtClean="0"/>
              <a:t> uma melhor perceção do sucedido mostra-se um </a:t>
            </a:r>
            <a:r>
              <a:rPr lang="pt-PT" baseline="0" noProof="0" dirty="0" err="1" smtClean="0"/>
              <a:t>video</a:t>
            </a:r>
            <a:r>
              <a:rPr lang="pt-PT" baseline="0" noProof="0" dirty="0" smtClean="0"/>
              <a:t> de uma boa execução e má execução do estacionamento paralelo.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 smtClean="0"/>
              <a:t>Tudo começou com</a:t>
            </a:r>
            <a:r>
              <a:rPr lang="pt-PT" baseline="0" noProof="0" dirty="0" smtClean="0"/>
              <a:t> o </a:t>
            </a:r>
            <a:r>
              <a:rPr lang="pt-PT" noProof="0" dirty="0" smtClean="0"/>
              <a:t>Projeto</a:t>
            </a:r>
            <a:r>
              <a:rPr lang="pt-PT" baseline="0" noProof="0" dirty="0" smtClean="0"/>
              <a:t> Atlas:</a:t>
            </a:r>
            <a:endParaRPr lang="pt-PT" noProof="0" dirty="0" smtClean="0"/>
          </a:p>
          <a:p>
            <a:pPr>
              <a:buFontTx/>
              <a:buNone/>
            </a:pPr>
            <a:r>
              <a:rPr lang="pt-PT" baseline="0" noProof="0" dirty="0" smtClean="0"/>
              <a:t>2002/2003</a:t>
            </a:r>
          </a:p>
          <a:p>
            <a:pPr>
              <a:buFontTx/>
              <a:buNone/>
            </a:pPr>
            <a:r>
              <a:rPr lang="pt-PT" baseline="0" noProof="0" dirty="0" smtClean="0"/>
              <a:t>No laboratório de Automação e Robótica, do departamento de engenharia mecânica da universidade de </a:t>
            </a:r>
            <a:r>
              <a:rPr lang="pt-PT" baseline="0" noProof="0" dirty="0" err="1" smtClean="0"/>
              <a:t>aveiro</a:t>
            </a:r>
            <a:endParaRPr lang="pt-PT" baseline="0" noProof="0" dirty="0" smtClean="0"/>
          </a:p>
          <a:p>
            <a:pPr>
              <a:buFontTx/>
              <a:buNone/>
            </a:pPr>
            <a:r>
              <a:rPr lang="pt-PT" baseline="0" noProof="0" dirty="0" smtClean="0"/>
              <a:t>Desenvolvidos vários robots, sendo que dois exemplares podem ser vistos na figura.</a:t>
            </a:r>
          </a:p>
          <a:p>
            <a:pPr>
              <a:buFontTx/>
              <a:buNone/>
            </a:pPr>
            <a:r>
              <a:rPr lang="pt-PT" baseline="0" noProof="0" dirty="0" smtClean="0"/>
              <a:t>A equipa que integrava este projeto também participou em várias competições onde obteve destacados prémios.</a:t>
            </a:r>
          </a:p>
          <a:p>
            <a:pPr>
              <a:buFontTx/>
              <a:buNone/>
            </a:pPr>
            <a:r>
              <a:rPr lang="pt-PT" baseline="0" noProof="0" dirty="0" smtClean="0"/>
              <a:t>De forma a tornar este projeto mais ambicioso criou-se o AtlasCar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Pelas</a:t>
            </a:r>
            <a:r>
              <a:rPr lang="pt-PT" baseline="0" noProof="0" dirty="0" smtClean="0"/>
              <a:t> mesmas razões que na manobra estacionar paralelamente, também se definiram os parâmetros para a execução do inverter marcha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Após executadas as manobras</a:t>
            </a:r>
            <a:r>
              <a:rPr lang="pt-PT" baseline="0" noProof="0" dirty="0" smtClean="0"/>
              <a:t> obteve-se o gráfico das velocidade, que neste caso ainda são mais discrepantes, que devido á não adaptação do sistema de travagem afeta os deslocamentos.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Como se pode ver na</a:t>
            </a:r>
            <a:r>
              <a:rPr lang="pt-PT" baseline="0" noProof="0" dirty="0" smtClean="0"/>
              <a:t> representação</a:t>
            </a:r>
          </a:p>
          <a:p>
            <a:r>
              <a:rPr lang="pt-PT" dirty="0" smtClean="0"/>
              <a:t>Como neste caso as</a:t>
            </a:r>
            <a:r>
              <a:rPr lang="pt-PT" baseline="0" dirty="0" smtClean="0"/>
              <a:t> trajetórias são mais circulares o desvio entre as trajetórias é mais acentuado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Como se pode visualizar nas trajetórias descritas pelo AtlasCar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Para</a:t>
            </a:r>
            <a:r>
              <a:rPr lang="pt-PT" baseline="0" noProof="0" dirty="0" smtClean="0"/>
              <a:t> uma melhor perceção também se apresenta um vídeo de uma inversão de marcha bem realizada como uma má.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Dos ensaios realizados pode-se concluir que o sistema</a:t>
            </a:r>
            <a:r>
              <a:rPr lang="pt-PT" baseline="0" noProof="0" dirty="0" smtClean="0"/>
              <a:t> mecânico e eletrónico são robustos e fiáveis, contudo o sistema mecânico está um pouco dimensionado bem como o acoplamento do veios é um pouco frágil</a:t>
            </a:r>
          </a:p>
          <a:p>
            <a:r>
              <a:rPr lang="pt-PT" baseline="0" noProof="0" dirty="0" smtClean="0"/>
              <a:t>Também se verificou uma calibração um pouco complexa e a existência de um bug na unidade eletrónica</a:t>
            </a:r>
          </a:p>
          <a:p>
            <a:r>
              <a:rPr lang="pt-PT" baseline="0" noProof="0" dirty="0" smtClean="0"/>
              <a:t>O acionamento do pedais com velocidade constante e a aceleração irregular limita em muito a execução das manobras</a:t>
            </a:r>
          </a:p>
          <a:p>
            <a:r>
              <a:rPr lang="pt-PT" baseline="0" noProof="0" dirty="0" smtClean="0"/>
              <a:t>Em relação ao software a simplicidade como se define os estados de movimento do AtlasCar  torna este bastante robusto e adaptável. </a:t>
            </a:r>
          </a:p>
          <a:p>
            <a:r>
              <a:rPr lang="pt-PT" baseline="0" noProof="0" dirty="0" smtClean="0"/>
              <a:t>Contudo o facto de se trabalhar em malha aberta limita um pouco o trabalho desenvolvido, tal como a inexistência do estado movimento</a:t>
            </a:r>
          </a:p>
          <a:p>
            <a:r>
              <a:rPr lang="pt-PT" baseline="0" noProof="0" dirty="0" smtClean="0"/>
              <a:t>Devido ás falhas já apresentadas verificou-se também uma falta de repetibilidade nas trajetórias descritas.</a:t>
            </a:r>
          </a:p>
          <a:p>
            <a:r>
              <a:rPr lang="pt-PT" baseline="0" noProof="0" dirty="0" smtClean="0"/>
              <a:t>No geral o AtlasCar tornou-se um veiculo mais autónomo o que trouxe novos desafios como a perceção na traseira do veículo, conseguindo-se além de todas alterações manter o AtlasCar um veículo homologado</a:t>
            </a:r>
          </a:p>
          <a:p>
            <a:endParaRPr lang="pt-PT" baseline="0" noProof="0" dirty="0" smtClean="0"/>
          </a:p>
          <a:p>
            <a:endParaRPr lang="pt-PT" baseline="0" noProof="0" dirty="0" smtClean="0"/>
          </a:p>
          <a:p>
            <a:endParaRPr lang="pt-PT" baseline="0" noProof="0" dirty="0" smtClean="0"/>
          </a:p>
          <a:p>
            <a:r>
              <a:rPr lang="pt-PT" baseline="0" noProof="0" dirty="0" smtClean="0"/>
              <a:t>  </a:t>
            </a:r>
            <a:r>
              <a:rPr lang="pt-PT" noProof="0" dirty="0" smtClean="0"/>
              <a:t>No geral os</a:t>
            </a:r>
            <a:r>
              <a:rPr lang="pt-PT" baseline="0" noProof="0" dirty="0" smtClean="0"/>
              <a:t> avanços realizados alem de tronarem o AtlasCar um veiculo autónomo, </a:t>
            </a:r>
            <a:r>
              <a:rPr lang="pt-PT" baseline="0" noProof="0" dirty="0" err="1" smtClean="0"/>
              <a:t>tambem</a:t>
            </a:r>
            <a:r>
              <a:rPr lang="pt-PT" baseline="0" noProof="0" dirty="0" smtClean="0"/>
              <a:t> </a:t>
            </a:r>
            <a:r>
              <a:rPr lang="pt-PT" baseline="0" noProof="0" dirty="0" err="1" smtClean="0"/>
              <a:t>tras</a:t>
            </a:r>
            <a:r>
              <a:rPr lang="pt-PT" baseline="0" noProof="0" dirty="0" smtClean="0"/>
              <a:t> novos desafios para o futuro como sistema de </a:t>
            </a:r>
            <a:r>
              <a:rPr lang="pt-PT" baseline="0" noProof="0" dirty="0" err="1" smtClean="0"/>
              <a:t>precepção</a:t>
            </a:r>
            <a:r>
              <a:rPr lang="pt-PT" baseline="0" noProof="0" dirty="0" smtClean="0"/>
              <a:t> na retaguarda do AtlasCar. Por ultimo temos um veiculo homologado o que é uma </a:t>
            </a:r>
            <a:r>
              <a:rPr lang="pt-PT" baseline="0" noProof="0" dirty="0" err="1" smtClean="0"/>
              <a:t>factor</a:t>
            </a:r>
            <a:r>
              <a:rPr lang="pt-PT" baseline="0" noProof="0" dirty="0" smtClean="0"/>
              <a:t> </a:t>
            </a:r>
            <a:r>
              <a:rPr lang="pt-PT" baseline="0" noProof="0" dirty="0" err="1" smtClean="0"/>
              <a:t>importantissimo</a:t>
            </a:r>
            <a:r>
              <a:rPr lang="pt-PT" baseline="0" noProof="0" dirty="0" smtClean="0"/>
              <a:t> pois </a:t>
            </a:r>
            <a:r>
              <a:rPr lang="pt-PT" baseline="0" noProof="0" dirty="0" err="1" smtClean="0"/>
              <a:t>pertende-se</a:t>
            </a:r>
            <a:r>
              <a:rPr lang="pt-PT" baseline="0" noProof="0" dirty="0" smtClean="0"/>
              <a:t> que o </a:t>
            </a:r>
            <a:r>
              <a:rPr lang="pt-PT" baseline="0" noProof="0" dirty="0" err="1" smtClean="0"/>
              <a:t>Atlascar</a:t>
            </a:r>
            <a:r>
              <a:rPr lang="pt-PT" baseline="0" noProof="0" dirty="0" smtClean="0"/>
              <a:t> alem de ser um veiculo </a:t>
            </a:r>
            <a:r>
              <a:rPr lang="pt-PT" baseline="0" noProof="0" dirty="0" err="1" smtClean="0"/>
              <a:t>autonomo</a:t>
            </a:r>
            <a:r>
              <a:rPr lang="pt-PT" baseline="0" noProof="0" dirty="0" smtClean="0"/>
              <a:t>, possa ser utilizado como uma veiculo normal.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Para trabalho futuro </a:t>
            </a:r>
          </a:p>
          <a:p>
            <a:r>
              <a:rPr lang="pt-PT" noProof="0" dirty="0" smtClean="0"/>
              <a:t>Sugere-se</a:t>
            </a:r>
            <a:r>
              <a:rPr lang="pt-PT" baseline="0" noProof="0" dirty="0" smtClean="0"/>
              <a:t> o redimensionamento do sistema mecânico</a:t>
            </a:r>
          </a:p>
          <a:p>
            <a:r>
              <a:rPr lang="pt-PT" baseline="0" noProof="0" dirty="0" smtClean="0"/>
              <a:t>Elaboração de um sistema de calibração e correção do bug na unidade de controlo</a:t>
            </a:r>
          </a:p>
          <a:p>
            <a:pPr>
              <a:buFontTx/>
              <a:buNone/>
            </a:pPr>
            <a:r>
              <a:rPr lang="pt-PT" baseline="0" noProof="0" dirty="0" smtClean="0"/>
              <a:t>Aplicação de atuadores de pedais com velocidade variável e novo sistema de acelerador para permitir uma aceleração sempre igual</a:t>
            </a:r>
          </a:p>
          <a:p>
            <a:pPr>
              <a:buFontTx/>
              <a:buNone/>
            </a:pPr>
            <a:r>
              <a:rPr lang="pt-PT" baseline="0" noProof="0" dirty="0" smtClean="0"/>
              <a:t>Por ultimo sugere-se a adaptação do software desenvolvido para trabalhar em conjunto com o software de planeamento </a:t>
            </a:r>
            <a:r>
              <a:rPr lang="pt-PT" baseline="0" noProof="0" smtClean="0"/>
              <a:t>de trajetórias </a:t>
            </a:r>
            <a:r>
              <a:rPr lang="pt-PT" baseline="0" noProof="0" dirty="0" smtClean="0"/>
              <a:t>desenvolvido por Joel Pereira bem como a implementação do algoritmo, desenvolvido pelo pedro Pinheiro, no estado movimento. </a:t>
            </a:r>
          </a:p>
          <a:p>
            <a:pPr>
              <a:buFontTx/>
              <a:buChar char="-"/>
            </a:pP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Boa tarde,</a:t>
            </a:r>
            <a:r>
              <a:rPr lang="pt-PT" baseline="0" noProof="0" dirty="0" smtClean="0"/>
              <a:t> antes de mais, gostaria de agradecer a todos pela presença, plateia e </a:t>
            </a:r>
            <a:r>
              <a:rPr lang="pt-PT" baseline="0" noProof="0" dirty="0" err="1" smtClean="0"/>
              <a:t>jurí</a:t>
            </a:r>
            <a:r>
              <a:rPr lang="pt-PT" baseline="0" noProof="0" dirty="0" smtClean="0"/>
              <a:t>, em especial um muito obrigado ao prof. doutor Manuel Cunha, ao prof.  doutor  Jorge ferreira e ao prof. doutor Vítor Santos.</a:t>
            </a:r>
          </a:p>
          <a:p>
            <a:r>
              <a:rPr lang="pt-PT" baseline="0" noProof="0" dirty="0" smtClean="0"/>
              <a:t>Como já devem ter notado, o tema da minha dissertação é Caixa automática e manobras especiais no AtlasCar, desenvolvida no departamento de engenharia mecânica da universidade de Aveiro.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09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noProof="0" dirty="0" smtClean="0"/>
              <a:t>É um protótipo á escala real </a:t>
            </a:r>
          </a:p>
          <a:p>
            <a:pPr>
              <a:buFontTx/>
              <a:buNone/>
            </a:pPr>
            <a:r>
              <a:rPr lang="pt-PT" baseline="0" noProof="0" dirty="0" smtClean="0"/>
              <a:t>Em que os objetivos do projeto são</a:t>
            </a:r>
          </a:p>
          <a:p>
            <a:pPr>
              <a:buFontTx/>
              <a:buNone/>
            </a:pPr>
            <a:r>
              <a:rPr lang="pt-PT" baseline="0" noProof="0" dirty="0" smtClean="0"/>
              <a:t>Desenvolvimento de sistemas avançados de condução assistida (ADAS), de condução autónoma e de segurança </a:t>
            </a:r>
          </a:p>
          <a:p>
            <a:pPr>
              <a:buFontTx/>
              <a:buNone/>
            </a:pPr>
            <a:r>
              <a:rPr lang="pt-PT" baseline="0" noProof="0" dirty="0" smtClean="0"/>
              <a:t>Bem como a pesquisa e estudo dos mesmos</a:t>
            </a:r>
          </a:p>
          <a:p>
            <a:pPr>
              <a:buFontTx/>
              <a:buNone/>
            </a:pPr>
            <a:r>
              <a:rPr lang="pt-PT" baseline="0" noProof="0" dirty="0" smtClean="0"/>
              <a:t>O equipamento do AtlasCar encontra-se dividido em três categorias:</a:t>
            </a:r>
          </a:p>
          <a:p>
            <a:pPr>
              <a:buFontTx/>
              <a:buNone/>
            </a:pPr>
            <a:r>
              <a:rPr lang="pt-PT" baseline="0" noProof="0" dirty="0" smtClean="0"/>
              <a:t>Sensores , como por exemplo lasers, camaras, </a:t>
            </a:r>
            <a:r>
              <a:rPr lang="pt-PT" baseline="0" noProof="0" dirty="0" err="1" smtClean="0"/>
              <a:t>encoders</a:t>
            </a:r>
            <a:r>
              <a:rPr lang="pt-PT" baseline="0" noProof="0" dirty="0" smtClean="0"/>
              <a:t>, entre outras</a:t>
            </a:r>
          </a:p>
          <a:p>
            <a:pPr>
              <a:buFontTx/>
              <a:buNone/>
            </a:pPr>
            <a:r>
              <a:rPr lang="pt-PT" baseline="0" noProof="0" dirty="0" smtClean="0"/>
              <a:t>Unidade de processamento, constituída por um computador </a:t>
            </a:r>
          </a:p>
          <a:p>
            <a:pPr>
              <a:buFontTx/>
              <a:buNone/>
            </a:pPr>
            <a:r>
              <a:rPr lang="pt-PT" baseline="0" noProof="0" dirty="0" smtClean="0"/>
              <a:t>Unidade de geração e gestão de energia, como quadros elétricos, UPS e inversor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George</a:t>
            </a:r>
            <a:r>
              <a:rPr lang="pt-PT" baseline="0" noProof="0" dirty="0" smtClean="0"/>
              <a:t> </a:t>
            </a:r>
            <a:r>
              <a:rPr lang="pt-PT" baseline="0" noProof="0" dirty="0" err="1" smtClean="0"/>
              <a:t>Bekev</a:t>
            </a:r>
            <a:r>
              <a:rPr lang="pt-PT" baseline="0" noProof="0" dirty="0" smtClean="0"/>
              <a:t> definia autonomia como </a:t>
            </a:r>
          </a:p>
          <a:p>
            <a:r>
              <a:rPr lang="pt-PT" baseline="0" noProof="0" dirty="0" smtClean="0"/>
              <a:t>-  Um sistema capaz de operar no mundo real sem qualquer forma de controlo externo por um longo período de tempo 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Assim para que o AtlasCar consiga operar autonomamente</a:t>
            </a:r>
            <a:r>
              <a:rPr lang="pt-PT" baseline="0" noProof="0" dirty="0" smtClean="0"/>
              <a:t> são necessários alguns requisitos</a:t>
            </a:r>
          </a:p>
          <a:p>
            <a:pPr>
              <a:buFontTx/>
              <a:buNone/>
            </a:pPr>
            <a:r>
              <a:rPr lang="pt-PT" baseline="0" noProof="0" dirty="0" smtClean="0"/>
              <a:t>Tais como o inicio de movimento sem intervenção humana</a:t>
            </a:r>
          </a:p>
          <a:p>
            <a:pPr>
              <a:buFontTx/>
              <a:buNone/>
            </a:pPr>
            <a:r>
              <a:rPr lang="pt-PT" noProof="0" dirty="0" smtClean="0"/>
              <a:t>Em  que neste caso significa</a:t>
            </a:r>
            <a:r>
              <a:rPr lang="pt-PT" baseline="0" noProof="0" dirty="0" smtClean="0"/>
              <a:t> conseguir trocar de mudanças sozinho</a:t>
            </a:r>
          </a:p>
          <a:p>
            <a:pPr>
              <a:buFontTx/>
              <a:buChar char="-"/>
            </a:pPr>
            <a:endParaRPr lang="pt-PT" baseline="0" noProof="0" dirty="0" smtClean="0"/>
          </a:p>
          <a:p>
            <a:pPr>
              <a:buFontTx/>
              <a:buNone/>
            </a:pPr>
            <a:r>
              <a:rPr lang="pt-PT" baseline="0" noProof="0" dirty="0" smtClean="0"/>
              <a:t>Após definidos estes requisitos para a autonomia do AtlasCar verificou-se a necessidade de alguns sistemas que definem os objetivos desta dissertação:</a:t>
            </a:r>
          </a:p>
          <a:p>
            <a:pPr>
              <a:buFontTx/>
              <a:buNone/>
            </a:pPr>
            <a:r>
              <a:rPr lang="pt-PT" baseline="0" noProof="0" dirty="0" smtClean="0"/>
              <a:t>Com isto os objetivos são a realização de um comutador de velocidades, pois não existem caixas automáticas para o modelo utilizado</a:t>
            </a:r>
          </a:p>
          <a:p>
            <a:pPr>
              <a:buFontTx/>
              <a:buNone/>
            </a:pPr>
            <a:r>
              <a:rPr lang="pt-PT" baseline="0" noProof="0" dirty="0" smtClean="0"/>
              <a:t>E em adição o desenvolvimento de um software para a realização de manobras  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Quando</a:t>
            </a:r>
            <a:r>
              <a:rPr lang="pt-PT" baseline="0" noProof="0" dirty="0" smtClean="0"/>
              <a:t> se iniciou esta dissertação já existia algum material desenvolvido.</a:t>
            </a:r>
          </a:p>
          <a:p>
            <a:r>
              <a:rPr lang="pt-PT" baseline="0" noProof="0" dirty="0" smtClean="0"/>
              <a:t>A nível mecânico existia um modelos criado por Miguel </a:t>
            </a:r>
            <a:r>
              <a:rPr lang="pt-PT" baseline="0" noProof="0" dirty="0" err="1" smtClean="0"/>
              <a:t>Mieiro</a:t>
            </a:r>
            <a:r>
              <a:rPr lang="pt-PT" baseline="0" noProof="0" dirty="0" smtClean="0"/>
              <a:t> e Nuno Silva em 2011</a:t>
            </a:r>
          </a:p>
          <a:p>
            <a:r>
              <a:rPr lang="pt-PT" baseline="0" noProof="0" dirty="0" smtClean="0"/>
              <a:t>Este modelo consistia em dois movimentos linear e independentes (</a:t>
            </a:r>
            <a:r>
              <a:rPr lang="pt-PT" baseline="0" noProof="0" dirty="0" err="1" smtClean="0"/>
              <a:t>xx</a:t>
            </a:r>
            <a:r>
              <a:rPr lang="pt-PT" baseline="0" noProof="0" dirty="0" smtClean="0"/>
              <a:t> e </a:t>
            </a:r>
            <a:r>
              <a:rPr lang="pt-PT" baseline="0" noProof="0" dirty="0" err="1" smtClean="0"/>
              <a:t>yy</a:t>
            </a:r>
            <a:r>
              <a:rPr lang="pt-PT" baseline="0" noProof="0" dirty="0" smtClean="0"/>
              <a:t>) </a:t>
            </a:r>
          </a:p>
          <a:p>
            <a:r>
              <a:rPr lang="pt-PT" baseline="0" noProof="0" dirty="0" smtClean="0"/>
              <a:t>Em que a transmissão era realizada por correias dentadas  </a:t>
            </a:r>
          </a:p>
          <a:p>
            <a:r>
              <a:rPr lang="pt-PT" baseline="0" noProof="0" dirty="0" smtClean="0"/>
              <a:t>E o posicionamento por dois motores a cada qual esta acoplado um potenciómetro de multívola para a leitura da posição</a:t>
            </a:r>
          </a:p>
          <a:p>
            <a:endParaRPr lang="pt-PT" baseline="0" noProof="0" dirty="0" smtClean="0"/>
          </a:p>
          <a:p>
            <a:r>
              <a:rPr lang="pt-PT" baseline="0" noProof="0" dirty="0" smtClean="0"/>
              <a:t>No sistema eletrónico foi desenvolvido por Pedro Pinheiro em 2012</a:t>
            </a:r>
          </a:p>
          <a:p>
            <a:r>
              <a:rPr lang="pt-PT" baseline="0" noProof="0" dirty="0" smtClean="0"/>
              <a:t>Este era constituído por uma unidade de controlo e </a:t>
            </a:r>
            <a:r>
              <a:rPr lang="pt-PT" baseline="0" noProof="0" dirty="0" err="1" smtClean="0"/>
              <a:t>shield</a:t>
            </a:r>
            <a:r>
              <a:rPr lang="pt-PT" baseline="0" noProof="0" dirty="0" smtClean="0"/>
              <a:t> Ethernet </a:t>
            </a:r>
          </a:p>
          <a:p>
            <a:r>
              <a:rPr lang="pt-PT" baseline="0" noProof="0" dirty="0" smtClean="0"/>
              <a:t>O sistema também permite a utilização automática ou manual, onde a manual realiza uma comutação sequencial</a:t>
            </a:r>
          </a:p>
          <a:p>
            <a:endParaRPr lang="pt-PT" baseline="0" noProof="0" dirty="0" smtClean="0"/>
          </a:p>
          <a:p>
            <a:r>
              <a:rPr lang="pt-PT" baseline="0" noProof="0" dirty="0" smtClean="0"/>
              <a:t>Como para a comutação da caixa e realização das manobras é necessário utilizar os pedias também se apresenta o trabalho desenvolvido que se </a:t>
            </a:r>
            <a:r>
              <a:rPr lang="pt-PT" baseline="0" noProof="0" dirty="0" err="1" smtClean="0"/>
              <a:t>baseiou</a:t>
            </a:r>
            <a:endParaRPr lang="pt-PT" baseline="0" noProof="0" dirty="0" smtClean="0"/>
          </a:p>
          <a:p>
            <a:r>
              <a:rPr lang="pt-PT" baseline="0" noProof="0" dirty="0" smtClean="0"/>
              <a:t>Na implementação de atuadores de travão de mão com velocidade constante de um </a:t>
            </a:r>
            <a:r>
              <a:rPr lang="pt-PT" baseline="0" noProof="0" dirty="0" err="1" smtClean="0"/>
              <a:t>renault</a:t>
            </a:r>
            <a:r>
              <a:rPr lang="pt-PT" baseline="0" noProof="0" dirty="0" smtClean="0"/>
              <a:t> nos pedias da embraiagem e travão</a:t>
            </a:r>
          </a:p>
          <a:p>
            <a:r>
              <a:rPr lang="pt-PT" baseline="0" noProof="0" dirty="0" smtClean="0"/>
              <a:t>No caso do acelerador foi alterada a borboleta manual para uma eletrónica para que esta possa ser controlada via Ethernet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 smtClean="0"/>
              <a:t>Após</a:t>
            </a:r>
            <a:r>
              <a:rPr lang="pt-PT" baseline="0" noProof="0" dirty="0" smtClean="0"/>
              <a:t> apresentado o trabalho existente iniciou-se o desenvolvimento de um novo sistema, quanto ao sistema mecânico</a:t>
            </a:r>
          </a:p>
          <a:p>
            <a:pPr>
              <a:buFontTx/>
              <a:buNone/>
            </a:pPr>
            <a:r>
              <a:rPr lang="pt-PT" baseline="0" noProof="0" dirty="0" smtClean="0"/>
              <a:t>Como o sistema existente não satisfazia os requisitos decidiu-se construir um novo modelo</a:t>
            </a:r>
          </a:p>
          <a:p>
            <a:pPr>
              <a:buFontTx/>
              <a:buNone/>
            </a:pPr>
            <a:r>
              <a:rPr lang="pt-PT" baseline="0" noProof="0" dirty="0" smtClean="0"/>
              <a:t>Para tal foram analisadas algumas soluções como o</a:t>
            </a:r>
          </a:p>
          <a:p>
            <a:pPr>
              <a:buFontTx/>
              <a:buNone/>
            </a:pPr>
            <a:r>
              <a:rPr lang="pt-PT" baseline="0" noProof="0" dirty="0" smtClean="0"/>
              <a:t>Braço robótico</a:t>
            </a:r>
          </a:p>
          <a:p>
            <a:pPr>
              <a:buFontTx/>
              <a:buNone/>
            </a:pPr>
            <a:r>
              <a:rPr lang="pt-PT" baseline="0" noProof="0" dirty="0" smtClean="0"/>
              <a:t>E o robô delta </a:t>
            </a:r>
          </a:p>
          <a:p>
            <a:pPr>
              <a:buFontTx/>
              <a:buNone/>
            </a:pPr>
            <a:r>
              <a:rPr lang="pt-PT" baseline="0" noProof="0" dirty="0" smtClean="0"/>
              <a:t>Contudo o sistema desenvolvido baseou-se no mesmo principio do modelo existente</a:t>
            </a:r>
          </a:p>
          <a:p>
            <a:pPr>
              <a:buFontTx/>
              <a:buNone/>
            </a:pPr>
            <a:r>
              <a:rPr lang="pt-PT" baseline="0" noProof="0" dirty="0" smtClean="0"/>
              <a:t>Em que a opção escolhida teve como base os </a:t>
            </a:r>
          </a:p>
          <a:p>
            <a:pPr>
              <a:buFontTx/>
              <a:buNone/>
            </a:pPr>
            <a:r>
              <a:rPr lang="pt-PT" baseline="0" noProof="0" dirty="0" smtClean="0"/>
              <a:t>Custo associado</a:t>
            </a:r>
          </a:p>
          <a:p>
            <a:pPr>
              <a:buFontTx/>
              <a:buNone/>
            </a:pPr>
            <a:r>
              <a:rPr lang="pt-PT" baseline="0" noProof="0" dirty="0" smtClean="0"/>
              <a:t>Trabalho já desenvolvido</a:t>
            </a:r>
          </a:p>
          <a:p>
            <a:pPr>
              <a:buFontTx/>
              <a:buNone/>
            </a:pPr>
            <a:r>
              <a:rPr lang="pt-PT" baseline="0" noProof="0" dirty="0" smtClean="0"/>
              <a:t>E no material que se pode reutilizar</a:t>
            </a:r>
          </a:p>
          <a:p>
            <a:pPr>
              <a:buFontTx/>
              <a:buChar char="-"/>
            </a:pPr>
            <a:endParaRPr lang="pt-PT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PT" baseline="0" noProof="0" dirty="0" smtClean="0"/>
              <a:t>Como o modelo a realizar será baseado no já existente, cujas diferenças podem ser visualizadas nas figuras em que o comutador da esquerda é o existente e o da direita o novo. </a:t>
            </a:r>
          </a:p>
          <a:p>
            <a:pPr>
              <a:buFontTx/>
              <a:buNone/>
            </a:pPr>
            <a:r>
              <a:rPr lang="pt-PT" baseline="0" noProof="0" dirty="0" smtClean="0"/>
              <a:t>Assim pode ver-se que o sistema utiliza os mesmos motores para realizar o movimento do manipulo os quais iram fazes as bases andar sobre as guias como se pode ver pelas setas movimento segundo o eixo dos </a:t>
            </a:r>
            <a:r>
              <a:rPr lang="pt-PT" baseline="0" noProof="0" dirty="0" err="1" smtClean="0"/>
              <a:t>yy</a:t>
            </a:r>
            <a:r>
              <a:rPr lang="pt-PT" baseline="0" noProof="0" dirty="0" smtClean="0"/>
              <a:t>. </a:t>
            </a:r>
          </a:p>
          <a:p>
            <a:pPr>
              <a:buFontTx/>
              <a:buNone/>
            </a:pPr>
            <a:r>
              <a:rPr lang="pt-PT" baseline="0" noProof="0" dirty="0" smtClean="0"/>
              <a:t>O movimento segundo </a:t>
            </a:r>
            <a:r>
              <a:rPr lang="pt-PT" baseline="0" noProof="0" dirty="0" err="1" smtClean="0"/>
              <a:t>xx</a:t>
            </a:r>
            <a:r>
              <a:rPr lang="pt-PT" baseline="0" noProof="0" dirty="0" smtClean="0"/>
              <a:t> é sobre a base menor que se encontra a azul, em que neste caso o motor para este acionamento é solidário com a base.</a:t>
            </a:r>
          </a:p>
          <a:p>
            <a:pPr>
              <a:buFontTx/>
              <a:buNone/>
            </a:pPr>
            <a:r>
              <a:rPr lang="pt-PT" baseline="0" noProof="0" dirty="0" smtClean="0"/>
              <a:t>Como se pode visualizar neste representação foram realizadas algumas alterações a nível mecânica para tronar o sistema operacional e robusto. </a:t>
            </a:r>
          </a:p>
          <a:p>
            <a:pPr>
              <a:buFontTx/>
              <a:buNone/>
            </a:pPr>
            <a:endParaRPr lang="pt-PT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5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6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4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3335" y="1"/>
            <a:ext cx="1310643" cy="22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1"/>
            <a:ext cx="4823184" cy="4572001"/>
          </a:xfrm>
        </p:spPr>
        <p:txBody>
          <a:bodyPr tIns="89154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6"/>
            <a:ext cx="1285875" cy="5811839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6"/>
            <a:ext cx="6074172" cy="5811839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5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4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4411" y="1"/>
            <a:ext cx="1310643" cy="229209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9" y="1310657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75438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1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7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11" y="1"/>
            <a:ext cx="1337391" cy="29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6" y="160020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0020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7" y="1600201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3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6" y="6356352"/>
            <a:ext cx="1372169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7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1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desacoplamento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videos\estacionar_paralelamente_1.mp4" TargetMode="External"/><Relationship Id="rId1" Type="http://schemas.openxmlformats.org/officeDocument/2006/relationships/video" Target="file:///D:\videos\estacionar_paralelamente_2.mp4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videos\inverter_marcha_2.mp4" TargetMode="External"/><Relationship Id="rId1" Type="http://schemas.openxmlformats.org/officeDocument/2006/relationships/video" Target="file:///D:\videos\inverter_marcha.mp4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27" y="2671555"/>
            <a:ext cx="7553324" cy="1684151"/>
          </a:xfrm>
        </p:spPr>
        <p:txBody>
          <a:bodyPr/>
          <a:lstStyle/>
          <a:p>
            <a:pPr algn="ctr"/>
            <a:r>
              <a:rPr lang="pt-PT" dirty="0" smtClean="0"/>
              <a:t>Caixa automática e manobras especiais no </a:t>
            </a:r>
            <a:r>
              <a:rPr lang="pt-PT" dirty="0" err="1" smtClean="0"/>
              <a:t>Atlascar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83995" y="4232876"/>
            <a:ext cx="9327995" cy="580073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Sérgio Pinho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4860385"/>
            <a:ext cx="9144000" cy="59971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</a:rPr>
              <a:t>Departamento de Engenharia Mecânica,</a:t>
            </a:r>
          </a:p>
          <a:p>
            <a:pPr algn="ctr">
              <a:lnSpc>
                <a:spcPct val="900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</a:rPr>
              <a:t>Universidade de Aveiro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42178" y="5913353"/>
            <a:ext cx="7411146" cy="50975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1200" dirty="0" smtClean="0">
                <a:solidFill>
                  <a:schemeClr val="accent5">
                    <a:lumMod val="50000"/>
                  </a:schemeClr>
                </a:solidFill>
              </a:rPr>
              <a:t>Prof. Doutor Vítor Santos</a:t>
            </a: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  <a:endParaRPr lang="pt-PT" dirty="0" smtClean="0"/>
          </a:p>
          <a:p>
            <a:pPr lvl="1"/>
            <a:r>
              <a:rPr lang="pt-PT" sz="1600" dirty="0" smtClean="0"/>
              <a:t>Redimensionamento da placa (base maior)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Imagem 16" descr="de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1988" y="2493106"/>
            <a:ext cx="5676236" cy="3975933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9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  <a:endParaRPr lang="pt-PT" dirty="0" smtClean="0"/>
          </a:p>
          <a:p>
            <a:pPr lvl="1"/>
            <a:r>
              <a:rPr lang="pt-PT" sz="1600" dirty="0" smtClean="0"/>
              <a:t>Alteração da transmissão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m 7" descr="carre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4685" y="2403189"/>
            <a:ext cx="1368109" cy="869561"/>
          </a:xfrm>
          <a:prstGeom prst="rect">
            <a:avLst/>
          </a:prstGeom>
        </p:spPr>
      </p:pic>
      <p:pic>
        <p:nvPicPr>
          <p:cNvPr id="9" name="Imagem 8" descr="corr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8694" y="2698858"/>
            <a:ext cx="2059934" cy="535639"/>
          </a:xfrm>
          <a:prstGeom prst="rect">
            <a:avLst/>
          </a:prstGeom>
        </p:spPr>
      </p:pic>
      <p:pic>
        <p:nvPicPr>
          <p:cNvPr id="10" name="Imagem 9" descr="esticado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3501" y="3585029"/>
            <a:ext cx="2161954" cy="2656114"/>
          </a:xfrm>
          <a:prstGeom prst="rect">
            <a:avLst/>
          </a:prstGeom>
        </p:spPr>
      </p:pic>
      <p:pic>
        <p:nvPicPr>
          <p:cNvPr id="11" name="Imagem 10" descr="del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6971" y="3601357"/>
            <a:ext cx="4692955" cy="2639786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10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  <a:endParaRPr lang="pt-PT" dirty="0" smtClean="0"/>
          </a:p>
          <a:p>
            <a:pPr lvl="1"/>
            <a:r>
              <a:rPr lang="pt-PT" sz="1600" dirty="0" smtClean="0"/>
              <a:t>Aperfeiçoamento do sistema de guiamento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Imagem 16" descr="de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0199" y="2819637"/>
            <a:ext cx="4908657" cy="263900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11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  <a:endParaRPr lang="pt-PT" dirty="0" smtClean="0"/>
          </a:p>
          <a:p>
            <a:pPr lvl="1"/>
            <a:r>
              <a:rPr lang="pt-PT" sz="1600" dirty="0" smtClean="0"/>
              <a:t>Implementação do desacoplamento do manípulo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m 7" descr="carre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783" y="2600194"/>
            <a:ext cx="2097845" cy="1641843"/>
          </a:xfrm>
          <a:prstGeom prst="rect">
            <a:avLst/>
          </a:prstGeom>
        </p:spPr>
      </p:pic>
      <p:pic>
        <p:nvPicPr>
          <p:cNvPr id="11" name="Imagem 10" descr="acoplador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7150" y="4354028"/>
            <a:ext cx="2130507" cy="1776245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12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desacoplament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46321" y="2960916"/>
            <a:ext cx="4799391" cy="27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  <a:endParaRPr lang="pt-PT" dirty="0" smtClean="0"/>
          </a:p>
          <a:p>
            <a:pPr lvl="1"/>
            <a:r>
              <a:rPr lang="pt-PT" sz="1600" dirty="0" smtClean="0"/>
              <a:t>Modelo final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Imagem 16" descr="de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6036" y="2335490"/>
            <a:ext cx="2305277" cy="4098269"/>
          </a:xfrm>
          <a:prstGeom prst="rect">
            <a:avLst/>
          </a:prstGeom>
        </p:spPr>
      </p:pic>
      <p:pic>
        <p:nvPicPr>
          <p:cNvPr id="8" name="Imagem 7" descr="caixamontad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2987" y="2318837"/>
            <a:ext cx="2824842" cy="1890686"/>
          </a:xfrm>
          <a:prstGeom prst="rect">
            <a:avLst/>
          </a:prstGeom>
        </p:spPr>
      </p:pic>
      <p:pic>
        <p:nvPicPr>
          <p:cNvPr id="9" name="Imagem 8" descr="caixamontad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7520" y="4314877"/>
            <a:ext cx="2810579" cy="2100438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13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eletrónico</a:t>
            </a:r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Imagem 8" descr="conjun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1291" y="1982600"/>
            <a:ext cx="4972122" cy="398277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14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eletrónico</a:t>
            </a:r>
            <a:endParaRPr lang="pt-PT" dirty="0" smtClean="0"/>
          </a:p>
          <a:p>
            <a:pPr lvl="1"/>
            <a:r>
              <a:rPr lang="pt-PT" sz="1600" dirty="0" smtClean="0"/>
              <a:t>Alteração da Unidade de controlo</a:t>
            </a:r>
          </a:p>
          <a:p>
            <a:pPr lvl="1"/>
            <a:endParaRPr lang="pt-PT" sz="1600" dirty="0" smtClean="0"/>
          </a:p>
          <a:p>
            <a:pPr lvl="1"/>
            <a:endParaRPr lang="pt-PT" sz="1600" dirty="0" smtClean="0"/>
          </a:p>
          <a:p>
            <a:pPr lvl="1">
              <a:buNone/>
            </a:pPr>
            <a:endParaRPr lang="pt-PT" sz="1600" dirty="0" smtClean="0"/>
          </a:p>
          <a:p>
            <a:pPr lvl="1"/>
            <a:r>
              <a:rPr lang="pt-PT" sz="1600" dirty="0" smtClean="0"/>
              <a:t>Implementação de uma nova segurança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Imagem 16" descr="de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456" y="1557460"/>
            <a:ext cx="2481943" cy="1699047"/>
          </a:xfrm>
          <a:prstGeom prst="rect">
            <a:avLst/>
          </a:prstGeom>
        </p:spPr>
      </p:pic>
      <p:pic>
        <p:nvPicPr>
          <p:cNvPr id="8" name="Imagem 7" descr="fimcur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6209" y="3653965"/>
            <a:ext cx="1522419" cy="2704805"/>
          </a:xfrm>
          <a:prstGeom prst="rect">
            <a:avLst/>
          </a:prstGeom>
        </p:spPr>
      </p:pic>
      <p:pic>
        <p:nvPicPr>
          <p:cNvPr id="9" name="Imagem 8" descr="molafimcur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2116" y="3715657"/>
            <a:ext cx="1514475" cy="2692400"/>
          </a:xfrm>
          <a:prstGeom prst="rect">
            <a:avLst/>
          </a:prstGeom>
        </p:spPr>
      </p:pic>
      <p:pic>
        <p:nvPicPr>
          <p:cNvPr id="10" name="Imagem 9" descr="montagemfimcurs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2400" y="3773713"/>
            <a:ext cx="1505158" cy="2677537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15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Acionamento de pedais</a:t>
            </a:r>
            <a:endParaRPr lang="pt-PT" dirty="0" smtClean="0"/>
          </a:p>
          <a:p>
            <a:pPr lvl="1"/>
            <a:r>
              <a:rPr lang="pt-PT" sz="1600" dirty="0" smtClean="0"/>
              <a:t>Falhas</a:t>
            </a:r>
          </a:p>
          <a:p>
            <a:pPr lvl="2"/>
            <a:r>
              <a:rPr lang="pt-PT" sz="1600" dirty="0" smtClean="0"/>
              <a:t>Más conexões </a:t>
            </a:r>
          </a:p>
          <a:p>
            <a:pPr lvl="2"/>
            <a:r>
              <a:rPr lang="pt-PT" sz="1600" dirty="0" smtClean="0"/>
              <a:t>Atraso na resposta do acelerador</a:t>
            </a:r>
          </a:p>
          <a:p>
            <a:pPr lvl="2"/>
            <a:r>
              <a:rPr lang="pt-PT" sz="1600" dirty="0" smtClean="0"/>
              <a:t>Longo período de tempo para acionamento dos pedais</a:t>
            </a:r>
          </a:p>
          <a:p>
            <a:pPr lvl="1"/>
            <a:endParaRPr lang="pt-PT" dirty="0" smtClean="0"/>
          </a:p>
          <a:p>
            <a:pPr lvl="1"/>
            <a:r>
              <a:rPr lang="pt-PT" sz="1600" dirty="0" smtClean="0"/>
              <a:t>Trabalho realizados</a:t>
            </a:r>
          </a:p>
          <a:p>
            <a:pPr lvl="2"/>
            <a:r>
              <a:rPr lang="pt-PT" sz="1600" dirty="0" smtClean="0"/>
              <a:t>Ajuste de cabos</a:t>
            </a:r>
          </a:p>
          <a:p>
            <a:pPr lvl="2"/>
            <a:r>
              <a:rPr lang="pt-PT" sz="1600" dirty="0" smtClean="0"/>
              <a:t>Novo sistema para a embraiagem</a:t>
            </a:r>
          </a:p>
          <a:p>
            <a:pPr lvl="2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16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Imagem 8" descr="embraiag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315" y="4572369"/>
            <a:ext cx="3670238" cy="1651410"/>
          </a:xfrm>
          <a:prstGeom prst="rect">
            <a:avLst/>
          </a:prstGeom>
        </p:spPr>
      </p:pic>
      <p:pic>
        <p:nvPicPr>
          <p:cNvPr id="10" name="Imagem 9" descr="dis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6345" y="4688115"/>
            <a:ext cx="3987371" cy="14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las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227" y="3222171"/>
            <a:ext cx="5305460" cy="3254267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Software para manobras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Arquitetura geral do </a:t>
            </a:r>
            <a:r>
              <a:rPr lang="pt-PT" sz="2000" i="1" dirty="0" smtClean="0"/>
              <a:t>software</a:t>
            </a:r>
          </a:p>
          <a:p>
            <a:pPr lvl="1"/>
            <a:r>
              <a:rPr lang="pt-PT" sz="1600" dirty="0" smtClean="0"/>
              <a:t>Alto nível</a:t>
            </a:r>
          </a:p>
          <a:p>
            <a:pPr lvl="2"/>
            <a:r>
              <a:rPr lang="pt-PT" sz="1400" dirty="0" smtClean="0"/>
              <a:t>Unidade de interface</a:t>
            </a:r>
          </a:p>
          <a:p>
            <a:pPr lvl="2"/>
            <a:endParaRPr lang="pt-PT" sz="1400" dirty="0" smtClean="0"/>
          </a:p>
          <a:p>
            <a:pPr lvl="1"/>
            <a:r>
              <a:rPr lang="pt-PT" sz="1600" dirty="0" smtClean="0"/>
              <a:t>Médio nível</a:t>
            </a:r>
          </a:p>
          <a:p>
            <a:pPr lvl="2"/>
            <a:r>
              <a:rPr lang="pt-PT" sz="1400" dirty="0" smtClean="0"/>
              <a:t>Gestão de </a:t>
            </a:r>
            <a:r>
              <a:rPr lang="pt-PT" sz="1400" dirty="0" smtClean="0"/>
              <a:t>funções e comunicação entre módulos</a:t>
            </a:r>
          </a:p>
          <a:p>
            <a:pPr lvl="2"/>
            <a:endParaRPr lang="pt-PT" sz="1400" dirty="0" smtClean="0"/>
          </a:p>
          <a:p>
            <a:pPr lvl="1"/>
            <a:r>
              <a:rPr lang="pt-PT" sz="1600" dirty="0" smtClean="0"/>
              <a:t>Baixo nível</a:t>
            </a:r>
          </a:p>
          <a:p>
            <a:pPr lvl="2"/>
            <a:r>
              <a:rPr lang="pt-PT" sz="1400" dirty="0" smtClean="0"/>
              <a:t>Interação com atuadores e sensores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17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Software para manobras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Alterações </a:t>
            </a:r>
            <a:endParaRPr lang="pt-PT" sz="2000" i="1" dirty="0" smtClean="0"/>
          </a:p>
          <a:p>
            <a:pPr lvl="1"/>
            <a:endParaRPr lang="pt-PT" i="1" dirty="0" smtClean="0"/>
          </a:p>
          <a:p>
            <a:pPr lvl="1"/>
            <a:r>
              <a:rPr lang="pt-PT" sz="1600" dirty="0" smtClean="0"/>
              <a:t>Criação do p</a:t>
            </a:r>
            <a:r>
              <a:rPr lang="pt-PT" sz="1600" i="1" dirty="0" smtClean="0"/>
              <a:t>ackage </a:t>
            </a:r>
            <a:r>
              <a:rPr lang="pt-PT" sz="1600" i="1" dirty="0" err="1" smtClean="0"/>
              <a:t>maneuvers</a:t>
            </a:r>
            <a:endParaRPr lang="pt-PT" sz="1600" i="1" dirty="0" smtClean="0"/>
          </a:p>
          <a:p>
            <a:pPr lvl="1"/>
            <a:endParaRPr lang="pt-PT" i="1" dirty="0" smtClean="0"/>
          </a:p>
          <a:p>
            <a:pPr lvl="1"/>
            <a:r>
              <a:rPr lang="pt-PT" sz="1600" dirty="0" smtClean="0"/>
              <a:t>Implementadas de duas estruturas de dados</a:t>
            </a:r>
          </a:p>
          <a:p>
            <a:pPr lvl="2"/>
            <a:r>
              <a:rPr lang="pt-PT" sz="1400" dirty="0" smtClean="0"/>
              <a:t>Estados</a:t>
            </a:r>
          </a:p>
          <a:p>
            <a:pPr lvl="2"/>
            <a:r>
              <a:rPr lang="pt-PT" sz="1400" dirty="0" smtClean="0"/>
              <a:t>Manobras</a:t>
            </a:r>
          </a:p>
          <a:p>
            <a:pPr lvl="2"/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m 9" descr="clas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1487" y="3388406"/>
            <a:ext cx="4988436" cy="305980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18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Índice</a:t>
            </a:r>
            <a:endParaRPr lang="pt-PT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1800" dirty="0" smtClean="0"/>
              <a:t>Introdução</a:t>
            </a:r>
          </a:p>
          <a:p>
            <a:r>
              <a:rPr lang="pt-PT" sz="1800" dirty="0" smtClean="0"/>
              <a:t>Problema</a:t>
            </a:r>
          </a:p>
          <a:p>
            <a:r>
              <a:rPr lang="pt-PT" sz="1800" dirty="0" smtClean="0"/>
              <a:t>Infraestrutura existente</a:t>
            </a:r>
          </a:p>
          <a:p>
            <a:r>
              <a:rPr lang="pt-PT" sz="1800" dirty="0" smtClean="0"/>
              <a:t>Desenvolvimento da nova unidade </a:t>
            </a:r>
          </a:p>
          <a:p>
            <a:r>
              <a:rPr lang="pt-PT" sz="1800" dirty="0" smtClean="0"/>
              <a:t>Software para manobras</a:t>
            </a:r>
          </a:p>
          <a:p>
            <a:r>
              <a:rPr lang="pt-PT" sz="1800" dirty="0" smtClean="0"/>
              <a:t>Experiências e Resultados</a:t>
            </a:r>
          </a:p>
          <a:p>
            <a:r>
              <a:rPr lang="pt-PT" sz="1800" dirty="0" smtClean="0"/>
              <a:t>Conclusões</a:t>
            </a:r>
          </a:p>
          <a:p>
            <a:r>
              <a:rPr lang="pt-PT" sz="1800" dirty="0" smtClean="0"/>
              <a:t>Trabalho futuro</a:t>
            </a:r>
          </a:p>
          <a:p>
            <a:pPr lvl="1">
              <a:buNone/>
            </a:pPr>
            <a:endParaRPr lang="pt-PT" u="sng" dirty="0" smtClean="0"/>
          </a:p>
          <a:p>
            <a:pPr lvl="1">
              <a:buNone/>
            </a:pPr>
            <a:endParaRPr lang="pt-PT" u="sng" dirty="0" smtClean="0"/>
          </a:p>
          <a:p>
            <a:endParaRPr lang="pt-PT" u="sng" dirty="0" smtClean="0"/>
          </a:p>
          <a:p>
            <a:endParaRPr lang="pt-PT" dirty="0" smtClean="0"/>
          </a:p>
          <a:p>
            <a:pPr lvl="5"/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aquinaestad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59165"/>
            <a:ext cx="3715655" cy="356257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Estados </a:t>
            </a:r>
            <a:endParaRPr lang="pt-PT" sz="2000" i="1" dirty="0" smtClean="0"/>
          </a:p>
          <a:p>
            <a:pPr lvl="1"/>
            <a:r>
              <a:rPr lang="pt-PT" sz="1600" dirty="0" smtClean="0"/>
              <a:t>Definem a situação de movimento do AtlasCar</a:t>
            </a:r>
          </a:p>
          <a:p>
            <a:pPr lvl="1"/>
            <a:endParaRPr lang="pt-PT" sz="1600" dirty="0" smtClean="0"/>
          </a:p>
          <a:p>
            <a:pPr lvl="1"/>
            <a:r>
              <a:rPr lang="pt-PT" sz="1600" dirty="0" smtClean="0"/>
              <a:t>Máquina de estados </a:t>
            </a:r>
          </a:p>
          <a:p>
            <a:pPr lvl="2"/>
            <a:r>
              <a:rPr lang="pt-PT" sz="1400" dirty="0" smtClean="0"/>
              <a:t>Parado</a:t>
            </a:r>
          </a:p>
          <a:p>
            <a:pPr lvl="2"/>
            <a:r>
              <a:rPr lang="pt-PT" sz="1400" dirty="0" smtClean="0"/>
              <a:t>Arranque</a:t>
            </a:r>
          </a:p>
          <a:p>
            <a:pPr lvl="2"/>
            <a:r>
              <a:rPr lang="pt-PT" sz="1400" dirty="0" smtClean="0"/>
              <a:t>Paragem</a:t>
            </a:r>
          </a:p>
          <a:p>
            <a:pPr lvl="2"/>
            <a:r>
              <a:rPr lang="pt-PT" sz="1400" dirty="0" smtClean="0"/>
              <a:t>Movimento</a:t>
            </a:r>
          </a:p>
          <a:p>
            <a:pPr lvl="2"/>
            <a:endParaRPr lang="pt-PT" dirty="0" smtClean="0"/>
          </a:p>
          <a:p>
            <a:pPr lvl="1"/>
            <a:endParaRPr lang="pt-PT" i="1" dirty="0" smtClean="0"/>
          </a:p>
          <a:p>
            <a:pPr lvl="2"/>
            <a:endParaRPr lang="pt-PT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Software para manobras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ontent Placeholder 15" descr="Sample table with 3 columns, 4 row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3338718"/>
              </p:ext>
            </p:extLst>
          </p:nvPr>
        </p:nvGraphicFramePr>
        <p:xfrm>
          <a:off x="728663" y="4095751"/>
          <a:ext cx="5257800" cy="199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103"/>
                <a:gridCol w="1802435"/>
                <a:gridCol w="2100262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Estado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|Velocidade</a:t>
                      </a:r>
                      <a:r>
                        <a:rPr lang="pt-PT" sz="1600" baseline="0" dirty="0" smtClean="0"/>
                        <a:t> atual| [m/s]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|Velocidade</a:t>
                      </a:r>
                      <a:r>
                        <a:rPr lang="pt-PT" sz="1600" baseline="0" dirty="0" smtClean="0"/>
                        <a:t> pretendida| [m/s]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Parado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Arranque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&lt; limite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pt-PT" sz="1600" dirty="0" smtClean="0"/>
                        <a:t>&gt; limite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Paragem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&gt;</a:t>
                      </a:r>
                      <a:r>
                        <a:rPr lang="pt-PT" sz="1600" baseline="0" dirty="0" smtClean="0"/>
                        <a:t> 0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Movimento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&gt;</a:t>
                      </a:r>
                      <a:r>
                        <a:rPr lang="pt-PT" sz="1600" baseline="0" dirty="0" smtClean="0"/>
                        <a:t> limite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&gt; limite</a:t>
                      </a:r>
                      <a:endParaRPr sz="16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19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Software para manobras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Imagem 8" descr="maquinaestad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044" y="4397829"/>
            <a:ext cx="7825172" cy="2119086"/>
          </a:xfrm>
          <a:prstGeom prst="rect">
            <a:avLst/>
          </a:prstGeom>
        </p:spPr>
      </p:pic>
      <p:pic>
        <p:nvPicPr>
          <p:cNvPr id="11" name="Imagem 10" descr="gamepa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8400" y="1598956"/>
            <a:ext cx="3342293" cy="268277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Manobras</a:t>
            </a:r>
            <a:endParaRPr lang="pt-PT" sz="2000" i="1" dirty="0" smtClean="0"/>
          </a:p>
          <a:p>
            <a:pPr lvl="1"/>
            <a:r>
              <a:rPr lang="pt-PT" sz="1600" dirty="0" smtClean="0"/>
              <a:t>Sequência ordenada de movimentos</a:t>
            </a:r>
          </a:p>
          <a:p>
            <a:pPr lvl="1"/>
            <a:endParaRPr lang="pt-PT" sz="1600" dirty="0" smtClean="0"/>
          </a:p>
          <a:p>
            <a:pPr lvl="1"/>
            <a:r>
              <a:rPr lang="pt-PT" sz="1600" dirty="0" smtClean="0"/>
              <a:t>Máquina de estados </a:t>
            </a:r>
          </a:p>
          <a:p>
            <a:pPr lvl="2"/>
            <a:r>
              <a:rPr lang="pt-PT" sz="1400" dirty="0" smtClean="0"/>
              <a:t>Parar/Parquear</a:t>
            </a:r>
          </a:p>
          <a:p>
            <a:pPr lvl="2"/>
            <a:r>
              <a:rPr lang="pt-PT" sz="1400" dirty="0" smtClean="0"/>
              <a:t>Avançar</a:t>
            </a:r>
          </a:p>
          <a:p>
            <a:pPr lvl="2"/>
            <a:r>
              <a:rPr lang="pt-PT" sz="1400" dirty="0" smtClean="0"/>
              <a:t>Recuar</a:t>
            </a:r>
          </a:p>
          <a:p>
            <a:pPr lvl="2"/>
            <a:r>
              <a:rPr lang="pt-PT" sz="1400" dirty="0" smtClean="0"/>
              <a:t>Inverter marcha</a:t>
            </a:r>
          </a:p>
          <a:p>
            <a:pPr lvl="2"/>
            <a:r>
              <a:rPr lang="pt-PT" sz="1400" dirty="0" smtClean="0"/>
              <a:t>Estacionar paralelamente</a:t>
            </a:r>
          </a:p>
          <a:p>
            <a:pPr lvl="2">
              <a:buNone/>
            </a:pPr>
            <a:endParaRPr lang="pt-PT" sz="1400" dirty="0" smtClean="0"/>
          </a:p>
          <a:p>
            <a:pPr lvl="2"/>
            <a:endParaRPr lang="pt-PT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20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Software para manobras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Manobras</a:t>
            </a:r>
            <a:endParaRPr lang="pt-PT" i="1" dirty="0" smtClean="0"/>
          </a:p>
          <a:p>
            <a:pPr lvl="1"/>
            <a:r>
              <a:rPr lang="pt-PT" sz="1600" dirty="0" smtClean="0"/>
              <a:t>Estágio</a:t>
            </a:r>
          </a:p>
          <a:p>
            <a:pPr lvl="2"/>
            <a:r>
              <a:rPr lang="pt-PT" sz="1400" dirty="0" smtClean="0"/>
              <a:t>Velocidade</a:t>
            </a:r>
          </a:p>
          <a:p>
            <a:pPr lvl="2"/>
            <a:r>
              <a:rPr lang="pt-PT" sz="1400" dirty="0" smtClean="0"/>
              <a:t>Direção</a:t>
            </a:r>
          </a:p>
          <a:p>
            <a:pPr lvl="2"/>
            <a:r>
              <a:rPr lang="pt-PT" sz="1400" dirty="0" smtClean="0"/>
              <a:t>Condição de fim de estágio</a:t>
            </a:r>
          </a:p>
          <a:p>
            <a:pPr lvl="2"/>
            <a:endParaRPr lang="pt-PT" dirty="0" smtClean="0"/>
          </a:p>
          <a:p>
            <a:pPr lvl="1"/>
            <a:r>
              <a:rPr lang="pt-PT" sz="1600" dirty="0" smtClean="0"/>
              <a:t>Funções</a:t>
            </a:r>
          </a:p>
          <a:p>
            <a:pPr lvl="2"/>
            <a:r>
              <a:rPr lang="pt-PT" sz="1400" dirty="0" smtClean="0"/>
              <a:t>Inverter marcha</a:t>
            </a:r>
          </a:p>
          <a:p>
            <a:pPr lvl="3"/>
            <a:r>
              <a:rPr lang="pt-PT" sz="1400" dirty="0" smtClean="0"/>
              <a:t>6 estágio</a:t>
            </a:r>
          </a:p>
          <a:p>
            <a:pPr lvl="2"/>
            <a:r>
              <a:rPr lang="pt-PT" sz="1400" dirty="0" smtClean="0"/>
              <a:t>Estacionar paralelamente</a:t>
            </a:r>
          </a:p>
          <a:p>
            <a:pPr lvl="3"/>
            <a:r>
              <a:rPr lang="pt-PT" sz="1400" dirty="0" smtClean="0"/>
              <a:t>4 estágio</a:t>
            </a:r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2" name="Content Placeholder 3" descr="Stacked Li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3862830"/>
              </p:ext>
            </p:extLst>
          </p:nvPr>
        </p:nvGraphicFramePr>
        <p:xfrm>
          <a:off x="4136571" y="1404841"/>
          <a:ext cx="2380343" cy="479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3" descr="Stacked Lis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3862830"/>
              </p:ext>
            </p:extLst>
          </p:nvPr>
        </p:nvGraphicFramePr>
        <p:xfrm>
          <a:off x="6765966" y="1578685"/>
          <a:ext cx="2174834" cy="305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21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Experiências</a:t>
            </a:r>
            <a:endParaRPr lang="pt-PT" sz="2000" i="1" dirty="0" smtClean="0"/>
          </a:p>
          <a:p>
            <a:pPr lvl="1"/>
            <a:endParaRPr lang="pt-PT" dirty="0" smtClean="0"/>
          </a:p>
          <a:p>
            <a:pPr lvl="1"/>
            <a:r>
              <a:rPr lang="pt-PT" sz="1600" dirty="0" smtClean="0"/>
              <a:t>Séries de 5 comutações entre as várias mudanças</a:t>
            </a:r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sz="1600" dirty="0" smtClean="0"/>
              <a:t>Série de 5 manobras </a:t>
            </a:r>
          </a:p>
          <a:p>
            <a:pPr lvl="2"/>
            <a:r>
              <a:rPr lang="pt-PT" sz="1400" dirty="0" smtClean="0"/>
              <a:t>Estacionar paralelamente</a:t>
            </a:r>
          </a:p>
          <a:p>
            <a:pPr lvl="2"/>
            <a:r>
              <a:rPr lang="pt-PT" sz="1400" dirty="0" smtClean="0"/>
              <a:t>Inverter marcha</a:t>
            </a:r>
          </a:p>
          <a:p>
            <a:pPr lvl="1"/>
            <a:endParaRPr lang="pt-PT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22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os_comu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229" y="2111273"/>
            <a:ext cx="7560823" cy="451449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i="1" dirty="0" smtClean="0"/>
              <a:t>Comutação de mudanças</a:t>
            </a:r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23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Estacionar paralelamente</a:t>
            </a:r>
          </a:p>
          <a:p>
            <a:pPr lvl="2"/>
            <a:r>
              <a:rPr lang="pt-PT" sz="1400" dirty="0" smtClean="0"/>
              <a:t>Parâmetros 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15" descr="Sample table with 3 columns, 4 row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3338718"/>
              </p:ext>
            </p:extLst>
          </p:nvPr>
        </p:nvGraphicFramePr>
        <p:xfrm>
          <a:off x="965115" y="3233344"/>
          <a:ext cx="7191914" cy="199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504"/>
                <a:gridCol w="1761734"/>
                <a:gridCol w="2052838"/>
                <a:gridCol w="2052838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Numero</a:t>
                      </a:r>
                      <a:r>
                        <a:rPr lang="pt-PT" sz="1600" baseline="0" dirty="0" smtClean="0"/>
                        <a:t> de ação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Velocidade</a:t>
                      </a:r>
                      <a:r>
                        <a:rPr lang="pt-PT" sz="1600" baseline="0" dirty="0" smtClean="0"/>
                        <a:t>  [m/s]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Rotação do volante</a:t>
                      </a:r>
                      <a:r>
                        <a:rPr lang="pt-PT" sz="1600" baseline="0" dirty="0" smtClean="0"/>
                        <a:t> [rad]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Condição de execução [pulsos]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-0.4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-10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pt-PT" sz="1600" dirty="0" smtClean="0"/>
                        <a:t>0.4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pt-PT" sz="1600" dirty="0" smtClean="0"/>
                        <a:t>-2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3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-0.4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4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ivaldi"/>
                        </a:rPr>
                        <a:t>————</a:t>
                      </a:r>
                      <a:endParaRPr lang="pt-PT" sz="16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24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os_comu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715" y="2356481"/>
            <a:ext cx="7213600" cy="431586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Estacionar paralelamente</a:t>
            </a:r>
          </a:p>
          <a:p>
            <a:pPr lvl="2"/>
            <a:r>
              <a:rPr lang="pt-PT" sz="1400" dirty="0" smtClean="0"/>
              <a:t>Velocidades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25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os_comu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716" y="2356481"/>
            <a:ext cx="7213597" cy="431586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Estacionar paralelamente</a:t>
            </a:r>
          </a:p>
          <a:p>
            <a:pPr lvl="2"/>
            <a:r>
              <a:rPr lang="pt-PT" sz="1400" dirty="0" smtClean="0"/>
              <a:t>Deslocamento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26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os_comu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716" y="2356481"/>
            <a:ext cx="7213597" cy="431586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Estacionar paralelamente</a:t>
            </a:r>
          </a:p>
          <a:p>
            <a:pPr lvl="2"/>
            <a:r>
              <a:rPr lang="pt-PT" sz="1400" dirty="0" smtClean="0"/>
              <a:t>Trajetória 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2´7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Estacionar paralelamente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2´8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estacionar_paralelamente_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86972" y="2286000"/>
            <a:ext cx="7373258" cy="2068286"/>
          </a:xfrm>
          <a:prstGeom prst="rect">
            <a:avLst/>
          </a:prstGeom>
        </p:spPr>
      </p:pic>
      <p:pic>
        <p:nvPicPr>
          <p:cNvPr id="11" name="estacionar_paralelamente_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86971" y="4419600"/>
            <a:ext cx="7373258" cy="20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Introdução</a:t>
            </a:r>
            <a:endParaRPr lang="pt-PT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Projeto Atlas</a:t>
            </a:r>
          </a:p>
          <a:p>
            <a:endParaRPr lang="pt-PT" sz="600" dirty="0" smtClean="0"/>
          </a:p>
          <a:p>
            <a:pPr lvl="1"/>
            <a:r>
              <a:rPr lang="pt-PT" sz="1600" dirty="0" smtClean="0"/>
              <a:t>Iniciou-se em 2002/2003</a:t>
            </a:r>
          </a:p>
          <a:p>
            <a:pPr lvl="1"/>
            <a:endParaRPr lang="pt-PT" sz="1600" dirty="0" smtClean="0"/>
          </a:p>
          <a:p>
            <a:pPr lvl="1"/>
            <a:r>
              <a:rPr lang="pt-PT" sz="1600" dirty="0" smtClean="0"/>
              <a:t>Laboratório de Automação </a:t>
            </a:r>
          </a:p>
          <a:p>
            <a:pPr lvl="1">
              <a:buNone/>
            </a:pPr>
            <a:r>
              <a:rPr lang="pt-PT" sz="1600" dirty="0" smtClean="0"/>
              <a:t>e Robótica </a:t>
            </a:r>
          </a:p>
          <a:p>
            <a:pPr lvl="1">
              <a:buNone/>
            </a:pPr>
            <a:endParaRPr lang="pt-PT" sz="1600" dirty="0" smtClean="0"/>
          </a:p>
          <a:p>
            <a:pPr lvl="1"/>
            <a:r>
              <a:rPr lang="pt-PT" sz="1600" dirty="0"/>
              <a:t>C</a:t>
            </a:r>
            <a:r>
              <a:rPr lang="pt-PT" sz="1600" dirty="0" smtClean="0"/>
              <a:t>ompetições de condução </a:t>
            </a:r>
          </a:p>
          <a:p>
            <a:pPr lvl="1">
              <a:buNone/>
            </a:pPr>
            <a:r>
              <a:rPr lang="pt-PT" sz="1600" dirty="0" smtClean="0"/>
              <a:t>autónoma</a:t>
            </a:r>
          </a:p>
          <a:p>
            <a:pPr lvl="2"/>
            <a:endParaRPr lang="pt-PT" dirty="0" smtClean="0"/>
          </a:p>
          <a:p>
            <a:endParaRPr lang="pt-PT" u="sng" dirty="0" smtClean="0"/>
          </a:p>
          <a:p>
            <a:pPr lvl="1">
              <a:buNone/>
            </a:pPr>
            <a:endParaRPr lang="pt-PT" u="sng" dirty="0" smtClean="0"/>
          </a:p>
          <a:p>
            <a:endParaRPr lang="pt-PT" u="sng" dirty="0" smtClean="0"/>
          </a:p>
          <a:p>
            <a:endParaRPr lang="pt-PT" dirty="0" smtClean="0"/>
          </a:p>
          <a:p>
            <a:pPr lvl="5"/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136" y="3402697"/>
            <a:ext cx="3562350" cy="23749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Inverter marcha</a:t>
            </a:r>
          </a:p>
          <a:p>
            <a:pPr lvl="2"/>
            <a:r>
              <a:rPr lang="pt-PT" sz="1400" dirty="0" smtClean="0"/>
              <a:t>Parâmetros 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15" descr="Sample table with 3 columns, 4 row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3338718"/>
              </p:ext>
            </p:extLst>
          </p:nvPr>
        </p:nvGraphicFramePr>
        <p:xfrm>
          <a:off x="856342" y="3136075"/>
          <a:ext cx="7402285" cy="269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248"/>
                <a:gridCol w="1813267"/>
                <a:gridCol w="2112885"/>
                <a:gridCol w="2112885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Numero</a:t>
                      </a:r>
                      <a:r>
                        <a:rPr lang="pt-PT" sz="1600" baseline="0" dirty="0" smtClean="0"/>
                        <a:t> de ação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Velocidade</a:t>
                      </a:r>
                      <a:r>
                        <a:rPr lang="pt-PT" sz="1600" baseline="0" dirty="0" smtClean="0"/>
                        <a:t>  [m/s]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Rotação do volante</a:t>
                      </a:r>
                      <a:r>
                        <a:rPr lang="pt-PT" sz="1600" baseline="0" dirty="0" smtClean="0"/>
                        <a:t> [rad]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Condição de execução [pulsos]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0.45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10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pt-PT" sz="1600" dirty="0" smtClean="0"/>
                        <a:t>-0.45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pt-PT" sz="1600" dirty="0" smtClean="0"/>
                        <a:t>-2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3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0.45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4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-0.45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-2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5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0.45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5</a:t>
                      </a:r>
                      <a:endParaRPr sz="1600" dirty="0"/>
                    </a:p>
                  </a:txBody>
                  <a:tcPr marL="68580" marR="68580" anchor="ctr"/>
                </a:tc>
              </a:tr>
              <a:tr h="35286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6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sz="16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ivaldi"/>
                        </a:rPr>
                        <a:t>————</a:t>
                      </a:r>
                      <a:endParaRPr sz="16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29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os_comu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715" y="2356481"/>
            <a:ext cx="7213599" cy="431586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Inverter marcha</a:t>
            </a:r>
          </a:p>
          <a:p>
            <a:pPr lvl="2"/>
            <a:r>
              <a:rPr lang="pt-PT" sz="1400" dirty="0" smtClean="0"/>
              <a:t>Velocidades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30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os_comu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715" y="2356481"/>
            <a:ext cx="7213599" cy="431586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Inverter marcha</a:t>
            </a:r>
          </a:p>
          <a:p>
            <a:pPr lvl="2"/>
            <a:r>
              <a:rPr lang="pt-PT" sz="1400" dirty="0" smtClean="0"/>
              <a:t>Deslocamento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31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os_comu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715" y="2356481"/>
            <a:ext cx="7213599" cy="431586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Inverter marcha</a:t>
            </a:r>
          </a:p>
          <a:p>
            <a:pPr lvl="2"/>
            <a:r>
              <a:rPr lang="pt-PT" sz="1400" dirty="0" smtClean="0"/>
              <a:t>Trajetória 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32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Experiências e Resultados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Resultados</a:t>
            </a:r>
            <a:endParaRPr lang="pt-PT" i="1" dirty="0" smtClean="0"/>
          </a:p>
          <a:p>
            <a:pPr lvl="1"/>
            <a:r>
              <a:rPr lang="pt-PT" sz="1600" dirty="0" smtClean="0"/>
              <a:t>Inverter marcha</a:t>
            </a:r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33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inverter_march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2456" y="2285999"/>
            <a:ext cx="7387772" cy="2097315"/>
          </a:xfrm>
          <a:prstGeom prst="rect">
            <a:avLst/>
          </a:prstGeom>
        </p:spPr>
      </p:pic>
      <p:pic>
        <p:nvPicPr>
          <p:cNvPr id="16" name="inverter_marcha_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72459" y="4434113"/>
            <a:ext cx="7387771" cy="20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Conclusões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pPr lvl="1"/>
            <a:r>
              <a:rPr lang="pt-PT" sz="1700" dirty="0" smtClean="0"/>
              <a:t>Sistemas mecânico e eletrónico robustos e fiáveis</a:t>
            </a:r>
          </a:p>
          <a:p>
            <a:pPr lvl="1"/>
            <a:r>
              <a:rPr lang="pt-PT" sz="1700" dirty="0" smtClean="0"/>
              <a:t>Sistema mecânico sobredimensionado </a:t>
            </a:r>
          </a:p>
          <a:p>
            <a:pPr lvl="1"/>
            <a:r>
              <a:rPr lang="pt-PT" sz="1700" dirty="0" smtClean="0"/>
              <a:t>Acoplamento dos veios frágeis</a:t>
            </a:r>
          </a:p>
          <a:p>
            <a:pPr lvl="1"/>
            <a:r>
              <a:rPr lang="pt-PT" sz="1700" dirty="0" smtClean="0"/>
              <a:t>Calibração da unidade eletrónico complexa</a:t>
            </a:r>
          </a:p>
          <a:p>
            <a:pPr lvl="1"/>
            <a:r>
              <a:rPr lang="pt-PT" sz="1700" dirty="0" smtClean="0"/>
              <a:t>Existência de um bug na unidade de eletrónica</a:t>
            </a:r>
          </a:p>
          <a:p>
            <a:pPr lvl="1"/>
            <a:r>
              <a:rPr lang="pt-PT" sz="1700" dirty="0" smtClean="0"/>
              <a:t>Aceleração irregular </a:t>
            </a:r>
          </a:p>
          <a:p>
            <a:pPr lvl="1"/>
            <a:r>
              <a:rPr lang="pt-PT" sz="1700" dirty="0" smtClean="0"/>
              <a:t>Acionamento dos pedais constante</a:t>
            </a:r>
          </a:p>
          <a:p>
            <a:pPr lvl="1"/>
            <a:r>
              <a:rPr lang="pt-PT" sz="1700" dirty="0" smtClean="0"/>
              <a:t>Simplicidade da definição dos estados de movimento do AtlasCar</a:t>
            </a:r>
          </a:p>
          <a:p>
            <a:pPr lvl="1"/>
            <a:r>
              <a:rPr lang="pt-PT" sz="1700" dirty="0" smtClean="0"/>
              <a:t>Software robusto e adaptável </a:t>
            </a:r>
          </a:p>
          <a:p>
            <a:pPr lvl="1"/>
            <a:r>
              <a:rPr lang="pt-PT" sz="1700" dirty="0" smtClean="0"/>
              <a:t>Limitação por se trabalhar em malha aberta</a:t>
            </a:r>
          </a:p>
          <a:p>
            <a:pPr lvl="1"/>
            <a:r>
              <a:rPr lang="pt-PT" sz="1700" dirty="0" smtClean="0"/>
              <a:t>Falta do módulo movimento</a:t>
            </a:r>
          </a:p>
          <a:p>
            <a:pPr lvl="1"/>
            <a:r>
              <a:rPr lang="pt-PT" sz="1700" dirty="0" smtClean="0"/>
              <a:t>Falta de repetibilidade na execução das manobras</a:t>
            </a:r>
          </a:p>
          <a:p>
            <a:pPr lvl="1"/>
            <a:r>
              <a:rPr lang="pt-PT" sz="1700" dirty="0" smtClean="0"/>
              <a:t>AtlasCar tornou-se um veículo autónomo o que </a:t>
            </a:r>
            <a:r>
              <a:rPr lang="pt-PT" sz="1700" smtClean="0"/>
              <a:t>trouxe </a:t>
            </a:r>
            <a:r>
              <a:rPr lang="pt-PT" sz="1700" smtClean="0"/>
              <a:t>novos</a:t>
            </a:r>
            <a:r>
              <a:rPr lang="pt-PT" sz="1700" smtClean="0"/>
              <a:t> </a:t>
            </a:r>
            <a:r>
              <a:rPr lang="pt-PT" sz="1700" dirty="0" smtClean="0"/>
              <a:t>desafios</a:t>
            </a:r>
          </a:p>
          <a:p>
            <a:pPr lvl="1"/>
            <a:r>
              <a:rPr lang="pt-PT" sz="1700" dirty="0" smtClean="0"/>
              <a:t>Continua homologado</a:t>
            </a:r>
          </a:p>
          <a:p>
            <a:pPr lvl="1"/>
            <a:endParaRPr lang="pt-PT" dirty="0" smtClean="0"/>
          </a:p>
          <a:p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34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Trabalho futuro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</a:p>
          <a:p>
            <a:pPr lvl="1"/>
            <a:r>
              <a:rPr lang="pt-PT" sz="1600" dirty="0" smtClean="0"/>
              <a:t>Redimensionamento  do comutador</a:t>
            </a:r>
          </a:p>
          <a:p>
            <a:pPr lvl="1"/>
            <a:endParaRPr lang="pt-PT" sz="1600" dirty="0" smtClean="0"/>
          </a:p>
          <a:p>
            <a:r>
              <a:rPr lang="pt-PT" sz="2000" dirty="0" smtClean="0"/>
              <a:t>Sistema eletrónico</a:t>
            </a:r>
          </a:p>
          <a:p>
            <a:pPr lvl="1"/>
            <a:r>
              <a:rPr lang="pt-PT" sz="1600" dirty="0" smtClean="0"/>
              <a:t>Desenvolvimento de um sistema de calibração</a:t>
            </a:r>
          </a:p>
          <a:p>
            <a:pPr lvl="1"/>
            <a:r>
              <a:rPr lang="pt-PT" sz="1600" dirty="0" smtClean="0"/>
              <a:t>Correção do bug </a:t>
            </a:r>
          </a:p>
          <a:p>
            <a:pPr lvl="1"/>
            <a:endParaRPr lang="pt-PT" sz="1600" dirty="0" smtClean="0"/>
          </a:p>
          <a:p>
            <a:r>
              <a:rPr lang="pt-PT" sz="2000" dirty="0" smtClean="0"/>
              <a:t>Controlo de pedais</a:t>
            </a:r>
          </a:p>
          <a:p>
            <a:pPr lvl="1"/>
            <a:r>
              <a:rPr lang="pt-PT" sz="1600" dirty="0" smtClean="0"/>
              <a:t>Atuadores de pedais com velocidade variáveis</a:t>
            </a:r>
          </a:p>
          <a:p>
            <a:pPr lvl="1"/>
            <a:r>
              <a:rPr lang="pt-PT" sz="1600" dirty="0" smtClean="0"/>
              <a:t>Desenvolvimento de um novo sistema de acelerador</a:t>
            </a:r>
          </a:p>
          <a:p>
            <a:pPr lvl="1"/>
            <a:endParaRPr lang="pt-PT" sz="1600" dirty="0" smtClean="0"/>
          </a:p>
          <a:p>
            <a:r>
              <a:rPr lang="pt-PT" sz="2000" dirty="0" smtClean="0"/>
              <a:t>Software </a:t>
            </a:r>
          </a:p>
          <a:p>
            <a:pPr lvl="1"/>
            <a:r>
              <a:rPr lang="pt-PT" sz="1600" dirty="0" smtClean="0"/>
              <a:t>Implementação do software de planeamento de trajetórias  </a:t>
            </a:r>
          </a:p>
          <a:p>
            <a:pPr lvl="1"/>
            <a:r>
              <a:rPr lang="pt-PT" sz="1600" dirty="0" smtClean="0"/>
              <a:t>Implementação de algoritmo no estado movimento</a:t>
            </a:r>
          </a:p>
          <a:p>
            <a:pPr lvl="1"/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lvl="1"/>
            <a:endParaRPr lang="pt-PT" dirty="0" smtClean="0"/>
          </a:p>
          <a:p>
            <a:pPr lvl="2">
              <a:buNone/>
            </a:pPr>
            <a:endParaRPr lang="pt-PT" dirty="0" smtClean="0"/>
          </a:p>
          <a:p>
            <a:pPr lvl="1"/>
            <a:endParaRPr lang="pt-PT" i="1" dirty="0" smtClean="0"/>
          </a:p>
          <a:p>
            <a:pPr lvl="1">
              <a:buNone/>
            </a:pPr>
            <a:endParaRPr lang="pt-PT"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35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27" y="2671555"/>
            <a:ext cx="7553324" cy="1684151"/>
          </a:xfrm>
        </p:spPr>
        <p:txBody>
          <a:bodyPr/>
          <a:lstStyle/>
          <a:p>
            <a:pPr algn="ctr"/>
            <a:r>
              <a:rPr lang="pt-PT" dirty="0" smtClean="0"/>
              <a:t>Caixa automática e manobras especiais no </a:t>
            </a:r>
            <a:r>
              <a:rPr lang="pt-PT" dirty="0" err="1" smtClean="0"/>
              <a:t>Atlascar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83995" y="4232876"/>
            <a:ext cx="9327995" cy="580073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Sérgio Pinho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4860385"/>
            <a:ext cx="9144000" cy="59971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</a:rPr>
              <a:t>Departamento de Engenharia Mecânica,</a:t>
            </a:r>
          </a:p>
          <a:p>
            <a:pPr algn="ctr">
              <a:lnSpc>
                <a:spcPct val="900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</a:rPr>
              <a:t>Universidade de Aveiro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42178" y="5913353"/>
            <a:ext cx="7411146" cy="50975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1200" dirty="0" smtClean="0">
                <a:solidFill>
                  <a:schemeClr val="accent5">
                    <a:lumMod val="50000"/>
                  </a:schemeClr>
                </a:solidFill>
              </a:rPr>
              <a:t>Prof. Doutor Vítor Santos</a:t>
            </a: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Introdução</a:t>
            </a:r>
            <a:endParaRPr lang="pt-PT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err="1" smtClean="0"/>
              <a:t>AtlasCar</a:t>
            </a:r>
            <a:endParaRPr lang="pt-PT" sz="2000" dirty="0" smtClean="0"/>
          </a:p>
          <a:p>
            <a:endParaRPr lang="pt-PT" sz="600" dirty="0" smtClean="0"/>
          </a:p>
          <a:p>
            <a:pPr lvl="1"/>
            <a:r>
              <a:rPr lang="pt-PT" sz="1600" dirty="0" smtClean="0"/>
              <a:t>Protótipo à escala real</a:t>
            </a:r>
          </a:p>
          <a:p>
            <a:pPr lvl="1"/>
            <a:endParaRPr lang="pt-PT" sz="1600" dirty="0" smtClean="0"/>
          </a:p>
          <a:p>
            <a:pPr lvl="1"/>
            <a:r>
              <a:rPr lang="pt-PT" sz="1600" dirty="0" smtClean="0"/>
              <a:t>Objetivos</a:t>
            </a:r>
          </a:p>
          <a:p>
            <a:pPr lvl="2"/>
            <a:r>
              <a:rPr lang="pt-PT" sz="1400" dirty="0" smtClean="0"/>
              <a:t>Desenvolvimento de Sistemas </a:t>
            </a:r>
          </a:p>
          <a:p>
            <a:pPr lvl="2">
              <a:buNone/>
            </a:pPr>
            <a:r>
              <a:rPr lang="pt-PT" sz="1400" dirty="0" smtClean="0"/>
              <a:t>Avançados de Condução Assistida </a:t>
            </a:r>
          </a:p>
          <a:p>
            <a:pPr lvl="2">
              <a:buNone/>
            </a:pPr>
            <a:r>
              <a:rPr lang="pt-PT" sz="1400" dirty="0" smtClean="0"/>
              <a:t>(ADAS), de Condução Autónoma e</a:t>
            </a:r>
          </a:p>
          <a:p>
            <a:pPr lvl="2">
              <a:buNone/>
            </a:pPr>
            <a:r>
              <a:rPr lang="pt-PT" sz="1400" dirty="0" smtClean="0"/>
              <a:t>de Segurança</a:t>
            </a:r>
          </a:p>
          <a:p>
            <a:pPr lvl="2"/>
            <a:r>
              <a:rPr lang="pt-PT" sz="1400" dirty="0" smtClean="0"/>
              <a:t>Pesquisa e estudo </a:t>
            </a:r>
          </a:p>
          <a:p>
            <a:pPr lvl="2"/>
            <a:endParaRPr lang="pt-PT" sz="1600" dirty="0" smtClean="0"/>
          </a:p>
          <a:p>
            <a:pPr lvl="1"/>
            <a:r>
              <a:rPr lang="pt-PT" sz="1600" dirty="0" smtClean="0"/>
              <a:t>Equipamento</a:t>
            </a:r>
          </a:p>
          <a:p>
            <a:pPr lvl="2"/>
            <a:r>
              <a:rPr lang="pt-PT" sz="1400" dirty="0" smtClean="0"/>
              <a:t>Sensores</a:t>
            </a:r>
          </a:p>
          <a:p>
            <a:pPr lvl="2"/>
            <a:r>
              <a:rPr lang="pt-PT" sz="1400" dirty="0" smtClean="0"/>
              <a:t>Unidade de processamento</a:t>
            </a:r>
          </a:p>
          <a:p>
            <a:pPr lvl="2"/>
            <a:r>
              <a:rPr lang="pt-PT" sz="1400" dirty="0" smtClean="0"/>
              <a:t>Unidade de geração e gestão </a:t>
            </a:r>
          </a:p>
          <a:p>
            <a:pPr lvl="2">
              <a:buNone/>
            </a:pPr>
            <a:r>
              <a:rPr lang="pt-PT" sz="1400" dirty="0" smtClean="0"/>
              <a:t>de energia</a:t>
            </a:r>
          </a:p>
          <a:p>
            <a:pPr lvl="1">
              <a:buNone/>
            </a:pPr>
            <a:endParaRPr lang="pt-PT" u="sng" dirty="0" smtClean="0"/>
          </a:p>
          <a:p>
            <a:endParaRPr lang="pt-PT" u="sng" dirty="0" smtClean="0"/>
          </a:p>
          <a:p>
            <a:endParaRPr lang="pt-PT" dirty="0" smtClean="0"/>
          </a:p>
          <a:p>
            <a:pPr lvl="5"/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2944" y="1385380"/>
            <a:ext cx="3694024" cy="24641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9621" y="3952495"/>
            <a:ext cx="3695897" cy="238124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3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Problema</a:t>
            </a:r>
            <a:endParaRPr lang="pt-PT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en-US" sz="2000" dirty="0" smtClean="0"/>
              <a:t>“Autonomy refers to systems capable of operating in the real-world environment without any form of external control for extended periods of time”</a:t>
            </a:r>
          </a:p>
          <a:p>
            <a:pPr algn="r">
              <a:buNone/>
            </a:pPr>
            <a:r>
              <a:rPr lang="en-US" sz="1200" dirty="0" smtClean="0"/>
              <a:t>By George A. </a:t>
            </a:r>
            <a:r>
              <a:rPr lang="en-US" sz="1200" dirty="0" err="1" smtClean="0"/>
              <a:t>Bekey</a:t>
            </a:r>
            <a:endParaRPr lang="pt-PT" sz="1200" dirty="0" smtClean="0"/>
          </a:p>
          <a:p>
            <a:pPr lvl="1"/>
            <a:endParaRPr lang="pt-PT" dirty="0" smtClean="0"/>
          </a:p>
          <a:p>
            <a:endParaRPr lang="pt-PT" sz="600" dirty="0" smtClean="0"/>
          </a:p>
          <a:p>
            <a:pPr lvl="1"/>
            <a:endParaRPr lang="pt-PT" dirty="0" smtClean="0"/>
          </a:p>
          <a:p>
            <a:pPr lvl="2"/>
            <a:endParaRPr lang="pt-PT" dirty="0" smtClean="0"/>
          </a:p>
          <a:p>
            <a:pPr marL="685800" lvl="2" indent="0">
              <a:buNone/>
            </a:pPr>
            <a:r>
              <a:rPr lang="pt-PT" dirty="0"/>
              <a:t>	</a:t>
            </a:r>
          </a:p>
          <a:p>
            <a:pPr lvl="1"/>
            <a:endParaRPr lang="pt-PT" dirty="0" smtClean="0"/>
          </a:p>
          <a:p>
            <a:pPr lvl="2"/>
            <a:endParaRPr lang="pt-PT" dirty="0" smtClean="0"/>
          </a:p>
          <a:p>
            <a:endParaRPr lang="pt-PT" u="sng" dirty="0" smtClean="0"/>
          </a:p>
          <a:p>
            <a:pPr lvl="1">
              <a:buNone/>
            </a:pPr>
            <a:endParaRPr lang="pt-PT" u="sng" dirty="0" smtClean="0"/>
          </a:p>
          <a:p>
            <a:endParaRPr lang="pt-PT" u="sng" dirty="0" smtClean="0"/>
          </a:p>
          <a:p>
            <a:endParaRPr lang="pt-PT" dirty="0" smtClean="0"/>
          </a:p>
          <a:p>
            <a:pPr lvl="5"/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4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06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Problema</a:t>
            </a:r>
            <a:endParaRPr lang="pt-PT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Requisitos</a:t>
            </a:r>
          </a:p>
          <a:p>
            <a:pPr lvl="1"/>
            <a:endParaRPr lang="pt-PT" dirty="0" smtClean="0"/>
          </a:p>
          <a:p>
            <a:pPr lvl="1"/>
            <a:r>
              <a:rPr lang="pt-PT" sz="1600" dirty="0" smtClean="0"/>
              <a:t>Inicio de movimento</a:t>
            </a:r>
          </a:p>
          <a:p>
            <a:pPr lvl="1"/>
            <a:endParaRPr lang="pt-PT" sz="1600" dirty="0" smtClean="0"/>
          </a:p>
          <a:p>
            <a:pPr lvl="1"/>
            <a:r>
              <a:rPr lang="pt-PT" sz="1600" dirty="0" smtClean="0"/>
              <a:t>Troca de mudanças</a:t>
            </a:r>
          </a:p>
          <a:p>
            <a:pPr lvl="1"/>
            <a:endParaRPr lang="pt-PT" dirty="0" smtClean="0"/>
          </a:p>
          <a:p>
            <a:r>
              <a:rPr lang="pt-PT" sz="2000" dirty="0" smtClean="0"/>
              <a:t>Objetivos</a:t>
            </a:r>
          </a:p>
          <a:p>
            <a:pPr lvl="1"/>
            <a:endParaRPr lang="pt-PT" dirty="0" smtClean="0"/>
          </a:p>
          <a:p>
            <a:pPr lvl="1"/>
            <a:r>
              <a:rPr lang="pt-PT" sz="1600" dirty="0" smtClean="0"/>
              <a:t>Comutador de Velocidades </a:t>
            </a:r>
          </a:p>
          <a:p>
            <a:pPr lvl="1"/>
            <a:endParaRPr lang="pt-PT" sz="1600" u="sng" dirty="0" smtClean="0"/>
          </a:p>
          <a:p>
            <a:pPr lvl="1"/>
            <a:r>
              <a:rPr lang="pt-PT" sz="1600" dirty="0" smtClean="0"/>
              <a:t>Software para manobras</a:t>
            </a:r>
          </a:p>
          <a:p>
            <a:endParaRPr lang="pt-PT" u="sng" dirty="0" smtClean="0"/>
          </a:p>
          <a:p>
            <a:endParaRPr lang="pt-PT" dirty="0" smtClean="0"/>
          </a:p>
          <a:p>
            <a:pPr lvl="5"/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5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Infraestrutura existente</a:t>
            </a:r>
            <a:endParaRPr lang="pt-PT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  <a:endParaRPr lang="pt-PT" dirty="0" smtClean="0"/>
          </a:p>
          <a:p>
            <a:pPr lvl="1"/>
            <a:r>
              <a:rPr lang="pt-PT" sz="1600" dirty="0" smtClean="0"/>
              <a:t>Desenvolvido por Miguel </a:t>
            </a:r>
            <a:r>
              <a:rPr lang="pt-PT" sz="1600" dirty="0" err="1" smtClean="0"/>
              <a:t>Mieiro</a:t>
            </a:r>
            <a:r>
              <a:rPr lang="pt-PT" sz="1600" dirty="0" smtClean="0"/>
              <a:t> e Nuno Silva, 2011</a:t>
            </a:r>
          </a:p>
          <a:p>
            <a:pPr lvl="1"/>
            <a:r>
              <a:rPr lang="pt-PT" sz="1600" dirty="0" smtClean="0"/>
              <a:t>Movimentos lineares e independentes</a:t>
            </a:r>
          </a:p>
          <a:p>
            <a:pPr lvl="1"/>
            <a:r>
              <a:rPr lang="pt-PT" sz="1600" dirty="0" smtClean="0"/>
              <a:t>Transmissão por correias dentadas</a:t>
            </a:r>
            <a:endParaRPr lang="pt-PT" sz="1600" u="sng" dirty="0" smtClean="0"/>
          </a:p>
          <a:p>
            <a:pPr lvl="1"/>
            <a:r>
              <a:rPr lang="pt-PT" sz="1600" dirty="0" smtClean="0"/>
              <a:t>Posicionamento realizado por motores e potenciómetros </a:t>
            </a:r>
          </a:p>
          <a:p>
            <a:pPr lvl="1"/>
            <a:endParaRPr lang="pt-PT" b="1" dirty="0" smtClean="0"/>
          </a:p>
          <a:p>
            <a:r>
              <a:rPr lang="pt-PT" sz="2000" dirty="0" smtClean="0"/>
              <a:t>Sistema eletrónico</a:t>
            </a:r>
            <a:endParaRPr lang="pt-PT" dirty="0" smtClean="0"/>
          </a:p>
          <a:p>
            <a:pPr lvl="1"/>
            <a:r>
              <a:rPr lang="pt-PT" sz="1600" dirty="0" smtClean="0"/>
              <a:t>Desenvolvido por Pedro Pinheiro, 2012</a:t>
            </a:r>
          </a:p>
          <a:p>
            <a:pPr lvl="1"/>
            <a:r>
              <a:rPr lang="pt-PT" sz="1600" dirty="0" smtClean="0"/>
              <a:t>Unidade de controlo e </a:t>
            </a:r>
            <a:r>
              <a:rPr lang="pt-PT" sz="1600" dirty="0" err="1" smtClean="0"/>
              <a:t>Shield</a:t>
            </a:r>
            <a:r>
              <a:rPr lang="pt-PT" sz="1600" dirty="0" smtClean="0"/>
              <a:t> Ethernet</a:t>
            </a:r>
          </a:p>
          <a:p>
            <a:pPr lvl="1"/>
            <a:r>
              <a:rPr lang="pt-PT" sz="1600" dirty="0" smtClean="0"/>
              <a:t>Modo MAN/AUTO</a:t>
            </a:r>
          </a:p>
          <a:p>
            <a:pPr lvl="1"/>
            <a:endParaRPr lang="pt-PT" b="1" dirty="0" smtClean="0"/>
          </a:p>
          <a:p>
            <a:r>
              <a:rPr lang="pt-PT" sz="2000" dirty="0" smtClean="0"/>
              <a:t>Acionamento Pedais</a:t>
            </a:r>
            <a:endParaRPr lang="pt-PT" dirty="0" smtClean="0"/>
          </a:p>
          <a:p>
            <a:pPr lvl="1"/>
            <a:r>
              <a:rPr lang="pt-PT" sz="1600" dirty="0" smtClean="0"/>
              <a:t>Atuadores de velocidade constante </a:t>
            </a:r>
          </a:p>
          <a:p>
            <a:pPr lvl="1"/>
            <a:r>
              <a:rPr lang="pt-PT" sz="1600" dirty="0" smtClean="0"/>
              <a:t>Borboleta eletrónica</a:t>
            </a:r>
          </a:p>
          <a:p>
            <a:pPr lvl="1"/>
            <a:endParaRPr lang="pt-PT" b="1" dirty="0" smtClean="0"/>
          </a:p>
          <a:p>
            <a:pPr lvl="5"/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6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</a:p>
          <a:p>
            <a:pPr lvl="1"/>
            <a:endParaRPr lang="pt-PT" dirty="0" smtClean="0"/>
          </a:p>
          <a:p>
            <a:pPr lvl="1"/>
            <a:r>
              <a:rPr lang="pt-PT" sz="1600" dirty="0" smtClean="0"/>
              <a:t>Soluções possíveis</a:t>
            </a:r>
          </a:p>
          <a:p>
            <a:pPr lvl="2"/>
            <a:r>
              <a:rPr lang="pt-PT" sz="1400" dirty="0" smtClean="0"/>
              <a:t>Braço robótico</a:t>
            </a:r>
          </a:p>
          <a:p>
            <a:pPr lvl="2"/>
            <a:r>
              <a:rPr lang="pt-PT" sz="1400" dirty="0" smtClean="0"/>
              <a:t>Robô delta</a:t>
            </a:r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sz="1600" dirty="0" smtClean="0"/>
              <a:t>Sistema desenvolvido</a:t>
            </a:r>
          </a:p>
          <a:p>
            <a:pPr lvl="2"/>
            <a:r>
              <a:rPr lang="pt-PT" sz="1400" dirty="0" smtClean="0"/>
              <a:t>Baseado no mesmo principio do modelo</a:t>
            </a:r>
          </a:p>
          <a:p>
            <a:pPr lvl="2">
              <a:buNone/>
            </a:pPr>
            <a:r>
              <a:rPr lang="pt-PT" sz="1400" dirty="0" smtClean="0"/>
              <a:t>existente</a:t>
            </a:r>
          </a:p>
          <a:p>
            <a:pPr lvl="2"/>
            <a:r>
              <a:rPr lang="pt-PT" sz="1400" dirty="0" smtClean="0"/>
              <a:t>Motivos</a:t>
            </a:r>
          </a:p>
          <a:p>
            <a:pPr lvl="3"/>
            <a:r>
              <a:rPr lang="pt-PT" sz="1400" dirty="0" smtClean="0"/>
              <a:t>Custos associados</a:t>
            </a:r>
          </a:p>
          <a:p>
            <a:pPr lvl="3"/>
            <a:r>
              <a:rPr lang="pt-PT" sz="1400" dirty="0" smtClean="0"/>
              <a:t>Trabalho já desenvolvido</a:t>
            </a:r>
          </a:p>
          <a:p>
            <a:pPr lvl="3"/>
            <a:r>
              <a:rPr lang="pt-PT" sz="1400" dirty="0" smtClean="0"/>
              <a:t>Material reutilizável </a:t>
            </a:r>
          </a:p>
          <a:p>
            <a:pPr lvl="1">
              <a:buNone/>
            </a:pPr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Imagem 15" descr="fan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9662" y="1750201"/>
            <a:ext cx="2742283" cy="247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Imagem 16" descr="del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3767" y="3448051"/>
            <a:ext cx="1833113" cy="25908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7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Desenvolvimento da nova unidade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713515"/>
          </a:xfrm>
        </p:spPr>
        <p:txBody>
          <a:bodyPr>
            <a:normAutofit/>
          </a:bodyPr>
          <a:lstStyle/>
          <a:p>
            <a:r>
              <a:rPr lang="pt-PT" sz="2000" dirty="0" smtClean="0"/>
              <a:t>Sistema mecânico</a:t>
            </a:r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endParaRPr lang="pt-PT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136" y="6596743"/>
            <a:ext cx="4000500" cy="608004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Caixa Automática e Manobras Especiais no AtlasCar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06185" y="6164506"/>
            <a:ext cx="4106636" cy="69349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pt-P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148919" y="6596744"/>
            <a:ext cx="4872617" cy="56525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PT" sz="900" dirty="0" smtClean="0">
                <a:solidFill>
                  <a:schemeClr val="accent5">
                    <a:lumMod val="50000"/>
                  </a:schemeClr>
                </a:solidFill>
              </a:rPr>
              <a:t>8                                                                  16 julho 2014  </a:t>
            </a:r>
            <a:endParaRPr lang="pt-PT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Imagem 17" descr="montagemn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8279" y="2227542"/>
            <a:ext cx="4513493" cy="3990877"/>
          </a:xfrm>
          <a:prstGeom prst="rect">
            <a:avLst/>
          </a:prstGeom>
        </p:spPr>
      </p:pic>
      <p:pic>
        <p:nvPicPr>
          <p:cNvPr id="19" name="Imagem 18" descr="montagemexisten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911" y="2255352"/>
            <a:ext cx="3907945" cy="4080134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 rot="19331903">
            <a:off x="6959601" y="6001658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 rot="12539208">
            <a:off x="5239657" y="5820228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para a direita 19"/>
          <p:cNvSpPr/>
          <p:nvPr/>
        </p:nvSpPr>
        <p:spPr>
          <a:xfrm rot="5400000">
            <a:off x="6836230" y="2873831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para a direita 20"/>
          <p:cNvSpPr/>
          <p:nvPr/>
        </p:nvSpPr>
        <p:spPr>
          <a:xfrm rot="5400000">
            <a:off x="5304973" y="3621317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 para a direita 21"/>
          <p:cNvSpPr/>
          <p:nvPr/>
        </p:nvSpPr>
        <p:spPr>
          <a:xfrm rot="2469944">
            <a:off x="6103261" y="3287490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a direita 22"/>
          <p:cNvSpPr/>
          <p:nvPr/>
        </p:nvSpPr>
        <p:spPr>
          <a:xfrm rot="12165004">
            <a:off x="2714173" y="5879247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 rot="13911971">
            <a:off x="1066802" y="5915529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Seta para a direita 24"/>
          <p:cNvSpPr/>
          <p:nvPr/>
        </p:nvSpPr>
        <p:spPr>
          <a:xfrm rot="5400000">
            <a:off x="2387601" y="2706919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eta para a direita 25"/>
          <p:cNvSpPr/>
          <p:nvPr/>
        </p:nvSpPr>
        <p:spPr>
          <a:xfrm rot="5400000">
            <a:off x="1030516" y="3468918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Seta para a direita 26"/>
          <p:cNvSpPr/>
          <p:nvPr/>
        </p:nvSpPr>
        <p:spPr>
          <a:xfrm rot="2469944">
            <a:off x="1727204" y="2989947"/>
            <a:ext cx="812800" cy="37737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1548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3575</Words>
  <Application>Microsoft Office PowerPoint</Application>
  <PresentationFormat>Apresentação no Ecrã (4:3)</PresentationFormat>
  <Paragraphs>659</Paragraphs>
  <Slides>37</Slides>
  <Notes>37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38" baseType="lpstr">
      <vt:lpstr>Academic Literature 16x9</vt:lpstr>
      <vt:lpstr>Caixa automática e manobras especiais no Atlascar </vt:lpstr>
      <vt:lpstr>Índice</vt:lpstr>
      <vt:lpstr>Introdução</vt:lpstr>
      <vt:lpstr>Introdução</vt:lpstr>
      <vt:lpstr>Problema</vt:lpstr>
      <vt:lpstr>Problema</vt:lpstr>
      <vt:lpstr>Infraestrutura existente</vt:lpstr>
      <vt:lpstr>Desenvolvimento da nova unidade </vt:lpstr>
      <vt:lpstr>Desenvolvimento da nova unidade </vt:lpstr>
      <vt:lpstr>Desenvolvimento da nova unidade </vt:lpstr>
      <vt:lpstr>Desenvolvimento da nova unidade </vt:lpstr>
      <vt:lpstr>Desenvolvimento da nova unidade </vt:lpstr>
      <vt:lpstr>Desenvolvimento da nova unidade </vt:lpstr>
      <vt:lpstr>Desenvolvimento da nova unidade </vt:lpstr>
      <vt:lpstr>Desenvolvimento da nova unidade </vt:lpstr>
      <vt:lpstr>Desenvolvimento da nova unidade </vt:lpstr>
      <vt:lpstr>Desenvolvimento da nova unidade </vt:lpstr>
      <vt:lpstr>Software para manobras</vt:lpstr>
      <vt:lpstr>Software para manobras</vt:lpstr>
      <vt:lpstr>Software para manobras</vt:lpstr>
      <vt:lpstr>Software para manobras</vt:lpstr>
      <vt:lpstr>Software para manobras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Experiências e Resultados</vt:lpstr>
      <vt:lpstr>Conclusões</vt:lpstr>
      <vt:lpstr>Trabalho futuro</vt:lpstr>
      <vt:lpstr>Caixa automática e manobras especiais no Atlascar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lastModifiedBy>Sergio</cp:lastModifiedBy>
  <cp:revision>76</cp:revision>
  <dcterms:created xsi:type="dcterms:W3CDTF">2014-04-17T22:28:38Z</dcterms:created>
  <dcterms:modified xsi:type="dcterms:W3CDTF">2014-07-15T21:42:19Z</dcterms:modified>
</cp:coreProperties>
</file>