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38"/>
  </p:notesMasterIdLst>
  <p:sldIdLst>
    <p:sldId id="256" r:id="rId2"/>
    <p:sldId id="288" r:id="rId3"/>
    <p:sldId id="290" r:id="rId4"/>
    <p:sldId id="285" r:id="rId5"/>
    <p:sldId id="272" r:id="rId6"/>
    <p:sldId id="316" r:id="rId7"/>
    <p:sldId id="317" r:id="rId8"/>
    <p:sldId id="292" r:id="rId9"/>
    <p:sldId id="293" r:id="rId10"/>
    <p:sldId id="300" r:id="rId11"/>
    <p:sldId id="299" r:id="rId12"/>
    <p:sldId id="301" r:id="rId13"/>
    <p:sldId id="314" r:id="rId14"/>
    <p:sldId id="287" r:id="rId15"/>
    <p:sldId id="294" r:id="rId16"/>
    <p:sldId id="295" r:id="rId17"/>
    <p:sldId id="296" r:id="rId18"/>
    <p:sldId id="297" r:id="rId19"/>
    <p:sldId id="298" r:id="rId20"/>
    <p:sldId id="302" r:id="rId21"/>
    <p:sldId id="315" r:id="rId22"/>
    <p:sldId id="322" r:id="rId23"/>
    <p:sldId id="304" r:id="rId24"/>
    <p:sldId id="305" r:id="rId25"/>
    <p:sldId id="318" r:id="rId26"/>
    <p:sldId id="321" r:id="rId27"/>
    <p:sldId id="308" r:id="rId28"/>
    <p:sldId id="306" r:id="rId29"/>
    <p:sldId id="325" r:id="rId30"/>
    <p:sldId id="323" r:id="rId31"/>
    <p:sldId id="324" r:id="rId32"/>
    <p:sldId id="309" r:id="rId33"/>
    <p:sldId id="310" r:id="rId34"/>
    <p:sldId id="312" r:id="rId35"/>
    <p:sldId id="311" r:id="rId36"/>
    <p:sldId id="31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89390" autoAdjust="0"/>
  </p:normalViewPr>
  <p:slideViewPr>
    <p:cSldViewPr>
      <p:cViewPr varScale="1">
        <p:scale>
          <a:sx n="55" d="100"/>
          <a:sy n="55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5F90B-9E40-46F7-82F0-6A00FBBE2311}" type="datetimeFigureOut">
              <a:rPr lang="pt-PT" smtClean="0"/>
              <a:pPr/>
              <a:t>18-12-2009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9A9B-CBB3-458E-9871-87B62B20C55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Bom dia…</a:t>
            </a:r>
          </a:p>
          <a:p>
            <a:r>
              <a:rPr lang="pt-PT" dirty="0" smtClean="0"/>
              <a:t>Meu nome é Rémi</a:t>
            </a:r>
            <a:r>
              <a:rPr lang="pt-PT" baseline="0" dirty="0" smtClean="0"/>
              <a:t> Sabino e venho aqui fazer uma apresentação da minha dissertação intitulada Estrutura Híbrida de Locomoção para um Robô Humanóide.</a:t>
            </a:r>
            <a:br>
              <a:rPr lang="pt-PT" baseline="0" dirty="0" smtClean="0"/>
            </a:b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Total de 15GDL’s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20</a:t>
            </a:fld>
            <a:endParaRPr lang="pt-P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Introdução – Estudo da arte / Biomecânica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23</a:t>
            </a:fld>
            <a:endParaRPr lang="pt-P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sz="2800" dirty="0" smtClean="0"/>
              <a:t>Criação de um simulador em Simulink</a:t>
            </a:r>
          </a:p>
          <a:p>
            <a:pPr lvl="1"/>
            <a:r>
              <a:rPr lang="pt-PT" dirty="0" smtClean="0"/>
              <a:t>Demonstrar minimização do binário máximo</a:t>
            </a:r>
          </a:p>
          <a:p>
            <a:pPr lvl="1"/>
            <a:r>
              <a:rPr lang="pt-PT" dirty="0" smtClean="0"/>
              <a:t>Determinar o valor da constante de elasticidade para cada actuador passivo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24</a:t>
            </a:fld>
            <a:endParaRPr lang="pt-P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1- Tirar fotos do robô</a:t>
            </a:r>
            <a:r>
              <a:rPr lang="pt-PT" baseline="0" dirty="0" smtClean="0"/>
              <a:t> com os elásticos colocados no sítio;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25</a:t>
            </a:fld>
            <a:endParaRPr lang="pt-P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Introdução – Estudo da arte / Biomecânica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27</a:t>
            </a:fld>
            <a:endParaRPr lang="pt-P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 smtClean="0"/>
              <a:t>Criação de um simulador em </a:t>
            </a:r>
            <a:r>
              <a:rPr lang="pt-PT" sz="2800" i="1" dirty="0" smtClean="0"/>
              <a:t>Simulink</a:t>
            </a:r>
            <a:r>
              <a:rPr lang="pt-PT" sz="2800" i="1" baseline="30000" dirty="0" smtClean="0"/>
              <a:t>®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28</a:t>
            </a:fld>
            <a:endParaRPr lang="pt-P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31</a:t>
            </a:fld>
            <a:endParaRPr lang="pt-P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Introdução – Estudo da arte / Biomecânica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32</a:t>
            </a:fld>
            <a:endParaRPr lang="pt-P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33</a:t>
            </a:fld>
            <a:endParaRPr lang="pt-P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34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Proponho que esta apresentação</a:t>
            </a:r>
            <a:r>
              <a:rPr lang="pt-PT" baseline="0" dirty="0" smtClean="0"/>
              <a:t> seja dividida em 5partes, correspondentes aos 5capitulos da minha dissertação:</a:t>
            </a:r>
          </a:p>
          <a:p>
            <a:r>
              <a:rPr lang="pt-PT" baseline="0" dirty="0" smtClean="0"/>
              <a:t>	Irei começar com uma pequena introdução na qual irei fazer referencia aos vários tipos de robôs humanóides e falar sobre a biomecânica</a:t>
            </a:r>
          </a:p>
          <a:p>
            <a:r>
              <a:rPr lang="pt-PT" baseline="0" dirty="0" smtClean="0"/>
              <a:t>	De seguida irei mostrar, de forma sequencial, o desenvolvimento da estrutura e as suas potencialidades</a:t>
            </a:r>
          </a:p>
          <a:p>
            <a:r>
              <a:rPr lang="pt-PT" baseline="0" dirty="0" smtClean="0"/>
              <a:t>	No capitulo 3 vou mostrar como foi implementada a actuação passiva</a:t>
            </a:r>
          </a:p>
          <a:p>
            <a:r>
              <a:rPr lang="pt-PT" baseline="0" dirty="0" smtClean="0"/>
              <a:t>	No capitulo seguinte irei mostrar como se pode dimensionar os actuadores passivos e demonstrar a vantagem da sua colocação na estrutura</a:t>
            </a:r>
          </a:p>
          <a:p>
            <a:r>
              <a:rPr lang="pt-PT" baseline="0" dirty="0" smtClean="0"/>
              <a:t>	Por último vou apresentar os resultados obtidos e as conclusões que deles se pode retirar, e perante o trabalho realizado irei fazer algumas propostas de trabalho de forma a levar a cabo a construção e actuação desta estrutura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35</a:t>
            </a:fld>
            <a:endParaRPr lang="pt-P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Aqui falta o logótipo do DEMUA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36</a:t>
            </a:fld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Objectivos – Desenvolver uma</a:t>
            </a:r>
            <a:r>
              <a:rPr lang="pt-PT" baseline="0" dirty="0" smtClean="0"/>
              <a:t> estrutura de um robô humanóide que possui actuadores activos e passivos com o objectivo de esta ser energeticamente mais económica, eficiente.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>
                <a:solidFill>
                  <a:srgbClr val="FF0000"/>
                </a:solidFill>
              </a:rPr>
              <a:t>Os objectivos deste trabalhos são essencialmente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desenvolver a estrutura de um </a:t>
            </a:r>
            <a:r>
              <a:rPr lang="pt-PT" baseline="0" dirty="0" err="1" smtClean="0">
                <a:solidFill>
                  <a:srgbClr val="FF0000"/>
                </a:solidFill>
              </a:rPr>
              <a:t>robo</a:t>
            </a:r>
            <a:r>
              <a:rPr lang="pt-PT" baseline="0" dirty="0" smtClean="0">
                <a:solidFill>
                  <a:srgbClr val="FF0000"/>
                </a:solidFill>
              </a:rPr>
              <a:t> </a:t>
            </a:r>
            <a:r>
              <a:rPr lang="pt-PT" baseline="0" dirty="0" err="1" smtClean="0">
                <a:solidFill>
                  <a:srgbClr val="FF0000"/>
                </a:solidFill>
              </a:rPr>
              <a:t>humanoide</a:t>
            </a:r>
            <a:endParaRPr lang="pt-PT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  escala reduzida – aproximação a uma estrutura a uma escala 1:1 (</a:t>
            </a:r>
            <a:r>
              <a:rPr lang="pt-PT" baseline="0" dirty="0" smtClean="0"/>
              <a:t>aproximação valida uma vez que a problemática relativa a actuação do robô é muito semelhante)</a:t>
            </a:r>
            <a:endParaRPr lang="pt-PT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  </a:t>
            </a:r>
            <a:r>
              <a:rPr lang="pt-PT" baseline="0" dirty="0" err="1" smtClean="0">
                <a:solidFill>
                  <a:srgbClr val="FF0000"/>
                </a:solidFill>
              </a:rPr>
              <a:t>agil</a:t>
            </a:r>
            <a:r>
              <a:rPr lang="pt-PT" baseline="0" dirty="0" smtClean="0">
                <a:solidFill>
                  <a:srgbClr val="FF0000"/>
                </a:solidFill>
              </a:rPr>
              <a:t> e </a:t>
            </a:r>
            <a:r>
              <a:rPr lang="pt-PT" baseline="0" dirty="0" err="1" smtClean="0">
                <a:solidFill>
                  <a:srgbClr val="FF0000"/>
                </a:solidFill>
              </a:rPr>
              <a:t>flexivel</a:t>
            </a:r>
            <a:r>
              <a:rPr lang="pt-PT" baseline="0" dirty="0" smtClean="0">
                <a:solidFill>
                  <a:srgbClr val="FF0000"/>
                </a:solidFill>
              </a:rPr>
              <a:t> – muitos graus de liberdade e amplitude de movimentos grandes (</a:t>
            </a:r>
            <a:r>
              <a:rPr lang="pt-PT" baseline="0" dirty="0" smtClean="0"/>
              <a:t>Maior numero de graus de liberdade e grande amplitude de movimentos de modo a poder reproduzir o máximo de movimento possíveis</a:t>
            </a:r>
            <a:r>
              <a:rPr lang="pt-PT" baseline="0" dirty="0" smtClean="0">
                <a:solidFill>
                  <a:srgbClr val="FF0000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  antropomorfia – </a:t>
            </a:r>
            <a:r>
              <a:rPr lang="pt-PT" baseline="0" dirty="0" smtClean="0"/>
              <a:t>(Manter um relação entre as dimensões do robô e as do ser humano)</a:t>
            </a:r>
            <a:endParaRPr lang="pt-PT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implementação de actuação passiva para auxilio dos motores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  atenuar picos de binário para – possibilita a utilização de motores de menor capacidade e/ou permite aumentar o tempo de resposta dos mesmos devido a diminuição da carga solicitada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questão</a:t>
            </a:r>
            <a:r>
              <a:rPr lang="pt-PT" baseline="0" dirty="0" smtClean="0"/>
              <a:t> biomecânica também foi considerada tentando para isso dar a estrutura</a:t>
            </a:r>
          </a:p>
          <a:p>
            <a:r>
              <a:rPr lang="pt-PT" baseline="0" dirty="0" smtClean="0"/>
              <a:t>dimensões antropomórficas e a capacidade de realizar movimentos com amplitudes</a:t>
            </a:r>
          </a:p>
          <a:p>
            <a:r>
              <a:rPr lang="pt-PT" baseline="0" dirty="0" smtClean="0"/>
              <a:t>semelhantes a aquelas que o ser humano é capaz de fazer.</a:t>
            </a:r>
          </a:p>
          <a:p>
            <a:endParaRPr lang="pt-PT" baseline="0" dirty="0" smtClean="0"/>
          </a:p>
          <a:p>
            <a:r>
              <a:rPr lang="pt-PT" baseline="0" dirty="0" smtClean="0"/>
              <a:t>Houve estes cuidados uma vez que se pretende imitar a estrutura humana nos seus</a:t>
            </a:r>
            <a:br>
              <a:rPr lang="pt-PT" baseline="0" dirty="0" smtClean="0"/>
            </a:br>
            <a:r>
              <a:rPr lang="pt-PT" baseline="0" dirty="0" smtClean="0"/>
              <a:t>movimentos, e para conseguir isso é necessário possuir características físicas semelhantes.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8</a:t>
            </a:fld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Introdução – Estudo da arte / Biomecânica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9</a:t>
            </a:fld>
            <a:endParaRPr lang="pt-P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Mateiais</a:t>
            </a:r>
            <a:r>
              <a:rPr lang="pt-PT" dirty="0" smtClean="0"/>
              <a:t> -&gt; Alumínio, aço, bronze / fibras de vidro ou carbono / Acrílico, policarbonato, ABS, </a:t>
            </a:r>
            <a:r>
              <a:rPr lang="pt-PT" dirty="0" err="1" smtClean="0"/>
              <a:t>polimeros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Servos digitais potentes, programáveis (</a:t>
            </a:r>
            <a:r>
              <a:rPr lang="pt-PT" dirty="0" err="1" smtClean="0"/>
              <a:t>deadbandwitdh</a:t>
            </a:r>
            <a:r>
              <a:rPr lang="pt-PT" dirty="0" smtClean="0"/>
              <a:t>, </a:t>
            </a:r>
            <a:r>
              <a:rPr lang="pt-PT" dirty="0" err="1" smtClean="0"/>
              <a:t>velocity</a:t>
            </a:r>
            <a:r>
              <a:rPr lang="pt-PT" dirty="0" smtClean="0"/>
              <a:t>, )</a:t>
            </a:r>
            <a:br>
              <a:rPr lang="pt-PT" dirty="0" smtClean="0"/>
            </a:br>
            <a:r>
              <a:rPr lang="pt-PT" dirty="0" smtClean="0"/>
              <a:t>  digitais – resposta imediata, exactidão, binário elevado e constante</a:t>
            </a:r>
          </a:p>
          <a:p>
            <a:r>
              <a:rPr lang="pt-PT" dirty="0" smtClean="0"/>
              <a:t>Retorna informações de posição perant</a:t>
            </a:r>
            <a:r>
              <a:rPr lang="pt-PT" baseline="0" dirty="0" smtClean="0"/>
              <a:t>e um impulso de 50usec (100 150 200)</a:t>
            </a:r>
          </a:p>
          <a:p>
            <a:endParaRPr lang="pt-PT" baseline="0" dirty="0" smtClean="0"/>
          </a:p>
          <a:p>
            <a:r>
              <a:rPr lang="pt-PT" baseline="0" dirty="0" smtClean="0"/>
              <a:t>Para o dimensionamento destes motores foi realizado cálculos do binário em algumas juntas</a:t>
            </a:r>
          </a:p>
          <a:p>
            <a:endParaRPr lang="pt-PT" baseline="0" dirty="0" smtClean="0"/>
          </a:p>
          <a:p>
            <a:r>
              <a:rPr lang="pt-PT" dirty="0" smtClean="0"/>
              <a:t>Binário máximo no tornozelo = 6Nm</a:t>
            </a:r>
          </a:p>
          <a:p>
            <a:r>
              <a:rPr lang="pt-PT" dirty="0" smtClean="0"/>
              <a:t>                            joelho</a:t>
            </a:r>
            <a:r>
              <a:rPr lang="pt-PT" baseline="0" dirty="0" smtClean="0"/>
              <a:t> = 4Nm</a:t>
            </a:r>
          </a:p>
          <a:p>
            <a:r>
              <a:rPr lang="pt-PT" baseline="0" dirty="0" smtClean="0"/>
              <a:t>                            anca = 4.5Nm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12</a:t>
            </a:fld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quebra que se pode ver a meio da coxa deve-se a colocação de</a:t>
            </a:r>
            <a:r>
              <a:rPr lang="pt-PT" baseline="0" dirty="0" smtClean="0"/>
              <a:t> um dos três graus de liberdade da junta esférica da anca neste local. Optou-se por esta colocação devido a falta de espaço no cimo da perna, na pélvis, dando a estrutura este aspecto e um movimento menos vulgar não perdendo por isso as propriedades da junta da anca.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A9B-CBB3-458E-9871-87B62B20C552}" type="slidenum">
              <a:rPr lang="pt-PT" smtClean="0"/>
              <a:pPr/>
              <a:t>17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E0905-77AF-418D-9BCE-00806B45ACA7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51321-EE57-4EE8-A0DA-C9027DB021A0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37B1-97AE-4717-B39D-18DFC4579F44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87F6-C81D-47F6-8B41-5B691147216B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ângulo arredond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7E26C-1024-44A1-A8CA-C15B73B9827B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FB303-3AE6-49CA-B00E-AAA0B41EDCEE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AAC0-33BF-4999-A3E5-CAF864BC72FA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EA7CB-A6FD-4C78-94C9-D9EEE7FC483A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6EB8F-1B46-47F7-A4C8-54C2F4510CBA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9B114-39DD-4A8E-B398-87DD915C4FA3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3C03B-15AB-4163-ADD9-F46E168AA3EF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75D7CC-D382-4887-9484-893B61A27DFA}" type="datetime1">
              <a:rPr lang="pt-PT" smtClean="0"/>
              <a:pPr/>
              <a:t>18-12-2009</a:t>
            </a:fld>
            <a:endParaRPr lang="en-US" dirty="0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.png"/><Relationship Id="rId5" Type="http://schemas.openxmlformats.org/officeDocument/2006/relationships/image" Target="../media/image50.jpeg"/><Relationship Id="rId10" Type="http://schemas.openxmlformats.org/officeDocument/2006/relationships/image" Target="../media/image2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&#233;mi%20Sobreira%20Sabino\Desktop\as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3.png"/><Relationship Id="rId4" Type="http://schemas.openxmlformats.org/officeDocument/2006/relationships/image" Target="../media/image60.jpeg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&#233;mi%20Sobreira%20Sabino\Desktop\Disserta&#231;&#227;o\DesefaPublica\16122009037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8.png"/><Relationship Id="rId7" Type="http://schemas.openxmlformats.org/officeDocument/2006/relationships/image" Target="../media/image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828800"/>
          </a:xfrm>
        </p:spPr>
        <p:txBody>
          <a:bodyPr>
            <a:noAutofit/>
          </a:bodyPr>
          <a:lstStyle/>
          <a:p>
            <a:pPr algn="l"/>
            <a:r>
              <a:rPr lang="pt-PT" sz="4000" dirty="0" smtClean="0"/>
              <a:t>Estrutura Híbrida de Locomoção para um Robô Humanóide</a:t>
            </a:r>
            <a:endParaRPr lang="pt-PT" sz="40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667000" y="3623400"/>
            <a:ext cx="6084000" cy="720000"/>
          </a:xfrm>
        </p:spPr>
        <p:txBody>
          <a:bodyPr>
            <a:normAutofit/>
          </a:bodyPr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391200" y="4495800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rot="5400000">
            <a:off x="4536600" y="5445600"/>
            <a:ext cx="2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ção do Número do Diapositivo 10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C66F-FC7B-4C52-931F-EAABACA1CBD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04800" y="4495800"/>
            <a:ext cx="52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85950" algn="l"/>
              </a:tabLst>
            </a:pPr>
            <a:r>
              <a:rPr lang="pt-PT" dirty="0" smtClean="0"/>
              <a:t>Candidato:	Rémi Sobreira Sabino</a:t>
            </a:r>
          </a:p>
          <a:p>
            <a:pPr algn="just">
              <a:tabLst>
                <a:tab pos="1885950" algn="l"/>
              </a:tabLst>
            </a:pPr>
            <a:r>
              <a:rPr lang="pt-PT" dirty="0" smtClean="0"/>
              <a:t>	remi@ua.pt</a:t>
            </a:r>
          </a:p>
          <a:p>
            <a:pPr algn="just" defTabSz="857250">
              <a:tabLst>
                <a:tab pos="1885950" algn="l"/>
              </a:tabLst>
            </a:pPr>
            <a:endParaRPr lang="pt-PT" dirty="0" smtClean="0"/>
          </a:p>
          <a:p>
            <a:pPr algn="just" defTabSz="857250">
              <a:tabLst>
                <a:tab pos="1885950" algn="l"/>
              </a:tabLst>
            </a:pPr>
            <a:r>
              <a:rPr lang="pt-PT" dirty="0" smtClean="0"/>
              <a:t>Orientador:	Vítor M. Ferreira dos Santos</a:t>
            </a:r>
          </a:p>
          <a:p>
            <a:pPr algn="just" defTabSz="857250">
              <a:tabLst>
                <a:tab pos="1885950" algn="l"/>
              </a:tabLst>
            </a:pPr>
            <a:r>
              <a:rPr lang="pt-PT" dirty="0" smtClean="0"/>
              <a:t>	vitor@ua.pt</a:t>
            </a:r>
          </a:p>
          <a:p>
            <a:pPr algn="just">
              <a:tabLst>
                <a:tab pos="1885950" algn="l"/>
              </a:tabLst>
            </a:pPr>
            <a:r>
              <a:rPr lang="pt-PT" dirty="0" smtClean="0"/>
              <a:t>Co-orientador: 	Rui A. da Silva Moreira</a:t>
            </a:r>
          </a:p>
          <a:p>
            <a:pPr algn="just">
              <a:tabLst>
                <a:tab pos="1885950" algn="l"/>
              </a:tabLst>
            </a:pPr>
            <a:r>
              <a:rPr lang="pt-PT" dirty="0" smtClean="0"/>
              <a:t>	rmoreira@ua.pt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7074965" y="4495200"/>
            <a:ext cx="1459435" cy="838800"/>
            <a:chOff x="7151165" y="4419600"/>
            <a:chExt cx="1459435" cy="838800"/>
          </a:xfrm>
        </p:grpSpPr>
        <p:pic>
          <p:nvPicPr>
            <p:cNvPr id="19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7772400" y="44196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20" name="Imagem 19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1165" y="4419600"/>
              <a:ext cx="621235" cy="8388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200" y="1295400"/>
            <a:ext cx="4297680" cy="1069848"/>
          </a:xfrm>
        </p:spPr>
        <p:txBody>
          <a:bodyPr>
            <a:normAutofit/>
          </a:bodyPr>
          <a:lstStyle/>
          <a:p>
            <a:pPr lvl="1"/>
            <a:r>
              <a:rPr lang="pt-PT" sz="2000" dirty="0" smtClean="0"/>
              <a:t>Por onde começar??</a:t>
            </a:r>
          </a:p>
          <a:p>
            <a:pPr lvl="2"/>
            <a:r>
              <a:rPr lang="pt-PT" sz="1800" dirty="0" smtClean="0"/>
              <a:t>Pé, tornozelo, joelho, anca,</a:t>
            </a:r>
            <a:br>
              <a:rPr lang="pt-PT" sz="1800" dirty="0" smtClean="0"/>
            </a:br>
            <a:r>
              <a:rPr lang="pt-PT" sz="1800" dirty="0" smtClean="0"/>
              <a:t>tronco, braços e cabeça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886200" y="1295400"/>
            <a:ext cx="3764280" cy="990600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Materiais??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Metais, fibras ou plásticos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76200" y="2514600"/>
            <a:ext cx="4343400" cy="835152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/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Dimensões??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Antropometria</a:t>
            </a:r>
            <a: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corpo humano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886200" y="2438400"/>
            <a:ext cx="5791200" cy="13716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Capacidades??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Graus de liberdade e cursos das articulações equivalentes</a:t>
            </a:r>
            <a: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aos</a:t>
            </a:r>
            <a:b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ser humano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76200" y="3810000"/>
            <a:ext cx="4419600" cy="990600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Actuadores??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Motores</a:t>
            </a:r>
            <a: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passivos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lang="pt-PT" baseline="0" dirty="0" smtClean="0"/>
              <a:t>Dimensões</a:t>
            </a:r>
            <a:r>
              <a:rPr lang="pt-PT" dirty="0" smtClean="0"/>
              <a:t> e capacidades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3886200" y="3810000"/>
            <a:ext cx="5486400" cy="1143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Espaços??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lang="pt-PT" dirty="0" smtClean="0"/>
              <a:t>Motores e elementos passivos</a:t>
            </a:r>
          </a:p>
          <a:p>
            <a:pPr marL="786384" marR="0" lvl="2" indent="-18288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tabLst/>
              <a:defRPr/>
            </a:pPr>
            <a:r>
              <a:rPr lang="pt-PT" dirty="0" smtClean="0"/>
              <a:t>Electrónica e cablagem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Marcador de Posição do Número do Diapositivo 2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30" name="Conexão recta 2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grpSp>
        <p:nvGrpSpPr>
          <p:cNvPr id="36" name="Grupo 35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7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8" name="Imagem 37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cxnSp>
        <p:nvCxnSpPr>
          <p:cNvPr id="39" name="Conexão recta 38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Posição de Conteúdo 2"/>
          <p:cNvSpPr txBox="1">
            <a:spLocks/>
          </p:cNvSpPr>
          <p:nvPr/>
        </p:nvSpPr>
        <p:spPr>
          <a:xfrm>
            <a:off x="533400" y="530352"/>
            <a:ext cx="2133600" cy="6126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Estrutura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219200"/>
            <a:ext cx="8031480" cy="449580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Motores</a:t>
            </a:r>
          </a:p>
          <a:p>
            <a:pPr lvl="1"/>
            <a:r>
              <a:rPr lang="pt-PT" sz="1800" dirty="0" smtClean="0"/>
              <a:t>Motores Convencionais;</a:t>
            </a:r>
          </a:p>
          <a:p>
            <a:pPr lvl="1"/>
            <a:r>
              <a:rPr lang="pt-PT" sz="1800" dirty="0" smtClean="0"/>
              <a:t>Servomotores;</a:t>
            </a:r>
          </a:p>
          <a:p>
            <a:pPr lvl="1"/>
            <a:r>
              <a:rPr lang="pt-PT" sz="1800" dirty="0" smtClean="0"/>
              <a:t>Motores Passo-a-passo;</a:t>
            </a:r>
          </a:p>
          <a:p>
            <a:pPr lvl="1"/>
            <a:r>
              <a:rPr lang="pt-PT" sz="1800" dirty="0" smtClean="0"/>
              <a:t>Motores Lineares;</a:t>
            </a:r>
          </a:p>
          <a:p>
            <a:pPr lvl="1"/>
            <a:r>
              <a:rPr lang="pt-PT" sz="1800" dirty="0" smtClean="0"/>
              <a:t>Actuadores Hidráulicos e Pneumáticos.</a:t>
            </a:r>
          </a:p>
          <a:p>
            <a:endParaRPr lang="pt-PT" sz="2000" dirty="0" smtClean="0"/>
          </a:p>
          <a:p>
            <a:r>
              <a:rPr lang="pt-PT" sz="2000" dirty="0" smtClean="0"/>
              <a:t>Actuadores passivos</a:t>
            </a:r>
          </a:p>
          <a:p>
            <a:pPr lvl="1"/>
            <a:r>
              <a:rPr lang="pt-PT" sz="1800" dirty="0" smtClean="0"/>
              <a:t>Molas;</a:t>
            </a:r>
          </a:p>
          <a:p>
            <a:pPr lvl="1"/>
            <a:r>
              <a:rPr lang="pt-PT" sz="1800" dirty="0" smtClean="0"/>
              <a:t>Lâminas flexíveis;</a:t>
            </a:r>
          </a:p>
          <a:p>
            <a:pPr lvl="1"/>
            <a:r>
              <a:rPr lang="pt-PT" sz="1800" dirty="0" smtClean="0"/>
              <a:t>Elásticos.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400800" y="2743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ACTUAÇÃO HÍBRIDA</a:t>
            </a: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ta curvada para baixo 4"/>
          <p:cNvSpPr/>
          <p:nvPr/>
        </p:nvSpPr>
        <p:spPr>
          <a:xfrm flipV="1">
            <a:off x="3962400" y="3899399"/>
            <a:ext cx="3810000" cy="9012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6" name="Seta curvada para baixo 5"/>
          <p:cNvSpPr/>
          <p:nvPr/>
        </p:nvSpPr>
        <p:spPr>
          <a:xfrm>
            <a:off x="4267200" y="1447245"/>
            <a:ext cx="3429000" cy="762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6" name="Conexão recta 25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2" name="Conexão recta 31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4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2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5" name="Imagem 34" descr="logoDEMU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37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Tipos de actuadores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0520" y="1143000"/>
            <a:ext cx="4754880" cy="2743200"/>
          </a:xfrm>
          <a:ln w="25400">
            <a:noFill/>
          </a:ln>
        </p:spPr>
        <p:txBody>
          <a:bodyPr>
            <a:normAutofit/>
          </a:bodyPr>
          <a:lstStyle/>
          <a:p>
            <a:r>
              <a:rPr lang="pt-PT" sz="2000" dirty="0" smtClean="0"/>
              <a:t>Servomotores digitais</a:t>
            </a:r>
          </a:p>
          <a:p>
            <a:pPr lvl="1" algn="just"/>
            <a:r>
              <a:rPr lang="pt-PT" sz="1800" dirty="0" smtClean="0"/>
              <a:t>Binários elevados;</a:t>
            </a:r>
          </a:p>
          <a:p>
            <a:pPr lvl="1" algn="just"/>
            <a:r>
              <a:rPr lang="pt-PT" sz="1800" dirty="0" smtClean="0"/>
              <a:t>Alta precisão;</a:t>
            </a:r>
          </a:p>
          <a:p>
            <a:pPr lvl="1" algn="just"/>
            <a:r>
              <a:rPr lang="pt-PT" sz="1800" dirty="0" smtClean="0"/>
              <a:t>Grande velocidade;</a:t>
            </a:r>
          </a:p>
          <a:p>
            <a:pPr lvl="1" algn="just"/>
            <a:r>
              <a:rPr lang="pt-PT" sz="1800" dirty="0" smtClean="0"/>
              <a:t>Programáveis;</a:t>
            </a:r>
          </a:p>
          <a:p>
            <a:pPr lvl="1" algn="just"/>
            <a:r>
              <a:rPr lang="pt-PT" sz="1800" dirty="0" smtClean="0"/>
              <a:t>Retornam valores de posição.</a:t>
            </a:r>
          </a:p>
          <a:p>
            <a:pPr algn="just"/>
            <a:endParaRPr lang="pt-PT" sz="1400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172200" y="1295400"/>
            <a:ext cx="2362200" cy="36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pt-PT" sz="800" dirty="0" smtClean="0">
              <a:latin typeface="Candara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Tensão – 7,4 V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Corrente – até 5200 mA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Binário – 30,0 kg.cm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Velocidade – 0,14 s/60º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Dimensões – 40x37x20 mm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Peso –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70 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HSR5990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138" y="1371598"/>
            <a:ext cx="1883662" cy="198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502920" y="2209800"/>
            <a:ext cx="6126480" cy="2133600"/>
          </a:xfrm>
          <a:prstGeom prst="rect">
            <a:avLst/>
          </a:prstGeom>
          <a:ln w="25400">
            <a:noFill/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381000" y="3276600"/>
            <a:ext cx="3962400" cy="1600200"/>
          </a:xfrm>
          <a:prstGeom prst="rect">
            <a:avLst/>
          </a:prstGeom>
          <a:ln w="25400">
            <a:noFill/>
          </a:ln>
        </p:spPr>
        <p:txBody>
          <a:bodyPr vert="horz" lIns="182880" tIns="91440">
            <a:normAutofit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Transmissão por correia</a:t>
            </a:r>
          </a:p>
          <a:p>
            <a:pPr marL="548640"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/>
            </a:pPr>
            <a:r>
              <a:rPr lang="pt-PT" dirty="0" smtClean="0"/>
              <a:t>Correias dentadas e</a:t>
            </a:r>
            <a:br>
              <a:rPr lang="pt-PT" dirty="0" smtClean="0"/>
            </a:br>
            <a:r>
              <a:rPr lang="pt-PT" dirty="0" smtClean="0"/>
              <a:t>reforçadas;</a:t>
            </a:r>
          </a:p>
          <a:p>
            <a:pPr marL="548640" lvl="1" indent="-201168" algn="just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/>
            </a:pPr>
            <a:r>
              <a:rPr lang="pt-PT" dirty="0" smtClean="0"/>
              <a:t>Fácil de implementar.</a:t>
            </a: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Marcador de Posição do Número do Diapositivo 2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30" name="Conexão recta 2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6" name="Conexão recta 35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8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4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9" name="Imagem 38" descr="logoDEMU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40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Motores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Imagem 22" descr="Transmissao.png"/>
          <p:cNvPicPr>
            <a:picLocks noChangeAspect="1"/>
          </p:cNvPicPr>
          <p:nvPr/>
        </p:nvPicPr>
        <p:blipFill>
          <a:blip r:embed="rId6" cstate="print"/>
          <a:srcRect l="38972" t="9451" r="39476" b="13137"/>
          <a:stretch>
            <a:fillRect/>
          </a:stretch>
        </p:blipFill>
        <p:spPr>
          <a:xfrm>
            <a:off x="4419600" y="2209800"/>
            <a:ext cx="1689146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3810000"/>
          </a:xfrm>
          <a:ln w="25400">
            <a:noFill/>
          </a:ln>
        </p:spPr>
        <p:txBody>
          <a:bodyPr>
            <a:normAutofit fontScale="92500" lnSpcReduction="20000"/>
          </a:bodyPr>
          <a:lstStyle/>
          <a:p>
            <a:r>
              <a:rPr lang="pt-PT" sz="2200" dirty="0" smtClean="0"/>
              <a:t>Molas</a:t>
            </a:r>
          </a:p>
          <a:p>
            <a:pPr lvl="1"/>
            <a:r>
              <a:rPr lang="pt-PT" sz="1900" dirty="0" smtClean="0"/>
              <a:t>Helicoidais</a:t>
            </a:r>
          </a:p>
          <a:p>
            <a:pPr lvl="2"/>
            <a:r>
              <a:rPr lang="pt-PT" sz="1700" dirty="0" smtClean="0"/>
              <a:t>Volumosas</a:t>
            </a:r>
          </a:p>
          <a:p>
            <a:pPr lvl="2"/>
            <a:r>
              <a:rPr lang="pt-PT" sz="1700" dirty="0" smtClean="0"/>
              <a:t>Geometria cilíndrica rígida</a:t>
            </a:r>
          </a:p>
          <a:p>
            <a:pPr lvl="1"/>
            <a:r>
              <a:rPr lang="pt-PT" sz="1900" dirty="0" smtClean="0"/>
              <a:t>Lâminas</a:t>
            </a:r>
          </a:p>
          <a:p>
            <a:pPr lvl="2"/>
            <a:r>
              <a:rPr lang="pt-PT" sz="1700" dirty="0" smtClean="0"/>
              <a:t>Geometria rígida</a:t>
            </a:r>
          </a:p>
          <a:p>
            <a:pPr lvl="1"/>
            <a:r>
              <a:rPr lang="pt-PT" sz="1900" dirty="0" smtClean="0"/>
              <a:t>Espirais</a:t>
            </a:r>
          </a:p>
          <a:p>
            <a:pPr lvl="2"/>
            <a:r>
              <a:rPr lang="pt-PT" sz="1700" dirty="0" smtClean="0"/>
              <a:t>Difícil de incorporar na estrutura</a:t>
            </a:r>
          </a:p>
          <a:p>
            <a:pPr lvl="2"/>
            <a:endParaRPr lang="pt-PT" sz="1600" dirty="0" smtClean="0"/>
          </a:p>
          <a:p>
            <a:pPr lvl="2"/>
            <a:endParaRPr lang="pt-PT" sz="1600" dirty="0" smtClean="0"/>
          </a:p>
          <a:p>
            <a:r>
              <a:rPr lang="pt-PT" sz="2200" dirty="0" smtClean="0"/>
              <a:t>Elásticos</a:t>
            </a:r>
          </a:p>
          <a:p>
            <a:pPr lvl="1"/>
            <a:r>
              <a:rPr lang="pt-PT" sz="1900" dirty="0" smtClean="0"/>
              <a:t>Geometria muito ajustável</a:t>
            </a:r>
          </a:p>
          <a:p>
            <a:pPr lvl="2"/>
            <a:r>
              <a:rPr lang="pt-PT" sz="1700" dirty="0" smtClean="0"/>
              <a:t>Possibilidade de interferências</a:t>
            </a:r>
          </a:p>
          <a:p>
            <a:pPr lvl="2"/>
            <a:r>
              <a:rPr lang="pt-PT" sz="1700" dirty="0" smtClean="0"/>
              <a:t>Colocação de pontos de apoio menos exigente</a:t>
            </a:r>
          </a:p>
          <a:p>
            <a:pPr>
              <a:buNone/>
            </a:pPr>
            <a:endParaRPr lang="pt-PT" sz="1600" dirty="0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7" name="Conexão recta 26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3" name="Conexão recta 32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5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2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6" name="Imagem 35" descr="logoDEMU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37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Actuadores passivos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Imagem 15" descr="C:\Users\Rémi Sobreira Sabino\Desktop\elasticos.png"/>
          <p:cNvPicPr>
            <a:picLocks noChangeAspect="1"/>
          </p:cNvPicPr>
          <p:nvPr/>
        </p:nvPicPr>
        <p:blipFill>
          <a:blip r:embed="rId4" cstate="print"/>
          <a:srcRect t="38604"/>
          <a:stretch>
            <a:fillRect/>
          </a:stretch>
        </p:blipFill>
        <p:spPr bwMode="auto">
          <a:xfrm>
            <a:off x="6450600" y="3505200"/>
            <a:ext cx="2160000" cy="1223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m 16" descr="C:\Users\Rémi Sobreira Sabino\Desktop\produtos_tracao.jpg"/>
          <p:cNvPicPr>
            <a:picLocks noChangeAspect="1"/>
          </p:cNvPicPr>
          <p:nvPr/>
        </p:nvPicPr>
        <p:blipFill>
          <a:blip r:embed="rId5" cstate="print"/>
          <a:srcRect l="16372" r="14955"/>
          <a:stretch>
            <a:fillRect/>
          </a:stretch>
        </p:blipFill>
        <p:spPr bwMode="auto">
          <a:xfrm>
            <a:off x="6450600" y="1455794"/>
            <a:ext cx="2160000" cy="159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e3.png"/>
          <p:cNvPicPr>
            <a:picLocks/>
          </p:cNvPicPr>
          <p:nvPr/>
        </p:nvPicPr>
        <p:blipFill>
          <a:blip r:embed="rId2" cstate="print"/>
          <a:srcRect l="30403" t="21203" r="29904" b="20397"/>
          <a:stretch>
            <a:fillRect/>
          </a:stretch>
        </p:blipFill>
        <p:spPr>
          <a:xfrm>
            <a:off x="457200" y="3153000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Imagem 25" descr="Pe1.png"/>
          <p:cNvPicPr>
            <a:picLocks noChangeAspect="1"/>
          </p:cNvPicPr>
          <p:nvPr/>
        </p:nvPicPr>
        <p:blipFill>
          <a:blip r:embed="rId3" cstate="print"/>
          <a:srcRect l="27630" t="14171" r="27335" b="23818"/>
          <a:stretch>
            <a:fillRect/>
          </a:stretch>
        </p:blipFill>
        <p:spPr>
          <a:xfrm>
            <a:off x="533400" y="1295400"/>
            <a:ext cx="5898331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m 15" descr="Pe2.png"/>
          <p:cNvPicPr>
            <a:picLocks noChangeAspect="1"/>
          </p:cNvPicPr>
          <p:nvPr/>
        </p:nvPicPr>
        <p:blipFill>
          <a:blip r:embed="rId4" cstate="print"/>
          <a:srcRect l="33501" t="18816" r="24624" b="19610"/>
          <a:stretch>
            <a:fillRect/>
          </a:stretch>
        </p:blipFill>
        <p:spPr>
          <a:xfrm>
            <a:off x="3278400" y="2134800"/>
            <a:ext cx="2970000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Imagem 50" descr="C:\Users\Rémi Sobreira Sabino\Desktop\Dissertação\Humanoide\Projecto Mecânico\FotosHumanoide\DSC00917.JPG"/>
          <p:cNvPicPr>
            <a:picLocks noChangeAspect="1"/>
          </p:cNvPicPr>
          <p:nvPr/>
        </p:nvPicPr>
        <p:blipFill>
          <a:blip r:embed="rId5" cstate="print"/>
          <a:srcRect l="16501" t="16713" r="20617" b="7908"/>
          <a:stretch>
            <a:fillRect/>
          </a:stretch>
        </p:blipFill>
        <p:spPr bwMode="auto">
          <a:xfrm>
            <a:off x="6588474" y="1295400"/>
            <a:ext cx="2022126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bright="-25000" contrast="40000"/>
          </a:blip>
          <a:stretch>
            <a:fillRect/>
          </a:stretch>
        </p:blipFill>
        <p:spPr bwMode="auto">
          <a:xfrm>
            <a:off x="694437" y="2134800"/>
            <a:ext cx="2461325" cy="19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ângulo 17"/>
          <p:cNvSpPr/>
          <p:nvPr/>
        </p:nvSpPr>
        <p:spPr>
          <a:xfrm>
            <a:off x="3276600" y="4495800"/>
            <a:ext cx="3168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3505200" y="43434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Rectângulo 19"/>
          <p:cNvSpPr/>
          <p:nvPr/>
        </p:nvSpPr>
        <p:spPr>
          <a:xfrm>
            <a:off x="5943600" y="43434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3276600" y="4423800"/>
            <a:ext cx="3168000" cy="7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" name="Rectângulo 22"/>
          <p:cNvSpPr/>
          <p:nvPr/>
        </p:nvSpPr>
        <p:spPr>
          <a:xfrm>
            <a:off x="3276600" y="4267200"/>
            <a:ext cx="3168000" cy="7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" name="Forma L 23"/>
          <p:cNvSpPr/>
          <p:nvPr/>
        </p:nvSpPr>
        <p:spPr>
          <a:xfrm>
            <a:off x="3581400" y="3352800"/>
            <a:ext cx="228600" cy="914400"/>
          </a:xfrm>
          <a:prstGeom prst="corne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" name="Forma L 24"/>
          <p:cNvSpPr/>
          <p:nvPr/>
        </p:nvSpPr>
        <p:spPr>
          <a:xfrm flipH="1">
            <a:off x="5715000" y="3352800"/>
            <a:ext cx="228600" cy="914400"/>
          </a:xfrm>
          <a:prstGeom prst="corne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" name="Oval 28"/>
          <p:cNvSpPr/>
          <p:nvPr/>
        </p:nvSpPr>
        <p:spPr>
          <a:xfrm>
            <a:off x="685800" y="43878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" name="Oval 29"/>
          <p:cNvSpPr/>
          <p:nvPr/>
        </p:nvSpPr>
        <p:spPr>
          <a:xfrm>
            <a:off x="2133600" y="36258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Oval 30"/>
          <p:cNvSpPr/>
          <p:nvPr/>
        </p:nvSpPr>
        <p:spPr>
          <a:xfrm>
            <a:off x="2133600" y="4356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2" name="Oval 31"/>
          <p:cNvSpPr/>
          <p:nvPr/>
        </p:nvSpPr>
        <p:spPr>
          <a:xfrm>
            <a:off x="684000" y="36000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4" name="Marcador de Posição do Número do Diapositivo 3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38" name="Conexão recta 37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38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39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40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44" name="Conexão recta 43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46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7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47" name="Imagem 46" descr="logoDEMU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36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Desenhos do pé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(1 GDL)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58000" y="4267200"/>
            <a:ext cx="684000" cy="61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Oval 49"/>
          <p:cNvSpPr/>
          <p:nvPr/>
        </p:nvSpPr>
        <p:spPr>
          <a:xfrm>
            <a:off x="7926600" y="4036200"/>
            <a:ext cx="684000" cy="61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Imagem 13" descr="Pe1.png"/>
          <p:cNvPicPr>
            <a:picLocks/>
          </p:cNvPicPr>
          <p:nvPr/>
        </p:nvPicPr>
        <p:blipFill>
          <a:blip r:embed="rId3" cstate="print"/>
          <a:srcRect l="31150" t="12641" r="27138" b="25784"/>
          <a:stretch>
            <a:fillRect/>
          </a:stretch>
        </p:blipFill>
        <p:spPr>
          <a:xfrm>
            <a:off x="457200" y="1295400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2" name="Conexão recta 51"/>
          <p:cNvCxnSpPr/>
          <p:nvPr/>
        </p:nvCxnSpPr>
        <p:spPr>
          <a:xfrm flipV="1">
            <a:off x="1524000" y="2239200"/>
            <a:ext cx="1143000" cy="7326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cta 53"/>
          <p:cNvCxnSpPr/>
          <p:nvPr/>
        </p:nvCxnSpPr>
        <p:spPr>
          <a:xfrm rot="5400000" flipH="1" flipV="1">
            <a:off x="1902600" y="4037400"/>
            <a:ext cx="972000" cy="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864" t="8900" r="6196" b="8035"/>
          <a:stretch>
            <a:fillRect/>
          </a:stretch>
        </p:blipFill>
        <p:spPr bwMode="auto">
          <a:xfrm>
            <a:off x="1067400" y="3153000"/>
            <a:ext cx="2361600" cy="174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Imagem 47" descr="FlexaoPlantarDorsal.png"/>
          <p:cNvPicPr>
            <a:picLocks noChangeAspect="1"/>
          </p:cNvPicPr>
          <p:nvPr/>
        </p:nvPicPr>
        <p:blipFill>
          <a:blip r:embed="rId3" cstate="print"/>
          <a:srcRect l="40258" t="7743" r="40488" b="7087"/>
          <a:stretch>
            <a:fillRect/>
          </a:stretch>
        </p:blipFill>
        <p:spPr>
          <a:xfrm>
            <a:off x="6165000" y="1281000"/>
            <a:ext cx="18360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Imagem 49" descr="FlexaoPlantarFinal1.png"/>
          <p:cNvPicPr>
            <a:picLocks noChangeAspect="1"/>
          </p:cNvPicPr>
          <p:nvPr/>
        </p:nvPicPr>
        <p:blipFill>
          <a:blip r:embed="rId4" cstate="print"/>
          <a:srcRect l="40000" t="9451" r="42500" b="5765"/>
          <a:stretch>
            <a:fillRect/>
          </a:stretch>
        </p:blipFill>
        <p:spPr>
          <a:xfrm>
            <a:off x="3879051" y="1281000"/>
            <a:ext cx="167634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Imagem 32" descr="Tornozelo1.png"/>
          <p:cNvPicPr>
            <a:picLocks noChangeAspect="1"/>
          </p:cNvPicPr>
          <p:nvPr/>
        </p:nvPicPr>
        <p:blipFill>
          <a:blip r:embed="rId5" cstate="print"/>
          <a:srcRect l="34615" t="3643" r="25000" b="19576"/>
          <a:stretch>
            <a:fillRect/>
          </a:stretch>
        </p:blipFill>
        <p:spPr>
          <a:xfrm>
            <a:off x="1371600" y="1295400"/>
            <a:ext cx="4271728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Imagem 48" descr="EversaoFinal1.png"/>
          <p:cNvPicPr>
            <a:picLocks noChangeAspect="1"/>
          </p:cNvPicPr>
          <p:nvPr/>
        </p:nvPicPr>
        <p:blipFill>
          <a:blip r:embed="rId6" cstate="print"/>
          <a:srcRect l="40000" t="9144" r="40000" b="11493"/>
          <a:stretch>
            <a:fillRect/>
          </a:stretch>
        </p:blipFill>
        <p:spPr>
          <a:xfrm>
            <a:off x="3744511" y="1281000"/>
            <a:ext cx="204668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Imagem 33" descr="Tornozelo1.png"/>
          <p:cNvPicPr>
            <a:picLocks noChangeAspect="1"/>
          </p:cNvPicPr>
          <p:nvPr/>
        </p:nvPicPr>
        <p:blipFill>
          <a:blip r:embed="rId5" cstate="print"/>
          <a:srcRect l="33776" t="3358" r="27756" b="19069"/>
          <a:stretch>
            <a:fillRect/>
          </a:stretch>
        </p:blipFill>
        <p:spPr>
          <a:xfrm>
            <a:off x="720000" y="1295400"/>
            <a:ext cx="197424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Imagem 34" descr="Tornozelo2.png"/>
          <p:cNvPicPr>
            <a:picLocks noChangeAspect="1"/>
          </p:cNvPicPr>
          <p:nvPr/>
        </p:nvPicPr>
        <p:blipFill>
          <a:blip r:embed="rId7" cstate="print"/>
          <a:srcRect l="21512" r="17864"/>
          <a:stretch>
            <a:fillRect/>
          </a:stretch>
        </p:blipFill>
        <p:spPr>
          <a:xfrm>
            <a:off x="2736000" y="1295400"/>
            <a:ext cx="23622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Imagem 52" descr="C:\Users\Rémi Sobreira Sabino\Desktop\Dissertação\Humanoide\Projecto Mecânico\FotosHumanoide\DSC00917.JPG"/>
          <p:cNvPicPr>
            <a:picLocks noChangeAspect="1"/>
          </p:cNvPicPr>
          <p:nvPr/>
        </p:nvPicPr>
        <p:blipFill>
          <a:blip r:embed="rId8" cstate="print"/>
          <a:srcRect l="16501" t="16713" r="20617" b="7908"/>
          <a:stretch>
            <a:fillRect/>
          </a:stretch>
        </p:blipFill>
        <p:spPr bwMode="auto">
          <a:xfrm>
            <a:off x="6553200" y="1295400"/>
            <a:ext cx="2022126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7" name="Conexão recta 36"/>
          <p:cNvCxnSpPr/>
          <p:nvPr/>
        </p:nvCxnSpPr>
        <p:spPr>
          <a:xfrm flipV="1">
            <a:off x="2772000" y="2440200"/>
            <a:ext cx="533400" cy="3516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38"/>
          <p:cNvCxnSpPr/>
          <p:nvPr/>
        </p:nvCxnSpPr>
        <p:spPr>
          <a:xfrm>
            <a:off x="2808000" y="1567200"/>
            <a:ext cx="533400" cy="360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44"/>
          <p:cNvCxnSpPr/>
          <p:nvPr/>
        </p:nvCxnSpPr>
        <p:spPr>
          <a:xfrm flipV="1">
            <a:off x="4248000" y="1312800"/>
            <a:ext cx="762000" cy="504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>
            <a:off x="4191000" y="2487000"/>
            <a:ext cx="762000" cy="4848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Posição do Número do Diapositivo 22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7" name="Conexão recta 26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6" name="Conexão recta 35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40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9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41" name="Imagem 40" descr="logoDEMUA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lum bright="-25000" contrast="40000"/>
          </a:blip>
          <a:stretch>
            <a:fillRect/>
          </a:stretch>
        </p:blipFill>
        <p:spPr bwMode="auto">
          <a:xfrm>
            <a:off x="1336670" y="3124200"/>
            <a:ext cx="172580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Imagem 46" descr="InversaoEversao.png"/>
          <p:cNvPicPr>
            <a:picLocks noChangeAspect="1"/>
          </p:cNvPicPr>
          <p:nvPr/>
        </p:nvPicPr>
        <p:blipFill>
          <a:blip r:embed="rId12" cstate="print"/>
          <a:srcRect l="39095" t="8393" r="39403" b="6283"/>
          <a:stretch>
            <a:fillRect/>
          </a:stretch>
        </p:blipFill>
        <p:spPr>
          <a:xfrm>
            <a:off x="6182911" y="1281000"/>
            <a:ext cx="204668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Oval 50"/>
          <p:cNvSpPr/>
          <p:nvPr/>
        </p:nvSpPr>
        <p:spPr>
          <a:xfrm>
            <a:off x="6705600" y="3812400"/>
            <a:ext cx="684000" cy="61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Oval 51"/>
          <p:cNvSpPr/>
          <p:nvPr/>
        </p:nvSpPr>
        <p:spPr>
          <a:xfrm>
            <a:off x="7696200" y="3655200"/>
            <a:ext cx="684000" cy="61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9" name="Grupo 58"/>
          <p:cNvGrpSpPr/>
          <p:nvPr/>
        </p:nvGrpSpPr>
        <p:grpSpPr>
          <a:xfrm>
            <a:off x="1059600" y="1295400"/>
            <a:ext cx="2362200" cy="1800000"/>
            <a:chOff x="457200" y="1295400"/>
            <a:chExt cx="2362200" cy="1800000"/>
          </a:xfrm>
        </p:grpSpPr>
        <p:pic>
          <p:nvPicPr>
            <p:cNvPr id="54" name="Imagem 53" descr="Tornozelo2.png"/>
            <p:cNvPicPr>
              <a:picLocks noChangeAspect="1"/>
            </p:cNvPicPr>
            <p:nvPr/>
          </p:nvPicPr>
          <p:blipFill>
            <a:blip r:embed="rId7" cstate="print"/>
            <a:srcRect l="21512" r="17864"/>
            <a:stretch>
              <a:fillRect/>
            </a:stretch>
          </p:blipFill>
          <p:spPr>
            <a:xfrm>
              <a:off x="457200" y="1295400"/>
              <a:ext cx="2362200" cy="180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55" name="Conexão recta 54"/>
            <p:cNvCxnSpPr/>
            <p:nvPr/>
          </p:nvCxnSpPr>
          <p:spPr>
            <a:xfrm flipV="1">
              <a:off x="493200" y="2440200"/>
              <a:ext cx="533400" cy="351600"/>
            </a:xfrm>
            <a:prstGeom prst="line">
              <a:avLst/>
            </a:prstGeom>
            <a:ln w="25400">
              <a:solidFill>
                <a:srgbClr val="92D05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xão recta 55"/>
            <p:cNvCxnSpPr/>
            <p:nvPr/>
          </p:nvCxnSpPr>
          <p:spPr>
            <a:xfrm>
              <a:off x="529200" y="1567200"/>
              <a:ext cx="533400" cy="360000"/>
            </a:xfrm>
            <a:prstGeom prst="line">
              <a:avLst/>
            </a:prstGeom>
            <a:ln w="25400">
              <a:solidFill>
                <a:srgbClr val="92D05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xão recta 56"/>
            <p:cNvCxnSpPr/>
            <p:nvPr/>
          </p:nvCxnSpPr>
          <p:spPr>
            <a:xfrm flipV="1">
              <a:off x="1969200" y="1312800"/>
              <a:ext cx="762000" cy="504000"/>
            </a:xfrm>
            <a:prstGeom prst="line">
              <a:avLst/>
            </a:prstGeom>
            <a:ln w="25400">
              <a:solidFill>
                <a:srgbClr val="92D05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xão recta 57"/>
            <p:cNvCxnSpPr/>
            <p:nvPr/>
          </p:nvCxnSpPr>
          <p:spPr>
            <a:xfrm>
              <a:off x="1912200" y="2487000"/>
              <a:ext cx="762000" cy="484800"/>
            </a:xfrm>
            <a:prstGeom prst="line">
              <a:avLst/>
            </a:prstGeom>
            <a:ln w="25400">
              <a:solidFill>
                <a:srgbClr val="92D05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pt-PT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Desenhos do tornozelo (2 GDL's)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 descr="C:\Users\Rémi Sobreira Sabino\Desktop\Dissertação\Humanoide\Projecto Mecânico\FotosHumanoide\DSC00917.JPG"/>
          <p:cNvPicPr>
            <a:picLocks noChangeAspect="1"/>
          </p:cNvPicPr>
          <p:nvPr/>
        </p:nvPicPr>
        <p:blipFill>
          <a:blip r:embed="rId2" cstate="print"/>
          <a:srcRect l="16501" t="16713" r="20617" b="7908"/>
          <a:stretch>
            <a:fillRect/>
          </a:stretch>
        </p:blipFill>
        <p:spPr bwMode="auto">
          <a:xfrm>
            <a:off x="6553200" y="1295400"/>
            <a:ext cx="2022126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m 19" descr="Canela1.png"/>
          <p:cNvPicPr>
            <a:picLocks noChangeAspect="1"/>
          </p:cNvPicPr>
          <p:nvPr/>
        </p:nvPicPr>
        <p:blipFill>
          <a:blip r:embed="rId3" cstate="print"/>
          <a:srcRect l="37530" t="13432" r="38076" b="13937"/>
          <a:stretch>
            <a:fillRect/>
          </a:stretch>
        </p:blipFill>
        <p:spPr>
          <a:xfrm>
            <a:off x="3200400" y="1281000"/>
            <a:ext cx="2727771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m 20" descr="Canela1.png"/>
          <p:cNvPicPr>
            <a:picLocks noChangeAspect="1"/>
          </p:cNvPicPr>
          <p:nvPr/>
        </p:nvPicPr>
        <p:blipFill>
          <a:blip r:embed="rId3" cstate="print"/>
          <a:srcRect l="37530" t="14139" r="39014" b="12998"/>
          <a:stretch>
            <a:fillRect/>
          </a:stretch>
        </p:blipFill>
        <p:spPr>
          <a:xfrm>
            <a:off x="720000" y="1304400"/>
            <a:ext cx="12816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 descr="Canela2.png"/>
          <p:cNvPicPr>
            <a:picLocks noChangeAspect="1"/>
          </p:cNvPicPr>
          <p:nvPr/>
        </p:nvPicPr>
        <p:blipFill>
          <a:blip r:embed="rId4" cstate="print"/>
          <a:srcRect l="35368" t="9387" r="39168" b="9259"/>
          <a:stretch>
            <a:fillRect/>
          </a:stretch>
        </p:blipFill>
        <p:spPr>
          <a:xfrm>
            <a:off x="2209800" y="1295400"/>
            <a:ext cx="124615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3" name="Conexão recta 22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25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29" name="Conexão recta 28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1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5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2" name="Imagem 31" descr="logoDEMU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Desenhos da canela e do joelho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(1 GDL)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25000" contrast="40000"/>
          </a:blip>
          <a:stretch>
            <a:fillRect/>
          </a:stretch>
        </p:blipFill>
        <p:spPr bwMode="auto">
          <a:xfrm>
            <a:off x="909942" y="3162161"/>
            <a:ext cx="2442858" cy="178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33"/>
          <p:cNvSpPr/>
          <p:nvPr/>
        </p:nvSpPr>
        <p:spPr>
          <a:xfrm>
            <a:off x="6705600" y="3015600"/>
            <a:ext cx="684000" cy="14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Oval 34"/>
          <p:cNvSpPr/>
          <p:nvPr/>
        </p:nvSpPr>
        <p:spPr>
          <a:xfrm>
            <a:off x="7696200" y="2819400"/>
            <a:ext cx="684000" cy="14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" name="Imagem 39" descr="FlexaoJoelho.png"/>
          <p:cNvPicPr>
            <a:picLocks noChangeAspect="1"/>
          </p:cNvPicPr>
          <p:nvPr/>
        </p:nvPicPr>
        <p:blipFill>
          <a:blip r:embed="rId8" cstate="print"/>
          <a:srcRect l="41618" t="10964" r="35248" b="6802"/>
          <a:stretch>
            <a:fillRect/>
          </a:stretch>
        </p:blipFill>
        <p:spPr>
          <a:xfrm>
            <a:off x="3886200" y="1281000"/>
            <a:ext cx="22848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1" name="Conexão recta 40"/>
          <p:cNvCxnSpPr/>
          <p:nvPr/>
        </p:nvCxnSpPr>
        <p:spPr>
          <a:xfrm>
            <a:off x="2438400" y="2808000"/>
            <a:ext cx="900000" cy="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41"/>
          <p:cNvCxnSpPr/>
          <p:nvPr/>
        </p:nvCxnSpPr>
        <p:spPr>
          <a:xfrm>
            <a:off x="2438400" y="1524000"/>
            <a:ext cx="900000" cy="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42"/>
          <p:cNvCxnSpPr/>
          <p:nvPr/>
        </p:nvCxnSpPr>
        <p:spPr>
          <a:xfrm flipV="1">
            <a:off x="1066800" y="2514600"/>
            <a:ext cx="685800" cy="414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cta 46"/>
          <p:cNvCxnSpPr/>
          <p:nvPr/>
        </p:nvCxnSpPr>
        <p:spPr>
          <a:xfrm flipV="1">
            <a:off x="1066800" y="1371600"/>
            <a:ext cx="685800" cy="414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oxa1.png"/>
          <p:cNvPicPr>
            <a:picLocks noChangeAspect="1"/>
          </p:cNvPicPr>
          <p:nvPr/>
        </p:nvPicPr>
        <p:blipFill>
          <a:blip r:embed="rId3" cstate="print"/>
          <a:srcRect l="39406" t="9147" r="38812" b="5771"/>
          <a:stretch>
            <a:fillRect/>
          </a:stretch>
        </p:blipFill>
        <p:spPr>
          <a:xfrm>
            <a:off x="3505200" y="1281000"/>
            <a:ext cx="207919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m 17" descr="Coxa1.png"/>
          <p:cNvPicPr>
            <a:picLocks noChangeAspect="1"/>
          </p:cNvPicPr>
          <p:nvPr/>
        </p:nvPicPr>
        <p:blipFill>
          <a:blip r:embed="rId4" cstate="print"/>
          <a:srcRect l="38895" t="8724" r="39514" b="6040"/>
          <a:stretch>
            <a:fillRect/>
          </a:stretch>
        </p:blipFill>
        <p:spPr>
          <a:xfrm>
            <a:off x="820271" y="1295400"/>
            <a:ext cx="100852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2" name="Conexão recta 21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28" name="Conexão recta 27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0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5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1" name="Imagem 30" descr="logoDEMU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Desenhos da coxa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(1 GDL)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lum bright="-25000" contrast="40000"/>
          </a:blip>
          <a:stretch>
            <a:fillRect/>
          </a:stretch>
        </p:blipFill>
        <p:spPr bwMode="auto">
          <a:xfrm>
            <a:off x="533400" y="3330109"/>
            <a:ext cx="1524000" cy="1445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Imagem 32" descr="C:\Users\Rémi Sobreira Sabino\Desktop\Dissertação\Humanoide\Projecto Mecânico\FotosHumanoide\DSC00917.JPG"/>
          <p:cNvPicPr>
            <a:picLocks noChangeAspect="1"/>
          </p:cNvPicPr>
          <p:nvPr/>
        </p:nvPicPr>
        <p:blipFill>
          <a:blip r:embed="rId8" cstate="print"/>
          <a:srcRect l="16501" t="16713" r="20617" b="7908"/>
          <a:stretch>
            <a:fillRect/>
          </a:stretch>
        </p:blipFill>
        <p:spPr bwMode="auto">
          <a:xfrm>
            <a:off x="6553200" y="1295400"/>
            <a:ext cx="2022126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Imagem 34" descr="RotacaoInternaFinal2.png"/>
          <p:cNvPicPr>
            <a:picLocks noChangeAspect="1"/>
          </p:cNvPicPr>
          <p:nvPr/>
        </p:nvPicPr>
        <p:blipFill>
          <a:blip r:embed="rId9" cstate="print"/>
          <a:srcRect l="27634" t="16707" r="39358" b="14329"/>
          <a:stretch>
            <a:fillRect/>
          </a:stretch>
        </p:blipFill>
        <p:spPr>
          <a:xfrm>
            <a:off x="2133600" y="1295400"/>
            <a:ext cx="19050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Imagem 35" descr="RotacaoMedialLateral.png"/>
          <p:cNvPicPr>
            <a:picLocks noChangeAspect="1"/>
          </p:cNvPicPr>
          <p:nvPr/>
        </p:nvPicPr>
        <p:blipFill>
          <a:blip r:embed="rId10" cstate="print"/>
          <a:srcRect l="40215" t="16494" r="40857" b="16262"/>
          <a:stretch>
            <a:fillRect/>
          </a:stretch>
        </p:blipFill>
        <p:spPr>
          <a:xfrm>
            <a:off x="4191000" y="1295400"/>
            <a:ext cx="22860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Oval 36"/>
          <p:cNvSpPr/>
          <p:nvPr/>
        </p:nvSpPr>
        <p:spPr>
          <a:xfrm>
            <a:off x="6705600" y="2057400"/>
            <a:ext cx="68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Oval 37"/>
          <p:cNvSpPr/>
          <p:nvPr/>
        </p:nvSpPr>
        <p:spPr>
          <a:xfrm>
            <a:off x="7620000" y="1981200"/>
            <a:ext cx="68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2" name="Conexão recta 31"/>
          <p:cNvCxnSpPr/>
          <p:nvPr/>
        </p:nvCxnSpPr>
        <p:spPr>
          <a:xfrm rot="5400000">
            <a:off x="787800" y="2247900"/>
            <a:ext cx="1143000" cy="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7108" t="8900" r="12340" b="8035"/>
          <a:stretch>
            <a:fillRect/>
          </a:stretch>
        </p:blipFill>
        <p:spPr bwMode="auto">
          <a:xfrm>
            <a:off x="609600" y="3124200"/>
            <a:ext cx="218571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636" t="8035" r="7097" b="8900"/>
          <a:stretch>
            <a:fillRect/>
          </a:stretch>
        </p:blipFill>
        <p:spPr bwMode="auto">
          <a:xfrm>
            <a:off x="464657" y="3124200"/>
            <a:ext cx="250714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Imagem 32" descr="C:\Users\Rémi Sobreira Sabino\Desktop\Dissertação\Humanoide\Projecto Mecânico\FotosHumanoide\DSC00917.JPG"/>
          <p:cNvPicPr>
            <a:picLocks noChangeAspect="1"/>
          </p:cNvPicPr>
          <p:nvPr/>
        </p:nvPicPr>
        <p:blipFill>
          <a:blip r:embed="rId4" cstate="print"/>
          <a:srcRect l="16501" t="16713" r="20617" b="7908"/>
          <a:stretch>
            <a:fillRect/>
          </a:stretch>
        </p:blipFill>
        <p:spPr bwMode="auto">
          <a:xfrm>
            <a:off x="6553200" y="1295400"/>
            <a:ext cx="2022126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 descr="Anca.png"/>
          <p:cNvPicPr>
            <a:picLocks noChangeAspect="1"/>
          </p:cNvPicPr>
          <p:nvPr/>
        </p:nvPicPr>
        <p:blipFill>
          <a:blip r:embed="rId5" cstate="print"/>
          <a:srcRect l="33107" t="21577" r="34993" b="22394"/>
          <a:stretch>
            <a:fillRect/>
          </a:stretch>
        </p:blipFill>
        <p:spPr>
          <a:xfrm>
            <a:off x="1676400" y="1295400"/>
            <a:ext cx="4624000" cy="3672000"/>
          </a:xfrm>
          <a:prstGeom prst="rect">
            <a:avLst/>
          </a:prstGeom>
        </p:spPr>
      </p:pic>
      <p:pic>
        <p:nvPicPr>
          <p:cNvPr id="38" name="Imagem 37" descr="HiperextensaoAnca.png"/>
          <p:cNvPicPr>
            <a:picLocks noChangeAspect="1"/>
          </p:cNvPicPr>
          <p:nvPr/>
        </p:nvPicPr>
        <p:blipFill>
          <a:blip r:embed="rId6" cstate="print"/>
          <a:srcRect l="36667" t="11059" r="40833" b="13373"/>
          <a:stretch>
            <a:fillRect/>
          </a:stretch>
        </p:blipFill>
        <p:spPr>
          <a:xfrm>
            <a:off x="3509601" y="1281000"/>
            <a:ext cx="2418146" cy="3672000"/>
          </a:xfrm>
          <a:prstGeom prst="rect">
            <a:avLst/>
          </a:prstGeom>
        </p:spPr>
      </p:pic>
      <p:pic>
        <p:nvPicPr>
          <p:cNvPr id="37" name="Imagem 36" descr="ExtensaoHiperextensao.png"/>
          <p:cNvPicPr>
            <a:picLocks noChangeAspect="1"/>
          </p:cNvPicPr>
          <p:nvPr/>
        </p:nvPicPr>
        <p:blipFill>
          <a:blip r:embed="rId7" cstate="print"/>
          <a:srcRect l="41581" t="10820" r="39463" b="12090"/>
          <a:stretch>
            <a:fillRect/>
          </a:stretch>
        </p:blipFill>
        <p:spPr>
          <a:xfrm>
            <a:off x="6308747" y="1281000"/>
            <a:ext cx="1997053" cy="3672000"/>
          </a:xfrm>
          <a:prstGeom prst="rect">
            <a:avLst/>
          </a:prstGeom>
        </p:spPr>
      </p:pic>
      <p:pic>
        <p:nvPicPr>
          <p:cNvPr id="15" name="Imagem 14" descr="Anca.png"/>
          <p:cNvPicPr>
            <a:picLocks noChangeAspect="1"/>
          </p:cNvPicPr>
          <p:nvPr/>
        </p:nvPicPr>
        <p:blipFill>
          <a:blip r:embed="rId5" cstate="print"/>
          <a:srcRect l="34380" t="22202" r="35596" b="23844"/>
          <a:stretch>
            <a:fillRect/>
          </a:stretch>
        </p:blipFill>
        <p:spPr>
          <a:xfrm>
            <a:off x="604015" y="1295400"/>
            <a:ext cx="2215385" cy="1800000"/>
          </a:xfrm>
          <a:prstGeom prst="rect">
            <a:avLst/>
          </a:prstGeom>
        </p:spPr>
      </p:pic>
      <p:sp>
        <p:nvSpPr>
          <p:cNvPr id="19" name="Marcador de Posição do Número do Diapositivo 1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3" name="Conexão recta 22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25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29" name="Conexão recta 28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1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8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2" name="Imagem 31" descr="logoDEMUA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502920" y="533400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Desenhos da anca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(2x2 + 1 </a:t>
            </a:r>
            <a:r>
              <a:rPr kumimoji="0" lang="pt-PT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GDL’s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Imagem 35" descr="AbducaoFinal2.png"/>
          <p:cNvPicPr>
            <a:picLocks noChangeAspect="1"/>
          </p:cNvPicPr>
          <p:nvPr/>
        </p:nvPicPr>
        <p:blipFill>
          <a:blip r:embed="rId10" cstate="print"/>
          <a:srcRect l="36985" t="13137" r="36245" b="20510"/>
          <a:stretch>
            <a:fillRect/>
          </a:stretch>
        </p:blipFill>
        <p:spPr>
          <a:xfrm>
            <a:off x="4267200" y="1295400"/>
            <a:ext cx="3276600" cy="36720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6629400" y="1676400"/>
            <a:ext cx="1676400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4" name="Conexão recta 33"/>
          <p:cNvCxnSpPr/>
          <p:nvPr/>
        </p:nvCxnSpPr>
        <p:spPr>
          <a:xfrm flipV="1">
            <a:off x="908815" y="1828800"/>
            <a:ext cx="1905000" cy="11856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41"/>
          <p:cNvCxnSpPr/>
          <p:nvPr/>
        </p:nvCxnSpPr>
        <p:spPr>
          <a:xfrm>
            <a:off x="985015" y="2590800"/>
            <a:ext cx="533400" cy="3048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>
            <a:off x="1946815" y="2016000"/>
            <a:ext cx="533400" cy="3048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Tronco.png"/>
          <p:cNvPicPr>
            <a:picLocks noChangeAspect="1"/>
          </p:cNvPicPr>
          <p:nvPr/>
        </p:nvPicPr>
        <p:blipFill>
          <a:blip r:embed="rId2" cstate="print"/>
          <a:srcRect l="39305" t="34004" r="44418" b="16520"/>
          <a:stretch>
            <a:fillRect/>
          </a:stretch>
        </p:blipFill>
        <p:spPr>
          <a:xfrm>
            <a:off x="3271642" y="1219200"/>
            <a:ext cx="2671958" cy="3672000"/>
          </a:xfrm>
          <a:prstGeom prst="rect">
            <a:avLst/>
          </a:prstGeom>
        </p:spPr>
      </p:pic>
      <p:pic>
        <p:nvPicPr>
          <p:cNvPr id="17" name="Imagem 16" descr="Tronco.png"/>
          <p:cNvPicPr>
            <a:picLocks noChangeAspect="1"/>
          </p:cNvPicPr>
          <p:nvPr/>
        </p:nvPicPr>
        <p:blipFill>
          <a:blip r:embed="rId2" cstate="print"/>
          <a:srcRect l="39136" t="33940" r="45604" b="17418"/>
          <a:stretch>
            <a:fillRect/>
          </a:stretch>
        </p:blipFill>
        <p:spPr>
          <a:xfrm>
            <a:off x="838200" y="1219200"/>
            <a:ext cx="1248979" cy="1800000"/>
          </a:xfrm>
          <a:prstGeom prst="rect">
            <a:avLst/>
          </a:prstGeom>
        </p:spPr>
      </p:pic>
      <p:sp>
        <p:nvSpPr>
          <p:cNvPr id="19" name="Marcador de Posição do Número do Diapositivo 1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3" name="Conexão recta 22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25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29" name="Conexão recta 28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1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2" name="Imagem 31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Desenhos do tronco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(3 GDL's)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8486" t="8900" r="7987" b="11001"/>
          <a:stretch>
            <a:fillRect/>
          </a:stretch>
        </p:blipFill>
        <p:spPr bwMode="auto">
          <a:xfrm>
            <a:off x="4432875" y="1219200"/>
            <a:ext cx="181552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7956" t="17800" r="20442" b="19901"/>
          <a:stretch>
            <a:fillRect/>
          </a:stretch>
        </p:blipFill>
        <p:spPr bwMode="auto">
          <a:xfrm>
            <a:off x="3200400" y="3124200"/>
            <a:ext cx="231428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 l="8722" t="11867" r="15688" b="16935"/>
          <a:stretch>
            <a:fillRect/>
          </a:stretch>
        </p:blipFill>
        <p:spPr bwMode="auto">
          <a:xfrm>
            <a:off x="2362200" y="1219200"/>
            <a:ext cx="19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Imagem 32" descr="C:\Users\Rémi Sobreira Sabino\Desktop\Dissertação\Humanoide\Projecto Mecânico\FotosHumanoide\DSC00917.JPG"/>
          <p:cNvPicPr>
            <a:picLocks noChangeAspect="1"/>
          </p:cNvPicPr>
          <p:nvPr/>
        </p:nvPicPr>
        <p:blipFill>
          <a:blip r:embed="rId8" cstate="print"/>
          <a:srcRect l="16501" t="16713" r="20617" b="7908"/>
          <a:stretch>
            <a:fillRect/>
          </a:stretch>
        </p:blipFill>
        <p:spPr bwMode="auto">
          <a:xfrm>
            <a:off x="6553200" y="1295400"/>
            <a:ext cx="2022126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Oval 33"/>
          <p:cNvSpPr/>
          <p:nvPr/>
        </p:nvSpPr>
        <p:spPr>
          <a:xfrm>
            <a:off x="7086600" y="1261200"/>
            <a:ext cx="900000" cy="72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5" name="Conexão recta 34"/>
          <p:cNvCxnSpPr/>
          <p:nvPr/>
        </p:nvCxnSpPr>
        <p:spPr>
          <a:xfrm flipV="1">
            <a:off x="944179" y="2014800"/>
            <a:ext cx="990600" cy="576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6"/>
          <p:cNvCxnSpPr/>
          <p:nvPr/>
        </p:nvCxnSpPr>
        <p:spPr>
          <a:xfrm>
            <a:off x="867979" y="1854000"/>
            <a:ext cx="1143000" cy="684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40"/>
          <p:cNvCxnSpPr/>
          <p:nvPr/>
        </p:nvCxnSpPr>
        <p:spPr>
          <a:xfrm>
            <a:off x="1515379" y="1295400"/>
            <a:ext cx="0" cy="1512000"/>
          </a:xfrm>
          <a:prstGeom prst="line">
            <a:avLst/>
          </a:prstGeom>
          <a:ln w="254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Proposta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224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400" dirty="0" smtClean="0"/>
              <a:t>1- Introdução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2- Desenvolvimento da estrutura mecânica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3- Implementação da actuação passiva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4- Dimensionamento dos actuadores passivos</a:t>
            </a:r>
          </a:p>
          <a:p>
            <a:pPr>
              <a:lnSpc>
                <a:spcPct val="150000"/>
              </a:lnSpc>
            </a:pPr>
            <a:r>
              <a:rPr lang="pt-PT" sz="2400" dirty="0" smtClean="0"/>
              <a:t>5- Resultados, conclusões e perspectivas futuras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13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14" name="Imagem 13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C:\Users\Rémi Sobreira Sabino\Desktop\Dissertação\Humanoide\Projecto Mecânico\FotosHumanoide\DSC00870.JPG"/>
          <p:cNvPicPr>
            <a:picLocks noChangeAspect="1"/>
          </p:cNvPicPr>
          <p:nvPr/>
        </p:nvPicPr>
        <p:blipFill>
          <a:blip r:embed="rId3" cstate="print"/>
          <a:srcRect t="28368" b="4269"/>
          <a:stretch>
            <a:fillRect/>
          </a:stretch>
        </p:blipFill>
        <p:spPr bwMode="auto">
          <a:xfrm>
            <a:off x="457200" y="1219200"/>
            <a:ext cx="3644292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 descr="C:\Users\Rémi Sobreira Sabino\Desktop\Dissertação\Humanoide\Projecto Mecânico\FotosHumanoide\DSC00886.JPG"/>
          <p:cNvPicPr>
            <a:picLocks noChangeAspect="1"/>
          </p:cNvPicPr>
          <p:nvPr/>
        </p:nvPicPr>
        <p:blipFill>
          <a:blip r:embed="rId4" cstate="print"/>
          <a:srcRect t="297"/>
          <a:stretch>
            <a:fillRect/>
          </a:stretch>
        </p:blipFill>
        <p:spPr bwMode="auto">
          <a:xfrm>
            <a:off x="1828800" y="1219200"/>
            <a:ext cx="5491855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 descr="C:\Users\Rémi Sobreira Sabino\Desktop\Dissertação\Humanoide\Projecto Mecânico\FotosHumanoide\DSC00882.JPG"/>
          <p:cNvPicPr>
            <a:picLocks noChangeAspect="1"/>
          </p:cNvPicPr>
          <p:nvPr/>
        </p:nvPicPr>
        <p:blipFill>
          <a:blip r:embed="rId5" cstate="print"/>
          <a:srcRect t="33148" b="13684"/>
          <a:stretch>
            <a:fillRect/>
          </a:stretch>
        </p:blipFill>
        <p:spPr bwMode="auto">
          <a:xfrm>
            <a:off x="4094841" y="1219200"/>
            <a:ext cx="459195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 descr="HumanoidePernasAnca1.png"/>
          <p:cNvPicPr>
            <a:picLocks noChangeAspect="1"/>
          </p:cNvPicPr>
          <p:nvPr/>
        </p:nvPicPr>
        <p:blipFill>
          <a:blip r:embed="rId6" cstate="print"/>
          <a:srcRect l="41282" t="10376" r="40891" b="10768"/>
          <a:stretch>
            <a:fillRect/>
          </a:stretch>
        </p:blipFill>
        <p:spPr>
          <a:xfrm>
            <a:off x="2880000" y="1219200"/>
            <a:ext cx="18360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m 17" descr="HumanoidePernasAnca3.png"/>
          <p:cNvPicPr>
            <a:picLocks noChangeAspect="1"/>
          </p:cNvPicPr>
          <p:nvPr/>
        </p:nvPicPr>
        <p:blipFill>
          <a:blip r:embed="rId7" cstate="print"/>
          <a:srcRect l="30481" t="13155" r="35742" b="16290"/>
          <a:stretch>
            <a:fillRect/>
          </a:stretch>
        </p:blipFill>
        <p:spPr>
          <a:xfrm>
            <a:off x="4788000" y="1219200"/>
            <a:ext cx="38880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m 19" descr="HumanoidePernasAnca1.png"/>
          <p:cNvPicPr>
            <a:picLocks noChangeAspect="1"/>
          </p:cNvPicPr>
          <p:nvPr/>
        </p:nvPicPr>
        <p:blipFill>
          <a:blip r:embed="rId6" cstate="print"/>
          <a:srcRect l="41282" t="10376" r="40891" b="10768"/>
          <a:stretch>
            <a:fillRect/>
          </a:stretch>
        </p:blipFill>
        <p:spPr>
          <a:xfrm>
            <a:off x="2888400" y="1219200"/>
            <a:ext cx="18360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 descr="HumanoidePernasAnca2.png"/>
          <p:cNvPicPr>
            <a:picLocks noChangeAspect="1"/>
          </p:cNvPicPr>
          <p:nvPr/>
        </p:nvPicPr>
        <p:blipFill>
          <a:blip r:embed="rId8" cstate="print"/>
          <a:srcRect l="26093" t="4150" r="28105" b="14918"/>
          <a:stretch>
            <a:fillRect/>
          </a:stretch>
        </p:blipFill>
        <p:spPr>
          <a:xfrm>
            <a:off x="468000" y="1219200"/>
            <a:ext cx="23622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C:\Users\Rémi Sobreira Sabino\Desktop\D\Humanoide\Dissertação\EsquemaDOF\EsquemaDOFPernasAncaTronco.png"/>
          <p:cNvPicPr>
            <a:picLocks noChangeArrowheads="1"/>
          </p:cNvPicPr>
          <p:nvPr/>
        </p:nvPicPr>
        <p:blipFill>
          <a:blip r:embed="rId9" cstate="print"/>
          <a:srcRect l="43159" t="16955" r="40891" b="17870"/>
          <a:stretch>
            <a:fillRect/>
          </a:stretch>
        </p:blipFill>
        <p:spPr bwMode="auto">
          <a:xfrm>
            <a:off x="4781649" y="1219200"/>
            <a:ext cx="1800000" cy="3672000"/>
          </a:xfrm>
          <a:prstGeom prst="rect">
            <a:avLst/>
          </a:prstGeom>
          <a:noFill/>
        </p:spPr>
      </p:pic>
      <p:sp>
        <p:nvSpPr>
          <p:cNvPr id="23" name="Marcador de Posição do Número do Diapositivo 22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7" name="Conexão recta 26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3" name="Conexão recta 32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5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10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6" name="Imagem 35" descr="logoDEMUA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502920" y="530352"/>
            <a:ext cx="88696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Desenhos das pernas, anca e tronco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Dimensoes2.png"/>
          <p:cNvPicPr>
            <a:picLocks noChangeAspect="1"/>
          </p:cNvPicPr>
          <p:nvPr/>
        </p:nvPicPr>
        <p:blipFill>
          <a:blip r:embed="rId2" cstate="print"/>
          <a:srcRect l="37500" t="3922" r="35833" b="27882"/>
          <a:stretch>
            <a:fillRect/>
          </a:stretch>
        </p:blipFill>
        <p:spPr>
          <a:xfrm>
            <a:off x="5486400" y="1143000"/>
            <a:ext cx="3175784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cxnSp>
        <p:nvCxnSpPr>
          <p:cNvPr id="24" name="Conexão recta 23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1" name="Conexão recta 30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3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4" name="Imagem 33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pic>
        <p:nvPicPr>
          <p:cNvPr id="18" name="Imagem 17" descr="Antropometr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987" y="1146000"/>
            <a:ext cx="2933415" cy="2880000"/>
          </a:xfrm>
          <a:prstGeom prst="rect">
            <a:avLst/>
          </a:prstGeom>
        </p:spPr>
      </p:pic>
      <p:pic>
        <p:nvPicPr>
          <p:cNvPr id="21" name="Imagem 20" descr="Dimensoes1.png"/>
          <p:cNvPicPr>
            <a:picLocks noChangeAspect="1"/>
          </p:cNvPicPr>
          <p:nvPr/>
        </p:nvPicPr>
        <p:blipFill>
          <a:blip r:embed="rId6" cstate="print"/>
          <a:srcRect l="40833" t="4157" r="41667" b="14745"/>
          <a:stretch>
            <a:fillRect/>
          </a:stretch>
        </p:blipFill>
        <p:spPr>
          <a:xfrm>
            <a:off x="3657600" y="1143000"/>
            <a:ext cx="1752547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Dimensões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 estrutura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Imagem 25" descr="Antropometr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6894" y="1143000"/>
            <a:ext cx="3740105" cy="36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22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a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6706146" cy="3780000"/>
          </a:xfrm>
          <a:prstGeom prst="rect">
            <a:avLst/>
          </a:prstGeom>
        </p:spPr>
      </p:pic>
      <p:cxnSp>
        <p:nvCxnSpPr>
          <p:cNvPr id="7" name="Conexão recta 6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13" name="Conexão recta 12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3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15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4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16" name="Imagem 15" descr="logoDEMU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Ciclo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marcha</a:t>
            </a:r>
            <a:endParaRPr kumimoji="0" lang="pt-PT" sz="2400" b="1" i="1" u="none" strike="noStrike" kern="1200" cap="none" spc="0" normalizeH="0" baseline="3000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DESENVOLVIMENTO DA ESTRUTURA MECÂNICA</a:t>
            </a:r>
            <a:endParaRPr lang="pt-PT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3- Implementação da actuação passiva</a:t>
            </a:r>
            <a:endParaRPr lang="pt-PT" sz="36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pic>
        <p:nvPicPr>
          <p:cNvPr id="8" name="Picture 2" descr="C:\Users\Rémi Sobreira Sabino\Desktop\Logo_UA.jpg"/>
          <p:cNvPicPr>
            <a:picLocks noChangeAspect="1" noChangeArrowheads="1"/>
          </p:cNvPicPr>
          <p:nvPr/>
        </p:nvPicPr>
        <p:blipFill>
          <a:blip r:embed="rId3" cstate="print"/>
          <a:srcRect l="18113" t="6796" r="15472" b="7767"/>
          <a:stretch>
            <a:fillRect/>
          </a:stretch>
        </p:blipFill>
        <p:spPr bwMode="auto">
          <a:xfrm>
            <a:off x="1371600" y="3810000"/>
            <a:ext cx="838200" cy="838200"/>
          </a:xfrm>
          <a:prstGeom prst="rect">
            <a:avLst/>
          </a:prstGeom>
          <a:noFill/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53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3- Implementação da actuação passiva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</a:p>
          <a:p>
            <a:endParaRPr lang="pt-P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1831848"/>
            <a:ext cx="7955280" cy="1597152"/>
          </a:xfrm>
        </p:spPr>
        <p:txBody>
          <a:bodyPr/>
          <a:lstStyle/>
          <a:p>
            <a:pPr marL="265176" lvl="1" indent="-265176">
              <a:lnSpc>
                <a:spcPct val="80000"/>
              </a:lnSpc>
              <a:buSzPct val="80000"/>
              <a:buFont typeface="Wingdings 2"/>
              <a:buChar char=""/>
            </a:pPr>
            <a:r>
              <a:rPr lang="pt-PT" sz="2000" dirty="0" smtClean="0"/>
              <a:t>Minimizar os binários máximos</a:t>
            </a:r>
          </a:p>
          <a:p>
            <a:pPr lvl="1">
              <a:lnSpc>
                <a:spcPct val="80000"/>
              </a:lnSpc>
            </a:pPr>
            <a:r>
              <a:rPr lang="pt-PT" sz="2000" dirty="0" smtClean="0"/>
              <a:t>Melhor resposta dos actuadores activos</a:t>
            </a:r>
          </a:p>
          <a:p>
            <a:pPr lvl="1">
              <a:lnSpc>
                <a:spcPct val="80000"/>
              </a:lnSpc>
            </a:pPr>
            <a:r>
              <a:rPr lang="pt-PT" sz="2000" dirty="0" smtClean="0"/>
              <a:t>Diminuição do consumo</a:t>
            </a:r>
          </a:p>
          <a:p>
            <a:pPr lvl="1">
              <a:lnSpc>
                <a:spcPct val="80000"/>
              </a:lnSpc>
            </a:pPr>
            <a:r>
              <a:rPr lang="pt-PT" sz="2000" dirty="0" smtClean="0"/>
              <a:t>Aumento da eficiência de movimentos como a marcha</a:t>
            </a:r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IMPLEMENTAÇÃO DA ACTUAÇÃO PASSIVA</a:t>
            </a:r>
            <a:endParaRPr lang="pt-PT" sz="2400" dirty="0"/>
          </a:p>
        </p:txBody>
      </p:sp>
      <p:cxnSp>
        <p:nvCxnSpPr>
          <p:cNvPr id="21" name="Conexão recta 20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27" name="Conexão recta 26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9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0" name="Imagem 29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1069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Vantagens na implementação de actuadores passivos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émi Sobreira Sabino\Desktop\Dissertação\Humanoide\Projecto Mecânico\FotosHumanoide\16122009957.jpg"/>
          <p:cNvPicPr>
            <a:picLocks noChangeAspect="1" noChangeArrowheads="1"/>
          </p:cNvPicPr>
          <p:nvPr/>
        </p:nvPicPr>
        <p:blipFill>
          <a:blip r:embed="rId3" cstate="print"/>
          <a:srcRect l="27346" t="10825"/>
          <a:stretch>
            <a:fillRect/>
          </a:stretch>
        </p:blipFill>
        <p:spPr bwMode="auto">
          <a:xfrm>
            <a:off x="4697031" y="1219200"/>
            <a:ext cx="398976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Rémi Sobreira Sabino\Desktop\Dissertação\Humanoide\Projecto Mecânico\FotosHumanoide\16122009934.jpg"/>
          <p:cNvPicPr>
            <a:picLocks noChangeAspect="1" noChangeArrowheads="1"/>
          </p:cNvPicPr>
          <p:nvPr/>
        </p:nvPicPr>
        <p:blipFill>
          <a:blip r:embed="rId4" cstate="print"/>
          <a:srcRect l="13803" t="5145" r="15130" b="12540"/>
          <a:stretch>
            <a:fillRect/>
          </a:stretch>
        </p:blipFill>
        <p:spPr bwMode="auto">
          <a:xfrm>
            <a:off x="457200" y="1219200"/>
            <a:ext cx="4227825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 descr="ElasticosTornozelo1.bmp"/>
          <p:cNvPicPr>
            <a:picLocks noChangeAspect="1"/>
          </p:cNvPicPr>
          <p:nvPr/>
        </p:nvPicPr>
        <p:blipFill>
          <a:blip r:embed="rId5" cstate="print"/>
          <a:srcRect l="29630" r="27778" b="22179"/>
          <a:stretch>
            <a:fillRect/>
          </a:stretch>
        </p:blipFill>
        <p:spPr>
          <a:xfrm>
            <a:off x="2336747" y="1219200"/>
            <a:ext cx="4445053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 descr="ElasticosJoelho1.bmp.png"/>
          <p:cNvPicPr>
            <a:picLocks noChangeAspect="1"/>
          </p:cNvPicPr>
          <p:nvPr/>
        </p:nvPicPr>
        <p:blipFill>
          <a:blip r:embed="rId6" cstate="print"/>
          <a:srcRect l="32148" r="21237"/>
          <a:stretch>
            <a:fillRect/>
          </a:stretch>
        </p:blipFill>
        <p:spPr>
          <a:xfrm>
            <a:off x="2691119" y="1219200"/>
            <a:ext cx="3785881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 descr="ElasticosAnca1.png"/>
          <p:cNvPicPr>
            <a:picLocks noChangeAspect="1"/>
          </p:cNvPicPr>
          <p:nvPr/>
        </p:nvPicPr>
        <p:blipFill>
          <a:blip r:embed="rId7" cstate="print"/>
          <a:srcRect l="25352" r="18310"/>
          <a:stretch>
            <a:fillRect/>
          </a:stretch>
        </p:blipFill>
        <p:spPr>
          <a:xfrm>
            <a:off x="609600" y="1219200"/>
            <a:ext cx="4575548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Marcador de Posição de Conteúdo 4" descr="ApoioAnca3.bmp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l="23709" t="19069" r="11630" b="14191"/>
          <a:stretch>
            <a:fillRect/>
          </a:stretch>
        </p:blipFill>
        <p:spPr>
          <a:xfrm>
            <a:off x="3810000" y="2159400"/>
            <a:ext cx="4680000" cy="21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25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17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9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18" name="Imagem 17" descr="logoDEMUA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cxnSp>
        <p:nvCxnSpPr>
          <p:cNvPr id="19" name="Conexão recta 18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>
          <a:xfrm>
            <a:off x="4356000" y="5076000"/>
            <a:ext cx="44196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IMPLEMENTAÇÃO DA ACTUAÇÃO PASSIVA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502920" y="530352"/>
            <a:ext cx="4069080" cy="7650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Pontos de fixação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Imagem 22" descr="ElasticosAnca1.png"/>
          <p:cNvPicPr>
            <a:picLocks noChangeAspect="1"/>
          </p:cNvPicPr>
          <p:nvPr/>
        </p:nvPicPr>
        <p:blipFill>
          <a:blip r:embed="rId7" cstate="print"/>
          <a:srcRect l="25352" r="18310"/>
          <a:stretch>
            <a:fillRect/>
          </a:stretch>
        </p:blipFill>
        <p:spPr>
          <a:xfrm>
            <a:off x="609599" y="1219200"/>
            <a:ext cx="2468703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aixaDeTexto 19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16122009037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173000"/>
            <a:ext cx="4724999" cy="3780000"/>
          </a:xfrm>
          <a:prstGeom prst="rect">
            <a:avLst/>
          </a:prstGeom>
        </p:spPr>
      </p:pic>
      <p:cxnSp>
        <p:nvCxnSpPr>
          <p:cNvPr id="17" name="Conexão recta 16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23" name="Conexão recta 22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3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5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4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26" name="Imagem 25" descr="logoDEMU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27" name="Marcador de Posição de Conteúdo 2"/>
          <p:cNvSpPr txBox="1">
            <a:spLocks/>
          </p:cNvSpPr>
          <p:nvPr/>
        </p:nvSpPr>
        <p:spPr>
          <a:xfrm>
            <a:off x="457200" y="530352"/>
            <a:ext cx="8991600" cy="175564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 implementação 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 elásticos nos joelhos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356000" y="5076000"/>
            <a:ext cx="44196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IMPLEMENTAÇÃO DA ACTUAÇÃO PASSIVA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4- Dimensionamento dos actuadores passivos</a:t>
            </a:r>
            <a:endParaRPr lang="pt-PT" sz="36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pic>
        <p:nvPicPr>
          <p:cNvPr id="8" name="Picture 2" descr="C:\Users\Rémi Sobreira Sabino\Desktop\Logo_UA.jpg"/>
          <p:cNvPicPr>
            <a:picLocks noChangeAspect="1" noChangeArrowheads="1"/>
          </p:cNvPicPr>
          <p:nvPr/>
        </p:nvPicPr>
        <p:blipFill>
          <a:blip r:embed="rId3" cstate="print"/>
          <a:srcRect l="18113" t="6796" r="15472" b="7767"/>
          <a:stretch>
            <a:fillRect/>
          </a:stretch>
        </p:blipFill>
        <p:spPr bwMode="auto">
          <a:xfrm>
            <a:off x="1371600" y="3810000"/>
            <a:ext cx="838200" cy="838200"/>
          </a:xfrm>
          <a:prstGeom prst="rect">
            <a:avLst/>
          </a:prstGeom>
          <a:noFill/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27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53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3- Implementação da actuação passiva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4- Dimensionamento dos actuadores passivos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</a:p>
          <a:p>
            <a:endParaRPr lang="pt-P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3270504"/>
          </a:xfrm>
        </p:spPr>
        <p:txBody>
          <a:bodyPr>
            <a:normAutofit/>
          </a:bodyPr>
          <a:lstStyle/>
          <a:p>
            <a:pPr lvl="1"/>
            <a:endParaRPr lang="pt-PT" sz="2000" dirty="0" smtClean="0"/>
          </a:p>
          <a:p>
            <a:pPr marL="265176" lvl="1" indent="-265176">
              <a:lnSpc>
                <a:spcPct val="80000"/>
              </a:lnSpc>
              <a:buSzPct val="80000"/>
              <a:buFont typeface="Wingdings 2"/>
              <a:buChar char=""/>
            </a:pPr>
            <a:r>
              <a:rPr lang="pt-PT" sz="2000" dirty="0" smtClean="0"/>
              <a:t>Demonstrar minimização do binário máximo</a:t>
            </a:r>
          </a:p>
          <a:p>
            <a:pPr marL="265176" lvl="1" indent="-265176">
              <a:lnSpc>
                <a:spcPct val="80000"/>
              </a:lnSpc>
              <a:buSzPct val="80000"/>
              <a:buFont typeface="Wingdings 2"/>
              <a:buChar char=""/>
            </a:pPr>
            <a:r>
              <a:rPr lang="pt-PT" sz="2000" dirty="0" smtClean="0"/>
              <a:t>Determinar o valor da constante de elasticidade para cada actuador passivo</a:t>
            </a:r>
          </a:p>
          <a:p>
            <a:pPr marL="265176" lvl="1" indent="-265176">
              <a:lnSpc>
                <a:spcPct val="80000"/>
              </a:lnSpc>
              <a:buSzPct val="80000"/>
              <a:buFont typeface="Wingdings 2"/>
              <a:buChar char=""/>
            </a:pPr>
            <a:r>
              <a:rPr lang="pt-PT" sz="2000" dirty="0" smtClean="0"/>
              <a:t>Determinar posicionamento mais adequado para cada actuador (em pontos da estrutura em que isso é possível)</a:t>
            </a: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Conexão recta 20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27" name="Conexão recta 26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9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0" name="Imagem 29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Dimensionamento dos actuadores passivos</a:t>
            </a:r>
            <a:endParaRPr lang="pt-PT" sz="2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Criação de um simulador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em </a:t>
            </a:r>
            <a:r>
              <a:rPr kumimoji="0" lang="pt-PT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Simulink</a:t>
            </a:r>
            <a:r>
              <a:rPr kumimoji="0" lang="pt-PT" sz="2400" b="1" i="1" u="none" strike="noStrike" kern="1200" cap="none" spc="0" normalizeH="0" baseline="3000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®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BlocosPerna2.png"/>
          <p:cNvPicPr/>
          <p:nvPr/>
        </p:nvPicPr>
        <p:blipFill>
          <a:blip r:embed="rId2" cstate="print">
            <a:grayscl/>
          </a:blip>
          <a:srcRect l="14229" t="2646" b="459"/>
          <a:stretch>
            <a:fillRect/>
          </a:stretch>
        </p:blipFill>
        <p:spPr>
          <a:xfrm rot="5400000">
            <a:off x="3293018" y="-1561418"/>
            <a:ext cx="2557964" cy="822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Diagrama de blocos para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simulação de uma perna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81200" y="412646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Tornozelo                  Joelho                    Anca</a:t>
            </a:r>
            <a:endParaRPr lang="pt-PT" dirty="0"/>
          </a:p>
        </p:txBody>
      </p:sp>
      <p:sp>
        <p:nvSpPr>
          <p:cNvPr id="8" name="Chaveta à esquerda 7"/>
          <p:cNvSpPr/>
          <p:nvPr/>
        </p:nvSpPr>
        <p:spPr>
          <a:xfrm rot="16200000">
            <a:off x="2362200" y="2667001"/>
            <a:ext cx="609600" cy="2286000"/>
          </a:xfrm>
          <a:prstGeom prst="leftBrace">
            <a:avLst/>
          </a:prstGeom>
          <a:solidFill>
            <a:schemeClr val="accent1">
              <a:alpha val="36000"/>
            </a:schemeClr>
          </a:solidFill>
          <a:ln w="38100">
            <a:solidFill>
              <a:schemeClr val="accent1">
                <a:satMod val="1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haveta à esquerda 8"/>
          <p:cNvSpPr/>
          <p:nvPr/>
        </p:nvSpPr>
        <p:spPr>
          <a:xfrm rot="16200000">
            <a:off x="4648200" y="2667001"/>
            <a:ext cx="609600" cy="2286000"/>
          </a:xfrm>
          <a:prstGeom prst="leftBrace">
            <a:avLst/>
          </a:prstGeom>
          <a:solidFill>
            <a:schemeClr val="accent1">
              <a:alpha val="36000"/>
            </a:schemeClr>
          </a:solidFill>
          <a:ln w="38100">
            <a:solidFill>
              <a:schemeClr val="accent1">
                <a:satMod val="1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haveta à esquerda 9"/>
          <p:cNvSpPr/>
          <p:nvPr/>
        </p:nvSpPr>
        <p:spPr>
          <a:xfrm rot="16200000">
            <a:off x="6934200" y="2667002"/>
            <a:ext cx="609600" cy="2286000"/>
          </a:xfrm>
          <a:prstGeom prst="leftBrace">
            <a:avLst/>
          </a:prstGeom>
          <a:solidFill>
            <a:schemeClr val="accent1">
              <a:alpha val="36000"/>
            </a:schemeClr>
          </a:solidFill>
          <a:ln w="38100">
            <a:solidFill>
              <a:schemeClr val="accent1">
                <a:satMod val="1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2466000" y="123060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1219200" y="12192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4876800" y="129540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3780000" y="12666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7146000" y="130260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5994000" y="12306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8334000" y="12306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6379800" y="46520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Corpos</a:t>
            </a:r>
          </a:p>
          <a:p>
            <a:endParaRPr lang="pt-PT" sz="1600" dirty="0" smtClean="0"/>
          </a:p>
        </p:txBody>
      </p:sp>
      <p:sp>
        <p:nvSpPr>
          <p:cNvPr id="19" name="Oval 18"/>
          <p:cNvSpPr/>
          <p:nvPr/>
        </p:nvSpPr>
        <p:spPr>
          <a:xfrm>
            <a:off x="7294200" y="464820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6019800" y="46482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30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35" name="Conexão recta 34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37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8" name="Imagem 37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Dimensionamento dos actuadores passivos</a:t>
            </a:r>
            <a:endParaRPr lang="pt-PT" sz="24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41" name="Conexão recta 40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675200" y="4666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Juntas</a:t>
            </a:r>
          </a:p>
          <a:p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1- Introdução</a:t>
            </a:r>
            <a:endParaRPr lang="pt-PT" sz="36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3400" y="53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1- Introdução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2- Desenvolvimento da estrutura mecânica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</a:p>
          <a:p>
            <a:endParaRPr lang="pt-P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sz="12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7074965" y="4495200"/>
            <a:ext cx="1459435" cy="838800"/>
            <a:chOff x="7151165" y="4419600"/>
            <a:chExt cx="1459435" cy="838800"/>
          </a:xfrm>
        </p:grpSpPr>
        <p:pic>
          <p:nvPicPr>
            <p:cNvPr id="15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7772400" y="44196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16" name="Imagem 15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1165" y="4419600"/>
              <a:ext cx="621235" cy="838800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rnaSimulacao1_3.png"/>
          <p:cNvPicPr>
            <a:picLocks/>
          </p:cNvPicPr>
          <p:nvPr/>
        </p:nvPicPr>
        <p:blipFill>
          <a:blip r:embed="rId2" cstate="print">
            <a:grayscl/>
          </a:blip>
          <a:srcRect l="12113" t="5228" r="11908" b="6741"/>
          <a:stretch>
            <a:fillRect/>
          </a:stretch>
        </p:blipFill>
        <p:spPr>
          <a:xfrm>
            <a:off x="5181600" y="1295400"/>
            <a:ext cx="3384000" cy="3672000"/>
          </a:xfrm>
          <a:prstGeom prst="rect">
            <a:avLst/>
          </a:prstGeom>
        </p:spPr>
      </p:pic>
      <p:pic>
        <p:nvPicPr>
          <p:cNvPr id="7" name="Imagem 6" descr="PernaSimulacao1_7.png"/>
          <p:cNvPicPr>
            <a:picLocks/>
          </p:cNvPicPr>
          <p:nvPr/>
        </p:nvPicPr>
        <p:blipFill>
          <a:blip r:embed="rId3" cstate="print">
            <a:grayscl/>
          </a:blip>
          <a:srcRect l="8245" t="5139" r="7552" b="3451"/>
          <a:stretch>
            <a:fillRect/>
          </a:stretch>
        </p:blipFill>
        <p:spPr>
          <a:xfrm>
            <a:off x="5181600" y="1295400"/>
            <a:ext cx="3384000" cy="3672000"/>
          </a:xfrm>
          <a:prstGeom prst="rect">
            <a:avLst/>
          </a:prstGeom>
        </p:spPr>
      </p:pic>
      <p:pic>
        <p:nvPicPr>
          <p:cNvPr id="6" name="Imagem 5" descr="PernaSimulacao1_4.png"/>
          <p:cNvPicPr>
            <a:picLocks/>
          </p:cNvPicPr>
          <p:nvPr/>
        </p:nvPicPr>
        <p:blipFill>
          <a:blip r:embed="rId4" cstate="print">
            <a:grayscl/>
          </a:blip>
          <a:srcRect l="12254" t="7124" r="10512" b="6555"/>
          <a:stretch>
            <a:fillRect/>
          </a:stretch>
        </p:blipFill>
        <p:spPr>
          <a:xfrm>
            <a:off x="5181600" y="1295400"/>
            <a:ext cx="3384000" cy="3672000"/>
          </a:xfrm>
          <a:prstGeom prst="rect">
            <a:avLst/>
          </a:prstGeom>
        </p:spPr>
      </p:pic>
      <p:pic>
        <p:nvPicPr>
          <p:cNvPr id="9" name="Imagem 8" descr="PernaSimulacao1_6.png"/>
          <p:cNvPicPr>
            <a:picLocks/>
          </p:cNvPicPr>
          <p:nvPr/>
        </p:nvPicPr>
        <p:blipFill>
          <a:blip r:embed="rId5" cstate="print">
            <a:grayscl/>
          </a:blip>
          <a:srcRect l="5420" t="4077" r="6798" b="2982"/>
          <a:stretch>
            <a:fillRect/>
          </a:stretch>
        </p:blipFill>
        <p:spPr>
          <a:xfrm>
            <a:off x="5181600" y="1295400"/>
            <a:ext cx="3384000" cy="3672000"/>
          </a:xfrm>
          <a:prstGeom prst="rect">
            <a:avLst/>
          </a:prstGeom>
        </p:spPr>
      </p:pic>
      <p:pic>
        <p:nvPicPr>
          <p:cNvPr id="8" name="Imagem 7" descr="PernaSimulacao1_5.png"/>
          <p:cNvPicPr>
            <a:picLocks/>
          </p:cNvPicPr>
          <p:nvPr/>
        </p:nvPicPr>
        <p:blipFill>
          <a:blip r:embed="rId6" cstate="print">
            <a:grayscl/>
          </a:blip>
          <a:srcRect l="7374" t="3357" r="8089" b="3357"/>
          <a:stretch>
            <a:fillRect/>
          </a:stretch>
        </p:blipFill>
        <p:spPr>
          <a:xfrm>
            <a:off x="5181600" y="1295400"/>
            <a:ext cx="3384000" cy="3672000"/>
          </a:xfrm>
          <a:prstGeom prst="rect">
            <a:avLst/>
          </a:prstGeom>
        </p:spPr>
      </p:pic>
      <p:sp>
        <p:nvSpPr>
          <p:cNvPr id="59" name="CaixaDeTexto 58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30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Movimentos simulado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2000" y="1302806"/>
            <a:ext cx="472440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3" indent="-265176">
              <a:spcBef>
                <a:spcPts val="23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sz="2000" dirty="0" smtClean="0"/>
              <a:t>Amplitude das juntas:</a:t>
            </a:r>
          </a:p>
          <a:p>
            <a:pPr marL="714375" lvl="1" indent="-171450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tabLst>
                <a:tab pos="1885950" algn="l"/>
              </a:tabLst>
            </a:pPr>
            <a:r>
              <a:rPr lang="pt-PT" dirty="0" smtClean="0"/>
              <a:t>Tornozelo	-&gt;   -20º</a:t>
            </a:r>
          </a:p>
          <a:p>
            <a:pPr marL="714375" lvl="1" indent="-171450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tabLst>
                <a:tab pos="1885950" algn="l"/>
              </a:tabLst>
            </a:pPr>
            <a:r>
              <a:rPr lang="pt-PT" dirty="0" smtClean="0"/>
              <a:t>Joelho 	-&gt;    80º</a:t>
            </a:r>
          </a:p>
          <a:p>
            <a:pPr marL="709613" lvl="1" indent="-166688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tabLst>
                <a:tab pos="1885950" algn="l"/>
              </a:tabLst>
            </a:pPr>
            <a:r>
              <a:rPr lang="pt-PT" dirty="0" smtClean="0"/>
              <a:t>Anca 	-&gt; -100º</a:t>
            </a:r>
          </a:p>
          <a:p>
            <a:pPr marL="709613" lvl="1" indent="-166688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tabLst>
                <a:tab pos="1885950" algn="l"/>
              </a:tabLst>
            </a:pPr>
            <a:endParaRPr lang="pt-PT" dirty="0" smtClean="0"/>
          </a:p>
        </p:txBody>
      </p:sp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7620000" y="4114800"/>
            <a:ext cx="1188000" cy="704461"/>
            <a:chOff x="4700" y="11070"/>
            <a:chExt cx="1426" cy="845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4961" y="11133"/>
              <a:ext cx="679" cy="629"/>
              <a:chOff x="1605" y="7118"/>
              <a:chExt cx="679" cy="629"/>
            </a:xfrm>
          </p:grpSpPr>
          <p:cxnSp>
            <p:nvCxnSpPr>
              <p:cNvPr id="1028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940" y="7118"/>
                <a:ext cx="1" cy="39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1944" y="7520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605" y="7518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700" y="1151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X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260" y="11070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Z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5515" y="1152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Y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Imagem 17" descr="PernaSimulacao1_6.png"/>
          <p:cNvPicPr>
            <a:picLocks noChangeAspect="1"/>
          </p:cNvPicPr>
          <p:nvPr/>
        </p:nvPicPr>
        <p:blipFill>
          <a:blip r:embed="rId5" cstate="print">
            <a:grayscl/>
          </a:blip>
          <a:srcRect l="5420" t="4077" r="6798" b="2982"/>
          <a:stretch>
            <a:fillRect/>
          </a:stretch>
        </p:blipFill>
        <p:spPr>
          <a:xfrm>
            <a:off x="609600" y="2947047"/>
            <a:ext cx="1440000" cy="1562553"/>
          </a:xfrm>
          <a:prstGeom prst="rect">
            <a:avLst/>
          </a:prstGeom>
        </p:spPr>
      </p:pic>
      <p:pic>
        <p:nvPicPr>
          <p:cNvPr id="19" name="Imagem 18" descr="PernaSimulacao1_7.png"/>
          <p:cNvPicPr>
            <a:picLocks noChangeAspect="1"/>
          </p:cNvPicPr>
          <p:nvPr/>
        </p:nvPicPr>
        <p:blipFill>
          <a:blip r:embed="rId3" cstate="print">
            <a:grayscl/>
          </a:blip>
          <a:srcRect l="8245" t="5139" r="7552" b="3451"/>
          <a:stretch>
            <a:fillRect/>
          </a:stretch>
        </p:blipFill>
        <p:spPr>
          <a:xfrm>
            <a:off x="2151176" y="2947047"/>
            <a:ext cx="1440000" cy="1562553"/>
          </a:xfrm>
          <a:prstGeom prst="rect">
            <a:avLst/>
          </a:prstGeom>
        </p:spPr>
      </p:pic>
      <p:pic>
        <p:nvPicPr>
          <p:cNvPr id="20" name="Imagem 19" descr="PernaSimulacao1_5.png"/>
          <p:cNvPicPr>
            <a:picLocks noChangeAspect="1"/>
          </p:cNvPicPr>
          <p:nvPr/>
        </p:nvPicPr>
        <p:blipFill>
          <a:blip r:embed="rId6" cstate="print">
            <a:grayscl/>
          </a:blip>
          <a:srcRect l="7374" t="3357" r="8089" b="3357"/>
          <a:stretch>
            <a:fillRect/>
          </a:stretch>
        </p:blipFill>
        <p:spPr>
          <a:xfrm>
            <a:off x="3665400" y="2947047"/>
            <a:ext cx="1440000" cy="1562553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533400" y="4521419"/>
            <a:ext cx="4724400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3" indent="-265176">
              <a:spcBef>
                <a:spcPts val="230"/>
              </a:spcBef>
              <a:buClr>
                <a:schemeClr val="accent1"/>
              </a:buClr>
              <a:buSzPct val="80000"/>
            </a:pPr>
            <a:r>
              <a:rPr lang="pt-PT" sz="2000" dirty="0" smtClean="0"/>
              <a:t>   0s             2,5s            5s</a:t>
            </a:r>
            <a:endParaRPr lang="pt-PT" dirty="0" smtClean="0"/>
          </a:p>
          <a:p>
            <a:pPr marL="709613" lvl="1" indent="-166688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tabLst>
                <a:tab pos="1885950" algn="l"/>
              </a:tabLst>
            </a:pPr>
            <a:endParaRPr lang="pt-PT" dirty="0" smtClean="0"/>
          </a:p>
        </p:txBody>
      </p:sp>
      <p:cxnSp>
        <p:nvCxnSpPr>
          <p:cNvPr id="23" name="Conexão recta unidireccional 22"/>
          <p:cNvCxnSpPr/>
          <p:nvPr/>
        </p:nvCxnSpPr>
        <p:spPr>
          <a:xfrm rot="5400000">
            <a:off x="918000" y="3792600"/>
            <a:ext cx="23760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 rot="5400000" flipH="1" flipV="1">
            <a:off x="2430000" y="3778800"/>
            <a:ext cx="2376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>
            <a:grpSpLocks noChangeAspect="1"/>
          </p:cNvGrpSpPr>
          <p:nvPr/>
        </p:nvGrpSpPr>
        <p:grpSpPr bwMode="auto">
          <a:xfrm>
            <a:off x="4507613" y="4038600"/>
            <a:ext cx="673987" cy="399661"/>
            <a:chOff x="4700" y="11070"/>
            <a:chExt cx="1426" cy="845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4961" y="11133"/>
              <a:ext cx="679" cy="629"/>
              <a:chOff x="1605" y="7118"/>
              <a:chExt cx="679" cy="629"/>
            </a:xfrm>
          </p:grpSpPr>
          <p:cxnSp>
            <p:nvCxnSpPr>
              <p:cNvPr id="31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940" y="7118"/>
                <a:ext cx="1" cy="39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2" name="AutoShape 5"/>
              <p:cNvCxnSpPr>
                <a:cxnSpLocks noChangeShapeType="1"/>
              </p:cNvCxnSpPr>
              <p:nvPr/>
            </p:nvCxnSpPr>
            <p:spPr bwMode="auto">
              <a:xfrm>
                <a:off x="1944" y="7520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605" y="7518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700" y="1151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X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5260" y="11070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Z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5515" y="1152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Y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2"/>
          <p:cNvGrpSpPr>
            <a:grpSpLocks noChangeAspect="1"/>
          </p:cNvGrpSpPr>
          <p:nvPr/>
        </p:nvGrpSpPr>
        <p:grpSpPr bwMode="auto">
          <a:xfrm>
            <a:off x="2983613" y="4038600"/>
            <a:ext cx="673987" cy="399661"/>
            <a:chOff x="4700" y="11070"/>
            <a:chExt cx="1426" cy="845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4961" y="11133"/>
              <a:ext cx="679" cy="629"/>
              <a:chOff x="1605" y="7118"/>
              <a:chExt cx="679" cy="629"/>
            </a:xfrm>
          </p:grpSpPr>
          <p:cxnSp>
            <p:nvCxnSpPr>
              <p:cNvPr id="39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940" y="7118"/>
                <a:ext cx="1" cy="39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0" name="AutoShape 5"/>
              <p:cNvCxnSpPr>
                <a:cxnSpLocks noChangeShapeType="1"/>
              </p:cNvCxnSpPr>
              <p:nvPr/>
            </p:nvCxnSpPr>
            <p:spPr bwMode="auto">
              <a:xfrm>
                <a:off x="1944" y="7520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605" y="7518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700" y="1151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X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5260" y="11070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Z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5515" y="1152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Y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2"/>
          <p:cNvGrpSpPr>
            <a:grpSpLocks noChangeAspect="1"/>
          </p:cNvGrpSpPr>
          <p:nvPr/>
        </p:nvGrpSpPr>
        <p:grpSpPr bwMode="auto">
          <a:xfrm>
            <a:off x="1447800" y="4038600"/>
            <a:ext cx="673987" cy="399661"/>
            <a:chOff x="4700" y="11070"/>
            <a:chExt cx="1426" cy="845"/>
          </a:xfrm>
        </p:grpSpPr>
        <p:grpSp>
          <p:nvGrpSpPr>
            <p:cNvPr id="43" name="Group 3"/>
            <p:cNvGrpSpPr>
              <a:grpSpLocks/>
            </p:cNvGrpSpPr>
            <p:nvPr/>
          </p:nvGrpSpPr>
          <p:grpSpPr bwMode="auto">
            <a:xfrm>
              <a:off x="4961" y="11133"/>
              <a:ext cx="679" cy="629"/>
              <a:chOff x="1605" y="7118"/>
              <a:chExt cx="679" cy="629"/>
            </a:xfrm>
          </p:grpSpPr>
          <p:cxnSp>
            <p:nvCxnSpPr>
              <p:cNvPr id="47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940" y="7118"/>
                <a:ext cx="1" cy="39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8" name="AutoShape 5"/>
              <p:cNvCxnSpPr>
                <a:cxnSpLocks noChangeShapeType="1"/>
              </p:cNvCxnSpPr>
              <p:nvPr/>
            </p:nvCxnSpPr>
            <p:spPr bwMode="auto">
              <a:xfrm>
                <a:off x="1944" y="7520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605" y="7518"/>
                <a:ext cx="340" cy="227"/>
              </a:xfrm>
              <a:prstGeom prst="straightConnector1">
                <a:avLst/>
              </a:prstGeom>
              <a:noFill/>
              <a:ln w="38100">
                <a:solidFill>
                  <a:srgbClr val="7F7F7F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700" y="1151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X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5260" y="11070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Z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5515" y="11525"/>
              <a:ext cx="611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pt-PT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lantagenet Cherokee" pitchFamily="18" charset="0"/>
                  <a:cs typeface="Arial" pitchFamily="34" charset="0"/>
                </a:rPr>
                <a:t>Y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0" name="Conexão recta 4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51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54" name="Conexão recta 53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o 54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56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7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57" name="Imagem 56" descr="logoDEMU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58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Dimensionamento dos actuadores passivos</a:t>
            </a:r>
            <a:endParaRPr lang="pt-PT" sz="2400" dirty="0"/>
          </a:p>
        </p:txBody>
      </p:sp>
      <p:cxnSp>
        <p:nvCxnSpPr>
          <p:cNvPr id="60" name="Conexão recta 59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Grafico1.png"/>
          <p:cNvPicPr>
            <a:picLocks noChangeAspect="1"/>
          </p:cNvPicPr>
          <p:nvPr/>
        </p:nvPicPr>
        <p:blipFill>
          <a:blip r:embed="rId3" cstate="print"/>
          <a:srcRect l="10965" t="20000" r="9797" b="8000"/>
          <a:stretch>
            <a:fillRect/>
          </a:stretch>
        </p:blipFill>
        <p:spPr>
          <a:xfrm>
            <a:off x="2133600" y="1128600"/>
            <a:ext cx="4724400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m 19" descr="Grafico2.png"/>
          <p:cNvPicPr>
            <a:picLocks noChangeAspect="1"/>
          </p:cNvPicPr>
          <p:nvPr/>
        </p:nvPicPr>
        <p:blipFill>
          <a:blip r:embed="rId4" cstate="print"/>
          <a:srcRect l="13662" t="19608" r="12082" b="7843"/>
          <a:stretch>
            <a:fillRect/>
          </a:stretch>
        </p:blipFill>
        <p:spPr>
          <a:xfrm>
            <a:off x="2133600" y="1143000"/>
            <a:ext cx="4664432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m 20" descr="Grafico3.png"/>
          <p:cNvPicPr>
            <a:picLocks noChangeAspect="1"/>
          </p:cNvPicPr>
          <p:nvPr/>
        </p:nvPicPr>
        <p:blipFill>
          <a:blip r:embed="rId5" cstate="print"/>
          <a:srcRect l="17578" t="23529" r="15308" b="11765"/>
          <a:stretch>
            <a:fillRect/>
          </a:stretch>
        </p:blipFill>
        <p:spPr>
          <a:xfrm>
            <a:off x="2133600" y="1128600"/>
            <a:ext cx="4673455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agem 26" descr="Grafico1.png"/>
          <p:cNvPicPr>
            <a:picLocks noChangeAspect="1"/>
          </p:cNvPicPr>
          <p:nvPr/>
        </p:nvPicPr>
        <p:blipFill>
          <a:blip r:embed="rId3" cstate="print"/>
          <a:srcRect l="9335" t="20000" r="9797" b="8000"/>
          <a:stretch>
            <a:fillRect/>
          </a:stretch>
        </p:blipFill>
        <p:spPr>
          <a:xfrm>
            <a:off x="440400" y="1752600"/>
            <a:ext cx="2836200" cy="2160000"/>
          </a:xfrm>
          <a:prstGeom prst="rect">
            <a:avLst/>
          </a:prstGeom>
        </p:spPr>
      </p:pic>
      <p:pic>
        <p:nvPicPr>
          <p:cNvPr id="28" name="Imagem 27" descr="Grafico2.png"/>
          <p:cNvPicPr>
            <a:picLocks noChangeAspect="1"/>
          </p:cNvPicPr>
          <p:nvPr/>
        </p:nvPicPr>
        <p:blipFill>
          <a:blip r:embed="rId4" cstate="print"/>
          <a:srcRect l="13662" t="19608" r="12082" b="7843"/>
          <a:stretch>
            <a:fillRect/>
          </a:stretch>
        </p:blipFill>
        <p:spPr>
          <a:xfrm>
            <a:off x="3276016" y="1752600"/>
            <a:ext cx="2743784" cy="2160000"/>
          </a:xfrm>
          <a:prstGeom prst="rect">
            <a:avLst/>
          </a:prstGeom>
        </p:spPr>
      </p:pic>
      <p:pic>
        <p:nvPicPr>
          <p:cNvPr id="29" name="Imagem 28" descr="Grafico3.png"/>
          <p:cNvPicPr>
            <a:picLocks noChangeAspect="1"/>
          </p:cNvPicPr>
          <p:nvPr/>
        </p:nvPicPr>
        <p:blipFill>
          <a:blip r:embed="rId5" cstate="print"/>
          <a:srcRect l="17578" t="23529" r="15308" b="11765"/>
          <a:stretch>
            <a:fillRect/>
          </a:stretch>
        </p:blipFill>
        <p:spPr>
          <a:xfrm>
            <a:off x="5943600" y="1752600"/>
            <a:ext cx="2749090" cy="2160000"/>
          </a:xfrm>
          <a:prstGeom prst="rect">
            <a:avLst/>
          </a:prstGeom>
        </p:spPr>
      </p:pic>
      <p:sp>
        <p:nvSpPr>
          <p:cNvPr id="34" name="Marcador de Posição do Número do Diapositivo 3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31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Gráficos Obtidos</a:t>
            </a:r>
            <a:endParaRPr kumimoji="0" lang="pt-PT" sz="2400" b="1" i="1" u="none" strike="noStrike" kern="1200" cap="none" spc="0" normalizeH="0" baseline="3000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58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Tornozelo</a:t>
            </a:r>
            <a:endParaRPr lang="pt-PT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85800" y="1307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Joelho</a:t>
            </a:r>
            <a:endParaRPr lang="pt-PT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858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Anca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cxnSp>
        <p:nvCxnSpPr>
          <p:cNvPr id="30" name="Conexão recta 2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37" name="Conexão recta 36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45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6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48" name="Imagem 47" descr="logoDEMU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49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Dimensionamento dos actuadores passivos</a:t>
            </a:r>
            <a:endParaRPr lang="pt-PT" sz="2400" dirty="0"/>
          </a:p>
        </p:txBody>
      </p:sp>
      <p:cxnSp>
        <p:nvCxnSpPr>
          <p:cNvPr id="50" name="Conexão recta 49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1295400" y="3962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Tornozelo                       Joelho                         Anca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/>
      <p:bldP spid="24" grpId="1"/>
      <p:bldP spid="25" grpId="0"/>
      <p:bldP spid="25" grpId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5- Resultados, conclusões e perspectivas futuras</a:t>
            </a:r>
            <a:endParaRPr lang="pt-PT" sz="36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pic>
        <p:nvPicPr>
          <p:cNvPr id="8" name="Picture 2" descr="C:\Users\Rémi Sobreira Sabino\Desktop\Logo_UA.jpg"/>
          <p:cNvPicPr>
            <a:picLocks noChangeAspect="1" noChangeArrowheads="1"/>
          </p:cNvPicPr>
          <p:nvPr/>
        </p:nvPicPr>
        <p:blipFill>
          <a:blip r:embed="rId3" cstate="print"/>
          <a:srcRect l="18113" t="6796" r="15472" b="7767"/>
          <a:stretch>
            <a:fillRect/>
          </a:stretch>
        </p:blipFill>
        <p:spPr bwMode="auto">
          <a:xfrm>
            <a:off x="1371600" y="3810000"/>
            <a:ext cx="838200" cy="838200"/>
          </a:xfrm>
          <a:prstGeom prst="rect">
            <a:avLst/>
          </a:prstGeom>
          <a:noFill/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32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53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2- Desenvolvimento da estrutura mecânica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3- Implementação da actuação passiva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4- Dimensionamento dos actuadores passivos</a:t>
            </a:r>
          </a:p>
          <a:p>
            <a:r>
              <a:rPr lang="pt-PT" sz="1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5- Resultados, conclusões e perspectivas futuras</a:t>
            </a:r>
          </a:p>
          <a:p>
            <a:endParaRPr lang="pt-P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1219200"/>
            <a:ext cx="8183880" cy="3425952"/>
          </a:xfrm>
        </p:spPr>
        <p:txBody>
          <a:bodyPr/>
          <a:lstStyle/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Pequenas dimensões e relativamente leve (650mm / 5,5kg)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Antropomorficamente correcta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Grande numero de graus de liberdade (15+2GL)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Grandes amplitudes de movimentos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Construção e montagem cuidada com </a:t>
            </a:r>
          </a:p>
          <a:p>
            <a:pPr marL="758952" lvl="4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ausência de folgas prejudiciais</a:t>
            </a:r>
          </a:p>
          <a:p>
            <a:pPr marL="758952" lvl="4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ausência de atritos significativos nas juntas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Relações de transmissão ajustável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Tensores de correia ajustáveis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Pé com sensores de força e com sola flexível em silicone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endParaRPr lang="pt-PT" dirty="0" smtClean="0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33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4356000" y="5076000"/>
            <a:ext cx="4419600" cy="8382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Resultados, conclusões e perspectivas futuras</a:t>
            </a:r>
            <a:endParaRPr lang="pt-PT" sz="2400" dirty="0"/>
          </a:p>
        </p:txBody>
      </p:sp>
      <p:cxnSp>
        <p:nvCxnSpPr>
          <p:cNvPr id="20" name="Conexão recta 1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5- Resultados, conclusões e perspectivas futuras</a:t>
            </a:r>
            <a:endParaRPr lang="pt-PT" sz="1100" b="1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Conexão recta 25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8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29" name="Imagem 28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Estrutura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2286000"/>
          </a:xfrm>
        </p:spPr>
        <p:txBody>
          <a:bodyPr/>
          <a:lstStyle/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Existência de vários pontos de apoio para os actuadores passivos em todas as juntas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Tensor de elementos passivos em algumas juntas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Determinação de valores da constante de elasticidade adequada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dirty="0" smtClean="0"/>
              <a:t>Determinação da redução do binário a aplicar em cada junta para um dado movimento</a:t>
            </a:r>
          </a:p>
          <a:p>
            <a:pPr marL="502920" lvl="3" indent="-265176">
              <a:buClr>
                <a:schemeClr val="accent1"/>
              </a:buClr>
              <a:buSzPct val="80000"/>
              <a:buFont typeface="Wingdings 2"/>
              <a:buChar char=""/>
            </a:pPr>
            <a:endParaRPr lang="pt-PT" dirty="0" smtClean="0"/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34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Conexão recta 20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cxnSp>
        <p:nvCxnSpPr>
          <p:cNvPr id="27" name="Conexão recta 26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9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0" name="Imagem 29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Simulação e actuação passiva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5- Resultados, conclusões e perspectivas futuras</a:t>
            </a:r>
            <a:endParaRPr lang="pt-PT" sz="1100" b="1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356000" y="5076000"/>
            <a:ext cx="44196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Resultados, conclusões e perspectivas futuras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579120" y="1295400"/>
            <a:ext cx="7574280" cy="2514600"/>
          </a:xfrm>
        </p:spPr>
        <p:txBody>
          <a:bodyPr>
            <a:normAutofit/>
          </a:bodyPr>
          <a:lstStyle/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sz="2000" dirty="0" smtClean="0"/>
              <a:t>Teste da estrutura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sz="2000" dirty="0" smtClean="0"/>
              <a:t>Conclusão do projecto, construção e montagem da estrutura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sz="2000" dirty="0" smtClean="0"/>
              <a:t>Criação e instalação da electrónica de controlo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pt-PT" sz="2000" dirty="0" smtClean="0"/>
              <a:t>Criação algoritmo de controlo</a:t>
            </a:r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35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Conexão recta 20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5- Resultados, conclusões e perspectivas futuras</a:t>
            </a:r>
            <a:endParaRPr lang="pt-PT" sz="1100" b="1" dirty="0">
              <a:solidFill>
                <a:schemeClr val="accent1">
                  <a:tint val="88000"/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Conexão recta 26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9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30" name="Imagem 29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Trabalhos Futuros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4356000" y="5076000"/>
            <a:ext cx="44196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Resultados, conclusões e perspectivas futuras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610600" cy="990600"/>
          </a:xfrm>
        </p:spPr>
        <p:txBody>
          <a:bodyPr>
            <a:noAutofit/>
          </a:bodyPr>
          <a:lstStyle/>
          <a:p>
            <a:pPr algn="l"/>
            <a:r>
              <a:rPr lang="pt-PT" sz="2800" dirty="0" smtClean="0"/>
              <a:t>Estrutura Híbrida de Locomoção para</a:t>
            </a:r>
            <a:br>
              <a:rPr lang="pt-PT" sz="2800" dirty="0" smtClean="0"/>
            </a:br>
            <a:r>
              <a:rPr lang="pt-PT" sz="2800" dirty="0" smtClean="0"/>
              <a:t>um Robô Humanóide</a:t>
            </a:r>
            <a:endParaRPr lang="pt-PT" sz="28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667000" y="3623400"/>
            <a:ext cx="6084000" cy="720000"/>
          </a:xfrm>
        </p:spPr>
        <p:txBody>
          <a:bodyPr>
            <a:normAutofit/>
          </a:bodyPr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19400" y="6858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accent1">
                    <a:lumMod val="50000"/>
                  </a:schemeClr>
                </a:solidFill>
              </a:rPr>
              <a:t>FIM</a:t>
            </a:r>
          </a:p>
          <a:p>
            <a:pPr algn="ctr"/>
            <a:endParaRPr lang="pt-PT" sz="1600" dirty="0" smtClean="0"/>
          </a:p>
          <a:p>
            <a:pPr algn="ctr"/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</a:rPr>
              <a:t>OBRIGADO</a:t>
            </a:r>
            <a:endParaRPr lang="pt-P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36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exão recta 15"/>
          <p:cNvCxnSpPr/>
          <p:nvPr/>
        </p:nvCxnSpPr>
        <p:spPr>
          <a:xfrm>
            <a:off x="391200" y="4495800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rot="5400000">
            <a:off x="4536600" y="5445600"/>
            <a:ext cx="2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04800" y="4495800"/>
            <a:ext cx="52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85950" algn="l"/>
              </a:tabLst>
            </a:pPr>
            <a:r>
              <a:rPr lang="pt-PT" dirty="0" smtClean="0"/>
              <a:t>Candidato:	Rémi Sobreira Sabino</a:t>
            </a:r>
          </a:p>
          <a:p>
            <a:pPr algn="just">
              <a:tabLst>
                <a:tab pos="1885950" algn="l"/>
              </a:tabLst>
            </a:pPr>
            <a:r>
              <a:rPr lang="pt-PT" dirty="0" smtClean="0"/>
              <a:t>	remi@ua.pt</a:t>
            </a:r>
          </a:p>
          <a:p>
            <a:pPr algn="just" defTabSz="857250">
              <a:tabLst>
                <a:tab pos="1885950" algn="l"/>
              </a:tabLst>
            </a:pPr>
            <a:endParaRPr lang="pt-PT" dirty="0" smtClean="0"/>
          </a:p>
          <a:p>
            <a:pPr algn="just" defTabSz="857250">
              <a:tabLst>
                <a:tab pos="1885950" algn="l"/>
              </a:tabLst>
            </a:pPr>
            <a:r>
              <a:rPr lang="pt-PT" dirty="0" smtClean="0"/>
              <a:t>Orientador:	Vítor M. Ferreira dos Santos</a:t>
            </a:r>
          </a:p>
          <a:p>
            <a:pPr algn="just" defTabSz="857250">
              <a:tabLst>
                <a:tab pos="1885950" algn="l"/>
              </a:tabLst>
            </a:pPr>
            <a:r>
              <a:rPr lang="pt-PT" dirty="0" smtClean="0"/>
              <a:t>	vitor@ua.pt</a:t>
            </a:r>
          </a:p>
          <a:p>
            <a:pPr algn="just">
              <a:tabLst>
                <a:tab pos="1885950" algn="l"/>
              </a:tabLst>
            </a:pPr>
            <a:r>
              <a:rPr lang="pt-PT" dirty="0" smtClean="0"/>
              <a:t>Co-orientador: 	Rui A. Da Silva Moreira</a:t>
            </a:r>
          </a:p>
          <a:p>
            <a:pPr algn="just">
              <a:tabLst>
                <a:tab pos="1885950" algn="l"/>
              </a:tabLst>
            </a:pPr>
            <a:r>
              <a:rPr lang="pt-PT" dirty="0" smtClean="0"/>
              <a:t>	rmoreira@ua.pt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074965" y="4495200"/>
            <a:ext cx="1459435" cy="838800"/>
            <a:chOff x="7151165" y="4419600"/>
            <a:chExt cx="1459435" cy="838800"/>
          </a:xfrm>
        </p:grpSpPr>
        <p:pic>
          <p:nvPicPr>
            <p:cNvPr id="20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7772400" y="44196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21" name="Imagem 20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1165" y="4419600"/>
              <a:ext cx="621235" cy="8388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0" y="5143200"/>
            <a:ext cx="3492000" cy="648000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2895600"/>
          </a:xfrm>
        </p:spPr>
        <p:txBody>
          <a:bodyPr>
            <a:normAutofit/>
          </a:bodyPr>
          <a:lstStyle/>
          <a:p>
            <a:pPr marL="355600" indent="-173038"/>
            <a:r>
              <a:rPr lang="pt-PT" sz="2000" dirty="0" smtClean="0"/>
              <a:t>Desenvolver a estrutura de um robô humanóide</a:t>
            </a:r>
          </a:p>
          <a:p>
            <a:pPr marL="538163" lvl="1" indent="-182563"/>
            <a:r>
              <a:rPr lang="pt-PT" sz="1800" dirty="0" smtClean="0"/>
              <a:t>Antropomórfica</a:t>
            </a:r>
          </a:p>
          <a:p>
            <a:pPr marL="538163" lvl="1" indent="-182563"/>
            <a:r>
              <a:rPr lang="pt-PT" sz="1800" dirty="0" smtClean="0"/>
              <a:t>Escala Reduzida</a:t>
            </a:r>
          </a:p>
          <a:p>
            <a:pPr lvl="1"/>
            <a:r>
              <a:rPr lang="pt-PT" sz="1800" dirty="0" smtClean="0"/>
              <a:t>Ágil / Flexível</a:t>
            </a:r>
          </a:p>
          <a:p>
            <a:endParaRPr lang="pt-PT" sz="2000" dirty="0" smtClean="0"/>
          </a:p>
          <a:p>
            <a:pPr marL="363538" indent="-188913"/>
            <a:r>
              <a:rPr lang="pt-PT" sz="2000" dirty="0" smtClean="0"/>
              <a:t>Implementação de actuação passiva para auxílio dos motores</a:t>
            </a:r>
          </a:p>
          <a:p>
            <a:pPr lvl="1"/>
            <a:r>
              <a:rPr lang="pt-PT" sz="1800" dirty="0" smtClean="0"/>
              <a:t>Minimizar binários máximos necessários</a:t>
            </a:r>
            <a:endParaRPr lang="pt-PT" sz="1800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Posição do Número do Diapositivo 18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C66F-FC7B-4C52-931F-EAABACA1CBD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grpSp>
        <p:nvGrpSpPr>
          <p:cNvPr id="26" name="Grupo 25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4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25" name="Imagem 24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27" name="Marcador de Posição de Conteúdo 2"/>
          <p:cNvSpPr txBox="1">
            <a:spLocks/>
          </p:cNvSpPr>
          <p:nvPr/>
        </p:nvSpPr>
        <p:spPr>
          <a:xfrm>
            <a:off x="502920" y="530352"/>
            <a:ext cx="2545080" cy="6126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Objectivos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8848"/>
          </a:xfrm>
        </p:spPr>
        <p:txBody>
          <a:bodyPr/>
          <a:lstStyle/>
          <a:p>
            <a:pPr>
              <a:buNone/>
            </a:pPr>
            <a:r>
              <a:rPr lang="pt-PT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Estado da arte</a:t>
            </a:r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6" name="Imagem 5" descr="NAO.png"/>
          <p:cNvPicPr>
            <a:picLocks noChangeAspect="1"/>
          </p:cNvPicPr>
          <p:nvPr/>
        </p:nvPicPr>
        <p:blipFill>
          <a:blip r:embed="rId2" cstate="print"/>
          <a:srcRect l="12647" r="10482"/>
          <a:stretch>
            <a:fillRect/>
          </a:stretch>
        </p:blipFill>
        <p:spPr>
          <a:xfrm>
            <a:off x="504000" y="1764000"/>
            <a:ext cx="16764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exemplo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0000" y="1764000"/>
            <a:ext cx="449616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4953000" y="1371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Estrutura sem motor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5800" y="13524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Estrutura com motor</a:t>
            </a:r>
            <a:endParaRPr lang="pt-PT" sz="2000" dirty="0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ítulo 1"/>
          <p:cNvSpPr>
            <a:spLocks noGrp="1"/>
          </p:cNvSpPr>
          <p:nvPr>
            <p:ph type="title"/>
          </p:nvPr>
        </p:nvSpPr>
        <p:spPr>
          <a:xfrm>
            <a:off x="4800600" y="5143200"/>
            <a:ext cx="3492000" cy="648000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 smtClean="0"/>
              <a:t>INTRODUÇÃO</a:t>
            </a:r>
            <a:endParaRPr lang="pt-PT" dirty="0"/>
          </a:p>
        </p:txBody>
      </p:sp>
      <p:cxnSp>
        <p:nvCxnSpPr>
          <p:cNvPr id="35" name="Conexão recta 34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6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38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grpSp>
        <p:nvGrpSpPr>
          <p:cNvPr id="42" name="Grupo 41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43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4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44" name="Imagem 43" descr="logoDEMU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pic>
        <p:nvPicPr>
          <p:cNvPr id="23" name="Imagem 22" descr="asimo.jpg"/>
          <p:cNvPicPr>
            <a:picLocks noChangeAspect="1"/>
          </p:cNvPicPr>
          <p:nvPr/>
        </p:nvPicPr>
        <p:blipFill>
          <a:blip r:embed="rId6" cstate="print"/>
          <a:srcRect l="16240" r="12306"/>
          <a:stretch>
            <a:fillRect/>
          </a:stretch>
        </p:blipFill>
        <p:spPr>
          <a:xfrm>
            <a:off x="2286000" y="1764000"/>
            <a:ext cx="16764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/>
              <a:pPr/>
              <a:t>6</a:t>
            </a:fld>
            <a:endParaRPr lang="en-US" sz="1100" dirty="0"/>
          </a:p>
        </p:txBody>
      </p:sp>
      <p:pic>
        <p:nvPicPr>
          <p:cNvPr id="5" name="Marcador de Posição de Conteúdo 4" descr="HumanoideAntig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87" r="2018"/>
          <a:stretch>
            <a:fillRect/>
          </a:stretch>
        </p:blipFill>
        <p:spPr>
          <a:xfrm>
            <a:off x="457200" y="1533000"/>
            <a:ext cx="1863414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 descr="HumanoideAnti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527" y="1533000"/>
            <a:ext cx="2277073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 descr="CadeiaCinematicaHumUAAntigo.png"/>
          <p:cNvPicPr>
            <a:picLocks noChangeAspect="1"/>
          </p:cNvPicPr>
          <p:nvPr/>
        </p:nvPicPr>
        <p:blipFill>
          <a:blip r:embed="rId4" cstate="print"/>
          <a:srcRect l="3706" t="5526" r="7195" b="1187"/>
          <a:stretch>
            <a:fillRect/>
          </a:stretch>
        </p:blipFill>
        <p:spPr>
          <a:xfrm>
            <a:off x="4572000" y="1533000"/>
            <a:ext cx="1638435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800600" y="5143200"/>
            <a:ext cx="3492000" cy="648000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 smtClean="0"/>
              <a:t>INTRODUÇÃO</a:t>
            </a:r>
            <a:endParaRPr lang="pt-PT" dirty="0"/>
          </a:p>
        </p:txBody>
      </p:sp>
      <p:cxnSp>
        <p:nvCxnSpPr>
          <p:cNvPr id="10" name="Conexão recta 9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18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5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19" name="Imagem 18" descr="logoDEMU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Projecto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humanóide do DEMUA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14400" y="115466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22 GDL's</a:t>
            </a:r>
            <a:endParaRPr lang="pt-PT" sz="20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838200" y="1524000"/>
          <a:ext cx="3352800" cy="3420002"/>
        </p:xfrm>
        <a:graphic>
          <a:graphicData uri="http://schemas.openxmlformats.org/drawingml/2006/table">
            <a:tbl>
              <a:tblPr/>
              <a:tblGrid>
                <a:gridCol w="1517536"/>
                <a:gridCol w="1835264"/>
              </a:tblGrid>
              <a:tr h="296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Graus de Liberdade </a:t>
                      </a:r>
                      <a:r>
                        <a:rPr lang="pt-PT" sz="1800" b="0" spc="0" dirty="0" smtClean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PT" sz="1800" b="0" i="1" spc="0" dirty="0" smtClean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GDL's</a:t>
                      </a:r>
                      <a:r>
                        <a:rPr lang="pt-PT" sz="1800" b="0" spc="0" dirty="0" smtClean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Articulação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Número </a:t>
                      </a:r>
                      <a:r>
                        <a:rPr lang="pt-PT" sz="1800" b="0" i="1" spc="0" dirty="0" smtClean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GDL's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Pé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0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Tornozelos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2 (x2)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Joelhos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1 (x2)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Ancas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3 (x2)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Tronco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2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Ombros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2 (x2)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Cotovelos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1 (x2)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Pulsos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0 (x2)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Pescoço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2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TOTAL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b="0" spc="0" dirty="0">
                          <a:solidFill>
                            <a:srgbClr val="000000"/>
                          </a:solidFill>
                          <a:latin typeface="Plantagenet Cherokee"/>
                          <a:ea typeface="Times New Roman"/>
                          <a:cs typeface="Times New Roman"/>
                        </a:rPr>
                        <a:t>22</a:t>
                      </a:r>
                      <a:endParaRPr lang="pt-PT" sz="1800" b="0" spc="75" dirty="0">
                        <a:solidFill>
                          <a:srgbClr val="808080"/>
                        </a:solidFill>
                        <a:latin typeface="Candar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Rémi Sobreira Sabino\Desktop\Dissertação\Humanoide\Dissertação\Imagens\ImagensDissertação\DimensoesRoboHumUnivAveiro1.png"/>
          <p:cNvPicPr>
            <a:picLocks noChangeAspect="1" noChangeArrowheads="1"/>
          </p:cNvPicPr>
          <p:nvPr/>
        </p:nvPicPr>
        <p:blipFill>
          <a:blip r:embed="rId7" cstate="print"/>
          <a:srcRect l="29517" r="16342" b="29444"/>
          <a:stretch>
            <a:fillRect/>
          </a:stretch>
        </p:blipFill>
        <p:spPr bwMode="auto">
          <a:xfrm>
            <a:off x="2438400" y="1524000"/>
            <a:ext cx="2029516" cy="34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/>
              <a:pPr/>
              <a:t>7</a:t>
            </a:fld>
            <a:endParaRPr lang="en-US" sz="1100" dirty="0"/>
          </a:p>
        </p:txBody>
      </p:sp>
      <p:pic>
        <p:nvPicPr>
          <p:cNvPr id="5" name="Marcador de Posição de Conteúdo 4" descr="TiposRobosBipede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60" b="8560"/>
          <a:stretch>
            <a:fillRect/>
          </a:stretch>
        </p:blipFill>
        <p:spPr>
          <a:xfrm>
            <a:off x="1501524" y="1143000"/>
            <a:ext cx="6118476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038600" y="4305300"/>
            <a:ext cx="1130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Robôs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optimizados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Robôs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activos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62312" y="2506662"/>
            <a:ext cx="16144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Robôs activos com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exploração de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dinâmica natural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638800" y="1295400"/>
            <a:ext cx="1219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Robôs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passivos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1174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Robôs passivos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actuados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419600" y="3124200"/>
            <a:ext cx="11445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Robôs passivos</a:t>
            </a:r>
            <a:b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controlados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800600" y="5143200"/>
            <a:ext cx="3492000" cy="648000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 smtClean="0"/>
              <a:t>INTRODUÇÃO</a:t>
            </a:r>
            <a:endParaRPr lang="pt-PT" dirty="0"/>
          </a:p>
        </p:txBody>
      </p:sp>
      <p:cxnSp>
        <p:nvCxnSpPr>
          <p:cNvPr id="13" name="Conexão recta 12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21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22" name="Imagem 21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24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Evolução das estruturas humanóides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981200" y="1430400"/>
            <a:ext cx="5249400" cy="1008000"/>
            <a:chOff x="2195" y="4414"/>
            <a:chExt cx="5151" cy="1167"/>
          </a:xfrm>
        </p:grpSpPr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195" y="4414"/>
              <a:ext cx="3547" cy="1150"/>
            </a:xfrm>
            <a:prstGeom prst="ellipse">
              <a:avLst/>
            </a:prstGeom>
            <a:solidFill>
              <a:srgbClr val="7F7F7F">
                <a:alpha val="30000"/>
              </a:srgb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3799" y="4431"/>
              <a:ext cx="3547" cy="1150"/>
            </a:xfrm>
            <a:prstGeom prst="ellipse">
              <a:avLst/>
            </a:prstGeom>
            <a:solidFill>
              <a:srgbClr val="7F7F7F">
                <a:alpha val="30000"/>
              </a:srgb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425" y="4797"/>
              <a:ext cx="1407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B</a:t>
              </a:r>
              <a:r>
                <a:rPr kumimoji="0" lang="pt-PT" sz="2000" b="1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iologia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851" y="4797"/>
              <a:ext cx="1247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pt-PT" sz="2000" b="1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ecânica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056" y="4795"/>
              <a:ext cx="159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B</a:t>
              </a:r>
              <a:r>
                <a:rPr kumimoji="0" lang="pt-PT" sz="2000" b="1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ea typeface="Times New Roman" pitchFamily="18" charset="0"/>
                  <a:cs typeface="Times New Roman" pitchFamily="18" charset="0"/>
                </a:rPr>
                <a:t>iomecânica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Marcador de Posição do Número do Diapositivo 5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ítulo 1"/>
          <p:cNvSpPr>
            <a:spLocks noGrp="1"/>
          </p:cNvSpPr>
          <p:nvPr>
            <p:ph type="title"/>
          </p:nvPr>
        </p:nvSpPr>
        <p:spPr>
          <a:xfrm>
            <a:off x="4800600" y="5143200"/>
            <a:ext cx="3492000" cy="648000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 smtClean="0"/>
              <a:t>INTRODUÇÃO</a:t>
            </a:r>
            <a:endParaRPr lang="pt-PT" dirty="0"/>
          </a:p>
        </p:txBody>
      </p:sp>
      <p:cxnSp>
        <p:nvCxnSpPr>
          <p:cNvPr id="61" name="Conexão recta 60"/>
          <p:cNvCxnSpPr/>
          <p:nvPr/>
        </p:nvCxnSpPr>
        <p:spPr>
          <a:xfrm>
            <a:off x="432000" y="5029200"/>
            <a:ext cx="828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61"/>
          <p:cNvCxnSpPr/>
          <p:nvPr/>
        </p:nvCxnSpPr>
        <p:spPr>
          <a:xfrm rot="5400000">
            <a:off x="3875400" y="5497200"/>
            <a:ext cx="93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cta 62"/>
          <p:cNvCxnSpPr/>
          <p:nvPr/>
        </p:nvCxnSpPr>
        <p:spPr>
          <a:xfrm>
            <a:off x="1143000" y="5976000"/>
            <a:ext cx="687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cta 63"/>
          <p:cNvCxnSpPr/>
          <p:nvPr/>
        </p:nvCxnSpPr>
        <p:spPr>
          <a:xfrm rot="5400000" flipH="1" flipV="1">
            <a:off x="1254000" y="6207000"/>
            <a:ext cx="5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 rot="5400000">
            <a:off x="7886700" y="56520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381000" y="5004881"/>
            <a:ext cx="411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1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1- Introdução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2- Desenvolvimento da estrutura mecânica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  <a:endParaRPr lang="pt-PT" sz="1200" dirty="0"/>
          </a:p>
        </p:txBody>
      </p:sp>
      <p:grpSp>
        <p:nvGrpSpPr>
          <p:cNvPr id="71" name="Grupo 70"/>
          <p:cNvGrpSpPr/>
          <p:nvPr/>
        </p:nvGrpSpPr>
        <p:grpSpPr>
          <a:xfrm>
            <a:off x="533400" y="6040800"/>
            <a:ext cx="762000" cy="360000"/>
            <a:chOff x="533400" y="6040800"/>
            <a:chExt cx="762000" cy="360000"/>
          </a:xfrm>
        </p:grpSpPr>
        <p:pic>
          <p:nvPicPr>
            <p:cNvPr id="72" name="Picture 2" descr="C:\Users\Rémi Sobreira Sabino\Desktop\Logo_UA.jpg"/>
            <p:cNvPicPr>
              <a:picLocks noChangeAspect="1" noChangeArrowheads="1"/>
            </p:cNvPicPr>
            <p:nvPr/>
          </p:nvPicPr>
          <p:blipFill>
            <a:blip r:embed="rId3" cstate="print"/>
            <a:srcRect l="18113" t="6796" r="15472" b="7767"/>
            <a:stretch>
              <a:fillRect/>
            </a:stretch>
          </p:blipFill>
          <p:spPr bwMode="auto">
            <a:xfrm>
              <a:off x="935657" y="6040800"/>
              <a:ext cx="359743" cy="359742"/>
            </a:xfrm>
            <a:prstGeom prst="rect">
              <a:avLst/>
            </a:prstGeom>
            <a:noFill/>
          </p:spPr>
        </p:pic>
        <p:pic>
          <p:nvPicPr>
            <p:cNvPr id="73" name="Imagem 72" descr="logoDEM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40800"/>
              <a:ext cx="266624" cy="360000"/>
            </a:xfrm>
            <a:prstGeom prst="rect">
              <a:avLst/>
            </a:prstGeom>
          </p:spPr>
        </p:pic>
      </p:grpSp>
      <p:sp>
        <p:nvSpPr>
          <p:cNvPr id="47" name="Marcador de Posição de Conteúdo 2"/>
          <p:cNvSpPr txBox="1">
            <a:spLocks/>
          </p:cNvSpPr>
          <p:nvPr/>
        </p:nvSpPr>
        <p:spPr>
          <a:xfrm>
            <a:off x="502920" y="530352"/>
            <a:ext cx="8183880" cy="68884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Biomecânica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Marcador de Posição de Conteúdo 2"/>
          <p:cNvSpPr>
            <a:spLocks noGrp="1"/>
          </p:cNvSpPr>
          <p:nvPr>
            <p:ph idx="1"/>
          </p:nvPr>
        </p:nvSpPr>
        <p:spPr>
          <a:xfrm>
            <a:off x="990600" y="2743200"/>
            <a:ext cx="5181600" cy="1371600"/>
          </a:xfrm>
        </p:spPr>
        <p:txBody>
          <a:bodyPr>
            <a:noAutofit/>
          </a:bodyPr>
          <a:lstStyle/>
          <a:p>
            <a:r>
              <a:rPr lang="pt-PT" sz="2000" dirty="0" smtClean="0"/>
              <a:t>Antropometria</a:t>
            </a:r>
          </a:p>
          <a:p>
            <a:r>
              <a:rPr lang="pt-PT" sz="2000" dirty="0" smtClean="0"/>
              <a:t>Número de GDL</a:t>
            </a:r>
          </a:p>
          <a:p>
            <a:r>
              <a:rPr lang="pt-PT" sz="2000" dirty="0" smtClean="0"/>
              <a:t>Amplitude dos movimentos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2- Desenvolvimento da estrutura mecânica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Mestrado Integrado em Engenharia Mecânica</a:t>
            </a:r>
          </a:p>
          <a:p>
            <a:r>
              <a:rPr lang="pt-PT" dirty="0" smtClean="0"/>
              <a:t>Universidade de Aveiro 2008/2009</a:t>
            </a:r>
            <a:endParaRPr lang="pt-PT" dirty="0"/>
          </a:p>
        </p:txBody>
      </p:sp>
      <p:pic>
        <p:nvPicPr>
          <p:cNvPr id="8" name="Picture 2" descr="C:\Users\Rémi Sobreira Sabino\Desktop\Logo_UA.jpg"/>
          <p:cNvPicPr>
            <a:picLocks noChangeAspect="1" noChangeArrowheads="1"/>
          </p:cNvPicPr>
          <p:nvPr/>
        </p:nvPicPr>
        <p:blipFill>
          <a:blip r:embed="rId3" cstate="print"/>
          <a:srcRect l="18113" t="6796" r="15472" b="7767"/>
          <a:stretch>
            <a:fillRect/>
          </a:stretch>
        </p:blipFill>
        <p:spPr bwMode="auto">
          <a:xfrm>
            <a:off x="1371600" y="3810000"/>
            <a:ext cx="838200" cy="838200"/>
          </a:xfrm>
          <a:prstGeom prst="rect">
            <a:avLst/>
          </a:prstGeom>
          <a:noFill/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8745C66F-FC7B-4C52-931F-EAABACA1CBDF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94800" y="6019800"/>
            <a:ext cx="70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latin typeface="Candara" pitchFamily="34" charset="0"/>
              </a:rPr>
              <a:t>Estrutura Híbrida de Locomoção para um Robô Humanóide</a:t>
            </a:r>
            <a:r>
              <a:rPr lang="pt-PT" sz="1600" dirty="0" smtClean="0">
                <a:latin typeface="Candara" pitchFamily="34" charset="0"/>
              </a:rPr>
              <a:t> –</a:t>
            </a:r>
            <a:r>
              <a:rPr lang="pt-PT" sz="2000" dirty="0" smtClean="0">
                <a:latin typeface="Freestyle Script" pitchFamily="66" charset="0"/>
              </a:rPr>
              <a:t> Rémi Sabino 18/12/09</a:t>
            </a:r>
            <a:endParaRPr lang="pt-PT" sz="2000" dirty="0">
              <a:latin typeface="Freestyle Script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53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 Introdução</a:t>
            </a:r>
          </a:p>
          <a:p>
            <a:pPr algn="just">
              <a:spcBef>
                <a:spcPct val="0"/>
              </a:spcBef>
            </a:pPr>
            <a:r>
              <a:rPr lang="pt-PT" sz="1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2- Desenvolvimento da estrutura mecânica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3- Implementação da actuação passiva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4- Dimensionamento dos actuadores passivos</a:t>
            </a:r>
          </a:p>
          <a:p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</a:rPr>
              <a:t>5- Resultados, conclusões e perspectivas futuras</a:t>
            </a:r>
          </a:p>
          <a:p>
            <a:endParaRPr lang="pt-P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4229</TotalTime>
  <Words>2517</Words>
  <Application>Microsoft Office PowerPoint</Application>
  <PresentationFormat>Apresentação no Ecrã (4:3)</PresentationFormat>
  <Paragraphs>579</Paragraphs>
  <Slides>36</Slides>
  <Notes>21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7" baseType="lpstr">
      <vt:lpstr>Aspecto</vt:lpstr>
      <vt:lpstr>Estrutura Híbrida de Locomoção para um Robô Humanóide</vt:lpstr>
      <vt:lpstr>Proposta</vt:lpstr>
      <vt:lpstr>1- Introdução</vt:lpstr>
      <vt:lpstr>INTRODUÇÃO</vt:lpstr>
      <vt:lpstr>INTRODUÇÃO</vt:lpstr>
      <vt:lpstr>INTRODUÇÃO</vt:lpstr>
      <vt:lpstr>INTRODUÇÃO</vt:lpstr>
      <vt:lpstr>INTRODUÇÃO</vt:lpstr>
      <vt:lpstr>2- 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DESENVOLVIMENTO DA ESTRUTURA MECÂNICA</vt:lpstr>
      <vt:lpstr>3- Implementação da actuação passiva</vt:lpstr>
      <vt:lpstr>IMPLEMENTAÇÃO DA ACTUAÇÃO PASSIVA</vt:lpstr>
      <vt:lpstr>Diapositivo 25</vt:lpstr>
      <vt:lpstr>Diapositivo 26</vt:lpstr>
      <vt:lpstr>4- Dimensionamento dos actuadores passivos</vt:lpstr>
      <vt:lpstr>Dimensionamento dos actuadores passivos</vt:lpstr>
      <vt:lpstr>Dimensionamento dos actuadores passivos</vt:lpstr>
      <vt:lpstr>Dimensionamento dos actuadores passivos</vt:lpstr>
      <vt:lpstr>Dimensionamento dos actuadores passivos</vt:lpstr>
      <vt:lpstr>5- Resultados, conclusões e perspectivas futuras</vt:lpstr>
      <vt:lpstr>Resultados, conclusões e perspectivas futuras</vt:lpstr>
      <vt:lpstr>Diapositivo 34</vt:lpstr>
      <vt:lpstr>Diapositivo 35</vt:lpstr>
      <vt:lpstr>Estrutura Híbrida de Locomoção para um Robô Humanóide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do Tornozelo e Pé do Ser Humano e Adaptação a um Princípio Robótico</dc:title>
  <dc:creator>Ximer</dc:creator>
  <cp:lastModifiedBy>Rémi Sobreira Sabino</cp:lastModifiedBy>
  <cp:revision>651</cp:revision>
  <dcterms:created xsi:type="dcterms:W3CDTF">2009-01-31T23:02:24Z</dcterms:created>
  <dcterms:modified xsi:type="dcterms:W3CDTF">2009-12-18T11:33:54Z</dcterms:modified>
</cp:coreProperties>
</file>