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5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5" r:id="rId8"/>
    <p:sldId id="264" r:id="rId9"/>
    <p:sldId id="268" r:id="rId10"/>
    <p:sldId id="266" r:id="rId11"/>
    <p:sldId id="269" r:id="rId12"/>
    <p:sldId id="263" r:id="rId13"/>
    <p:sldId id="267" r:id="rId14"/>
    <p:sldId id="270" r:id="rId15"/>
    <p:sldId id="275" r:id="rId16"/>
    <p:sldId id="272" r:id="rId17"/>
    <p:sldId id="276" r:id="rId18"/>
    <p:sldId id="278" r:id="rId19"/>
    <p:sldId id="271" r:id="rId20"/>
    <p:sldId id="279" r:id="rId21"/>
    <p:sldId id="273" r:id="rId22"/>
    <p:sldId id="274" r:id="rId23"/>
    <p:sldId id="280" r:id="rId2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88380" autoAdjust="0"/>
  </p:normalViewPr>
  <p:slideViewPr>
    <p:cSldViewPr>
      <p:cViewPr varScale="1">
        <p:scale>
          <a:sx n="65" d="100"/>
          <a:sy n="65" d="100"/>
        </p:scale>
        <p:origin x="-151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4DC9CD-60D0-40E3-B14B-3E5009918E5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0F86ED7-479A-4D51-BD84-E0F569A9131A}">
      <dgm:prSet phldrT="[Texto]" custT="1"/>
      <dgm:spPr/>
      <dgm:t>
        <a:bodyPr/>
        <a:lstStyle/>
        <a:p>
          <a:r>
            <a:rPr lang="pt-PT" sz="2000" i="1" dirty="0" smtClean="0"/>
            <a:t>MASTER</a:t>
          </a:r>
          <a:endParaRPr lang="pt-PT" sz="2100" i="1" dirty="0"/>
        </a:p>
      </dgm:t>
    </dgm:pt>
    <dgm:pt modelId="{7A51ECA5-E8C6-4040-B0A4-2D0A63A3CD6C}" type="parTrans" cxnId="{E3DB6659-A6CF-4026-B340-13F6C5DD9F5C}">
      <dgm:prSet/>
      <dgm:spPr/>
      <dgm:t>
        <a:bodyPr/>
        <a:lstStyle/>
        <a:p>
          <a:endParaRPr lang="pt-PT"/>
        </a:p>
      </dgm:t>
    </dgm:pt>
    <dgm:pt modelId="{7FDC12A1-AA8C-45A6-86C4-FCF4CBDAB48C}" type="sibTrans" cxnId="{E3DB6659-A6CF-4026-B340-13F6C5DD9F5C}">
      <dgm:prSet/>
      <dgm:spPr/>
      <dgm:t>
        <a:bodyPr/>
        <a:lstStyle/>
        <a:p>
          <a:endParaRPr lang="pt-PT"/>
        </a:p>
      </dgm:t>
    </dgm:pt>
    <dgm:pt modelId="{EE60D4EB-147D-4373-86BC-FFB91C2E1EAD}">
      <dgm:prSet phldrT="[Texto]"/>
      <dgm:spPr/>
      <dgm:t>
        <a:bodyPr/>
        <a:lstStyle/>
        <a:p>
          <a:r>
            <a:rPr lang="pt-PT" i="1" dirty="0" err="1" smtClean="0"/>
            <a:t>Slave</a:t>
          </a:r>
          <a:endParaRPr lang="pt-PT" i="1" dirty="0" smtClean="0"/>
        </a:p>
        <a:p>
          <a:r>
            <a:rPr lang="pt-PT" dirty="0" smtClean="0"/>
            <a:t>(CAN 1)</a:t>
          </a:r>
          <a:endParaRPr lang="pt-PT" dirty="0"/>
        </a:p>
      </dgm:t>
    </dgm:pt>
    <dgm:pt modelId="{C21D3777-CEFB-4C19-854E-DD930EDA442A}" type="parTrans" cxnId="{08E932CA-6786-4CE0-A6A0-FE797ECFCFA6}">
      <dgm:prSet/>
      <dgm:spPr/>
      <dgm:t>
        <a:bodyPr/>
        <a:lstStyle/>
        <a:p>
          <a:endParaRPr lang="pt-PT"/>
        </a:p>
      </dgm:t>
    </dgm:pt>
    <dgm:pt modelId="{66E6863F-3835-4DFE-B34E-6633D41B9EA2}" type="sibTrans" cxnId="{08E932CA-6786-4CE0-A6A0-FE797ECFCFA6}">
      <dgm:prSet/>
      <dgm:spPr/>
      <dgm:t>
        <a:bodyPr/>
        <a:lstStyle/>
        <a:p>
          <a:endParaRPr lang="pt-PT"/>
        </a:p>
      </dgm:t>
    </dgm:pt>
    <dgm:pt modelId="{1CC77C6F-4624-4FF6-AE98-7D94C2D07CF4}">
      <dgm:prSet phldrT="[Texto]"/>
      <dgm:spPr/>
      <dgm:t>
        <a:bodyPr/>
        <a:lstStyle/>
        <a:p>
          <a:r>
            <a:rPr lang="pt-PT" dirty="0" smtClean="0"/>
            <a:t>Sensores </a:t>
          </a:r>
          <a:r>
            <a:rPr lang="pt-PT" dirty="0" err="1" smtClean="0"/>
            <a:t>inerciais</a:t>
          </a:r>
          <a:r>
            <a:rPr lang="pt-PT" dirty="0" smtClean="0"/>
            <a:t> (CAN 2)</a:t>
          </a:r>
          <a:endParaRPr lang="pt-PT" dirty="0"/>
        </a:p>
      </dgm:t>
    </dgm:pt>
    <dgm:pt modelId="{A47BF65A-0296-4795-AF6C-8AE632D9E228}" type="parTrans" cxnId="{560A83B0-3D56-4E57-B378-2C8B4FCC26EF}">
      <dgm:prSet/>
      <dgm:spPr/>
      <dgm:t>
        <a:bodyPr/>
        <a:lstStyle/>
        <a:p>
          <a:endParaRPr lang="pt-PT"/>
        </a:p>
      </dgm:t>
    </dgm:pt>
    <dgm:pt modelId="{5C97B0E6-DAE3-4153-8252-610A9A3DA78C}" type="sibTrans" cxnId="{560A83B0-3D56-4E57-B378-2C8B4FCC26EF}">
      <dgm:prSet/>
      <dgm:spPr/>
      <dgm:t>
        <a:bodyPr/>
        <a:lstStyle/>
        <a:p>
          <a:endParaRPr lang="pt-PT"/>
        </a:p>
      </dgm:t>
    </dgm:pt>
    <dgm:pt modelId="{01BEE270-822B-4F81-81BF-AAB7159A75AB}">
      <dgm:prSet phldrT="[Texto]"/>
      <dgm:spPr/>
      <dgm:t>
        <a:bodyPr/>
        <a:lstStyle/>
        <a:p>
          <a:r>
            <a:rPr lang="pt-PT" dirty="0" smtClean="0"/>
            <a:t>PC-104 (UART)</a:t>
          </a:r>
          <a:endParaRPr lang="pt-PT" dirty="0"/>
        </a:p>
      </dgm:t>
    </dgm:pt>
    <dgm:pt modelId="{4027C084-10C2-464F-BE25-FDF9CD29F61C}" type="parTrans" cxnId="{D1EBC0EB-8C8D-4244-9C83-805DE739D282}">
      <dgm:prSet/>
      <dgm:spPr/>
      <dgm:t>
        <a:bodyPr/>
        <a:lstStyle/>
        <a:p>
          <a:endParaRPr lang="pt-PT"/>
        </a:p>
      </dgm:t>
    </dgm:pt>
    <dgm:pt modelId="{7428202E-696C-4207-BE3B-33CBD13FC993}" type="sibTrans" cxnId="{D1EBC0EB-8C8D-4244-9C83-805DE739D282}">
      <dgm:prSet/>
      <dgm:spPr/>
      <dgm:t>
        <a:bodyPr/>
        <a:lstStyle/>
        <a:p>
          <a:endParaRPr lang="pt-PT"/>
        </a:p>
      </dgm:t>
    </dgm:pt>
    <dgm:pt modelId="{74C2CB34-6A56-4FCF-B6E4-5AE7ED7798C1}">
      <dgm:prSet phldrT="[Texto]"/>
      <dgm:spPr/>
      <dgm:t>
        <a:bodyPr/>
        <a:lstStyle/>
        <a:p>
          <a:r>
            <a:rPr lang="pt-PT" dirty="0" err="1" smtClean="0"/>
            <a:t>MPLab</a:t>
          </a:r>
          <a:endParaRPr lang="pt-PT" dirty="0" smtClean="0"/>
        </a:p>
        <a:p>
          <a:r>
            <a:rPr lang="pt-PT" dirty="0" smtClean="0"/>
            <a:t>ICD2</a:t>
          </a:r>
          <a:endParaRPr lang="pt-PT" dirty="0"/>
        </a:p>
      </dgm:t>
    </dgm:pt>
    <dgm:pt modelId="{188B187D-5446-45F3-BE31-F36810265231}" type="parTrans" cxnId="{929A2648-1DD0-4B8A-8954-940A483B714A}">
      <dgm:prSet/>
      <dgm:spPr/>
      <dgm:t>
        <a:bodyPr/>
        <a:lstStyle/>
        <a:p>
          <a:endParaRPr lang="pt-PT"/>
        </a:p>
      </dgm:t>
    </dgm:pt>
    <dgm:pt modelId="{D53F35AC-8409-4387-9206-52096245ABE5}" type="sibTrans" cxnId="{929A2648-1DD0-4B8A-8954-940A483B714A}">
      <dgm:prSet/>
      <dgm:spPr/>
      <dgm:t>
        <a:bodyPr/>
        <a:lstStyle/>
        <a:p>
          <a:endParaRPr lang="pt-PT"/>
        </a:p>
      </dgm:t>
    </dgm:pt>
    <dgm:pt modelId="{3DDFEE4C-DB1B-44AF-AAF9-6C2304B5DB83}" type="pres">
      <dgm:prSet presAssocID="{794DC9CD-60D0-40E3-B14B-3E5009918E5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03696E8-EF08-4E1D-B633-867A501C26CD}" type="pres">
      <dgm:prSet presAssocID="{90F86ED7-479A-4D51-BD84-E0F569A9131A}" presName="centerShape" presStyleLbl="node0" presStyleIdx="0" presStyleCnt="1" custScaleX="128028" custScaleY="125091"/>
      <dgm:spPr/>
      <dgm:t>
        <a:bodyPr/>
        <a:lstStyle/>
        <a:p>
          <a:endParaRPr lang="pt-PT"/>
        </a:p>
      </dgm:t>
    </dgm:pt>
    <dgm:pt modelId="{EE856EFC-B2F1-49BE-9CBE-F9E7F389B432}" type="pres">
      <dgm:prSet presAssocID="{C21D3777-CEFB-4C19-854E-DD930EDA442A}" presName="Name9" presStyleLbl="parChTrans1D2" presStyleIdx="0" presStyleCnt="4"/>
      <dgm:spPr/>
      <dgm:t>
        <a:bodyPr/>
        <a:lstStyle/>
        <a:p>
          <a:endParaRPr lang="pt-PT"/>
        </a:p>
      </dgm:t>
    </dgm:pt>
    <dgm:pt modelId="{8F0AF176-82F4-431C-BA93-184FF57ACE7E}" type="pres">
      <dgm:prSet presAssocID="{C21D3777-CEFB-4C19-854E-DD930EDA442A}" presName="connTx" presStyleLbl="parChTrans1D2" presStyleIdx="0" presStyleCnt="4"/>
      <dgm:spPr/>
      <dgm:t>
        <a:bodyPr/>
        <a:lstStyle/>
        <a:p>
          <a:endParaRPr lang="pt-PT"/>
        </a:p>
      </dgm:t>
    </dgm:pt>
    <dgm:pt modelId="{6EBE674A-FCA3-448C-9F0B-55D903797F20}" type="pres">
      <dgm:prSet presAssocID="{EE60D4EB-147D-4373-86BC-FFB91C2E1EA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1F27BA8-DCB3-4DEA-BB70-FA9AEFCBC8CF}" type="pres">
      <dgm:prSet presAssocID="{A47BF65A-0296-4795-AF6C-8AE632D9E228}" presName="Name9" presStyleLbl="parChTrans1D2" presStyleIdx="1" presStyleCnt="4"/>
      <dgm:spPr/>
      <dgm:t>
        <a:bodyPr/>
        <a:lstStyle/>
        <a:p>
          <a:endParaRPr lang="pt-PT"/>
        </a:p>
      </dgm:t>
    </dgm:pt>
    <dgm:pt modelId="{CAF03C18-2A51-414F-96F8-2AD6D5BD8902}" type="pres">
      <dgm:prSet presAssocID="{A47BF65A-0296-4795-AF6C-8AE632D9E228}" presName="connTx" presStyleLbl="parChTrans1D2" presStyleIdx="1" presStyleCnt="4"/>
      <dgm:spPr/>
      <dgm:t>
        <a:bodyPr/>
        <a:lstStyle/>
        <a:p>
          <a:endParaRPr lang="pt-PT"/>
        </a:p>
      </dgm:t>
    </dgm:pt>
    <dgm:pt modelId="{C006234C-EF39-47D1-A38D-0E00D9489CE5}" type="pres">
      <dgm:prSet presAssocID="{1CC77C6F-4624-4FF6-AE98-7D94C2D07CF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75931E2-832C-4F19-B932-62D91784DCA7}" type="pres">
      <dgm:prSet presAssocID="{4027C084-10C2-464F-BE25-FDF9CD29F61C}" presName="Name9" presStyleLbl="parChTrans1D2" presStyleIdx="2" presStyleCnt="4"/>
      <dgm:spPr/>
      <dgm:t>
        <a:bodyPr/>
        <a:lstStyle/>
        <a:p>
          <a:endParaRPr lang="pt-PT"/>
        </a:p>
      </dgm:t>
    </dgm:pt>
    <dgm:pt modelId="{01C186BE-7E43-401D-B997-B82C36C9A7E4}" type="pres">
      <dgm:prSet presAssocID="{4027C084-10C2-464F-BE25-FDF9CD29F61C}" presName="connTx" presStyleLbl="parChTrans1D2" presStyleIdx="2" presStyleCnt="4"/>
      <dgm:spPr/>
      <dgm:t>
        <a:bodyPr/>
        <a:lstStyle/>
        <a:p>
          <a:endParaRPr lang="pt-PT"/>
        </a:p>
      </dgm:t>
    </dgm:pt>
    <dgm:pt modelId="{480B185F-62B5-4DFC-8350-36954EB4739B}" type="pres">
      <dgm:prSet presAssocID="{01BEE270-822B-4F81-81BF-AAB7159A75A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7F95326-AB0F-462F-9D60-76B277D091D2}" type="pres">
      <dgm:prSet presAssocID="{188B187D-5446-45F3-BE31-F36810265231}" presName="Name9" presStyleLbl="parChTrans1D2" presStyleIdx="3" presStyleCnt="4"/>
      <dgm:spPr/>
      <dgm:t>
        <a:bodyPr/>
        <a:lstStyle/>
        <a:p>
          <a:endParaRPr lang="pt-PT"/>
        </a:p>
      </dgm:t>
    </dgm:pt>
    <dgm:pt modelId="{A667590A-AAF1-4F7E-95C4-77C0F612636B}" type="pres">
      <dgm:prSet presAssocID="{188B187D-5446-45F3-BE31-F36810265231}" presName="connTx" presStyleLbl="parChTrans1D2" presStyleIdx="3" presStyleCnt="4"/>
      <dgm:spPr/>
      <dgm:t>
        <a:bodyPr/>
        <a:lstStyle/>
        <a:p>
          <a:endParaRPr lang="pt-PT"/>
        </a:p>
      </dgm:t>
    </dgm:pt>
    <dgm:pt modelId="{566DB481-C4F1-4243-9F57-AE5F0E83CCC1}" type="pres">
      <dgm:prSet presAssocID="{74C2CB34-6A56-4FCF-B6E4-5AE7ED7798C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0EC5467D-D877-4C34-B9C0-044618FFBB20}" type="presOf" srcId="{74C2CB34-6A56-4FCF-B6E4-5AE7ED7798C1}" destId="{566DB481-C4F1-4243-9F57-AE5F0E83CCC1}" srcOrd="0" destOrd="0" presId="urn:microsoft.com/office/officeart/2005/8/layout/radial1"/>
    <dgm:cxn modelId="{884ED336-7BEC-49D3-B067-63E35EEBBB70}" type="presOf" srcId="{C21D3777-CEFB-4C19-854E-DD930EDA442A}" destId="{EE856EFC-B2F1-49BE-9CBE-F9E7F389B432}" srcOrd="0" destOrd="0" presId="urn:microsoft.com/office/officeart/2005/8/layout/radial1"/>
    <dgm:cxn modelId="{06F96F0F-24B2-4F09-AD31-5DF6B6DC46BA}" type="presOf" srcId="{01BEE270-822B-4F81-81BF-AAB7159A75AB}" destId="{480B185F-62B5-4DFC-8350-36954EB4739B}" srcOrd="0" destOrd="0" presId="urn:microsoft.com/office/officeart/2005/8/layout/radial1"/>
    <dgm:cxn modelId="{E7B3B067-9129-4111-9A90-E10E6BFE9580}" type="presOf" srcId="{4027C084-10C2-464F-BE25-FDF9CD29F61C}" destId="{275931E2-832C-4F19-B932-62D91784DCA7}" srcOrd="0" destOrd="0" presId="urn:microsoft.com/office/officeart/2005/8/layout/radial1"/>
    <dgm:cxn modelId="{560A83B0-3D56-4E57-B378-2C8B4FCC26EF}" srcId="{90F86ED7-479A-4D51-BD84-E0F569A9131A}" destId="{1CC77C6F-4624-4FF6-AE98-7D94C2D07CF4}" srcOrd="1" destOrd="0" parTransId="{A47BF65A-0296-4795-AF6C-8AE632D9E228}" sibTransId="{5C97B0E6-DAE3-4153-8252-610A9A3DA78C}"/>
    <dgm:cxn modelId="{9426FA21-6395-4135-BF35-219E406A7E3B}" type="presOf" srcId="{A47BF65A-0296-4795-AF6C-8AE632D9E228}" destId="{51F27BA8-DCB3-4DEA-BB70-FA9AEFCBC8CF}" srcOrd="0" destOrd="0" presId="urn:microsoft.com/office/officeart/2005/8/layout/radial1"/>
    <dgm:cxn modelId="{D1EBC0EB-8C8D-4244-9C83-805DE739D282}" srcId="{90F86ED7-479A-4D51-BD84-E0F569A9131A}" destId="{01BEE270-822B-4F81-81BF-AAB7159A75AB}" srcOrd="2" destOrd="0" parTransId="{4027C084-10C2-464F-BE25-FDF9CD29F61C}" sibTransId="{7428202E-696C-4207-BE3B-33CBD13FC993}"/>
    <dgm:cxn modelId="{08E932CA-6786-4CE0-A6A0-FE797ECFCFA6}" srcId="{90F86ED7-479A-4D51-BD84-E0F569A9131A}" destId="{EE60D4EB-147D-4373-86BC-FFB91C2E1EAD}" srcOrd="0" destOrd="0" parTransId="{C21D3777-CEFB-4C19-854E-DD930EDA442A}" sibTransId="{66E6863F-3835-4DFE-B34E-6633D41B9EA2}"/>
    <dgm:cxn modelId="{1B6157D6-5D39-4876-A90A-09175DBB88B3}" type="presOf" srcId="{794DC9CD-60D0-40E3-B14B-3E5009918E5E}" destId="{3DDFEE4C-DB1B-44AF-AAF9-6C2304B5DB83}" srcOrd="0" destOrd="0" presId="urn:microsoft.com/office/officeart/2005/8/layout/radial1"/>
    <dgm:cxn modelId="{AFD415A9-E06A-4CD6-AEB2-FA945FB7173E}" type="presOf" srcId="{4027C084-10C2-464F-BE25-FDF9CD29F61C}" destId="{01C186BE-7E43-401D-B997-B82C36C9A7E4}" srcOrd="1" destOrd="0" presId="urn:microsoft.com/office/officeart/2005/8/layout/radial1"/>
    <dgm:cxn modelId="{929A2648-1DD0-4B8A-8954-940A483B714A}" srcId="{90F86ED7-479A-4D51-BD84-E0F569A9131A}" destId="{74C2CB34-6A56-4FCF-B6E4-5AE7ED7798C1}" srcOrd="3" destOrd="0" parTransId="{188B187D-5446-45F3-BE31-F36810265231}" sibTransId="{D53F35AC-8409-4387-9206-52096245ABE5}"/>
    <dgm:cxn modelId="{91A4C05C-66FB-4BBE-9877-7A2BA0B93DA0}" type="presOf" srcId="{90F86ED7-479A-4D51-BD84-E0F569A9131A}" destId="{103696E8-EF08-4E1D-B633-867A501C26CD}" srcOrd="0" destOrd="0" presId="urn:microsoft.com/office/officeart/2005/8/layout/radial1"/>
    <dgm:cxn modelId="{8D632BEA-2AF7-4547-9A22-87B989C8AC9B}" type="presOf" srcId="{1CC77C6F-4624-4FF6-AE98-7D94C2D07CF4}" destId="{C006234C-EF39-47D1-A38D-0E00D9489CE5}" srcOrd="0" destOrd="0" presId="urn:microsoft.com/office/officeart/2005/8/layout/radial1"/>
    <dgm:cxn modelId="{EBF19739-AC53-4740-BCA2-91418A84F3AC}" type="presOf" srcId="{EE60D4EB-147D-4373-86BC-FFB91C2E1EAD}" destId="{6EBE674A-FCA3-448C-9F0B-55D903797F20}" srcOrd="0" destOrd="0" presId="urn:microsoft.com/office/officeart/2005/8/layout/radial1"/>
    <dgm:cxn modelId="{1036FDA8-AF86-4B69-97E9-BD0ED07D4453}" type="presOf" srcId="{C21D3777-CEFB-4C19-854E-DD930EDA442A}" destId="{8F0AF176-82F4-431C-BA93-184FF57ACE7E}" srcOrd="1" destOrd="0" presId="urn:microsoft.com/office/officeart/2005/8/layout/radial1"/>
    <dgm:cxn modelId="{E3DB6659-A6CF-4026-B340-13F6C5DD9F5C}" srcId="{794DC9CD-60D0-40E3-B14B-3E5009918E5E}" destId="{90F86ED7-479A-4D51-BD84-E0F569A9131A}" srcOrd="0" destOrd="0" parTransId="{7A51ECA5-E8C6-4040-B0A4-2D0A63A3CD6C}" sibTransId="{7FDC12A1-AA8C-45A6-86C4-FCF4CBDAB48C}"/>
    <dgm:cxn modelId="{B5DF3CC1-BFAE-41E9-A4D4-8F52E6DA5826}" type="presOf" srcId="{A47BF65A-0296-4795-AF6C-8AE632D9E228}" destId="{CAF03C18-2A51-414F-96F8-2AD6D5BD8902}" srcOrd="1" destOrd="0" presId="urn:microsoft.com/office/officeart/2005/8/layout/radial1"/>
    <dgm:cxn modelId="{FFDE35CD-0101-40B4-8C0B-692C6156E37C}" type="presOf" srcId="{188B187D-5446-45F3-BE31-F36810265231}" destId="{A667590A-AAF1-4F7E-95C4-77C0F612636B}" srcOrd="1" destOrd="0" presId="urn:microsoft.com/office/officeart/2005/8/layout/radial1"/>
    <dgm:cxn modelId="{67F0675D-367E-4D0E-86C7-0E9ABD534FFF}" type="presOf" srcId="{188B187D-5446-45F3-BE31-F36810265231}" destId="{A7F95326-AB0F-462F-9D60-76B277D091D2}" srcOrd="0" destOrd="0" presId="urn:microsoft.com/office/officeart/2005/8/layout/radial1"/>
    <dgm:cxn modelId="{0CFEA72A-8A10-4F96-A44B-7A791E7A7817}" type="presParOf" srcId="{3DDFEE4C-DB1B-44AF-AAF9-6C2304B5DB83}" destId="{103696E8-EF08-4E1D-B633-867A501C26CD}" srcOrd="0" destOrd="0" presId="urn:microsoft.com/office/officeart/2005/8/layout/radial1"/>
    <dgm:cxn modelId="{3A6B53D4-B55E-4026-B55D-F55725F1571C}" type="presParOf" srcId="{3DDFEE4C-DB1B-44AF-AAF9-6C2304B5DB83}" destId="{EE856EFC-B2F1-49BE-9CBE-F9E7F389B432}" srcOrd="1" destOrd="0" presId="urn:microsoft.com/office/officeart/2005/8/layout/radial1"/>
    <dgm:cxn modelId="{499F6240-0686-4FD2-B3C4-2D226B19EA58}" type="presParOf" srcId="{EE856EFC-B2F1-49BE-9CBE-F9E7F389B432}" destId="{8F0AF176-82F4-431C-BA93-184FF57ACE7E}" srcOrd="0" destOrd="0" presId="urn:microsoft.com/office/officeart/2005/8/layout/radial1"/>
    <dgm:cxn modelId="{107D3875-4428-4A2D-995C-EDC9DC4FB98A}" type="presParOf" srcId="{3DDFEE4C-DB1B-44AF-AAF9-6C2304B5DB83}" destId="{6EBE674A-FCA3-448C-9F0B-55D903797F20}" srcOrd="2" destOrd="0" presId="urn:microsoft.com/office/officeart/2005/8/layout/radial1"/>
    <dgm:cxn modelId="{58702F22-C086-4010-B9FC-9F544F88C0FD}" type="presParOf" srcId="{3DDFEE4C-DB1B-44AF-AAF9-6C2304B5DB83}" destId="{51F27BA8-DCB3-4DEA-BB70-FA9AEFCBC8CF}" srcOrd="3" destOrd="0" presId="urn:microsoft.com/office/officeart/2005/8/layout/radial1"/>
    <dgm:cxn modelId="{CB01711E-F681-47EE-A28D-4E3C404F2634}" type="presParOf" srcId="{51F27BA8-DCB3-4DEA-BB70-FA9AEFCBC8CF}" destId="{CAF03C18-2A51-414F-96F8-2AD6D5BD8902}" srcOrd="0" destOrd="0" presId="urn:microsoft.com/office/officeart/2005/8/layout/radial1"/>
    <dgm:cxn modelId="{C2DDD623-50B4-4454-A699-1B55B03442D5}" type="presParOf" srcId="{3DDFEE4C-DB1B-44AF-AAF9-6C2304B5DB83}" destId="{C006234C-EF39-47D1-A38D-0E00D9489CE5}" srcOrd="4" destOrd="0" presId="urn:microsoft.com/office/officeart/2005/8/layout/radial1"/>
    <dgm:cxn modelId="{8A19633C-D7A7-44B4-AE81-72D3F2FBAD73}" type="presParOf" srcId="{3DDFEE4C-DB1B-44AF-AAF9-6C2304B5DB83}" destId="{275931E2-832C-4F19-B932-62D91784DCA7}" srcOrd="5" destOrd="0" presId="urn:microsoft.com/office/officeart/2005/8/layout/radial1"/>
    <dgm:cxn modelId="{F52EBD12-9372-4E8A-84D0-9909BD82C82B}" type="presParOf" srcId="{275931E2-832C-4F19-B932-62D91784DCA7}" destId="{01C186BE-7E43-401D-B997-B82C36C9A7E4}" srcOrd="0" destOrd="0" presId="urn:microsoft.com/office/officeart/2005/8/layout/radial1"/>
    <dgm:cxn modelId="{1A839ED2-6DCC-4CC9-9ACB-C198AB63FC44}" type="presParOf" srcId="{3DDFEE4C-DB1B-44AF-AAF9-6C2304B5DB83}" destId="{480B185F-62B5-4DFC-8350-36954EB4739B}" srcOrd="6" destOrd="0" presId="urn:microsoft.com/office/officeart/2005/8/layout/radial1"/>
    <dgm:cxn modelId="{AAF39564-7916-49F3-B9B4-60E5C23A4156}" type="presParOf" srcId="{3DDFEE4C-DB1B-44AF-AAF9-6C2304B5DB83}" destId="{A7F95326-AB0F-462F-9D60-76B277D091D2}" srcOrd="7" destOrd="0" presId="urn:microsoft.com/office/officeart/2005/8/layout/radial1"/>
    <dgm:cxn modelId="{7681EF50-980F-4703-AE0B-B19A56015413}" type="presParOf" srcId="{A7F95326-AB0F-462F-9D60-76B277D091D2}" destId="{A667590A-AAF1-4F7E-95C4-77C0F612636B}" srcOrd="0" destOrd="0" presId="urn:microsoft.com/office/officeart/2005/8/layout/radial1"/>
    <dgm:cxn modelId="{D1052433-EFAD-4D55-971C-01B83CF76F98}" type="presParOf" srcId="{3DDFEE4C-DB1B-44AF-AAF9-6C2304B5DB83}" destId="{566DB481-C4F1-4243-9F57-AE5F0E83CCC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4DC9CD-60D0-40E3-B14B-3E5009918E5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90F86ED7-479A-4D51-BD84-E0F569A9131A}">
      <dgm:prSet phldrT="[Texto]" custT="1"/>
      <dgm:spPr/>
      <dgm:t>
        <a:bodyPr/>
        <a:lstStyle/>
        <a:p>
          <a:r>
            <a:rPr lang="pt-PT" sz="2000" i="1" dirty="0" smtClean="0"/>
            <a:t>SLAVE</a:t>
          </a:r>
          <a:endParaRPr lang="pt-PT" sz="2100" i="1" dirty="0"/>
        </a:p>
      </dgm:t>
    </dgm:pt>
    <dgm:pt modelId="{7A51ECA5-E8C6-4040-B0A4-2D0A63A3CD6C}" type="parTrans" cxnId="{E3DB6659-A6CF-4026-B340-13F6C5DD9F5C}">
      <dgm:prSet/>
      <dgm:spPr/>
      <dgm:t>
        <a:bodyPr/>
        <a:lstStyle/>
        <a:p>
          <a:endParaRPr lang="pt-PT"/>
        </a:p>
      </dgm:t>
    </dgm:pt>
    <dgm:pt modelId="{7FDC12A1-AA8C-45A6-86C4-FCF4CBDAB48C}" type="sibTrans" cxnId="{E3DB6659-A6CF-4026-B340-13F6C5DD9F5C}">
      <dgm:prSet/>
      <dgm:spPr/>
      <dgm:t>
        <a:bodyPr/>
        <a:lstStyle/>
        <a:p>
          <a:endParaRPr lang="pt-PT"/>
        </a:p>
      </dgm:t>
    </dgm:pt>
    <dgm:pt modelId="{EE60D4EB-147D-4373-86BC-FFB91C2E1EAD}">
      <dgm:prSet phldrT="[Texto]"/>
      <dgm:spPr/>
      <dgm:t>
        <a:bodyPr/>
        <a:lstStyle/>
        <a:p>
          <a:r>
            <a:rPr lang="pt-PT" i="1" dirty="0" err="1" smtClean="0"/>
            <a:t>Master</a:t>
          </a:r>
          <a:endParaRPr lang="pt-PT" i="1" dirty="0" smtClean="0"/>
        </a:p>
        <a:p>
          <a:r>
            <a:rPr lang="pt-PT" smtClean="0"/>
            <a:t>(CAN 1)</a:t>
          </a:r>
          <a:endParaRPr lang="pt-PT" dirty="0"/>
        </a:p>
      </dgm:t>
    </dgm:pt>
    <dgm:pt modelId="{C21D3777-CEFB-4C19-854E-DD930EDA442A}" type="parTrans" cxnId="{08E932CA-6786-4CE0-A6A0-FE797ECFCFA6}">
      <dgm:prSet/>
      <dgm:spPr/>
      <dgm:t>
        <a:bodyPr/>
        <a:lstStyle/>
        <a:p>
          <a:endParaRPr lang="pt-PT"/>
        </a:p>
      </dgm:t>
    </dgm:pt>
    <dgm:pt modelId="{66E6863F-3835-4DFE-B34E-6633D41B9EA2}" type="sibTrans" cxnId="{08E932CA-6786-4CE0-A6A0-FE797ECFCFA6}">
      <dgm:prSet/>
      <dgm:spPr/>
      <dgm:t>
        <a:bodyPr/>
        <a:lstStyle/>
        <a:p>
          <a:endParaRPr lang="pt-PT"/>
        </a:p>
      </dgm:t>
    </dgm:pt>
    <dgm:pt modelId="{1CC77C6F-4624-4FF6-AE98-7D94C2D07CF4}">
      <dgm:prSet phldrT="[Texto]"/>
      <dgm:spPr/>
      <dgm:t>
        <a:bodyPr/>
        <a:lstStyle/>
        <a:p>
          <a:r>
            <a:rPr lang="pt-PT" dirty="0" smtClean="0"/>
            <a:t>Sensores de força (ADC)</a:t>
          </a:r>
          <a:endParaRPr lang="pt-PT" dirty="0"/>
        </a:p>
      </dgm:t>
    </dgm:pt>
    <dgm:pt modelId="{A47BF65A-0296-4795-AF6C-8AE632D9E228}" type="parTrans" cxnId="{560A83B0-3D56-4E57-B378-2C8B4FCC26EF}">
      <dgm:prSet/>
      <dgm:spPr/>
      <dgm:t>
        <a:bodyPr/>
        <a:lstStyle/>
        <a:p>
          <a:endParaRPr lang="pt-PT"/>
        </a:p>
      </dgm:t>
    </dgm:pt>
    <dgm:pt modelId="{5C97B0E6-DAE3-4153-8252-610A9A3DA78C}" type="sibTrans" cxnId="{560A83B0-3D56-4E57-B378-2C8B4FCC26EF}">
      <dgm:prSet/>
      <dgm:spPr/>
      <dgm:t>
        <a:bodyPr/>
        <a:lstStyle/>
        <a:p>
          <a:endParaRPr lang="pt-PT"/>
        </a:p>
      </dgm:t>
    </dgm:pt>
    <dgm:pt modelId="{01BEE270-822B-4F81-81BF-AAB7159A75AB}">
      <dgm:prSet phldrT="[Texto]"/>
      <dgm:spPr/>
      <dgm:t>
        <a:bodyPr/>
        <a:lstStyle/>
        <a:p>
          <a:r>
            <a:rPr lang="pt-PT" dirty="0" smtClean="0"/>
            <a:t>Motores Digitais (UART)</a:t>
          </a:r>
          <a:endParaRPr lang="pt-PT" dirty="0"/>
        </a:p>
      </dgm:t>
    </dgm:pt>
    <dgm:pt modelId="{4027C084-10C2-464F-BE25-FDF9CD29F61C}" type="parTrans" cxnId="{D1EBC0EB-8C8D-4244-9C83-805DE739D282}">
      <dgm:prSet/>
      <dgm:spPr/>
      <dgm:t>
        <a:bodyPr/>
        <a:lstStyle/>
        <a:p>
          <a:endParaRPr lang="pt-PT"/>
        </a:p>
      </dgm:t>
    </dgm:pt>
    <dgm:pt modelId="{7428202E-696C-4207-BE3B-33CBD13FC993}" type="sibTrans" cxnId="{D1EBC0EB-8C8D-4244-9C83-805DE739D282}">
      <dgm:prSet/>
      <dgm:spPr/>
      <dgm:t>
        <a:bodyPr/>
        <a:lstStyle/>
        <a:p>
          <a:endParaRPr lang="pt-PT"/>
        </a:p>
      </dgm:t>
    </dgm:pt>
    <dgm:pt modelId="{39A05171-A57E-4C96-9EDC-C5C9E9355B54}">
      <dgm:prSet phldrT="[Texto]"/>
      <dgm:spPr/>
      <dgm:t>
        <a:bodyPr/>
        <a:lstStyle/>
        <a:p>
          <a:r>
            <a:rPr lang="pt-PT" dirty="0" smtClean="0"/>
            <a:t>Motor analógico</a:t>
          </a:r>
        </a:p>
        <a:p>
          <a:r>
            <a:rPr lang="pt-PT" dirty="0" smtClean="0"/>
            <a:t>(PWM)</a:t>
          </a:r>
          <a:endParaRPr lang="pt-PT" dirty="0"/>
        </a:p>
      </dgm:t>
    </dgm:pt>
    <dgm:pt modelId="{CE0FF779-1D73-4843-99D5-83ECF4788DD7}" type="parTrans" cxnId="{BD6F442D-853D-46D7-8FA2-4931C59AB3D8}">
      <dgm:prSet/>
      <dgm:spPr/>
      <dgm:t>
        <a:bodyPr/>
        <a:lstStyle/>
        <a:p>
          <a:endParaRPr lang="pt-PT"/>
        </a:p>
      </dgm:t>
    </dgm:pt>
    <dgm:pt modelId="{0BE3AF2D-2556-4C7D-8A51-71F75FF8207E}" type="sibTrans" cxnId="{BD6F442D-853D-46D7-8FA2-4931C59AB3D8}">
      <dgm:prSet/>
      <dgm:spPr/>
      <dgm:t>
        <a:bodyPr/>
        <a:lstStyle/>
        <a:p>
          <a:endParaRPr lang="pt-PT"/>
        </a:p>
      </dgm:t>
    </dgm:pt>
    <dgm:pt modelId="{95B1FA8B-61A5-4075-9077-5A776ED993B3}">
      <dgm:prSet phldrT="[Texto]"/>
      <dgm:spPr/>
      <dgm:t>
        <a:bodyPr/>
        <a:lstStyle/>
        <a:p>
          <a:r>
            <a:rPr lang="pt-PT" dirty="0" smtClean="0"/>
            <a:t>ID </a:t>
          </a:r>
        </a:p>
        <a:p>
          <a:r>
            <a:rPr lang="pt-PT" dirty="0" smtClean="0"/>
            <a:t>(ADC)</a:t>
          </a:r>
          <a:endParaRPr lang="pt-PT" dirty="0"/>
        </a:p>
      </dgm:t>
    </dgm:pt>
    <dgm:pt modelId="{A0C98204-A6B4-49F7-9351-851266EFB56B}" type="parTrans" cxnId="{9EEA9D3D-41AA-4231-8F91-5074249931B2}">
      <dgm:prSet/>
      <dgm:spPr/>
      <dgm:t>
        <a:bodyPr/>
        <a:lstStyle/>
        <a:p>
          <a:endParaRPr lang="pt-PT"/>
        </a:p>
      </dgm:t>
    </dgm:pt>
    <dgm:pt modelId="{CED454AA-7F54-4633-8119-2F7ED3336421}" type="sibTrans" cxnId="{9EEA9D3D-41AA-4231-8F91-5074249931B2}">
      <dgm:prSet/>
      <dgm:spPr/>
      <dgm:t>
        <a:bodyPr/>
        <a:lstStyle/>
        <a:p>
          <a:endParaRPr lang="pt-PT"/>
        </a:p>
      </dgm:t>
    </dgm:pt>
    <dgm:pt modelId="{405DAEED-D44F-4113-B2AC-9D2956001052}">
      <dgm:prSet phldrT="[Texto]"/>
      <dgm:spPr/>
      <dgm:t>
        <a:bodyPr/>
        <a:lstStyle/>
        <a:p>
          <a:r>
            <a:rPr lang="pt-PT" dirty="0" smtClean="0"/>
            <a:t>MPLAB ICD2</a:t>
          </a:r>
          <a:endParaRPr lang="pt-PT" dirty="0"/>
        </a:p>
      </dgm:t>
    </dgm:pt>
    <dgm:pt modelId="{8AFB9E29-1783-4655-866F-F2AC4A20784D}" type="parTrans" cxnId="{6BC67841-BED2-4285-B58C-515896F92C3C}">
      <dgm:prSet/>
      <dgm:spPr/>
      <dgm:t>
        <a:bodyPr/>
        <a:lstStyle/>
        <a:p>
          <a:endParaRPr lang="pt-PT"/>
        </a:p>
      </dgm:t>
    </dgm:pt>
    <dgm:pt modelId="{C2EB7703-E4F2-4E23-B5AF-04C14ABDC825}" type="sibTrans" cxnId="{6BC67841-BED2-4285-B58C-515896F92C3C}">
      <dgm:prSet/>
      <dgm:spPr/>
      <dgm:t>
        <a:bodyPr/>
        <a:lstStyle/>
        <a:p>
          <a:endParaRPr lang="pt-PT"/>
        </a:p>
      </dgm:t>
    </dgm:pt>
    <dgm:pt modelId="{3DDFEE4C-DB1B-44AF-AAF9-6C2304B5DB83}" type="pres">
      <dgm:prSet presAssocID="{794DC9CD-60D0-40E3-B14B-3E5009918E5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03696E8-EF08-4E1D-B633-867A501C26CD}" type="pres">
      <dgm:prSet presAssocID="{90F86ED7-479A-4D51-BD84-E0F569A9131A}" presName="centerShape" presStyleLbl="node0" presStyleIdx="0" presStyleCnt="1" custScaleX="128454" custScaleY="125278"/>
      <dgm:spPr/>
      <dgm:t>
        <a:bodyPr/>
        <a:lstStyle/>
        <a:p>
          <a:endParaRPr lang="pt-PT"/>
        </a:p>
      </dgm:t>
    </dgm:pt>
    <dgm:pt modelId="{EE856EFC-B2F1-49BE-9CBE-F9E7F389B432}" type="pres">
      <dgm:prSet presAssocID="{C21D3777-CEFB-4C19-854E-DD930EDA442A}" presName="Name9" presStyleLbl="parChTrans1D2" presStyleIdx="0" presStyleCnt="6"/>
      <dgm:spPr/>
      <dgm:t>
        <a:bodyPr/>
        <a:lstStyle/>
        <a:p>
          <a:endParaRPr lang="pt-PT"/>
        </a:p>
      </dgm:t>
    </dgm:pt>
    <dgm:pt modelId="{8F0AF176-82F4-431C-BA93-184FF57ACE7E}" type="pres">
      <dgm:prSet presAssocID="{C21D3777-CEFB-4C19-854E-DD930EDA442A}" presName="connTx" presStyleLbl="parChTrans1D2" presStyleIdx="0" presStyleCnt="6"/>
      <dgm:spPr/>
      <dgm:t>
        <a:bodyPr/>
        <a:lstStyle/>
        <a:p>
          <a:endParaRPr lang="pt-PT"/>
        </a:p>
      </dgm:t>
    </dgm:pt>
    <dgm:pt modelId="{6EBE674A-FCA3-448C-9F0B-55D903797F20}" type="pres">
      <dgm:prSet presAssocID="{EE60D4EB-147D-4373-86BC-FFB91C2E1EA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1F27BA8-DCB3-4DEA-BB70-FA9AEFCBC8CF}" type="pres">
      <dgm:prSet presAssocID="{A47BF65A-0296-4795-AF6C-8AE632D9E228}" presName="Name9" presStyleLbl="parChTrans1D2" presStyleIdx="1" presStyleCnt="6"/>
      <dgm:spPr/>
      <dgm:t>
        <a:bodyPr/>
        <a:lstStyle/>
        <a:p>
          <a:endParaRPr lang="pt-PT"/>
        </a:p>
      </dgm:t>
    </dgm:pt>
    <dgm:pt modelId="{CAF03C18-2A51-414F-96F8-2AD6D5BD8902}" type="pres">
      <dgm:prSet presAssocID="{A47BF65A-0296-4795-AF6C-8AE632D9E228}" presName="connTx" presStyleLbl="parChTrans1D2" presStyleIdx="1" presStyleCnt="6"/>
      <dgm:spPr/>
      <dgm:t>
        <a:bodyPr/>
        <a:lstStyle/>
        <a:p>
          <a:endParaRPr lang="pt-PT"/>
        </a:p>
      </dgm:t>
    </dgm:pt>
    <dgm:pt modelId="{C006234C-EF39-47D1-A38D-0E00D9489CE5}" type="pres">
      <dgm:prSet presAssocID="{1CC77C6F-4624-4FF6-AE98-7D94C2D07CF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75931E2-832C-4F19-B932-62D91784DCA7}" type="pres">
      <dgm:prSet presAssocID="{4027C084-10C2-464F-BE25-FDF9CD29F61C}" presName="Name9" presStyleLbl="parChTrans1D2" presStyleIdx="2" presStyleCnt="6"/>
      <dgm:spPr/>
      <dgm:t>
        <a:bodyPr/>
        <a:lstStyle/>
        <a:p>
          <a:endParaRPr lang="pt-PT"/>
        </a:p>
      </dgm:t>
    </dgm:pt>
    <dgm:pt modelId="{01C186BE-7E43-401D-B997-B82C36C9A7E4}" type="pres">
      <dgm:prSet presAssocID="{4027C084-10C2-464F-BE25-FDF9CD29F61C}" presName="connTx" presStyleLbl="parChTrans1D2" presStyleIdx="2" presStyleCnt="6"/>
      <dgm:spPr/>
      <dgm:t>
        <a:bodyPr/>
        <a:lstStyle/>
        <a:p>
          <a:endParaRPr lang="pt-PT"/>
        </a:p>
      </dgm:t>
    </dgm:pt>
    <dgm:pt modelId="{480B185F-62B5-4DFC-8350-36954EB4739B}" type="pres">
      <dgm:prSet presAssocID="{01BEE270-822B-4F81-81BF-AAB7159A75A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8E86ED-0AD4-4C75-9E95-74D270286F95}" type="pres">
      <dgm:prSet presAssocID="{CE0FF779-1D73-4843-99D5-83ECF4788DD7}" presName="Name9" presStyleLbl="parChTrans1D2" presStyleIdx="3" presStyleCnt="6"/>
      <dgm:spPr/>
      <dgm:t>
        <a:bodyPr/>
        <a:lstStyle/>
        <a:p>
          <a:endParaRPr lang="pt-PT"/>
        </a:p>
      </dgm:t>
    </dgm:pt>
    <dgm:pt modelId="{E702BA3A-5A5F-449D-BDCD-AAFB01BCF610}" type="pres">
      <dgm:prSet presAssocID="{CE0FF779-1D73-4843-99D5-83ECF4788DD7}" presName="connTx" presStyleLbl="parChTrans1D2" presStyleIdx="3" presStyleCnt="6"/>
      <dgm:spPr/>
      <dgm:t>
        <a:bodyPr/>
        <a:lstStyle/>
        <a:p>
          <a:endParaRPr lang="pt-PT"/>
        </a:p>
      </dgm:t>
    </dgm:pt>
    <dgm:pt modelId="{42A790D7-6EA5-427F-A4E1-081A973EAD4D}" type="pres">
      <dgm:prSet presAssocID="{39A05171-A57E-4C96-9EDC-C5C9E9355B5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6E04102-74F2-4DF2-ADEC-25D8061CF5F7}" type="pres">
      <dgm:prSet presAssocID="{A0C98204-A6B4-49F7-9351-851266EFB56B}" presName="Name9" presStyleLbl="parChTrans1D2" presStyleIdx="4" presStyleCnt="6"/>
      <dgm:spPr/>
      <dgm:t>
        <a:bodyPr/>
        <a:lstStyle/>
        <a:p>
          <a:endParaRPr lang="pt-PT"/>
        </a:p>
      </dgm:t>
    </dgm:pt>
    <dgm:pt modelId="{6051F510-6C8C-45E5-9D4F-847E9D16F206}" type="pres">
      <dgm:prSet presAssocID="{A0C98204-A6B4-49F7-9351-851266EFB56B}" presName="connTx" presStyleLbl="parChTrans1D2" presStyleIdx="4" presStyleCnt="6"/>
      <dgm:spPr/>
      <dgm:t>
        <a:bodyPr/>
        <a:lstStyle/>
        <a:p>
          <a:endParaRPr lang="pt-PT"/>
        </a:p>
      </dgm:t>
    </dgm:pt>
    <dgm:pt modelId="{4CD22E94-94B1-48E4-9BCF-D73027001E42}" type="pres">
      <dgm:prSet presAssocID="{95B1FA8B-61A5-4075-9077-5A776ED993B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525C5A6-F26A-47EF-9B29-F536B6DE622A}" type="pres">
      <dgm:prSet presAssocID="{8AFB9E29-1783-4655-866F-F2AC4A20784D}" presName="Name9" presStyleLbl="parChTrans1D2" presStyleIdx="5" presStyleCnt="6"/>
      <dgm:spPr/>
      <dgm:t>
        <a:bodyPr/>
        <a:lstStyle/>
        <a:p>
          <a:endParaRPr lang="pt-PT"/>
        </a:p>
      </dgm:t>
    </dgm:pt>
    <dgm:pt modelId="{219378C7-A348-4EB4-9D12-D82AA7C77F7D}" type="pres">
      <dgm:prSet presAssocID="{8AFB9E29-1783-4655-866F-F2AC4A20784D}" presName="connTx" presStyleLbl="parChTrans1D2" presStyleIdx="5" presStyleCnt="6"/>
      <dgm:spPr/>
      <dgm:t>
        <a:bodyPr/>
        <a:lstStyle/>
        <a:p>
          <a:endParaRPr lang="pt-PT"/>
        </a:p>
      </dgm:t>
    </dgm:pt>
    <dgm:pt modelId="{38658F18-FFFF-49D6-991F-89B1395E5681}" type="pres">
      <dgm:prSet presAssocID="{405DAEED-D44F-4113-B2AC-9D295600105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CC0B1A1-B7EF-4819-AB1D-ABE65BD76FB4}" type="presOf" srcId="{8AFB9E29-1783-4655-866F-F2AC4A20784D}" destId="{219378C7-A348-4EB4-9D12-D82AA7C77F7D}" srcOrd="1" destOrd="0" presId="urn:microsoft.com/office/officeart/2005/8/layout/radial1"/>
    <dgm:cxn modelId="{35822B62-02E5-4576-9431-36F0F8E4BFA9}" type="presOf" srcId="{4027C084-10C2-464F-BE25-FDF9CD29F61C}" destId="{275931E2-832C-4F19-B932-62D91784DCA7}" srcOrd="0" destOrd="0" presId="urn:microsoft.com/office/officeart/2005/8/layout/radial1"/>
    <dgm:cxn modelId="{B6428980-101F-445C-A9FC-F490EC58F605}" type="presOf" srcId="{A47BF65A-0296-4795-AF6C-8AE632D9E228}" destId="{CAF03C18-2A51-414F-96F8-2AD6D5BD8902}" srcOrd="1" destOrd="0" presId="urn:microsoft.com/office/officeart/2005/8/layout/radial1"/>
    <dgm:cxn modelId="{55B787F7-0E8A-4C87-837A-D4835D5CB69F}" type="presOf" srcId="{1CC77C6F-4624-4FF6-AE98-7D94C2D07CF4}" destId="{C006234C-EF39-47D1-A38D-0E00D9489CE5}" srcOrd="0" destOrd="0" presId="urn:microsoft.com/office/officeart/2005/8/layout/radial1"/>
    <dgm:cxn modelId="{8F0BB33E-1891-492B-9F90-1846EE8A2D70}" type="presOf" srcId="{A0C98204-A6B4-49F7-9351-851266EFB56B}" destId="{6051F510-6C8C-45E5-9D4F-847E9D16F206}" srcOrd="1" destOrd="0" presId="urn:microsoft.com/office/officeart/2005/8/layout/radial1"/>
    <dgm:cxn modelId="{713D51F1-9426-4143-97EC-9EAE8A6952C2}" type="presOf" srcId="{794DC9CD-60D0-40E3-B14B-3E5009918E5E}" destId="{3DDFEE4C-DB1B-44AF-AAF9-6C2304B5DB83}" srcOrd="0" destOrd="0" presId="urn:microsoft.com/office/officeart/2005/8/layout/radial1"/>
    <dgm:cxn modelId="{BBD1EED5-0773-4677-A57D-7CAC02DB8CA1}" type="presOf" srcId="{A0C98204-A6B4-49F7-9351-851266EFB56B}" destId="{86E04102-74F2-4DF2-ADEC-25D8061CF5F7}" srcOrd="0" destOrd="0" presId="urn:microsoft.com/office/officeart/2005/8/layout/radial1"/>
    <dgm:cxn modelId="{560A83B0-3D56-4E57-B378-2C8B4FCC26EF}" srcId="{90F86ED7-479A-4D51-BD84-E0F569A9131A}" destId="{1CC77C6F-4624-4FF6-AE98-7D94C2D07CF4}" srcOrd="1" destOrd="0" parTransId="{A47BF65A-0296-4795-AF6C-8AE632D9E228}" sibTransId="{5C97B0E6-DAE3-4153-8252-610A9A3DA78C}"/>
    <dgm:cxn modelId="{5DBF3121-542B-4984-9938-D4E7AFBE0745}" type="presOf" srcId="{01BEE270-822B-4F81-81BF-AAB7159A75AB}" destId="{480B185F-62B5-4DFC-8350-36954EB4739B}" srcOrd="0" destOrd="0" presId="urn:microsoft.com/office/officeart/2005/8/layout/radial1"/>
    <dgm:cxn modelId="{D1EBC0EB-8C8D-4244-9C83-805DE739D282}" srcId="{90F86ED7-479A-4D51-BD84-E0F569A9131A}" destId="{01BEE270-822B-4F81-81BF-AAB7159A75AB}" srcOrd="2" destOrd="0" parTransId="{4027C084-10C2-464F-BE25-FDF9CD29F61C}" sibTransId="{7428202E-696C-4207-BE3B-33CBD13FC993}"/>
    <dgm:cxn modelId="{D3C04242-B3C4-4692-BBD4-81F7E5917FD9}" type="presOf" srcId="{A47BF65A-0296-4795-AF6C-8AE632D9E228}" destId="{51F27BA8-DCB3-4DEA-BB70-FA9AEFCBC8CF}" srcOrd="0" destOrd="0" presId="urn:microsoft.com/office/officeart/2005/8/layout/radial1"/>
    <dgm:cxn modelId="{949B92FA-3B35-45C2-8825-2493FEFCDF71}" type="presOf" srcId="{90F86ED7-479A-4D51-BD84-E0F569A9131A}" destId="{103696E8-EF08-4E1D-B633-867A501C26CD}" srcOrd="0" destOrd="0" presId="urn:microsoft.com/office/officeart/2005/8/layout/radial1"/>
    <dgm:cxn modelId="{6F1052FC-DD7F-41A4-A0E3-B0EE7B9C1BE7}" type="presOf" srcId="{C21D3777-CEFB-4C19-854E-DD930EDA442A}" destId="{EE856EFC-B2F1-49BE-9CBE-F9E7F389B432}" srcOrd="0" destOrd="0" presId="urn:microsoft.com/office/officeart/2005/8/layout/radial1"/>
    <dgm:cxn modelId="{52A07EC2-B9BB-40C0-A732-B36010E2E927}" type="presOf" srcId="{39A05171-A57E-4C96-9EDC-C5C9E9355B54}" destId="{42A790D7-6EA5-427F-A4E1-081A973EAD4D}" srcOrd="0" destOrd="0" presId="urn:microsoft.com/office/officeart/2005/8/layout/radial1"/>
    <dgm:cxn modelId="{E2993805-4250-426B-8D07-C8947BDA6451}" type="presOf" srcId="{8AFB9E29-1783-4655-866F-F2AC4A20784D}" destId="{A525C5A6-F26A-47EF-9B29-F536B6DE622A}" srcOrd="0" destOrd="0" presId="urn:microsoft.com/office/officeart/2005/8/layout/radial1"/>
    <dgm:cxn modelId="{9B5AD207-6976-4D29-85BE-8B623B6825BB}" type="presOf" srcId="{EE60D4EB-147D-4373-86BC-FFB91C2E1EAD}" destId="{6EBE674A-FCA3-448C-9F0B-55D903797F20}" srcOrd="0" destOrd="0" presId="urn:microsoft.com/office/officeart/2005/8/layout/radial1"/>
    <dgm:cxn modelId="{9EEA9D3D-41AA-4231-8F91-5074249931B2}" srcId="{90F86ED7-479A-4D51-BD84-E0F569A9131A}" destId="{95B1FA8B-61A5-4075-9077-5A776ED993B3}" srcOrd="4" destOrd="0" parTransId="{A0C98204-A6B4-49F7-9351-851266EFB56B}" sibTransId="{CED454AA-7F54-4633-8119-2F7ED3336421}"/>
    <dgm:cxn modelId="{BD6F442D-853D-46D7-8FA2-4931C59AB3D8}" srcId="{90F86ED7-479A-4D51-BD84-E0F569A9131A}" destId="{39A05171-A57E-4C96-9EDC-C5C9E9355B54}" srcOrd="3" destOrd="0" parTransId="{CE0FF779-1D73-4843-99D5-83ECF4788DD7}" sibTransId="{0BE3AF2D-2556-4C7D-8A51-71F75FF8207E}"/>
    <dgm:cxn modelId="{E3DB6659-A6CF-4026-B340-13F6C5DD9F5C}" srcId="{794DC9CD-60D0-40E3-B14B-3E5009918E5E}" destId="{90F86ED7-479A-4D51-BD84-E0F569A9131A}" srcOrd="0" destOrd="0" parTransId="{7A51ECA5-E8C6-4040-B0A4-2D0A63A3CD6C}" sibTransId="{7FDC12A1-AA8C-45A6-86C4-FCF4CBDAB48C}"/>
    <dgm:cxn modelId="{F3BDC933-F8F1-4544-9F78-5F2F11D56598}" type="presOf" srcId="{CE0FF779-1D73-4843-99D5-83ECF4788DD7}" destId="{428E86ED-0AD4-4C75-9E95-74D270286F95}" srcOrd="0" destOrd="0" presId="urn:microsoft.com/office/officeart/2005/8/layout/radial1"/>
    <dgm:cxn modelId="{6BC67841-BED2-4285-B58C-515896F92C3C}" srcId="{90F86ED7-479A-4D51-BD84-E0F569A9131A}" destId="{405DAEED-D44F-4113-B2AC-9D2956001052}" srcOrd="5" destOrd="0" parTransId="{8AFB9E29-1783-4655-866F-F2AC4A20784D}" sibTransId="{C2EB7703-E4F2-4E23-B5AF-04C14ABDC825}"/>
    <dgm:cxn modelId="{DA099919-211A-4E29-A9D1-5295EACEB6FF}" type="presOf" srcId="{C21D3777-CEFB-4C19-854E-DD930EDA442A}" destId="{8F0AF176-82F4-431C-BA93-184FF57ACE7E}" srcOrd="1" destOrd="0" presId="urn:microsoft.com/office/officeart/2005/8/layout/radial1"/>
    <dgm:cxn modelId="{F857AF8E-2737-4B2D-96CF-E7372BCCE273}" type="presOf" srcId="{4027C084-10C2-464F-BE25-FDF9CD29F61C}" destId="{01C186BE-7E43-401D-B997-B82C36C9A7E4}" srcOrd="1" destOrd="0" presId="urn:microsoft.com/office/officeart/2005/8/layout/radial1"/>
    <dgm:cxn modelId="{08E932CA-6786-4CE0-A6A0-FE797ECFCFA6}" srcId="{90F86ED7-479A-4D51-BD84-E0F569A9131A}" destId="{EE60D4EB-147D-4373-86BC-FFB91C2E1EAD}" srcOrd="0" destOrd="0" parTransId="{C21D3777-CEFB-4C19-854E-DD930EDA442A}" sibTransId="{66E6863F-3835-4DFE-B34E-6633D41B9EA2}"/>
    <dgm:cxn modelId="{514813FC-4AD1-4FDF-86F1-4E9298661D75}" type="presOf" srcId="{CE0FF779-1D73-4843-99D5-83ECF4788DD7}" destId="{E702BA3A-5A5F-449D-BDCD-AAFB01BCF610}" srcOrd="1" destOrd="0" presId="urn:microsoft.com/office/officeart/2005/8/layout/radial1"/>
    <dgm:cxn modelId="{D5706EE8-AEBB-4889-924F-50724C2AC68A}" type="presOf" srcId="{95B1FA8B-61A5-4075-9077-5A776ED993B3}" destId="{4CD22E94-94B1-48E4-9BCF-D73027001E42}" srcOrd="0" destOrd="0" presId="urn:microsoft.com/office/officeart/2005/8/layout/radial1"/>
    <dgm:cxn modelId="{E7FB268C-9B20-4352-A34A-FE45D3981DE0}" type="presOf" srcId="{405DAEED-D44F-4113-B2AC-9D2956001052}" destId="{38658F18-FFFF-49D6-991F-89B1395E5681}" srcOrd="0" destOrd="0" presId="urn:microsoft.com/office/officeart/2005/8/layout/radial1"/>
    <dgm:cxn modelId="{306EE276-2E9D-4593-AD4D-CC2254205E65}" type="presParOf" srcId="{3DDFEE4C-DB1B-44AF-AAF9-6C2304B5DB83}" destId="{103696E8-EF08-4E1D-B633-867A501C26CD}" srcOrd="0" destOrd="0" presId="urn:microsoft.com/office/officeart/2005/8/layout/radial1"/>
    <dgm:cxn modelId="{2687F425-4610-4A2F-B449-385B8F58C43D}" type="presParOf" srcId="{3DDFEE4C-DB1B-44AF-AAF9-6C2304B5DB83}" destId="{EE856EFC-B2F1-49BE-9CBE-F9E7F389B432}" srcOrd="1" destOrd="0" presId="urn:microsoft.com/office/officeart/2005/8/layout/radial1"/>
    <dgm:cxn modelId="{35767954-E792-456E-A76C-4F461CD79E45}" type="presParOf" srcId="{EE856EFC-B2F1-49BE-9CBE-F9E7F389B432}" destId="{8F0AF176-82F4-431C-BA93-184FF57ACE7E}" srcOrd="0" destOrd="0" presId="urn:microsoft.com/office/officeart/2005/8/layout/radial1"/>
    <dgm:cxn modelId="{8899BE11-6FF9-4B94-8A81-05A72F46937D}" type="presParOf" srcId="{3DDFEE4C-DB1B-44AF-AAF9-6C2304B5DB83}" destId="{6EBE674A-FCA3-448C-9F0B-55D903797F20}" srcOrd="2" destOrd="0" presId="urn:microsoft.com/office/officeart/2005/8/layout/radial1"/>
    <dgm:cxn modelId="{2D84C28B-CF10-4664-865E-2FF25ECFE56C}" type="presParOf" srcId="{3DDFEE4C-DB1B-44AF-AAF9-6C2304B5DB83}" destId="{51F27BA8-DCB3-4DEA-BB70-FA9AEFCBC8CF}" srcOrd="3" destOrd="0" presId="urn:microsoft.com/office/officeart/2005/8/layout/radial1"/>
    <dgm:cxn modelId="{8D57057B-DF6E-4A6B-99F0-ACD71A91A369}" type="presParOf" srcId="{51F27BA8-DCB3-4DEA-BB70-FA9AEFCBC8CF}" destId="{CAF03C18-2A51-414F-96F8-2AD6D5BD8902}" srcOrd="0" destOrd="0" presId="urn:microsoft.com/office/officeart/2005/8/layout/radial1"/>
    <dgm:cxn modelId="{915F8F52-7FE6-4980-90F4-7BE16DB41D5E}" type="presParOf" srcId="{3DDFEE4C-DB1B-44AF-AAF9-6C2304B5DB83}" destId="{C006234C-EF39-47D1-A38D-0E00D9489CE5}" srcOrd="4" destOrd="0" presId="urn:microsoft.com/office/officeart/2005/8/layout/radial1"/>
    <dgm:cxn modelId="{08C1DA91-CFE0-4FA7-BD9D-59CA35057C8D}" type="presParOf" srcId="{3DDFEE4C-DB1B-44AF-AAF9-6C2304B5DB83}" destId="{275931E2-832C-4F19-B932-62D91784DCA7}" srcOrd="5" destOrd="0" presId="urn:microsoft.com/office/officeart/2005/8/layout/radial1"/>
    <dgm:cxn modelId="{94E0CBD5-FBDE-4C26-995E-81C5E6CAF5C6}" type="presParOf" srcId="{275931E2-832C-4F19-B932-62D91784DCA7}" destId="{01C186BE-7E43-401D-B997-B82C36C9A7E4}" srcOrd="0" destOrd="0" presId="urn:microsoft.com/office/officeart/2005/8/layout/radial1"/>
    <dgm:cxn modelId="{CC41975E-19A9-4D68-88C2-BD9F323C1B6E}" type="presParOf" srcId="{3DDFEE4C-DB1B-44AF-AAF9-6C2304B5DB83}" destId="{480B185F-62B5-4DFC-8350-36954EB4739B}" srcOrd="6" destOrd="0" presId="urn:microsoft.com/office/officeart/2005/8/layout/radial1"/>
    <dgm:cxn modelId="{EC584C6C-4E9F-4B8E-AE46-C4168DA37890}" type="presParOf" srcId="{3DDFEE4C-DB1B-44AF-AAF9-6C2304B5DB83}" destId="{428E86ED-0AD4-4C75-9E95-74D270286F95}" srcOrd="7" destOrd="0" presId="urn:microsoft.com/office/officeart/2005/8/layout/radial1"/>
    <dgm:cxn modelId="{C940F653-3466-4B1A-A3C8-00FEFC47A044}" type="presParOf" srcId="{428E86ED-0AD4-4C75-9E95-74D270286F95}" destId="{E702BA3A-5A5F-449D-BDCD-AAFB01BCF610}" srcOrd="0" destOrd="0" presId="urn:microsoft.com/office/officeart/2005/8/layout/radial1"/>
    <dgm:cxn modelId="{CC4BC1E2-E162-47EF-8D66-68CC0D27D2FB}" type="presParOf" srcId="{3DDFEE4C-DB1B-44AF-AAF9-6C2304B5DB83}" destId="{42A790D7-6EA5-427F-A4E1-081A973EAD4D}" srcOrd="8" destOrd="0" presId="urn:microsoft.com/office/officeart/2005/8/layout/radial1"/>
    <dgm:cxn modelId="{56C400F4-FA75-4ECA-B419-36925871A697}" type="presParOf" srcId="{3DDFEE4C-DB1B-44AF-AAF9-6C2304B5DB83}" destId="{86E04102-74F2-4DF2-ADEC-25D8061CF5F7}" srcOrd="9" destOrd="0" presId="urn:microsoft.com/office/officeart/2005/8/layout/radial1"/>
    <dgm:cxn modelId="{9618B052-38AE-404D-B2A7-6FC282AEB393}" type="presParOf" srcId="{86E04102-74F2-4DF2-ADEC-25D8061CF5F7}" destId="{6051F510-6C8C-45E5-9D4F-847E9D16F206}" srcOrd="0" destOrd="0" presId="urn:microsoft.com/office/officeart/2005/8/layout/radial1"/>
    <dgm:cxn modelId="{0ACB7632-01AE-47D7-BAFA-A960B0AC61B9}" type="presParOf" srcId="{3DDFEE4C-DB1B-44AF-AAF9-6C2304B5DB83}" destId="{4CD22E94-94B1-48E4-9BCF-D73027001E42}" srcOrd="10" destOrd="0" presId="urn:microsoft.com/office/officeart/2005/8/layout/radial1"/>
    <dgm:cxn modelId="{93CBE06C-16E8-464A-A7BB-B9A98A739974}" type="presParOf" srcId="{3DDFEE4C-DB1B-44AF-AAF9-6C2304B5DB83}" destId="{A525C5A6-F26A-47EF-9B29-F536B6DE622A}" srcOrd="11" destOrd="0" presId="urn:microsoft.com/office/officeart/2005/8/layout/radial1"/>
    <dgm:cxn modelId="{7B5EA7D9-C86F-4088-B6BE-104795E493B3}" type="presParOf" srcId="{A525C5A6-F26A-47EF-9B29-F536B6DE622A}" destId="{219378C7-A348-4EB4-9D12-D82AA7C77F7D}" srcOrd="0" destOrd="0" presId="urn:microsoft.com/office/officeart/2005/8/layout/radial1"/>
    <dgm:cxn modelId="{C74155B6-A86E-452E-AC6A-2FA81F32A515}" type="presParOf" srcId="{3DDFEE4C-DB1B-44AF-AAF9-6C2304B5DB83}" destId="{38658F18-FFFF-49D6-991F-89B1395E568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3696E8-EF08-4E1D-B633-867A501C26CD}">
      <dsp:nvSpPr>
        <dsp:cNvPr id="0" name=""/>
        <dsp:cNvSpPr/>
      </dsp:nvSpPr>
      <dsp:spPr>
        <a:xfrm>
          <a:off x="1787730" y="1463984"/>
          <a:ext cx="1572602" cy="1536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i="1" kern="1200" dirty="0" smtClean="0"/>
            <a:t>MASTER</a:t>
          </a:r>
          <a:endParaRPr lang="pt-PT" sz="2100" i="1" kern="1200" dirty="0"/>
        </a:p>
      </dsp:txBody>
      <dsp:txXfrm>
        <a:off x="1787730" y="1463984"/>
        <a:ext cx="1572602" cy="1536526"/>
      </dsp:txXfrm>
    </dsp:sp>
    <dsp:sp modelId="{EE856EFC-B2F1-49BE-9CBE-F9E7F389B432}">
      <dsp:nvSpPr>
        <dsp:cNvPr id="0" name=""/>
        <dsp:cNvSpPr/>
      </dsp:nvSpPr>
      <dsp:spPr>
        <a:xfrm rot="16200000">
          <a:off x="2465350" y="1333828"/>
          <a:ext cx="217363" cy="42947"/>
        </a:xfrm>
        <a:custGeom>
          <a:avLst/>
          <a:gdLst/>
          <a:ahLst/>
          <a:cxnLst/>
          <a:rect l="0" t="0" r="0" b="0"/>
          <a:pathLst>
            <a:path>
              <a:moveTo>
                <a:pt x="0" y="21473"/>
              </a:moveTo>
              <a:lnTo>
                <a:pt x="217363" y="2147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6200000">
        <a:off x="2568597" y="1349868"/>
        <a:ext cx="10868" cy="10868"/>
      </dsp:txXfrm>
    </dsp:sp>
    <dsp:sp modelId="{6EBE674A-FCA3-448C-9F0B-55D903797F20}">
      <dsp:nvSpPr>
        <dsp:cNvPr id="0" name=""/>
        <dsp:cNvSpPr/>
      </dsp:nvSpPr>
      <dsp:spPr>
        <a:xfrm>
          <a:off x="1959868" y="18294"/>
          <a:ext cx="1228326" cy="1228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i="1" kern="1200" dirty="0" err="1" smtClean="0"/>
            <a:t>Slave</a:t>
          </a:r>
          <a:endParaRPr lang="pt-PT" sz="1600" i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(CAN 1)</a:t>
          </a:r>
          <a:endParaRPr lang="pt-PT" sz="1600" kern="1200" dirty="0"/>
        </a:p>
      </dsp:txBody>
      <dsp:txXfrm>
        <a:off x="1959868" y="18294"/>
        <a:ext cx="1228326" cy="1228326"/>
      </dsp:txXfrm>
    </dsp:sp>
    <dsp:sp modelId="{51F27BA8-DCB3-4DEA-BB70-FA9AEFCBC8CF}">
      <dsp:nvSpPr>
        <dsp:cNvPr id="0" name=""/>
        <dsp:cNvSpPr/>
      </dsp:nvSpPr>
      <dsp:spPr>
        <a:xfrm>
          <a:off x="3360333" y="2210774"/>
          <a:ext cx="199325" cy="42947"/>
        </a:xfrm>
        <a:custGeom>
          <a:avLst/>
          <a:gdLst/>
          <a:ahLst/>
          <a:cxnLst/>
          <a:rect l="0" t="0" r="0" b="0"/>
          <a:pathLst>
            <a:path>
              <a:moveTo>
                <a:pt x="0" y="21473"/>
              </a:moveTo>
              <a:lnTo>
                <a:pt x="199325" y="2147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455012" y="2227264"/>
        <a:ext cx="9966" cy="9966"/>
      </dsp:txXfrm>
    </dsp:sp>
    <dsp:sp modelId="{C006234C-EF39-47D1-A38D-0E00D9489CE5}">
      <dsp:nvSpPr>
        <dsp:cNvPr id="0" name=""/>
        <dsp:cNvSpPr/>
      </dsp:nvSpPr>
      <dsp:spPr>
        <a:xfrm>
          <a:off x="3559658" y="1618084"/>
          <a:ext cx="1228326" cy="1228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Sensores </a:t>
          </a:r>
          <a:r>
            <a:rPr lang="pt-PT" sz="1600" kern="1200" dirty="0" err="1" smtClean="0"/>
            <a:t>inerciais</a:t>
          </a:r>
          <a:r>
            <a:rPr lang="pt-PT" sz="1600" kern="1200" dirty="0" smtClean="0"/>
            <a:t> (CAN 2)</a:t>
          </a:r>
          <a:endParaRPr lang="pt-PT" sz="1600" kern="1200" dirty="0"/>
        </a:p>
      </dsp:txBody>
      <dsp:txXfrm>
        <a:off x="3559658" y="1618084"/>
        <a:ext cx="1228326" cy="1228326"/>
      </dsp:txXfrm>
    </dsp:sp>
    <dsp:sp modelId="{275931E2-832C-4F19-B932-62D91784DCA7}">
      <dsp:nvSpPr>
        <dsp:cNvPr id="0" name=""/>
        <dsp:cNvSpPr/>
      </dsp:nvSpPr>
      <dsp:spPr>
        <a:xfrm rot="5400000">
          <a:off x="2465350" y="3087719"/>
          <a:ext cx="217363" cy="42947"/>
        </a:xfrm>
        <a:custGeom>
          <a:avLst/>
          <a:gdLst/>
          <a:ahLst/>
          <a:cxnLst/>
          <a:rect l="0" t="0" r="0" b="0"/>
          <a:pathLst>
            <a:path>
              <a:moveTo>
                <a:pt x="0" y="21473"/>
              </a:moveTo>
              <a:lnTo>
                <a:pt x="217363" y="2147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5400000">
        <a:off x="2568597" y="3103758"/>
        <a:ext cx="10868" cy="10868"/>
      </dsp:txXfrm>
    </dsp:sp>
    <dsp:sp modelId="{480B185F-62B5-4DFC-8350-36954EB4739B}">
      <dsp:nvSpPr>
        <dsp:cNvPr id="0" name=""/>
        <dsp:cNvSpPr/>
      </dsp:nvSpPr>
      <dsp:spPr>
        <a:xfrm>
          <a:off x="1959868" y="3217874"/>
          <a:ext cx="1228326" cy="1228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PC-104 (UART)</a:t>
          </a:r>
          <a:endParaRPr lang="pt-PT" sz="1600" kern="1200" dirty="0"/>
        </a:p>
      </dsp:txBody>
      <dsp:txXfrm>
        <a:off x="1959868" y="3217874"/>
        <a:ext cx="1228326" cy="1228326"/>
      </dsp:txXfrm>
    </dsp:sp>
    <dsp:sp modelId="{A7F95326-AB0F-462F-9D60-76B277D091D2}">
      <dsp:nvSpPr>
        <dsp:cNvPr id="0" name=""/>
        <dsp:cNvSpPr/>
      </dsp:nvSpPr>
      <dsp:spPr>
        <a:xfrm rot="10800000">
          <a:off x="1588405" y="2210774"/>
          <a:ext cx="199325" cy="42947"/>
        </a:xfrm>
        <a:custGeom>
          <a:avLst/>
          <a:gdLst/>
          <a:ahLst/>
          <a:cxnLst/>
          <a:rect l="0" t="0" r="0" b="0"/>
          <a:pathLst>
            <a:path>
              <a:moveTo>
                <a:pt x="0" y="21473"/>
              </a:moveTo>
              <a:lnTo>
                <a:pt x="199325" y="2147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0800000">
        <a:off x="1683084" y="2227264"/>
        <a:ext cx="9966" cy="9966"/>
      </dsp:txXfrm>
    </dsp:sp>
    <dsp:sp modelId="{566DB481-C4F1-4243-9F57-AE5F0E83CCC1}">
      <dsp:nvSpPr>
        <dsp:cNvPr id="0" name=""/>
        <dsp:cNvSpPr/>
      </dsp:nvSpPr>
      <dsp:spPr>
        <a:xfrm>
          <a:off x="360078" y="1618084"/>
          <a:ext cx="1228326" cy="12283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err="1" smtClean="0"/>
            <a:t>MPLab</a:t>
          </a:r>
          <a:endParaRPr lang="pt-PT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ICD2</a:t>
          </a:r>
          <a:endParaRPr lang="pt-PT" sz="1600" kern="1200" dirty="0"/>
        </a:p>
      </dsp:txBody>
      <dsp:txXfrm>
        <a:off x="360078" y="1618084"/>
        <a:ext cx="1228326" cy="122832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3696E8-EF08-4E1D-B633-867A501C26CD}">
      <dsp:nvSpPr>
        <dsp:cNvPr id="0" name=""/>
        <dsp:cNvSpPr/>
      </dsp:nvSpPr>
      <dsp:spPr>
        <a:xfrm>
          <a:off x="1557587" y="1414723"/>
          <a:ext cx="1528833" cy="1491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000" i="1" kern="1200" dirty="0" smtClean="0"/>
            <a:t>SLAVE</a:t>
          </a:r>
          <a:endParaRPr lang="pt-PT" sz="2100" i="1" kern="1200" dirty="0"/>
        </a:p>
      </dsp:txBody>
      <dsp:txXfrm>
        <a:off x="1557587" y="1414723"/>
        <a:ext cx="1528833" cy="1491032"/>
      </dsp:txXfrm>
    </dsp:sp>
    <dsp:sp modelId="{EE856EFC-B2F1-49BE-9CBE-F9E7F389B432}">
      <dsp:nvSpPr>
        <dsp:cNvPr id="0" name=""/>
        <dsp:cNvSpPr/>
      </dsp:nvSpPr>
      <dsp:spPr>
        <a:xfrm rot="16200000">
          <a:off x="2217865" y="1287519"/>
          <a:ext cx="208276" cy="46130"/>
        </a:xfrm>
        <a:custGeom>
          <a:avLst/>
          <a:gdLst/>
          <a:ahLst/>
          <a:cxnLst/>
          <a:rect l="0" t="0" r="0" b="0"/>
          <a:pathLst>
            <a:path>
              <a:moveTo>
                <a:pt x="0" y="23065"/>
              </a:moveTo>
              <a:lnTo>
                <a:pt x="208276" y="230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6200000">
        <a:off x="2316797" y="1305378"/>
        <a:ext cx="10413" cy="10413"/>
      </dsp:txXfrm>
    </dsp:sp>
    <dsp:sp modelId="{6EBE674A-FCA3-448C-9F0B-55D903797F20}">
      <dsp:nvSpPr>
        <dsp:cNvPr id="0" name=""/>
        <dsp:cNvSpPr/>
      </dsp:nvSpPr>
      <dsp:spPr>
        <a:xfrm>
          <a:off x="1726914" y="16267"/>
          <a:ext cx="1190179" cy="1190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i="1" kern="1200" dirty="0" err="1" smtClean="0"/>
            <a:t>Master</a:t>
          </a:r>
          <a:endParaRPr lang="pt-PT" sz="1500" i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smtClean="0"/>
            <a:t>(CAN 1)</a:t>
          </a:r>
          <a:endParaRPr lang="pt-PT" sz="1500" kern="1200" dirty="0"/>
        </a:p>
      </dsp:txBody>
      <dsp:txXfrm>
        <a:off x="1726914" y="16267"/>
        <a:ext cx="1190179" cy="1190179"/>
      </dsp:txXfrm>
    </dsp:sp>
    <dsp:sp modelId="{51F27BA8-DCB3-4DEA-BB70-FA9AEFCBC8CF}">
      <dsp:nvSpPr>
        <dsp:cNvPr id="0" name=""/>
        <dsp:cNvSpPr/>
      </dsp:nvSpPr>
      <dsp:spPr>
        <a:xfrm rot="19800000">
          <a:off x="2966788" y="1708837"/>
          <a:ext cx="194236" cy="46130"/>
        </a:xfrm>
        <a:custGeom>
          <a:avLst/>
          <a:gdLst/>
          <a:ahLst/>
          <a:cxnLst/>
          <a:rect l="0" t="0" r="0" b="0"/>
          <a:pathLst>
            <a:path>
              <a:moveTo>
                <a:pt x="0" y="23065"/>
              </a:moveTo>
              <a:lnTo>
                <a:pt x="194236" y="230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9800000">
        <a:off x="3059050" y="1727046"/>
        <a:ext cx="9711" cy="9711"/>
      </dsp:txXfrm>
    </dsp:sp>
    <dsp:sp modelId="{C006234C-EF39-47D1-A38D-0E00D9489CE5}">
      <dsp:nvSpPr>
        <dsp:cNvPr id="0" name=""/>
        <dsp:cNvSpPr/>
      </dsp:nvSpPr>
      <dsp:spPr>
        <a:xfrm>
          <a:off x="3068286" y="790708"/>
          <a:ext cx="1190179" cy="1190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Sensores de força (ADC)</a:t>
          </a:r>
          <a:endParaRPr lang="pt-PT" sz="1500" kern="1200" dirty="0"/>
        </a:p>
      </dsp:txBody>
      <dsp:txXfrm>
        <a:off x="3068286" y="790708"/>
        <a:ext cx="1190179" cy="1190179"/>
      </dsp:txXfrm>
    </dsp:sp>
    <dsp:sp modelId="{275931E2-832C-4F19-B932-62D91784DCA7}">
      <dsp:nvSpPr>
        <dsp:cNvPr id="0" name=""/>
        <dsp:cNvSpPr/>
      </dsp:nvSpPr>
      <dsp:spPr>
        <a:xfrm rot="1800000">
          <a:off x="2966788" y="2565512"/>
          <a:ext cx="194236" cy="46130"/>
        </a:xfrm>
        <a:custGeom>
          <a:avLst/>
          <a:gdLst/>
          <a:ahLst/>
          <a:cxnLst/>
          <a:rect l="0" t="0" r="0" b="0"/>
          <a:pathLst>
            <a:path>
              <a:moveTo>
                <a:pt x="0" y="23065"/>
              </a:moveTo>
              <a:lnTo>
                <a:pt x="194236" y="230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800000">
        <a:off x="3059050" y="2583721"/>
        <a:ext cx="9711" cy="9711"/>
      </dsp:txXfrm>
    </dsp:sp>
    <dsp:sp modelId="{480B185F-62B5-4DFC-8350-36954EB4739B}">
      <dsp:nvSpPr>
        <dsp:cNvPr id="0" name=""/>
        <dsp:cNvSpPr/>
      </dsp:nvSpPr>
      <dsp:spPr>
        <a:xfrm>
          <a:off x="3068286" y="2339591"/>
          <a:ext cx="1190179" cy="1190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Motores Digitais (UART)</a:t>
          </a:r>
          <a:endParaRPr lang="pt-PT" sz="1500" kern="1200" dirty="0"/>
        </a:p>
      </dsp:txBody>
      <dsp:txXfrm>
        <a:off x="3068286" y="2339591"/>
        <a:ext cx="1190179" cy="1190179"/>
      </dsp:txXfrm>
    </dsp:sp>
    <dsp:sp modelId="{428E86ED-0AD4-4C75-9E95-74D270286F95}">
      <dsp:nvSpPr>
        <dsp:cNvPr id="0" name=""/>
        <dsp:cNvSpPr/>
      </dsp:nvSpPr>
      <dsp:spPr>
        <a:xfrm rot="5400000">
          <a:off x="2217865" y="2986829"/>
          <a:ext cx="208276" cy="46130"/>
        </a:xfrm>
        <a:custGeom>
          <a:avLst/>
          <a:gdLst/>
          <a:ahLst/>
          <a:cxnLst/>
          <a:rect l="0" t="0" r="0" b="0"/>
          <a:pathLst>
            <a:path>
              <a:moveTo>
                <a:pt x="0" y="23065"/>
              </a:moveTo>
              <a:lnTo>
                <a:pt x="208276" y="230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5400000">
        <a:off x="2316797" y="3004687"/>
        <a:ext cx="10413" cy="10413"/>
      </dsp:txXfrm>
    </dsp:sp>
    <dsp:sp modelId="{42A790D7-6EA5-427F-A4E1-081A973EAD4D}">
      <dsp:nvSpPr>
        <dsp:cNvPr id="0" name=""/>
        <dsp:cNvSpPr/>
      </dsp:nvSpPr>
      <dsp:spPr>
        <a:xfrm>
          <a:off x="1726914" y="3114033"/>
          <a:ext cx="1190179" cy="1190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Motor analógico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(PWM)</a:t>
          </a:r>
          <a:endParaRPr lang="pt-PT" sz="1500" kern="1200" dirty="0"/>
        </a:p>
      </dsp:txBody>
      <dsp:txXfrm>
        <a:off x="1726914" y="3114033"/>
        <a:ext cx="1190179" cy="1190179"/>
      </dsp:txXfrm>
    </dsp:sp>
    <dsp:sp modelId="{86E04102-74F2-4DF2-ADEC-25D8061CF5F7}">
      <dsp:nvSpPr>
        <dsp:cNvPr id="0" name=""/>
        <dsp:cNvSpPr/>
      </dsp:nvSpPr>
      <dsp:spPr>
        <a:xfrm rot="9000000">
          <a:off x="1482983" y="2565512"/>
          <a:ext cx="194236" cy="46130"/>
        </a:xfrm>
        <a:custGeom>
          <a:avLst/>
          <a:gdLst/>
          <a:ahLst/>
          <a:cxnLst/>
          <a:rect l="0" t="0" r="0" b="0"/>
          <a:pathLst>
            <a:path>
              <a:moveTo>
                <a:pt x="0" y="23065"/>
              </a:moveTo>
              <a:lnTo>
                <a:pt x="194236" y="230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9000000">
        <a:off x="1575245" y="2583721"/>
        <a:ext cx="9711" cy="9711"/>
      </dsp:txXfrm>
    </dsp:sp>
    <dsp:sp modelId="{4CD22E94-94B1-48E4-9BCF-D73027001E42}">
      <dsp:nvSpPr>
        <dsp:cNvPr id="0" name=""/>
        <dsp:cNvSpPr/>
      </dsp:nvSpPr>
      <dsp:spPr>
        <a:xfrm>
          <a:off x="385542" y="2339591"/>
          <a:ext cx="1190179" cy="1190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ID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(ADC)</a:t>
          </a:r>
          <a:endParaRPr lang="pt-PT" sz="1500" kern="1200" dirty="0"/>
        </a:p>
      </dsp:txBody>
      <dsp:txXfrm>
        <a:off x="385542" y="2339591"/>
        <a:ext cx="1190179" cy="1190179"/>
      </dsp:txXfrm>
    </dsp:sp>
    <dsp:sp modelId="{A525C5A6-F26A-47EF-9B29-F536B6DE622A}">
      <dsp:nvSpPr>
        <dsp:cNvPr id="0" name=""/>
        <dsp:cNvSpPr/>
      </dsp:nvSpPr>
      <dsp:spPr>
        <a:xfrm rot="12600000">
          <a:off x="1482983" y="1708837"/>
          <a:ext cx="194236" cy="46130"/>
        </a:xfrm>
        <a:custGeom>
          <a:avLst/>
          <a:gdLst/>
          <a:ahLst/>
          <a:cxnLst/>
          <a:rect l="0" t="0" r="0" b="0"/>
          <a:pathLst>
            <a:path>
              <a:moveTo>
                <a:pt x="0" y="23065"/>
              </a:moveTo>
              <a:lnTo>
                <a:pt x="194236" y="23065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2600000">
        <a:off x="1575245" y="1727046"/>
        <a:ext cx="9711" cy="9711"/>
      </dsp:txXfrm>
    </dsp:sp>
    <dsp:sp modelId="{38658F18-FFFF-49D6-991F-89B1395E5681}">
      <dsp:nvSpPr>
        <dsp:cNvPr id="0" name=""/>
        <dsp:cNvSpPr/>
      </dsp:nvSpPr>
      <dsp:spPr>
        <a:xfrm>
          <a:off x="385542" y="790708"/>
          <a:ext cx="1190179" cy="1190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500" kern="1200" dirty="0" smtClean="0"/>
            <a:t>MPLAB ICD2</a:t>
          </a:r>
          <a:endParaRPr lang="pt-PT" sz="1500" kern="1200" dirty="0"/>
        </a:p>
      </dsp:txBody>
      <dsp:txXfrm>
        <a:off x="385542" y="790708"/>
        <a:ext cx="1190179" cy="1190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36A39-3F7D-432C-8846-31DC99328A0D}" type="datetimeFigureOut">
              <a:rPr lang="pt-PT" smtClean="0"/>
              <a:pPr/>
              <a:t>07-11-2010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BF303-EE85-4DFF-9CF7-E2B1BF05C63C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10</a:t>
            </a:fld>
            <a:endParaRPr lang="pt-P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11</a:t>
            </a:fld>
            <a:endParaRPr lang="pt-P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12</a:t>
            </a:fld>
            <a:endParaRPr lang="pt-P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13</a:t>
            </a:fld>
            <a:endParaRPr lang="pt-P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14</a:t>
            </a:fld>
            <a:endParaRPr lang="pt-P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15</a:t>
            </a:fld>
            <a:endParaRPr lang="pt-P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16</a:t>
            </a:fld>
            <a:endParaRPr lang="pt-P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17</a:t>
            </a:fld>
            <a:endParaRPr lang="pt-P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18</a:t>
            </a:fld>
            <a:endParaRPr lang="pt-P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19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err="1" smtClean="0"/>
              <a:t>a</a:t>
            </a:r>
            <a:r>
              <a:rPr lang="pt-PT" baseline="0" dirty="0" err="1" smtClean="0"/>
              <a:t>&lt;-</a:t>
            </a:r>
            <a:r>
              <a:rPr lang="pt-PT" baseline="0" dirty="0" smtClean="0"/>
              <a:t>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2</a:t>
            </a:fld>
            <a:endParaRPr lang="pt-P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20</a:t>
            </a:fld>
            <a:endParaRPr lang="pt-P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21</a:t>
            </a:fld>
            <a:endParaRPr lang="pt-P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22</a:t>
            </a:fld>
            <a:endParaRPr lang="pt-P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23</a:t>
            </a:fld>
            <a:endParaRPr lang="pt-P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3</a:t>
            </a:fld>
            <a:endParaRPr lang="pt-P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4</a:t>
            </a:fld>
            <a:endParaRPr lang="pt-P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5</a:t>
            </a:fld>
            <a:endParaRPr lang="pt-P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6</a:t>
            </a:fld>
            <a:endParaRPr lang="pt-P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7</a:t>
            </a:fld>
            <a:endParaRPr lang="pt-P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8</a:t>
            </a:fld>
            <a:endParaRPr lang="pt-P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dirty="0" smtClean="0"/>
              <a:t>Desempenho electromecânico</a:t>
            </a:r>
            <a:r>
              <a:rPr lang="pt-PT" baseline="0" dirty="0" smtClean="0"/>
              <a:t> – motores &lt;-&gt; servomotores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BF303-EE85-4DFF-9CF7-E2B1BF05C63C}" type="slidenum">
              <a:rPr lang="pt-PT" smtClean="0"/>
              <a:pPr/>
              <a:t>9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ctângulo arredondad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ctângulo arredondad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4EA6D31-091D-4D94-A4D0-9F23E31D5680}" type="datetime1">
              <a:rPr lang="pt-PT" smtClean="0"/>
              <a:pPr/>
              <a:t>07-11-2010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pt-PT" smtClean="0"/>
              <a:t>Desenvolvimento dos Sistemas Sensorial e Motor para a Locomoção de um Robô Humanóide</a:t>
            </a:r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4FD8A08-D8A7-4A79-9E61-687428043DD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36E23-EA5D-495C-9ED4-9279223C526F}" type="datetime1">
              <a:rPr lang="pt-PT" smtClean="0"/>
              <a:pPr/>
              <a:t>07-11-2010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Desenvolvimento dos Sistemas Sensorial e Motor para a Locomoção de um Robô Humanóide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8A08-D8A7-4A79-9E61-687428043DD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818CB-F60A-4A7F-91AE-8A52FAD24E23}" type="datetime1">
              <a:rPr lang="pt-PT" smtClean="0"/>
              <a:pPr/>
              <a:t>07-11-2010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Desenvolvimento dos Sistemas Sensorial e Motor para a Locomoção de um Robô Humanóide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8A08-D8A7-4A79-9E61-687428043DD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2C2EF-97CA-4E2F-8077-B06C2D5DCAEE}" type="datetime1">
              <a:rPr lang="pt-PT" smtClean="0"/>
              <a:pPr/>
              <a:t>07-11-2010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Desenvolvimento dos Sistemas Sensorial e Motor para a Locomoção de um Robô Humanóide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8A08-D8A7-4A79-9E61-687428043DD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3C0-5F49-46A1-9AB1-7C149BF2346F}" type="datetime1">
              <a:rPr lang="pt-PT" smtClean="0"/>
              <a:pPr/>
              <a:t>07-11-2010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Desenvolvimento dos Sistemas Sensorial e Motor para a Locomoção de um Robô Humanóide</a:t>
            </a: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8A08-D8A7-4A79-9E61-687428043DD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501B9-6571-4E8B-B412-4F72C92A293B}" type="datetime1">
              <a:rPr lang="pt-PT" smtClean="0"/>
              <a:pPr/>
              <a:t>07-11-2010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Desenvolvimento dos Sistemas Sensorial e Motor para a Locomoção de um Robô Humanóide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8A08-D8A7-4A79-9E61-687428043DD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6" name="Marcador de Posição d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9ABD4B-9BE4-4D6E-AE3F-2BC4BAE1866C}" type="datetime1">
              <a:rPr lang="pt-PT" smtClean="0"/>
              <a:pPr/>
              <a:t>07-11-2010</a:t>
            </a:fld>
            <a:endParaRPr lang="pt-PT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FD8A08-D8A7-4A79-9E61-687428043DD6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28" name="Marcador de Posição do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pt-PT" smtClean="0"/>
              <a:t>Desenvolvimento dos Sistemas Sensorial e Motor para a Locomoção de um Robô Humanóide</a:t>
            </a:r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B529B84-E6F0-4AB3-BB1F-CB44014434CE}" type="datetime1">
              <a:rPr lang="pt-PT" smtClean="0"/>
              <a:pPr/>
              <a:t>07-11-2010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pt-PT" smtClean="0"/>
              <a:t>Desenvolvimento dos Sistemas Sensorial e Motor para a Locomoção de um Robô Humanóide</a:t>
            </a:r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4FD8A08-D8A7-4A79-9E61-687428043DD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9B480-D2FD-4BB4-A33C-E60FBFE3F5AF}" type="datetime1">
              <a:rPr lang="pt-PT" smtClean="0"/>
              <a:pPr/>
              <a:t>07-11-2010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Desenvolvimento dos Sistemas Sensorial e Motor para a Locomoção de um Robô Humanóide</a:t>
            </a:r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8A08-D8A7-4A79-9E61-687428043DD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F643-9DBF-46ED-88AB-B587A17E4499}" type="datetime1">
              <a:rPr lang="pt-PT" smtClean="0"/>
              <a:pPr/>
              <a:t>07-11-2010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Desenvolvimento dos Sistemas Sensorial e Motor para a Locomoção de um Robô Humanóide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8A08-D8A7-4A79-9E61-687428043DD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76E0-EC4D-44CA-A4EE-733B69FFCAA1}" type="datetime1">
              <a:rPr lang="pt-PT" smtClean="0"/>
              <a:pPr/>
              <a:t>07-11-2010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Desenvolvimento dos Sistemas Sensorial e Motor para a Locomoção de um Robô Humanóide</a:t>
            </a: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D8A08-D8A7-4A79-9E61-687428043DD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ctângulo arredondad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ctângulo arredondad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89AAF3D-3071-40C7-B93C-C175982FD3AB}" type="datetime1">
              <a:rPr lang="pt-PT" smtClean="0"/>
              <a:pPr/>
              <a:t>07-11-2010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pt-PT" smtClean="0"/>
              <a:t>Desenvolvimento dos Sistemas Sensorial e Motor para a Locomoção de um Robô Humanóide</a:t>
            </a:r>
            <a:endParaRPr lang="pt-PT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4FD8A08-D8A7-4A79-9E61-687428043DD6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crochip.com/stellent/groups/dspic_sg/documents/devicedoc/en535712.pdf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1.microchip.com/downloads/en/DeviceDoc/70286C.pdf" TargetMode="External"/><Relationship Id="rId4" Type="http://schemas.openxmlformats.org/officeDocument/2006/relationships/hyperlink" Target="http://ww1.microchip.com/downloads/en/DeviceDoc/70165a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ogoUA1g.JPG"/>
          <p:cNvPicPr>
            <a:picLocks noChangeAspect="1"/>
          </p:cNvPicPr>
          <p:nvPr/>
        </p:nvPicPr>
        <p:blipFill>
          <a:blip r:embed="rId3" cstate="print">
            <a:lum bright="-31000" contrast="60000"/>
          </a:blip>
          <a:stretch>
            <a:fillRect/>
          </a:stretch>
        </p:blipFill>
        <p:spPr>
          <a:xfrm>
            <a:off x="2987824" y="5678100"/>
            <a:ext cx="3203848" cy="117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458200" cy="3312368"/>
          </a:xfrm>
        </p:spPr>
        <p:txBody>
          <a:bodyPr>
            <a:noAutofit/>
          </a:bodyPr>
          <a:lstStyle/>
          <a:p>
            <a:pPr algn="ctr"/>
            <a:r>
              <a:rPr lang="pt-PT" sz="3600" b="1" dirty="0" smtClean="0"/>
              <a:t>Desenvolvimento dos Sistemas Sensorial e Motor para a Locomoção </a:t>
            </a:r>
            <a:br>
              <a:rPr lang="pt-PT" sz="3600" b="1" dirty="0" smtClean="0"/>
            </a:br>
            <a:r>
              <a:rPr lang="pt-PT" sz="3600" b="1" dirty="0" smtClean="0"/>
              <a:t>de um Robô Humanóide </a:t>
            </a:r>
            <a:br>
              <a:rPr lang="pt-PT" sz="3600" b="1" dirty="0" smtClean="0"/>
            </a:br>
            <a:r>
              <a:rPr lang="pt-PT" sz="3600" b="1" dirty="0" smtClean="0"/>
              <a:t/>
            </a:r>
            <a:br>
              <a:rPr lang="pt-PT" sz="3600" b="1" dirty="0" smtClean="0"/>
            </a:br>
            <a:r>
              <a:rPr lang="pt-PT" sz="2400" b="1" dirty="0" smtClean="0"/>
              <a:t>Miguel Antunes da Fonseca Ribeiro</a:t>
            </a:r>
            <a:br>
              <a:rPr lang="pt-PT" sz="2400" b="1" dirty="0" smtClean="0"/>
            </a:br>
            <a:r>
              <a:rPr lang="pt-PT" sz="1700" dirty="0" smtClean="0"/>
              <a:t>Mestrado Integrado em Engenharia Electrónica e Telecomunicações</a:t>
            </a:r>
            <a:r>
              <a:rPr lang="pt-PT" sz="1700" b="1" dirty="0" smtClean="0"/>
              <a:t/>
            </a:r>
            <a:br>
              <a:rPr lang="pt-PT" sz="1700" b="1" dirty="0" smtClean="0"/>
            </a:br>
            <a:r>
              <a:rPr lang="pt-PT" sz="1700" dirty="0" smtClean="0"/>
              <a:t>Julho 2010</a:t>
            </a:r>
            <a:r>
              <a:rPr lang="pt-PT" sz="3600" b="1" dirty="0" smtClean="0"/>
              <a:t/>
            </a:r>
            <a:br>
              <a:rPr lang="pt-PT" sz="3600" b="1" dirty="0" smtClean="0"/>
            </a:br>
            <a:endParaRPr lang="pt-PT" sz="36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4365104"/>
            <a:ext cx="8748464" cy="2016224"/>
          </a:xfrm>
        </p:spPr>
        <p:txBody>
          <a:bodyPr>
            <a:normAutofit/>
          </a:bodyPr>
          <a:lstStyle/>
          <a:p>
            <a:endParaRPr lang="pt-PT" sz="200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pt-PT" sz="1900" dirty="0" smtClean="0">
                <a:latin typeface="+mj-lt"/>
              </a:rPr>
              <a:t>Orientador:	Prof. Dr. Filipe Silva	(DETI-IEETA)</a:t>
            </a:r>
          </a:p>
          <a:p>
            <a:pPr>
              <a:lnSpc>
                <a:spcPct val="150000"/>
              </a:lnSpc>
            </a:pPr>
            <a:r>
              <a:rPr lang="pt-PT" sz="1900" dirty="0" smtClean="0">
                <a:latin typeface="+mj-lt"/>
              </a:rPr>
              <a:t>Co-Orientador:	Prof. Dr. Vítor Santos	(DEM-TEMA)</a:t>
            </a:r>
            <a:endParaRPr lang="pt-PT" sz="1900" dirty="0"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9025" y="4210050"/>
            <a:ext cx="17049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pt-PT" b="1" dirty="0" smtClean="0"/>
              <a:t>Diagrama de Blocos</a:t>
            </a:r>
            <a:endParaRPr lang="pt-PT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10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49" name="Diagrama 48"/>
          <p:cNvGraphicFramePr/>
          <p:nvPr/>
        </p:nvGraphicFramePr>
        <p:xfrm>
          <a:off x="-36512" y="2060848"/>
          <a:ext cx="514806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0" name="Diagrama 49"/>
          <p:cNvGraphicFramePr/>
          <p:nvPr/>
        </p:nvGraphicFramePr>
        <p:xfrm>
          <a:off x="4499992" y="2132856"/>
          <a:ext cx="464400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pt-PT" b="1" dirty="0" smtClean="0"/>
              <a:t>CAN vs. ECAN</a:t>
            </a:r>
            <a:endParaRPr lang="pt-PT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11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043608" y="1988840"/>
          <a:ext cx="7056784" cy="4110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004"/>
                <a:gridCol w="3410780"/>
              </a:tblGrid>
              <a:tr h="821840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CAN</a:t>
                      </a:r>
                      <a:endParaRPr lang="pt-P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ECAN</a:t>
                      </a:r>
                      <a:endParaRPr lang="pt-PT" sz="1800" dirty="0"/>
                    </a:p>
                  </a:txBody>
                  <a:tcPr anchor="ctr"/>
                </a:tc>
              </a:tr>
              <a:tr h="502320">
                <a:tc>
                  <a:txBody>
                    <a:bodyPr/>
                    <a:lstStyle/>
                    <a:p>
                      <a:pPr algn="l"/>
                      <a:r>
                        <a:rPr lang="pt-PT" sz="1800" dirty="0" smtClean="0"/>
                        <a:t>Ambientes</a:t>
                      </a:r>
                      <a:r>
                        <a:rPr lang="pt-PT" sz="1800" baseline="0" dirty="0" smtClean="0"/>
                        <a:t> de baixo tráfego</a:t>
                      </a:r>
                      <a:endParaRPr lang="pt-P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t-PT" sz="1800" dirty="0" smtClean="0"/>
                        <a:t>Ambientes com elevado tráfego</a:t>
                      </a:r>
                      <a:endParaRPr lang="pt-PT" sz="1800" dirty="0"/>
                    </a:p>
                  </a:txBody>
                  <a:tcPr anchor="ctr"/>
                </a:tc>
              </a:tr>
              <a:tr h="1211517">
                <a:tc>
                  <a:txBody>
                    <a:bodyPr/>
                    <a:lstStyle/>
                    <a:p>
                      <a:pPr algn="l"/>
                      <a:r>
                        <a:rPr lang="pt-PT" sz="1800" dirty="0" smtClean="0"/>
                        <a:t>São</a:t>
                      </a:r>
                      <a:r>
                        <a:rPr lang="pt-PT" sz="1800" baseline="0" dirty="0" smtClean="0"/>
                        <a:t> recebidas e processadas poucas mensagens pelo sistema (até 6)</a:t>
                      </a:r>
                      <a:endParaRPr lang="pt-P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São </a:t>
                      </a:r>
                      <a:r>
                        <a:rPr lang="pt-PT" sz="1800" baseline="0" dirty="0" smtClean="0"/>
                        <a:t>recebidas e processadas muitas mensagens pelo sistema (mais de 6)</a:t>
                      </a:r>
                      <a:endParaRPr lang="pt-PT" sz="1800" dirty="0" smtClean="0"/>
                    </a:p>
                  </a:txBody>
                  <a:tcPr anchor="ctr"/>
                </a:tc>
              </a:tr>
              <a:tr h="1574972">
                <a:tc>
                  <a:txBody>
                    <a:bodyPr/>
                    <a:lstStyle/>
                    <a:p>
                      <a:pPr algn="l"/>
                      <a:r>
                        <a:rPr lang="pt-PT" sz="1800" dirty="0" smtClean="0"/>
                        <a:t>Não existem ou existem poucas transmissões sucessivas</a:t>
                      </a:r>
                      <a:r>
                        <a:rPr lang="pt-PT" sz="1800" baseline="0" dirty="0" smtClean="0"/>
                        <a:t> de grande quantidade de informação</a:t>
                      </a:r>
                      <a:endParaRPr lang="pt-P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dirty="0" smtClean="0"/>
                        <a:t>Existem muitas transmissões sucessivas</a:t>
                      </a:r>
                      <a:r>
                        <a:rPr lang="pt-PT" sz="1800" baseline="0" dirty="0" smtClean="0"/>
                        <a:t> de grande quantidade de informação</a:t>
                      </a:r>
                      <a:endParaRPr lang="pt-PT" sz="180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pt-PT" b="1" dirty="0" err="1" smtClean="0"/>
              <a:t>µControlador</a:t>
            </a:r>
            <a:endParaRPr lang="pt-PT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12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827584" y="1700808"/>
          <a:ext cx="763284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2232248"/>
                <a:gridCol w="2088232"/>
              </a:tblGrid>
              <a:tr h="598416"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Característica</a:t>
                      </a:r>
                      <a:endParaRPr lang="pt-P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PIC18F2580</a:t>
                      </a:r>
                      <a:endParaRPr lang="pt-P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dsPIC33FJ128GP706</a:t>
                      </a:r>
                      <a:endParaRPr lang="pt-PT" sz="1800" dirty="0"/>
                    </a:p>
                  </a:txBody>
                  <a:tcPr anchor="ctr"/>
                </a:tc>
              </a:tr>
              <a:tr h="341952">
                <a:tc>
                  <a:txBody>
                    <a:bodyPr/>
                    <a:lstStyle/>
                    <a:p>
                      <a:r>
                        <a:rPr lang="pt-PT" sz="1800" b="1" dirty="0" smtClean="0"/>
                        <a:t>Arquitectura</a:t>
                      </a:r>
                      <a:endParaRPr lang="pt-PT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8</a:t>
                      </a:r>
                      <a:endParaRPr lang="pt-P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16</a:t>
                      </a:r>
                      <a:endParaRPr lang="pt-PT" sz="1800" dirty="0"/>
                    </a:p>
                  </a:txBody>
                  <a:tcPr anchor="ctr"/>
                </a:tc>
              </a:tr>
              <a:tr h="341952">
                <a:tc>
                  <a:txBody>
                    <a:bodyPr/>
                    <a:lstStyle/>
                    <a:p>
                      <a:r>
                        <a:rPr lang="pt-PT" sz="1800" b="1" dirty="0" smtClean="0"/>
                        <a:t>Memória</a:t>
                      </a:r>
                      <a:r>
                        <a:rPr lang="pt-PT" sz="1800" b="1" baseline="0" dirty="0" smtClean="0"/>
                        <a:t> Programa (</a:t>
                      </a:r>
                      <a:r>
                        <a:rPr lang="pt-PT" sz="1800" b="1" baseline="0" dirty="0" err="1" smtClean="0"/>
                        <a:t>KBytes</a:t>
                      </a:r>
                      <a:r>
                        <a:rPr lang="pt-PT" sz="1800" b="1" baseline="0" dirty="0" smtClean="0"/>
                        <a:t>)</a:t>
                      </a:r>
                      <a:endParaRPr lang="pt-PT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32</a:t>
                      </a:r>
                      <a:endParaRPr lang="pt-P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128</a:t>
                      </a:r>
                      <a:endParaRPr lang="pt-PT" sz="1800" dirty="0"/>
                    </a:p>
                  </a:txBody>
                  <a:tcPr anchor="ctr"/>
                </a:tc>
              </a:tr>
              <a:tr h="341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dirty="0" smtClean="0"/>
                        <a:t>EEPROM </a:t>
                      </a:r>
                      <a:r>
                        <a:rPr lang="pt-PT" sz="1800" b="1" baseline="0" dirty="0" smtClean="0"/>
                        <a:t>(</a:t>
                      </a:r>
                      <a:r>
                        <a:rPr lang="pt-PT" sz="1800" b="1" baseline="0" dirty="0" err="1" smtClean="0"/>
                        <a:t>Kbytes</a:t>
                      </a:r>
                      <a:r>
                        <a:rPr lang="pt-PT" sz="1800" b="1" baseline="0" dirty="0" smtClean="0"/>
                        <a:t>)</a:t>
                      </a:r>
                      <a:endParaRPr lang="pt-PT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256</a:t>
                      </a:r>
                      <a:endParaRPr lang="pt-P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0</a:t>
                      </a:r>
                      <a:endParaRPr lang="pt-PT" sz="1800" dirty="0"/>
                    </a:p>
                  </a:txBody>
                  <a:tcPr anchor="ctr"/>
                </a:tc>
              </a:tr>
              <a:tr h="341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1" dirty="0" smtClean="0"/>
                        <a:t>RAM </a:t>
                      </a:r>
                      <a:r>
                        <a:rPr lang="pt-PT" sz="1800" b="1" baseline="0" dirty="0" smtClean="0"/>
                        <a:t>(</a:t>
                      </a:r>
                      <a:r>
                        <a:rPr lang="pt-PT" sz="1800" b="1" baseline="0" dirty="0" err="1" smtClean="0"/>
                        <a:t>KBytes</a:t>
                      </a:r>
                      <a:r>
                        <a:rPr lang="pt-PT" sz="1800" b="1" baseline="0" dirty="0" smtClean="0"/>
                        <a:t>)</a:t>
                      </a:r>
                      <a:endParaRPr lang="pt-PT" sz="1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1536</a:t>
                      </a:r>
                      <a:endParaRPr lang="pt-P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16384</a:t>
                      </a:r>
                      <a:endParaRPr lang="pt-PT" sz="1800" dirty="0"/>
                    </a:p>
                  </a:txBody>
                  <a:tcPr anchor="ctr"/>
                </a:tc>
              </a:tr>
              <a:tr h="341952">
                <a:tc>
                  <a:txBody>
                    <a:bodyPr/>
                    <a:lstStyle/>
                    <a:p>
                      <a:r>
                        <a:rPr lang="pt-PT" sz="1800" b="1" dirty="0" smtClean="0"/>
                        <a:t>Número de </a:t>
                      </a:r>
                      <a:r>
                        <a:rPr lang="pt-PT" sz="1800" b="1" dirty="0" err="1" smtClean="0"/>
                        <a:t>PINs</a:t>
                      </a:r>
                      <a:endParaRPr lang="pt-PT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28</a:t>
                      </a:r>
                      <a:endParaRPr lang="pt-PT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64</a:t>
                      </a:r>
                      <a:endParaRPr lang="pt-PT" sz="1800" dirty="0"/>
                    </a:p>
                  </a:txBody>
                  <a:tcPr anchor="ctr"/>
                </a:tc>
              </a:tr>
              <a:tr h="356117">
                <a:tc>
                  <a:txBody>
                    <a:bodyPr/>
                    <a:lstStyle/>
                    <a:p>
                      <a:r>
                        <a:rPr lang="pt-PT" sz="1800" b="1" dirty="0" smtClean="0"/>
                        <a:t>Velocidade</a:t>
                      </a:r>
                      <a:r>
                        <a:rPr lang="pt-PT" sz="1800" b="1" baseline="0" dirty="0" smtClean="0"/>
                        <a:t> CPU (MIPS)</a:t>
                      </a:r>
                      <a:endParaRPr lang="pt-PT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10</a:t>
                      </a:r>
                      <a:endParaRPr lang="pt-PT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40</a:t>
                      </a:r>
                      <a:endParaRPr lang="pt-PT" sz="1800" dirty="0"/>
                    </a:p>
                  </a:txBody>
                  <a:tcPr anchor="ctr"/>
                </a:tc>
              </a:tr>
              <a:tr h="356117">
                <a:tc>
                  <a:txBody>
                    <a:bodyPr/>
                    <a:lstStyle/>
                    <a:p>
                      <a:r>
                        <a:rPr lang="pt-PT" sz="1800" b="1" dirty="0" smtClean="0"/>
                        <a:t>Módulos</a:t>
                      </a:r>
                      <a:r>
                        <a:rPr lang="pt-PT" sz="1800" b="1" baseline="0" dirty="0" smtClean="0"/>
                        <a:t> UART</a:t>
                      </a:r>
                      <a:endParaRPr lang="pt-PT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i="1" dirty="0" smtClean="0"/>
                        <a:t>1</a:t>
                      </a:r>
                      <a:endParaRPr lang="pt-PT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2</a:t>
                      </a:r>
                      <a:endParaRPr lang="pt-PT" sz="1800" dirty="0"/>
                    </a:p>
                  </a:txBody>
                  <a:tcPr anchor="ctr"/>
                </a:tc>
              </a:tr>
              <a:tr h="356117">
                <a:tc>
                  <a:txBody>
                    <a:bodyPr/>
                    <a:lstStyle/>
                    <a:p>
                      <a:r>
                        <a:rPr lang="pt-PT" sz="1800" b="1" dirty="0" smtClean="0"/>
                        <a:t>Módulos ECAN</a:t>
                      </a:r>
                      <a:endParaRPr lang="pt-PT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i="1" dirty="0" smtClean="0"/>
                        <a:t>1</a:t>
                      </a:r>
                      <a:endParaRPr lang="pt-PT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1800" dirty="0" smtClean="0"/>
                        <a:t>2</a:t>
                      </a:r>
                      <a:endParaRPr lang="pt-PT" sz="1800" dirty="0"/>
                    </a:p>
                  </a:txBody>
                  <a:tcPr anchor="ctr"/>
                </a:tc>
              </a:tr>
              <a:tr h="356117">
                <a:tc>
                  <a:txBody>
                    <a:bodyPr/>
                    <a:lstStyle/>
                    <a:p>
                      <a:endParaRPr lang="pt-PT" sz="1800" b="1" dirty="0" smtClean="0"/>
                    </a:p>
                    <a:p>
                      <a:endParaRPr lang="pt-PT" sz="1800" b="1" dirty="0" smtClean="0"/>
                    </a:p>
                    <a:p>
                      <a:endParaRPr lang="pt-PT" sz="1800" b="1" dirty="0" smtClean="0"/>
                    </a:p>
                    <a:p>
                      <a:endParaRPr lang="pt-PT" sz="18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8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PT" sz="18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098" name="Picture 2" descr="http://shop.icbuy.com/upload/product/pairui/1260321801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9263" y="5589240"/>
            <a:ext cx="2060929" cy="126876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5589240"/>
            <a:ext cx="1385428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pt-PT" b="1" dirty="0" smtClean="0"/>
              <a:t>PCB para teste</a:t>
            </a:r>
            <a:endParaRPr lang="pt-PT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13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  <p:sp>
        <p:nvSpPr>
          <p:cNvPr id="11" name="Marcador de Posição de Conteúdo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0" name="Imagem 9" descr="pc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19725"/>
            <a:ext cx="9107488" cy="5438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pt-PT" b="1" dirty="0" smtClean="0"/>
              <a:t>PCB para teste</a:t>
            </a:r>
            <a:endParaRPr lang="pt-PT" b="1" dirty="0"/>
          </a:p>
        </p:txBody>
      </p:sp>
      <p:pic>
        <p:nvPicPr>
          <p:cNvPr id="7" name="Marcador de Posição de Conteúdo 6" descr="img0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-60514" y="2228867"/>
            <a:ext cx="4800533" cy="3600400"/>
          </a:xfrm>
        </p:spPr>
      </p:pic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14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  <p:pic>
        <p:nvPicPr>
          <p:cNvPr id="8" name="Imagem 7" descr="img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764704"/>
            <a:ext cx="3864429" cy="2898322"/>
          </a:xfrm>
          <a:prstGeom prst="rect">
            <a:avLst/>
          </a:prstGeom>
        </p:spPr>
      </p:pic>
      <p:pic>
        <p:nvPicPr>
          <p:cNvPr id="9" name="Imagem 8" descr="img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645024"/>
            <a:ext cx="3967989" cy="2975992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004048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sp>
        <p:nvSpPr>
          <p:cNvPr id="10" name="Rectângulo 9"/>
          <p:cNvSpPr/>
          <p:nvPr/>
        </p:nvSpPr>
        <p:spPr>
          <a:xfrm>
            <a:off x="1619672" y="3284984"/>
            <a:ext cx="936104" cy="864096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b="1" dirty="0" smtClean="0">
                <a:solidFill>
                  <a:schemeClr val="bg1"/>
                </a:solidFill>
              </a:rPr>
              <a:t>µC</a:t>
            </a:r>
            <a:endParaRPr lang="pt-PT" sz="2400" b="1" dirty="0">
              <a:solidFill>
                <a:schemeClr val="bg1"/>
              </a:solidFill>
            </a:endParaRPr>
          </a:p>
        </p:txBody>
      </p:sp>
      <p:sp>
        <p:nvSpPr>
          <p:cNvPr id="12" name="Rectângulo 11"/>
          <p:cNvSpPr/>
          <p:nvPr/>
        </p:nvSpPr>
        <p:spPr>
          <a:xfrm>
            <a:off x="4932040" y="1268760"/>
            <a:ext cx="1584176" cy="108012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</a:rPr>
              <a:t>Linhas de alimentação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6660232" y="1196752"/>
            <a:ext cx="1800200" cy="1008112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</a:rPr>
              <a:t> amplificadores de instrumentação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4932040" y="2348880"/>
            <a:ext cx="1584176" cy="1080120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b="1" dirty="0" smtClean="0">
                <a:solidFill>
                  <a:schemeClr val="bg1"/>
                </a:solidFill>
              </a:rPr>
              <a:t>Interruptor dos servos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7" name="Rectângulo 16"/>
          <p:cNvSpPr/>
          <p:nvPr/>
        </p:nvSpPr>
        <p:spPr>
          <a:xfrm>
            <a:off x="2771800" y="4077072"/>
            <a:ext cx="1008112" cy="1008112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chemeClr val="tx1"/>
                </a:solidFill>
              </a:rPr>
              <a:t>ADC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8" name="Rectângulo 17"/>
          <p:cNvSpPr/>
          <p:nvPr/>
        </p:nvSpPr>
        <p:spPr>
          <a:xfrm>
            <a:off x="2771800" y="3068960"/>
            <a:ext cx="1008112" cy="1008112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chemeClr val="tx1"/>
                </a:solidFill>
              </a:rPr>
              <a:t>ID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827584" y="3429000"/>
            <a:ext cx="1008112" cy="1008112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err="1" smtClean="0">
                <a:solidFill>
                  <a:schemeClr val="bg1"/>
                </a:solidFill>
              </a:rPr>
              <a:t>Transceiver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2339752" y="2420888"/>
            <a:ext cx="1008112" cy="1008112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chemeClr val="bg1"/>
                </a:solidFill>
              </a:rPr>
              <a:t>MAX</a:t>
            </a:r>
          </a:p>
          <a:p>
            <a:pPr algn="ctr"/>
            <a:r>
              <a:rPr lang="pt-PT" sz="2000" b="1" dirty="0" smtClean="0">
                <a:solidFill>
                  <a:schemeClr val="bg1"/>
                </a:solidFill>
              </a:rPr>
              <a:t>3223</a:t>
            </a:r>
            <a:endParaRPr lang="pt-PT" sz="1600" b="1" dirty="0">
              <a:solidFill>
                <a:schemeClr val="bg1"/>
              </a:solidFill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899592" y="1700808"/>
            <a:ext cx="1008112" cy="1008112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chemeClr val="tx1"/>
                </a:solidFill>
              </a:rPr>
              <a:t>RS-232</a:t>
            </a:r>
            <a:endParaRPr lang="pt-PT" sz="1600" b="1" dirty="0">
              <a:solidFill>
                <a:schemeClr val="tx1"/>
              </a:solidFill>
            </a:endParaRPr>
          </a:p>
        </p:txBody>
      </p:sp>
      <p:sp>
        <p:nvSpPr>
          <p:cNvPr id="22" name="Rectângulo 21"/>
          <p:cNvSpPr/>
          <p:nvPr/>
        </p:nvSpPr>
        <p:spPr>
          <a:xfrm>
            <a:off x="467544" y="4221088"/>
            <a:ext cx="1008112" cy="1008112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chemeClr val="tx1"/>
                </a:solidFill>
              </a:rPr>
              <a:t>ECAN</a:t>
            </a:r>
            <a:endParaRPr lang="pt-PT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pt-PT" b="1" i="1" dirty="0" smtClean="0"/>
              <a:t>Software </a:t>
            </a:r>
            <a:r>
              <a:rPr lang="pt-PT" b="1" dirty="0" smtClean="0"/>
              <a:t>desenvolvido</a:t>
            </a:r>
            <a:endParaRPr lang="pt-PT" b="1" i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536504"/>
          </a:xfrm>
        </p:spPr>
        <p:txBody>
          <a:bodyPr>
            <a:normAutofit/>
          </a:bodyPr>
          <a:lstStyle/>
          <a:p>
            <a:pPr algn="just"/>
            <a:r>
              <a:rPr lang="pt-PT" i="1" dirty="0" err="1" smtClean="0"/>
              <a:t>Device</a:t>
            </a:r>
            <a:r>
              <a:rPr lang="pt-PT" i="1" dirty="0" smtClean="0"/>
              <a:t> Drivers</a:t>
            </a:r>
          </a:p>
          <a:p>
            <a:pPr lvl="1" algn="just"/>
            <a:r>
              <a:rPr lang="pt-PT" i="1" dirty="0" smtClean="0"/>
              <a:t>UART</a:t>
            </a:r>
          </a:p>
          <a:p>
            <a:pPr lvl="1" algn="just"/>
            <a:r>
              <a:rPr lang="pt-PT" i="1" dirty="0" smtClean="0"/>
              <a:t>ADC</a:t>
            </a:r>
          </a:p>
          <a:p>
            <a:pPr algn="just"/>
            <a:endParaRPr lang="pt-PT" i="1" dirty="0" smtClean="0"/>
          </a:p>
          <a:p>
            <a:pPr algn="just"/>
            <a:r>
              <a:rPr lang="pt-PT" dirty="0" smtClean="0"/>
              <a:t>Controlo dos motores digitais</a:t>
            </a:r>
          </a:p>
          <a:p>
            <a:pPr lvl="1" algn="just"/>
            <a:r>
              <a:rPr lang="pt-PT" dirty="0" smtClean="0"/>
              <a:t>Alguns movimentos da perna</a:t>
            </a:r>
          </a:p>
          <a:p>
            <a:pPr lvl="1" algn="just"/>
            <a:endParaRPr lang="pt-PT" dirty="0" smtClean="0"/>
          </a:p>
          <a:p>
            <a:pPr algn="just"/>
            <a:r>
              <a:rPr lang="pt-PT" dirty="0" smtClean="0"/>
              <a:t>Leitura dos sensores de força</a:t>
            </a:r>
          </a:p>
          <a:p>
            <a:pPr lvl="1" algn="just"/>
            <a:r>
              <a:rPr lang="pt-PT" dirty="0" smtClean="0"/>
              <a:t>Ainda sem calibração</a:t>
            </a:r>
          </a:p>
          <a:p>
            <a:pPr lvl="1" algn="just"/>
            <a:endParaRPr lang="pt-PT" i="1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15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pt-PT" b="1" dirty="0" smtClean="0"/>
              <a:t>Resultados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536504"/>
          </a:xfrm>
        </p:spPr>
        <p:txBody>
          <a:bodyPr>
            <a:normAutofit/>
          </a:bodyPr>
          <a:lstStyle/>
          <a:p>
            <a:pPr lvl="1" algn="just"/>
            <a:r>
              <a:rPr lang="pt-PT" dirty="0" smtClean="0"/>
              <a:t>Motores Digitais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16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  <p:pic>
        <p:nvPicPr>
          <p:cNvPr id="7" name="Imagem 6" descr="img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124744"/>
            <a:ext cx="2695848" cy="2021886"/>
          </a:xfrm>
          <a:prstGeom prst="rect">
            <a:avLst/>
          </a:prstGeom>
        </p:spPr>
      </p:pic>
      <p:pic>
        <p:nvPicPr>
          <p:cNvPr id="8" name="Imagem 7" descr="img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540219" y="1100741"/>
            <a:ext cx="2688298" cy="2016224"/>
          </a:xfrm>
          <a:prstGeom prst="rect">
            <a:avLst/>
          </a:prstGeom>
        </p:spPr>
      </p:pic>
      <p:pic>
        <p:nvPicPr>
          <p:cNvPr id="9" name="Imagem 8" descr="img0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645024"/>
            <a:ext cx="3888432" cy="2916324"/>
          </a:xfrm>
          <a:prstGeom prst="rect">
            <a:avLst/>
          </a:prstGeom>
        </p:spPr>
      </p:pic>
      <p:pic>
        <p:nvPicPr>
          <p:cNvPr id="10" name="Imagem 9" descr="img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3645024"/>
            <a:ext cx="3888432" cy="291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pt-PT" b="1" dirty="0" smtClean="0"/>
              <a:t>Resultados</a:t>
            </a:r>
            <a:endParaRPr lang="pt-PT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17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  <p:pic>
        <p:nvPicPr>
          <p:cNvPr id="14" name="Imagem 13" descr="noLoadSpeed100Ascending.jpg"/>
          <p:cNvPicPr>
            <a:picLocks noChangeAspect="1"/>
          </p:cNvPicPr>
          <p:nvPr/>
        </p:nvPicPr>
        <p:blipFill>
          <a:blip r:embed="rId3" cstate="print">
            <a:lum bright="-31000" contrast="69000"/>
          </a:blip>
          <a:srcRect l="9051" t="4253" r="9051" b="5016"/>
          <a:stretch>
            <a:fillRect/>
          </a:stretch>
        </p:blipFill>
        <p:spPr>
          <a:xfrm>
            <a:off x="251520" y="1584799"/>
            <a:ext cx="8568952" cy="5273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pt-PT" b="1" dirty="0" smtClean="0"/>
              <a:t>Resultados</a:t>
            </a:r>
            <a:endParaRPr lang="pt-PT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18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  <p:pic>
        <p:nvPicPr>
          <p:cNvPr id="7" name="Imagem 6" descr="untitled.jpg"/>
          <p:cNvPicPr>
            <a:picLocks noChangeAspect="1"/>
          </p:cNvPicPr>
          <p:nvPr/>
        </p:nvPicPr>
        <p:blipFill>
          <a:blip r:embed="rId3" cstate="print"/>
          <a:srcRect l="9051" t="3266" r="9051" b="3266"/>
          <a:stretch>
            <a:fillRect/>
          </a:stretch>
        </p:blipFill>
        <p:spPr>
          <a:xfrm>
            <a:off x="0" y="1916832"/>
            <a:ext cx="8860026" cy="4941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pt-PT" b="1" dirty="0" smtClean="0"/>
              <a:t>Conclusões</a:t>
            </a:r>
            <a:endParaRPr lang="pt-PT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19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  <p:sp>
        <p:nvSpPr>
          <p:cNvPr id="7" name="Marcador de Posição de Conteúdo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PT" dirty="0" smtClean="0"/>
              <a:t>O servomotor tem uma resposta com e sem carga bastante satisfatória;</a:t>
            </a:r>
          </a:p>
          <a:p>
            <a:endParaRPr lang="pt-PT" dirty="0" smtClean="0"/>
          </a:p>
          <a:p>
            <a:r>
              <a:rPr lang="pt-PT" dirty="0" smtClean="0"/>
              <a:t>A velocidade máxima teórica não é corroborada pelos testes realizados;</a:t>
            </a:r>
          </a:p>
          <a:p>
            <a:endParaRPr lang="pt-PT" dirty="0" smtClean="0"/>
          </a:p>
          <a:p>
            <a:r>
              <a:rPr lang="pt-PT" dirty="0" smtClean="0"/>
              <a:t>O mecanismo de controlo de posição é afectado pela leitura de tensão e largura </a:t>
            </a:r>
            <a:r>
              <a:rPr lang="pt-PT" smtClean="0"/>
              <a:t>de pulso</a:t>
            </a:r>
            <a:r>
              <a:rPr lang="pt-PT" dirty="0" smtClean="0"/>
              <a:t>;</a:t>
            </a:r>
          </a:p>
          <a:p>
            <a:endParaRPr lang="pt-PT" dirty="0" smtClean="0"/>
          </a:p>
          <a:p>
            <a:r>
              <a:rPr lang="pt-PT" dirty="0" smtClean="0"/>
              <a:t>Bom desempenho electromecânico de uma perna do robô humanóide.</a:t>
            </a:r>
          </a:p>
          <a:p>
            <a:pPr>
              <a:buNone/>
            </a:pPr>
            <a:endParaRPr lang="pt-P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/>
          <a:lstStyle/>
          <a:p>
            <a:r>
              <a:rPr lang="pt-PT" b="1" dirty="0" smtClean="0"/>
              <a:t>Sumário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99592" y="1988840"/>
            <a:ext cx="5400600" cy="454113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/>
              <a:t>Motivação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Objectivos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Trabalho desenvolvido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Resultados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Conclusões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Trabalho futuro</a:t>
            </a:r>
          </a:p>
          <a:p>
            <a:pPr algn="just">
              <a:lnSpc>
                <a:spcPct val="150000"/>
              </a:lnSpc>
            </a:pPr>
            <a:r>
              <a:rPr lang="pt-PT" dirty="0" smtClean="0"/>
              <a:t>Referências Bibliográficas</a:t>
            </a:r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2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pt-PT" b="1" dirty="0" smtClean="0"/>
              <a:t>Trabalho futuro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5365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PT" dirty="0" smtClean="0"/>
              <a:t>Desenvolver </a:t>
            </a:r>
            <a:r>
              <a:rPr lang="pt-PT" i="1" dirty="0" smtClean="0"/>
              <a:t>software:</a:t>
            </a:r>
            <a:endParaRPr lang="pt-PT" dirty="0" smtClean="0"/>
          </a:p>
          <a:p>
            <a:pPr lvl="1" algn="just"/>
            <a:r>
              <a:rPr lang="pt-PT" i="1" dirty="0" err="1" smtClean="0"/>
              <a:t>Device</a:t>
            </a:r>
            <a:r>
              <a:rPr lang="pt-PT" i="1" dirty="0" smtClean="0"/>
              <a:t> drivers</a:t>
            </a:r>
            <a:r>
              <a:rPr lang="pt-PT" dirty="0" smtClean="0"/>
              <a:t>: ECAN;</a:t>
            </a:r>
          </a:p>
          <a:p>
            <a:pPr lvl="1" algn="just"/>
            <a:r>
              <a:rPr lang="pt-PT" dirty="0" smtClean="0"/>
              <a:t>Algoritmo de locomoção baseado em dados sensoriais (centro de pressão).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Calibrar sensores de força;</a:t>
            </a:r>
          </a:p>
          <a:p>
            <a:pPr algn="just"/>
            <a:endParaRPr lang="pt-PT" i="1" dirty="0" smtClean="0"/>
          </a:p>
          <a:p>
            <a:pPr algn="just"/>
            <a:r>
              <a:rPr lang="pt-PT" dirty="0" smtClean="0"/>
              <a:t>Projectar controlador de velocidade para servomotores;</a:t>
            </a:r>
          </a:p>
          <a:p>
            <a:pPr algn="just">
              <a:buNone/>
            </a:pPr>
            <a:endParaRPr lang="pt-PT" dirty="0" smtClean="0"/>
          </a:p>
          <a:p>
            <a:pPr algn="just"/>
            <a:r>
              <a:rPr lang="pt-PT" dirty="0" smtClean="0"/>
              <a:t>Conceber PCB final;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Integrar outros sensores (giroscópios, acelerómetros);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Escrever documentação detalhada e dissertação.</a:t>
            </a:r>
            <a:endParaRPr lang="pt-PT" i="1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20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pt-PT" b="1" dirty="0" smtClean="0"/>
              <a:t>Referências Bibliográficas (1)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5365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PT" dirty="0" smtClean="0"/>
              <a:t>MICROCHIP. “</a:t>
            </a:r>
            <a:r>
              <a:rPr lang="pt-PT" i="1" dirty="0" err="1" smtClean="0"/>
              <a:t>dsPIC</a:t>
            </a:r>
            <a:r>
              <a:rPr lang="pt-PT" sz="2400" i="1" baseline="40000" dirty="0" err="1" smtClean="0"/>
              <a:t>®</a:t>
            </a:r>
            <a:r>
              <a:rPr lang="pt-PT" dirty="0" smtClean="0"/>
              <a:t> </a:t>
            </a:r>
            <a:r>
              <a:rPr lang="pt-PT" i="1" dirty="0" smtClean="0"/>
              <a:t>Digital </a:t>
            </a:r>
            <a:r>
              <a:rPr lang="pt-PT" i="1" dirty="0" err="1" smtClean="0"/>
              <a:t>Signal</a:t>
            </a:r>
            <a:r>
              <a:rPr lang="pt-PT" i="1" dirty="0" smtClean="0"/>
              <a:t> </a:t>
            </a:r>
            <a:r>
              <a:rPr lang="pt-PT" i="1" dirty="0" err="1" smtClean="0"/>
              <a:t>Controllers</a:t>
            </a:r>
            <a:r>
              <a:rPr lang="pt-PT" i="1" dirty="0" smtClean="0"/>
              <a:t>: </a:t>
            </a:r>
            <a:r>
              <a:rPr lang="pt-PT" i="1" dirty="0" err="1" smtClean="0"/>
              <a:t>The</a:t>
            </a:r>
            <a:r>
              <a:rPr lang="pt-PT" i="1" dirty="0" smtClean="0"/>
              <a:t> </a:t>
            </a:r>
            <a:r>
              <a:rPr lang="pt-PT" i="1" dirty="0" err="1" smtClean="0"/>
              <a:t>Best</a:t>
            </a:r>
            <a:r>
              <a:rPr lang="pt-PT" i="1" dirty="0" smtClean="0"/>
              <a:t> </a:t>
            </a:r>
            <a:r>
              <a:rPr lang="pt-PT" i="1" dirty="0" err="1" smtClean="0"/>
              <a:t>of</a:t>
            </a:r>
            <a:r>
              <a:rPr lang="pt-PT" i="1" dirty="0" smtClean="0"/>
              <a:t> </a:t>
            </a:r>
            <a:r>
              <a:rPr lang="pt-PT" i="1" dirty="0" err="1" smtClean="0"/>
              <a:t>Both</a:t>
            </a:r>
            <a:r>
              <a:rPr lang="pt-PT" i="1" dirty="0" smtClean="0"/>
              <a:t> </a:t>
            </a:r>
            <a:r>
              <a:rPr lang="pt-PT" i="1" dirty="0" err="1" smtClean="0"/>
              <a:t>Worlds</a:t>
            </a:r>
            <a:r>
              <a:rPr lang="pt-PT" i="1" dirty="0" smtClean="0"/>
              <a:t>”. </a:t>
            </a:r>
            <a:r>
              <a:rPr lang="pt-PT" dirty="0" smtClean="0"/>
              <a:t>[</a:t>
            </a:r>
            <a:r>
              <a:rPr lang="pt-PT" i="1" dirty="0" smtClean="0"/>
              <a:t>online</a:t>
            </a:r>
            <a:r>
              <a:rPr lang="pt-PT" dirty="0" smtClean="0"/>
              <a:t>] Disponível na </a:t>
            </a:r>
            <a:r>
              <a:rPr lang="pt-PT" i="1" dirty="0" smtClean="0"/>
              <a:t>Internet</a:t>
            </a:r>
            <a:r>
              <a:rPr lang="pt-PT" dirty="0" smtClean="0"/>
              <a:t> via WWW. URL: </a:t>
            </a:r>
            <a:r>
              <a:rPr lang="pt-PT" dirty="0" smtClean="0">
                <a:hlinkClick r:id="rId3"/>
              </a:rPr>
              <a:t>http://www.microchip.com/stellent/groups/dspic_sg/documents/devicedoc/en535712.pdf</a:t>
            </a:r>
            <a:r>
              <a:rPr lang="pt-PT" dirty="0" smtClean="0"/>
              <a:t>. Documento consultado em Julho de 2010.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MICROCHIP. “</a:t>
            </a:r>
            <a:r>
              <a:rPr lang="pt-PT" i="1" dirty="0" smtClean="0"/>
              <a:t>dsPIC33F </a:t>
            </a:r>
            <a:r>
              <a:rPr lang="pt-PT" i="1" dirty="0" err="1" smtClean="0"/>
              <a:t>Family</a:t>
            </a:r>
            <a:r>
              <a:rPr lang="pt-PT" i="1" dirty="0" smtClean="0"/>
              <a:t> Data </a:t>
            </a:r>
            <a:r>
              <a:rPr lang="pt-PT" i="1" dirty="0" err="1" smtClean="0"/>
              <a:t>Sheet</a:t>
            </a:r>
            <a:r>
              <a:rPr lang="pt-PT" i="1" dirty="0" smtClean="0"/>
              <a:t>”. </a:t>
            </a:r>
            <a:r>
              <a:rPr lang="pt-PT" dirty="0" smtClean="0"/>
              <a:t>[</a:t>
            </a:r>
            <a:r>
              <a:rPr lang="pt-PT" i="1" dirty="0" smtClean="0"/>
              <a:t>online</a:t>
            </a:r>
            <a:r>
              <a:rPr lang="pt-PT" dirty="0" smtClean="0"/>
              <a:t>] Disponível na </a:t>
            </a:r>
            <a:r>
              <a:rPr lang="pt-PT" i="1" dirty="0" smtClean="0"/>
              <a:t>Internet</a:t>
            </a:r>
            <a:r>
              <a:rPr lang="pt-PT" dirty="0" smtClean="0"/>
              <a:t> via WWW. URL: </a:t>
            </a:r>
            <a:r>
              <a:rPr lang="pt-PT" dirty="0" smtClean="0">
                <a:hlinkClick r:id="rId4"/>
              </a:rPr>
              <a:t>http://ww1.microchip.com/downloads/</a:t>
            </a:r>
            <a:r>
              <a:rPr lang="pt-PT" dirty="0" err="1" smtClean="0">
                <a:hlinkClick r:id="rId4"/>
              </a:rPr>
              <a:t>en</a:t>
            </a:r>
            <a:r>
              <a:rPr lang="pt-PT" dirty="0" smtClean="0">
                <a:hlinkClick r:id="rId4"/>
              </a:rPr>
              <a:t>/</a:t>
            </a:r>
            <a:r>
              <a:rPr lang="pt-PT" dirty="0" err="1" smtClean="0">
                <a:hlinkClick r:id="rId4"/>
              </a:rPr>
              <a:t>DeviceDoc</a:t>
            </a:r>
            <a:r>
              <a:rPr lang="pt-PT" dirty="0" smtClean="0">
                <a:hlinkClick r:id="rId4"/>
              </a:rPr>
              <a:t>/70165a.pdf</a:t>
            </a:r>
            <a:r>
              <a:rPr lang="pt-PT" dirty="0" smtClean="0"/>
              <a:t>. Documento consultado em Julho de 2010.</a:t>
            </a:r>
          </a:p>
          <a:p>
            <a:pPr algn="just"/>
            <a:endParaRPr lang="pt-PT" dirty="0" smtClean="0"/>
          </a:p>
          <a:p>
            <a:r>
              <a:rPr lang="pt-PT" dirty="0" smtClean="0"/>
              <a:t>MICROCHIP. “</a:t>
            </a:r>
            <a:r>
              <a:rPr lang="pt-PT" i="1" dirty="0" smtClean="0"/>
              <a:t>dsPIC33FJXXXGPX06/X08/X10 Data </a:t>
            </a:r>
            <a:r>
              <a:rPr lang="pt-PT" i="1" dirty="0" err="1" smtClean="0"/>
              <a:t>Sheet</a:t>
            </a:r>
            <a:r>
              <a:rPr lang="pt-PT" i="1" dirty="0" smtClean="0"/>
              <a:t>”. </a:t>
            </a:r>
            <a:r>
              <a:rPr lang="pt-PT" dirty="0" smtClean="0"/>
              <a:t>[</a:t>
            </a:r>
            <a:r>
              <a:rPr lang="pt-PT" i="1" dirty="0" smtClean="0"/>
              <a:t>online</a:t>
            </a:r>
            <a:r>
              <a:rPr lang="pt-PT" dirty="0" smtClean="0"/>
              <a:t>] Disponível na </a:t>
            </a:r>
            <a:r>
              <a:rPr lang="pt-PT" i="1" dirty="0" smtClean="0"/>
              <a:t>Internet</a:t>
            </a:r>
            <a:r>
              <a:rPr lang="pt-PT" dirty="0" smtClean="0"/>
              <a:t> via WWW. URL: </a:t>
            </a:r>
            <a:r>
              <a:rPr lang="pt-PT" dirty="0" smtClean="0">
                <a:hlinkClick r:id="rId5"/>
              </a:rPr>
              <a:t>http://ww1.microchip.com/downloads/</a:t>
            </a:r>
            <a:r>
              <a:rPr lang="pt-PT" dirty="0" err="1" smtClean="0">
                <a:hlinkClick r:id="rId5"/>
              </a:rPr>
              <a:t>en</a:t>
            </a:r>
            <a:r>
              <a:rPr lang="pt-PT" dirty="0" smtClean="0">
                <a:hlinkClick r:id="rId5"/>
              </a:rPr>
              <a:t>/</a:t>
            </a:r>
            <a:r>
              <a:rPr lang="pt-PT" dirty="0" err="1" smtClean="0">
                <a:hlinkClick r:id="rId5"/>
              </a:rPr>
              <a:t>DeviceDoc</a:t>
            </a:r>
            <a:r>
              <a:rPr lang="pt-PT" dirty="0" smtClean="0">
                <a:hlinkClick r:id="rId5"/>
              </a:rPr>
              <a:t>/70286C.pdf</a:t>
            </a:r>
            <a:r>
              <a:rPr lang="pt-PT" dirty="0" smtClean="0"/>
              <a:t>. Documento consultado em Julho de 2010.</a:t>
            </a:r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21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pt-PT" b="1" dirty="0" smtClean="0"/>
              <a:t>Referências Bibliográficas (2)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68052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PT" dirty="0" err="1" smtClean="0"/>
              <a:t>Ibbotson</a:t>
            </a:r>
            <a:r>
              <a:rPr lang="pt-PT" dirty="0" smtClean="0"/>
              <a:t>, </a:t>
            </a:r>
            <a:r>
              <a:rPr lang="pt-PT" dirty="0" err="1" smtClean="0"/>
              <a:t>Richard</a:t>
            </a:r>
            <a:r>
              <a:rPr lang="pt-PT" dirty="0" smtClean="0"/>
              <a:t>. </a:t>
            </a:r>
            <a:r>
              <a:rPr lang="pt-PT" i="1" dirty="0" smtClean="0"/>
              <a:t>“</a:t>
            </a:r>
            <a:r>
              <a:rPr lang="pt-PT" i="1" dirty="0" err="1" smtClean="0"/>
              <a:t>Hitec</a:t>
            </a:r>
            <a:r>
              <a:rPr lang="pt-PT" i="1" dirty="0" smtClean="0"/>
              <a:t> Robot Servos”. </a:t>
            </a:r>
            <a:r>
              <a:rPr lang="pt-PT" dirty="0" smtClean="0"/>
              <a:t>[</a:t>
            </a:r>
            <a:r>
              <a:rPr lang="pt-PT" i="1" dirty="0" smtClean="0"/>
              <a:t>online</a:t>
            </a:r>
            <a:r>
              <a:rPr lang="pt-PT" dirty="0" smtClean="0"/>
              <a:t>] Disponível na </a:t>
            </a:r>
            <a:r>
              <a:rPr lang="pt-PT" i="1" dirty="0" smtClean="0"/>
              <a:t>Internet</a:t>
            </a:r>
            <a:r>
              <a:rPr lang="pt-PT" dirty="0" smtClean="0"/>
              <a:t> via WWW. URL: http://www.staff.uni-bayreuth.de/~btp918/cmt2007/geraete/hitec_hsr/HSR_Serial_communication.pdf. Última actualização em 23 de Setembro de 2007.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INTERFACE. </a:t>
            </a:r>
            <a:r>
              <a:rPr lang="pt-PT" i="1" dirty="0" smtClean="0"/>
              <a:t>“</a:t>
            </a:r>
            <a:r>
              <a:rPr lang="pt-PT" i="1" dirty="0" err="1" smtClean="0"/>
              <a:t>Model</a:t>
            </a:r>
            <a:r>
              <a:rPr lang="pt-PT" i="1" dirty="0" smtClean="0"/>
              <a:t> LBM </a:t>
            </a:r>
            <a:r>
              <a:rPr lang="pt-PT" i="1" dirty="0" err="1" smtClean="0"/>
              <a:t>Compression</a:t>
            </a:r>
            <a:r>
              <a:rPr lang="pt-PT" i="1" dirty="0" smtClean="0"/>
              <a:t> </a:t>
            </a:r>
            <a:r>
              <a:rPr lang="pt-PT" i="1" dirty="0" err="1" smtClean="0"/>
              <a:t>Load</a:t>
            </a:r>
            <a:r>
              <a:rPr lang="pt-PT" i="1" dirty="0" smtClean="0"/>
              <a:t> </a:t>
            </a:r>
            <a:r>
              <a:rPr lang="pt-PT" i="1" dirty="0" err="1" smtClean="0"/>
              <a:t>Button</a:t>
            </a:r>
            <a:r>
              <a:rPr lang="pt-PT" i="1" dirty="0" smtClean="0"/>
              <a:t>”. </a:t>
            </a:r>
            <a:r>
              <a:rPr lang="pt-PT" dirty="0" smtClean="0"/>
              <a:t>[</a:t>
            </a:r>
            <a:r>
              <a:rPr lang="pt-PT" i="1" dirty="0" smtClean="0"/>
              <a:t>online</a:t>
            </a:r>
            <a:r>
              <a:rPr lang="pt-PT" dirty="0" smtClean="0"/>
              <a:t>] Disponível na </a:t>
            </a:r>
            <a:r>
              <a:rPr lang="pt-PT" i="1" dirty="0" smtClean="0"/>
              <a:t>Internet</a:t>
            </a:r>
            <a:r>
              <a:rPr lang="pt-PT" dirty="0" smtClean="0"/>
              <a:t> via WWW. URL: http://www.interfaceforce.com/documents/LBM_54.pdf. Última actualização em 5 de Julho de 2006.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INTERFACE. </a:t>
            </a:r>
            <a:r>
              <a:rPr lang="pt-PT" i="1" dirty="0" smtClean="0"/>
              <a:t>“LBM </a:t>
            </a:r>
            <a:r>
              <a:rPr lang="pt-PT" i="1" dirty="0" err="1" smtClean="0"/>
              <a:t>Load</a:t>
            </a:r>
            <a:r>
              <a:rPr lang="pt-PT" i="1" dirty="0" smtClean="0"/>
              <a:t> </a:t>
            </a:r>
            <a:r>
              <a:rPr lang="pt-PT" i="1" dirty="0" err="1" smtClean="0"/>
              <a:t>Button</a:t>
            </a:r>
            <a:r>
              <a:rPr lang="pt-PT" i="1" dirty="0" smtClean="0"/>
              <a:t> </a:t>
            </a:r>
            <a:r>
              <a:rPr lang="pt-PT" i="1" dirty="0" err="1" smtClean="0"/>
              <a:t>Load</a:t>
            </a:r>
            <a:r>
              <a:rPr lang="pt-PT" i="1" dirty="0" smtClean="0"/>
              <a:t> </a:t>
            </a:r>
            <a:r>
              <a:rPr lang="pt-PT" i="1" dirty="0" err="1" smtClean="0"/>
              <a:t>Cell</a:t>
            </a:r>
            <a:r>
              <a:rPr lang="pt-PT" i="1" dirty="0" smtClean="0"/>
              <a:t>”. </a:t>
            </a:r>
            <a:r>
              <a:rPr lang="pt-PT" dirty="0" smtClean="0"/>
              <a:t>[</a:t>
            </a:r>
            <a:r>
              <a:rPr lang="pt-PT" i="1" dirty="0" smtClean="0"/>
              <a:t>online</a:t>
            </a:r>
            <a:r>
              <a:rPr lang="pt-PT" dirty="0" smtClean="0"/>
              <a:t>] Disponível na </a:t>
            </a:r>
            <a:r>
              <a:rPr lang="pt-PT" i="1" dirty="0" smtClean="0"/>
              <a:t>Internet</a:t>
            </a:r>
            <a:r>
              <a:rPr lang="pt-PT" dirty="0" smtClean="0"/>
              <a:t> via WWW. URL: http://www.interfaceforce.com/documents/LBM_CCII.pdf. Última actualização em 5 de Julho de 2006.</a:t>
            </a:r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22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pt-PT" b="1" smtClean="0"/>
              <a:t>Questões/Críticas</a:t>
            </a:r>
            <a:endParaRPr lang="pt-PT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23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jehanara.files.wordpress.com/2009/06/question-mark3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060848"/>
            <a:ext cx="2857500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/>
          <a:lstStyle/>
          <a:p>
            <a:r>
              <a:rPr lang="pt-PT" b="1" dirty="0" smtClean="0"/>
              <a:t>Motivação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844824"/>
            <a:ext cx="5184576" cy="501317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PT" dirty="0" smtClean="0"/>
              <a:t>Validação do desempenho electromecânico da nova plataforma humanóide;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Demonstração experimental dos benefícios da actuação e do controlo híbridos;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Concepção de um novo algoritmo de locomoção devido à integração de tecnologia mais recente;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Desenvolvimento de novas soluções de engenharia.</a:t>
            </a:r>
          </a:p>
          <a:p>
            <a:endParaRPr lang="pt-PT" dirty="0" smtClean="0"/>
          </a:p>
          <a:p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3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0132" r="45759"/>
          <a:stretch>
            <a:fillRect/>
          </a:stretch>
        </p:blipFill>
        <p:spPr bwMode="auto">
          <a:xfrm>
            <a:off x="5724128" y="1916832"/>
            <a:ext cx="321762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/>
          <a:lstStyle/>
          <a:p>
            <a:r>
              <a:rPr lang="pt-PT" b="1" dirty="0" smtClean="0"/>
              <a:t>Objectivos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611560" y="1844824"/>
            <a:ext cx="8208912" cy="5013176"/>
          </a:xfrm>
        </p:spPr>
        <p:txBody>
          <a:bodyPr>
            <a:normAutofit fontScale="77500" lnSpcReduction="20000"/>
          </a:bodyPr>
          <a:lstStyle/>
          <a:p>
            <a:r>
              <a:rPr lang="pt-PT" dirty="0" smtClean="0"/>
              <a:t>Conhecer o trabalho desenvolvido com a antiga plataforma humanóide; </a:t>
            </a:r>
          </a:p>
          <a:p>
            <a:endParaRPr lang="pt-PT" dirty="0" smtClean="0"/>
          </a:p>
          <a:p>
            <a:r>
              <a:rPr lang="pt-PT" dirty="0" smtClean="0"/>
              <a:t>Conhecer a estrutura e particularidades da nova plataforma;</a:t>
            </a:r>
          </a:p>
          <a:p>
            <a:endParaRPr lang="pt-PT" dirty="0" smtClean="0"/>
          </a:p>
          <a:p>
            <a:r>
              <a:rPr lang="pt-PT" dirty="0" smtClean="0"/>
              <a:t>Estudar e testar novos componentes tecnológicos;</a:t>
            </a:r>
          </a:p>
          <a:p>
            <a:endParaRPr lang="pt-PT" dirty="0" smtClean="0"/>
          </a:p>
          <a:p>
            <a:r>
              <a:rPr lang="pt-PT" dirty="0" smtClean="0"/>
              <a:t>Projectar os sistemas sensorial, motor e comunicacional;</a:t>
            </a:r>
          </a:p>
          <a:p>
            <a:endParaRPr lang="pt-PT" dirty="0" smtClean="0"/>
          </a:p>
          <a:p>
            <a:r>
              <a:rPr lang="pt-PT" dirty="0" smtClean="0"/>
              <a:t>Implementar algoritmo de locomoção baseado na nova informação sensorial;</a:t>
            </a:r>
          </a:p>
          <a:p>
            <a:endParaRPr lang="pt-PT" dirty="0" smtClean="0"/>
          </a:p>
          <a:p>
            <a:r>
              <a:rPr lang="pt-PT" dirty="0" smtClean="0"/>
              <a:t>Conceber </a:t>
            </a:r>
            <a:r>
              <a:rPr lang="pt-PT" dirty="0" err="1" smtClean="0"/>
              <a:t>PCBs</a:t>
            </a:r>
            <a:r>
              <a:rPr lang="pt-PT" dirty="0" smtClean="0"/>
              <a:t> (</a:t>
            </a:r>
            <a:r>
              <a:rPr lang="pt-PT" i="1" dirty="0" err="1" smtClean="0"/>
              <a:t>master</a:t>
            </a:r>
            <a:r>
              <a:rPr lang="pt-PT" dirty="0" smtClean="0"/>
              <a:t> / </a:t>
            </a:r>
            <a:r>
              <a:rPr lang="pt-PT" i="1" dirty="0" err="1" smtClean="0"/>
              <a:t>slaves</a:t>
            </a:r>
            <a:r>
              <a:rPr lang="pt-PT" dirty="0" smtClean="0"/>
              <a:t>);</a:t>
            </a:r>
          </a:p>
          <a:p>
            <a:endParaRPr lang="pt-PT" dirty="0" smtClean="0"/>
          </a:p>
          <a:p>
            <a:r>
              <a:rPr lang="pt-PT" dirty="0" smtClean="0"/>
              <a:t>Escrever documentação detalhada e dissertação.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4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pt-PT" b="1" dirty="0" smtClean="0"/>
              <a:t>Plataforma Humanóide </a:t>
            </a:r>
            <a:br>
              <a:rPr lang="pt-PT" b="1" dirty="0" smtClean="0"/>
            </a:br>
            <a:r>
              <a:rPr lang="pt-PT" b="1" dirty="0" smtClean="0"/>
              <a:t>(membros inferiores)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707904" y="2132856"/>
            <a:ext cx="5184576" cy="446449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PT" dirty="0" smtClean="0"/>
          </a:p>
          <a:p>
            <a:pPr algn="just"/>
            <a:r>
              <a:rPr lang="pt-PT" dirty="0" smtClean="0"/>
              <a:t>15 motores</a:t>
            </a:r>
          </a:p>
          <a:p>
            <a:pPr lvl="1" algn="just"/>
            <a:r>
              <a:rPr lang="pt-PT" dirty="0" smtClean="0"/>
              <a:t>2 analógicos</a:t>
            </a:r>
          </a:p>
          <a:p>
            <a:pPr lvl="1" algn="just"/>
            <a:r>
              <a:rPr lang="pt-PT" dirty="0" smtClean="0"/>
              <a:t>13 digitais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8 sensores de força</a:t>
            </a:r>
          </a:p>
          <a:p>
            <a:pPr algn="just"/>
            <a:endParaRPr lang="pt-PT" dirty="0" smtClean="0"/>
          </a:p>
          <a:p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5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096344" cy="476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363272" cy="1066800"/>
          </a:xfrm>
        </p:spPr>
        <p:txBody>
          <a:bodyPr>
            <a:normAutofit/>
          </a:bodyPr>
          <a:lstStyle/>
          <a:p>
            <a:r>
              <a:rPr lang="pt-PT" b="1" dirty="0" smtClean="0"/>
              <a:t>Motores</a:t>
            </a:r>
            <a:endParaRPr lang="pt-PT" b="1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6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971600" y="1700808"/>
          <a:ext cx="7080448" cy="4824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7415"/>
                <a:gridCol w="2103145"/>
                <a:gridCol w="20398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Característica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Digitais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Analógicos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Referência</a:t>
                      </a:r>
                      <a:endParaRPr lang="pt-P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HSR-5980SG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HS-82MG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Binário (</a:t>
                      </a:r>
                      <a:r>
                        <a:rPr lang="pt-PT" b="1" dirty="0" err="1" smtClean="0"/>
                        <a:t>N.m</a:t>
                      </a:r>
                      <a:r>
                        <a:rPr lang="pt-PT" b="1" dirty="0" smtClean="0"/>
                        <a:t>)</a:t>
                      </a:r>
                      <a:endParaRPr lang="pt-P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[2,352 ; 2,94]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[0,27</a:t>
                      </a:r>
                      <a:r>
                        <a:rPr lang="pt-PT" baseline="0" dirty="0" smtClean="0"/>
                        <a:t> ; 0,33</a:t>
                      </a:r>
                      <a:r>
                        <a:rPr lang="pt-PT" dirty="0" smtClean="0"/>
                        <a:t>]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Tensão (V)</a:t>
                      </a:r>
                      <a:endParaRPr lang="pt-P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[6,0 ; 7.4]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[4,8 ; 6,0]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Corrente Máxima</a:t>
                      </a:r>
                      <a:r>
                        <a:rPr lang="pt-PT" b="1" baseline="0" dirty="0" smtClean="0"/>
                        <a:t> (</a:t>
                      </a:r>
                      <a:r>
                        <a:rPr lang="pt-PT" b="1" baseline="0" dirty="0" err="1" smtClean="0"/>
                        <a:t>mA</a:t>
                      </a:r>
                      <a:r>
                        <a:rPr lang="pt-PT" b="1" baseline="0" dirty="0" smtClean="0"/>
                        <a:t>)</a:t>
                      </a:r>
                      <a:endParaRPr lang="pt-P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5200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Amplitude (º)</a:t>
                      </a:r>
                      <a:endParaRPr lang="pt-P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180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180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b="1" dirty="0" smtClean="0"/>
                        <a:t>Comunicação</a:t>
                      </a:r>
                      <a:endParaRPr lang="pt-PT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Protocolo</a:t>
                      </a:r>
                      <a:r>
                        <a:rPr lang="pt-PT" baseline="0" dirty="0" smtClean="0"/>
                        <a:t> HMI, </a:t>
                      </a:r>
                      <a:r>
                        <a:rPr lang="pt-PT" i="1" baseline="0" dirty="0" smtClean="0"/>
                        <a:t>Serial</a:t>
                      </a:r>
                      <a:endParaRPr lang="pt-PT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dirty="0" smtClean="0"/>
                        <a:t>Protocolo</a:t>
                      </a:r>
                      <a:r>
                        <a:rPr lang="pt-PT" baseline="0" dirty="0" smtClean="0"/>
                        <a:t> HMI</a:t>
                      </a:r>
                      <a:endParaRPr lang="pt-PT" dirty="0"/>
                    </a:p>
                  </a:txBody>
                  <a:tcPr/>
                </a:tc>
              </a:tr>
              <a:tr h="1959416">
                <a:tc>
                  <a:txBody>
                    <a:bodyPr/>
                    <a:lstStyle/>
                    <a:p>
                      <a:endParaRPr lang="pt-PT" b="1" dirty="0" smtClean="0"/>
                    </a:p>
                    <a:p>
                      <a:endParaRPr lang="pt-PT" b="1" dirty="0" smtClean="0"/>
                    </a:p>
                    <a:p>
                      <a:endParaRPr lang="pt-PT" b="1" dirty="0" smtClean="0"/>
                    </a:p>
                    <a:p>
                      <a:endParaRPr lang="pt-PT" b="1" dirty="0" smtClean="0"/>
                    </a:p>
                    <a:p>
                      <a:endParaRPr lang="pt-PT" b="1" dirty="0" smtClean="0"/>
                    </a:p>
                    <a:p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581128"/>
            <a:ext cx="180975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Servo HITEC HS-82M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581128"/>
            <a:ext cx="1440160" cy="1928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pt-PT" b="1" dirty="0" smtClean="0"/>
              <a:t>Protocolo de Comunicação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536504"/>
          </a:xfrm>
        </p:spPr>
        <p:txBody>
          <a:bodyPr>
            <a:normAutofit/>
          </a:bodyPr>
          <a:lstStyle/>
          <a:p>
            <a:pPr algn="just"/>
            <a:r>
              <a:rPr lang="pt-PT" dirty="0" smtClean="0"/>
              <a:t>Interface: RS-232</a:t>
            </a:r>
          </a:p>
          <a:p>
            <a:pPr algn="just"/>
            <a:endParaRPr lang="pt-PT" dirty="0" smtClean="0"/>
          </a:p>
          <a:p>
            <a:pPr algn="just">
              <a:buNone/>
            </a:pPr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r>
              <a:rPr lang="pt-PT" dirty="0" smtClean="0"/>
              <a:t>Trama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7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  <p:grpSp>
        <p:nvGrpSpPr>
          <p:cNvPr id="5" name="Group 111"/>
          <p:cNvGrpSpPr>
            <a:grpSpLocks/>
          </p:cNvGrpSpPr>
          <p:nvPr/>
        </p:nvGrpSpPr>
        <p:grpSpPr bwMode="auto">
          <a:xfrm>
            <a:off x="971600" y="2204864"/>
            <a:ext cx="7163320" cy="2596505"/>
            <a:chOff x="1702" y="9401"/>
            <a:chExt cx="8937" cy="2957"/>
          </a:xfrm>
        </p:grpSpPr>
        <p:pic>
          <p:nvPicPr>
            <p:cNvPr id="5232" name="Picture 112"/>
            <p:cNvPicPr>
              <a:picLocks noChangeAspect="1" noChangeArrowheads="1"/>
            </p:cNvPicPr>
            <p:nvPr/>
          </p:nvPicPr>
          <p:blipFill>
            <a:blip r:embed="rId3" cstate="print"/>
            <a:srcRect l="6065"/>
            <a:stretch>
              <a:fillRect/>
            </a:stretch>
          </p:blipFill>
          <p:spPr bwMode="auto">
            <a:xfrm>
              <a:off x="8337" y="9462"/>
              <a:ext cx="2302" cy="2547"/>
            </a:xfrm>
            <a:prstGeom prst="rect">
              <a:avLst/>
            </a:prstGeom>
            <a:noFill/>
          </p:spPr>
        </p:pic>
        <p:grpSp>
          <p:nvGrpSpPr>
            <p:cNvPr id="7" name="Group 113"/>
            <p:cNvGrpSpPr>
              <a:grpSpLocks noChangeAspect="1"/>
            </p:cNvGrpSpPr>
            <p:nvPr/>
          </p:nvGrpSpPr>
          <p:grpSpPr bwMode="auto">
            <a:xfrm>
              <a:off x="1702" y="9401"/>
              <a:ext cx="8392" cy="2957"/>
              <a:chOff x="1813" y="9031"/>
              <a:chExt cx="8392" cy="2957"/>
            </a:xfrm>
          </p:grpSpPr>
          <p:sp>
            <p:nvSpPr>
              <p:cNvPr id="5234" name="AutoShape 114"/>
              <p:cNvSpPr>
                <a:spLocks noChangeAspect="1" noChangeArrowheads="1"/>
              </p:cNvSpPr>
              <p:nvPr/>
            </p:nvSpPr>
            <p:spPr bwMode="auto">
              <a:xfrm>
                <a:off x="1813" y="9031"/>
                <a:ext cx="8392" cy="2957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35" name="AutoShape 115"/>
              <p:cNvSpPr>
                <a:spLocks noChangeShapeType="1"/>
              </p:cNvSpPr>
              <p:nvPr/>
            </p:nvSpPr>
            <p:spPr bwMode="auto">
              <a:xfrm>
                <a:off x="5130" y="10231"/>
                <a:ext cx="1" cy="123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36" name="AutoShape 116"/>
              <p:cNvSpPr>
                <a:spLocks noChangeShapeType="1"/>
              </p:cNvSpPr>
              <p:nvPr/>
            </p:nvSpPr>
            <p:spPr bwMode="auto">
              <a:xfrm>
                <a:off x="5131" y="11470"/>
                <a:ext cx="2153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37" name="AutoShape 117"/>
              <p:cNvSpPr>
                <a:spLocks noChangeShapeType="1"/>
              </p:cNvSpPr>
              <p:nvPr/>
            </p:nvSpPr>
            <p:spPr bwMode="auto">
              <a:xfrm flipV="1">
                <a:off x="7284" y="10030"/>
                <a:ext cx="1" cy="14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38" name="AutoShape 118"/>
              <p:cNvSpPr>
                <a:spLocks noChangeShapeType="1"/>
              </p:cNvSpPr>
              <p:nvPr/>
            </p:nvSpPr>
            <p:spPr bwMode="auto">
              <a:xfrm flipH="1">
                <a:off x="6883" y="10030"/>
                <a:ext cx="401" cy="2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39" name="AutoShape 119"/>
              <p:cNvSpPr>
                <a:spLocks noChangeShapeType="1"/>
              </p:cNvSpPr>
              <p:nvPr/>
            </p:nvSpPr>
            <p:spPr bwMode="auto">
              <a:xfrm>
                <a:off x="6883" y="10032"/>
                <a:ext cx="1" cy="20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40" name="AutoShape 120"/>
              <p:cNvSpPr>
                <a:spLocks noChangeShapeType="1"/>
              </p:cNvSpPr>
              <p:nvPr/>
            </p:nvSpPr>
            <p:spPr bwMode="auto">
              <a:xfrm flipH="1">
                <a:off x="6060" y="10231"/>
                <a:ext cx="823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41" name="AutoShape 121"/>
              <p:cNvSpPr>
                <a:spLocks noChangeShapeType="1"/>
              </p:cNvSpPr>
              <p:nvPr/>
            </p:nvSpPr>
            <p:spPr bwMode="auto">
              <a:xfrm flipH="1" flipV="1">
                <a:off x="5944" y="10032"/>
                <a:ext cx="116" cy="1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42" name="AutoShape 122"/>
              <p:cNvSpPr>
                <a:spLocks noChangeShapeType="1"/>
              </p:cNvSpPr>
              <p:nvPr/>
            </p:nvSpPr>
            <p:spPr bwMode="auto">
              <a:xfrm flipV="1">
                <a:off x="5130" y="10032"/>
                <a:ext cx="111" cy="199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43" name="AutoShape 123"/>
              <p:cNvSpPr>
                <a:spLocks noChangeShapeType="1"/>
              </p:cNvSpPr>
              <p:nvPr/>
            </p:nvSpPr>
            <p:spPr bwMode="auto">
              <a:xfrm>
                <a:off x="5241" y="10032"/>
                <a:ext cx="703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44" name="AutoShape 124"/>
              <p:cNvSpPr>
                <a:spLocks noChangeShapeType="1"/>
              </p:cNvSpPr>
              <p:nvPr/>
            </p:nvSpPr>
            <p:spPr bwMode="auto">
              <a:xfrm>
                <a:off x="7284" y="10898"/>
                <a:ext cx="1386" cy="1"/>
              </a:xfrm>
              <a:prstGeom prst="straightConnector1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45" name="Text Box 125"/>
              <p:cNvSpPr txBox="1">
                <a:spLocks noChangeArrowheads="1"/>
              </p:cNvSpPr>
              <p:nvPr/>
            </p:nvSpPr>
            <p:spPr bwMode="auto">
              <a:xfrm>
                <a:off x="5361" y="10479"/>
                <a:ext cx="1690" cy="7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2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SERVO’S TERMINAL</a:t>
                </a:r>
                <a:endParaRPr kumimoji="0" lang="pt-PT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46" name="Rectangle 126"/>
              <p:cNvSpPr>
                <a:spLocks noChangeArrowheads="1"/>
              </p:cNvSpPr>
              <p:nvPr/>
            </p:nvSpPr>
            <p:spPr bwMode="auto">
              <a:xfrm>
                <a:off x="2094" y="10098"/>
                <a:ext cx="502" cy="1440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prstDash val="dashDot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47" name="Oval 127"/>
              <p:cNvSpPr>
                <a:spLocks noChangeArrowheads="1"/>
              </p:cNvSpPr>
              <p:nvPr/>
            </p:nvSpPr>
            <p:spPr bwMode="auto">
              <a:xfrm>
                <a:off x="2281" y="10333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48" name="Oval 128"/>
              <p:cNvSpPr>
                <a:spLocks noChangeArrowheads="1"/>
              </p:cNvSpPr>
              <p:nvPr/>
            </p:nvSpPr>
            <p:spPr bwMode="auto">
              <a:xfrm>
                <a:off x="2283" y="10760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49" name="Oval 129"/>
              <p:cNvSpPr>
                <a:spLocks noChangeArrowheads="1"/>
              </p:cNvSpPr>
              <p:nvPr/>
            </p:nvSpPr>
            <p:spPr bwMode="auto">
              <a:xfrm>
                <a:off x="2285" y="11187"/>
                <a:ext cx="143" cy="14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50" name="AutoShape 130"/>
              <p:cNvSpPr>
                <a:spLocks noChangeShapeType="1"/>
              </p:cNvSpPr>
              <p:nvPr/>
            </p:nvSpPr>
            <p:spPr bwMode="auto">
              <a:xfrm flipH="1">
                <a:off x="2428" y="11258"/>
                <a:ext cx="2702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51" name="AutoShape 131"/>
              <p:cNvSpPr>
                <a:spLocks noChangeShapeType="1"/>
              </p:cNvSpPr>
              <p:nvPr/>
            </p:nvSpPr>
            <p:spPr bwMode="auto">
              <a:xfrm flipV="1">
                <a:off x="2426" y="10396"/>
                <a:ext cx="1723" cy="436"/>
              </a:xfrm>
              <a:prstGeom prst="bentConnector3">
                <a:avLst>
                  <a:gd name="adj1" fmla="val 100463"/>
                </a:avLst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52" name="AutoShape 132"/>
              <p:cNvSpPr>
                <a:spLocks noChangeShapeType="1"/>
              </p:cNvSpPr>
              <p:nvPr/>
            </p:nvSpPr>
            <p:spPr bwMode="auto">
              <a:xfrm flipH="1">
                <a:off x="3968" y="10396"/>
                <a:ext cx="1165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53" name="Text Box 133"/>
              <p:cNvSpPr txBox="1">
                <a:spLocks noChangeArrowheads="1"/>
              </p:cNvSpPr>
              <p:nvPr/>
            </p:nvSpPr>
            <p:spPr bwMode="auto">
              <a:xfrm>
                <a:off x="3190" y="10179"/>
                <a:ext cx="766" cy="40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8D0C00"/>
                </a:solidFill>
                <a:miter lim="800000"/>
                <a:headEnd/>
                <a:tailEnd/>
              </a:ln>
            </p:spPr>
            <p:txBody>
              <a:bodyPr vert="horz" wrap="square" lIns="18000" tIns="18000" rIns="18000" bIns="180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6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2,2KΩ</a:t>
                </a:r>
                <a:endParaRPr kumimoji="0" lang="pt-PT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54" name="AutoShape 134"/>
              <p:cNvSpPr>
                <a:spLocks noChangeShapeType="1"/>
              </p:cNvSpPr>
              <p:nvPr/>
            </p:nvSpPr>
            <p:spPr bwMode="auto">
              <a:xfrm flipH="1">
                <a:off x="2424" y="10397"/>
                <a:ext cx="766" cy="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55" name="AutoShape 135"/>
              <p:cNvSpPr>
                <a:spLocks noChangeShapeType="1"/>
              </p:cNvSpPr>
              <p:nvPr/>
            </p:nvSpPr>
            <p:spPr bwMode="auto">
              <a:xfrm flipH="1" flipV="1">
                <a:off x="4655" y="10832"/>
                <a:ext cx="478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56" name="AutoShape 136"/>
              <p:cNvSpPr>
                <a:spLocks noChangeShapeType="1"/>
              </p:cNvSpPr>
              <p:nvPr/>
            </p:nvSpPr>
            <p:spPr bwMode="auto">
              <a:xfrm>
                <a:off x="4657" y="10597"/>
                <a:ext cx="1" cy="2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57" name="Arc 137"/>
              <p:cNvSpPr>
                <a:spLocks/>
              </p:cNvSpPr>
              <p:nvPr/>
            </p:nvSpPr>
            <p:spPr bwMode="auto">
              <a:xfrm flipV="1">
                <a:off x="4658" y="10234"/>
                <a:ext cx="143" cy="3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43039"/>
                  <a:gd name="T2" fmla="*/ 2630 w 21600"/>
                  <a:gd name="T3" fmla="*/ 43039 h 43039"/>
                  <a:gd name="T4" fmla="*/ 0 w 21600"/>
                  <a:gd name="T5" fmla="*/ 21600 h 430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303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512"/>
                      <a:pt x="13461" y="41710"/>
                      <a:pt x="2630" y="43039"/>
                    </a:cubicBezTo>
                  </a:path>
                  <a:path w="21600" h="4303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512"/>
                      <a:pt x="13461" y="41710"/>
                      <a:pt x="2630" y="4303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58" name="AutoShape 138"/>
              <p:cNvSpPr>
                <a:spLocks noChangeShapeType="1"/>
              </p:cNvSpPr>
              <p:nvPr/>
            </p:nvSpPr>
            <p:spPr bwMode="auto">
              <a:xfrm>
                <a:off x="4676" y="10004"/>
                <a:ext cx="1" cy="228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59" name="AutoShape 139"/>
              <p:cNvSpPr>
                <a:spLocks noChangeArrowheads="1"/>
              </p:cNvSpPr>
              <p:nvPr/>
            </p:nvSpPr>
            <p:spPr bwMode="auto">
              <a:xfrm>
                <a:off x="4604" y="9762"/>
                <a:ext cx="146" cy="235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60" name="Text Box 140"/>
              <p:cNvSpPr txBox="1">
                <a:spLocks noChangeArrowheads="1"/>
              </p:cNvSpPr>
              <p:nvPr/>
            </p:nvSpPr>
            <p:spPr bwMode="auto">
              <a:xfrm>
                <a:off x="4024" y="9388"/>
                <a:ext cx="1600" cy="40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+[6.0;7.4] V</a:t>
                </a:r>
                <a:endParaRPr kumimoji="0" lang="pt-PT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1" name="Oval 141"/>
              <p:cNvSpPr>
                <a:spLocks noChangeArrowheads="1"/>
              </p:cNvSpPr>
              <p:nvPr/>
            </p:nvSpPr>
            <p:spPr bwMode="auto">
              <a:xfrm>
                <a:off x="4070" y="10318"/>
                <a:ext cx="182" cy="151"/>
              </a:xfrm>
              <a:prstGeom prst="ellipse">
                <a:avLst/>
              </a:prstGeom>
              <a:solidFill>
                <a:srgbClr val="800C00"/>
              </a:solidFill>
              <a:ln w="38100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PT"/>
              </a:p>
            </p:txBody>
          </p:sp>
          <p:sp>
            <p:nvSpPr>
              <p:cNvPr id="5262" name="Text Box 142"/>
              <p:cNvSpPr txBox="1">
                <a:spLocks noChangeArrowheads="1"/>
              </p:cNvSpPr>
              <p:nvPr/>
            </p:nvSpPr>
            <p:spPr bwMode="auto">
              <a:xfrm>
                <a:off x="2102" y="11081"/>
                <a:ext cx="183" cy="3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18000" rIns="18000" bIns="180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5</a:t>
                </a:r>
                <a:endParaRPr kumimoji="0" lang="pt-P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3" name="Text Box 143"/>
              <p:cNvSpPr txBox="1">
                <a:spLocks noChangeArrowheads="1"/>
              </p:cNvSpPr>
              <p:nvPr/>
            </p:nvSpPr>
            <p:spPr bwMode="auto">
              <a:xfrm>
                <a:off x="2101" y="10655"/>
                <a:ext cx="150" cy="34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18000" rIns="18000" bIns="180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2</a:t>
                </a:r>
                <a:endParaRPr kumimoji="0" lang="pt-P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4" name="Text Box 144"/>
              <p:cNvSpPr txBox="1">
                <a:spLocks noChangeArrowheads="1"/>
              </p:cNvSpPr>
              <p:nvPr/>
            </p:nvSpPr>
            <p:spPr bwMode="auto">
              <a:xfrm>
                <a:off x="2110" y="10213"/>
                <a:ext cx="141" cy="36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18000" rIns="18000" bIns="1800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3</a:t>
                </a:r>
                <a:endParaRPr kumimoji="0" lang="pt-P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5" name="Text Box 145"/>
              <p:cNvSpPr txBox="1">
                <a:spLocks noChangeArrowheads="1"/>
              </p:cNvSpPr>
              <p:nvPr/>
            </p:nvSpPr>
            <p:spPr bwMode="auto">
              <a:xfrm>
                <a:off x="2723" y="10580"/>
                <a:ext cx="284" cy="2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noProof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RX</a:t>
                </a:r>
                <a:endParaRPr kumimoji="0" lang="pt-PT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6" name="Text Box 146"/>
              <p:cNvSpPr txBox="1">
                <a:spLocks noChangeArrowheads="1"/>
              </p:cNvSpPr>
              <p:nvPr/>
            </p:nvSpPr>
            <p:spPr bwMode="auto">
              <a:xfrm>
                <a:off x="2717" y="11008"/>
                <a:ext cx="469" cy="2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noProof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GND</a:t>
                </a:r>
                <a:endParaRPr kumimoji="0" lang="pt-PT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67" name="Text Box 147"/>
              <p:cNvSpPr txBox="1">
                <a:spLocks noChangeArrowheads="1"/>
              </p:cNvSpPr>
              <p:nvPr/>
            </p:nvSpPr>
            <p:spPr bwMode="auto">
              <a:xfrm>
                <a:off x="2719" y="10139"/>
                <a:ext cx="288" cy="2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t-PT" sz="1400" b="0" i="0" u="none" strike="noStrike" cap="none" normalizeH="0" baseline="0" noProof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TX</a:t>
                </a:r>
                <a:endParaRPr kumimoji="0" lang="pt-PT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156" name="Tabela 155"/>
          <p:cNvGraphicFramePr>
            <a:graphicFrameLocks noGrp="1"/>
          </p:cNvGraphicFramePr>
          <p:nvPr/>
        </p:nvGraphicFramePr>
        <p:xfrm>
          <a:off x="755576" y="5229200"/>
          <a:ext cx="7632848" cy="1154525"/>
        </p:xfrm>
        <a:graphic>
          <a:graphicData uri="http://schemas.openxmlformats.org/drawingml/2006/table">
            <a:tbl>
              <a:tblPr/>
              <a:tblGrid>
                <a:gridCol w="792088"/>
                <a:gridCol w="1080120"/>
                <a:gridCol w="988787"/>
                <a:gridCol w="953665"/>
                <a:gridCol w="954547"/>
                <a:gridCol w="1063441"/>
                <a:gridCol w="845653"/>
                <a:gridCol w="954547"/>
              </a:tblGrid>
              <a:tr h="2414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Calibri"/>
                          <a:cs typeface="Times New Roman"/>
                        </a:rPr>
                        <a:t>Host: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0x80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Calibri"/>
                          <a:ea typeface="Calibri"/>
                          <a:cs typeface="Times New Roman"/>
                        </a:rPr>
                        <a:t>Command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Param1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Param2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1">
                          <a:latin typeface="Calibri"/>
                          <a:ea typeface="Calibri"/>
                          <a:cs typeface="Times New Roman"/>
                        </a:rPr>
                        <a:t>Checksum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0x00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0x00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Calibri"/>
                          <a:cs typeface="Times New Roman"/>
                        </a:rPr>
                        <a:t>Servo: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Alta-</a:t>
                      </a:r>
                      <a:r>
                        <a:rPr lang="en-US" sz="1600" dirty="0" err="1" smtClean="0">
                          <a:latin typeface="Calibri"/>
                          <a:ea typeface="Calibri"/>
                          <a:cs typeface="Times New Roman"/>
                        </a:rPr>
                        <a:t>Impedância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Calibri"/>
                          <a:cs typeface="Times New Roman"/>
                        </a:rPr>
                        <a:t>Return1</a:t>
                      </a:r>
                      <a:endParaRPr lang="pt-PT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Calibri"/>
                          <a:ea typeface="Calibri"/>
                          <a:cs typeface="Times New Roman"/>
                        </a:rPr>
                        <a:t>Return2</a:t>
                      </a:r>
                      <a:endParaRPr lang="pt-P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pt-PT" b="1" dirty="0" smtClean="0"/>
              <a:t>Controlo de Posição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3384376" cy="4824536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pPr algn="just"/>
            <a:endParaRPr lang="pt-PT" dirty="0" smtClean="0"/>
          </a:p>
          <a:p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8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  <p:grpSp>
        <p:nvGrpSpPr>
          <p:cNvPr id="29697" name="Group 1"/>
          <p:cNvGrpSpPr>
            <a:grpSpLocks/>
          </p:cNvGrpSpPr>
          <p:nvPr/>
        </p:nvGrpSpPr>
        <p:grpSpPr bwMode="auto">
          <a:xfrm>
            <a:off x="2304782" y="1484784"/>
            <a:ext cx="4715490" cy="5193953"/>
            <a:chOff x="2488" y="2327"/>
            <a:chExt cx="7065" cy="7928"/>
          </a:xfrm>
        </p:grpSpPr>
        <p:sp>
          <p:nvSpPr>
            <p:cNvPr id="29698" name="Text Box 2"/>
            <p:cNvSpPr txBox="1">
              <a:spLocks noChangeArrowheads="1"/>
            </p:cNvSpPr>
            <p:nvPr/>
          </p:nvSpPr>
          <p:spPr bwMode="auto">
            <a:xfrm>
              <a:off x="6064" y="4638"/>
              <a:ext cx="1871" cy="4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Trajectória</a:t>
              </a:r>
              <a:endPara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99" name="Text Box 3"/>
            <p:cNvSpPr txBox="1">
              <a:spLocks noChangeArrowheads="1"/>
            </p:cNvSpPr>
            <p:nvPr/>
          </p:nvSpPr>
          <p:spPr bwMode="auto">
            <a:xfrm>
              <a:off x="5320" y="2327"/>
              <a:ext cx="2136" cy="50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6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Posição-alvo</a:t>
              </a:r>
              <a:endPara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2488" y="3756"/>
              <a:ext cx="1887" cy="5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Velocidade</a:t>
              </a:r>
              <a:endParaRPr kumimoji="0" lang="pt-P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701" name="AutoShape 5"/>
            <p:cNvCxnSpPr>
              <a:cxnSpLocks noChangeShapeType="1"/>
            </p:cNvCxnSpPr>
            <p:nvPr/>
          </p:nvCxnSpPr>
          <p:spPr bwMode="auto">
            <a:xfrm>
              <a:off x="6112" y="2811"/>
              <a:ext cx="16" cy="8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5307" y="3616"/>
              <a:ext cx="1980" cy="97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Gerador de trajectória</a:t>
              </a:r>
              <a:endPara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703" name="AutoShape 7"/>
            <p:cNvCxnSpPr>
              <a:cxnSpLocks noChangeShapeType="1"/>
            </p:cNvCxnSpPr>
            <p:nvPr/>
          </p:nvCxnSpPr>
          <p:spPr bwMode="auto">
            <a:xfrm>
              <a:off x="4489" y="4093"/>
              <a:ext cx="8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04" name="AutoShape 8"/>
            <p:cNvCxnSpPr>
              <a:cxnSpLocks noChangeShapeType="1"/>
            </p:cNvCxnSpPr>
            <p:nvPr/>
          </p:nvCxnSpPr>
          <p:spPr bwMode="auto">
            <a:xfrm>
              <a:off x="6131" y="4587"/>
              <a:ext cx="16" cy="6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9705" name="Oval 9"/>
            <p:cNvSpPr>
              <a:spLocks noChangeArrowheads="1"/>
            </p:cNvSpPr>
            <p:nvPr/>
          </p:nvSpPr>
          <p:spPr bwMode="auto">
            <a:xfrm>
              <a:off x="5892" y="5283"/>
              <a:ext cx="502" cy="5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PT"/>
            </a:p>
          </p:txBody>
        </p:sp>
        <p:cxnSp>
          <p:nvCxnSpPr>
            <p:cNvPr id="29706" name="AutoShape 10"/>
            <p:cNvCxnSpPr>
              <a:cxnSpLocks noChangeShapeType="1"/>
            </p:cNvCxnSpPr>
            <p:nvPr/>
          </p:nvCxnSpPr>
          <p:spPr bwMode="auto">
            <a:xfrm>
              <a:off x="6150" y="5786"/>
              <a:ext cx="16" cy="6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9707" name="Text Box 11"/>
            <p:cNvSpPr txBox="1">
              <a:spLocks noChangeArrowheads="1"/>
            </p:cNvSpPr>
            <p:nvPr/>
          </p:nvSpPr>
          <p:spPr bwMode="auto">
            <a:xfrm>
              <a:off x="5336" y="6438"/>
              <a:ext cx="1641" cy="9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pt-PT" sz="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PD-Control</a:t>
              </a:r>
              <a:endParaRPr kumimoji="0" lang="pt-P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08" name="Text Box 12"/>
            <p:cNvSpPr txBox="1">
              <a:spLocks noChangeArrowheads="1"/>
            </p:cNvSpPr>
            <p:nvPr/>
          </p:nvSpPr>
          <p:spPr bwMode="auto">
            <a:xfrm>
              <a:off x="3080" y="6064"/>
              <a:ext cx="1574" cy="11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Ganho P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PT" sz="1600" b="1" dirty="0" smtClean="0">
                  <a:latin typeface="Calibri" pitchFamily="34" charset="0"/>
                  <a:cs typeface="Arial" pitchFamily="34" charset="0"/>
                </a:rPr>
                <a:t>Ganho D</a:t>
              </a:r>
              <a:endPara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PT" sz="1600" b="1" dirty="0" err="1" smtClean="0">
                  <a:latin typeface="Calibri" pitchFamily="34" charset="0"/>
                  <a:cs typeface="Arial" pitchFamily="34" charset="0"/>
                </a:rPr>
                <a:t>Zona-Morta</a:t>
              </a:r>
              <a:endParaRPr kumimoji="0" lang="pt-P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</p:txBody>
        </p:sp>
        <p:cxnSp>
          <p:nvCxnSpPr>
            <p:cNvPr id="29709" name="AutoShape 13"/>
            <p:cNvCxnSpPr>
              <a:cxnSpLocks noChangeShapeType="1"/>
            </p:cNvCxnSpPr>
            <p:nvPr/>
          </p:nvCxnSpPr>
          <p:spPr bwMode="auto">
            <a:xfrm>
              <a:off x="4515" y="6932"/>
              <a:ext cx="8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10" name="AutoShape 14"/>
            <p:cNvCxnSpPr>
              <a:cxnSpLocks noChangeShapeType="1"/>
            </p:cNvCxnSpPr>
            <p:nvPr/>
          </p:nvCxnSpPr>
          <p:spPr bwMode="auto">
            <a:xfrm>
              <a:off x="6169" y="7424"/>
              <a:ext cx="16" cy="7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5238" y="7603"/>
              <a:ext cx="914" cy="51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pt-PT" sz="1400" b="1" dirty="0" smtClean="0">
                  <a:latin typeface="Calibri" pitchFamily="34" charset="0"/>
                  <a:cs typeface="Arial" pitchFamily="34" charset="0"/>
                </a:rPr>
                <a:t>PWM</a:t>
              </a:r>
              <a:endParaRPr kumimoji="0" lang="pt-PT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5336" y="8168"/>
              <a:ext cx="1677" cy="164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MOTOR</a:t>
              </a:r>
              <a:endParaRPr kumimoji="0" lang="pt-P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713" name="AutoShape 17"/>
            <p:cNvCxnSpPr>
              <a:cxnSpLocks noChangeShapeType="1"/>
            </p:cNvCxnSpPr>
            <p:nvPr/>
          </p:nvCxnSpPr>
          <p:spPr bwMode="auto">
            <a:xfrm>
              <a:off x="6877" y="8540"/>
              <a:ext cx="30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4" name="AutoShape 18"/>
            <p:cNvCxnSpPr>
              <a:cxnSpLocks noChangeShapeType="1"/>
            </p:cNvCxnSpPr>
            <p:nvPr/>
          </p:nvCxnSpPr>
          <p:spPr bwMode="auto">
            <a:xfrm>
              <a:off x="7187" y="8559"/>
              <a:ext cx="0" cy="8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5" name="AutoShape 19"/>
            <p:cNvCxnSpPr>
              <a:cxnSpLocks noChangeShapeType="1"/>
            </p:cNvCxnSpPr>
            <p:nvPr/>
          </p:nvCxnSpPr>
          <p:spPr bwMode="auto">
            <a:xfrm>
              <a:off x="6879" y="9443"/>
              <a:ext cx="30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6" name="AutoShape 20"/>
            <p:cNvCxnSpPr>
              <a:cxnSpLocks noChangeShapeType="1"/>
            </p:cNvCxnSpPr>
            <p:nvPr/>
          </p:nvCxnSpPr>
          <p:spPr bwMode="auto">
            <a:xfrm>
              <a:off x="5158" y="8542"/>
              <a:ext cx="30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7" name="AutoShape 21"/>
            <p:cNvCxnSpPr>
              <a:cxnSpLocks noChangeShapeType="1"/>
            </p:cNvCxnSpPr>
            <p:nvPr/>
          </p:nvCxnSpPr>
          <p:spPr bwMode="auto">
            <a:xfrm>
              <a:off x="5149" y="8561"/>
              <a:ext cx="0" cy="8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8" name="AutoShape 22"/>
            <p:cNvCxnSpPr>
              <a:cxnSpLocks noChangeShapeType="1"/>
            </p:cNvCxnSpPr>
            <p:nvPr/>
          </p:nvCxnSpPr>
          <p:spPr bwMode="auto">
            <a:xfrm>
              <a:off x="5160" y="9445"/>
              <a:ext cx="30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19" name="AutoShape 23"/>
            <p:cNvCxnSpPr>
              <a:cxnSpLocks noChangeShapeType="1"/>
            </p:cNvCxnSpPr>
            <p:nvPr/>
          </p:nvCxnSpPr>
          <p:spPr bwMode="auto">
            <a:xfrm flipH="1">
              <a:off x="6388" y="5526"/>
              <a:ext cx="1538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20" name="AutoShape 24"/>
            <p:cNvCxnSpPr>
              <a:cxnSpLocks noChangeShapeType="1"/>
            </p:cNvCxnSpPr>
            <p:nvPr/>
          </p:nvCxnSpPr>
          <p:spPr bwMode="auto">
            <a:xfrm>
              <a:off x="7939" y="5527"/>
              <a:ext cx="0" cy="472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21" name="AutoShape 25"/>
            <p:cNvCxnSpPr>
              <a:cxnSpLocks noChangeShapeType="1"/>
            </p:cNvCxnSpPr>
            <p:nvPr/>
          </p:nvCxnSpPr>
          <p:spPr bwMode="auto">
            <a:xfrm>
              <a:off x="6185" y="9813"/>
              <a:ext cx="0" cy="44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9722" name="AutoShape 26"/>
            <p:cNvCxnSpPr>
              <a:cxnSpLocks noChangeShapeType="1"/>
            </p:cNvCxnSpPr>
            <p:nvPr/>
          </p:nvCxnSpPr>
          <p:spPr bwMode="auto">
            <a:xfrm>
              <a:off x="6185" y="10255"/>
              <a:ext cx="175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29723" name="Text Box 27"/>
            <p:cNvSpPr txBox="1">
              <a:spLocks noChangeArrowheads="1"/>
            </p:cNvSpPr>
            <p:nvPr/>
          </p:nvSpPr>
          <p:spPr bwMode="auto">
            <a:xfrm>
              <a:off x="8190" y="7053"/>
              <a:ext cx="1363" cy="89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PT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Posição actual</a:t>
              </a:r>
              <a:endParaRPr kumimoji="0" lang="pt-P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34008"/>
            <a:ext cx="8229600" cy="1066800"/>
          </a:xfrm>
        </p:spPr>
        <p:txBody>
          <a:bodyPr>
            <a:normAutofit/>
          </a:bodyPr>
          <a:lstStyle/>
          <a:p>
            <a:r>
              <a:rPr lang="pt-PT" b="1" dirty="0" smtClean="0"/>
              <a:t>Sensores de Força</a:t>
            </a:r>
            <a:endParaRPr lang="pt-PT" b="1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08912" cy="453650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PT" dirty="0" smtClean="0"/>
              <a:t>Referência: Interface LBS-5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Capacidade: 5 </a:t>
            </a:r>
            <a:r>
              <a:rPr lang="pt-PT" dirty="0" err="1" smtClean="0"/>
              <a:t>lbf</a:t>
            </a:r>
            <a:r>
              <a:rPr lang="pt-PT" dirty="0" smtClean="0"/>
              <a:t> ≈ 2.27 </a:t>
            </a:r>
            <a:r>
              <a:rPr lang="pt-PT" dirty="0" err="1" smtClean="0"/>
              <a:t>kgf</a:t>
            </a:r>
            <a:endParaRPr lang="pt-PT" dirty="0" smtClean="0"/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Tensão de excitação: 5 </a:t>
            </a:r>
            <a:r>
              <a:rPr lang="pt-PT" dirty="0" err="1" smtClean="0"/>
              <a:t>Vdc</a:t>
            </a:r>
            <a:endParaRPr lang="pt-PT" dirty="0" smtClean="0"/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Sensibilidade: 2 </a:t>
            </a:r>
            <a:r>
              <a:rPr lang="pt-PT" dirty="0" err="1" smtClean="0"/>
              <a:t>mV</a:t>
            </a:r>
            <a:r>
              <a:rPr lang="pt-PT" dirty="0" smtClean="0"/>
              <a:t>/V</a:t>
            </a:r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Resistência: 350 </a:t>
            </a:r>
            <a:r>
              <a:rPr lang="el-GR" dirty="0" smtClean="0"/>
              <a:t>Ω</a:t>
            </a:r>
            <a:endParaRPr lang="pt-PT" dirty="0" smtClean="0"/>
          </a:p>
          <a:p>
            <a:pPr algn="just"/>
            <a:endParaRPr lang="pt-PT" dirty="0" smtClean="0"/>
          </a:p>
          <a:p>
            <a:pPr algn="just"/>
            <a:r>
              <a:rPr lang="pt-PT" dirty="0" smtClean="0"/>
              <a:t>Compensação de temperatura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4736" y="44624"/>
            <a:ext cx="762000" cy="330384"/>
          </a:xfrm>
        </p:spPr>
        <p:txBody>
          <a:bodyPr/>
          <a:lstStyle/>
          <a:p>
            <a:fld id="{04FD8A08-D8A7-4A79-9E61-687428043DD6}" type="slidenum">
              <a:rPr lang="pt-PT" sz="2400" smtClean="0"/>
              <a:pPr/>
              <a:t>9</a:t>
            </a:fld>
            <a:endParaRPr lang="pt-PT" sz="240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0" y="27384"/>
            <a:ext cx="8676456" cy="377280"/>
          </a:xfrm>
        </p:spPr>
        <p:txBody>
          <a:bodyPr/>
          <a:lstStyle/>
          <a:p>
            <a:pPr algn="l"/>
            <a:r>
              <a:rPr lang="pt-PT" sz="1300" b="1" dirty="0" smtClean="0">
                <a:solidFill>
                  <a:schemeClr val="bg1"/>
                </a:solidFill>
              </a:rPr>
              <a:t>Desenvolvimento dos Sistemas Sensorial e Motor para a Locomoção de um Robô Humanóide</a:t>
            </a:r>
            <a:endParaRPr lang="pt-PT" sz="13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LBS Miniature Compression Load Button"/>
          <p:cNvPicPr>
            <a:picLocks noChangeAspect="1" noChangeArrowheads="1"/>
          </p:cNvPicPr>
          <p:nvPr/>
        </p:nvPicPr>
        <p:blipFill>
          <a:blip r:embed="rId3" cstate="print"/>
          <a:srcRect r="61513"/>
          <a:stretch>
            <a:fillRect/>
          </a:stretch>
        </p:blipFill>
        <p:spPr bwMode="auto">
          <a:xfrm>
            <a:off x="6300192" y="1268760"/>
            <a:ext cx="1800200" cy="3027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1057</TotalTime>
  <Words>1252</Words>
  <Application>Microsoft Office PowerPoint</Application>
  <PresentationFormat>Apresentação no Ecrã (4:3)</PresentationFormat>
  <Paragraphs>348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4" baseType="lpstr">
      <vt:lpstr>Urbano</vt:lpstr>
      <vt:lpstr>Desenvolvimento dos Sistemas Sensorial e Motor para a Locomoção  de um Robô Humanóide   Miguel Antunes da Fonseca Ribeiro Mestrado Integrado em Engenharia Electrónica e Telecomunicações Julho 2010 </vt:lpstr>
      <vt:lpstr>Sumário</vt:lpstr>
      <vt:lpstr>Motivação</vt:lpstr>
      <vt:lpstr>Objectivos</vt:lpstr>
      <vt:lpstr>Plataforma Humanóide  (membros inferiores)</vt:lpstr>
      <vt:lpstr>Motores</vt:lpstr>
      <vt:lpstr>Protocolo de Comunicação</vt:lpstr>
      <vt:lpstr>Controlo de Posição</vt:lpstr>
      <vt:lpstr>Sensores de Força</vt:lpstr>
      <vt:lpstr>Diagrama de Blocos</vt:lpstr>
      <vt:lpstr>CAN vs. ECAN</vt:lpstr>
      <vt:lpstr>µControlador</vt:lpstr>
      <vt:lpstr>PCB para teste</vt:lpstr>
      <vt:lpstr>PCB para teste</vt:lpstr>
      <vt:lpstr>Software desenvolvido</vt:lpstr>
      <vt:lpstr>Resultados</vt:lpstr>
      <vt:lpstr>Resultados</vt:lpstr>
      <vt:lpstr>Resultados</vt:lpstr>
      <vt:lpstr>Conclusões</vt:lpstr>
      <vt:lpstr>Trabalho futuro</vt:lpstr>
      <vt:lpstr>Referências Bibliográficas (1)</vt:lpstr>
      <vt:lpstr>Referências Bibliográficas (2)</vt:lpstr>
      <vt:lpstr>Questões/Críticas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migas</dc:creator>
  <cp:lastModifiedBy>migas</cp:lastModifiedBy>
  <cp:revision>176</cp:revision>
  <dcterms:created xsi:type="dcterms:W3CDTF">2010-07-11T10:13:33Z</dcterms:created>
  <dcterms:modified xsi:type="dcterms:W3CDTF">2010-11-07T15:39:49Z</dcterms:modified>
</cp:coreProperties>
</file>