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75" r:id="rId13"/>
    <p:sldId id="274" r:id="rId14"/>
    <p:sldId id="267" r:id="rId15"/>
    <p:sldId id="268" r:id="rId16"/>
    <p:sldId id="269" r:id="rId17"/>
    <p:sldId id="270" r:id="rId18"/>
    <p:sldId id="272" r:id="rId19"/>
    <p:sldId id="273" r:id="rId20"/>
    <p:sldId id="276" r:id="rId21"/>
    <p:sldId id="277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50CC9D9-C8D9-48E0-B561-205F79F09B4B}" type="datetimeFigureOut">
              <a:rPr lang="pt-PT" smtClean="0"/>
              <a:pPr/>
              <a:t>06-05-2010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8BBC58-A8B8-4340-AB6F-D373B4F8545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C9D9-C8D9-48E0-B561-205F79F09B4B}" type="datetimeFigureOut">
              <a:rPr lang="pt-PT" smtClean="0"/>
              <a:pPr/>
              <a:t>06-05-2010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BC58-A8B8-4340-AB6F-D373B4F8545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50CC9D9-C8D9-48E0-B561-205F79F09B4B}" type="datetimeFigureOut">
              <a:rPr lang="pt-PT" smtClean="0"/>
              <a:pPr/>
              <a:t>06-05-2010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Rec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8BBC58-A8B8-4340-AB6F-D373B4F8545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C9D9-C8D9-48E0-B561-205F79F09B4B}" type="datetimeFigureOut">
              <a:rPr lang="pt-PT" smtClean="0"/>
              <a:pPr/>
              <a:t>06-05-2010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8BBC58-A8B8-4340-AB6F-D373B4F8545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Rec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C9D9-C8D9-48E0-B561-205F79F09B4B}" type="datetimeFigureOut">
              <a:rPr lang="pt-PT" smtClean="0"/>
              <a:pPr/>
              <a:t>06-05-2010</a:t>
            </a:fld>
            <a:endParaRPr lang="pt-PT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8BBC58-A8B8-4340-AB6F-D373B4F8545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0CC9D9-C8D9-48E0-B561-205F79F09B4B}" type="datetimeFigureOut">
              <a:rPr lang="pt-PT" smtClean="0"/>
              <a:pPr/>
              <a:t>06-05-2010</a:t>
            </a:fld>
            <a:endParaRPr lang="pt-PT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8BBC58-A8B8-4340-AB6F-D373B4F8545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0CC9D9-C8D9-48E0-B561-205F79F09B4B}" type="datetimeFigureOut">
              <a:rPr lang="pt-PT" smtClean="0"/>
              <a:pPr/>
              <a:t>06-05-2010</a:t>
            </a:fld>
            <a:endParaRPr lang="pt-PT"/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8BBC58-A8B8-4340-AB6F-D373B4F8545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PT"/>
          </a:p>
        </p:txBody>
      </p:sp>
      <p:sp>
        <p:nvSpPr>
          <p:cNvPr id="16" name="Marcador de Posição do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5" name="Marcador de Posição do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C9D9-C8D9-48E0-B561-205F79F09B4B}" type="datetimeFigureOut">
              <a:rPr lang="pt-PT" smtClean="0"/>
              <a:pPr/>
              <a:t>06-05-2010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8BBC58-A8B8-4340-AB6F-D373B4F8545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C9D9-C8D9-48E0-B561-205F79F09B4B}" type="datetimeFigureOut">
              <a:rPr lang="pt-PT" smtClean="0"/>
              <a:pPr/>
              <a:t>06-05-2010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8BBC58-A8B8-4340-AB6F-D373B4F8545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C9D9-C8D9-48E0-B561-205F79F09B4B}" type="datetimeFigureOut">
              <a:rPr lang="pt-PT" smtClean="0"/>
              <a:pPr/>
              <a:t>06-05-2010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8BBC58-A8B8-4340-AB6F-D373B4F8545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Rec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Rec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50CC9D9-C8D9-48E0-B561-205F79F09B4B}" type="datetimeFigureOut">
              <a:rPr lang="pt-PT" smtClean="0"/>
              <a:pPr/>
              <a:t>06-05-2010</a:t>
            </a:fld>
            <a:endParaRPr lang="pt-PT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8BBC58-A8B8-4340-AB6F-D373B4F8545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0CC9D9-C8D9-48E0-B561-205F79F09B4B}" type="datetimeFigureOut">
              <a:rPr lang="pt-PT" smtClean="0"/>
              <a:pPr/>
              <a:t>06-05-2010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Rec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8BBC58-A8B8-4340-AB6F-D373B4F8545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62200" y="3000372"/>
            <a:ext cx="6477000" cy="2867028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Desenvolvimento do tronco e membros de uma plataforma humanóide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Ricardo Costa Godinho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Concepção do tronco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28728" y="214311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i="1" dirty="0" smtClean="0">
                <a:solidFill>
                  <a:schemeClr val="bg2">
                    <a:lumMod val="50000"/>
                  </a:schemeClr>
                </a:solidFill>
              </a:rPr>
              <a:t>Solução</a:t>
            </a:r>
            <a:endParaRPr lang="pt-PT" sz="3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36280" t="30000" r="17988"/>
          <a:stretch>
            <a:fillRect/>
          </a:stretch>
        </p:blipFill>
        <p:spPr bwMode="auto">
          <a:xfrm>
            <a:off x="4643438" y="2643182"/>
            <a:ext cx="4286280" cy="400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496"/>
            <a:ext cx="3929090" cy="380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Concepção do tronco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7158" y="2357430"/>
            <a:ext cx="41216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Altura eixo ombro – novo eixo da anca</a:t>
            </a:r>
          </a:p>
          <a:p>
            <a:endParaRPr lang="pt-PT" dirty="0"/>
          </a:p>
          <a:p>
            <a:r>
              <a:rPr lang="pt-PT" dirty="0" smtClean="0"/>
              <a:t>Medida antropométrica </a:t>
            </a:r>
          </a:p>
          <a:p>
            <a:r>
              <a:rPr lang="pt-PT" dirty="0"/>
              <a:t>	</a:t>
            </a:r>
            <a:r>
              <a:rPr lang="pt-PT" dirty="0" smtClean="0"/>
              <a:t>0.844 – 0.530 = 0.314</a:t>
            </a:r>
          </a:p>
          <a:p>
            <a:endParaRPr lang="pt-PT" dirty="0"/>
          </a:p>
          <a:p>
            <a:r>
              <a:rPr lang="pt-PT" dirty="0" smtClean="0"/>
              <a:t>Altura = 0.314 x 620 = 194 mm</a:t>
            </a:r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0488" r="33689"/>
          <a:stretch>
            <a:fillRect/>
          </a:stretch>
        </p:blipFill>
        <p:spPr bwMode="auto">
          <a:xfrm>
            <a:off x="5920369" y="1714484"/>
            <a:ext cx="2937911" cy="500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l="20274" t="5000" r="31707"/>
          <a:stretch>
            <a:fillRect/>
          </a:stretch>
        </p:blipFill>
        <p:spPr bwMode="auto">
          <a:xfrm>
            <a:off x="3643306" y="4214818"/>
            <a:ext cx="2071702" cy="249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Concepção do tronco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6006" t="3750" r="52744" b="3750"/>
          <a:stretch>
            <a:fillRect/>
          </a:stretch>
        </p:blipFill>
        <p:spPr bwMode="auto">
          <a:xfrm>
            <a:off x="5357818" y="1714488"/>
            <a:ext cx="2715609" cy="490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Concepção do tronco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335" t="5000" r="34451" b="5000"/>
          <a:stretch>
            <a:fillRect/>
          </a:stretch>
        </p:blipFill>
        <p:spPr bwMode="auto">
          <a:xfrm>
            <a:off x="4572000" y="2428868"/>
            <a:ext cx="42327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642910" y="2428868"/>
            <a:ext cx="36728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Distancia entre juntas dos ombros</a:t>
            </a:r>
          </a:p>
          <a:p>
            <a:endParaRPr lang="pt-PT" dirty="0" smtClean="0"/>
          </a:p>
          <a:p>
            <a:r>
              <a:rPr lang="pt-PT" dirty="0" smtClean="0"/>
              <a:t>Medida antropométrica 0.259xH</a:t>
            </a:r>
          </a:p>
          <a:p>
            <a:endParaRPr lang="pt-PT" dirty="0" smtClean="0"/>
          </a:p>
          <a:p>
            <a:r>
              <a:rPr lang="pt-PT" dirty="0" err="1" smtClean="0"/>
              <a:t>Djo</a:t>
            </a:r>
            <a:r>
              <a:rPr lang="pt-PT" dirty="0" smtClean="0"/>
              <a:t> = 0.259 x 620 = 160 mm</a:t>
            </a:r>
          </a:p>
          <a:p>
            <a:endParaRPr lang="pt-PT" dirty="0" smtClean="0"/>
          </a:p>
          <a:p>
            <a:r>
              <a:rPr lang="pt-PT" dirty="0" smtClean="0"/>
              <a:t>Largura Pélvis 196 mm</a:t>
            </a:r>
          </a:p>
          <a:p>
            <a:endParaRPr lang="pt-PT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642910" y="4871877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Impossibilidade de garantir cota </a:t>
            </a:r>
          </a:p>
          <a:p>
            <a:r>
              <a:rPr lang="pt-PT" sz="2400" dirty="0" smtClean="0"/>
              <a:t>antropométrica</a:t>
            </a:r>
            <a:endParaRPr lang="pt-PT" sz="24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Concepção do tronco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8384" t="12500" r="32165" b="3750"/>
          <a:stretch>
            <a:fillRect/>
          </a:stretch>
        </p:blipFill>
        <p:spPr bwMode="auto">
          <a:xfrm>
            <a:off x="6268386" y="1714488"/>
            <a:ext cx="26613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357430"/>
            <a:ext cx="26090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 l="6555" t="2500" r="28658" b="7500"/>
          <a:stretch>
            <a:fillRect/>
          </a:stretch>
        </p:blipFill>
        <p:spPr bwMode="auto">
          <a:xfrm>
            <a:off x="2357422" y="3429000"/>
            <a:ext cx="3714776" cy="314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Concepção do tronco</a:t>
            </a:r>
          </a:p>
          <a:p>
            <a:endParaRPr lang="pt-PT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2500330" cy="23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17225" r="50000"/>
          <a:stretch>
            <a:fillRect/>
          </a:stretch>
        </p:blipFill>
        <p:spPr bwMode="auto">
          <a:xfrm>
            <a:off x="6515977" y="2214530"/>
            <a:ext cx="2342303" cy="435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 l="3506" t="18750" r="27134" b="28750"/>
          <a:stretch>
            <a:fillRect/>
          </a:stretch>
        </p:blipFill>
        <p:spPr bwMode="auto">
          <a:xfrm>
            <a:off x="2000232" y="4572008"/>
            <a:ext cx="4357718" cy="201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Concepção do tronco</a:t>
            </a:r>
          </a:p>
          <a:p>
            <a:endParaRPr lang="pt-PT" dirty="0" smtClean="0"/>
          </a:p>
          <a:p>
            <a:r>
              <a:rPr lang="pt-PT" dirty="0" smtClean="0"/>
              <a:t>Aspectos importantes</a:t>
            </a:r>
          </a:p>
          <a:p>
            <a:endParaRPr lang="pt-PT" dirty="0" smtClean="0"/>
          </a:p>
          <a:p>
            <a:pPr lvl="1"/>
            <a:r>
              <a:rPr lang="pt-PT" dirty="0" smtClean="0"/>
              <a:t>45º de inclinação lateral</a:t>
            </a:r>
          </a:p>
          <a:p>
            <a:pPr lvl="1"/>
            <a:r>
              <a:rPr lang="pt-PT" dirty="0" smtClean="0"/>
              <a:t>10º </a:t>
            </a:r>
            <a:r>
              <a:rPr lang="pt-PT" dirty="0" err="1" smtClean="0"/>
              <a:t>max</a:t>
            </a:r>
            <a:r>
              <a:rPr lang="pt-PT" dirty="0" smtClean="0"/>
              <a:t> </a:t>
            </a:r>
            <a:r>
              <a:rPr lang="pt-PT" dirty="0" err="1" smtClean="0"/>
              <a:t>hiperextensão</a:t>
            </a:r>
            <a:endParaRPr lang="pt-PT" dirty="0" smtClean="0"/>
          </a:p>
          <a:p>
            <a:pPr lvl="1"/>
            <a:r>
              <a:rPr lang="pt-PT" dirty="0" smtClean="0"/>
              <a:t>90º de flexão</a:t>
            </a:r>
            <a:endParaRPr lang="pt-PT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00298" y="5834738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Uso de actuação passiva (elásticos)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Concepção do tronco</a:t>
            </a:r>
          </a:p>
          <a:p>
            <a:endParaRPr lang="pt-PT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  <p:pic>
        <p:nvPicPr>
          <p:cNvPr id="10242" name="Picture 2" descr="D:\My Documents\Ricardo\UA\5º Ano\Tese\Modelacao robo\imagens\esboço_fin_3.jpg"/>
          <p:cNvPicPr>
            <a:picLocks noChangeAspect="1" noChangeArrowheads="1"/>
          </p:cNvPicPr>
          <p:nvPr/>
        </p:nvPicPr>
        <p:blipFill>
          <a:blip r:embed="rId2"/>
          <a:srcRect l="13883" r="48463"/>
          <a:stretch>
            <a:fillRect/>
          </a:stretch>
        </p:blipFill>
        <p:spPr bwMode="auto">
          <a:xfrm>
            <a:off x="714348" y="2143116"/>
            <a:ext cx="2786082" cy="4488024"/>
          </a:xfrm>
          <a:prstGeom prst="rect">
            <a:avLst/>
          </a:prstGeom>
          <a:noFill/>
        </p:spPr>
      </p:pic>
      <p:pic>
        <p:nvPicPr>
          <p:cNvPr id="10243" name="Picture 3" descr="D:\My Documents\Ricardo\UA\5º Ano\Tese\Modelacao robo\imagens\esboço_fin_1.jpg"/>
          <p:cNvPicPr>
            <a:picLocks noChangeAspect="1" noChangeArrowheads="1"/>
          </p:cNvPicPr>
          <p:nvPr/>
        </p:nvPicPr>
        <p:blipFill>
          <a:blip r:embed="rId3"/>
          <a:srcRect l="19262" r="15420"/>
          <a:stretch>
            <a:fillRect/>
          </a:stretch>
        </p:blipFill>
        <p:spPr bwMode="auto">
          <a:xfrm>
            <a:off x="3929058" y="2143116"/>
            <a:ext cx="4788958" cy="4447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Trabalho actual</a:t>
            </a:r>
          </a:p>
          <a:p>
            <a:endParaRPr lang="pt-PT" dirty="0" smtClean="0"/>
          </a:p>
          <a:p>
            <a:pPr lvl="1"/>
            <a:r>
              <a:rPr lang="pt-PT" dirty="0" smtClean="0"/>
              <a:t>Correcção defeitos existentes na actual plataforma</a:t>
            </a:r>
          </a:p>
          <a:p>
            <a:pPr lvl="1"/>
            <a:endParaRPr lang="pt-PT" dirty="0" smtClean="0"/>
          </a:p>
          <a:p>
            <a:pPr lvl="2"/>
            <a:r>
              <a:rPr lang="pt-PT" dirty="0" smtClean="0"/>
              <a:t>Tensão efectuada pelas correias</a:t>
            </a:r>
          </a:p>
          <a:p>
            <a:pPr lvl="2">
              <a:buNone/>
            </a:pPr>
            <a:r>
              <a:rPr lang="pt-PT" dirty="0" smtClean="0"/>
              <a:t>	</a:t>
            </a:r>
            <a:r>
              <a:rPr lang="pt-PT" dirty="0" smtClean="0"/>
              <a:t>origina deformações no veios do</a:t>
            </a:r>
          </a:p>
          <a:p>
            <a:pPr lvl="2">
              <a:buNone/>
            </a:pPr>
            <a:r>
              <a:rPr lang="pt-PT" dirty="0" smtClean="0"/>
              <a:t>	</a:t>
            </a:r>
            <a:r>
              <a:rPr lang="pt-PT" dirty="0" smtClean="0"/>
              <a:t>servos</a:t>
            </a:r>
            <a:endParaRPr lang="pt-PT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  <p:pic>
        <p:nvPicPr>
          <p:cNvPr id="1026" name="Picture 2" descr="C:\Documents and Settings\ricardo\Ambiente de trabalho\IMAGE_00006.jpg"/>
          <p:cNvPicPr>
            <a:picLocks noChangeAspect="1" noChangeArrowheads="1"/>
          </p:cNvPicPr>
          <p:nvPr/>
        </p:nvPicPr>
        <p:blipFill>
          <a:blip r:embed="rId2"/>
          <a:srcRect l="35204" t="12246" r="25000" b="12244"/>
          <a:stretch>
            <a:fillRect/>
          </a:stretch>
        </p:blipFill>
        <p:spPr bwMode="auto">
          <a:xfrm>
            <a:off x="6286512" y="3357562"/>
            <a:ext cx="2143140" cy="3049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Trabalho Futuro</a:t>
            </a:r>
          </a:p>
          <a:p>
            <a:endParaRPr lang="pt-PT" dirty="0" smtClean="0"/>
          </a:p>
          <a:p>
            <a:pPr lvl="1"/>
            <a:r>
              <a:rPr lang="pt-PT" dirty="0" smtClean="0"/>
              <a:t>Conclusão da correcção defeitos.</a:t>
            </a:r>
            <a:endParaRPr lang="pt-PT" dirty="0" smtClean="0"/>
          </a:p>
          <a:p>
            <a:pPr lvl="1"/>
            <a:r>
              <a:rPr lang="pt-PT" dirty="0" smtClean="0"/>
              <a:t>Optimização estrutura tronco.</a:t>
            </a:r>
          </a:p>
          <a:p>
            <a:pPr lvl="1"/>
            <a:r>
              <a:rPr lang="pt-PT" dirty="0" smtClean="0"/>
              <a:t>Criação da junta ombro.</a:t>
            </a:r>
          </a:p>
          <a:p>
            <a:pPr lvl="1"/>
            <a:r>
              <a:rPr lang="pt-PT" dirty="0" smtClean="0"/>
              <a:t>Criação do braço e antebraço.</a:t>
            </a:r>
          </a:p>
          <a:p>
            <a:pPr lvl="1"/>
            <a:r>
              <a:rPr lang="pt-PT" dirty="0" smtClean="0"/>
              <a:t>Desenvolvimento da mão</a:t>
            </a:r>
          </a:p>
          <a:p>
            <a:pPr lvl="1"/>
            <a:r>
              <a:rPr lang="pt-PT" dirty="0" smtClean="0"/>
              <a:t>Desenvolvimento cabeça</a:t>
            </a:r>
          </a:p>
          <a:p>
            <a:pPr lvl="1"/>
            <a:endParaRPr lang="pt-PT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Objectivos</a:t>
            </a:r>
          </a:p>
          <a:p>
            <a:endParaRPr lang="pt-PT" dirty="0" smtClean="0"/>
          </a:p>
          <a:p>
            <a:pPr lvl="1"/>
            <a:r>
              <a:rPr lang="pt-PT" dirty="0" smtClean="0"/>
              <a:t>Desenvolvimento tronco e membros de uma plataforma humanóide iniciada anteriormente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Efectuar integração no sistema global respeitando as premissas antropométricas e princípios do sistema híbrido</a:t>
            </a:r>
          </a:p>
          <a:p>
            <a:pPr lvl="1"/>
            <a:endParaRPr lang="pt-P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Trabalho </a:t>
            </a:r>
            <a:r>
              <a:rPr lang="pt-PT" dirty="0" smtClean="0"/>
              <a:t>Futuro</a:t>
            </a:r>
          </a:p>
          <a:p>
            <a:endParaRPr lang="pt-PT" dirty="0" smtClean="0"/>
          </a:p>
          <a:p>
            <a:pPr lvl="1"/>
            <a:r>
              <a:rPr lang="pt-PT" dirty="0" smtClean="0"/>
              <a:t>Simulação estática e cinemática.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Fabrico/compra dos componentes necessários.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Escrita documentos</a:t>
            </a:r>
          </a:p>
          <a:p>
            <a:pPr lvl="1"/>
            <a:endParaRPr lang="pt-PT" dirty="0" smtClean="0"/>
          </a:p>
          <a:p>
            <a:pPr lvl="1"/>
            <a:endParaRPr lang="pt-PT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 smtClean="0"/>
          </a:p>
          <a:p>
            <a:pPr>
              <a:buNone/>
            </a:pPr>
            <a:r>
              <a:rPr lang="pt-PT" sz="4000" dirty="0" smtClean="0"/>
              <a:t>		Dúvidas?</a:t>
            </a:r>
          </a:p>
          <a:p>
            <a:endParaRPr lang="pt-PT" dirty="0" smtClean="0"/>
          </a:p>
          <a:p>
            <a:pPr lvl="3">
              <a:buNone/>
            </a:pPr>
            <a:r>
              <a:rPr lang="pt-PT" sz="3100" dirty="0" smtClean="0"/>
              <a:t>		</a:t>
            </a:r>
            <a:r>
              <a:rPr lang="pt-PT" sz="4000" dirty="0" smtClean="0"/>
              <a:t>Sugestões?</a:t>
            </a:r>
            <a:endParaRPr lang="pt-PT" sz="40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5143504" y="6000768"/>
            <a:ext cx="3709998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Ricardo Costa Godinho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/>
          <a:lstStyle/>
          <a:p>
            <a:r>
              <a:rPr lang="pt-PT" dirty="0" smtClean="0"/>
              <a:t>Tarefas Principais</a:t>
            </a:r>
          </a:p>
          <a:p>
            <a:pPr lvl="1"/>
            <a:endParaRPr lang="pt-PT" dirty="0" smtClean="0"/>
          </a:p>
          <a:p>
            <a:pPr lvl="1"/>
            <a:r>
              <a:rPr lang="pt-PT" sz="2000" dirty="0" smtClean="0"/>
              <a:t>Análise e estudo sistema já desenvolvido, estado da arte nos troncos e membros superiores de humanóides.</a:t>
            </a:r>
          </a:p>
          <a:p>
            <a:pPr lvl="1"/>
            <a:r>
              <a:rPr lang="pt-PT" sz="2000" dirty="0" smtClean="0"/>
              <a:t>Concepção tronco e membros superiores do robô humanóide.</a:t>
            </a:r>
          </a:p>
          <a:p>
            <a:pPr lvl="1"/>
            <a:r>
              <a:rPr lang="pt-PT" sz="2000" dirty="0" smtClean="0"/>
              <a:t>Simulação cinemática e estática (e dinâmica se necessário).</a:t>
            </a:r>
          </a:p>
          <a:p>
            <a:pPr lvl="1"/>
            <a:r>
              <a:rPr lang="pt-PT" sz="2000" dirty="0" smtClean="0"/>
              <a:t>Dimensionamento dos actuadores e mecanismos em função das simulações.</a:t>
            </a:r>
          </a:p>
          <a:p>
            <a:pPr lvl="1"/>
            <a:r>
              <a:rPr lang="pt-PT" sz="2000" dirty="0" smtClean="0"/>
              <a:t>Fabrico e montagem componentes (selecção e aquisição materiais).</a:t>
            </a:r>
          </a:p>
          <a:p>
            <a:pPr lvl="1"/>
            <a:r>
              <a:rPr lang="pt-PT" sz="2000" dirty="0" smtClean="0"/>
              <a:t>Desenho e construção da cabeça segundo sistema </a:t>
            </a:r>
            <a:r>
              <a:rPr lang="pt-PT" sz="2000" dirty="0" err="1" smtClean="0"/>
              <a:t>pan&amp;tilt</a:t>
            </a:r>
            <a:endParaRPr lang="pt-PT" sz="2000" dirty="0" smtClean="0"/>
          </a:p>
          <a:p>
            <a:pPr lvl="1"/>
            <a:r>
              <a:rPr lang="pt-PT" sz="2000" dirty="0" smtClean="0"/>
              <a:t>Escrita de documentos (Dissertação)</a:t>
            </a:r>
          </a:p>
          <a:p>
            <a:pPr lvl="1"/>
            <a:endParaRPr lang="pt-PT" sz="2000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6297" y="1571612"/>
            <a:ext cx="399149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Estado Arte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  <p:pic>
        <p:nvPicPr>
          <p:cNvPr id="6" name="Imagem 5" descr="NA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285992"/>
            <a:ext cx="2180809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214950"/>
            <a:ext cx="2000264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786190"/>
            <a:ext cx="2143140" cy="281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Estado Arte</a:t>
            </a:r>
          </a:p>
          <a:p>
            <a:endParaRPr lang="pt-PT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2071702" cy="283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000636"/>
            <a:ext cx="1042992" cy="24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785926"/>
            <a:ext cx="2824176" cy="378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3090" y="3286124"/>
            <a:ext cx="322623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ângulo 10"/>
          <p:cNvSpPr/>
          <p:nvPr/>
        </p:nvSpPr>
        <p:spPr>
          <a:xfrm>
            <a:off x="0" y="5286388"/>
            <a:ext cx="2857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Institute of Product Development (IPEK) University of  Karlsruhe (TH).</a:t>
            </a:r>
            <a:endParaRPr lang="pt-P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057670"/>
            <a:ext cx="4793761" cy="463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714348" y="2571744"/>
            <a:ext cx="321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Representação dimensões corporais médias</a:t>
            </a:r>
            <a:endParaRPr lang="pt-PT" sz="2000" dirty="0"/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612648" y="1600200"/>
            <a:ext cx="8153400" cy="4972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t-PT" sz="2400" dirty="0"/>
              <a:t>Análise e estudo sistema já desenvolvido</a:t>
            </a: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pt-PT" sz="2400" dirty="0" smtClean="0"/>
              <a:t>Análise e estudo sistema já desenvolvido</a:t>
            </a:r>
          </a:p>
          <a:p>
            <a:endParaRPr lang="pt-PT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377920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643438" y="2357430"/>
            <a:ext cx="41434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Comprimento entre eixo anca e eixo joelho 143 mm</a:t>
            </a:r>
          </a:p>
          <a:p>
            <a:endParaRPr lang="pt-PT" dirty="0"/>
          </a:p>
          <a:p>
            <a:r>
              <a:rPr lang="pt-PT" dirty="0" smtClean="0"/>
              <a:t>Medida Antropométrica 0.245xH</a:t>
            </a:r>
          </a:p>
          <a:p>
            <a:endParaRPr lang="pt-PT" dirty="0"/>
          </a:p>
          <a:p>
            <a:r>
              <a:rPr lang="pt-PT" dirty="0" smtClean="0"/>
              <a:t>Altura do robô (H)</a:t>
            </a:r>
          </a:p>
          <a:p>
            <a:endParaRPr lang="pt-PT" dirty="0"/>
          </a:p>
          <a:p>
            <a:r>
              <a:rPr lang="pt-PT" dirty="0" smtClean="0"/>
              <a:t>H = 143/0.245 = 583 mm</a:t>
            </a:r>
          </a:p>
          <a:p>
            <a:endParaRPr lang="pt-PT" dirty="0" smtClean="0"/>
          </a:p>
          <a:p>
            <a:endParaRPr lang="pt-PT" dirty="0"/>
          </a:p>
          <a:p>
            <a:r>
              <a:rPr lang="pt-PT" dirty="0" smtClean="0"/>
              <a:t>Comprimento palma pé – eixo anca</a:t>
            </a:r>
          </a:p>
          <a:p>
            <a:endParaRPr lang="pt-PT" dirty="0"/>
          </a:p>
          <a:p>
            <a:r>
              <a:rPr lang="pt-PT" dirty="0" smtClean="0"/>
              <a:t>H = 329/0.530 = 620 mm</a:t>
            </a:r>
          </a:p>
          <a:p>
            <a:endParaRPr lang="pt-PT" dirty="0"/>
          </a:p>
          <a:p>
            <a:r>
              <a:rPr lang="pt-PT" sz="2400" dirty="0" smtClean="0"/>
              <a:t>Qual o valor de H a usar?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Considerando H = 620 mm</a:t>
            </a:r>
            <a:endParaRPr lang="pt-PT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8596" y="2214554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Altura do pé ao ombro</a:t>
            </a:r>
          </a:p>
          <a:p>
            <a:endParaRPr lang="pt-PT" dirty="0"/>
          </a:p>
          <a:p>
            <a:r>
              <a:rPr lang="pt-PT" dirty="0" smtClean="0"/>
              <a:t>Apo = 0.818 x H = 507 mm</a:t>
            </a: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2012" t="16250" r="48933" b="5000"/>
          <a:stretch>
            <a:fillRect/>
          </a:stretch>
        </p:blipFill>
        <p:spPr bwMode="auto">
          <a:xfrm>
            <a:off x="6858016" y="1643050"/>
            <a:ext cx="2000264" cy="504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 l="22561" t="20000" r="21799"/>
          <a:stretch>
            <a:fillRect/>
          </a:stretch>
        </p:blipFill>
        <p:spPr bwMode="auto">
          <a:xfrm>
            <a:off x="2713498" y="3286124"/>
            <a:ext cx="3829768" cy="335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256258" y="5000636"/>
            <a:ext cx="3887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i="1" dirty="0" smtClean="0">
                <a:solidFill>
                  <a:schemeClr val="bg2">
                    <a:lumMod val="75000"/>
                  </a:schemeClr>
                </a:solidFill>
              </a:rPr>
              <a:t>Solução viável?</a:t>
            </a:r>
            <a:endParaRPr lang="pt-PT" sz="36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smtClean="0"/>
              <a:t>Concepção do tronco</a:t>
            </a:r>
          </a:p>
          <a:p>
            <a:endParaRPr lang="pt-PT" dirty="0" smtClean="0"/>
          </a:p>
          <a:p>
            <a:pPr lvl="1"/>
            <a:r>
              <a:rPr lang="pt-PT" dirty="0" smtClean="0"/>
              <a:t>Acomodação da unidade de </a:t>
            </a:r>
            <a:r>
              <a:rPr lang="pt-PT" dirty="0" smtClean="0"/>
              <a:t>processamento (96x91x51)</a:t>
            </a:r>
            <a:endParaRPr lang="pt-PT" dirty="0" smtClean="0"/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Acomodação da unidade de distribuição energia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Baterias (na pior hipótese baterias de </a:t>
            </a:r>
            <a:r>
              <a:rPr lang="pt-PT" dirty="0" smtClean="0"/>
              <a:t>37x37x66</a:t>
            </a:r>
            <a:r>
              <a:rPr lang="pt-PT" dirty="0" smtClean="0"/>
              <a:t>)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2 Actuadores activos (rotação ombro) + 1 actuador (inclinação lateral)</a:t>
            </a:r>
            <a:endParaRPr lang="pt-PT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pt-PT" sz="3200" dirty="0" smtClean="0"/>
              <a:t>Desenvolvimento do tronco e membros de uma plataforma humanóide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971</TotalTime>
  <Words>563</Words>
  <Application>Microsoft Office PowerPoint</Application>
  <PresentationFormat>Apresentação no Ecrã (4:3)</PresentationFormat>
  <Paragraphs>129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Mediano</vt:lpstr>
      <vt:lpstr>Desenvolvimento do tronco e membros de uma plataforma humanóide</vt:lpstr>
      <vt:lpstr>Desenvolvimento do tronco e membros de uma plataforma humanóide</vt:lpstr>
      <vt:lpstr>Desenvolvimento do tronco e membros de uma plataforma humanóide</vt:lpstr>
      <vt:lpstr>Desenvolvimento do tronco e membros de uma plataforma humanóide</vt:lpstr>
      <vt:lpstr>Desenvolvimento do tronco e membros de uma plataforma humanóide</vt:lpstr>
      <vt:lpstr>Desenvolvimento do tronco e membros de uma plataforma humanóide</vt:lpstr>
      <vt:lpstr>Desenvolvimento do tronco e membros de uma plataforma humanóide</vt:lpstr>
      <vt:lpstr>Desenvolvimento do tronco e membros de uma plataforma humanóide</vt:lpstr>
      <vt:lpstr>Desenvolvimento do tronco e membros de uma plataforma humanóide</vt:lpstr>
      <vt:lpstr>Desenvolvimento do tronco e membros de uma plataforma humanóide</vt:lpstr>
      <vt:lpstr>Desenvolvimento do tronco e membros de uma plataforma humanóide</vt:lpstr>
      <vt:lpstr>Desenvolvimento do tronco e membros de uma plataforma humanóide</vt:lpstr>
      <vt:lpstr>Desenvolvimento do tronco e membros de uma plataforma humanóide</vt:lpstr>
      <vt:lpstr>Desenvolvimento do tronco e membros de uma plataforma humanóide</vt:lpstr>
      <vt:lpstr>Desenvolvimento do tronco e membros de uma plataforma humanóide</vt:lpstr>
      <vt:lpstr>Desenvolvimento do tronco e membros de uma plataforma humanóide</vt:lpstr>
      <vt:lpstr>Desenvolvimento do tronco e membros de uma plataforma humanóide</vt:lpstr>
      <vt:lpstr>Desenvolvimento do tronco e membros de uma plataforma humanóide</vt:lpstr>
      <vt:lpstr>Desenvolvimento do tronco e membros de uma plataforma humanóide</vt:lpstr>
      <vt:lpstr>Desenvolvimento do tronco e membros de uma plataforma humanóide</vt:lpstr>
      <vt:lpstr>Desenvolvimento do tronco e membros de uma plataforma humanóide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ricardo</dc:creator>
  <cp:lastModifiedBy>ricardo</cp:lastModifiedBy>
  <cp:revision>57</cp:revision>
  <dcterms:created xsi:type="dcterms:W3CDTF">2010-05-05T22:33:51Z</dcterms:created>
  <dcterms:modified xsi:type="dcterms:W3CDTF">2010-05-06T16:21:22Z</dcterms:modified>
</cp:coreProperties>
</file>