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99" r:id="rId4"/>
    <p:sldId id="300" r:id="rId5"/>
    <p:sldId id="259" r:id="rId6"/>
    <p:sldId id="305" r:id="rId7"/>
    <p:sldId id="265" r:id="rId8"/>
    <p:sldId id="290" r:id="rId9"/>
    <p:sldId id="301" r:id="rId10"/>
    <p:sldId id="304" r:id="rId11"/>
    <p:sldId id="271" r:id="rId12"/>
    <p:sldId id="267" r:id="rId13"/>
    <p:sldId id="307" r:id="rId14"/>
    <p:sldId id="291" r:id="rId15"/>
    <p:sldId id="292" r:id="rId16"/>
    <p:sldId id="298" r:id="rId17"/>
    <p:sldId id="285" r:id="rId18"/>
    <p:sldId id="286" r:id="rId19"/>
    <p:sldId id="309" r:id="rId20"/>
    <p:sldId id="310" r:id="rId21"/>
    <p:sldId id="288" r:id="rId22"/>
    <p:sldId id="296" r:id="rId23"/>
    <p:sldId id="29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ago Moura" initials="TM" lastIdx="1" clrIdx="0">
    <p:extLst>
      <p:ext uri="{19B8F6BF-5375-455C-9EA6-DF929625EA0E}">
        <p15:presenceInfo xmlns="" xmlns:p15="http://schemas.microsoft.com/office/powerpoint/2012/main" userId="Tiago Mo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6" autoAdjust="0"/>
    <p:restoredTop sz="85056" autoAdjust="0"/>
  </p:normalViewPr>
  <p:slideViewPr>
    <p:cSldViewPr snapToGrid="0">
      <p:cViewPr>
        <p:scale>
          <a:sx n="60" d="100"/>
          <a:sy n="60" d="100"/>
        </p:scale>
        <p:origin x="-504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6CCEA-92AA-47A8-8021-1D1AC149D280}" type="datetimeFigureOut">
              <a:rPr lang="pt-PT" smtClean="0"/>
              <a:pPr/>
              <a:t>25-07-2016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4A8D8-794A-4FAE-9703-0FB59968293F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40298613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1EA45-3591-4E54-9B13-8B79F12105FA}" type="datetimeFigureOut">
              <a:rPr lang="pt-PT" smtClean="0"/>
              <a:pPr/>
              <a:t>25-07-2016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4F72-403B-4936-B6B0-69C1FFA9C363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86858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4F72-403B-4936-B6B0-69C1FFA9C363}" type="slidenum">
              <a:rPr lang="pt-PT" smtClean="0"/>
              <a:pPr/>
              <a:t>1</a:t>
            </a:fld>
            <a:endParaRPr lang="pt-P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PT" dirty="0" smtClean="0"/>
              <a:t>Segue sempre a mesma direção;</a:t>
            </a:r>
          </a:p>
          <a:p>
            <a:pPr>
              <a:buFontTx/>
              <a:buChar char="-"/>
            </a:pPr>
            <a:endParaRPr lang="pt-PT" dirty="0" smtClean="0"/>
          </a:p>
          <a:p>
            <a:pPr>
              <a:buFontTx/>
              <a:buChar char="-"/>
            </a:pPr>
            <a:endParaRPr lang="pt-PT" u="none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4F72-403B-4936-B6B0-69C1FFA9C363}" type="slidenum">
              <a:rPr lang="pt-PT" smtClean="0"/>
              <a:pPr/>
              <a:t>13</a:t>
            </a:fld>
            <a:endParaRPr lang="pt-P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- Referir o que é a </a:t>
            </a:r>
            <a:r>
              <a:rPr lang="pt-PT" dirty="0" smtClean="0"/>
              <a:t>cinemática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4F72-403B-4936-B6B0-69C1FFA9C363}" type="slidenum">
              <a:rPr lang="pt-PT" smtClean="0"/>
              <a:pPr/>
              <a:t>14</a:t>
            </a:fld>
            <a:endParaRPr lang="pt-P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4F72-403B-4936-B6B0-69C1FFA9C363}" type="slidenum">
              <a:rPr lang="pt-PT" smtClean="0"/>
              <a:pPr/>
              <a:t>16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4204549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 Pormenor do tempo de estabilização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4F72-403B-4936-B6B0-69C1FFA9C363}" type="slidenum">
              <a:rPr lang="pt-PT" smtClean="0"/>
              <a:pPr/>
              <a:t>18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555923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4F72-403B-4936-B6B0-69C1FFA9C363}" type="slidenum">
              <a:rPr lang="pt-PT" smtClean="0"/>
              <a:pPr/>
              <a:t>19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555923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 Pormenor do tempo de estabilização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4F72-403B-4936-B6B0-69C1FFA9C363}" type="slidenum">
              <a:rPr lang="pt-PT" smtClean="0"/>
              <a:pPr/>
              <a:t>20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555923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4F72-403B-4936-B6B0-69C1FFA9C363}" type="slidenum">
              <a:rPr lang="pt-PT" smtClean="0"/>
              <a:pPr/>
              <a:t>23</a:t>
            </a:fld>
            <a:endParaRPr lang="pt-P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4F72-403B-4936-B6B0-69C1FFA9C363}" type="slidenum">
              <a:rPr lang="pt-PT" smtClean="0"/>
              <a:pPr/>
              <a:t>2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31180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- Tese da dissertação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4F72-403B-4936-B6B0-69C1FFA9C363}" type="slidenum">
              <a:rPr lang="pt-PT" smtClean="0"/>
              <a:pPr/>
              <a:t>3</a:t>
            </a:fld>
            <a:endParaRPr lang="pt-P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PT" dirty="0" smtClean="0"/>
              <a:t>Sonho do ser humano construir um humanoide</a:t>
            </a:r>
          </a:p>
          <a:p>
            <a:pPr>
              <a:buFontTx/>
              <a:buChar char="-"/>
            </a:pPr>
            <a:r>
              <a:rPr lang="pt-PT" dirty="0" smtClean="0"/>
              <a:t>Humanoides</a:t>
            </a:r>
            <a:r>
              <a:rPr lang="pt-PT" baseline="0" dirty="0" smtClean="0"/>
              <a:t> Famosos </a:t>
            </a:r>
          </a:p>
          <a:p>
            <a:pPr>
              <a:buFontTx/>
              <a:buNone/>
            </a:pPr>
            <a:r>
              <a:rPr lang="pt-PT" baseline="0" dirty="0" smtClean="0"/>
              <a:t>	– Nao – Presente na cambada</a:t>
            </a:r>
          </a:p>
          <a:p>
            <a:pPr>
              <a:buFontTx/>
              <a:buNone/>
            </a:pPr>
            <a:r>
              <a:rPr lang="pt-PT" baseline="0" dirty="0" smtClean="0"/>
              <a:t>	– Asimo - Honda</a:t>
            </a:r>
          </a:p>
          <a:p>
            <a:pPr>
              <a:buFontTx/>
              <a:buChar char="-"/>
            </a:pPr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4F72-403B-4936-B6B0-69C1FFA9C363}" type="slidenum">
              <a:rPr lang="pt-PT" smtClean="0"/>
              <a:pPr/>
              <a:t>4</a:t>
            </a:fld>
            <a:endParaRPr lang="pt-P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No seguimento do enquadramento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4F72-403B-4936-B6B0-69C1FFA9C363}" type="slidenum">
              <a:rPr lang="pt-PT" smtClean="0"/>
              <a:pPr/>
              <a:t>5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528826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PT" baseline="0" dirty="0" smtClean="0"/>
              <a:t>PHUA surgiu na UA onde a parte pratica da tese foi desenvolvida, </a:t>
            </a:r>
            <a:endParaRPr lang="pt-PT" dirty="0" smtClean="0"/>
          </a:p>
          <a:p>
            <a:pPr>
              <a:buFontTx/>
              <a:buChar char="-"/>
            </a:pPr>
            <a:r>
              <a:rPr lang="pt-PT" dirty="0" smtClean="0"/>
              <a:t>Aproximadamente</a:t>
            </a:r>
            <a:r>
              <a:rPr lang="pt-PT" baseline="0" dirty="0" smtClean="0"/>
              <a:t> </a:t>
            </a:r>
            <a:endParaRPr lang="pt-PT" dirty="0" smtClean="0"/>
          </a:p>
          <a:p>
            <a:pPr>
              <a:buFontTx/>
              <a:buChar char="-"/>
            </a:pPr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4F72-403B-4936-B6B0-69C1FFA9C363}" type="slidenum">
              <a:rPr lang="pt-PT" smtClean="0"/>
              <a:pPr/>
              <a:t>6</a:t>
            </a:fld>
            <a:endParaRPr lang="pt-P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Falar da parte experimental que fiz na</a:t>
            </a:r>
            <a:r>
              <a:rPr lang="pt-PT" baseline="0" dirty="0" smtClean="0"/>
              <a:t> ESSUA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4F72-403B-4936-B6B0-69C1FFA9C363}" type="slidenum">
              <a:rPr lang="pt-PT" smtClean="0"/>
              <a:pPr/>
              <a:t>7</a:t>
            </a:fld>
            <a:endParaRPr lang="pt-P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Falar o que se teve em</a:t>
            </a:r>
            <a:r>
              <a:rPr lang="pt-PT" baseline="0" dirty="0" smtClean="0"/>
              <a:t> consideração para redesenhar o pescoço!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4F72-403B-4936-B6B0-69C1FFA9C363}" type="slidenum">
              <a:rPr lang="pt-PT" smtClean="0"/>
              <a:pPr/>
              <a:t>8</a:t>
            </a:fld>
            <a:endParaRPr lang="pt-P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4F72-403B-4936-B6B0-69C1FFA9C363}" type="slidenum">
              <a:rPr lang="pt-PT" smtClean="0"/>
              <a:pPr/>
              <a:t>11</a:t>
            </a:fld>
            <a:endParaRPr 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A9AB-74D0-4458-8D26-C491096BD0C7}" type="datetime1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93C8-D334-4C35-9255-A4A68727D425}" type="datetime1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8721-5FD8-4967-B5C0-5E60EA183C8E}" type="datetime1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E890-964A-48BA-8C7D-606A6CD5A9AF}" type="datetime1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A599-79D0-49E4-A23A-BD5574A183E1}" type="datetime1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0AC6-C4D0-4A1F-9EBC-1E1CC92D057C}" type="datetime1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5875-9DD3-486D-805E-D61C3E169137}" type="datetime1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B98F-8154-49E0-99E9-D2A8259652EF}" type="datetime1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A767-3D46-4629-B145-1FF583D20790}" type="datetime1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4D51-2F12-40B7-B912-C2F5468B6586}" type="datetime1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20CA-C07E-4D9D-8D14-ECDBEA8670BC}" type="datetime1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962C-7716-4B2E-8F7E-7CADAAE41CA1}" type="datetime1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785B-53A9-44BD-8BA6-790956F057CC}" type="datetime1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AAF4-8FB9-4ACD-A532-9ADF90690255}" type="datetime1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D372-7391-43BC-8991-5193EB137A28}" type="datetime1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D725-6547-41EC-AB4F-73E3B44401BF}" type="datetime1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12A5-D638-4597-9D7B-417A42D5DC3E}" type="datetime1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74D12D-1C7B-456A-90C4-C040C29754E0}" type="datetime1">
              <a:rPr lang="en-US" smtClean="0"/>
              <a:pPr/>
              <a:t>7/25/2016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sar\Desktop\images_tese\01356_correu_bem%20(online-video-cutter.com)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&#233;sar\Desktop\chicken_head%20(deleted%2021caf81203fa0d1e640d57409b35e412).mp4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802310"/>
            <a:ext cx="12192000" cy="106667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PT" sz="3600" b="1" dirty="0" smtClean="0"/>
              <a:t>Controlo Visual de uma Cabeça Humanóide</a:t>
            </a:r>
            <a:br>
              <a:rPr lang="pt-PT" sz="3600" b="1" dirty="0" smtClean="0"/>
            </a:br>
            <a:r>
              <a:rPr lang="pt-PT" sz="3600" b="1" dirty="0" smtClean="0"/>
              <a:t>Usando Alvos Fixos</a:t>
            </a:r>
            <a:endParaRPr lang="pt-PT" sz="3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299698"/>
            <a:ext cx="12192000" cy="492620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2"/>
                </a:solidFill>
              </a:rPr>
              <a:t>CÉSAR Miguel rodrigues de sousa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416111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pt-PT" b="1" dirty="0" smtClean="0">
                <a:solidFill>
                  <a:schemeClr val="tx2"/>
                </a:solidFill>
              </a:rPr>
              <a:t>Orientadores</a:t>
            </a:r>
            <a:r>
              <a:rPr lang="pt-PT" dirty="0" smtClean="0">
                <a:solidFill>
                  <a:schemeClr val="tx2"/>
                </a:solidFill>
              </a:rPr>
              <a:t>:</a:t>
            </a:r>
          </a:p>
          <a:p>
            <a:pPr lvl="3"/>
            <a:r>
              <a:rPr lang="pt-PT" dirty="0">
                <a:solidFill>
                  <a:schemeClr val="tx2"/>
                </a:solidFill>
              </a:rPr>
              <a:t>	</a:t>
            </a:r>
            <a:r>
              <a:rPr lang="pt-PT" dirty="0" smtClean="0">
                <a:solidFill>
                  <a:schemeClr val="tx2"/>
                </a:solidFill>
              </a:rPr>
              <a:t>Prof. Doutor Filipe Silva</a:t>
            </a:r>
          </a:p>
          <a:p>
            <a:pPr lvl="3"/>
            <a:r>
              <a:rPr lang="pt-PT" dirty="0">
                <a:solidFill>
                  <a:schemeClr val="tx2"/>
                </a:solidFill>
              </a:rPr>
              <a:t>	</a:t>
            </a:r>
            <a:r>
              <a:rPr lang="pt-PT" dirty="0" smtClean="0">
                <a:solidFill>
                  <a:schemeClr val="tx2"/>
                </a:solidFill>
              </a:rPr>
              <a:t>Prof. Doutor Vítor Santos</a:t>
            </a:r>
            <a:endParaRPr lang="pt-PT" dirty="0">
              <a:solidFill>
                <a:schemeClr val="tx2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54" y="228226"/>
            <a:ext cx="2665918" cy="63982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545324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</a:rPr>
              <a:t>Universidade de Aveiro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</a:rPr>
              <a:t>Departamento de Engenharia Mecânica e Departamento de Eletrónica Telecomunicações e Informática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</a:rPr>
              <a:t>Mestrado em Engenharia de Automação Industrial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</a:rPr>
              <a:t>25-07-2016</a:t>
            </a:r>
            <a:endParaRPr lang="pt-P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7482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5027" y="452718"/>
            <a:ext cx="8385807" cy="83039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PT" dirty="0" smtClean="0"/>
              <a:t>Software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5400000">
            <a:off x="419377" y="33344"/>
            <a:ext cx="830392" cy="166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Configuração Experimental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m 9" descr="RO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64" y="1394993"/>
            <a:ext cx="3829242" cy="2055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 descr="bandeauViSP.png"/>
          <p:cNvPicPr>
            <a:picLocks noChangeAspect="1"/>
          </p:cNvPicPr>
          <p:nvPr/>
        </p:nvPicPr>
        <p:blipFill>
          <a:blip r:embed="rId3"/>
          <a:srcRect r="7716"/>
          <a:stretch>
            <a:fillRect/>
          </a:stretch>
        </p:blipFill>
        <p:spPr>
          <a:xfrm>
            <a:off x="6369301" y="4436428"/>
            <a:ext cx="4776900" cy="190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 descr="OpenCV_Logo_with_tex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705" y="4135370"/>
            <a:ext cx="1828804" cy="2252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7" name="Conexão curva 26"/>
          <p:cNvCxnSpPr>
            <a:stCxn id="10" idx="1"/>
          </p:cNvCxnSpPr>
          <p:nvPr/>
        </p:nvCxnSpPr>
        <p:spPr>
          <a:xfrm rot="10800000" flipV="1">
            <a:off x="2097922" y="2422694"/>
            <a:ext cx="1423743" cy="1581180"/>
          </a:xfrm>
          <a:prstGeom prst="curvedConnector2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curva 26"/>
          <p:cNvCxnSpPr>
            <a:endCxn id="10" idx="3"/>
          </p:cNvCxnSpPr>
          <p:nvPr/>
        </p:nvCxnSpPr>
        <p:spPr>
          <a:xfrm rot="16200000" flipV="1">
            <a:off x="7345151" y="2428450"/>
            <a:ext cx="1850805" cy="1839293"/>
          </a:xfrm>
          <a:prstGeom prst="curvedConnector2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54736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4334" y="452718"/>
            <a:ext cx="8126500" cy="83039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PT" dirty="0" smtClean="0"/>
              <a:t>Deteção e seguimento do alvo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 rot="5400000">
            <a:off x="546971" y="-94251"/>
            <a:ext cx="830392" cy="19243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Algoritmos de Visão e Controlo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098" name="Picture 2" descr="C:\Users\César\Desktop\images_tese\cap5\find_arrow_algorithm_color.png"/>
          <p:cNvPicPr>
            <a:picLocks noChangeAspect="1" noChangeArrowheads="1"/>
          </p:cNvPicPr>
          <p:nvPr/>
        </p:nvPicPr>
        <p:blipFill>
          <a:blip r:embed="rId3"/>
          <a:srcRect t="3749"/>
          <a:stretch>
            <a:fillRect/>
          </a:stretch>
        </p:blipFill>
        <p:spPr bwMode="auto">
          <a:xfrm>
            <a:off x="544550" y="4204220"/>
            <a:ext cx="2966083" cy="2234004"/>
          </a:xfrm>
          <a:prstGeom prst="rect">
            <a:avLst/>
          </a:prstGeom>
          <a:noFill/>
        </p:spPr>
      </p:pic>
      <p:pic>
        <p:nvPicPr>
          <p:cNvPr id="4099" name="Picture 3" descr="C:\Users\César\Desktop\images_tese\cap5\find_arrow_algorithm_arrow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84161" y="4212771"/>
            <a:ext cx="2978579" cy="2238618"/>
          </a:xfrm>
          <a:prstGeom prst="rect">
            <a:avLst/>
          </a:prstGeom>
          <a:noFill/>
        </p:spPr>
      </p:pic>
      <p:sp>
        <p:nvSpPr>
          <p:cNvPr id="7" name="Seta para a direita 6"/>
          <p:cNvSpPr/>
          <p:nvPr/>
        </p:nvSpPr>
        <p:spPr>
          <a:xfrm>
            <a:off x="3824449" y="5348241"/>
            <a:ext cx="422045" cy="293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9" name="Imagem 8" descr="arrow.png"/>
          <p:cNvPicPr>
            <a:picLocks noChangeAspect="1"/>
          </p:cNvPicPr>
          <p:nvPr/>
        </p:nvPicPr>
        <p:blipFill>
          <a:blip r:embed="rId5"/>
          <a:srcRect l="406" t="1279" r="935" b="1278"/>
          <a:stretch>
            <a:fillRect/>
          </a:stretch>
        </p:blipFill>
        <p:spPr>
          <a:xfrm>
            <a:off x="4778476" y="1447508"/>
            <a:ext cx="2639962" cy="1588982"/>
          </a:xfrm>
          <a:prstGeom prst="rect">
            <a:avLst/>
          </a:prstGeom>
        </p:spPr>
      </p:pic>
      <p:sp>
        <p:nvSpPr>
          <p:cNvPr id="10" name="Rectângulo 9"/>
          <p:cNvSpPr/>
          <p:nvPr/>
        </p:nvSpPr>
        <p:spPr>
          <a:xfrm>
            <a:off x="368126" y="4000500"/>
            <a:ext cx="7126688" cy="2575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2449181" y="3263706"/>
            <a:ext cx="2073833" cy="867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panose="05040102010807070707" pitchFamily="18" charset="2"/>
              <a:buChar char="´"/>
              <a:tabLst/>
              <a:defRPr/>
            </a:pP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OpenCV</a:t>
            </a:r>
            <a:endParaRPr kumimoji="0" lang="en-US" sz="22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Marcador de Posição de Conteúdo 2"/>
          <p:cNvSpPr txBox="1">
            <a:spLocks/>
          </p:cNvSpPr>
          <p:nvPr/>
        </p:nvSpPr>
        <p:spPr>
          <a:xfrm>
            <a:off x="9230981" y="3252820"/>
            <a:ext cx="2073833" cy="867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panose="05040102010807070707" pitchFamily="18" charset="2"/>
              <a:buChar char="´"/>
              <a:tabLst/>
              <a:defRPr/>
            </a:pP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ViSP</a:t>
            </a:r>
            <a:endParaRPr kumimoji="0" lang="en-US" sz="22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1797" y="4212773"/>
            <a:ext cx="3641766" cy="225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Marcador de Posição de Conteúdo 2"/>
          <p:cNvSpPr txBox="1">
            <a:spLocks/>
          </p:cNvSpPr>
          <p:nvPr/>
        </p:nvSpPr>
        <p:spPr>
          <a:xfrm>
            <a:off x="7418510" y="1750592"/>
            <a:ext cx="1366262" cy="867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panose="05040102010807070707" pitchFamily="18" charset="2"/>
              <a:buChar char="´"/>
              <a:tabLst/>
              <a:defRPr/>
            </a:pP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Alvo</a:t>
            </a:r>
            <a:endParaRPr kumimoji="0" lang="en-US" sz="22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104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build="p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1145" y="452718"/>
            <a:ext cx="8387255" cy="83905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PT" dirty="0" smtClean="0"/>
              <a:t>Seguimento Visual</a:t>
            </a:r>
            <a:endParaRPr lang="pt-PT" sz="3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419377" y="33344"/>
            <a:ext cx="830392" cy="166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Configuração Experimental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Imagem 5" descr="esquema_contro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78" y="1971423"/>
            <a:ext cx="11383719" cy="4298747"/>
          </a:xfrm>
          <a:prstGeom prst="rect">
            <a:avLst/>
          </a:prstGeom>
        </p:spPr>
      </p:pic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8986043" y="1326049"/>
            <a:ext cx="1888777" cy="867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Servomotor</a:t>
            </a:r>
            <a:endParaRPr kumimoji="0" lang="en-US" sz="20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6770790" y="6041577"/>
            <a:ext cx="952608" cy="72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PTU</a:t>
            </a:r>
            <a:endParaRPr kumimoji="0" lang="en-US" sz="22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4088800" y="6124904"/>
            <a:ext cx="1077793" cy="685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Alvo</a:t>
            </a:r>
            <a:endParaRPr kumimoji="0" lang="en-US" sz="20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Marcador de Posição de Conteúdo 2"/>
          <p:cNvSpPr txBox="1">
            <a:spLocks/>
          </p:cNvSpPr>
          <p:nvPr/>
        </p:nvSpPr>
        <p:spPr>
          <a:xfrm>
            <a:off x="593533" y="1352325"/>
            <a:ext cx="2480743" cy="867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tabLst/>
              <a:defRPr/>
            </a:pP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Ponto de </a:t>
            </a:r>
            <a:r>
              <a:rPr kumimoji="0" lang="pt-PT" sz="22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referência</a:t>
            </a:r>
            <a:endParaRPr kumimoji="0" lang="pt-PT" sz="22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487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1145" y="452718"/>
            <a:ext cx="8387255" cy="83905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PT" dirty="0" smtClean="0"/>
              <a:t>Estimativa de movimento próprio</a:t>
            </a:r>
            <a:endParaRPr lang="pt-PT" sz="32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419377" y="33344"/>
            <a:ext cx="830392" cy="166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Configuração Experimental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m 9" descr="Egomotion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405" y="2622853"/>
            <a:ext cx="5421780" cy="2316667"/>
          </a:xfrm>
          <a:prstGeom prst="rect">
            <a:avLst/>
          </a:prstGeom>
        </p:spPr>
      </p:pic>
      <p:pic>
        <p:nvPicPr>
          <p:cNvPr id="11" name="Imagem 10" descr="Egomotion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95" y="1682095"/>
            <a:ext cx="5090791" cy="4146483"/>
          </a:xfrm>
          <a:prstGeom prst="rect">
            <a:avLst/>
          </a:prstGeom>
        </p:spPr>
      </p:pic>
      <p:pic>
        <p:nvPicPr>
          <p:cNvPr id="7" name="Imagem 6" descr="eq_egomotion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73" y="6078074"/>
            <a:ext cx="5195194" cy="464611"/>
          </a:xfrm>
          <a:prstGeom prst="rect">
            <a:avLst/>
          </a:prstGeom>
        </p:spPr>
      </p:pic>
      <p:pic>
        <p:nvPicPr>
          <p:cNvPr id="8" name="Imagem 7" descr="eq_egomotion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2889" y="6140426"/>
            <a:ext cx="2069631" cy="394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5487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6910" y="452718"/>
            <a:ext cx="8371490" cy="83039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PT" dirty="0" smtClean="0"/>
              <a:t>Simulador MATLAB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 rot="5400000">
            <a:off x="419377" y="33344"/>
            <a:ext cx="830392" cy="166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Configuração Experimental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5533697" y="1403131"/>
            <a:ext cx="6353503" cy="962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panose="05040102010807070707" pitchFamily="18" charset="2"/>
              <a:buChar char="´"/>
              <a:tabLst/>
              <a:defRPr/>
            </a:pPr>
            <a:r>
              <a:rPr kumimoji="0" lang="pt-PT" sz="22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Calculou-se a cinemática direta e inversa da PTU</a:t>
            </a:r>
            <a:endParaRPr kumimoji="0" lang="pt-PT" sz="22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9" name="Picture 2" descr="C:\Users\César\Desktop\images_tese\diagrama_cinematica_pescoco (cópia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5131" y="2630619"/>
            <a:ext cx="2128345" cy="3176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236482" y="2238703"/>
            <a:ext cx="5691351" cy="4240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panose="05040102010807070707" pitchFamily="18" charset="2"/>
              <a:buChar char="´"/>
              <a:tabLst/>
              <a:defRPr/>
            </a:pPr>
            <a:r>
              <a:rPr kumimoji="0" lang="pt-PT" sz="20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Simular </a:t>
            </a:r>
            <a:r>
              <a:rPr kumimoji="0" lang="pt-PT" sz="20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trajetórias e prever comportamento da PTU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panose="05040102010807070707" pitchFamily="18" charset="2"/>
              <a:buChar char="´"/>
              <a:tabLst/>
              <a:defRPr/>
            </a:pPr>
            <a:r>
              <a:rPr lang="pt-PT" sz="2000" dirty="0" smtClean="0">
                <a:ea typeface="+mj-ea"/>
                <a:cs typeface="+mj-cs"/>
              </a:rPr>
              <a:t>Verificar trajetórias </a:t>
            </a:r>
            <a:r>
              <a:rPr lang="pt-PT" sz="2000" dirty="0" smtClean="0">
                <a:ea typeface="+mj-ea"/>
                <a:cs typeface="+mj-cs"/>
              </a:rPr>
              <a:t>baseadas </a:t>
            </a:r>
            <a:r>
              <a:rPr lang="pt-PT" sz="2000" dirty="0" smtClean="0">
                <a:ea typeface="+mj-ea"/>
                <a:cs typeface="+mj-cs"/>
              </a:rPr>
              <a:t>em dados reais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panose="05040102010807070707" pitchFamily="18" charset="2"/>
              <a:buChar char="´"/>
              <a:tabLst/>
              <a:defRPr/>
            </a:pPr>
            <a:r>
              <a:rPr kumimoji="0" lang="pt-PT" sz="20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Obter gráficos comparativos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panose="05040102010807070707" pitchFamily="18" charset="2"/>
              <a:buChar char="´"/>
              <a:tabLst/>
              <a:defRPr/>
            </a:pPr>
            <a:r>
              <a:rPr lang="pt-PT" sz="2000" dirty="0" smtClean="0">
                <a:ea typeface="+mj-ea"/>
                <a:cs typeface="+mj-cs"/>
              </a:rPr>
              <a:t>Estimativa do movimento próprio</a:t>
            </a:r>
            <a:endParaRPr kumimoji="0" lang="pt-PT" sz="2000" b="0" i="0" u="none" strike="noStrike" kern="1200" cap="none" spc="0" normalizeH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panose="05040102010807070707" pitchFamily="18" charset="2"/>
              <a:buChar char="´"/>
              <a:tabLst/>
              <a:defRPr/>
            </a:pPr>
            <a:endParaRPr kumimoji="0" lang="pt-PT" sz="20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3" descr="C:\Users\César\Desktop\images_tese\cap4\cine_inversa_fren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4191" y="2664372"/>
            <a:ext cx="3531005" cy="3105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50116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5400000">
            <a:off x="332290" y="120431"/>
            <a:ext cx="830392" cy="14949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Resultados e Avaliações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01356_correu_bem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56550" y="1761807"/>
            <a:ext cx="7370317" cy="4512863"/>
          </a:xfrm>
          <a:prstGeom prst="rect">
            <a:avLst/>
          </a:prstGeom>
        </p:spPr>
      </p:pic>
      <p:sp>
        <p:nvSpPr>
          <p:cNvPr id="8" name="Marcador de Posição de Conteúdo 2"/>
          <p:cNvSpPr>
            <a:spLocks noGrp="1"/>
          </p:cNvSpPr>
          <p:nvPr>
            <p:ph idx="1"/>
          </p:nvPr>
        </p:nvSpPr>
        <p:spPr>
          <a:xfrm>
            <a:off x="409629" y="1643006"/>
            <a:ext cx="3058785" cy="11159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Robô Fanuc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13490" y="452718"/>
            <a:ext cx="8537344" cy="8156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Setup</a:t>
            </a:r>
            <a:r>
              <a:rPr kumimoji="0" lang="pt-PT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Experimental</a:t>
            </a:r>
            <a:endParaRPr kumimoji="0" lang="pt-PT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185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3490" y="452718"/>
            <a:ext cx="8537344" cy="81564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PT" i="1" dirty="0" smtClean="0"/>
              <a:t>Setup</a:t>
            </a:r>
            <a:r>
              <a:rPr lang="pt-PT" dirty="0" smtClean="0"/>
              <a:t> Experimental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332290" y="120431"/>
            <a:ext cx="830392" cy="14949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Resultados e Avaliações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4724" y="1481958"/>
            <a:ext cx="4831727" cy="51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13939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7724" y="452718"/>
            <a:ext cx="8553110" cy="81564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PT" dirty="0" smtClean="0"/>
              <a:t>Métricas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 rot="5400000">
            <a:off x="332290" y="120431"/>
            <a:ext cx="830392" cy="14949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Resultados e Avaliações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m 9" descr="M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56" y="2842566"/>
            <a:ext cx="3563007" cy="924656"/>
          </a:xfrm>
          <a:prstGeom prst="rect">
            <a:avLst/>
          </a:prstGeom>
        </p:spPr>
      </p:pic>
      <p:pic>
        <p:nvPicPr>
          <p:cNvPr id="1027" name="Picture 3" descr="C:\Users\César\Desktop\images_tese\Tabela_ex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717" y="4248656"/>
            <a:ext cx="5702354" cy="1662722"/>
          </a:xfrm>
          <a:prstGeom prst="rect">
            <a:avLst/>
          </a:prstGeom>
          <a:noFill/>
        </p:spPr>
      </p:pic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160364" y="1845371"/>
            <a:ext cx="3308048" cy="867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panose="05040102010807070707" pitchFamily="18" charset="2"/>
              <a:buChar char="´"/>
              <a:tabLst/>
              <a:defRPr/>
            </a:pPr>
            <a:r>
              <a:rPr kumimoji="0" lang="pt-PT" sz="20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Erro quadrático médio</a:t>
            </a:r>
            <a:endParaRPr kumimoji="0" lang="pt-PT" sz="20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9" name="Imagem 8" descr="Tempo_estabelizaca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489" y="4229703"/>
            <a:ext cx="5901559" cy="1145934"/>
          </a:xfrm>
          <a:prstGeom prst="rect">
            <a:avLst/>
          </a:prstGeom>
        </p:spPr>
      </p:pic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5941055" y="3180207"/>
            <a:ext cx="3308048" cy="867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panose="05040102010807070707" pitchFamily="18" charset="2"/>
              <a:buChar char="´"/>
              <a:tabLst/>
              <a:defRPr/>
            </a:pPr>
            <a:r>
              <a:rPr kumimoji="0" lang="pt-PT" sz="22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Tempo de estabilização</a:t>
            </a:r>
            <a:endParaRPr kumimoji="0" lang="pt-PT" sz="22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488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7724" y="452718"/>
            <a:ext cx="8553110" cy="79661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PT" dirty="0" smtClean="0"/>
              <a:t> Resultados de controlo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 rot="5400000">
            <a:off x="332290" y="120431"/>
            <a:ext cx="830392" cy="14949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Resultados e Avaliações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m 4" descr="Grafico_controlo_velocida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352" y="1470671"/>
            <a:ext cx="7943420" cy="5072020"/>
          </a:xfrm>
          <a:prstGeom prst="rect">
            <a:avLst/>
          </a:prstGeom>
        </p:spPr>
      </p:pic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0" y="1576794"/>
            <a:ext cx="2112579" cy="882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panose="05040102010807070707" pitchFamily="18" charset="2"/>
              <a:buChar char="´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Controlo Velocidade</a:t>
            </a:r>
            <a:endParaRPr kumimoji="0" lang="en-US" sz="20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404994" y="3455603"/>
            <a:ext cx="998026" cy="22357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2400" dirty="0"/>
          </a:p>
        </p:txBody>
      </p:sp>
    </p:spTree>
    <p:extLst>
      <p:ext uri="{BB962C8B-B14F-4D97-AF65-F5344CB8AC3E}">
        <p14:creationId xmlns="" xmlns:p14="http://schemas.microsoft.com/office/powerpoint/2010/main" val="3674207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7724" y="452718"/>
            <a:ext cx="8553110" cy="79661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PT" dirty="0" smtClean="0"/>
              <a:t> Resultados de controlo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 rot="5400000">
            <a:off x="332290" y="120431"/>
            <a:ext cx="830392" cy="14949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Resultados e Avaliações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0" y="1576794"/>
            <a:ext cx="2112579" cy="882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panose="05040102010807070707" pitchFamily="18" charset="2"/>
              <a:buChar char="´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Controlo </a:t>
            </a:r>
            <a:r>
              <a:rPr kumimoji="0" lang="pt-PT" sz="20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Posição</a:t>
            </a:r>
            <a:endParaRPr kumimoji="0" lang="pt-PT" sz="20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050" name="Picture 2" descr="C:\Users\César\Desktop\images_tese\Grafico_cubo_controlo_Posica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7486" y="1483271"/>
            <a:ext cx="8338738" cy="5012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4207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6913" y="452719"/>
            <a:ext cx="8303921" cy="77139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PT" dirty="0" smtClean="0"/>
              <a:t> Estrutura da Apresentação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46111" y="1224116"/>
            <a:ext cx="9404723" cy="5633883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sz="2200" dirty="0" smtClean="0">
                <a:latin typeface="+mn-lt"/>
              </a:rPr>
              <a:t>Enquadramento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sz="2200" dirty="0" smtClean="0">
                <a:latin typeface="+mn-lt"/>
              </a:rPr>
              <a:t>Introdução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sz="2200" dirty="0" smtClean="0">
                <a:latin typeface="+mn-lt"/>
              </a:rPr>
              <a:t>Estado da arte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sz="2200" dirty="0" smtClean="0">
                <a:latin typeface="+mn-lt"/>
              </a:rPr>
              <a:t>Configuração Experimental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sz="2200" dirty="0" smtClean="0">
                <a:latin typeface="+mn-lt"/>
              </a:rPr>
              <a:t>Algoritmos de Visão e Controlo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sz="2200" i="1" dirty="0" smtClean="0">
                <a:latin typeface="+mn-lt"/>
              </a:rPr>
              <a:t>Setup</a:t>
            </a:r>
            <a:r>
              <a:rPr lang="pt-PT" sz="2200" dirty="0" smtClean="0">
                <a:latin typeface="+mn-lt"/>
              </a:rPr>
              <a:t> Experimental</a:t>
            </a:r>
            <a:endParaRPr lang="pt-PT" sz="2200" i="1" dirty="0" smtClean="0">
              <a:latin typeface="+mn-lt"/>
            </a:endParaRPr>
          </a:p>
          <a:p>
            <a:pPr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sz="2200" dirty="0" smtClean="0">
                <a:latin typeface="+mn-lt"/>
              </a:rPr>
              <a:t>Resultados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sz="2200" dirty="0" smtClean="0">
                <a:latin typeface="+mn-lt"/>
              </a:rPr>
              <a:t>Conclusões</a:t>
            </a:r>
            <a:endParaRPr lang="pt-PT" dirty="0">
              <a:latin typeface="+mn-lt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 rot="5400000">
            <a:off x="487617" y="-34896"/>
            <a:ext cx="771923" cy="17471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Estrutura da Apresentação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064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7724" y="452718"/>
            <a:ext cx="8553110" cy="79661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PT" dirty="0" smtClean="0"/>
              <a:t>Ego-motion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 rot="5400000">
            <a:off x="332290" y="120431"/>
            <a:ext cx="830392" cy="14949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Resultados e Avaliações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C:\Users\César\Desktop\images_tese\Grafico_Egomo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902" y="1540258"/>
            <a:ext cx="8362932" cy="4986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4207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039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PT" dirty="0" smtClean="0"/>
              <a:t>Conclusões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93684" y="2131761"/>
            <a:ext cx="10436771" cy="4332117"/>
          </a:xfrm>
        </p:spPr>
        <p:txBody>
          <a:bodyPr>
            <a:noAutofit/>
          </a:bodyPr>
          <a:lstStyle/>
          <a:p>
            <a:pPr algn="just"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A estrutura mecânica desenvolvida mostrou-se adequada durante os ensaios e experiências realizadas;</a:t>
            </a:r>
          </a:p>
          <a:p>
            <a:pPr algn="just"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Os softwares foram integrados com sucesso e a implementação do ViSP em ROS mostrou ser uma mais-valia devido ao seu desempenho;</a:t>
            </a:r>
          </a:p>
          <a:p>
            <a:pPr algn="just"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Com a realização desta dissertação fica agora disponível um script MATLAB para realizar simulações da PTU e uma ferramenta para facilmente interagir com o robô FANUC;</a:t>
            </a:r>
          </a:p>
          <a:p>
            <a:pPr algn="just"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Foi possível determinar a posição da PTU recorrendo às equações de estimativa do movimento próprio (</a:t>
            </a:r>
            <a:r>
              <a:rPr lang="pt-PT" i="1" dirty="0" smtClean="0">
                <a:latin typeface="+mn-lt"/>
              </a:rPr>
              <a:t>ego-motion</a:t>
            </a:r>
            <a:r>
              <a:rPr lang="pt-PT" dirty="0" smtClean="0">
                <a:latin typeface="+mn-lt"/>
              </a:rPr>
              <a:t>);</a:t>
            </a:r>
          </a:p>
          <a:p>
            <a:pPr algn="just"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As experiencias realizadas permitiram verificar que o melhor controlador é o controlo em velocidade;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 rot="5400000">
            <a:off x="332290" y="120431"/>
            <a:ext cx="830392" cy="14949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Conclusões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152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1959" y="452718"/>
            <a:ext cx="8568875" cy="83039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PT" dirty="0" smtClean="0"/>
              <a:t>Trabalho Futuro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04041" y="2399753"/>
            <a:ext cx="10310649" cy="346501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Integrar o trabalho desenvolvido com a rede sensorial existente;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Selecionar automaticamente o alvo em qualquer cenário;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Importar o modelo CAD para o software CATIA por forma a integrar com o restante modelo do humanoide;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Testar o sistema desenvolvido num processador com maior capacidade;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Implementar um sistema de visão </a:t>
            </a:r>
            <a:r>
              <a:rPr lang="pt-PT" i="1" dirty="0" smtClean="0">
                <a:latin typeface="+mn-lt"/>
              </a:rPr>
              <a:t>stereo</a:t>
            </a:r>
            <a:r>
              <a:rPr lang="pt-PT" dirty="0" smtClean="0">
                <a:latin typeface="+mn-lt"/>
              </a:rPr>
              <a:t> para obter a distância dos alvos.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 rot="5400000">
            <a:off x="332290" y="120431"/>
            <a:ext cx="830392" cy="14949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Conclusões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691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299698"/>
            <a:ext cx="12192000" cy="492620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2"/>
                </a:solidFill>
              </a:rPr>
              <a:t>César Miguel Rodrigues de Sousa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416111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pt-PT" b="1" dirty="0" smtClean="0">
                <a:solidFill>
                  <a:schemeClr val="tx2"/>
                </a:solidFill>
              </a:rPr>
              <a:t>Orientadores</a:t>
            </a:r>
            <a:r>
              <a:rPr lang="pt-PT" dirty="0" smtClean="0">
                <a:solidFill>
                  <a:schemeClr val="tx2"/>
                </a:solidFill>
              </a:rPr>
              <a:t>:</a:t>
            </a:r>
          </a:p>
          <a:p>
            <a:pPr lvl="3"/>
            <a:r>
              <a:rPr lang="pt-PT" dirty="0">
                <a:solidFill>
                  <a:schemeClr val="tx2"/>
                </a:solidFill>
              </a:rPr>
              <a:t>	</a:t>
            </a:r>
            <a:r>
              <a:rPr lang="pt-PT" dirty="0" smtClean="0">
                <a:solidFill>
                  <a:schemeClr val="tx2"/>
                </a:solidFill>
              </a:rPr>
              <a:t>Prof. Doutor Filipe Silva</a:t>
            </a:r>
          </a:p>
          <a:p>
            <a:pPr lvl="3"/>
            <a:r>
              <a:rPr lang="pt-PT" dirty="0">
                <a:solidFill>
                  <a:schemeClr val="tx2"/>
                </a:solidFill>
              </a:rPr>
              <a:t>	</a:t>
            </a:r>
            <a:r>
              <a:rPr lang="pt-PT" dirty="0" smtClean="0">
                <a:solidFill>
                  <a:schemeClr val="tx2"/>
                </a:solidFill>
              </a:rPr>
              <a:t>Prof. Doutor Vítor Santos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45324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</a:rPr>
              <a:t>Universidade de Aveiro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</a:rPr>
              <a:t>Departamento de Engenharia Mecânica e Departamento de Eletrónica Telecomunicações e Informática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</a:rPr>
              <a:t>Mestrado em Engenharia de Automação Industrial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</a:rPr>
              <a:t>25-07-2016</a:t>
            </a:r>
            <a:endParaRPr lang="pt-PT" dirty="0">
              <a:solidFill>
                <a:schemeClr val="tx2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0" y="215163"/>
            <a:ext cx="2874545" cy="68989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1237235"/>
            <a:ext cx="12192000" cy="646331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bg2"/>
                </a:solidFill>
              </a:rPr>
              <a:t>Fim</a:t>
            </a:r>
            <a:endParaRPr lang="pt-PT" sz="2400" dirty="0">
              <a:ln w="22225">
                <a:solidFill>
                  <a:schemeClr val="tx2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2180694"/>
            <a:ext cx="12192000" cy="10666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Controlo Visual de uma Cabeça Humanóide</a:t>
            </a:r>
            <a:b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Usando Alvos Fixos</a:t>
            </a:r>
            <a:endParaRPr kumimoji="0" lang="pt-PT" sz="3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4481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746913" y="452719"/>
            <a:ext cx="8303921" cy="7713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Enquadramento</a:t>
            </a:r>
            <a:endParaRPr kumimoji="0" lang="pt-PT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Marcador de Posição de Conteúdo 2"/>
          <p:cNvSpPr>
            <a:spLocks noGrp="1"/>
          </p:cNvSpPr>
          <p:nvPr>
            <p:ph idx="1"/>
          </p:nvPr>
        </p:nvSpPr>
        <p:spPr>
          <a:xfrm>
            <a:off x="619457" y="4723914"/>
            <a:ext cx="10542529" cy="1773867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“Assumindo a existência de características fixas no cenário envolvente, o sistema de visão pode ter um papel importante no equilíbrio e navegação de robôs humanoides tal como acontece nos seres humanos”</a:t>
            </a:r>
            <a:endParaRPr lang="pt-PT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 rot="5400000">
            <a:off x="487617" y="-34896"/>
            <a:ext cx="771923" cy="17471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Enquadramento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51240" y="6611779"/>
            <a:ext cx="6840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000" dirty="0" smtClean="0"/>
              <a:t>[1] - http://www.youtube.com/watch?v=bLIU18s4cy8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438058" y="445514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[1]</a:t>
            </a:r>
            <a:endParaRPr lang="pt-PT" sz="1000" dirty="0"/>
          </a:p>
        </p:txBody>
      </p:sp>
      <p:pic>
        <p:nvPicPr>
          <p:cNvPr id="12" name="chicken_head (deleted 21caf81203fa0d1e640d57409b35e412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94992" y="1623848"/>
            <a:ext cx="4130566" cy="3097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2"/>
                </a:solidFill>
              </a:rPr>
              <a:pPr/>
              <a:t>4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65027" y="452719"/>
            <a:ext cx="8385807" cy="7713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Introdução</a:t>
            </a:r>
            <a:endParaRPr kumimoji="0" lang="pt-PT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Marcador de Posição de Conteúdo 5" descr="Nao_white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934" y="1621563"/>
            <a:ext cx="2641193" cy="4531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 rot="5400000">
            <a:off x="440447" y="12274"/>
            <a:ext cx="788251" cy="166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Introdução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Users\César\Desktop\Tese_16_7_2016\Tese_Doc_Provisorio_17_07_2016\images\asi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9822" y="1628100"/>
            <a:ext cx="3348694" cy="452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379" y="452718"/>
            <a:ext cx="8399455" cy="7892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PT" dirty="0" smtClean="0"/>
              <a:t> Objetivos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59363" y="1701195"/>
            <a:ext cx="10502623" cy="4646597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Estudo e familiarização do seguimento visual e estimação de movimento próprio e estudo das componentes principais de hardware e software que envolvem o projeto;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Detetar e seguir o alvo presente na imagem recorrendo aos softwares OpenCV e ViSP;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Desenvolver algoritmos de controlo para alinhar a cabeça do humanóide com o alvo;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Estimar o movimento próprio da câmara baseado na informação dos servomotores;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Avaliar todo o sistema integrando a </a:t>
            </a:r>
            <a:r>
              <a:rPr lang="pt-PT" i="1" dirty="0" smtClean="0">
                <a:latin typeface="+mn-lt"/>
              </a:rPr>
              <a:t>Pan and Tilt Unit </a:t>
            </a:r>
            <a:r>
              <a:rPr lang="pt-PT" dirty="0" smtClean="0">
                <a:latin typeface="+mn-lt"/>
              </a:rPr>
              <a:t>(PTU) num robô industrial – Fanuc.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 rot="5400000">
            <a:off x="440447" y="12274"/>
            <a:ext cx="788251" cy="166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Introdução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326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2"/>
                </a:solidFill>
              </a:rPr>
              <a:pPr/>
              <a:t>6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65027" y="452719"/>
            <a:ext cx="8385807" cy="7713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PHUA</a:t>
            </a:r>
            <a:endParaRPr kumimoji="0" lang="pt-PT" sz="4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m 7" descr="PHUA_foto_william_lar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642" y="1499349"/>
            <a:ext cx="2472868" cy="4523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 rot="5400000">
            <a:off x="419377" y="33344"/>
            <a:ext cx="830392" cy="166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Estado da Arte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6003875" y="1606602"/>
            <a:ext cx="4338306" cy="4646597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Universidade Aveiro - 2004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667mm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6kg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27 GDL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 3" panose="05040102010807070707" pitchFamily="18" charset="2"/>
              <a:buChar char="´"/>
            </a:pPr>
            <a:r>
              <a:rPr lang="pt-PT" dirty="0" smtClean="0">
                <a:latin typeface="+mn-lt"/>
              </a:rPr>
              <a:t>20 Dissertações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ésar\Desktop\images_tese\oda_target_zmp_visual_feedback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8083" y="1547058"/>
            <a:ext cx="5332934" cy="304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Marcador de Posição de Conteúdo 3" descr="eyes_equilibrium_.png"/>
          <p:cNvPicPr>
            <a:picLocks noChangeAspect="1"/>
          </p:cNvPicPr>
          <p:nvPr/>
        </p:nvPicPr>
        <p:blipFill>
          <a:blip r:embed="rId4" cstate="print"/>
          <a:srcRect b="22978"/>
          <a:stretch>
            <a:fillRect/>
          </a:stretch>
        </p:blipFill>
        <p:spPr>
          <a:xfrm>
            <a:off x="3815257" y="1588238"/>
            <a:ext cx="4420925" cy="2715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5027" y="452718"/>
            <a:ext cx="8385807" cy="83039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PT" dirty="0" smtClean="0"/>
              <a:t> Estado da Arte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 rot="5400000">
            <a:off x="419377" y="33344"/>
            <a:ext cx="830392" cy="166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Estado da Arte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Marcador de Posição de Conteúdo 2"/>
          <p:cNvSpPr txBox="1">
            <a:spLocks/>
          </p:cNvSpPr>
          <p:nvPr/>
        </p:nvSpPr>
        <p:spPr>
          <a:xfrm>
            <a:off x="785711" y="3698678"/>
            <a:ext cx="9404723" cy="2092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panose="05040102010807070707" pitchFamily="18" charset="2"/>
              <a:buChar char="´"/>
              <a:tabLst/>
              <a:defRPr/>
            </a:pPr>
            <a:endParaRPr kumimoji="0" lang="pt-PT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424438" y="4832944"/>
            <a:ext cx="10753314" cy="1520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´"/>
              <a:defRPr/>
            </a:pPr>
            <a:r>
              <a:rPr lang="pt-PT" sz="2000" dirty="0" smtClean="0">
                <a:ea typeface="+mj-ea"/>
                <a:cs typeface="+mj-cs"/>
              </a:rPr>
              <a:t>“A utilização complementar ou concomitante de sensores de visão fornece uma estrutura de controlo mais fiável dos sistemas bípedes no futuro” - Oda N. </a:t>
            </a:r>
            <a:r>
              <a:rPr lang="pt-PT" sz="2000" i="1" dirty="0" smtClean="0">
                <a:ea typeface="+mj-ea"/>
                <a:cs typeface="+mj-cs"/>
              </a:rPr>
              <a:t>et al.</a:t>
            </a:r>
            <a:endParaRPr kumimoji="0" lang="en-US" sz="2000" b="0" i="1" u="none" strike="noStrike" kern="1200" cap="none" spc="0" normalizeH="0" baseline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027" name="Picture 3" descr="C:\Users\César\Desktop\images_tese\oda_imgaze_drift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779182" y="1545021"/>
            <a:ext cx="4330745" cy="30585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5450067" y="1768695"/>
            <a:ext cx="72008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2400" dirty="0"/>
          </a:p>
        </p:txBody>
      </p:sp>
    </p:spTree>
    <p:extLst>
      <p:ext uri="{BB962C8B-B14F-4D97-AF65-F5344CB8AC3E}">
        <p14:creationId xmlns="" xmlns:p14="http://schemas.microsoft.com/office/powerpoint/2010/main" val="3588076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5027" y="452718"/>
            <a:ext cx="8385807" cy="83039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PT" dirty="0" smtClean="0"/>
              <a:t> Configuração </a:t>
            </a:r>
            <a:r>
              <a:rPr lang="pt-PT" dirty="0"/>
              <a:t>E</a:t>
            </a:r>
            <a:r>
              <a:rPr lang="pt-PT" dirty="0" smtClean="0"/>
              <a:t>xperimental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5400000">
            <a:off x="419377" y="33344"/>
            <a:ext cx="830392" cy="166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Configuração Experimental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Marcador de Posição de Conteúdo 8" descr="Fotografia0069 - Cópi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535641" y="2233941"/>
            <a:ext cx="4027265" cy="4235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 descr="pescoco_v6_alterad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6219" y="2236144"/>
            <a:ext cx="4442523" cy="423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eta para a direita 11"/>
          <p:cNvSpPr/>
          <p:nvPr/>
        </p:nvSpPr>
        <p:spPr>
          <a:xfrm>
            <a:off x="5730415" y="4268830"/>
            <a:ext cx="422045" cy="293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" name="Marcador de Posição de Conteúdo 2"/>
          <p:cNvSpPr txBox="1">
            <a:spLocks/>
          </p:cNvSpPr>
          <p:nvPr/>
        </p:nvSpPr>
        <p:spPr>
          <a:xfrm>
            <a:off x="911613" y="1213945"/>
            <a:ext cx="2241491" cy="125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panose="05040102010807070707" pitchFamily="18" charset="2"/>
              <a:buChar char="´"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PTU</a:t>
            </a:r>
          </a:p>
        </p:txBody>
      </p:sp>
    </p:spTree>
    <p:extLst>
      <p:ext uri="{BB962C8B-B14F-4D97-AF65-F5344CB8AC3E}">
        <p14:creationId xmlns="" xmlns:p14="http://schemas.microsoft.com/office/powerpoint/2010/main" val="1854736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5027" y="452718"/>
            <a:ext cx="8385807" cy="83039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PT" dirty="0" smtClean="0"/>
              <a:t> Configuração </a:t>
            </a:r>
            <a:r>
              <a:rPr lang="pt-PT" dirty="0"/>
              <a:t>E</a:t>
            </a:r>
            <a:r>
              <a:rPr lang="pt-PT" dirty="0" smtClean="0"/>
              <a:t>xperimental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5400000">
            <a:off x="419377" y="33344"/>
            <a:ext cx="830392" cy="1669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pPr algn="ctr"/>
            <a:r>
              <a:rPr lang="pt-PT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Configuração Experimental</a:t>
            </a:r>
            <a:endParaRPr lang="pt-PT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1" name="Picture 3" descr="C:\Users\César\Desktop\images_tese\hardware_connections diagram.png"/>
          <p:cNvPicPr>
            <a:picLocks noChangeAspect="1" noChangeArrowheads="1"/>
          </p:cNvPicPr>
          <p:nvPr/>
        </p:nvPicPr>
        <p:blipFill>
          <a:blip r:embed="rId2"/>
          <a:srcRect t="3417" b="4996"/>
          <a:stretch>
            <a:fillRect/>
          </a:stretch>
        </p:blipFill>
        <p:spPr bwMode="auto">
          <a:xfrm>
            <a:off x="2825554" y="1386348"/>
            <a:ext cx="6082472" cy="531831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3419" y="3554361"/>
            <a:ext cx="2608520" cy="15746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6051" y="3446680"/>
            <a:ext cx="3067665" cy="20226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4736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ão">
  <a:themeElements>
    <a:clrScheme name="Personalizado 2">
      <a:dk1>
        <a:srgbClr val="FFFFFF"/>
      </a:dk1>
      <a:lt1>
        <a:srgbClr val="000000"/>
      </a:lt1>
      <a:dk2>
        <a:srgbClr val="FFFFFF"/>
      </a:dk2>
      <a:lt2>
        <a:srgbClr val="1E5155"/>
      </a:lt2>
      <a:accent1>
        <a:srgbClr val="1E5155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13210</TotalTime>
  <Words>673</Words>
  <Application>Microsoft Office PowerPoint</Application>
  <PresentationFormat>Personalizados</PresentationFormat>
  <Paragraphs>162</Paragraphs>
  <Slides>23</Slides>
  <Notes>16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4" baseType="lpstr">
      <vt:lpstr>Ião</vt:lpstr>
      <vt:lpstr>Controlo Visual de uma Cabeça Humanóide Usando Alvos Fixos</vt:lpstr>
      <vt:lpstr> Estrutura da Apresentação</vt:lpstr>
      <vt:lpstr>Diapositivo 3</vt:lpstr>
      <vt:lpstr>Diapositivo 4</vt:lpstr>
      <vt:lpstr> Objetivos</vt:lpstr>
      <vt:lpstr>Diapositivo 6</vt:lpstr>
      <vt:lpstr> Estado da Arte</vt:lpstr>
      <vt:lpstr> Configuração Experimental</vt:lpstr>
      <vt:lpstr> Configuração Experimental</vt:lpstr>
      <vt:lpstr>Software</vt:lpstr>
      <vt:lpstr>Deteção e seguimento do alvo</vt:lpstr>
      <vt:lpstr>Seguimento Visual</vt:lpstr>
      <vt:lpstr>Estimativa de movimento próprio</vt:lpstr>
      <vt:lpstr>Simulador MATLAB</vt:lpstr>
      <vt:lpstr>Diapositivo 15</vt:lpstr>
      <vt:lpstr>Setup Experimental</vt:lpstr>
      <vt:lpstr>Métricas</vt:lpstr>
      <vt:lpstr> Resultados de controlo</vt:lpstr>
      <vt:lpstr> Resultados de controlo</vt:lpstr>
      <vt:lpstr>Ego-motion</vt:lpstr>
      <vt:lpstr>Conclusões</vt:lpstr>
      <vt:lpstr>Trabalho Futuro</vt:lpstr>
      <vt:lpstr>Diapositivo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Desenvolvimento de um Sistema Robótico de Dois Braços para Imitação Gestual</dc:title>
  <dc:subject>Apresentacao Dissertacao Mestrado</dc:subject>
  <dc:creator>Cesar Sousa</dc:creator>
  <cp:lastModifiedBy>César Miguel Rodrigues de Sousa</cp:lastModifiedBy>
  <cp:revision>473</cp:revision>
  <dcterms:created xsi:type="dcterms:W3CDTF">2015-01-09T16:07:08Z</dcterms:created>
  <dcterms:modified xsi:type="dcterms:W3CDTF">2016-07-25T11:38:47Z</dcterms:modified>
</cp:coreProperties>
</file>