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300" r:id="rId4"/>
    <p:sldId id="261" r:id="rId5"/>
    <p:sldId id="262" r:id="rId6"/>
    <p:sldId id="263" r:id="rId7"/>
    <p:sldId id="264" r:id="rId8"/>
    <p:sldId id="257" r:id="rId9"/>
    <p:sldId id="301" r:id="rId10"/>
    <p:sldId id="278" r:id="rId11"/>
    <p:sldId id="302" r:id="rId12"/>
    <p:sldId id="303" r:id="rId13"/>
    <p:sldId id="304" r:id="rId14"/>
    <p:sldId id="259" r:id="rId15"/>
    <p:sldId id="279" r:id="rId16"/>
    <p:sldId id="283" r:id="rId17"/>
    <p:sldId id="305" r:id="rId18"/>
    <p:sldId id="285" r:id="rId19"/>
    <p:sldId id="287" r:id="rId20"/>
    <p:sldId id="288" r:id="rId21"/>
    <p:sldId id="266" r:id="rId22"/>
    <p:sldId id="306" r:id="rId23"/>
    <p:sldId id="267" r:id="rId24"/>
    <p:sldId id="268" r:id="rId25"/>
    <p:sldId id="260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91" r:id="rId36"/>
    <p:sldId id="292" r:id="rId37"/>
    <p:sldId id="289" r:id="rId38"/>
    <p:sldId id="290" r:id="rId39"/>
    <p:sldId id="311" r:id="rId40"/>
    <p:sldId id="307" r:id="rId41"/>
    <p:sldId id="308" r:id="rId42"/>
    <p:sldId id="309" r:id="rId43"/>
    <p:sldId id="310" r:id="rId44"/>
    <p:sldId id="312" r:id="rId4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ão Peixoto" initials="JP" lastIdx="1" clrIdx="0">
    <p:extLst>
      <p:ext uri="{19B8F6BF-5375-455C-9EA6-DF929625EA0E}">
        <p15:presenceInfo xmlns:p15="http://schemas.microsoft.com/office/powerpoint/2012/main" userId="c539c0b9541764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13-07-2016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845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13-07-2016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215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13-07-2016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45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13-07-2016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4629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13-07-2016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3121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13-07-2016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836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13-07-2016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182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13-07-2016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5057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13-07-2016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994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13-07-2016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1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13-07-2016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190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13-07-2016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138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13-07-2016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758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13-07-2016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271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13-07-2016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508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13-07-2016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339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13-07-2016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913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167231-EC9A-4C0D-ADD9-17FC048C49ED}" type="datetimeFigureOut">
              <a:rPr lang="pt-PT" smtClean="0"/>
              <a:t>13-07-2016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053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6.wdp"/><Relationship Id="rId7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7.png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30.png"/><Relationship Id="rId7" Type="http://schemas.openxmlformats.org/officeDocument/2006/relationships/image" Target="../media/image260.png"/><Relationship Id="rId12" Type="http://schemas.microsoft.com/office/2007/relationships/hdphoto" Target="../media/hdphoto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microsoft.com/office/2007/relationships/hdphoto" Target="../media/hdphoto11.wdp"/><Relationship Id="rId4" Type="http://schemas.openxmlformats.org/officeDocument/2006/relationships/image" Target="../media/image12.png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0.png"/><Relationship Id="rId7" Type="http://schemas.openxmlformats.org/officeDocument/2006/relationships/image" Target="../media/image32.png"/><Relationship Id="rId12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microsoft.com/office/2007/relationships/hdphoto" Target="../media/hdphoto11.wdp"/><Relationship Id="rId4" Type="http://schemas.openxmlformats.org/officeDocument/2006/relationships/image" Target="../media/image12.png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30.png"/><Relationship Id="rId7" Type="http://schemas.microsoft.com/office/2007/relationships/hdphoto" Target="../media/hdphoto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6.png"/><Relationship Id="rId9" Type="http://schemas.microsoft.com/office/2007/relationships/hdphoto" Target="../media/hdphoto1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4.png"/><Relationship Id="rId7" Type="http://schemas.microsoft.com/office/2007/relationships/hdphoto" Target="../media/hdphoto7.wdp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60.png"/><Relationship Id="rId4" Type="http://schemas.microsoft.com/office/2007/relationships/hdphoto" Target="../media/hdphoto11.wdp"/><Relationship Id="rId9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1" y="1087968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en-US" dirty="0"/>
              <a:t>Proprioceptive Visual Tracking of a Humanoid</a:t>
            </a:r>
            <a:br>
              <a:rPr lang="en-US" dirty="0"/>
            </a:br>
            <a:r>
              <a:rPr lang="pt-PT" dirty="0"/>
              <a:t>Robot </a:t>
            </a:r>
            <a:r>
              <a:rPr lang="pt-PT" dirty="0" err="1"/>
              <a:t>Head</a:t>
            </a:r>
            <a:r>
              <a:rPr lang="pt-PT" dirty="0"/>
              <a:t> </a:t>
            </a:r>
            <a:r>
              <a:rPr lang="pt-PT" dirty="0" err="1"/>
              <a:t>Motion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15962"/>
          </a:xfrm>
        </p:spPr>
        <p:txBody>
          <a:bodyPr/>
          <a:lstStyle/>
          <a:p>
            <a:r>
              <a:rPr lang="pt-PT" dirty="0" smtClean="0"/>
              <a:t>João Peixoto[1], </a:t>
            </a:r>
            <a:r>
              <a:rPr lang="pt-PT" dirty="0" err="1"/>
              <a:t>Vitor</a:t>
            </a:r>
            <a:r>
              <a:rPr lang="pt-PT" dirty="0"/>
              <a:t> </a:t>
            </a:r>
            <a:r>
              <a:rPr lang="pt-PT" dirty="0" smtClean="0"/>
              <a:t>Santos[1;2], </a:t>
            </a:r>
            <a:r>
              <a:rPr lang="pt-PT" dirty="0" err="1"/>
              <a:t>and</a:t>
            </a:r>
            <a:r>
              <a:rPr lang="pt-PT" dirty="0"/>
              <a:t> Filipe </a:t>
            </a:r>
            <a:r>
              <a:rPr lang="pt-PT" dirty="0" smtClean="0"/>
              <a:t>Silva[1;2]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3822700" y="5908740"/>
            <a:ext cx="836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1 Universidade de Aveiro,</a:t>
            </a:r>
          </a:p>
          <a:p>
            <a:pPr algn="r"/>
            <a:r>
              <a:rPr lang="en-US" dirty="0"/>
              <a:t>2 Institute for Electronics Engineering and Informatics of </a:t>
            </a:r>
            <a:r>
              <a:rPr lang="en-US" dirty="0" err="1"/>
              <a:t>Aveiro</a:t>
            </a:r>
            <a:r>
              <a:rPr lang="en-US" dirty="0"/>
              <a:t> - IEETA</a:t>
            </a:r>
          </a:p>
          <a:p>
            <a:pPr algn="r"/>
            <a:r>
              <a:rPr lang="pt-PT" dirty="0" smtClean="0"/>
              <a:t>{</a:t>
            </a:r>
            <a:r>
              <a:rPr lang="pt-PT" dirty="0" err="1" smtClean="0"/>
              <a:t>joao.peixoto,vitor,fmsilva</a:t>
            </a:r>
            <a:r>
              <a:rPr lang="pt-PT" dirty="0" smtClean="0"/>
              <a:t>}@ua.pt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239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6" y="101600"/>
            <a:ext cx="8105321" cy="67201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aixaDeTexto 7"/>
          <p:cNvSpPr txBox="1"/>
          <p:nvPr/>
        </p:nvSpPr>
        <p:spPr>
          <a:xfrm>
            <a:off x="928914" y="4078514"/>
            <a:ext cx="31556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pt-PT" dirty="0" err="1" smtClean="0"/>
              <a:t>Fanuc</a:t>
            </a:r>
            <a:r>
              <a:rPr lang="pt-PT" dirty="0" smtClean="0"/>
              <a:t> 200iB</a:t>
            </a:r>
          </a:p>
          <a:p>
            <a:pPr marL="342900" indent="-342900">
              <a:buAutoNum type="arabicParenR"/>
            </a:pPr>
            <a:r>
              <a:rPr lang="pt-PT" dirty="0"/>
              <a:t>POLOLU - MinIMU9DOF v2</a:t>
            </a:r>
          </a:p>
          <a:p>
            <a:pPr marL="342900" indent="-342900">
              <a:buAutoNum type="arabicParenR"/>
            </a:pPr>
            <a:r>
              <a:rPr lang="pt-PT" dirty="0"/>
              <a:t>RAZOR 9DOF - SEN 10736</a:t>
            </a:r>
          </a:p>
          <a:p>
            <a:pPr marL="342900" indent="-342900">
              <a:buAutoNum type="arabicParenR"/>
            </a:pPr>
            <a:r>
              <a:rPr lang="pt-PT" dirty="0" err="1"/>
              <a:t>Arduino</a:t>
            </a:r>
            <a:r>
              <a:rPr lang="pt-PT" dirty="0"/>
              <a:t> UNO R3</a:t>
            </a:r>
          </a:p>
          <a:p>
            <a:pPr marL="342900" indent="-342900">
              <a:buAutoNum type="arabicParenR"/>
            </a:pPr>
            <a:r>
              <a:rPr lang="pt-PT" dirty="0" err="1" smtClean="0"/>
              <a:t>Fire-wire</a:t>
            </a:r>
            <a:r>
              <a:rPr lang="pt-PT" dirty="0" smtClean="0"/>
              <a:t> </a:t>
            </a:r>
            <a:r>
              <a:rPr lang="pt-PT" dirty="0"/>
              <a:t>Camera</a:t>
            </a:r>
          </a:p>
          <a:p>
            <a:pPr marL="342900" indent="-342900">
              <a:buAutoNum type="arabicParenR"/>
            </a:pPr>
            <a:endParaRPr lang="pt-PT" dirty="0"/>
          </a:p>
        </p:txBody>
      </p:sp>
      <p:sp>
        <p:nvSpPr>
          <p:cNvPr id="4" name="Oval 3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Inertial Data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346112" y="2713938"/>
            <a:ext cx="4295109" cy="3365718"/>
            <a:chOff x="7642674" y="3387316"/>
            <a:chExt cx="3860351" cy="3327262"/>
          </a:xfrm>
        </p:grpSpPr>
        <p:grpSp>
          <p:nvGrpSpPr>
            <p:cNvPr id="12" name="Grupo 11"/>
            <p:cNvGrpSpPr/>
            <p:nvPr/>
          </p:nvGrpSpPr>
          <p:grpSpPr>
            <a:xfrm>
              <a:off x="7903025" y="3387316"/>
              <a:ext cx="3600000" cy="3327262"/>
              <a:chOff x="7579400" y="1828522"/>
              <a:chExt cx="3600000" cy="3327262"/>
            </a:xfrm>
          </p:grpSpPr>
          <p:pic>
            <p:nvPicPr>
              <p:cNvPr id="15" name="Imagem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backgroundMark x1="4835" y1="22477" x2="18827" y2="72248"/>
                            <a14:backgroundMark x1="73148" y1="26376" x2="95165" y2="814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88" t="8377" r="30423" b="13698"/>
              <a:stretch/>
            </p:blipFill>
            <p:spPr>
              <a:xfrm>
                <a:off x="7579400" y="1915784"/>
                <a:ext cx="3600000" cy="3240000"/>
              </a:xfrm>
              <a:prstGeom prst="rect">
                <a:avLst/>
              </a:prstGeom>
            </p:spPr>
          </p:pic>
          <p:sp>
            <p:nvSpPr>
              <p:cNvPr id="16" name="Seta curvada à direita 15"/>
              <p:cNvSpPr/>
              <p:nvPr/>
            </p:nvSpPr>
            <p:spPr>
              <a:xfrm>
                <a:off x="8763000" y="1915784"/>
                <a:ext cx="393700" cy="419100"/>
              </a:xfrm>
              <a:prstGeom prst="curved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9120299" y="1828522"/>
                    <a:ext cx="698500" cy="5370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P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oMath>
                      </m:oMathPara>
                    </a14:m>
                    <a:endParaRPr lang="pt-PT" sz="2800" dirty="0"/>
                  </a:p>
                </p:txBody>
              </p:sp>
            </mc:Choice>
            <mc:Fallback xmlns="">
              <p:sp>
                <p:nvSpPr>
                  <p:cNvPr id="17" name="CaixaDe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20299" y="1828522"/>
                    <a:ext cx="698500" cy="53708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Seta curvada para cima 17"/>
              <p:cNvSpPr/>
              <p:nvPr/>
            </p:nvSpPr>
            <p:spPr>
              <a:xfrm>
                <a:off x="7668299" y="4787276"/>
                <a:ext cx="485101" cy="305216"/>
              </a:xfrm>
              <a:prstGeom prst="curvedUp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Seta curvada para baixo 18"/>
              <p:cNvSpPr/>
              <p:nvPr/>
            </p:nvSpPr>
            <p:spPr>
              <a:xfrm>
                <a:off x="10407762" y="4307131"/>
                <a:ext cx="596900" cy="359263"/>
              </a:xfrm>
              <a:prstGeom prst="curved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7642674" y="5689154"/>
                  <a:ext cx="698500" cy="537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pt-PT" sz="28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674" y="5689154"/>
                  <a:ext cx="698500" cy="5370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10731387" y="5272301"/>
                  <a:ext cx="698500" cy="593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pt-PT" sz="28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1387" y="5272301"/>
                  <a:ext cx="698500" cy="59362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44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Inertial Data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9819249" y="4781889"/>
            <a:ext cx="2212286" cy="1900265"/>
            <a:chOff x="7642674" y="3387316"/>
            <a:chExt cx="3860351" cy="3327262"/>
          </a:xfrm>
        </p:grpSpPr>
        <p:grpSp>
          <p:nvGrpSpPr>
            <p:cNvPr id="12" name="Grupo 11"/>
            <p:cNvGrpSpPr/>
            <p:nvPr/>
          </p:nvGrpSpPr>
          <p:grpSpPr>
            <a:xfrm>
              <a:off x="7903025" y="3387316"/>
              <a:ext cx="3600000" cy="3327262"/>
              <a:chOff x="7579400" y="1828522"/>
              <a:chExt cx="3600000" cy="3327262"/>
            </a:xfrm>
          </p:grpSpPr>
          <p:pic>
            <p:nvPicPr>
              <p:cNvPr id="15" name="Imagem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backgroundMark x1="4835" y1="22477" x2="18827" y2="72248"/>
                            <a14:backgroundMark x1="73148" y1="26376" x2="95165" y2="814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88" t="8377" r="30423" b="13698"/>
              <a:stretch/>
            </p:blipFill>
            <p:spPr>
              <a:xfrm>
                <a:off x="7579400" y="1915784"/>
                <a:ext cx="3600000" cy="3240000"/>
              </a:xfrm>
              <a:prstGeom prst="rect">
                <a:avLst/>
              </a:prstGeom>
            </p:spPr>
          </p:pic>
          <p:sp>
            <p:nvSpPr>
              <p:cNvPr id="16" name="Seta curvada à direita 15"/>
              <p:cNvSpPr/>
              <p:nvPr/>
            </p:nvSpPr>
            <p:spPr>
              <a:xfrm>
                <a:off x="8763000" y="1915784"/>
                <a:ext cx="393700" cy="419100"/>
              </a:xfrm>
              <a:prstGeom prst="curved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9120299" y="1828522"/>
                    <a:ext cx="698500" cy="5936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P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pt-PT" sz="2800" dirty="0"/>
                  </a:p>
                </p:txBody>
              </p:sp>
            </mc:Choice>
            <mc:Fallback xmlns="">
              <p:sp>
                <p:nvSpPr>
                  <p:cNvPr id="9" name="CaixaDe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20299" y="1828522"/>
                    <a:ext cx="698500" cy="59362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Seta curvada para cima 17"/>
              <p:cNvSpPr/>
              <p:nvPr/>
            </p:nvSpPr>
            <p:spPr>
              <a:xfrm>
                <a:off x="7668299" y="4787276"/>
                <a:ext cx="485101" cy="305216"/>
              </a:xfrm>
              <a:prstGeom prst="curvedUp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Seta curvada para baixo 18"/>
              <p:cNvSpPr/>
              <p:nvPr/>
            </p:nvSpPr>
            <p:spPr>
              <a:xfrm>
                <a:off x="10407762" y="4307131"/>
                <a:ext cx="596900" cy="359263"/>
              </a:xfrm>
              <a:prstGeom prst="curved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7642674" y="5689154"/>
                  <a:ext cx="698500" cy="593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pt-PT" sz="28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674" y="5689154"/>
                  <a:ext cx="698500" cy="59362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10731387" y="5272301"/>
                  <a:ext cx="698500" cy="593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pt-PT" sz="28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1387" y="5272301"/>
                  <a:ext cx="698500" cy="59362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5" t="4184" r="20192" b="9224"/>
          <a:stretch/>
        </p:blipFill>
        <p:spPr>
          <a:xfrm>
            <a:off x="4852733" y="1693300"/>
            <a:ext cx="4560006" cy="3377782"/>
          </a:xfrm>
          <a:prstGeom prst="rect">
            <a:avLst/>
          </a:prstGeom>
        </p:spPr>
      </p:pic>
      <p:cxnSp>
        <p:nvCxnSpPr>
          <p:cNvPr id="27" name="Conexão reta 26"/>
          <p:cNvCxnSpPr/>
          <p:nvPr/>
        </p:nvCxnSpPr>
        <p:spPr>
          <a:xfrm flipV="1">
            <a:off x="10839597" y="3012808"/>
            <a:ext cx="0" cy="14325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unidirecional 28"/>
          <p:cNvCxnSpPr/>
          <p:nvPr/>
        </p:nvCxnSpPr>
        <p:spPr>
          <a:xfrm flipH="1">
            <a:off x="9284677" y="3012808"/>
            <a:ext cx="15527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unidirecional 29"/>
          <p:cNvCxnSpPr/>
          <p:nvPr/>
        </p:nvCxnSpPr>
        <p:spPr>
          <a:xfrm flipH="1">
            <a:off x="3515244" y="3020066"/>
            <a:ext cx="15527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811209" y="2113780"/>
                <a:ext cx="596323" cy="1798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PT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PT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PT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209" y="2113780"/>
                <a:ext cx="596323" cy="179805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69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Visual Data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arcador de Posição de Conteúdo 17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124201"/>
          </a:xfrm>
        </p:spPr>
        <p:txBody>
          <a:bodyPr/>
          <a:lstStyle/>
          <a:p>
            <a:r>
              <a:rPr lang="en-US" dirty="0" smtClean="0"/>
              <a:t>Blob Detection Method;</a:t>
            </a:r>
          </a:p>
          <a:p>
            <a:r>
              <a:rPr lang="en-US" dirty="0" smtClean="0"/>
              <a:t>Feature Extraction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Blob</a:t>
            </a:r>
            <a:r>
              <a:rPr lang="pt-PT" dirty="0"/>
              <a:t> </a:t>
            </a:r>
            <a:r>
              <a:rPr lang="pt-PT" dirty="0" err="1" smtClean="0"/>
              <a:t>Detection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9" y="2222499"/>
            <a:ext cx="6096000" cy="4572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9" y="2222499"/>
            <a:ext cx="6096000" cy="4572000"/>
          </a:xfrm>
          <a:prstGeom prst="rect">
            <a:avLst/>
          </a:prstGeom>
        </p:spPr>
      </p:pic>
      <p:cxnSp>
        <p:nvCxnSpPr>
          <p:cNvPr id="11" name="Conexão reta 10"/>
          <p:cNvCxnSpPr/>
          <p:nvPr/>
        </p:nvCxnSpPr>
        <p:spPr>
          <a:xfrm>
            <a:off x="4025899" y="4102098"/>
            <a:ext cx="2349501" cy="0"/>
          </a:xfrm>
          <a:prstGeom prst="line">
            <a:avLst/>
          </a:prstGeom>
          <a:ln w="7620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082480" y="2222499"/>
                <a:ext cx="1838519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lang="pt-PT" sz="2400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80" y="2222499"/>
                <a:ext cx="1838519" cy="490840"/>
              </a:xfrm>
              <a:prstGeom prst="rect">
                <a:avLst/>
              </a:prstGeom>
              <a:blipFill rotWithShape="0">
                <a:blip r:embed="rId3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xão reta 6"/>
          <p:cNvCxnSpPr/>
          <p:nvPr/>
        </p:nvCxnSpPr>
        <p:spPr>
          <a:xfrm>
            <a:off x="4025899" y="4102098"/>
            <a:ext cx="4836747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 err="1"/>
              <a:t>Blob</a:t>
            </a:r>
            <a:r>
              <a:rPr lang="pt-PT" dirty="0"/>
              <a:t> </a:t>
            </a:r>
            <a:r>
              <a:rPr lang="pt-PT" dirty="0" err="1"/>
              <a:t>Detection</a:t>
            </a:r>
            <a:endParaRPr lang="pt-PT" dirty="0"/>
          </a:p>
        </p:txBody>
      </p:sp>
      <p:sp>
        <p:nvSpPr>
          <p:cNvPr id="12" name="Oval 11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9" y="2222499"/>
            <a:ext cx="6096000" cy="4572000"/>
          </a:xfrm>
          <a:prstGeom prst="rect">
            <a:avLst/>
          </a:prstGeom>
        </p:spPr>
      </p:pic>
      <p:cxnSp>
        <p:nvCxnSpPr>
          <p:cNvPr id="14" name="Conexão reta 13"/>
          <p:cNvCxnSpPr/>
          <p:nvPr/>
        </p:nvCxnSpPr>
        <p:spPr>
          <a:xfrm>
            <a:off x="4171948" y="6310726"/>
            <a:ext cx="4845051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10"/>
          <p:cNvCxnSpPr/>
          <p:nvPr/>
        </p:nvCxnSpPr>
        <p:spPr>
          <a:xfrm flipV="1">
            <a:off x="4171948" y="4234375"/>
            <a:ext cx="906489" cy="2076351"/>
          </a:xfrm>
          <a:prstGeom prst="line">
            <a:avLst/>
          </a:prstGeom>
          <a:ln w="7620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082480" y="2222499"/>
                <a:ext cx="1838519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𝟓𝟓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lang="pt-PT" sz="2400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80" y="2222499"/>
                <a:ext cx="1838519" cy="490840"/>
              </a:xfrm>
              <a:prstGeom prst="rect">
                <a:avLst/>
              </a:prstGeom>
              <a:blipFill rotWithShape="0">
                <a:blip r:embed="rId3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 smtClean="0"/>
              <a:t>Blob </a:t>
            </a:r>
            <a:r>
              <a:rPr lang="pt-PT" dirty="0" err="1"/>
              <a:t>Detection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 err="1"/>
              <a:t>Blob</a:t>
            </a:r>
            <a:r>
              <a:rPr lang="pt-PT" dirty="0"/>
              <a:t> </a:t>
            </a:r>
            <a:r>
              <a:rPr lang="pt-PT" dirty="0" err="1"/>
              <a:t>Detection</a:t>
            </a:r>
            <a:endParaRPr lang="pt-PT" dirty="0"/>
          </a:p>
        </p:txBody>
      </p:sp>
      <p:sp>
        <p:nvSpPr>
          <p:cNvPr id="7" name="Marcador de Posição de Conteúdo 17"/>
          <p:cNvSpPr>
            <a:spLocks noGrp="1"/>
          </p:cNvSpPr>
          <p:nvPr>
            <p:ph idx="1"/>
          </p:nvPr>
        </p:nvSpPr>
        <p:spPr>
          <a:xfrm>
            <a:off x="1484310" y="3597725"/>
            <a:ext cx="10018713" cy="1121230"/>
          </a:xfrm>
        </p:spPr>
        <p:txBody>
          <a:bodyPr/>
          <a:lstStyle/>
          <a:p>
            <a:r>
              <a:rPr lang="en-US" dirty="0" smtClean="0"/>
              <a:t>Direct measure of angular position;</a:t>
            </a:r>
          </a:p>
          <a:p>
            <a:r>
              <a:rPr lang="en-US" dirty="0" smtClean="0"/>
              <a:t>Not dependent of previous measures.</a:t>
            </a:r>
            <a:endParaRPr 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77057" y="2975427"/>
            <a:ext cx="10018713" cy="6458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9" name="Marcador de Posição de Conteúdo 17"/>
          <p:cNvSpPr txBox="1">
            <a:spLocks/>
          </p:cNvSpPr>
          <p:nvPr/>
        </p:nvSpPr>
        <p:spPr>
          <a:xfrm>
            <a:off x="1491563" y="5341253"/>
            <a:ext cx="10018713" cy="1121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Lack of robustness</a:t>
            </a:r>
            <a:endParaRPr lang="en-US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484310" y="4718955"/>
            <a:ext cx="10018713" cy="6458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Extraction</a:t>
            </a:r>
            <a:endParaRPr lang="pt-PT" dirty="0"/>
          </a:p>
        </p:txBody>
      </p:sp>
      <p:grpSp>
        <p:nvGrpSpPr>
          <p:cNvPr id="4" name="Grupo 3"/>
          <p:cNvGrpSpPr/>
          <p:nvPr/>
        </p:nvGrpSpPr>
        <p:grpSpPr>
          <a:xfrm>
            <a:off x="-7007" y="2625724"/>
            <a:ext cx="6139868" cy="4225926"/>
            <a:chOff x="0" y="2632074"/>
            <a:chExt cx="5634568" cy="422592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32074"/>
              <a:ext cx="5634568" cy="4225926"/>
            </a:xfrm>
            <a:prstGeom prst="rect">
              <a:avLst/>
            </a:prstGeom>
          </p:spPr>
        </p:pic>
        <p:sp>
          <p:nvSpPr>
            <p:cNvPr id="10" name="Multiplicar 9"/>
            <p:cNvSpPr/>
            <p:nvPr/>
          </p:nvSpPr>
          <p:spPr>
            <a:xfrm>
              <a:off x="1601787" y="3724275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Multiplicar 18"/>
            <p:cNvSpPr/>
            <p:nvPr/>
          </p:nvSpPr>
          <p:spPr>
            <a:xfrm>
              <a:off x="1601787" y="4110038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Multiplicar 19"/>
            <p:cNvSpPr/>
            <p:nvPr/>
          </p:nvSpPr>
          <p:spPr>
            <a:xfrm>
              <a:off x="3577959" y="4162425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Multiplicar 20"/>
            <p:cNvSpPr/>
            <p:nvPr/>
          </p:nvSpPr>
          <p:spPr>
            <a:xfrm>
              <a:off x="3577959" y="3910012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Multiplicar 21"/>
            <p:cNvSpPr/>
            <p:nvPr/>
          </p:nvSpPr>
          <p:spPr>
            <a:xfrm>
              <a:off x="1601787" y="4816475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Multiplicar 22"/>
            <p:cNvSpPr/>
            <p:nvPr/>
          </p:nvSpPr>
          <p:spPr>
            <a:xfrm>
              <a:off x="3521075" y="5395912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Multiplicar 23"/>
            <p:cNvSpPr/>
            <p:nvPr/>
          </p:nvSpPr>
          <p:spPr>
            <a:xfrm>
              <a:off x="3622673" y="5226049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Multiplicar 24"/>
            <p:cNvSpPr/>
            <p:nvPr/>
          </p:nvSpPr>
          <p:spPr>
            <a:xfrm>
              <a:off x="1907114" y="5454649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Multiplicar 25"/>
            <p:cNvSpPr/>
            <p:nvPr/>
          </p:nvSpPr>
          <p:spPr>
            <a:xfrm>
              <a:off x="2045224" y="5543549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Multiplicar 26"/>
            <p:cNvSpPr/>
            <p:nvPr/>
          </p:nvSpPr>
          <p:spPr>
            <a:xfrm>
              <a:off x="1168399" y="3305175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Multiplicar 27"/>
            <p:cNvSpPr/>
            <p:nvPr/>
          </p:nvSpPr>
          <p:spPr>
            <a:xfrm>
              <a:off x="343957" y="4951413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" name="Multiplicar 28"/>
            <p:cNvSpPr/>
            <p:nvPr/>
          </p:nvSpPr>
          <p:spPr>
            <a:xfrm>
              <a:off x="4221163" y="5880101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Multiplicar 29"/>
            <p:cNvSpPr/>
            <p:nvPr/>
          </p:nvSpPr>
          <p:spPr>
            <a:xfrm>
              <a:off x="4671747" y="5772149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Multiplicar 30"/>
            <p:cNvSpPr/>
            <p:nvPr/>
          </p:nvSpPr>
          <p:spPr>
            <a:xfrm>
              <a:off x="5059362" y="4986337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Multiplicar 31"/>
            <p:cNvSpPr/>
            <p:nvPr/>
          </p:nvSpPr>
          <p:spPr>
            <a:xfrm>
              <a:off x="5068225" y="4556124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49" name="Imagem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32" y="2625724"/>
            <a:ext cx="6139868" cy="4225926"/>
          </a:xfrm>
          <a:prstGeom prst="rect">
            <a:avLst/>
          </a:prstGeom>
        </p:spPr>
      </p:pic>
      <p:sp>
        <p:nvSpPr>
          <p:cNvPr id="50" name="Multiplicar 49"/>
          <p:cNvSpPr/>
          <p:nvPr/>
        </p:nvSpPr>
        <p:spPr>
          <a:xfrm>
            <a:off x="6630774" y="4114800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Multiplicar 50"/>
          <p:cNvSpPr/>
          <p:nvPr/>
        </p:nvSpPr>
        <p:spPr>
          <a:xfrm>
            <a:off x="10505671" y="2863850"/>
            <a:ext cx="235262" cy="228600"/>
          </a:xfrm>
          <a:prstGeom prst="mathMultipl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2" name="Multiplicar 51"/>
          <p:cNvSpPr/>
          <p:nvPr/>
        </p:nvSpPr>
        <p:spPr>
          <a:xfrm>
            <a:off x="9728102" y="3070225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Multiplicar 52"/>
          <p:cNvSpPr/>
          <p:nvPr/>
        </p:nvSpPr>
        <p:spPr>
          <a:xfrm>
            <a:off x="10669721" y="4133850"/>
            <a:ext cx="235262" cy="228600"/>
          </a:xfrm>
          <a:prstGeom prst="mathMultipl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Multiplicar 53"/>
          <p:cNvSpPr/>
          <p:nvPr/>
        </p:nvSpPr>
        <p:spPr>
          <a:xfrm>
            <a:off x="11045389" y="3875088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Multiplicar 54"/>
          <p:cNvSpPr/>
          <p:nvPr/>
        </p:nvSpPr>
        <p:spPr>
          <a:xfrm>
            <a:off x="9829435" y="4503737"/>
            <a:ext cx="235262" cy="228600"/>
          </a:xfrm>
          <a:prstGeom prst="mathMultipl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Multiplicar 55"/>
          <p:cNvSpPr/>
          <p:nvPr/>
        </p:nvSpPr>
        <p:spPr>
          <a:xfrm>
            <a:off x="9741942" y="4279900"/>
            <a:ext cx="235262" cy="228600"/>
          </a:xfrm>
          <a:prstGeom prst="mathMultipl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Multiplicar 56"/>
          <p:cNvSpPr/>
          <p:nvPr/>
        </p:nvSpPr>
        <p:spPr>
          <a:xfrm>
            <a:off x="8812998" y="3792537"/>
            <a:ext cx="235262" cy="228600"/>
          </a:xfrm>
          <a:prstGeom prst="mathMultipl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Multiplicar 57"/>
          <p:cNvSpPr/>
          <p:nvPr/>
        </p:nvSpPr>
        <p:spPr>
          <a:xfrm>
            <a:off x="8635399" y="3557587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Multiplicar 58"/>
          <p:cNvSpPr/>
          <p:nvPr/>
        </p:nvSpPr>
        <p:spPr>
          <a:xfrm>
            <a:off x="9004435" y="5930900"/>
            <a:ext cx="235262" cy="228600"/>
          </a:xfrm>
          <a:prstGeom prst="mathMultipl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Multiplicar 59"/>
          <p:cNvSpPr/>
          <p:nvPr/>
        </p:nvSpPr>
        <p:spPr>
          <a:xfrm>
            <a:off x="8930630" y="5759451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Multiplicar 60"/>
          <p:cNvSpPr/>
          <p:nvPr/>
        </p:nvSpPr>
        <p:spPr>
          <a:xfrm>
            <a:off x="7587970" y="5500687"/>
            <a:ext cx="235262" cy="228600"/>
          </a:xfrm>
          <a:prstGeom prst="mathMultipl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Multiplicar 61"/>
          <p:cNvSpPr/>
          <p:nvPr/>
        </p:nvSpPr>
        <p:spPr>
          <a:xfrm>
            <a:off x="7271978" y="5308599"/>
            <a:ext cx="235262" cy="228600"/>
          </a:xfrm>
          <a:prstGeom prst="mathMultipl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Multiplicar 62"/>
          <p:cNvSpPr/>
          <p:nvPr/>
        </p:nvSpPr>
        <p:spPr>
          <a:xfrm>
            <a:off x="8204378" y="5729287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Multiplicar 63"/>
          <p:cNvSpPr/>
          <p:nvPr/>
        </p:nvSpPr>
        <p:spPr>
          <a:xfrm>
            <a:off x="6614057" y="5456114"/>
            <a:ext cx="235262" cy="228600"/>
          </a:xfrm>
          <a:prstGeom prst="mathMultipl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Oval 36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7" y="2625724"/>
            <a:ext cx="6139868" cy="4225926"/>
          </a:xfrm>
          <a:prstGeom prst="rect">
            <a:avLst/>
          </a:prstGeom>
        </p:spPr>
      </p:pic>
      <p:sp>
        <p:nvSpPr>
          <p:cNvPr id="10" name="Multiplicar 9"/>
          <p:cNvSpPr/>
          <p:nvPr/>
        </p:nvSpPr>
        <p:spPr>
          <a:xfrm>
            <a:off x="1738426" y="3717925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Multiplicar 18"/>
          <p:cNvSpPr/>
          <p:nvPr/>
        </p:nvSpPr>
        <p:spPr>
          <a:xfrm>
            <a:off x="1738426" y="4103688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Multiplicar 19"/>
          <p:cNvSpPr/>
          <p:nvPr/>
        </p:nvSpPr>
        <p:spPr>
          <a:xfrm>
            <a:off x="3891818" y="4156075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Multiplicar 20"/>
          <p:cNvSpPr/>
          <p:nvPr/>
        </p:nvSpPr>
        <p:spPr>
          <a:xfrm>
            <a:off x="3891818" y="3903662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Multiplicar 21"/>
          <p:cNvSpPr/>
          <p:nvPr/>
        </p:nvSpPr>
        <p:spPr>
          <a:xfrm>
            <a:off x="1738426" y="4810125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Multiplicar 22"/>
          <p:cNvSpPr/>
          <p:nvPr/>
        </p:nvSpPr>
        <p:spPr>
          <a:xfrm>
            <a:off x="3829833" y="5389562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Multiplicar 23"/>
          <p:cNvSpPr/>
          <p:nvPr/>
        </p:nvSpPr>
        <p:spPr>
          <a:xfrm>
            <a:off x="3940542" y="5219699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Multiplicar 24"/>
          <p:cNvSpPr/>
          <p:nvPr/>
        </p:nvSpPr>
        <p:spPr>
          <a:xfrm>
            <a:off x="2071134" y="5448299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Multiplicar 25"/>
          <p:cNvSpPr/>
          <p:nvPr/>
        </p:nvSpPr>
        <p:spPr>
          <a:xfrm>
            <a:off x="2221630" y="5537199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Multiplicar 26"/>
          <p:cNvSpPr/>
          <p:nvPr/>
        </p:nvSpPr>
        <p:spPr>
          <a:xfrm>
            <a:off x="1266172" y="3298825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Multiplicar 27"/>
          <p:cNvSpPr/>
          <p:nvPr/>
        </p:nvSpPr>
        <p:spPr>
          <a:xfrm>
            <a:off x="367796" y="4945063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Multiplicar 28"/>
          <p:cNvSpPr/>
          <p:nvPr/>
        </p:nvSpPr>
        <p:spPr>
          <a:xfrm>
            <a:off x="4592704" y="5873751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Multiplicar 29"/>
          <p:cNvSpPr/>
          <p:nvPr/>
        </p:nvSpPr>
        <p:spPr>
          <a:xfrm>
            <a:off x="5083696" y="5765799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Multiplicar 30"/>
          <p:cNvSpPr/>
          <p:nvPr/>
        </p:nvSpPr>
        <p:spPr>
          <a:xfrm>
            <a:off x="5506071" y="4979987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Multiplicar 31"/>
          <p:cNvSpPr/>
          <p:nvPr/>
        </p:nvSpPr>
        <p:spPr>
          <a:xfrm>
            <a:off x="5515729" y="4549774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32" y="2625724"/>
            <a:ext cx="6139868" cy="4225926"/>
          </a:xfrm>
          <a:prstGeom prst="rect">
            <a:avLst/>
          </a:prstGeom>
        </p:spPr>
      </p:pic>
      <p:sp>
        <p:nvSpPr>
          <p:cNvPr id="34" name="Multiplicar 33"/>
          <p:cNvSpPr/>
          <p:nvPr/>
        </p:nvSpPr>
        <p:spPr>
          <a:xfrm>
            <a:off x="6630774" y="4114800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Multiplicar 34"/>
          <p:cNvSpPr/>
          <p:nvPr/>
        </p:nvSpPr>
        <p:spPr>
          <a:xfrm>
            <a:off x="10505671" y="2863850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Multiplicar 35"/>
          <p:cNvSpPr/>
          <p:nvPr/>
        </p:nvSpPr>
        <p:spPr>
          <a:xfrm>
            <a:off x="9728102" y="3070225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Multiplicar 36"/>
          <p:cNvSpPr/>
          <p:nvPr/>
        </p:nvSpPr>
        <p:spPr>
          <a:xfrm>
            <a:off x="10669721" y="4133850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Multiplicar 37"/>
          <p:cNvSpPr/>
          <p:nvPr/>
        </p:nvSpPr>
        <p:spPr>
          <a:xfrm>
            <a:off x="11045389" y="3875088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Multiplicar 38"/>
          <p:cNvSpPr/>
          <p:nvPr/>
        </p:nvSpPr>
        <p:spPr>
          <a:xfrm>
            <a:off x="9829435" y="4503737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Multiplicar 39"/>
          <p:cNvSpPr/>
          <p:nvPr/>
        </p:nvSpPr>
        <p:spPr>
          <a:xfrm>
            <a:off x="9741942" y="4279900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Multiplicar 40"/>
          <p:cNvSpPr/>
          <p:nvPr/>
        </p:nvSpPr>
        <p:spPr>
          <a:xfrm>
            <a:off x="8812998" y="3792537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Multiplicar 41"/>
          <p:cNvSpPr/>
          <p:nvPr/>
        </p:nvSpPr>
        <p:spPr>
          <a:xfrm>
            <a:off x="8635399" y="3557587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Multiplicar 42"/>
          <p:cNvSpPr/>
          <p:nvPr/>
        </p:nvSpPr>
        <p:spPr>
          <a:xfrm>
            <a:off x="9004435" y="5930900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Multiplicar 43"/>
          <p:cNvSpPr/>
          <p:nvPr/>
        </p:nvSpPr>
        <p:spPr>
          <a:xfrm>
            <a:off x="8930630" y="5759451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Multiplicar 44"/>
          <p:cNvSpPr/>
          <p:nvPr/>
        </p:nvSpPr>
        <p:spPr>
          <a:xfrm>
            <a:off x="7587970" y="5500687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Multiplicar 45"/>
          <p:cNvSpPr/>
          <p:nvPr/>
        </p:nvSpPr>
        <p:spPr>
          <a:xfrm>
            <a:off x="7271978" y="5308599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Multiplicar 46"/>
          <p:cNvSpPr/>
          <p:nvPr/>
        </p:nvSpPr>
        <p:spPr>
          <a:xfrm>
            <a:off x="8204378" y="5729287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Multiplicar 47"/>
          <p:cNvSpPr/>
          <p:nvPr/>
        </p:nvSpPr>
        <p:spPr>
          <a:xfrm>
            <a:off x="6614057" y="5456114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Conexão reta 6"/>
          <p:cNvCxnSpPr/>
          <p:nvPr/>
        </p:nvCxnSpPr>
        <p:spPr>
          <a:xfrm flipV="1">
            <a:off x="0" y="6533318"/>
            <a:ext cx="6059139" cy="0"/>
          </a:xfrm>
          <a:prstGeom prst="lin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/>
          <p:cNvCxnSpPr/>
          <p:nvPr/>
        </p:nvCxnSpPr>
        <p:spPr>
          <a:xfrm flipV="1">
            <a:off x="6054394" y="5902225"/>
            <a:ext cx="6139868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Extraction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199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balance algorithm based on the motion of the head;</a:t>
            </a:r>
          </a:p>
          <a:p>
            <a:r>
              <a:rPr lang="en-US" dirty="0" smtClean="0"/>
              <a:t>Measure the motion of the head;                                                             </a:t>
            </a:r>
          </a:p>
          <a:p>
            <a:r>
              <a:rPr lang="en-US" dirty="0" smtClean="0"/>
              <a:t>Improve measurements accuracy by merging different sources of data.</a:t>
            </a:r>
          </a:p>
        </p:txBody>
      </p:sp>
      <p:sp>
        <p:nvSpPr>
          <p:cNvPr id="5" name="Oval 4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33" y="2640817"/>
            <a:ext cx="6139868" cy="4225926"/>
          </a:xfrm>
          <a:prstGeom prst="rect">
            <a:avLst/>
          </a:prstGeom>
        </p:spPr>
      </p:pic>
      <p:sp>
        <p:nvSpPr>
          <p:cNvPr id="35" name="Multiplicar 34"/>
          <p:cNvSpPr/>
          <p:nvPr/>
        </p:nvSpPr>
        <p:spPr>
          <a:xfrm>
            <a:off x="7877272" y="2878943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Multiplicar 36"/>
          <p:cNvSpPr/>
          <p:nvPr/>
        </p:nvSpPr>
        <p:spPr>
          <a:xfrm>
            <a:off x="8041322" y="4148943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Multiplicar 38"/>
          <p:cNvSpPr/>
          <p:nvPr/>
        </p:nvSpPr>
        <p:spPr>
          <a:xfrm>
            <a:off x="7201036" y="4518830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Multiplicar 39"/>
          <p:cNvSpPr/>
          <p:nvPr/>
        </p:nvSpPr>
        <p:spPr>
          <a:xfrm>
            <a:off x="7113543" y="4294993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Multiplicar 40"/>
          <p:cNvSpPr/>
          <p:nvPr/>
        </p:nvSpPr>
        <p:spPr>
          <a:xfrm>
            <a:off x="6184599" y="3807630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Multiplicar 42"/>
          <p:cNvSpPr/>
          <p:nvPr/>
        </p:nvSpPr>
        <p:spPr>
          <a:xfrm>
            <a:off x="6376036" y="5945993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Multiplicar 44"/>
          <p:cNvSpPr/>
          <p:nvPr/>
        </p:nvSpPr>
        <p:spPr>
          <a:xfrm>
            <a:off x="4959571" y="5515780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Multiplicar 45"/>
          <p:cNvSpPr/>
          <p:nvPr/>
        </p:nvSpPr>
        <p:spPr>
          <a:xfrm>
            <a:off x="4643579" y="5323692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Multiplicar 47"/>
          <p:cNvSpPr/>
          <p:nvPr/>
        </p:nvSpPr>
        <p:spPr>
          <a:xfrm>
            <a:off x="3985658" y="5471207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4" name="Grupo 3"/>
          <p:cNvGrpSpPr/>
          <p:nvPr/>
        </p:nvGrpSpPr>
        <p:grpSpPr>
          <a:xfrm rot="18273298">
            <a:off x="4868912" y="2740213"/>
            <a:ext cx="4581075" cy="4555942"/>
            <a:chOff x="1266171" y="3298825"/>
            <a:chExt cx="4581075" cy="4555942"/>
          </a:xfrm>
        </p:grpSpPr>
        <p:sp>
          <p:nvSpPr>
            <p:cNvPr id="10" name="Multiplicar 9"/>
            <p:cNvSpPr/>
            <p:nvPr/>
          </p:nvSpPr>
          <p:spPr>
            <a:xfrm>
              <a:off x="1738425" y="3717926"/>
              <a:ext cx="235262" cy="228600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Multiplicar 18"/>
            <p:cNvSpPr/>
            <p:nvPr/>
          </p:nvSpPr>
          <p:spPr>
            <a:xfrm>
              <a:off x="1738425" y="4103689"/>
              <a:ext cx="235262" cy="228600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Multiplicar 19"/>
            <p:cNvSpPr/>
            <p:nvPr/>
          </p:nvSpPr>
          <p:spPr>
            <a:xfrm>
              <a:off x="3891818" y="4156076"/>
              <a:ext cx="235262" cy="228600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Multiplicar 22"/>
            <p:cNvSpPr/>
            <p:nvPr/>
          </p:nvSpPr>
          <p:spPr>
            <a:xfrm>
              <a:off x="3829833" y="5389562"/>
              <a:ext cx="235262" cy="228600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Multiplicar 23"/>
            <p:cNvSpPr/>
            <p:nvPr/>
          </p:nvSpPr>
          <p:spPr>
            <a:xfrm>
              <a:off x="3940541" y="5219700"/>
              <a:ext cx="235262" cy="228600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Multiplicar 25"/>
            <p:cNvSpPr/>
            <p:nvPr/>
          </p:nvSpPr>
          <p:spPr>
            <a:xfrm>
              <a:off x="2221630" y="5537199"/>
              <a:ext cx="235262" cy="228600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Multiplicar 26"/>
            <p:cNvSpPr/>
            <p:nvPr/>
          </p:nvSpPr>
          <p:spPr>
            <a:xfrm>
              <a:off x="1266171" y="3298825"/>
              <a:ext cx="235262" cy="228600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" name="Multiplicar 28"/>
            <p:cNvSpPr/>
            <p:nvPr/>
          </p:nvSpPr>
          <p:spPr>
            <a:xfrm>
              <a:off x="4592703" y="5873751"/>
              <a:ext cx="235262" cy="228600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Multiplicar 30"/>
            <p:cNvSpPr/>
            <p:nvPr/>
          </p:nvSpPr>
          <p:spPr>
            <a:xfrm>
              <a:off x="5537988" y="5026332"/>
              <a:ext cx="235262" cy="228600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49" name="Conexão reta 48"/>
            <p:cNvCxnSpPr/>
            <p:nvPr/>
          </p:nvCxnSpPr>
          <p:spPr>
            <a:xfrm rot="3326702" flipV="1">
              <a:off x="3031621" y="5039142"/>
              <a:ext cx="2258945" cy="3372305"/>
            </a:xfrm>
            <a:prstGeom prst="line">
              <a:avLst/>
            </a:prstGeom>
            <a:ln w="38100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exão reta 11"/>
          <p:cNvCxnSpPr/>
          <p:nvPr/>
        </p:nvCxnSpPr>
        <p:spPr>
          <a:xfrm flipV="1">
            <a:off x="3423733" y="5902225"/>
            <a:ext cx="6139868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 para a direita 14"/>
          <p:cNvSpPr/>
          <p:nvPr/>
        </p:nvSpPr>
        <p:spPr>
          <a:xfrm>
            <a:off x="9740744" y="4654997"/>
            <a:ext cx="464234" cy="18752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0174447" y="4516597"/>
                <a:ext cx="8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447" y="4516597"/>
                <a:ext cx="81499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Extraction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041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Posição de Conteúdo 4"/>
              <p:cNvSpPr>
                <a:spLocks noGrp="1"/>
              </p:cNvSpPr>
              <p:nvPr>
                <p:ph idx="1"/>
              </p:nvPr>
            </p:nvSpPr>
            <p:spPr>
              <a:xfrm>
                <a:off x="1484311" y="2666999"/>
                <a:ext cx="4184970" cy="182059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   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        0               0         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5" name="Marcador de Posição de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1" y="2666999"/>
                <a:ext cx="4184970" cy="182059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osição de Conteúdo 4"/>
          <p:cNvSpPr txBox="1">
            <a:spLocks/>
          </p:cNvSpPr>
          <p:nvPr/>
        </p:nvSpPr>
        <p:spPr>
          <a:xfrm>
            <a:off x="4572001" y="1790698"/>
            <a:ext cx="3568700" cy="43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2461846" y="2666999"/>
            <a:ext cx="2250831" cy="9061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" name="Conexão reta unidirecional 7"/>
          <p:cNvCxnSpPr/>
          <p:nvPr/>
        </p:nvCxnSpPr>
        <p:spPr>
          <a:xfrm>
            <a:off x="4712677" y="2666999"/>
            <a:ext cx="17725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arcador de Posição de Conteúdo 4"/>
              <p:cNvSpPr txBox="1">
                <a:spLocks/>
              </p:cNvSpPr>
              <p:nvPr/>
            </p:nvSpPr>
            <p:spPr>
              <a:xfrm>
                <a:off x="6493667" y="2438399"/>
                <a:ext cx="4380659" cy="11347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dirty="0" smtClean="0"/>
              </a:p>
              <a:p>
                <a:pPr marL="0" indent="0">
                  <a:buFont typeface="Arial"/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9" name="Marcador de Posição de Conteúd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667" y="2438399"/>
                <a:ext cx="4380659" cy="11347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461845" y="4487594"/>
                <a:ext cx="7118253" cy="1317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PT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PT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PT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pt-PT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5" y="4487594"/>
                <a:ext cx="7118253" cy="1317284"/>
              </a:xfrm>
              <a:prstGeom prst="rect">
                <a:avLst/>
              </a:prstGeom>
              <a:blipFill rotWithShape="0">
                <a:blip r:embed="rId4"/>
                <a:stretch>
                  <a:fillRect l="-2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8370277" y="2438399"/>
            <a:ext cx="928468" cy="65649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8" name="Conexão reta 17"/>
          <p:cNvCxnSpPr/>
          <p:nvPr/>
        </p:nvCxnSpPr>
        <p:spPr>
          <a:xfrm>
            <a:off x="9298745" y="3094892"/>
            <a:ext cx="0" cy="98473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19"/>
          <p:cNvCxnSpPr/>
          <p:nvPr/>
        </p:nvCxnSpPr>
        <p:spPr>
          <a:xfrm flipH="1">
            <a:off x="3376246" y="4079631"/>
            <a:ext cx="59225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3376246" y="4586069"/>
            <a:ext cx="787790" cy="75203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4" name="Conexão reta 23"/>
          <p:cNvCxnSpPr/>
          <p:nvPr/>
        </p:nvCxnSpPr>
        <p:spPr>
          <a:xfrm flipV="1">
            <a:off x="3376246" y="4079631"/>
            <a:ext cx="0" cy="50643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arredondado 26"/>
          <p:cNvSpPr/>
          <p:nvPr/>
        </p:nvSpPr>
        <p:spPr>
          <a:xfrm>
            <a:off x="2461845" y="4357858"/>
            <a:ext cx="604912" cy="156151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Oval 14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Extraction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9908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2" grpId="0" animBg="1"/>
      <p:bldP spid="22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17"/>
          <p:cNvSpPr>
            <a:spLocks noGrp="1"/>
          </p:cNvSpPr>
          <p:nvPr>
            <p:ph idx="1"/>
          </p:nvPr>
        </p:nvSpPr>
        <p:spPr>
          <a:xfrm>
            <a:off x="1484310" y="3597725"/>
            <a:ext cx="10018713" cy="1121230"/>
          </a:xfrm>
        </p:spPr>
        <p:txBody>
          <a:bodyPr/>
          <a:lstStyle/>
          <a:p>
            <a:r>
              <a:rPr lang="en-US" dirty="0" smtClean="0"/>
              <a:t>More robust method, which can operate in several environments;</a:t>
            </a:r>
          </a:p>
          <a:p>
            <a:r>
              <a:rPr lang="en-US" dirty="0" smtClean="0"/>
              <a:t>Can be used for various tasks, like mapping or scene recognition.</a:t>
            </a:r>
            <a:endParaRPr 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77057" y="2975427"/>
            <a:ext cx="10018713" cy="6458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9" name="Marcador de Posição de Conteúdo 17"/>
          <p:cNvSpPr txBox="1">
            <a:spLocks/>
          </p:cNvSpPr>
          <p:nvPr/>
        </p:nvSpPr>
        <p:spPr>
          <a:xfrm>
            <a:off x="1491563" y="5341253"/>
            <a:ext cx="10018713" cy="1121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Relies on previous measurements</a:t>
            </a:r>
            <a:endParaRPr lang="en-US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484310" y="4718955"/>
            <a:ext cx="10018713" cy="6458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636711" y="8382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Feature Extraction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Visual </a:t>
            </a:r>
            <a:r>
              <a:rPr lang="pt-PT" dirty="0" err="1" smtClean="0"/>
              <a:t>Tracking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34" y="3953022"/>
            <a:ext cx="6316865" cy="2904978"/>
          </a:xfrm>
          <a:prstGeom prst="rect">
            <a:avLst/>
          </a:prstGeom>
        </p:spPr>
      </p:pic>
      <p:sp>
        <p:nvSpPr>
          <p:cNvPr id="4" name="Multiplicar 3"/>
          <p:cNvSpPr/>
          <p:nvPr/>
        </p:nvSpPr>
        <p:spPr>
          <a:xfrm>
            <a:off x="6855618" y="5062538"/>
            <a:ext cx="366713" cy="4738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272" y1="26559" x2="63272" y2="26559"/>
                        <a14:foregroundMark x1="66975" y1="33718" x2="66975" y2="32102"/>
                        <a14:backgroundMark x1="56584" y1="32564" x2="57305" y2="32564"/>
                        <a14:backgroundMark x1="60185" y1="74134" x2="97016" y2="29099"/>
                        <a14:backgroundMark x1="45679" y1="59815" x2="9671" y2="22633"/>
                        <a14:backgroundMark x1="22119" y1="55427" x2="16564" y2="47344"/>
                        <a14:backgroundMark x1="23045" y1="55427" x2="20473" y2="53580"/>
                        <a14:backgroundMark x1="28395" y1="50346" x2="29630" y2="52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-350" r="24553" b="7002"/>
          <a:stretch/>
        </p:blipFill>
        <p:spPr>
          <a:xfrm>
            <a:off x="478297" y="1818000"/>
            <a:ext cx="6840000" cy="5040000"/>
          </a:xfrm>
        </p:spPr>
      </p:pic>
      <p:sp>
        <p:nvSpPr>
          <p:cNvPr id="6" name="Oval 5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Visual </a:t>
            </a:r>
            <a:r>
              <a:rPr lang="pt-PT" dirty="0" err="1" smtClean="0"/>
              <a:t>Tracking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34" y="3953022"/>
            <a:ext cx="6316865" cy="290497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622380" y="4202906"/>
            <a:ext cx="366713" cy="4738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2757" y1="18938" x2="66667" y2="24018"/>
                        <a14:backgroundMark x1="15535" y1="66744" x2="1749" y2="17552"/>
                        <a14:backgroundMark x1="63992" y1="58661" x2="91667" y2="22633"/>
                        <a14:backgroundMark x1="52263" y1="31178" x2="52469" y2="33718"/>
                        <a14:backgroundMark x1="28292" y1="58430" x2="32202" y2="60277"/>
                        <a14:backgroundMark x1="41975" y1="63741" x2="30041" y2="49885"/>
                        <a14:backgroundMark x1="16667" y1="54503" x2="19650" y2="65820"/>
                        <a14:backgroundMark x1="29321" y1="69284" x2="31893" y2="70670"/>
                        <a14:backgroundMark x1="26029" y1="71824" x2="20473" y2="66975"/>
                        <a14:backgroundMark x1="27675" y1="57968" x2="30658" y2="59815"/>
                        <a14:backgroundMark x1="32613" y1="60508" x2="31379" y2="5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-350" r="28712" b="7002"/>
          <a:stretch/>
        </p:blipFill>
        <p:spPr>
          <a:xfrm>
            <a:off x="0" y="1818000"/>
            <a:ext cx="6840000" cy="5040000"/>
          </a:xfrm>
        </p:spPr>
      </p:pic>
      <p:sp>
        <p:nvSpPr>
          <p:cNvPr id="7" name="Oval 6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err="1" smtClean="0"/>
              <a:t>Results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34" y="3953022"/>
            <a:ext cx="6316865" cy="290497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555830" y="5943601"/>
            <a:ext cx="366713" cy="4738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807" y1="23788" x2="26029" y2="65589"/>
                        <a14:backgroundMark x1="29630" y1="57506" x2="31996" y2="60277"/>
                        <a14:backgroundMark x1="20473" y1="45727" x2="22840" y2="42494"/>
                        <a14:backgroundMark x1="32819" y1="60739" x2="30967" y2="58430"/>
                        <a14:backgroundMark x1="36728" y1="69284" x2="35391" y2="72286"/>
                        <a14:backgroundMark x1="63374" y1="30716" x2="68519" y2="63048"/>
                        <a14:backgroundMark x1="45782" y1="63048" x2="47119" y2="63048"/>
                        <a14:backgroundMark x1="29218" y1="57506" x2="30144" y2="59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22" t="-350" r="25742" b="7002"/>
          <a:stretch/>
        </p:blipFill>
        <p:spPr>
          <a:xfrm>
            <a:off x="351689" y="1803232"/>
            <a:ext cx="6840000" cy="5040000"/>
          </a:xfrm>
        </p:spPr>
      </p:pic>
      <p:sp>
        <p:nvSpPr>
          <p:cNvPr id="7" name="Oval 6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Kalman </a:t>
            </a:r>
            <a:r>
              <a:rPr lang="pt-PT" dirty="0" err="1" smtClean="0"/>
              <a:t>Filter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Posição de Conteúdo 2"/>
              <p:cNvSpPr txBox="1">
                <a:spLocks/>
              </p:cNvSpPr>
              <p:nvPr/>
            </p:nvSpPr>
            <p:spPr>
              <a:xfrm>
                <a:off x="393700" y="4486763"/>
                <a:ext cx="5956300" cy="93164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dirty="0" smtClean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dirty="0" smtClean="0"/>
              </a:p>
              <a:p>
                <a:pPr marL="0" indent="0">
                  <a:buFont typeface="Arial"/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4" name="Marcador de Posição de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4486763"/>
                <a:ext cx="5956300" cy="931643"/>
              </a:xfrm>
              <a:prstGeom prst="rect">
                <a:avLst/>
              </a:prstGeom>
              <a:blipFill rotWithShape="0">
                <a:blip r:embed="rId2"/>
                <a:stretch>
                  <a:fillRect t="-84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Data </a:t>
            </a:r>
            <a:r>
              <a:rPr lang="pt-PT" dirty="0" err="1" smtClean="0"/>
              <a:t>Merging</a:t>
            </a:r>
            <a:r>
              <a:rPr lang="pt-PT" dirty="0"/>
              <a:t> </a:t>
            </a:r>
            <a:r>
              <a:rPr lang="pt-PT" dirty="0" err="1" smtClean="0"/>
              <a:t>Using</a:t>
            </a:r>
            <a:r>
              <a:rPr lang="pt-PT" dirty="0" smtClean="0"/>
              <a:t> Kalman </a:t>
            </a:r>
            <a:r>
              <a:rPr lang="pt-PT" dirty="0" err="1" smtClean="0"/>
              <a:t>Filter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Posição de Conteúdo 2"/>
              <p:cNvSpPr txBox="1">
                <a:spLocks/>
              </p:cNvSpPr>
              <p:nvPr/>
            </p:nvSpPr>
            <p:spPr>
              <a:xfrm>
                <a:off x="5676900" y="3047173"/>
                <a:ext cx="5334000" cy="38108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𝑺𝒕𝒂𝒕𝒆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𝑽𝒂𝒓𝒊𝒂𝒃𝒍𝒆𝒔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PT" b="1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pt-PT" b="1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t-PT" b="0" dirty="0" smtClean="0"/>
              </a:p>
            </p:txBody>
          </p:sp>
        </mc:Choice>
        <mc:Fallback xmlns="">
          <p:sp>
            <p:nvSpPr>
              <p:cNvPr id="4" name="Marcador de Posição de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3047173"/>
                <a:ext cx="5334000" cy="38108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6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  <a:blipFill rotWithShape="0">
                <a:blip r:embed="rId3"/>
                <a:stretch>
                  <a:fillRect t="-84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625600" y="4368800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6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arcador de Posição de Conteúdo 2"/>
              <p:cNvSpPr txBox="1">
                <a:spLocks/>
              </p:cNvSpPr>
              <p:nvPr/>
            </p:nvSpPr>
            <p:spPr>
              <a:xfrm>
                <a:off x="6273800" y="2438399"/>
                <a:ext cx="5918200" cy="3784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𝑴𝒐𝒅𝒆𝒍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𝑫𝒆𝒇𝒊𝒏𝒊𝒕𝒊𝒐𝒏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PT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+0,5.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pt-PT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pt-PT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PT" dirty="0" smtClean="0"/>
              </a:p>
              <a:p>
                <a:pPr marL="0" indent="0">
                  <a:buNone/>
                </a:pPr>
                <a:endParaRPr lang="pt-PT" dirty="0"/>
              </a:p>
              <a:p>
                <a:pPr marL="0" indent="0">
                  <a:buNone/>
                </a:pPr>
                <a:endParaRPr lang="pt-P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f>
                                <m:fPr>
                                  <m:type m:val="skw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b>
                                  </m:s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Marcador de Posição de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800" y="2438399"/>
                <a:ext cx="5918200" cy="3784992"/>
              </a:xfrm>
              <a:prstGeom prst="rect">
                <a:avLst/>
              </a:prstGeom>
              <a:blipFill rotWithShape="0">
                <a:blip r:embed="rId2"/>
                <a:stretch>
                  <a:fillRect l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Merging Using Kalman Filter</a:t>
            </a:r>
            <a:endParaRPr lang="en-US" dirty="0"/>
          </a:p>
        </p:txBody>
      </p:sp>
      <p:cxnSp>
        <p:nvCxnSpPr>
          <p:cNvPr id="7" name="Conexão reta 6"/>
          <p:cNvCxnSpPr/>
          <p:nvPr/>
        </p:nvCxnSpPr>
        <p:spPr>
          <a:xfrm>
            <a:off x="8472072" y="5449667"/>
            <a:ext cx="2897945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9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  <a:blipFill rotWithShape="0">
                <a:blip r:embed="rId3"/>
                <a:stretch>
                  <a:fillRect t="-78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2247900" y="4330482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3416300" y="4330482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742873" y="4323225"/>
            <a:ext cx="406400" cy="4318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Oval 19"/>
          <p:cNvSpPr/>
          <p:nvPr/>
        </p:nvSpPr>
        <p:spPr>
          <a:xfrm>
            <a:off x="7523846" y="5114251"/>
            <a:ext cx="406400" cy="4318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Conexão reta 3"/>
          <p:cNvCxnSpPr>
            <a:stCxn id="20" idx="0"/>
          </p:cNvCxnSpPr>
          <p:nvPr/>
        </p:nvCxnSpPr>
        <p:spPr>
          <a:xfrm flipH="1" flipV="1">
            <a:off x="7707086" y="4078514"/>
            <a:ext cx="19960" cy="10357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5"/>
          <p:cNvCxnSpPr/>
          <p:nvPr/>
        </p:nvCxnSpPr>
        <p:spPr>
          <a:xfrm flipH="1">
            <a:off x="3947886" y="4078514"/>
            <a:ext cx="3773714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ta 22"/>
          <p:cNvCxnSpPr>
            <a:endCxn id="19" idx="0"/>
          </p:cNvCxnSpPr>
          <p:nvPr/>
        </p:nvCxnSpPr>
        <p:spPr>
          <a:xfrm flipH="1">
            <a:off x="3946073" y="4078514"/>
            <a:ext cx="1813" cy="24471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18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Marcador de Posição de Conteúdo 2"/>
              <p:cNvSpPr txBox="1">
                <a:spLocks/>
              </p:cNvSpPr>
              <p:nvPr/>
            </p:nvSpPr>
            <p:spPr>
              <a:xfrm>
                <a:off x="6327724" y="4446025"/>
                <a:ext cx="3187700" cy="24119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1 0 0 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0 0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0 1 0 0 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0 0 1 0 0 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0 0 0 1 0 0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0 0 0 0 1 0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0 0 0 0 0 1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Marcador de Posição de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724" y="4446025"/>
                <a:ext cx="3187700" cy="2411975"/>
              </a:xfrm>
              <a:prstGeom prst="rect">
                <a:avLst/>
              </a:prstGeom>
              <a:blipFill rotWithShape="0">
                <a:blip r:embed="rId2"/>
                <a:stretch>
                  <a:fillRect t="-35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arcador de Posição de Conteúdo 2"/>
              <p:cNvSpPr txBox="1">
                <a:spLocks/>
              </p:cNvSpPr>
              <p:nvPr/>
            </p:nvSpPr>
            <p:spPr>
              <a:xfrm>
                <a:off x="9299524" y="4928112"/>
                <a:ext cx="2676576" cy="1447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pt-PT" b="0" dirty="0" smtClean="0"/>
              </a:p>
            </p:txBody>
          </p:sp>
        </mc:Choice>
        <mc:Fallback xmlns="">
          <p:sp>
            <p:nvSpPr>
              <p:cNvPr id="13" name="Marcador de Posição de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524" y="4928112"/>
                <a:ext cx="2676576" cy="1447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15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  <a:blipFill rotWithShape="0">
                <a:blip r:embed="rId4"/>
                <a:stretch>
                  <a:fillRect t="-78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2247900" y="4330482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/>
          <p:cNvSpPr/>
          <p:nvPr/>
        </p:nvSpPr>
        <p:spPr>
          <a:xfrm>
            <a:off x="3416300" y="4330482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arcador de Posição de Conteúdo 2"/>
              <p:cNvSpPr txBox="1">
                <a:spLocks/>
              </p:cNvSpPr>
              <p:nvPr/>
            </p:nvSpPr>
            <p:spPr>
              <a:xfrm>
                <a:off x="6273800" y="2438399"/>
                <a:ext cx="5918200" cy="3784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𝑴𝒐𝒅𝒆𝒍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𝑫𝒆𝒇𝒊𝒏𝒊𝒕𝒊𝒐𝒏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PT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+0,5.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pt-PT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pt-PT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Marcador de Posição de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800" y="2438399"/>
                <a:ext cx="5918200" cy="3784992"/>
              </a:xfrm>
              <a:prstGeom prst="rect">
                <a:avLst/>
              </a:prstGeom>
              <a:blipFill rotWithShape="0">
                <a:blip r:embed="rId5"/>
                <a:stretch>
                  <a:fillRect l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 smtClean="0"/>
              <a:t>Data Merging Using Kalman Filter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Experimental Setup</a:t>
            </a:r>
            <a:endParaRPr lang="pt-PT" dirty="0"/>
          </a:p>
        </p:txBody>
      </p:sp>
      <p:sp>
        <p:nvSpPr>
          <p:cNvPr id="3" name="Oval 2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e Conteúdo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124201"/>
          </a:xfrm>
        </p:spPr>
        <p:txBody>
          <a:bodyPr/>
          <a:lstStyle/>
          <a:p>
            <a:r>
              <a:rPr lang="en-US" dirty="0" smtClean="0"/>
              <a:t>Inertial sensors;</a:t>
            </a:r>
          </a:p>
          <a:p>
            <a:r>
              <a:rPr lang="en-US" dirty="0" smtClean="0"/>
              <a:t>Visual sensors;</a:t>
            </a:r>
          </a:p>
          <a:p>
            <a:r>
              <a:rPr lang="en-US" dirty="0" smtClean="0"/>
              <a:t>Processing Unit.</a:t>
            </a:r>
          </a:p>
        </p:txBody>
      </p:sp>
    </p:spTree>
    <p:extLst>
      <p:ext uri="{BB962C8B-B14F-4D97-AF65-F5344CB8AC3E}">
        <p14:creationId xmlns:p14="http://schemas.microsoft.com/office/powerpoint/2010/main" val="314551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pt-PT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15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  <a:blipFill rotWithShape="0">
                <a:blip r:embed="rId2"/>
                <a:stretch>
                  <a:fillRect t="-78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1484311" y="4330482"/>
            <a:ext cx="3760789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5492384" y="2945813"/>
                <a:ext cx="4435387" cy="3201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pt-PT" sz="2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1 0 0 </m:t>
                            </m:r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PT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pt-PT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 0 0</m:t>
                            </m:r>
                          </m:e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0 1 0 0 </m:t>
                            </m:r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PT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pt-PT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0 0 1 0 0 </m:t>
                            </m:r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PT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pt-PT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0 0 0 1 0 0</m:t>
                            </m:r>
                          </m:e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0 0 0 0 1 0</m:t>
                            </m:r>
                          </m:e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0 0 0 0 0 1</m:t>
                            </m:r>
                          </m:e>
                        </m:eqArr>
                      </m:e>
                    </m:d>
                  </m:oMath>
                </a14:m>
                <a:r>
                  <a:rPr lang="pt-PT" sz="2800" dirty="0" smtClean="0"/>
                  <a:t>.</a:t>
                </a:r>
                <a:r>
                  <a:rPr lang="pt-PT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pt-PT" sz="280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384" y="2945813"/>
                <a:ext cx="4435387" cy="32011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unidirecional 4"/>
          <p:cNvCxnSpPr/>
          <p:nvPr/>
        </p:nvCxnSpPr>
        <p:spPr>
          <a:xfrm flipH="1">
            <a:off x="3708400" y="4182739"/>
            <a:ext cx="520700" cy="7272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 smtClean="0"/>
              <a:t>Data Merging Using Kalman Filter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9502299" y="3683899"/>
                <a:ext cx="2864216" cy="1724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800" dirty="0"/>
                  <a:t>+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  <m:sSup>
                              <m:sSup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pt-PT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  <m:sSup>
                              <m:sSup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pt-PT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  <m:sSup>
                              <m:sSup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pt-PT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299" y="3683899"/>
                <a:ext cx="2864216" cy="1724959"/>
              </a:xfrm>
              <a:prstGeom prst="rect">
                <a:avLst/>
              </a:prstGeom>
              <a:blipFill rotWithShape="0">
                <a:blip r:embed="rId4"/>
                <a:stretch>
                  <a:fillRect l="-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7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5028643" y="2772105"/>
                <a:ext cx="3207434" cy="3791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>
                              <m:r>
                                <a:rPr lang="pt-PT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643" y="2772105"/>
                <a:ext cx="3207434" cy="37918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15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  <a:blipFill rotWithShape="0">
                <a:blip r:embed="rId3"/>
                <a:stretch>
                  <a:fillRect t="-84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400007" y="4736684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4" name="Grupo 13"/>
          <p:cNvGrpSpPr/>
          <p:nvPr/>
        </p:nvGrpSpPr>
        <p:grpSpPr>
          <a:xfrm>
            <a:off x="9702724" y="2113248"/>
            <a:ext cx="2374425" cy="2084837"/>
            <a:chOff x="7642674" y="3387316"/>
            <a:chExt cx="3860350" cy="3327262"/>
          </a:xfrm>
        </p:grpSpPr>
        <p:grpSp>
          <p:nvGrpSpPr>
            <p:cNvPr id="12" name="Grupo 11"/>
            <p:cNvGrpSpPr/>
            <p:nvPr/>
          </p:nvGrpSpPr>
          <p:grpSpPr>
            <a:xfrm>
              <a:off x="7903024" y="3387316"/>
              <a:ext cx="3600000" cy="3327262"/>
              <a:chOff x="7579399" y="1828522"/>
              <a:chExt cx="3600000" cy="3327262"/>
            </a:xfrm>
          </p:grpSpPr>
          <p:pic>
            <p:nvPicPr>
              <p:cNvPr id="6" name="Imagem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backgroundMark x1="4835" y1="22477" x2="18827" y2="72248"/>
                            <a14:backgroundMark x1="73148" y1="26376" x2="95165" y2="814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88" t="8377" r="30423" b="13698"/>
              <a:stretch/>
            </p:blipFill>
            <p:spPr>
              <a:xfrm>
                <a:off x="7579399" y="1915784"/>
                <a:ext cx="3600000" cy="3240000"/>
              </a:xfrm>
              <a:prstGeom prst="rect">
                <a:avLst/>
              </a:prstGeom>
            </p:spPr>
          </p:pic>
          <p:sp>
            <p:nvSpPr>
              <p:cNvPr id="8" name="Seta curvada à direita 7"/>
              <p:cNvSpPr/>
              <p:nvPr/>
            </p:nvSpPr>
            <p:spPr>
              <a:xfrm>
                <a:off x="8763000" y="1915784"/>
                <a:ext cx="393700" cy="419100"/>
              </a:xfrm>
              <a:prstGeom prst="curved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9120299" y="1828522"/>
                    <a:ext cx="698500" cy="5936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P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pt-PT" sz="2800" dirty="0"/>
                  </a:p>
                </p:txBody>
              </p:sp>
            </mc:Choice>
            <mc:Fallback xmlns="">
              <p:sp>
                <p:nvSpPr>
                  <p:cNvPr id="9" name="CaixaDe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20299" y="1828522"/>
                    <a:ext cx="698500" cy="59362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r="-25352" b="-45902"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Seta curvada para cima 9"/>
              <p:cNvSpPr/>
              <p:nvPr/>
            </p:nvSpPr>
            <p:spPr>
              <a:xfrm>
                <a:off x="7668299" y="4787276"/>
                <a:ext cx="485101" cy="305216"/>
              </a:xfrm>
              <a:prstGeom prst="curvedUp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Seta curvada para baixo 10"/>
              <p:cNvSpPr/>
              <p:nvPr/>
            </p:nvSpPr>
            <p:spPr>
              <a:xfrm>
                <a:off x="10407762" y="4307131"/>
                <a:ext cx="596900" cy="359263"/>
              </a:xfrm>
              <a:prstGeom prst="curved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7642674" y="5689154"/>
                  <a:ext cx="698500" cy="593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pt-PT" sz="28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674" y="5689154"/>
                  <a:ext cx="698500" cy="59362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31429" b="-47541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10731387" y="5272301"/>
                  <a:ext cx="698500" cy="593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pt-PT" sz="28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1387" y="5272301"/>
                  <a:ext cx="698500" cy="59362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32394" b="-47541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156" b="86239" l="32407" r="74486">
                        <a14:backgroundMark x1="41255" y1="39679" x2="42181" y2="38761"/>
                        <a14:backgroundMark x1="65741" y1="51147" x2="64918" y2="50688"/>
                        <a14:backgroundMark x1="53601" y1="10092" x2="53704" y2="12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9" t="9052" r="26116" b="11757"/>
          <a:stretch/>
        </p:blipFill>
        <p:spPr>
          <a:xfrm>
            <a:off x="9408830" y="4324446"/>
            <a:ext cx="2668320" cy="266832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5" t="4184" r="20192" b="9224"/>
          <a:stretch/>
        </p:blipFill>
        <p:spPr>
          <a:xfrm>
            <a:off x="9434089" y="26600"/>
            <a:ext cx="2643061" cy="1957823"/>
          </a:xfrm>
          <a:prstGeom prst="rect">
            <a:avLst/>
          </a:prstGeom>
        </p:spPr>
      </p:pic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 smtClean="0"/>
              <a:t>Data Merging Using Kalman Filter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5050469" y="2617735"/>
                <a:ext cx="3207434" cy="4234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469" y="2617735"/>
                <a:ext cx="3207434" cy="42348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15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  <a:blipFill rotWithShape="0">
                <a:blip r:embed="rId3"/>
                <a:stretch>
                  <a:fillRect t="-84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400007" y="4736684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4" name="Grupo 13"/>
          <p:cNvGrpSpPr/>
          <p:nvPr/>
        </p:nvGrpSpPr>
        <p:grpSpPr>
          <a:xfrm>
            <a:off x="7896891" y="2052688"/>
            <a:ext cx="4295109" cy="3365718"/>
            <a:chOff x="7642674" y="3387316"/>
            <a:chExt cx="3860351" cy="3327262"/>
          </a:xfrm>
        </p:grpSpPr>
        <p:grpSp>
          <p:nvGrpSpPr>
            <p:cNvPr id="12" name="Grupo 11"/>
            <p:cNvGrpSpPr/>
            <p:nvPr/>
          </p:nvGrpSpPr>
          <p:grpSpPr>
            <a:xfrm>
              <a:off x="7903025" y="3387316"/>
              <a:ext cx="3600000" cy="3327262"/>
              <a:chOff x="7579400" y="1828522"/>
              <a:chExt cx="3600000" cy="3327262"/>
            </a:xfrm>
          </p:grpSpPr>
          <p:pic>
            <p:nvPicPr>
              <p:cNvPr id="6" name="Imagem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backgroundMark x1="4835" y1="22477" x2="18827" y2="72248"/>
                            <a14:backgroundMark x1="73148" y1="26376" x2="95165" y2="814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88" t="8377" r="30423" b="13698"/>
              <a:stretch/>
            </p:blipFill>
            <p:spPr>
              <a:xfrm>
                <a:off x="7579400" y="1915784"/>
                <a:ext cx="3600000" cy="3240000"/>
              </a:xfrm>
              <a:prstGeom prst="rect">
                <a:avLst/>
              </a:prstGeom>
            </p:spPr>
          </p:pic>
          <p:sp>
            <p:nvSpPr>
              <p:cNvPr id="8" name="Seta curvada à direita 7"/>
              <p:cNvSpPr/>
              <p:nvPr/>
            </p:nvSpPr>
            <p:spPr>
              <a:xfrm>
                <a:off x="8763000" y="1915784"/>
                <a:ext cx="393700" cy="419100"/>
              </a:xfrm>
              <a:prstGeom prst="curved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9120299" y="1828522"/>
                    <a:ext cx="698500" cy="5936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P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pt-PT" sz="2800" dirty="0"/>
                  </a:p>
                </p:txBody>
              </p:sp>
            </mc:Choice>
            <mc:Fallback xmlns="">
              <p:sp>
                <p:nvSpPr>
                  <p:cNvPr id="9" name="CaixaDe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20299" y="1828522"/>
                    <a:ext cx="698500" cy="59362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Seta curvada para cima 9"/>
              <p:cNvSpPr/>
              <p:nvPr/>
            </p:nvSpPr>
            <p:spPr>
              <a:xfrm>
                <a:off x="7668299" y="4787276"/>
                <a:ext cx="485101" cy="305216"/>
              </a:xfrm>
              <a:prstGeom prst="curvedUp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Seta curvada para baixo 10"/>
              <p:cNvSpPr/>
              <p:nvPr/>
            </p:nvSpPr>
            <p:spPr>
              <a:xfrm>
                <a:off x="10407762" y="4307131"/>
                <a:ext cx="596900" cy="359263"/>
              </a:xfrm>
              <a:prstGeom prst="curved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7642674" y="5689154"/>
                  <a:ext cx="698500" cy="593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pt-PT" sz="28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674" y="5689154"/>
                  <a:ext cx="698500" cy="59362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10731387" y="5272301"/>
                  <a:ext cx="698500" cy="593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pt-PT" sz="28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1387" y="5272301"/>
                  <a:ext cx="698500" cy="59362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156" b="86239" l="32407" r="74486">
                        <a14:backgroundMark x1="41255" y1="39679" x2="42181" y2="38761"/>
                        <a14:backgroundMark x1="65741" y1="51147" x2="64918" y2="50688"/>
                        <a14:backgroundMark x1="53601" y1="10092" x2="53704" y2="12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9" t="9052" r="26116" b="11757"/>
          <a:stretch/>
        </p:blipFill>
        <p:spPr>
          <a:xfrm>
            <a:off x="10995123" y="5714114"/>
            <a:ext cx="1196877" cy="1196877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5" t="4184" r="20192" b="9224"/>
          <a:stretch/>
        </p:blipFill>
        <p:spPr>
          <a:xfrm>
            <a:off x="10582290" y="26600"/>
            <a:ext cx="1609710" cy="1192378"/>
          </a:xfrm>
          <a:prstGeom prst="rect">
            <a:avLst/>
          </a:prstGeom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 smtClean="0"/>
              <a:t>Data Merging Using Kalman Filter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060412" y="2557780"/>
                <a:ext cx="3207434" cy="4203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/>
                            <m:e/>
                            <m:e>
                              <m:r>
                                <a:rPr lang="pt-PT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412" y="2557780"/>
                <a:ext cx="3207434" cy="42034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15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  <a:blipFill rotWithShape="0">
                <a:blip r:embed="rId3"/>
                <a:stretch>
                  <a:fillRect t="-84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400007" y="4736684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5" t="4184" r="20192" b="9224"/>
          <a:stretch/>
        </p:blipFill>
        <p:spPr>
          <a:xfrm>
            <a:off x="7631994" y="1574802"/>
            <a:ext cx="4560006" cy="3377782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11105173" y="4763306"/>
            <a:ext cx="1048915" cy="993663"/>
            <a:chOff x="7579399" y="1915784"/>
            <a:chExt cx="3600000" cy="3240000"/>
          </a:xfrm>
        </p:grpSpPr>
        <p:pic>
          <p:nvPicPr>
            <p:cNvPr id="41" name="Imagem 4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backgroundMark x1="4835" y1="22477" x2="18827" y2="72248"/>
                          <a14:backgroundMark x1="73148" y1="26376" x2="95165" y2="814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88" t="8377" r="30423" b="13698"/>
            <a:stretch/>
          </p:blipFill>
          <p:spPr>
            <a:xfrm>
              <a:off x="7579399" y="1915784"/>
              <a:ext cx="3600000" cy="3240000"/>
            </a:xfrm>
            <a:prstGeom prst="rect">
              <a:avLst/>
            </a:prstGeom>
          </p:spPr>
        </p:pic>
        <p:sp>
          <p:nvSpPr>
            <p:cNvPr id="42" name="Seta curvada à direita 41"/>
            <p:cNvSpPr/>
            <p:nvPr/>
          </p:nvSpPr>
          <p:spPr>
            <a:xfrm>
              <a:off x="8763000" y="1915784"/>
              <a:ext cx="393700" cy="419100"/>
            </a:xfrm>
            <a:prstGeom prst="curved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44" name="Seta curvada para cima 43"/>
            <p:cNvSpPr/>
            <p:nvPr/>
          </p:nvSpPr>
          <p:spPr>
            <a:xfrm>
              <a:off x="7668299" y="4787276"/>
              <a:ext cx="485101" cy="305216"/>
            </a:xfrm>
            <a:prstGeom prst="curvedUp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45" name="Seta curvada para baixo 44"/>
            <p:cNvSpPr/>
            <p:nvPr/>
          </p:nvSpPr>
          <p:spPr>
            <a:xfrm>
              <a:off x="10407762" y="4307131"/>
              <a:ext cx="596900" cy="359263"/>
            </a:xfrm>
            <a:prstGeom prst="curved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</p:grpSp>
      <p:pic>
        <p:nvPicPr>
          <p:cNvPr id="46" name="Imagem 4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156" b="86239" l="32407" r="74486">
                        <a14:backgroundMark x1="41255" y1="39679" x2="42181" y2="38761"/>
                        <a14:backgroundMark x1="65741" y1="51147" x2="64918" y2="50688"/>
                        <a14:backgroundMark x1="53601" y1="10092" x2="53704" y2="12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9" t="9052" r="26116" b="11757"/>
          <a:stretch/>
        </p:blipFill>
        <p:spPr>
          <a:xfrm>
            <a:off x="10995123" y="5714114"/>
            <a:ext cx="1196877" cy="1196877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 smtClean="0"/>
              <a:t>Data Merging Using Kalman Filter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15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  <a:blipFill rotWithShape="0">
                <a:blip r:embed="rId2"/>
                <a:stretch>
                  <a:fillRect t="-84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400007" y="4736684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56" b="86239" l="32407" r="74486">
                        <a14:backgroundMark x1="41255" y1="39679" x2="42181" y2="38761"/>
                        <a14:backgroundMark x1="65741" y1="51147" x2="64918" y2="50688"/>
                        <a14:backgroundMark x1="53601" y1="10092" x2="53704" y2="12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9" t="9052" r="26116" b="11757"/>
          <a:stretch/>
        </p:blipFill>
        <p:spPr>
          <a:xfrm>
            <a:off x="7561580" y="2350443"/>
            <a:ext cx="4507557" cy="4507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5148873" y="2485209"/>
                <a:ext cx="3207434" cy="447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P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P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P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PT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PT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PT" sz="28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873" y="2485209"/>
                <a:ext cx="3207434" cy="447083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5" t="4184" r="20192" b="9224"/>
          <a:stretch/>
        </p:blipFill>
        <p:spPr>
          <a:xfrm>
            <a:off x="10582290" y="26600"/>
            <a:ext cx="1609710" cy="1192378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10862687" y="1238687"/>
            <a:ext cx="1048915" cy="993663"/>
            <a:chOff x="7579399" y="1915784"/>
            <a:chExt cx="3600000" cy="3240000"/>
          </a:xfrm>
        </p:grpSpPr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4835" y1="22477" x2="18827" y2="72248"/>
                          <a14:backgroundMark x1="73148" y1="26376" x2="95165" y2="814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88" t="8377" r="30423" b="13698"/>
            <a:stretch/>
          </p:blipFill>
          <p:spPr>
            <a:xfrm>
              <a:off x="7579399" y="1915784"/>
              <a:ext cx="3600000" cy="3240000"/>
            </a:xfrm>
            <a:prstGeom prst="rect">
              <a:avLst/>
            </a:prstGeom>
          </p:spPr>
        </p:pic>
        <p:sp>
          <p:nvSpPr>
            <p:cNvPr id="40" name="Seta curvada à direita 39"/>
            <p:cNvSpPr/>
            <p:nvPr/>
          </p:nvSpPr>
          <p:spPr>
            <a:xfrm>
              <a:off x="8763000" y="1915784"/>
              <a:ext cx="393700" cy="419100"/>
            </a:xfrm>
            <a:prstGeom prst="curved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41" name="Seta curvada para cima 40"/>
            <p:cNvSpPr/>
            <p:nvPr/>
          </p:nvSpPr>
          <p:spPr>
            <a:xfrm>
              <a:off x="7668299" y="4787276"/>
              <a:ext cx="485101" cy="305216"/>
            </a:xfrm>
            <a:prstGeom prst="curvedUp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42" name="Seta curvada para baixo 41"/>
            <p:cNvSpPr/>
            <p:nvPr/>
          </p:nvSpPr>
          <p:spPr>
            <a:xfrm>
              <a:off x="10407762" y="4307131"/>
              <a:ext cx="596900" cy="359263"/>
            </a:xfrm>
            <a:prstGeom prst="curved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</p:grp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 smtClean="0"/>
              <a:t>Data Merging Using Kalman Filter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15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  <a:blipFill rotWithShape="0">
                <a:blip r:embed="rId2"/>
                <a:stretch>
                  <a:fillRect t="-84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004915" y="4736684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7044542" y="2430130"/>
                <a:ext cx="3136998" cy="376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1 0 0 0 0 0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0 1 0 0 0 0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0 0 1 0 0 0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0 0 0 1 0 0</m:t>
                              </m:r>
                            </m:e>
                            <m:e>
                              <m:r>
                                <a:rPr lang="pt-P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0 0 0 1 0</m:t>
                              </m:r>
                            </m:e>
                            <m:e>
                              <m:r>
                                <a:rPr lang="pt-P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0 0 0 0 1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0 1 0 0 0 0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0 0 0 0 1 0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542" y="2430130"/>
                <a:ext cx="3136998" cy="37695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xão reta 3"/>
          <p:cNvCxnSpPr/>
          <p:nvPr/>
        </p:nvCxnSpPr>
        <p:spPr>
          <a:xfrm>
            <a:off x="8094687" y="4936264"/>
            <a:ext cx="1730326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 smtClean="0"/>
              <a:t>Data Merging Using Kalman Filter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5397617" y="2134568"/>
                <a:ext cx="1962822" cy="447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P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P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P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PT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PT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PT" sz="28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617" y="2134568"/>
                <a:ext cx="1962822" cy="44708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Marcador de Posição de Conteúdo 2"/>
              <p:cNvSpPr txBox="1">
                <a:spLocks/>
              </p:cNvSpPr>
              <p:nvPr/>
            </p:nvSpPr>
            <p:spPr>
              <a:xfrm>
                <a:off x="9927614" y="3027322"/>
                <a:ext cx="1644624" cy="26714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t-PT" b="0" dirty="0" smtClean="0"/>
              </a:p>
            </p:txBody>
          </p:sp>
        </mc:Choice>
        <mc:Fallback xmlns="">
          <p:sp>
            <p:nvSpPr>
              <p:cNvPr id="19" name="Marcador de Posição de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614" y="3027322"/>
                <a:ext cx="1644624" cy="2671459"/>
              </a:xfrm>
              <a:prstGeom prst="rect">
                <a:avLst/>
              </a:prstGeom>
              <a:blipFill rotWithShape="0">
                <a:blip r:embed="rId5"/>
                <a:stretch>
                  <a:fillRect t="-4338" b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1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 smtClean="0"/>
              <a:t>Data Merging Using Kalman Filter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1769147" y="3627123"/>
                <a:ext cx="3027939" cy="3069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2400" dirty="0" smtClean="0"/>
                  <a:t>*1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………………</m:t>
                              </m:r>
                            </m:e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………………</m:t>
                              </m:r>
                            </m:e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………………</m:t>
                              </m:r>
                            </m:e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………………</m:t>
                              </m:r>
                            </m:e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………………</m:t>
                              </m:r>
                            </m:e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………………</m:t>
                              </m:r>
                            </m:e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0 0 0 0 0 0</m:t>
                              </m:r>
                            </m:e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0 0 0 0 0 0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147" y="3627123"/>
                <a:ext cx="3027939" cy="3069623"/>
              </a:xfrm>
              <a:prstGeom prst="rect">
                <a:avLst/>
              </a:prstGeom>
              <a:blipFill rotWithShape="0">
                <a:blip r:embed="rId2"/>
                <a:stretch>
                  <a:fillRect t="-1587" r="-3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xão reta unidirecional 6"/>
          <p:cNvCxnSpPr/>
          <p:nvPr/>
        </p:nvCxnSpPr>
        <p:spPr>
          <a:xfrm flipV="1">
            <a:off x="3659721" y="2206945"/>
            <a:ext cx="7843303" cy="5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3659721" y="2438399"/>
            <a:ext cx="7843303" cy="2982426"/>
            <a:chOff x="2775650" y="2323186"/>
            <a:chExt cx="7843303" cy="2982426"/>
          </a:xfrm>
        </p:grpSpPr>
        <p:grpSp>
          <p:nvGrpSpPr>
            <p:cNvPr id="65" name="Grupo 64"/>
            <p:cNvGrpSpPr/>
            <p:nvPr/>
          </p:nvGrpSpPr>
          <p:grpSpPr>
            <a:xfrm>
              <a:off x="2775650" y="2323186"/>
              <a:ext cx="7843303" cy="1219982"/>
              <a:chOff x="138723" y="2329929"/>
              <a:chExt cx="7843303" cy="1219982"/>
            </a:xfrm>
          </p:grpSpPr>
          <p:sp>
            <p:nvSpPr>
              <p:cNvPr id="73" name="Retângulo 72"/>
              <p:cNvSpPr/>
              <p:nvPr/>
            </p:nvSpPr>
            <p:spPr>
              <a:xfrm>
                <a:off x="138723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74" name="Retângulo 73"/>
              <p:cNvSpPr/>
              <p:nvPr/>
            </p:nvSpPr>
            <p:spPr>
              <a:xfrm>
                <a:off x="670951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75" name="Retângulo 74"/>
              <p:cNvSpPr/>
              <p:nvPr/>
            </p:nvSpPr>
            <p:spPr>
              <a:xfrm>
                <a:off x="1198416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76" name="Retângulo 75"/>
              <p:cNvSpPr/>
              <p:nvPr/>
            </p:nvSpPr>
            <p:spPr>
              <a:xfrm>
                <a:off x="1198416" y="2991111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V</a:t>
                </a:r>
                <a:endParaRPr lang="pt-PT" sz="2400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77" name="Retângulo 76"/>
              <p:cNvSpPr/>
              <p:nvPr/>
            </p:nvSpPr>
            <p:spPr>
              <a:xfrm>
                <a:off x="1730644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78" name="Retângulo 77"/>
              <p:cNvSpPr/>
              <p:nvPr/>
            </p:nvSpPr>
            <p:spPr>
              <a:xfrm>
                <a:off x="2262872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79" name="Retângulo 78"/>
              <p:cNvSpPr/>
              <p:nvPr/>
            </p:nvSpPr>
            <p:spPr>
              <a:xfrm>
                <a:off x="2795100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0" name="Retângulo 79"/>
              <p:cNvSpPr/>
              <p:nvPr/>
            </p:nvSpPr>
            <p:spPr>
              <a:xfrm>
                <a:off x="2795100" y="2991111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V</a:t>
                </a:r>
                <a:endParaRPr lang="pt-PT" sz="2400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1" name="Retângulo 80"/>
              <p:cNvSpPr/>
              <p:nvPr/>
            </p:nvSpPr>
            <p:spPr>
              <a:xfrm>
                <a:off x="3327328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2" name="Retângulo 81"/>
              <p:cNvSpPr/>
              <p:nvPr/>
            </p:nvSpPr>
            <p:spPr>
              <a:xfrm>
                <a:off x="3859556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3" name="Retângulo 82"/>
              <p:cNvSpPr/>
              <p:nvPr/>
            </p:nvSpPr>
            <p:spPr>
              <a:xfrm>
                <a:off x="4387021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4" name="Retângulo 83"/>
              <p:cNvSpPr/>
              <p:nvPr/>
            </p:nvSpPr>
            <p:spPr>
              <a:xfrm>
                <a:off x="4387021" y="2991111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V</a:t>
                </a:r>
                <a:endParaRPr lang="pt-PT" sz="2400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5" name="Retângulo 84"/>
              <p:cNvSpPr/>
              <p:nvPr/>
            </p:nvSpPr>
            <p:spPr>
              <a:xfrm>
                <a:off x="4919249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6" name="Retângulo 85"/>
              <p:cNvSpPr/>
              <p:nvPr/>
            </p:nvSpPr>
            <p:spPr>
              <a:xfrm>
                <a:off x="5451477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7" name="Retângulo 86"/>
              <p:cNvSpPr/>
              <p:nvPr/>
            </p:nvSpPr>
            <p:spPr>
              <a:xfrm>
                <a:off x="5983705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8" name="Retângulo 87"/>
              <p:cNvSpPr/>
              <p:nvPr/>
            </p:nvSpPr>
            <p:spPr>
              <a:xfrm>
                <a:off x="5983705" y="2991111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V</a:t>
                </a:r>
                <a:endParaRPr lang="pt-PT" sz="2400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9" name="Retângulo 88"/>
              <p:cNvSpPr/>
              <p:nvPr/>
            </p:nvSpPr>
            <p:spPr>
              <a:xfrm>
                <a:off x="6515933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90" name="Retângulo 89"/>
              <p:cNvSpPr/>
              <p:nvPr/>
            </p:nvSpPr>
            <p:spPr>
              <a:xfrm>
                <a:off x="7048161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91" name="Retângulo 90"/>
              <p:cNvSpPr/>
              <p:nvPr/>
            </p:nvSpPr>
            <p:spPr>
              <a:xfrm>
                <a:off x="7575626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92" name="Retângulo 91"/>
              <p:cNvSpPr/>
              <p:nvPr/>
            </p:nvSpPr>
            <p:spPr>
              <a:xfrm>
                <a:off x="7575626" y="2991111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V</a:t>
                </a:r>
                <a:endParaRPr lang="pt-PT" sz="2400" b="1" dirty="0"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66" name="Retângulo 65"/>
            <p:cNvSpPr/>
            <p:nvPr/>
          </p:nvSpPr>
          <p:spPr>
            <a:xfrm>
              <a:off x="9685486" y="4746812"/>
              <a:ext cx="406400" cy="558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sz="1100" b="1" dirty="0" smtClean="0">
                  <a:latin typeface="Corbel" panose="020B0503020204020204" pitchFamily="34" charset="0"/>
                </a:rPr>
                <a:t>MD</a:t>
              </a:r>
              <a:endParaRPr lang="pt-PT" sz="1100" b="1" dirty="0">
                <a:latin typeface="Corbel" panose="020B0503020204020204" pitchFamily="34" charset="0"/>
              </a:endParaRPr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10212553" y="4746812"/>
              <a:ext cx="406400" cy="558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sz="1100" b="1" dirty="0" smtClean="0">
                  <a:latin typeface="Corbel" panose="020B0503020204020204" pitchFamily="34" charset="0"/>
                </a:rPr>
                <a:t>MD</a:t>
              </a:r>
              <a:endParaRPr lang="pt-PT" sz="1100" b="1" dirty="0">
                <a:latin typeface="Corbel" panose="020B0503020204020204" pitchFamily="34" charset="0"/>
              </a:endParaRPr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7575626" y="4746812"/>
              <a:ext cx="406400" cy="558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sz="1100" b="1" dirty="0" smtClean="0">
                  <a:latin typeface="Corbel" panose="020B0503020204020204" pitchFamily="34" charset="0"/>
                </a:rPr>
                <a:t>MD</a:t>
              </a:r>
              <a:endParaRPr lang="pt-PT" sz="1100" b="1" dirty="0">
                <a:latin typeface="Corbel" panose="020B0503020204020204" pitchFamily="34" charset="0"/>
              </a:endParaRPr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9158021" y="4746812"/>
              <a:ext cx="406400" cy="558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sz="1100" b="1" dirty="0" smtClean="0">
                  <a:latin typeface="Corbel" panose="020B0503020204020204" pitchFamily="34" charset="0"/>
                </a:rPr>
                <a:t>MD</a:t>
              </a:r>
              <a:endParaRPr lang="pt-PT" sz="1100" b="1" dirty="0">
                <a:latin typeface="Corbel" panose="020B0503020204020204" pitchFamily="34" charset="0"/>
              </a:endParaRPr>
            </a:p>
          </p:txBody>
        </p:sp>
        <p:sp>
          <p:nvSpPr>
            <p:cNvPr id="70" name="Retângulo 69"/>
            <p:cNvSpPr/>
            <p:nvPr/>
          </p:nvSpPr>
          <p:spPr>
            <a:xfrm>
              <a:off x="8630556" y="4746812"/>
              <a:ext cx="406400" cy="558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sz="1100" b="1" dirty="0" smtClean="0">
                  <a:latin typeface="Corbel" panose="020B0503020204020204" pitchFamily="34" charset="0"/>
                </a:rPr>
                <a:t>MD</a:t>
              </a:r>
              <a:endParaRPr lang="pt-PT" sz="1100" b="1" dirty="0">
                <a:latin typeface="Corbel" panose="020B0503020204020204" pitchFamily="34" charset="0"/>
              </a:endParaRPr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8103091" y="4746812"/>
              <a:ext cx="406400" cy="558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sz="1100" b="1" dirty="0" smtClean="0">
                  <a:latin typeface="Corbel" panose="020B0503020204020204" pitchFamily="34" charset="0"/>
                </a:rPr>
                <a:t>MD</a:t>
              </a:r>
              <a:endParaRPr lang="pt-PT" sz="1100" b="1" dirty="0">
                <a:latin typeface="Corbel" panose="020B0503020204020204" pitchFamily="34" charset="0"/>
              </a:endParaRPr>
            </a:p>
          </p:txBody>
        </p:sp>
        <p:sp>
          <p:nvSpPr>
            <p:cNvPr id="72" name="Retângulo 71"/>
            <p:cNvSpPr/>
            <p:nvPr/>
          </p:nvSpPr>
          <p:spPr>
            <a:xfrm>
              <a:off x="4914633" y="3753215"/>
              <a:ext cx="3172428" cy="78355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800" dirty="0" smtClean="0">
                  <a:solidFill>
                    <a:schemeClr val="tx1"/>
                  </a:solidFill>
                </a:rPr>
                <a:t>Kalman </a:t>
              </a:r>
              <a:r>
                <a:rPr lang="pt-PT" sz="2800" dirty="0" err="1" smtClean="0">
                  <a:solidFill>
                    <a:schemeClr val="tx1"/>
                  </a:solidFill>
                </a:rPr>
                <a:t>Filter</a:t>
              </a:r>
              <a:endParaRPr lang="pt-PT" dirty="0">
                <a:solidFill>
                  <a:schemeClr val="tx1"/>
                </a:solidFill>
              </a:endParaRPr>
            </a:p>
          </p:txBody>
        </p:sp>
      </p:grpSp>
      <p:sp>
        <p:nvSpPr>
          <p:cNvPr id="94" name="Retângulo 93"/>
          <p:cNvSpPr/>
          <p:nvPr/>
        </p:nvSpPr>
        <p:spPr>
          <a:xfrm>
            <a:off x="8966583" y="3063481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PT" dirty="0"/>
              <a:t>*1</a:t>
            </a:r>
          </a:p>
        </p:txBody>
      </p:sp>
    </p:spTree>
    <p:extLst>
      <p:ext uri="{BB962C8B-B14F-4D97-AF65-F5344CB8AC3E}">
        <p14:creationId xmlns:p14="http://schemas.microsoft.com/office/powerpoint/2010/main" val="88186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Results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3972"/>
            <a:ext cx="5965371" cy="447402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8" y="2383972"/>
            <a:ext cx="5965371" cy="4474028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83549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Results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67" y="2265755"/>
            <a:ext cx="8331200" cy="35472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tângulo 4"/>
          <p:cNvSpPr/>
          <p:nvPr/>
        </p:nvSpPr>
        <p:spPr>
          <a:xfrm>
            <a:off x="5613009" y="2940146"/>
            <a:ext cx="801859" cy="309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5613008" y="4320289"/>
            <a:ext cx="801859" cy="309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5613008" y="5405011"/>
            <a:ext cx="801859" cy="309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6878488" y="2940145"/>
            <a:ext cx="801859" cy="30948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/>
          <p:cNvSpPr/>
          <p:nvPr/>
        </p:nvSpPr>
        <p:spPr>
          <a:xfrm>
            <a:off x="6878488" y="4320288"/>
            <a:ext cx="801859" cy="30948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/>
          <p:cNvSpPr/>
          <p:nvPr/>
        </p:nvSpPr>
        <p:spPr>
          <a:xfrm>
            <a:off x="6878488" y="5404331"/>
            <a:ext cx="801859" cy="30948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/>
          <p:cNvSpPr/>
          <p:nvPr/>
        </p:nvSpPr>
        <p:spPr>
          <a:xfrm>
            <a:off x="8192439" y="3252055"/>
            <a:ext cx="801859" cy="30948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8192439" y="4320287"/>
            <a:ext cx="801859" cy="30948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>
            <a:off x="8191214" y="5388519"/>
            <a:ext cx="801859" cy="30948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13"/>
          <p:cNvSpPr/>
          <p:nvPr/>
        </p:nvSpPr>
        <p:spPr>
          <a:xfrm>
            <a:off x="8191213" y="5052561"/>
            <a:ext cx="801859" cy="309489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tângulo 14"/>
          <p:cNvSpPr/>
          <p:nvPr/>
        </p:nvSpPr>
        <p:spPr>
          <a:xfrm>
            <a:off x="9496138" y="3249634"/>
            <a:ext cx="801859" cy="30948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15"/>
          <p:cNvSpPr/>
          <p:nvPr/>
        </p:nvSpPr>
        <p:spPr>
          <a:xfrm>
            <a:off x="9496137" y="4320283"/>
            <a:ext cx="801859" cy="30948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/>
          <p:cNvSpPr/>
          <p:nvPr/>
        </p:nvSpPr>
        <p:spPr>
          <a:xfrm>
            <a:off x="9496136" y="5388515"/>
            <a:ext cx="801859" cy="30948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Oval 17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o 72"/>
          <p:cNvGrpSpPr/>
          <p:nvPr/>
        </p:nvGrpSpPr>
        <p:grpSpPr>
          <a:xfrm>
            <a:off x="1883990" y="2747474"/>
            <a:ext cx="10308010" cy="3776697"/>
            <a:chOff x="1354593" y="1226204"/>
            <a:chExt cx="10308010" cy="3776697"/>
          </a:xfrm>
        </p:grpSpPr>
        <p:cxnSp>
          <p:nvCxnSpPr>
            <p:cNvPr id="7" name="Conexão reta 6"/>
            <p:cNvCxnSpPr/>
            <p:nvPr/>
          </p:nvCxnSpPr>
          <p:spPr>
            <a:xfrm>
              <a:off x="3447144" y="2561771"/>
              <a:ext cx="1800000" cy="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ta 8"/>
            <p:cNvCxnSpPr/>
            <p:nvPr/>
          </p:nvCxnSpPr>
          <p:spPr>
            <a:xfrm>
              <a:off x="3447144" y="3294741"/>
              <a:ext cx="1800000" cy="0"/>
            </a:xfrm>
            <a:prstGeom prst="line">
              <a:avLst/>
            </a:prstGeom>
            <a:ln w="1016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upo 15"/>
            <p:cNvGrpSpPr/>
            <p:nvPr/>
          </p:nvGrpSpPr>
          <p:grpSpPr>
            <a:xfrm>
              <a:off x="6161314" y="2561771"/>
              <a:ext cx="1640344" cy="0"/>
              <a:chOff x="6640286" y="2053769"/>
              <a:chExt cx="1640344" cy="0"/>
            </a:xfrm>
          </p:grpSpPr>
          <p:cxnSp>
            <p:nvCxnSpPr>
              <p:cNvPr id="10" name="Conexão reta 9"/>
              <p:cNvCxnSpPr/>
              <p:nvPr/>
            </p:nvCxnSpPr>
            <p:spPr>
              <a:xfrm>
                <a:off x="6640286" y="2053769"/>
                <a:ext cx="288000" cy="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xão reta 10"/>
              <p:cNvCxnSpPr/>
              <p:nvPr/>
            </p:nvCxnSpPr>
            <p:spPr>
              <a:xfrm>
                <a:off x="7101944" y="2053769"/>
                <a:ext cx="36000" cy="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xão reta 12"/>
              <p:cNvCxnSpPr/>
              <p:nvPr/>
            </p:nvCxnSpPr>
            <p:spPr>
              <a:xfrm>
                <a:off x="7293546" y="2053769"/>
                <a:ext cx="288000" cy="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xão reta 13"/>
              <p:cNvCxnSpPr/>
              <p:nvPr/>
            </p:nvCxnSpPr>
            <p:spPr>
              <a:xfrm>
                <a:off x="7769718" y="2053769"/>
                <a:ext cx="36000" cy="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xão reta 14"/>
              <p:cNvCxnSpPr/>
              <p:nvPr/>
            </p:nvCxnSpPr>
            <p:spPr>
              <a:xfrm>
                <a:off x="7992630" y="2053769"/>
                <a:ext cx="288000" cy="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o 16"/>
            <p:cNvGrpSpPr/>
            <p:nvPr/>
          </p:nvGrpSpPr>
          <p:grpSpPr>
            <a:xfrm>
              <a:off x="6115719" y="3294742"/>
              <a:ext cx="1640344" cy="0"/>
              <a:chOff x="6640286" y="2053769"/>
              <a:chExt cx="1640344" cy="0"/>
            </a:xfrm>
          </p:grpSpPr>
          <p:cxnSp>
            <p:nvCxnSpPr>
              <p:cNvPr id="18" name="Conexão reta 17"/>
              <p:cNvCxnSpPr/>
              <p:nvPr/>
            </p:nvCxnSpPr>
            <p:spPr>
              <a:xfrm>
                <a:off x="6640286" y="2053769"/>
                <a:ext cx="288000" cy="0"/>
              </a:xfrm>
              <a:prstGeom prst="line">
                <a:avLst/>
              </a:prstGeom>
              <a:ln w="1016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xão reta 18"/>
              <p:cNvCxnSpPr/>
              <p:nvPr/>
            </p:nvCxnSpPr>
            <p:spPr>
              <a:xfrm>
                <a:off x="7101944" y="2053769"/>
                <a:ext cx="36000" cy="0"/>
              </a:xfrm>
              <a:prstGeom prst="line">
                <a:avLst/>
              </a:prstGeom>
              <a:ln w="1016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xão reta 19"/>
              <p:cNvCxnSpPr/>
              <p:nvPr/>
            </p:nvCxnSpPr>
            <p:spPr>
              <a:xfrm>
                <a:off x="7293546" y="2053769"/>
                <a:ext cx="288000" cy="0"/>
              </a:xfrm>
              <a:prstGeom prst="line">
                <a:avLst/>
              </a:prstGeom>
              <a:ln w="1016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xão reta 20"/>
              <p:cNvCxnSpPr/>
              <p:nvPr/>
            </p:nvCxnSpPr>
            <p:spPr>
              <a:xfrm>
                <a:off x="7769718" y="2053769"/>
                <a:ext cx="36000" cy="0"/>
              </a:xfrm>
              <a:prstGeom prst="line">
                <a:avLst/>
              </a:prstGeom>
              <a:ln w="1016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xão reta 21"/>
              <p:cNvCxnSpPr/>
              <p:nvPr/>
            </p:nvCxnSpPr>
            <p:spPr>
              <a:xfrm>
                <a:off x="7992630" y="2053769"/>
                <a:ext cx="288000" cy="0"/>
              </a:xfrm>
              <a:prstGeom prst="line">
                <a:avLst/>
              </a:prstGeom>
              <a:ln w="1016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o 22"/>
            <p:cNvGrpSpPr/>
            <p:nvPr/>
          </p:nvGrpSpPr>
          <p:grpSpPr>
            <a:xfrm>
              <a:off x="6091287" y="4020454"/>
              <a:ext cx="1640344" cy="0"/>
              <a:chOff x="6640286" y="2053769"/>
              <a:chExt cx="1640344" cy="0"/>
            </a:xfrm>
          </p:grpSpPr>
          <p:cxnSp>
            <p:nvCxnSpPr>
              <p:cNvPr id="24" name="Conexão reta 23"/>
              <p:cNvCxnSpPr/>
              <p:nvPr/>
            </p:nvCxnSpPr>
            <p:spPr>
              <a:xfrm>
                <a:off x="6640286" y="2053769"/>
                <a:ext cx="288000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xão reta 24"/>
              <p:cNvCxnSpPr/>
              <p:nvPr/>
            </p:nvCxnSpPr>
            <p:spPr>
              <a:xfrm>
                <a:off x="7101944" y="2053769"/>
                <a:ext cx="36000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xão reta 25"/>
              <p:cNvCxnSpPr/>
              <p:nvPr/>
            </p:nvCxnSpPr>
            <p:spPr>
              <a:xfrm>
                <a:off x="7293546" y="2053769"/>
                <a:ext cx="288000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ta 26"/>
              <p:cNvCxnSpPr/>
              <p:nvPr/>
            </p:nvCxnSpPr>
            <p:spPr>
              <a:xfrm>
                <a:off x="7769718" y="2053769"/>
                <a:ext cx="36000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xão reta 27"/>
              <p:cNvCxnSpPr/>
              <p:nvPr/>
            </p:nvCxnSpPr>
            <p:spPr>
              <a:xfrm>
                <a:off x="7992630" y="2053769"/>
                <a:ext cx="288000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upo 47"/>
            <p:cNvGrpSpPr/>
            <p:nvPr/>
          </p:nvGrpSpPr>
          <p:grpSpPr>
            <a:xfrm>
              <a:off x="9027885" y="2561771"/>
              <a:ext cx="1640344" cy="0"/>
              <a:chOff x="9042400" y="3831769"/>
              <a:chExt cx="1640344" cy="0"/>
            </a:xfrm>
          </p:grpSpPr>
          <p:cxnSp>
            <p:nvCxnSpPr>
              <p:cNvPr id="31" name="Conexão reta 30"/>
              <p:cNvCxnSpPr/>
              <p:nvPr/>
            </p:nvCxnSpPr>
            <p:spPr>
              <a:xfrm>
                <a:off x="9042400" y="3831769"/>
                <a:ext cx="288000" cy="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xão reta 32"/>
              <p:cNvCxnSpPr/>
              <p:nvPr/>
            </p:nvCxnSpPr>
            <p:spPr>
              <a:xfrm>
                <a:off x="9695660" y="3831769"/>
                <a:ext cx="288000" cy="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xão reta 34"/>
              <p:cNvCxnSpPr/>
              <p:nvPr/>
            </p:nvCxnSpPr>
            <p:spPr>
              <a:xfrm>
                <a:off x="10394744" y="3831769"/>
                <a:ext cx="288000" cy="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upo 48"/>
            <p:cNvGrpSpPr/>
            <p:nvPr/>
          </p:nvGrpSpPr>
          <p:grpSpPr>
            <a:xfrm>
              <a:off x="9054744" y="3294741"/>
              <a:ext cx="1640344" cy="0"/>
              <a:chOff x="9071428" y="4405083"/>
              <a:chExt cx="1640344" cy="0"/>
            </a:xfrm>
          </p:grpSpPr>
          <p:cxnSp>
            <p:nvCxnSpPr>
              <p:cNvPr id="37" name="Conexão reta 36"/>
              <p:cNvCxnSpPr/>
              <p:nvPr/>
            </p:nvCxnSpPr>
            <p:spPr>
              <a:xfrm>
                <a:off x="9071428" y="4405083"/>
                <a:ext cx="288000" cy="0"/>
              </a:xfrm>
              <a:prstGeom prst="line">
                <a:avLst/>
              </a:prstGeom>
              <a:ln w="1016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xão reta 38"/>
              <p:cNvCxnSpPr/>
              <p:nvPr/>
            </p:nvCxnSpPr>
            <p:spPr>
              <a:xfrm>
                <a:off x="9724688" y="4405083"/>
                <a:ext cx="288000" cy="0"/>
              </a:xfrm>
              <a:prstGeom prst="line">
                <a:avLst/>
              </a:prstGeom>
              <a:ln w="1016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xão reta 40"/>
              <p:cNvCxnSpPr/>
              <p:nvPr/>
            </p:nvCxnSpPr>
            <p:spPr>
              <a:xfrm>
                <a:off x="10423772" y="4405083"/>
                <a:ext cx="288000" cy="0"/>
              </a:xfrm>
              <a:prstGeom prst="line">
                <a:avLst/>
              </a:prstGeom>
              <a:ln w="1016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upo 49"/>
            <p:cNvGrpSpPr/>
            <p:nvPr/>
          </p:nvGrpSpPr>
          <p:grpSpPr>
            <a:xfrm>
              <a:off x="9054744" y="4020454"/>
              <a:ext cx="1640344" cy="0"/>
              <a:chOff x="9042400" y="4905826"/>
              <a:chExt cx="1640344" cy="0"/>
            </a:xfrm>
          </p:grpSpPr>
          <p:cxnSp>
            <p:nvCxnSpPr>
              <p:cNvPr id="43" name="Conexão reta 42"/>
              <p:cNvCxnSpPr/>
              <p:nvPr/>
            </p:nvCxnSpPr>
            <p:spPr>
              <a:xfrm>
                <a:off x="9042400" y="4905826"/>
                <a:ext cx="288000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xão reta 44"/>
              <p:cNvCxnSpPr/>
              <p:nvPr/>
            </p:nvCxnSpPr>
            <p:spPr>
              <a:xfrm>
                <a:off x="9695660" y="4905826"/>
                <a:ext cx="288000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xão reta 46"/>
              <p:cNvCxnSpPr/>
              <p:nvPr/>
            </p:nvCxnSpPr>
            <p:spPr>
              <a:xfrm>
                <a:off x="10394744" y="4905826"/>
                <a:ext cx="288000" cy="0"/>
              </a:xfrm>
              <a:prstGeom prst="line">
                <a:avLst/>
              </a:prstGeom>
              <a:ln w="1016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Conexão reta 62"/>
            <p:cNvCxnSpPr/>
            <p:nvPr/>
          </p:nvCxnSpPr>
          <p:spPr>
            <a:xfrm flipV="1">
              <a:off x="3420285" y="4814215"/>
              <a:ext cx="7380000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aixaDeTexto 64"/>
            <p:cNvSpPr txBox="1"/>
            <p:nvPr/>
          </p:nvSpPr>
          <p:spPr>
            <a:xfrm>
              <a:off x="1354593" y="2325245"/>
              <a:ext cx="1853392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2400" dirty="0" err="1" smtClean="0"/>
                <a:t>Inertial</a:t>
              </a:r>
              <a:r>
                <a:rPr lang="pt-PT" sz="2400" dirty="0" smtClean="0"/>
                <a:t> Data</a:t>
              </a:r>
            </a:p>
            <a:p>
              <a:endParaRPr lang="pt-PT" sz="2400" dirty="0" smtClean="0"/>
            </a:p>
            <a:p>
              <a:r>
                <a:rPr lang="pt-PT" sz="2400" dirty="0" smtClean="0"/>
                <a:t>Visual Data</a:t>
              </a:r>
            </a:p>
            <a:p>
              <a:endParaRPr lang="pt-PT" sz="2400" dirty="0" smtClean="0"/>
            </a:p>
            <a:p>
              <a:r>
                <a:rPr lang="pt-PT" sz="2400" dirty="0" err="1" smtClean="0"/>
                <a:t>Merged</a:t>
              </a:r>
              <a:r>
                <a:rPr lang="pt-PT" sz="2400" dirty="0" smtClean="0"/>
                <a:t> Data</a:t>
              </a:r>
            </a:p>
            <a:p>
              <a:endParaRPr lang="pt-PT" sz="2400" dirty="0"/>
            </a:p>
            <a:p>
              <a:r>
                <a:rPr lang="pt-PT" sz="2400" dirty="0" err="1" smtClean="0"/>
                <a:t>Ground</a:t>
              </a:r>
              <a:r>
                <a:rPr lang="pt-PT" sz="2400" dirty="0" smtClean="0"/>
                <a:t> </a:t>
              </a:r>
              <a:r>
                <a:rPr lang="en-US" sz="2400" dirty="0" smtClean="0"/>
                <a:t>Truth</a:t>
              </a:r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3373416" y="1571202"/>
              <a:ext cx="19474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2400" dirty="0" smtClean="0"/>
                <a:t>No </a:t>
              </a:r>
              <a:r>
                <a:rPr lang="pt-PT" sz="2400" dirty="0" err="1" smtClean="0"/>
                <a:t>Treatment</a:t>
              </a:r>
              <a:endParaRPr lang="pt-PT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aixaDeTexto 70"/>
                <p:cNvSpPr txBox="1"/>
                <p:nvPr/>
              </p:nvSpPr>
              <p:spPr>
                <a:xfrm>
                  <a:off x="5970252" y="1386536"/>
                  <a:ext cx="188545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PT" sz="2400" dirty="0" smtClean="0"/>
                    <a:t>Kalman </a:t>
                  </a:r>
                  <a:r>
                    <a:rPr lang="pt-PT" sz="2400" dirty="0" err="1" smtClean="0"/>
                    <a:t>Filter</a:t>
                  </a:r>
                  <a:endParaRPr lang="pt-PT" sz="240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PT" sz="2400" dirty="0" smtClean="0"/>
                </a:p>
              </p:txBody>
            </p:sp>
          </mc:Choice>
          <mc:Fallback xmlns="">
            <p:sp>
              <p:nvSpPr>
                <p:cNvPr id="71" name="CaixaDeTexto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0252" y="1386536"/>
                  <a:ext cx="1885453" cy="83099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4516" t="-5882" r="-4194" b="-1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aixaDeTexto 71"/>
                <p:cNvSpPr txBox="1"/>
                <p:nvPr/>
              </p:nvSpPr>
              <p:spPr>
                <a:xfrm>
                  <a:off x="7987686" y="1226204"/>
                  <a:ext cx="3674917" cy="1151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PT" sz="2400" dirty="0" smtClean="0"/>
                    <a:t>Kalman </a:t>
                  </a:r>
                  <a:r>
                    <a:rPr lang="pt-PT" sz="2400" dirty="0" err="1" smtClean="0"/>
                    <a:t>Filter</a:t>
                  </a:r>
                  <a:endParaRPr lang="pt-PT" sz="240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pt-PT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PT" sz="2400" dirty="0" smtClean="0"/>
                </a:p>
              </p:txBody>
            </p:sp>
          </mc:Choice>
          <mc:Fallback xmlns="">
            <p:sp>
              <p:nvSpPr>
                <p:cNvPr id="72" name="CaixaDeTexto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7686" y="1226204"/>
                  <a:ext cx="3674917" cy="115166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 err="1" smtClean="0"/>
              <a:t>Results</a:t>
            </a:r>
            <a:endParaRPr lang="pt-PT" dirty="0"/>
          </a:p>
        </p:txBody>
      </p:sp>
      <p:sp>
        <p:nvSpPr>
          <p:cNvPr id="79" name="Oval 78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922713" y="785667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Experimental Setup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7000735" y="1690688"/>
            <a:ext cx="22508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 smtClean="0"/>
              <a:t>Sensor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Sensor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Processing</a:t>
            </a:r>
            <a:r>
              <a:rPr lang="pt-PT" dirty="0"/>
              <a:t> </a:t>
            </a:r>
            <a:r>
              <a:rPr lang="pt-PT" dirty="0" err="1"/>
              <a:t>Unit</a:t>
            </a: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Fire-wire</a:t>
            </a:r>
            <a:r>
              <a:rPr lang="pt-PT" dirty="0" smtClean="0"/>
              <a:t>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84" y="4142126"/>
            <a:ext cx="2743200" cy="27432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528305" y="3680461"/>
            <a:ext cx="366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/>
              <a:t>RAZOR </a:t>
            </a:r>
            <a:r>
              <a:rPr lang="pt-PT" sz="2400" b="1" dirty="0" smtClean="0"/>
              <a:t>9DOF </a:t>
            </a:r>
            <a:r>
              <a:rPr lang="pt-PT" sz="2400" b="1" dirty="0"/>
              <a:t>- SEN 10736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1" b="89607" l="25000" r="75926">
                        <a14:foregroundMark x1="69033" y1="60739" x2="72325" y2="61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18626" r="24425" b="21366"/>
          <a:stretch/>
        </p:blipFill>
        <p:spPr>
          <a:xfrm>
            <a:off x="84408" y="1913351"/>
            <a:ext cx="7057250" cy="377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2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4332" cy="1625599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682171" y="188686"/>
            <a:ext cx="319315" cy="2902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28486"/>
          </a:xfrm>
        </p:spPr>
        <p:txBody>
          <a:bodyPr/>
          <a:lstStyle/>
          <a:p>
            <a:r>
              <a:rPr lang="pt-PT" dirty="0" err="1" smtClean="0"/>
              <a:t>Experiment</a:t>
            </a:r>
            <a:r>
              <a:rPr lang="pt-PT" dirty="0" smtClean="0"/>
              <a:t> 1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9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4332" cy="162559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82171" y="188686"/>
            <a:ext cx="319315" cy="2902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28486"/>
          </a:xfrm>
        </p:spPr>
        <p:txBody>
          <a:bodyPr/>
          <a:lstStyle/>
          <a:p>
            <a:r>
              <a:rPr lang="pt-PT" dirty="0" err="1" smtClean="0"/>
              <a:t>Experiment</a:t>
            </a:r>
            <a:r>
              <a:rPr lang="pt-PT" dirty="0" smtClean="0"/>
              <a:t> 1 (Error)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716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28486"/>
          </a:xfrm>
        </p:spPr>
        <p:txBody>
          <a:bodyPr/>
          <a:lstStyle/>
          <a:p>
            <a:r>
              <a:rPr lang="pt-PT" dirty="0" err="1" smtClean="0"/>
              <a:t>Experiment</a:t>
            </a:r>
            <a:r>
              <a:rPr lang="pt-PT" dirty="0" smtClean="0"/>
              <a:t> 2</a:t>
            </a:r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22"/>
            <a:ext cx="3354333" cy="162559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25715" y="188686"/>
            <a:ext cx="406399" cy="3193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03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28486"/>
          </a:xfrm>
        </p:spPr>
        <p:txBody>
          <a:bodyPr/>
          <a:lstStyle/>
          <a:p>
            <a:r>
              <a:rPr lang="pt-PT" dirty="0" err="1" smtClean="0"/>
              <a:t>Experiment</a:t>
            </a:r>
            <a:r>
              <a:rPr lang="pt-PT" dirty="0" smtClean="0"/>
              <a:t> 2 (Error)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6"/>
            <a:ext cx="3354332" cy="162559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25715" y="188686"/>
            <a:ext cx="406399" cy="3193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81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Conclusions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FANUC 200iB provides accurate and reliable ground truth;</a:t>
            </a:r>
          </a:p>
          <a:p>
            <a:r>
              <a:rPr lang="en-US" dirty="0" smtClean="0"/>
              <a:t>Merging inertial and visual data will wield better results than the original data by itself;</a:t>
            </a:r>
          </a:p>
          <a:p>
            <a:r>
              <a:rPr lang="en-US" dirty="0" smtClean="0"/>
              <a:t>Kalman Filter is robust to noise;</a:t>
            </a:r>
          </a:p>
          <a:p>
            <a:r>
              <a:rPr lang="en-US" dirty="0" smtClean="0"/>
              <a:t>Worst cases will have better improvement;</a:t>
            </a:r>
          </a:p>
          <a:p>
            <a:r>
              <a:rPr lang="en-US" dirty="0" smtClean="0"/>
              <a:t>Extensible tool/approach.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8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3992" y1="47806" x2="59671" y2="53580"/>
                        <a14:foregroundMark x1="75412" y1="55196" x2="71091" y2="58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66" t="21105" r="23202" b="21743"/>
          <a:stretch/>
        </p:blipFill>
        <p:spPr>
          <a:xfrm>
            <a:off x="42199" y="2068097"/>
            <a:ext cx="7272000" cy="3600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544025" y="3690575"/>
            <a:ext cx="364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POLOLU</a:t>
            </a:r>
            <a:r>
              <a:rPr lang="pt-PT" sz="2000" b="1" dirty="0"/>
              <a:t> - MinIMU9DOF v2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Experimental Setup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7000735" y="1690688"/>
            <a:ext cx="22508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Sensor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 smtClean="0"/>
              <a:t>Sensor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Processing</a:t>
            </a:r>
            <a:r>
              <a:rPr lang="pt-PT" dirty="0" smtClean="0"/>
              <a:t> </a:t>
            </a:r>
            <a:r>
              <a:rPr lang="pt-PT" dirty="0" err="1" smtClean="0"/>
              <a:t>Unit</a:t>
            </a: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Fire-wire</a:t>
            </a:r>
            <a:r>
              <a:rPr lang="pt-PT" dirty="0" smtClean="0"/>
              <a:t>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368" y="4218151"/>
            <a:ext cx="3365288" cy="23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Experimental Setup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7000735" y="1690688"/>
            <a:ext cx="22508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Sensor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Sensor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 err="1" smtClean="0"/>
              <a:t>Processing</a:t>
            </a:r>
            <a:r>
              <a:rPr lang="pt-PT" b="1" dirty="0" smtClean="0"/>
              <a:t> </a:t>
            </a:r>
            <a:r>
              <a:rPr lang="pt-PT" b="1" dirty="0" err="1" smtClean="0"/>
              <a:t>Unit</a:t>
            </a: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Fire-wire</a:t>
            </a:r>
            <a:r>
              <a:rPr lang="pt-PT" dirty="0" smtClean="0"/>
              <a:t>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94056" y="3690574"/>
            <a:ext cx="349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/>
              <a:t>Arduino</a:t>
            </a:r>
            <a:r>
              <a:rPr lang="pt-PT" sz="2400" b="1" dirty="0"/>
              <a:t> UNO R3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221" y1="66591" x2="10221" y2="64318"/>
                        <a14:foregroundMark x1="59114" y1="65227" x2="64055" y2="57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4152901"/>
            <a:ext cx="3606799" cy="270509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36" b="100000" l="20000" r="95774">
                        <a14:foregroundMark x1="46717" y1="32542" x2="49962" y2="36949"/>
                        <a14:foregroundMark x1="67547" y1="75424" x2="80906" y2="75424"/>
                        <a14:foregroundMark x1="72981" y1="63729" x2="73887" y2="68644"/>
                        <a14:foregroundMark x1="60302" y1="54237" x2="64453" y2="47797"/>
                        <a14:backgroundMark x1="44830" y1="46102" x2="45132" y2="45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4" t="16905" r="16268" b="8796"/>
          <a:stretch/>
        </p:blipFill>
        <p:spPr>
          <a:xfrm>
            <a:off x="42095" y="1831150"/>
            <a:ext cx="8244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2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Experimental Setup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7000735" y="1690688"/>
            <a:ext cx="22508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Sensor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Sensor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Processing</a:t>
            </a:r>
            <a:r>
              <a:rPr lang="pt-PT" dirty="0"/>
              <a:t> </a:t>
            </a:r>
            <a:r>
              <a:rPr lang="pt-PT" dirty="0" err="1"/>
              <a:t>Unit</a:t>
            </a: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 err="1" smtClean="0"/>
              <a:t>Fire-wire</a:t>
            </a:r>
            <a:r>
              <a:rPr lang="pt-PT" b="1" dirty="0" smtClean="0"/>
              <a:t>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051800" y="3690574"/>
            <a:ext cx="414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/>
              <a:t>Firefly</a:t>
            </a:r>
            <a:r>
              <a:rPr lang="pt-PT" sz="2400" b="1" dirty="0"/>
              <a:t> MV-03MTC - </a:t>
            </a:r>
            <a:r>
              <a:rPr lang="pt-PT" sz="2400" b="1" dirty="0" err="1"/>
              <a:t>Pointgrey</a:t>
            </a:r>
            <a:endParaRPr lang="pt-PT" sz="2400" b="1" dirty="0"/>
          </a:p>
          <a:p>
            <a:pPr algn="ctr"/>
            <a:endParaRPr lang="pt-PT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9" y="4141936"/>
            <a:ext cx="3327399" cy="270351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1" b="100000" l="9979" r="97325">
                        <a14:foregroundMark x1="63066" y1="78522" x2="76132" y2="58661"/>
                        <a14:foregroundMark x1="69753" y1="92379" x2="71193" y2="61663"/>
                        <a14:foregroundMark x1="73251" y1="74365" x2="80658" y2="62587"/>
                        <a14:foregroundMark x1="64506" y1="85681" x2="62140" y2="79215"/>
                        <a14:foregroundMark x1="64918" y1="69284" x2="67284" y2="60970"/>
                        <a14:foregroundMark x1="29527" y1="47113" x2="42490" y2="24711"/>
                        <a14:backgroundMark x1="61728" y1="84296" x2="62860" y2="85681"/>
                        <a14:backgroundMark x1="64403" y1="63741" x2="67901" y2="56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33" t="19295" r="17994" b="3543"/>
          <a:stretch/>
        </p:blipFill>
        <p:spPr>
          <a:xfrm>
            <a:off x="9730" y="1979224"/>
            <a:ext cx="802800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Experimental Setup</a:t>
            </a:r>
            <a:endParaRPr lang="pt-PT" dirty="0"/>
          </a:p>
        </p:txBody>
      </p:sp>
      <p:sp>
        <p:nvSpPr>
          <p:cNvPr id="11" name="Oval 10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 design problem:</a:t>
            </a:r>
          </a:p>
          <a:p>
            <a:pPr lvl="1"/>
            <a:r>
              <a:rPr lang="en-US" dirty="0" smtClean="0"/>
              <a:t>Lack of accurate ground truth.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7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Experimental Setup</a:t>
            </a:r>
            <a:endParaRPr lang="pt-PT" dirty="0"/>
          </a:p>
        </p:txBody>
      </p:sp>
      <p:sp>
        <p:nvSpPr>
          <p:cNvPr id="11" name="Oval 10"/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-1617" r="23397" b="3218"/>
          <a:stretch/>
        </p:blipFill>
        <p:spPr>
          <a:xfrm>
            <a:off x="13667" y="1818000"/>
            <a:ext cx="6480000" cy="5040000"/>
          </a:xfrm>
        </p:spPr>
      </p:pic>
      <p:sp>
        <p:nvSpPr>
          <p:cNvPr id="18" name="Marcador de Posição de Conteúdo 2"/>
          <p:cNvSpPr txBox="1">
            <a:spLocks/>
          </p:cNvSpPr>
          <p:nvPr/>
        </p:nvSpPr>
        <p:spPr>
          <a:xfrm>
            <a:off x="6493667" y="3380187"/>
            <a:ext cx="5262904" cy="3465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High repeatability;</a:t>
            </a:r>
          </a:p>
          <a:p>
            <a:r>
              <a:rPr lang="en-US" dirty="0" smtClean="0"/>
              <a:t>High end-effector position accuracy;</a:t>
            </a:r>
          </a:p>
          <a:p>
            <a:r>
              <a:rPr lang="en-US" dirty="0" smtClean="0"/>
              <a:t>Reliable ground truth;</a:t>
            </a:r>
          </a:p>
          <a:p>
            <a:r>
              <a:rPr lang="en-US" dirty="0" smtClean="0"/>
              <a:t>Easy experiment design.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687141" y="2856966"/>
            <a:ext cx="5514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FANUC LR Mate 200iB</a:t>
            </a:r>
          </a:p>
          <a:p>
            <a:pPr algn="ctr"/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31835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TM03457496[[fn=Paralaxe]]</Template>
  <TotalTime>2736</TotalTime>
  <Words>715</Words>
  <Application>Microsoft Office PowerPoint</Application>
  <PresentationFormat>Ecrã Panorâmico</PresentationFormat>
  <Paragraphs>475</Paragraphs>
  <Slides>44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44</vt:i4>
      </vt:variant>
    </vt:vector>
  </HeadingPairs>
  <TitlesOfParts>
    <vt:vector size="48" baseType="lpstr">
      <vt:lpstr>Arial</vt:lpstr>
      <vt:lpstr>Cambria Math</vt:lpstr>
      <vt:lpstr>Corbel</vt:lpstr>
      <vt:lpstr>Paralaxe</vt:lpstr>
      <vt:lpstr>Proprioceptive Visual Tracking of a Humanoid Robot Head Motion</vt:lpstr>
      <vt:lpstr>The Problem</vt:lpstr>
      <vt:lpstr>Experimental Setup</vt:lpstr>
      <vt:lpstr>Experimental Setup</vt:lpstr>
      <vt:lpstr>Experimental Setup</vt:lpstr>
      <vt:lpstr>Experimental Setup</vt:lpstr>
      <vt:lpstr>Experimental Setup</vt:lpstr>
      <vt:lpstr>Experimental Setup</vt:lpstr>
      <vt:lpstr>Experimental Setup</vt:lpstr>
      <vt:lpstr>Apresentação do PowerPoint</vt:lpstr>
      <vt:lpstr>Obtaining Inertial Data</vt:lpstr>
      <vt:lpstr>Obtaining Inertial Data</vt:lpstr>
      <vt:lpstr>Obtaining Visual Data</vt:lpstr>
      <vt:lpstr>Blob Detection</vt:lpstr>
      <vt:lpstr>Blob Detection</vt:lpstr>
      <vt:lpstr>Blob Detection</vt:lpstr>
      <vt:lpstr>Blob Detection</vt:lpstr>
      <vt:lpstr>Feature Extraction</vt:lpstr>
      <vt:lpstr>Feature Extraction</vt:lpstr>
      <vt:lpstr>Feature Extraction</vt:lpstr>
      <vt:lpstr>Feature Extraction</vt:lpstr>
      <vt:lpstr>Apresentação do PowerPoint</vt:lpstr>
      <vt:lpstr>Visual Tracking</vt:lpstr>
      <vt:lpstr>Visual Tracking</vt:lpstr>
      <vt:lpstr>Results</vt:lpstr>
      <vt:lpstr>Kalman Filter</vt:lpstr>
      <vt:lpstr>Data Merging Using Kalman Filter</vt:lpstr>
      <vt:lpstr>Data Merging Using Kalman Filter</vt:lpstr>
      <vt:lpstr>Data Merging Using Kalman Filter</vt:lpstr>
      <vt:lpstr>Data Merging Using Kalman Filter</vt:lpstr>
      <vt:lpstr>Data Merging Using Kalman Filter</vt:lpstr>
      <vt:lpstr>Data Merging Using Kalman Filter</vt:lpstr>
      <vt:lpstr>Data Merging Using Kalman Filter</vt:lpstr>
      <vt:lpstr>Data Merging Using Kalman Filter</vt:lpstr>
      <vt:lpstr>Data Merging Using Kalman Filter</vt:lpstr>
      <vt:lpstr>Data Merging Using Kalman Filter</vt:lpstr>
      <vt:lpstr>Results</vt:lpstr>
      <vt:lpstr>Results</vt:lpstr>
      <vt:lpstr>Results</vt:lpstr>
      <vt:lpstr>Experiment 1</vt:lpstr>
      <vt:lpstr>Experiment 1 (Error)</vt:lpstr>
      <vt:lpstr>Experiment 2</vt:lpstr>
      <vt:lpstr>Experiment 2 (Error)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Proprioceptive Visual Tracking of a Humanoid Robot Head Motion</dc:title>
  <dc:creator>João Peixoto</dc:creator>
  <cp:lastModifiedBy>João Peixoto</cp:lastModifiedBy>
  <cp:revision>114</cp:revision>
  <dcterms:created xsi:type="dcterms:W3CDTF">2016-07-10T09:33:34Z</dcterms:created>
  <dcterms:modified xsi:type="dcterms:W3CDTF">2016-07-13T00:27:14Z</dcterms:modified>
</cp:coreProperties>
</file>