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299" r:id="rId10"/>
    <p:sldId id="347" r:id="rId11"/>
    <p:sldId id="322" r:id="rId12"/>
    <p:sldId id="323" r:id="rId13"/>
    <p:sldId id="300" r:id="rId14"/>
    <p:sldId id="261" r:id="rId15"/>
    <p:sldId id="262" r:id="rId16"/>
    <p:sldId id="263" r:id="rId17"/>
    <p:sldId id="264" r:id="rId18"/>
    <p:sldId id="257" r:id="rId19"/>
    <p:sldId id="301" r:id="rId20"/>
    <p:sldId id="278" r:id="rId21"/>
    <p:sldId id="324" r:id="rId22"/>
    <p:sldId id="325" r:id="rId23"/>
    <p:sldId id="326" r:id="rId24"/>
    <p:sldId id="302" r:id="rId25"/>
    <p:sldId id="303" r:id="rId26"/>
    <p:sldId id="304" r:id="rId27"/>
    <p:sldId id="259" r:id="rId28"/>
    <p:sldId id="279" r:id="rId29"/>
    <p:sldId id="283" r:id="rId30"/>
    <p:sldId id="305" r:id="rId31"/>
    <p:sldId id="285" r:id="rId32"/>
    <p:sldId id="287" r:id="rId33"/>
    <p:sldId id="341" r:id="rId34"/>
    <p:sldId id="346" r:id="rId35"/>
    <p:sldId id="344" r:id="rId36"/>
    <p:sldId id="345" r:id="rId37"/>
    <p:sldId id="348" r:id="rId38"/>
    <p:sldId id="349" r:id="rId39"/>
    <p:sldId id="350" r:id="rId40"/>
    <p:sldId id="306" r:id="rId41"/>
    <p:sldId id="267" r:id="rId42"/>
    <p:sldId id="268" r:id="rId43"/>
    <p:sldId id="327" r:id="rId44"/>
    <p:sldId id="260" r:id="rId45"/>
    <p:sldId id="328" r:id="rId46"/>
    <p:sldId id="329" r:id="rId47"/>
    <p:sldId id="330" r:id="rId48"/>
    <p:sldId id="331" r:id="rId49"/>
    <p:sldId id="332" r:id="rId50"/>
    <p:sldId id="269" r:id="rId51"/>
    <p:sldId id="270" r:id="rId52"/>
    <p:sldId id="271" r:id="rId53"/>
    <p:sldId id="272" r:id="rId54"/>
    <p:sldId id="273" r:id="rId55"/>
    <p:sldId id="274" r:id="rId56"/>
    <p:sldId id="275" r:id="rId57"/>
    <p:sldId id="276" r:id="rId58"/>
    <p:sldId id="277" r:id="rId59"/>
    <p:sldId id="291" r:id="rId60"/>
    <p:sldId id="292" r:id="rId61"/>
    <p:sldId id="289" r:id="rId62"/>
    <p:sldId id="333" r:id="rId63"/>
    <p:sldId id="351" r:id="rId64"/>
    <p:sldId id="352" r:id="rId65"/>
    <p:sldId id="353" r:id="rId66"/>
    <p:sldId id="354" r:id="rId67"/>
    <p:sldId id="312" r:id="rId68"/>
    <p:sldId id="356" r:id="rId69"/>
    <p:sldId id="339" r:id="rId70"/>
    <p:sldId id="355" r:id="rId7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ão Peixoto" initials="JP" lastIdx="2" clrIdx="0">
    <p:extLst>
      <p:ext uri="{19B8F6BF-5375-455C-9EA6-DF929625EA0E}">
        <p15:presenceInfo xmlns:p15="http://schemas.microsoft.com/office/powerpoint/2012/main" userId="c539c0b9541764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533" autoAdjust="0"/>
  </p:normalViewPr>
  <p:slideViewPr>
    <p:cSldViewPr snapToGrid="0">
      <p:cViewPr varScale="1">
        <p:scale>
          <a:sx n="76" d="100"/>
          <a:sy n="76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6448D-FA2F-430B-AE0D-6A24472ABDB5}" type="datetimeFigureOut">
              <a:rPr lang="pt-PT" smtClean="0"/>
              <a:t>25-07-2016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9D73D-9219-49A8-8825-ADC72308249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794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Professor Doutor Jorge</a:t>
            </a:r>
            <a:r>
              <a:rPr lang="pt-PT" baseline="0" dirty="0" smtClean="0"/>
              <a:t> Augusto Fernandes Ferreira</a:t>
            </a:r>
          </a:p>
          <a:p>
            <a:endParaRPr lang="pt-PT" baseline="0" dirty="0" smtClean="0"/>
          </a:p>
          <a:p>
            <a:r>
              <a:rPr lang="pt-PT" baseline="0" dirty="0" smtClean="0"/>
              <a:t>Professor Doutor António Manuel Ferreira Mendes Lopes – Faculdade de Engenharia do Porto</a:t>
            </a:r>
          </a:p>
          <a:p>
            <a:endParaRPr lang="pt-PT" baseline="0" dirty="0" smtClean="0"/>
          </a:p>
          <a:p>
            <a:r>
              <a:rPr lang="pt-PT" baseline="0" dirty="0" smtClean="0"/>
              <a:t>Professor Doutor Vítor Manuel Ferreira dos Santos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9D73D-9219-49A8-8825-ADC72308249A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2849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Iniciou em 2004;</a:t>
            </a:r>
            <a:r>
              <a:rPr lang="pt-PT" baseline="0" dirty="0" smtClean="0"/>
              <a:t> </a:t>
            </a:r>
          </a:p>
          <a:p>
            <a:r>
              <a:rPr lang="pt-PT" baseline="0" dirty="0" smtClean="0"/>
              <a:t>Plataforma de baixo custo para aprendizagem presente no LAR (Laboratório de Automação e Robótica)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9D73D-9219-49A8-8825-ADC72308249A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5246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Valores de posição e velocidade angular</a:t>
            </a:r>
            <a:r>
              <a:rPr lang="pt-PT" baseline="0" dirty="0" smtClean="0"/>
              <a:t> obtidos, vão ser usados como referência no próximo passo.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9D73D-9219-49A8-8825-ADC72308249A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928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Medir angulo entre reta que une duas </a:t>
            </a:r>
            <a:r>
              <a:rPr lang="pt-PT" dirty="0" err="1" smtClean="0"/>
              <a:t>features</a:t>
            </a:r>
            <a:r>
              <a:rPr lang="pt-PT" dirty="0" smtClean="0"/>
              <a:t> e o eixo do x, por fim a calcular a rotação</a:t>
            </a:r>
            <a:r>
              <a:rPr lang="pt-PT" baseline="0" dirty="0" smtClean="0"/>
              <a:t> existente neste instante de tempo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9D73D-9219-49A8-8825-ADC72308249A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0630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Porquê filtro de Kalman?</a:t>
            </a:r>
          </a:p>
          <a:p>
            <a:r>
              <a:rPr lang="pt-PT" dirty="0" smtClean="0"/>
              <a:t>Podíamos fazer a média dos valores,</a:t>
            </a:r>
            <a:r>
              <a:rPr lang="pt-PT" baseline="0" dirty="0" smtClean="0"/>
              <a:t> mas o output não iria ser tão ponderado.</a:t>
            </a:r>
          </a:p>
          <a:p>
            <a:r>
              <a:rPr lang="pt-PT" baseline="0" dirty="0" smtClean="0"/>
              <a:t>Existem outros métodos, mas o filtro de Kalman é o mais comum,</a:t>
            </a:r>
          </a:p>
          <a:p>
            <a:r>
              <a:rPr lang="pt-PT" baseline="0" dirty="0" smtClean="0"/>
              <a:t>Fácil de aprender e com capacidade de ser aplicável noutras situações.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9D73D-9219-49A8-8825-ADC72308249A}" type="slidenum">
              <a:rPr lang="pt-PT" smtClean="0"/>
              <a:t>50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5490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9D73D-9219-49A8-8825-ADC72308249A}" type="slidenum">
              <a:rPr lang="pt-PT" smtClean="0"/>
              <a:t>60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852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25-07-2016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845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25-07-2016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215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25-07-2016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45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25-07-2016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4629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25-07-2016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3121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25-07-2016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836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25-07-2016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1829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25-07-2016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5057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25-07-2016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994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25-07-2016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41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25-07-2016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190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25-07-2016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138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25-07-2016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758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25-07-2016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271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25-07-2016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508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25-07-2016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339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7231-EC9A-4C0D-ADD9-17FC048C49ED}" type="datetimeFigureOut">
              <a:rPr lang="pt-PT" smtClean="0"/>
              <a:t>25-07-2016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913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167231-EC9A-4C0D-ADD9-17FC048C49ED}" type="datetimeFigureOut">
              <a:rPr lang="pt-PT" smtClean="0"/>
              <a:t>25-07-2016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C69A56-0CE1-456D-8F04-657DBEC8BE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053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slide" Target="slide9.xml"/><Relationship Id="rId7" Type="http://schemas.openxmlformats.org/officeDocument/2006/relationships/slide" Target="slide5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microsoft.com/office/2007/relationships/hdphoto" Target="../media/hdphoto1.wdp"/><Relationship Id="rId5" Type="http://schemas.openxmlformats.org/officeDocument/2006/relationships/slide" Target="slide24.xml"/><Relationship Id="rId10" Type="http://schemas.openxmlformats.org/officeDocument/2006/relationships/image" Target="../media/image3.png"/><Relationship Id="rId4" Type="http://schemas.openxmlformats.org/officeDocument/2006/relationships/slide" Target="slide13.xml"/><Relationship Id="rId9" Type="http://schemas.openxmlformats.org/officeDocument/2006/relationships/slide" Target="slide6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slide" Target="slide9.xml"/><Relationship Id="rId7" Type="http://schemas.openxmlformats.org/officeDocument/2006/relationships/slide" Target="slide5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microsoft.com/office/2007/relationships/hdphoto" Target="../media/hdphoto2.wdp"/><Relationship Id="rId5" Type="http://schemas.openxmlformats.org/officeDocument/2006/relationships/slide" Target="slide24.xml"/><Relationship Id="rId10" Type="http://schemas.openxmlformats.org/officeDocument/2006/relationships/image" Target="../media/image5.png"/><Relationship Id="rId4" Type="http://schemas.openxmlformats.org/officeDocument/2006/relationships/slide" Target="slide13.xml"/><Relationship Id="rId9" Type="http://schemas.openxmlformats.org/officeDocument/2006/relationships/slide" Target="slide6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microsoft.com/office/2007/relationships/hdphoto" Target="../media/hdphoto3.wdp"/><Relationship Id="rId7" Type="http://schemas.openxmlformats.org/officeDocument/2006/relationships/slide" Target="slide26.xml"/><Relationship Id="rId12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image" Target="../media/image7.png"/><Relationship Id="rId5" Type="http://schemas.openxmlformats.org/officeDocument/2006/relationships/slide" Target="slide13.xml"/><Relationship Id="rId10" Type="http://schemas.openxmlformats.org/officeDocument/2006/relationships/slide" Target="slide67.xml"/><Relationship Id="rId4" Type="http://schemas.openxmlformats.org/officeDocument/2006/relationships/slide" Target="slide9.xml"/><Relationship Id="rId9" Type="http://schemas.openxmlformats.org/officeDocument/2006/relationships/slide" Target="slide6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slide" Target="slide9.xml"/><Relationship Id="rId7" Type="http://schemas.openxmlformats.org/officeDocument/2006/relationships/slide" Target="slide5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microsoft.com/office/2007/relationships/hdphoto" Target="../media/hdphoto5.wdp"/><Relationship Id="rId5" Type="http://schemas.openxmlformats.org/officeDocument/2006/relationships/slide" Target="slide24.xml"/><Relationship Id="rId10" Type="http://schemas.openxmlformats.org/officeDocument/2006/relationships/image" Target="../media/image9.png"/><Relationship Id="rId4" Type="http://schemas.openxmlformats.org/officeDocument/2006/relationships/slide" Target="slide13.xml"/><Relationship Id="rId9" Type="http://schemas.openxmlformats.org/officeDocument/2006/relationships/slide" Target="slide6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slide" Target="slide9.xml"/><Relationship Id="rId7" Type="http://schemas.openxmlformats.org/officeDocument/2006/relationships/slide" Target="slide5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13.xml"/><Relationship Id="rId9" Type="http://schemas.openxmlformats.org/officeDocument/2006/relationships/slide" Target="slide6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7.xml"/><Relationship Id="rId3" Type="http://schemas.microsoft.com/office/2007/relationships/hdphoto" Target="../media/hdphoto6.wdp"/><Relationship Id="rId7" Type="http://schemas.openxmlformats.org/officeDocument/2006/relationships/slide" Target="slide9.xml"/><Relationship Id="rId12" Type="http://schemas.openxmlformats.org/officeDocument/2006/relationships/slide" Target="slide6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50.xml"/><Relationship Id="rId5" Type="http://schemas.openxmlformats.org/officeDocument/2006/relationships/image" Target="../media/image14.png"/><Relationship Id="rId10" Type="http://schemas.openxmlformats.org/officeDocument/2006/relationships/slide" Target="slide26.xml"/><Relationship Id="rId4" Type="http://schemas.openxmlformats.org/officeDocument/2006/relationships/image" Target="../media/image13.png"/><Relationship Id="rId9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13.xml"/><Relationship Id="rId18" Type="http://schemas.openxmlformats.org/officeDocument/2006/relationships/slide" Target="slide67.xml"/><Relationship Id="rId3" Type="http://schemas.microsoft.com/office/2007/relationships/hdphoto" Target="../media/hdphoto6.wdp"/><Relationship Id="rId7" Type="http://schemas.openxmlformats.org/officeDocument/2006/relationships/image" Target="../media/image33.png"/><Relationship Id="rId12" Type="http://schemas.openxmlformats.org/officeDocument/2006/relationships/slide" Target="slide9.xml"/><Relationship Id="rId17" Type="http://schemas.openxmlformats.org/officeDocument/2006/relationships/slide" Target="slide61.xml"/><Relationship Id="rId2" Type="http://schemas.openxmlformats.org/officeDocument/2006/relationships/image" Target="../media/image12.png"/><Relationship Id="rId16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8.png"/><Relationship Id="rId5" Type="http://schemas.openxmlformats.org/officeDocument/2006/relationships/image" Target="../media/image31.png"/><Relationship Id="rId15" Type="http://schemas.openxmlformats.org/officeDocument/2006/relationships/slide" Target="slide26.xml"/><Relationship Id="rId10" Type="http://schemas.openxmlformats.org/officeDocument/2006/relationships/image" Target="../media/image17.png"/><Relationship Id="rId9" Type="http://schemas.microsoft.com/office/2007/relationships/hdphoto" Target="../media/hdphoto7.wdp"/><Relationship Id="rId1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slide" Target="slide9.xml"/><Relationship Id="rId7" Type="http://schemas.openxmlformats.org/officeDocument/2006/relationships/slide" Target="slide50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13.xml"/><Relationship Id="rId9" Type="http://schemas.openxmlformats.org/officeDocument/2006/relationships/slide" Target="slide6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image" Target="../media/image131.png"/><Relationship Id="rId7" Type="http://schemas.openxmlformats.org/officeDocument/2006/relationships/slide" Target="slide26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3.xml"/><Relationship Id="rId10" Type="http://schemas.openxmlformats.org/officeDocument/2006/relationships/slide" Target="slide67.xml"/><Relationship Id="rId4" Type="http://schemas.openxmlformats.org/officeDocument/2006/relationships/slide" Target="slide9.xml"/><Relationship Id="rId9" Type="http://schemas.openxmlformats.org/officeDocument/2006/relationships/slide" Target="slide6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image" Target="../media/image151.png"/><Relationship Id="rId7" Type="http://schemas.openxmlformats.org/officeDocument/2006/relationships/slide" Target="slide26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3.xml"/><Relationship Id="rId10" Type="http://schemas.openxmlformats.org/officeDocument/2006/relationships/slide" Target="slide67.xml"/><Relationship Id="rId4" Type="http://schemas.openxmlformats.org/officeDocument/2006/relationships/slide" Target="slide9.xml"/><Relationship Id="rId9" Type="http://schemas.openxmlformats.org/officeDocument/2006/relationships/slide" Target="slide6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slide" Target="slide9.xml"/><Relationship Id="rId7" Type="http://schemas.openxmlformats.org/officeDocument/2006/relationships/slide" Target="slide5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10" Type="http://schemas.openxmlformats.org/officeDocument/2006/relationships/image" Target="../media/image20.jpg"/><Relationship Id="rId4" Type="http://schemas.openxmlformats.org/officeDocument/2006/relationships/slide" Target="slide13.xml"/><Relationship Id="rId9" Type="http://schemas.openxmlformats.org/officeDocument/2006/relationships/slide" Target="slide6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10" Type="http://schemas.openxmlformats.org/officeDocument/2006/relationships/image" Target="../media/image19.jpg"/><Relationship Id="rId4" Type="http://schemas.openxmlformats.org/officeDocument/2006/relationships/slide" Target="slide24.xml"/><Relationship Id="rId9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slide" Target="slide9.xml"/><Relationship Id="rId7" Type="http://schemas.openxmlformats.org/officeDocument/2006/relationships/slide" Target="slide5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10" Type="http://schemas.openxmlformats.org/officeDocument/2006/relationships/image" Target="../media/image22.png"/><Relationship Id="rId4" Type="http://schemas.openxmlformats.org/officeDocument/2006/relationships/slide" Target="slide13.xml"/><Relationship Id="rId9" Type="http://schemas.openxmlformats.org/officeDocument/2006/relationships/slide" Target="slide6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19.png"/><Relationship Id="rId7" Type="http://schemas.openxmlformats.org/officeDocument/2006/relationships/slide" Target="slide13.xml"/><Relationship Id="rId12" Type="http://schemas.openxmlformats.org/officeDocument/2006/relationships/slide" Target="slide6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61.xml"/><Relationship Id="rId5" Type="http://schemas.openxmlformats.org/officeDocument/2006/relationships/image" Target="../media/image211.png"/><Relationship Id="rId10" Type="http://schemas.openxmlformats.org/officeDocument/2006/relationships/slide" Target="slide50.xml"/><Relationship Id="rId4" Type="http://schemas.openxmlformats.org/officeDocument/2006/relationships/image" Target="../media/image25.png"/><Relationship Id="rId9" Type="http://schemas.openxmlformats.org/officeDocument/2006/relationships/slide" Target="slide2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50.xml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slide" Target="slide26.xml"/><Relationship Id="rId5" Type="http://schemas.openxmlformats.org/officeDocument/2006/relationships/slide" Target="slide67.xml"/><Relationship Id="rId10" Type="http://schemas.openxmlformats.org/officeDocument/2006/relationships/slide" Target="slide24.xml"/><Relationship Id="rId4" Type="http://schemas.openxmlformats.org/officeDocument/2006/relationships/slide" Target="slide61.xml"/><Relationship Id="rId9" Type="http://schemas.openxmlformats.org/officeDocument/2006/relationships/slide" Target="slide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slide" Target="slide50.xml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12" Type="http://schemas.openxmlformats.org/officeDocument/2006/relationships/slide" Target="slide2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slide" Target="slide24.xml"/><Relationship Id="rId5" Type="http://schemas.openxmlformats.org/officeDocument/2006/relationships/image" Target="../media/image29.png"/><Relationship Id="rId15" Type="http://schemas.openxmlformats.org/officeDocument/2006/relationships/slide" Target="slide67.xml"/><Relationship Id="rId10" Type="http://schemas.openxmlformats.org/officeDocument/2006/relationships/slide" Target="slide13.xml"/><Relationship Id="rId4" Type="http://schemas.openxmlformats.org/officeDocument/2006/relationships/image" Target="../media/image26.png"/><Relationship Id="rId9" Type="http://schemas.openxmlformats.org/officeDocument/2006/relationships/slide" Target="slide9.xml"/><Relationship Id="rId14" Type="http://schemas.openxmlformats.org/officeDocument/2006/relationships/slide" Target="slide6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slide" Target="slide9.xml"/><Relationship Id="rId7" Type="http://schemas.openxmlformats.org/officeDocument/2006/relationships/slide" Target="slide5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13.xml"/><Relationship Id="rId9" Type="http://schemas.openxmlformats.org/officeDocument/2006/relationships/slide" Target="slide6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slide" Target="slide9.xml"/><Relationship Id="rId7" Type="http://schemas.openxmlformats.org/officeDocument/2006/relationships/slide" Target="slide50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13.xml"/><Relationship Id="rId9" Type="http://schemas.openxmlformats.org/officeDocument/2006/relationships/slide" Target="slide6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8.png"/><Relationship Id="rId7" Type="http://schemas.openxmlformats.org/officeDocument/2006/relationships/slide" Target="slide2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67.xml"/><Relationship Id="rId5" Type="http://schemas.openxmlformats.org/officeDocument/2006/relationships/slide" Target="slide9.xml"/><Relationship Id="rId10" Type="http://schemas.openxmlformats.org/officeDocument/2006/relationships/slide" Target="slide61.xml"/><Relationship Id="rId4" Type="http://schemas.microsoft.com/office/2007/relationships/hdphoto" Target="../media/hdphoto8.wdp"/><Relationship Id="rId9" Type="http://schemas.openxmlformats.org/officeDocument/2006/relationships/slide" Target="slide5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38.png"/><Relationship Id="rId7" Type="http://schemas.openxmlformats.org/officeDocument/2006/relationships/slide" Target="slide2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67.xml"/><Relationship Id="rId5" Type="http://schemas.openxmlformats.org/officeDocument/2006/relationships/slide" Target="slide9.xml"/><Relationship Id="rId10" Type="http://schemas.openxmlformats.org/officeDocument/2006/relationships/slide" Target="slide61.xml"/><Relationship Id="rId4" Type="http://schemas.microsoft.com/office/2007/relationships/hdphoto" Target="../media/hdphoto9.wdp"/><Relationship Id="rId9" Type="http://schemas.openxmlformats.org/officeDocument/2006/relationships/slide" Target="slide5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microsoft.com/office/2007/relationships/hdphoto" Target="../media/hdphoto8.wdp"/><Relationship Id="rId7" Type="http://schemas.openxmlformats.org/officeDocument/2006/relationships/slide" Target="slide2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67.xml"/><Relationship Id="rId5" Type="http://schemas.openxmlformats.org/officeDocument/2006/relationships/slide" Target="slide9.xml"/><Relationship Id="rId10" Type="http://schemas.openxmlformats.org/officeDocument/2006/relationships/slide" Target="slide61.xml"/><Relationship Id="rId4" Type="http://schemas.openxmlformats.org/officeDocument/2006/relationships/image" Target="../media/image27.png"/><Relationship Id="rId9" Type="http://schemas.openxmlformats.org/officeDocument/2006/relationships/slide" Target="slide5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39.png"/><Relationship Id="rId7" Type="http://schemas.openxmlformats.org/officeDocument/2006/relationships/slide" Target="slide2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67.xml"/><Relationship Id="rId5" Type="http://schemas.openxmlformats.org/officeDocument/2006/relationships/slide" Target="slide9.xml"/><Relationship Id="rId10" Type="http://schemas.openxmlformats.org/officeDocument/2006/relationships/slide" Target="slide61.xml"/><Relationship Id="rId4" Type="http://schemas.microsoft.com/office/2007/relationships/hdphoto" Target="../media/hdphoto10.wdp"/><Relationship Id="rId9" Type="http://schemas.openxmlformats.org/officeDocument/2006/relationships/slide" Target="slide5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microsoft.com/office/2007/relationships/hdphoto" Target="../media/hdphoto8.wdp"/><Relationship Id="rId7" Type="http://schemas.openxmlformats.org/officeDocument/2006/relationships/slide" Target="slide2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67.xml"/><Relationship Id="rId5" Type="http://schemas.openxmlformats.org/officeDocument/2006/relationships/slide" Target="slide9.xml"/><Relationship Id="rId10" Type="http://schemas.openxmlformats.org/officeDocument/2006/relationships/slide" Target="slide61.xml"/><Relationship Id="rId4" Type="http://schemas.openxmlformats.org/officeDocument/2006/relationships/image" Target="../media/image27.png"/><Relationship Id="rId9" Type="http://schemas.openxmlformats.org/officeDocument/2006/relationships/slide" Target="slide5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38.png"/><Relationship Id="rId7" Type="http://schemas.openxmlformats.org/officeDocument/2006/relationships/slide" Target="slide2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67.xml"/><Relationship Id="rId5" Type="http://schemas.openxmlformats.org/officeDocument/2006/relationships/slide" Target="slide9.xml"/><Relationship Id="rId10" Type="http://schemas.openxmlformats.org/officeDocument/2006/relationships/slide" Target="slide61.xml"/><Relationship Id="rId4" Type="http://schemas.microsoft.com/office/2007/relationships/hdphoto" Target="../media/hdphoto9.wdp"/><Relationship Id="rId9" Type="http://schemas.openxmlformats.org/officeDocument/2006/relationships/slide" Target="slide5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microsoft.com/office/2007/relationships/hdphoto" Target="../media/hdphoto8.wdp"/><Relationship Id="rId7" Type="http://schemas.openxmlformats.org/officeDocument/2006/relationships/slide" Target="slide2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67.xml"/><Relationship Id="rId5" Type="http://schemas.openxmlformats.org/officeDocument/2006/relationships/slide" Target="slide9.xml"/><Relationship Id="rId10" Type="http://schemas.openxmlformats.org/officeDocument/2006/relationships/slide" Target="slide61.xml"/><Relationship Id="rId4" Type="http://schemas.openxmlformats.org/officeDocument/2006/relationships/image" Target="../media/image27.png"/><Relationship Id="rId9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39.png"/><Relationship Id="rId7" Type="http://schemas.openxmlformats.org/officeDocument/2006/relationships/slide" Target="slide2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67.xml"/><Relationship Id="rId5" Type="http://schemas.openxmlformats.org/officeDocument/2006/relationships/slide" Target="slide9.xml"/><Relationship Id="rId10" Type="http://schemas.openxmlformats.org/officeDocument/2006/relationships/slide" Target="slide61.xml"/><Relationship Id="rId4" Type="http://schemas.microsoft.com/office/2007/relationships/hdphoto" Target="../media/hdphoto10.wdp"/><Relationship Id="rId9" Type="http://schemas.openxmlformats.org/officeDocument/2006/relationships/slide" Target="slide5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microsoft.com/office/2007/relationships/hdphoto" Target="../media/hdphoto8.wdp"/><Relationship Id="rId7" Type="http://schemas.openxmlformats.org/officeDocument/2006/relationships/slide" Target="slide2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67.xml"/><Relationship Id="rId5" Type="http://schemas.openxmlformats.org/officeDocument/2006/relationships/slide" Target="slide9.xml"/><Relationship Id="rId10" Type="http://schemas.openxmlformats.org/officeDocument/2006/relationships/slide" Target="slide61.xml"/><Relationship Id="rId4" Type="http://schemas.openxmlformats.org/officeDocument/2006/relationships/image" Target="../media/image27.png"/><Relationship Id="rId9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image" Target="../media/image130.png"/><Relationship Id="rId7" Type="http://schemas.openxmlformats.org/officeDocument/2006/relationships/slide" Target="slide2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3.xml"/><Relationship Id="rId10" Type="http://schemas.openxmlformats.org/officeDocument/2006/relationships/slide" Target="slide67.xml"/><Relationship Id="rId4" Type="http://schemas.openxmlformats.org/officeDocument/2006/relationships/slide" Target="slide9.xml"/><Relationship Id="rId9" Type="http://schemas.openxmlformats.org/officeDocument/2006/relationships/slide" Target="slide6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image" Target="../media/image150.png"/><Relationship Id="rId7" Type="http://schemas.openxmlformats.org/officeDocument/2006/relationships/slide" Target="slide26.xml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3.xml"/><Relationship Id="rId10" Type="http://schemas.openxmlformats.org/officeDocument/2006/relationships/slide" Target="slide67.xml"/><Relationship Id="rId4" Type="http://schemas.openxmlformats.org/officeDocument/2006/relationships/slide" Target="slide9.xml"/><Relationship Id="rId9" Type="http://schemas.openxmlformats.org/officeDocument/2006/relationships/slide" Target="slide6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image" Target="../media/image160.png"/><Relationship Id="rId7" Type="http://schemas.openxmlformats.org/officeDocument/2006/relationships/slide" Target="slide26.xml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3.xml"/><Relationship Id="rId10" Type="http://schemas.openxmlformats.org/officeDocument/2006/relationships/slide" Target="slide67.xml"/><Relationship Id="rId4" Type="http://schemas.openxmlformats.org/officeDocument/2006/relationships/slide" Target="slide9.xml"/><Relationship Id="rId9" Type="http://schemas.openxmlformats.org/officeDocument/2006/relationships/slide" Target="slide6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190.png"/><Relationship Id="rId7" Type="http://schemas.openxmlformats.org/officeDocument/2006/relationships/slide" Target="slide13.xml"/><Relationship Id="rId12" Type="http://schemas.openxmlformats.org/officeDocument/2006/relationships/slide" Target="slide67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61.xml"/><Relationship Id="rId5" Type="http://schemas.openxmlformats.org/officeDocument/2006/relationships/image" Target="../media/image281.png"/><Relationship Id="rId10" Type="http://schemas.openxmlformats.org/officeDocument/2006/relationships/slide" Target="slide50.xml"/><Relationship Id="rId4" Type="http://schemas.openxmlformats.org/officeDocument/2006/relationships/image" Target="../media/image160.png"/><Relationship Id="rId9" Type="http://schemas.openxmlformats.org/officeDocument/2006/relationships/slide" Target="slide2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80.png"/><Relationship Id="rId7" Type="http://schemas.openxmlformats.org/officeDocument/2006/relationships/slide" Target="slide24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67.xml"/><Relationship Id="rId5" Type="http://schemas.openxmlformats.org/officeDocument/2006/relationships/slide" Target="slide9.xml"/><Relationship Id="rId10" Type="http://schemas.openxmlformats.org/officeDocument/2006/relationships/slide" Target="slide61.xml"/><Relationship Id="rId4" Type="http://schemas.openxmlformats.org/officeDocument/2006/relationships/image" Target="../media/image290.png"/><Relationship Id="rId9" Type="http://schemas.openxmlformats.org/officeDocument/2006/relationships/slide" Target="slide5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slide" Target="slide9.xml"/><Relationship Id="rId18" Type="http://schemas.openxmlformats.org/officeDocument/2006/relationships/slide" Target="slide61.xml"/><Relationship Id="rId3" Type="http://schemas.openxmlformats.org/officeDocument/2006/relationships/image" Target="../media/image230.png"/><Relationship Id="rId7" Type="http://schemas.openxmlformats.org/officeDocument/2006/relationships/image" Target="../media/image260.png"/><Relationship Id="rId12" Type="http://schemas.microsoft.com/office/2007/relationships/hdphoto" Target="../media/hdphoto7.wdp"/><Relationship Id="rId17" Type="http://schemas.openxmlformats.org/officeDocument/2006/relationships/slide" Target="slide50.xml"/><Relationship Id="rId2" Type="http://schemas.openxmlformats.org/officeDocument/2006/relationships/image" Target="../media/image300.png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16.png"/><Relationship Id="rId5" Type="http://schemas.microsoft.com/office/2007/relationships/hdphoto" Target="../media/hdphoto6.wdp"/><Relationship Id="rId15" Type="http://schemas.openxmlformats.org/officeDocument/2006/relationships/slide" Target="slide24.xml"/><Relationship Id="rId10" Type="http://schemas.microsoft.com/office/2007/relationships/hdphoto" Target="../media/hdphoto11.wdp"/><Relationship Id="rId19" Type="http://schemas.openxmlformats.org/officeDocument/2006/relationships/slide" Target="slide67.xml"/><Relationship Id="rId4" Type="http://schemas.openxmlformats.org/officeDocument/2006/relationships/image" Target="../media/image12.png"/><Relationship Id="rId9" Type="http://schemas.openxmlformats.org/officeDocument/2006/relationships/image" Target="../media/image40.png"/><Relationship Id="rId14" Type="http://schemas.openxmlformats.org/officeDocument/2006/relationships/slide" Target="slide1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9.xml"/><Relationship Id="rId18" Type="http://schemas.openxmlformats.org/officeDocument/2006/relationships/slide" Target="slide61.xml"/><Relationship Id="rId3" Type="http://schemas.openxmlformats.org/officeDocument/2006/relationships/image" Target="../media/image230.png"/><Relationship Id="rId7" Type="http://schemas.openxmlformats.org/officeDocument/2006/relationships/image" Target="../media/image32.png"/><Relationship Id="rId12" Type="http://schemas.microsoft.com/office/2007/relationships/hdphoto" Target="../media/hdphoto7.wdp"/><Relationship Id="rId17" Type="http://schemas.openxmlformats.org/officeDocument/2006/relationships/slide" Target="slide50.xml"/><Relationship Id="rId2" Type="http://schemas.openxmlformats.org/officeDocument/2006/relationships/image" Target="../media/image350.png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6.png"/><Relationship Id="rId5" Type="http://schemas.microsoft.com/office/2007/relationships/hdphoto" Target="../media/hdphoto6.wdp"/><Relationship Id="rId15" Type="http://schemas.openxmlformats.org/officeDocument/2006/relationships/slide" Target="slide24.xml"/><Relationship Id="rId10" Type="http://schemas.microsoft.com/office/2007/relationships/hdphoto" Target="../media/hdphoto11.wdp"/><Relationship Id="rId19" Type="http://schemas.openxmlformats.org/officeDocument/2006/relationships/slide" Target="slide67.xml"/><Relationship Id="rId4" Type="http://schemas.openxmlformats.org/officeDocument/2006/relationships/image" Target="../media/image12.png"/><Relationship Id="rId9" Type="http://schemas.openxmlformats.org/officeDocument/2006/relationships/image" Target="../media/image40.png"/><Relationship Id="rId14" Type="http://schemas.openxmlformats.org/officeDocument/2006/relationships/slide" Target="slide1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slide" Target="slide26.xml"/><Relationship Id="rId3" Type="http://schemas.openxmlformats.org/officeDocument/2006/relationships/image" Target="../media/image230.png"/><Relationship Id="rId7" Type="http://schemas.microsoft.com/office/2007/relationships/hdphoto" Target="../media/hdphoto6.wdp"/><Relationship Id="rId12" Type="http://schemas.openxmlformats.org/officeDocument/2006/relationships/slide" Target="slide24.xml"/><Relationship Id="rId2" Type="http://schemas.openxmlformats.org/officeDocument/2006/relationships/image" Target="../media/image361.png"/><Relationship Id="rId16" Type="http://schemas.openxmlformats.org/officeDocument/2006/relationships/slide" Target="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13.xml"/><Relationship Id="rId5" Type="http://schemas.microsoft.com/office/2007/relationships/hdphoto" Target="../media/hdphoto7.wdp"/><Relationship Id="rId15" Type="http://schemas.openxmlformats.org/officeDocument/2006/relationships/slide" Target="slide61.xml"/><Relationship Id="rId10" Type="http://schemas.openxmlformats.org/officeDocument/2006/relationships/slide" Target="slide9.xml"/><Relationship Id="rId4" Type="http://schemas.openxmlformats.org/officeDocument/2006/relationships/image" Target="../media/image16.png"/><Relationship Id="rId9" Type="http://schemas.microsoft.com/office/2007/relationships/hdphoto" Target="../media/hdphoto11.wdp"/><Relationship Id="rId14" Type="http://schemas.openxmlformats.org/officeDocument/2006/relationships/slide" Target="slide50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26.xml"/><Relationship Id="rId3" Type="http://schemas.openxmlformats.org/officeDocument/2006/relationships/image" Target="../media/image40.png"/><Relationship Id="rId7" Type="http://schemas.microsoft.com/office/2007/relationships/hdphoto" Target="../media/hdphoto7.wdp"/><Relationship Id="rId12" Type="http://schemas.openxmlformats.org/officeDocument/2006/relationships/slide" Target="slide24.xml"/><Relationship Id="rId2" Type="http://schemas.openxmlformats.org/officeDocument/2006/relationships/image" Target="../media/image230.png"/><Relationship Id="rId16" Type="http://schemas.openxmlformats.org/officeDocument/2006/relationships/slide" Target="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slide" Target="slide13.xml"/><Relationship Id="rId5" Type="http://schemas.openxmlformats.org/officeDocument/2006/relationships/image" Target="../media/image360.png"/><Relationship Id="rId15" Type="http://schemas.openxmlformats.org/officeDocument/2006/relationships/slide" Target="slide61.xml"/><Relationship Id="rId10" Type="http://schemas.openxmlformats.org/officeDocument/2006/relationships/slide" Target="slide9.xml"/><Relationship Id="rId4" Type="http://schemas.microsoft.com/office/2007/relationships/hdphoto" Target="../media/hdphoto11.wdp"/><Relationship Id="rId9" Type="http://schemas.microsoft.com/office/2007/relationships/hdphoto" Target="../media/hdphoto6.wdp"/><Relationship Id="rId14" Type="http://schemas.openxmlformats.org/officeDocument/2006/relationships/slide" Target="slide50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380.png"/><Relationship Id="rId7" Type="http://schemas.openxmlformats.org/officeDocument/2006/relationships/slide" Target="slide13.xml"/><Relationship Id="rId12" Type="http://schemas.openxmlformats.org/officeDocument/2006/relationships/slide" Target="slide67.xml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61.xml"/><Relationship Id="rId5" Type="http://schemas.openxmlformats.org/officeDocument/2006/relationships/image" Target="../media/image400.png"/><Relationship Id="rId10" Type="http://schemas.openxmlformats.org/officeDocument/2006/relationships/slide" Target="slide50.xml"/><Relationship Id="rId4" Type="http://schemas.openxmlformats.org/officeDocument/2006/relationships/image" Target="../media/image390.png"/><Relationship Id="rId9" Type="http://schemas.openxmlformats.org/officeDocument/2006/relationships/slide" Target="slide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image" Target="../media/image410.png"/><Relationship Id="rId7" Type="http://schemas.openxmlformats.org/officeDocument/2006/relationships/slide" Target="slide2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3.xml"/><Relationship Id="rId10" Type="http://schemas.openxmlformats.org/officeDocument/2006/relationships/slide" Target="slide67.xml"/><Relationship Id="rId4" Type="http://schemas.openxmlformats.org/officeDocument/2006/relationships/slide" Target="slide9.xml"/><Relationship Id="rId9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slide" Target="slide9.xml"/><Relationship Id="rId7" Type="http://schemas.openxmlformats.org/officeDocument/2006/relationships/slide" Target="slide5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10" Type="http://schemas.openxmlformats.org/officeDocument/2006/relationships/image" Target="../media/image20.jpg"/><Relationship Id="rId4" Type="http://schemas.openxmlformats.org/officeDocument/2006/relationships/slide" Target="slide13.xml"/><Relationship Id="rId9" Type="http://schemas.openxmlformats.org/officeDocument/2006/relationships/slide" Target="slide6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image" Target="../media/image45.png"/><Relationship Id="rId7" Type="http://schemas.openxmlformats.org/officeDocument/2006/relationships/slide" Target="slide26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3.xml"/><Relationship Id="rId10" Type="http://schemas.openxmlformats.org/officeDocument/2006/relationships/slide" Target="slide67.xml"/><Relationship Id="rId4" Type="http://schemas.openxmlformats.org/officeDocument/2006/relationships/slide" Target="slide9.xml"/><Relationship Id="rId9" Type="http://schemas.openxmlformats.org/officeDocument/2006/relationships/slide" Target="slide6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10" Type="http://schemas.openxmlformats.org/officeDocument/2006/relationships/image" Target="../media/image48.png"/><Relationship Id="rId4" Type="http://schemas.openxmlformats.org/officeDocument/2006/relationships/slide" Target="slide24.xml"/><Relationship Id="rId9" Type="http://schemas.openxmlformats.org/officeDocument/2006/relationships/image" Target="../media/image4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3.xml"/><Relationship Id="rId7" Type="http://schemas.openxmlformats.org/officeDocument/2006/relationships/slide" Target="slide6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slide" Target="slide9.xml"/><Relationship Id="rId7" Type="http://schemas.openxmlformats.org/officeDocument/2006/relationships/slide" Target="slide5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13.xml"/><Relationship Id="rId9" Type="http://schemas.openxmlformats.org/officeDocument/2006/relationships/slide" Target="slide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9500" y="1087968"/>
            <a:ext cx="10423523" cy="2616199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Integração </a:t>
            </a:r>
            <a:r>
              <a:rPr lang="pt-PT" dirty="0"/>
              <a:t>de Dados Visuais e Inerciais Para o</a:t>
            </a:r>
            <a:br>
              <a:rPr lang="pt-PT" dirty="0"/>
            </a:br>
            <a:r>
              <a:rPr lang="pt-PT" dirty="0" smtClean="0"/>
              <a:t>Equilíbrio </a:t>
            </a:r>
            <a:r>
              <a:rPr lang="pt-PT" dirty="0"/>
              <a:t>de Um </a:t>
            </a:r>
            <a:r>
              <a:rPr lang="pt-PT" dirty="0" smtClean="0"/>
              <a:t>Robô Humanóide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979023" cy="1173162"/>
          </a:xfrm>
        </p:spPr>
        <p:txBody>
          <a:bodyPr>
            <a:normAutofit/>
          </a:bodyPr>
          <a:lstStyle/>
          <a:p>
            <a:r>
              <a:rPr lang="pt-PT" dirty="0" smtClean="0"/>
              <a:t>João Carlos Pimentel Fidalgo Peixoto</a:t>
            </a:r>
          </a:p>
          <a:p>
            <a:r>
              <a:rPr lang="pt-PT" dirty="0" smtClean="0"/>
              <a:t>60140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823200" y="5908740"/>
            <a:ext cx="436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Universidade </a:t>
            </a:r>
            <a:r>
              <a:rPr lang="pt-PT" dirty="0"/>
              <a:t>de Aveiro,</a:t>
            </a:r>
          </a:p>
          <a:p>
            <a:pPr algn="r"/>
            <a:r>
              <a:rPr lang="en-US" dirty="0" err="1" smtClean="0"/>
              <a:t>Departamento</a:t>
            </a:r>
            <a:r>
              <a:rPr lang="en-US" dirty="0" smtClean="0"/>
              <a:t> de </a:t>
            </a:r>
            <a:r>
              <a:rPr lang="en-US" dirty="0" err="1" smtClean="0"/>
              <a:t>Engenharia</a:t>
            </a:r>
            <a:r>
              <a:rPr lang="en-US" dirty="0" smtClean="0"/>
              <a:t> </a:t>
            </a:r>
            <a:r>
              <a:rPr lang="en-US" dirty="0" err="1" smtClean="0"/>
              <a:t>Mecânica</a:t>
            </a:r>
            <a:endParaRPr lang="en-US" dirty="0"/>
          </a:p>
          <a:p>
            <a:pPr algn="r"/>
            <a:r>
              <a:rPr lang="pt-PT" dirty="0" smtClean="0"/>
              <a:t>joao.peixoto@ua.pt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54400" y="3949197"/>
            <a:ext cx="436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Orientador: Professor Vítor Santos</a:t>
            </a:r>
          </a:p>
          <a:p>
            <a:r>
              <a:rPr lang="pt-PT" dirty="0" smtClean="0"/>
              <a:t>Coorientador: Professor Filipe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239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Problema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/>
              <a:t>Desenvolver um algoritmo de equilíbrio baseado no movimento da cabeça de um robô humanóide;</a:t>
            </a:r>
          </a:p>
          <a:p>
            <a:r>
              <a:rPr lang="pt-PT" dirty="0" smtClean="0"/>
              <a:t>Medir o movimento da cabeça do humanóide;</a:t>
            </a:r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Problema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Desenvolver um algoritmo de equilíbrio baseado no movimento da cabeça de um robô humanóide;</a:t>
            </a:r>
          </a:p>
          <a:p>
            <a:r>
              <a:rPr lang="pt-PT" b="1" dirty="0" smtClean="0"/>
              <a:t>Medir o movimento da cabeça do humanóide;</a:t>
            </a:r>
            <a:endParaRPr lang="pt-PT" dirty="0" smtClean="0"/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8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Objetivo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/>
              <a:t>Melhorar a precisão das medidas, fundindo duas fontes de dados distintas.</a:t>
            </a:r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/>
              <a:t>Setup</a:t>
            </a:r>
            <a:r>
              <a:rPr lang="pt-PT" dirty="0"/>
              <a:t> Experimental</a:t>
            </a:r>
          </a:p>
        </p:txBody>
      </p:sp>
      <p:sp>
        <p:nvSpPr>
          <p:cNvPr id="10" name="Marcador de Posição de Conteúdo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124201"/>
          </a:xfrm>
        </p:spPr>
        <p:txBody>
          <a:bodyPr/>
          <a:lstStyle/>
          <a:p>
            <a:r>
              <a:rPr lang="pt-PT" dirty="0" smtClean="0"/>
              <a:t>Sensores Inerciais;</a:t>
            </a:r>
          </a:p>
          <a:p>
            <a:r>
              <a:rPr lang="pt-PT" dirty="0" smtClean="0"/>
              <a:t>Sensores Visuais;</a:t>
            </a:r>
          </a:p>
          <a:p>
            <a:r>
              <a:rPr lang="pt-PT" dirty="0" smtClean="0"/>
              <a:t>Unidades de Processamento.</a:t>
            </a:r>
          </a:p>
        </p:txBody>
      </p:sp>
      <p:sp>
        <p:nvSpPr>
          <p:cNvPr id="11" name="Oval 10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1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/>
              <a:t>Setup</a:t>
            </a:r>
            <a:r>
              <a:rPr lang="pt-PT" dirty="0"/>
              <a:t> </a:t>
            </a:r>
            <a:r>
              <a:rPr lang="pt-PT" dirty="0" smtClean="0"/>
              <a:t>Experimental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7000735" y="1690688"/>
            <a:ext cx="307131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 smtClean="0"/>
              <a:t>Sensor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Sensor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Unidade de Processamento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Camera </a:t>
            </a:r>
            <a:r>
              <a:rPr lang="pt-PT" dirty="0" err="1" smtClean="0"/>
              <a:t>fire-wire</a:t>
            </a: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84" y="4142126"/>
            <a:ext cx="2743200" cy="27432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528305" y="3680461"/>
            <a:ext cx="3663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/>
              <a:t>RAZOR </a:t>
            </a:r>
            <a:r>
              <a:rPr lang="pt-PT" sz="2400" b="1" dirty="0" smtClean="0"/>
              <a:t>9DOF </a:t>
            </a:r>
            <a:r>
              <a:rPr lang="pt-PT" sz="2400" b="1" dirty="0"/>
              <a:t>- SEN 10736</a:t>
            </a:r>
          </a:p>
        </p:txBody>
      </p:sp>
      <p:sp>
        <p:nvSpPr>
          <p:cNvPr id="19" name="Oval 18">
            <a:hlinkClick r:id="rId3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hlinkClick r:id="rId4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hlinkClick r:id="rId5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hlinkClick r:id="rId6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hlinkClick r:id="rId7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hlinkClick r:id="rId8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hlinkClick r:id="rId9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31" b="89607" l="25000" r="75926">
                        <a14:foregroundMark x1="69033" y1="60739" x2="72325" y2="618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65" t="18626" r="24425" b="21366"/>
          <a:stretch/>
        </p:blipFill>
        <p:spPr>
          <a:xfrm>
            <a:off x="84408" y="1913351"/>
            <a:ext cx="7057250" cy="377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2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544025" y="3690575"/>
            <a:ext cx="364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POLOLU</a:t>
            </a:r>
            <a:r>
              <a:rPr lang="pt-PT" sz="2000" b="1" dirty="0"/>
              <a:t> - MinIMU9DOF v2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/>
              <a:t>Setup</a:t>
            </a:r>
            <a:r>
              <a:rPr lang="pt-PT" dirty="0"/>
              <a:t> Experimental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368" y="4218151"/>
            <a:ext cx="3365288" cy="2372529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7000735" y="1690688"/>
            <a:ext cx="307131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Sensor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 smtClean="0"/>
              <a:t>Sensor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Unidade de Processamento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Camera </a:t>
            </a:r>
            <a:r>
              <a:rPr lang="pt-PT" dirty="0" err="1" smtClean="0"/>
              <a:t>fire-wire</a:t>
            </a: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400" dirty="0"/>
          </a:p>
        </p:txBody>
      </p:sp>
      <p:sp>
        <p:nvSpPr>
          <p:cNvPr id="21" name="Oval 20">
            <a:hlinkClick r:id="rId3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hlinkClick r:id="rId4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hlinkClick r:id="rId5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hlinkClick r:id="rId6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hlinkClick r:id="rId7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hlinkClick r:id="rId8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hlinkClick r:id="rId9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3992" y1="47806" x2="59671" y2="53580"/>
                        <a14:foregroundMark x1="75412" y1="55196" x2="71091" y2="58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66" t="21105" r="23202" b="21743"/>
          <a:stretch/>
        </p:blipFill>
        <p:spPr>
          <a:xfrm>
            <a:off x="42199" y="2068097"/>
            <a:ext cx="7272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/>
              <a:t>Setup</a:t>
            </a:r>
            <a:r>
              <a:rPr lang="pt-PT" dirty="0"/>
              <a:t> Experimental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694056" y="3690574"/>
            <a:ext cx="349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/>
              <a:t>Arduino</a:t>
            </a:r>
            <a:r>
              <a:rPr lang="pt-PT" sz="2400" b="1" dirty="0"/>
              <a:t> UNO R3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0221" y1="66591" x2="10221" y2="64318"/>
                        <a14:foregroundMark x1="59114" y1="65227" x2="64055" y2="57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4152901"/>
            <a:ext cx="3606799" cy="270509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7000735" y="1690688"/>
            <a:ext cx="324873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Sensor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Sensor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 smtClean="0"/>
              <a:t>Unidade de Processamento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Camera </a:t>
            </a:r>
            <a:r>
              <a:rPr lang="pt-PT" dirty="0" err="1" smtClean="0"/>
              <a:t>fire-wire</a:t>
            </a: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400" dirty="0"/>
          </a:p>
        </p:txBody>
      </p:sp>
      <p:sp>
        <p:nvSpPr>
          <p:cNvPr id="18" name="Oval 17">
            <a:hlinkClick r:id="rId4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hlinkClick r:id="rId5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hlinkClick r:id="rId6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hlinkClick r:id="rId7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hlinkClick r:id="rId8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hlinkClick r:id="rId9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hlinkClick r:id="rId10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36" b="100000" l="20000" r="95774">
                        <a14:foregroundMark x1="46717" y1="32542" x2="49962" y2="36949"/>
                        <a14:foregroundMark x1="67547" y1="75424" x2="80906" y2="75424"/>
                        <a14:foregroundMark x1="72981" y1="63729" x2="73887" y2="68644"/>
                        <a14:foregroundMark x1="60302" y1="54237" x2="64453" y2="47797"/>
                        <a14:backgroundMark x1="44830" y1="46102" x2="45132" y2="45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4" t="16905" r="16268" b="8796"/>
          <a:stretch/>
        </p:blipFill>
        <p:spPr>
          <a:xfrm>
            <a:off x="42095" y="1831150"/>
            <a:ext cx="8244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2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/>
              <a:t>Setup</a:t>
            </a:r>
            <a:r>
              <a:rPr lang="pt-PT" dirty="0"/>
              <a:t> Experimental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051800" y="3690574"/>
            <a:ext cx="414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/>
              <a:t>Firefly</a:t>
            </a:r>
            <a:r>
              <a:rPr lang="pt-PT" sz="2400" b="1" dirty="0"/>
              <a:t> MV-03MTC - </a:t>
            </a:r>
            <a:r>
              <a:rPr lang="pt-PT" sz="2400" b="1" dirty="0" err="1"/>
              <a:t>Pointgrey</a:t>
            </a:r>
            <a:endParaRPr lang="pt-PT" sz="2400" b="1" dirty="0"/>
          </a:p>
          <a:p>
            <a:pPr algn="ctr"/>
            <a:endParaRPr lang="pt-PT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99" y="4141936"/>
            <a:ext cx="3327399" cy="2703512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7000735" y="1690688"/>
            <a:ext cx="31531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Sensor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Sensor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Unidade de Processamento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 smtClean="0"/>
              <a:t>Camera </a:t>
            </a:r>
            <a:r>
              <a:rPr lang="pt-PT" b="1" dirty="0" err="1" smtClean="0"/>
              <a:t>fire-wire</a:t>
            </a:r>
            <a:endParaRPr lang="pt-P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400" dirty="0"/>
          </a:p>
        </p:txBody>
      </p:sp>
      <p:sp>
        <p:nvSpPr>
          <p:cNvPr id="18" name="Oval 17">
            <a:hlinkClick r:id="rId3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hlinkClick r:id="rId4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hlinkClick r:id="rId5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hlinkClick r:id="rId6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hlinkClick r:id="rId7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hlinkClick r:id="rId8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hlinkClick r:id="rId9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31" b="100000" l="9979" r="97325">
                        <a14:foregroundMark x1="63066" y1="78522" x2="76132" y2="58661"/>
                        <a14:foregroundMark x1="69753" y1="92379" x2="71193" y2="61663"/>
                        <a14:foregroundMark x1="73251" y1="74365" x2="80658" y2="62587"/>
                        <a14:foregroundMark x1="64506" y1="85681" x2="62140" y2="79215"/>
                        <a14:foregroundMark x1="64918" y1="69284" x2="67284" y2="60970"/>
                        <a14:foregroundMark x1="29527" y1="47113" x2="42490" y2="24711"/>
                        <a14:backgroundMark x1="61728" y1="84296" x2="62860" y2="85681"/>
                        <a14:backgroundMark x1="64403" y1="63741" x2="67901" y2="56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33" t="19295" r="17994" b="3543"/>
          <a:stretch/>
        </p:blipFill>
        <p:spPr>
          <a:xfrm>
            <a:off x="9730" y="1979224"/>
            <a:ext cx="802800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/>
              <a:t>Setup</a:t>
            </a:r>
            <a:r>
              <a:rPr lang="pt-PT" dirty="0"/>
              <a:t> Experimental</a:t>
            </a:r>
          </a:p>
        </p:txBody>
      </p:sp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Dificuldade na criação de experiências;</a:t>
            </a:r>
          </a:p>
          <a:p>
            <a:r>
              <a:rPr lang="pt-PT" dirty="0" smtClean="0"/>
              <a:t>Falta de uma</a:t>
            </a:r>
            <a:r>
              <a:rPr lang="pt-PT" i="1" dirty="0" smtClean="0"/>
              <a:t> “</a:t>
            </a:r>
            <a:r>
              <a:rPr lang="pt-PT" i="1" dirty="0" err="1" smtClean="0"/>
              <a:t>ground</a:t>
            </a:r>
            <a:r>
              <a:rPr lang="pt-PT" i="1" dirty="0" smtClean="0"/>
              <a:t> </a:t>
            </a:r>
            <a:r>
              <a:rPr lang="pt-PT" i="1" dirty="0" err="1" smtClean="0"/>
              <a:t>truth</a:t>
            </a:r>
            <a:r>
              <a:rPr lang="pt-PT" i="1" dirty="0" smtClean="0"/>
              <a:t>”</a:t>
            </a:r>
            <a:r>
              <a:rPr lang="pt-PT" dirty="0" smtClean="0"/>
              <a:t> de confiança.</a:t>
            </a:r>
            <a:endParaRPr lang="pt-PT" dirty="0"/>
          </a:p>
        </p:txBody>
      </p:sp>
      <p:sp>
        <p:nvSpPr>
          <p:cNvPr id="19" name="Oval 18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7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/>
              <a:t>Setup</a:t>
            </a:r>
            <a:r>
              <a:rPr lang="pt-PT" dirty="0"/>
              <a:t> Experimental </a:t>
            </a:r>
          </a:p>
        </p:txBody>
      </p:sp>
      <p:sp>
        <p:nvSpPr>
          <p:cNvPr id="18" name="Marcador de Posição de Conteúdo 2"/>
          <p:cNvSpPr txBox="1">
            <a:spLocks/>
          </p:cNvSpPr>
          <p:nvPr/>
        </p:nvSpPr>
        <p:spPr>
          <a:xfrm>
            <a:off x="6493667" y="3380187"/>
            <a:ext cx="5262904" cy="3465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Alta repetibilidade;</a:t>
            </a:r>
          </a:p>
          <a:p>
            <a:r>
              <a:rPr lang="pt-PT" i="1" dirty="0" smtClean="0"/>
              <a:t>“</a:t>
            </a:r>
            <a:r>
              <a:rPr lang="pt-PT" i="1" dirty="0" err="1" smtClean="0"/>
              <a:t>ground</a:t>
            </a:r>
            <a:r>
              <a:rPr lang="pt-PT" i="1" dirty="0" smtClean="0"/>
              <a:t> </a:t>
            </a:r>
            <a:r>
              <a:rPr lang="pt-PT" i="1" dirty="0" err="1" smtClean="0"/>
              <a:t>truth</a:t>
            </a:r>
            <a:r>
              <a:rPr lang="pt-PT" i="1" dirty="0" smtClean="0"/>
              <a:t>”</a:t>
            </a:r>
            <a:r>
              <a:rPr lang="pt-PT" dirty="0" smtClean="0"/>
              <a:t> de confiança;</a:t>
            </a:r>
          </a:p>
          <a:p>
            <a:r>
              <a:rPr lang="pt-PT" dirty="0" smtClean="0"/>
              <a:t>Facilidade na criação de experiências</a:t>
            </a:r>
            <a:r>
              <a:rPr lang="en-US" dirty="0" smtClean="0"/>
              <a:t>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687141" y="2856966"/>
            <a:ext cx="5514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FANUC LR Mate </a:t>
            </a:r>
            <a:r>
              <a:rPr lang="pt-PT" sz="2400" b="1" dirty="0" smtClean="0"/>
              <a:t>200iD</a:t>
            </a:r>
            <a:endParaRPr lang="pt-PT" sz="2400" b="1" dirty="0"/>
          </a:p>
          <a:p>
            <a:pPr algn="ctr"/>
            <a:endParaRPr lang="pt-PT" sz="2400" b="1" dirty="0"/>
          </a:p>
        </p:txBody>
      </p:sp>
      <p:sp>
        <p:nvSpPr>
          <p:cNvPr id="20" name="Oval 19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t="-1617" r="23397" b="3218"/>
          <a:stretch/>
        </p:blipFill>
        <p:spPr>
          <a:xfrm>
            <a:off x="13667" y="1818000"/>
            <a:ext cx="6480000" cy="5040000"/>
          </a:xfrm>
        </p:spPr>
      </p:pic>
    </p:spTree>
    <p:extLst>
      <p:ext uri="{BB962C8B-B14F-4D97-AF65-F5344CB8AC3E}">
        <p14:creationId xmlns:p14="http://schemas.microsoft.com/office/powerpoint/2010/main" val="31835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0" y="0"/>
            <a:ext cx="960802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700" dirty="0" smtClean="0"/>
          </a:p>
          <a:p>
            <a:r>
              <a:rPr lang="pt-PT" sz="1700" dirty="0"/>
              <a:t> </a:t>
            </a:r>
            <a:r>
              <a:rPr lang="pt-PT" sz="1700" dirty="0" smtClean="0"/>
              <a:t>                                 </a:t>
            </a:r>
            <a:r>
              <a:rPr lang="pt-PT" sz="2400" b="1" dirty="0" smtClean="0"/>
              <a:t>Problema e Objetivos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        </a:t>
            </a:r>
            <a:r>
              <a:rPr lang="pt-PT" sz="1700" i="1" dirty="0" smtClean="0"/>
              <a:t>Setup</a:t>
            </a:r>
            <a:r>
              <a:rPr lang="pt-PT" sz="1700" dirty="0" smtClean="0"/>
              <a:t> Experimental</a:t>
            </a:r>
          </a:p>
          <a:p>
            <a:endParaRPr lang="pt-PT" sz="1700" dirty="0" smtClean="0"/>
          </a:p>
          <a:p>
            <a:r>
              <a:rPr lang="pt-PT" sz="1700" dirty="0"/>
              <a:t> </a:t>
            </a:r>
            <a:r>
              <a:rPr lang="pt-PT" sz="1700" dirty="0" smtClean="0"/>
              <a:t>                             Obtenção dos Dados Inerciais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    Obtenção dos Dados Visuais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  Integração dos Dados no Filtro de Kalman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Resultados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Conclusões e Trabalho Futuro</a:t>
            </a:r>
            <a:endParaRPr lang="pt-PT" sz="17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Estrutura</a:t>
            </a:r>
            <a:endParaRPr lang="pt-PT" dirty="0"/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e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6" y="101600"/>
            <a:ext cx="8105321" cy="67201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aixaDeTexto 7"/>
          <p:cNvSpPr txBox="1"/>
          <p:nvPr/>
        </p:nvSpPr>
        <p:spPr>
          <a:xfrm>
            <a:off x="928914" y="4078514"/>
            <a:ext cx="31556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pt-PT" dirty="0" err="1" smtClean="0"/>
              <a:t>Fanuc</a:t>
            </a:r>
            <a:r>
              <a:rPr lang="pt-PT" dirty="0" smtClean="0"/>
              <a:t> 200iD</a:t>
            </a:r>
          </a:p>
          <a:p>
            <a:pPr marL="342900" indent="-342900">
              <a:buAutoNum type="arabicParenR"/>
            </a:pPr>
            <a:r>
              <a:rPr lang="pt-PT" dirty="0"/>
              <a:t>POLOLU - MinIMU9DOF v2</a:t>
            </a:r>
          </a:p>
          <a:p>
            <a:pPr marL="342900" indent="-342900">
              <a:buAutoNum type="arabicParenR"/>
            </a:pPr>
            <a:r>
              <a:rPr lang="pt-PT" dirty="0"/>
              <a:t>RAZOR 9DOF - SEN 10736</a:t>
            </a:r>
          </a:p>
          <a:p>
            <a:pPr marL="342900" indent="-342900">
              <a:buAutoNum type="arabicParenR"/>
            </a:pPr>
            <a:r>
              <a:rPr lang="pt-PT" dirty="0" err="1"/>
              <a:t>Arduino</a:t>
            </a:r>
            <a:r>
              <a:rPr lang="pt-PT" dirty="0"/>
              <a:t> UNO R3</a:t>
            </a:r>
          </a:p>
          <a:p>
            <a:pPr marL="342900" indent="-342900">
              <a:buAutoNum type="arabicParenR"/>
            </a:pPr>
            <a:r>
              <a:rPr lang="pt-PT" dirty="0" err="1" smtClean="0"/>
              <a:t>Fire-wire</a:t>
            </a:r>
            <a:r>
              <a:rPr lang="pt-PT" dirty="0" smtClean="0"/>
              <a:t> </a:t>
            </a:r>
            <a:r>
              <a:rPr lang="pt-PT" dirty="0"/>
              <a:t>Camera</a:t>
            </a:r>
          </a:p>
          <a:p>
            <a:pPr marL="342900" indent="-342900">
              <a:buAutoNum type="arabicParenR"/>
            </a:pPr>
            <a:endParaRPr lang="pt-PT" dirty="0"/>
          </a:p>
        </p:txBody>
      </p:sp>
      <p:sp>
        <p:nvSpPr>
          <p:cNvPr id="13" name="Oval 12">
            <a:hlinkClick r:id="rId3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hlinkClick r:id="rId4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5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6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7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hlinkClick r:id="rId9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/>
              <a:t>Setup</a:t>
            </a:r>
            <a:r>
              <a:rPr lang="pt-PT" dirty="0"/>
              <a:t> Experimental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Como comunicar com o manipulador industrial?</a:t>
            </a:r>
            <a:endParaRPr lang="pt-PT" dirty="0"/>
          </a:p>
          <a:p>
            <a:pPr lvl="1"/>
            <a:r>
              <a:rPr lang="pt-PT" dirty="0" err="1" smtClean="0"/>
              <a:t>fanuc_control</a:t>
            </a:r>
            <a:endParaRPr lang="pt-PT" dirty="0" smtClean="0"/>
          </a:p>
          <a:p>
            <a:pPr lvl="2"/>
            <a:r>
              <a:rPr lang="pt-PT" dirty="0" smtClean="0"/>
              <a:t>TCP/IP</a:t>
            </a:r>
          </a:p>
          <a:p>
            <a:pPr lvl="2"/>
            <a:r>
              <a:rPr lang="pt-PT" dirty="0" smtClean="0"/>
              <a:t>ROBCOMM</a:t>
            </a:r>
            <a:endParaRPr lang="pt-PT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5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fanuc_control</a:t>
            </a:r>
            <a:endParaRPr lang="pt-PT" dirty="0"/>
          </a:p>
        </p:txBody>
      </p:sp>
      <p:sp>
        <p:nvSpPr>
          <p:cNvPr id="17" name="Retângulo 16"/>
          <p:cNvSpPr/>
          <p:nvPr/>
        </p:nvSpPr>
        <p:spPr>
          <a:xfrm>
            <a:off x="2538097" y="49383"/>
            <a:ext cx="2389186" cy="4191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Verifica Inputs</a:t>
            </a:r>
            <a:endParaRPr lang="pt-PT" dirty="0">
              <a:solidFill>
                <a:schemeClr val="tx1"/>
              </a:solidFill>
            </a:endParaRPr>
          </a:p>
        </p:txBody>
      </p:sp>
      <p:cxnSp>
        <p:nvCxnSpPr>
          <p:cNvPr id="18" name="Conexão reta unidirecional 17"/>
          <p:cNvCxnSpPr/>
          <p:nvPr/>
        </p:nvCxnSpPr>
        <p:spPr>
          <a:xfrm flipH="1">
            <a:off x="3746440" y="468483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2538097" y="828483"/>
            <a:ext cx="2389186" cy="13767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>
                <a:solidFill>
                  <a:schemeClr val="tx1"/>
                </a:solidFill>
              </a:rPr>
              <a:t>Inicializa: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Publishers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Classe </a:t>
            </a:r>
            <a:r>
              <a:rPr lang="pt-PT" dirty="0" err="1" smtClean="0">
                <a:solidFill>
                  <a:schemeClr val="tx1"/>
                </a:solidFill>
              </a:rPr>
              <a:t>dataReceiver</a:t>
            </a:r>
            <a:r>
              <a:rPr lang="pt-PT" dirty="0" smtClean="0">
                <a:solidFill>
                  <a:schemeClr val="tx1"/>
                </a:solidFill>
              </a:rPr>
              <a:t> </a:t>
            </a:r>
            <a:endParaRPr lang="pt-PT" baseline="30000" dirty="0">
              <a:solidFill>
                <a:schemeClr val="tx1"/>
              </a:solidFill>
            </a:endParaRPr>
          </a:p>
        </p:txBody>
      </p:sp>
      <p:cxnSp>
        <p:nvCxnSpPr>
          <p:cNvPr id="20" name="Conexão reta unidirecional 19"/>
          <p:cNvCxnSpPr/>
          <p:nvPr/>
        </p:nvCxnSpPr>
        <p:spPr>
          <a:xfrm flipH="1">
            <a:off x="3746440" y="2205213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2538097" y="2565213"/>
            <a:ext cx="2389186" cy="10167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Comunicação TCP/IP entre PC e manipulador</a:t>
            </a:r>
            <a:endParaRPr lang="pt-PT" baseline="30000" dirty="0">
              <a:solidFill>
                <a:schemeClr val="tx1"/>
              </a:solidFill>
            </a:endParaRPr>
          </a:p>
        </p:txBody>
      </p:sp>
      <p:cxnSp>
        <p:nvCxnSpPr>
          <p:cNvPr id="22" name="Conexão reta unidirecional 21"/>
          <p:cNvCxnSpPr/>
          <p:nvPr/>
        </p:nvCxnSpPr>
        <p:spPr>
          <a:xfrm flipH="1">
            <a:off x="3746440" y="3581943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2551847" y="3941942"/>
            <a:ext cx="5384107" cy="282052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Classe robotCom</a:t>
            </a:r>
          </a:p>
          <a:p>
            <a:pPr algn="ctr"/>
            <a:endParaRPr lang="pt-PT" baseline="30000" dirty="0" smtClean="0">
              <a:solidFill>
                <a:schemeClr val="tx1"/>
              </a:solidFill>
            </a:endParaRPr>
          </a:p>
          <a:p>
            <a:pPr algn="ctr"/>
            <a:endParaRPr lang="pt-PT" baseline="30000" dirty="0" smtClean="0">
              <a:solidFill>
                <a:schemeClr val="tx1"/>
              </a:solidFill>
            </a:endParaRPr>
          </a:p>
          <a:p>
            <a:pPr algn="ctr"/>
            <a:endParaRPr lang="pt-PT" baseline="30000" dirty="0" smtClean="0">
              <a:solidFill>
                <a:schemeClr val="tx1"/>
              </a:solidFill>
            </a:endParaRPr>
          </a:p>
          <a:p>
            <a:pPr algn="ctr"/>
            <a:endParaRPr lang="pt-PT" baseline="30000" dirty="0" smtClean="0">
              <a:solidFill>
                <a:schemeClr val="tx1"/>
              </a:solidFill>
            </a:endParaRPr>
          </a:p>
          <a:p>
            <a:pPr algn="ctr"/>
            <a:endParaRPr lang="pt-PT" baseline="30000" dirty="0" smtClean="0">
              <a:solidFill>
                <a:schemeClr val="tx1"/>
              </a:solidFill>
            </a:endParaRPr>
          </a:p>
          <a:p>
            <a:pPr algn="ctr"/>
            <a:endParaRPr lang="pt-PT" baseline="30000" dirty="0" smtClean="0">
              <a:solidFill>
                <a:schemeClr val="tx1"/>
              </a:solidFill>
            </a:endParaRPr>
          </a:p>
          <a:p>
            <a:pPr algn="ctr"/>
            <a:endParaRPr lang="pt-PT" baseline="30000" dirty="0" smtClean="0">
              <a:solidFill>
                <a:schemeClr val="tx1"/>
              </a:solidFill>
            </a:endParaRPr>
          </a:p>
          <a:p>
            <a:pPr algn="ctr"/>
            <a:endParaRPr lang="pt-PT" baseline="30000" dirty="0" smtClean="0">
              <a:solidFill>
                <a:schemeClr val="tx1"/>
              </a:solidFill>
            </a:endParaRPr>
          </a:p>
          <a:p>
            <a:pPr algn="ctr"/>
            <a:endParaRPr lang="pt-PT" baseline="30000" dirty="0" smtClean="0">
              <a:solidFill>
                <a:schemeClr val="tx1"/>
              </a:solidFill>
            </a:endParaRPr>
          </a:p>
          <a:p>
            <a:pPr algn="ctr"/>
            <a:endParaRPr lang="pt-PT" baseline="30000" dirty="0" smtClean="0">
              <a:solidFill>
                <a:schemeClr val="tx1"/>
              </a:solidFill>
            </a:endParaRPr>
          </a:p>
          <a:p>
            <a:pPr algn="ctr"/>
            <a:endParaRPr lang="pt-PT" baseline="30000" dirty="0" smtClean="0">
              <a:solidFill>
                <a:schemeClr val="tx1"/>
              </a:solidFill>
            </a:endParaRPr>
          </a:p>
          <a:p>
            <a:pPr algn="ctr"/>
            <a:endParaRPr lang="pt-PT" baseline="30000" dirty="0" smtClean="0">
              <a:solidFill>
                <a:schemeClr val="tx1"/>
              </a:solidFill>
            </a:endParaRPr>
          </a:p>
          <a:p>
            <a:pPr algn="ctr"/>
            <a:endParaRPr lang="pt-PT" baseline="30000" dirty="0">
              <a:solidFill>
                <a:schemeClr val="tx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661008" y="4354684"/>
            <a:ext cx="2389186" cy="6527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Corre programa da experiência</a:t>
            </a:r>
            <a:endParaRPr lang="pt-PT" baseline="30000" dirty="0">
              <a:solidFill>
                <a:schemeClr val="tx1"/>
              </a:solidFill>
            </a:endParaRPr>
          </a:p>
        </p:txBody>
      </p:sp>
      <p:cxnSp>
        <p:nvCxnSpPr>
          <p:cNvPr id="25" name="Conexão reta unidirecional 24"/>
          <p:cNvCxnSpPr/>
          <p:nvPr/>
        </p:nvCxnSpPr>
        <p:spPr>
          <a:xfrm>
            <a:off x="3855601" y="5007406"/>
            <a:ext cx="0" cy="72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2661008" y="5717786"/>
            <a:ext cx="2389186" cy="9266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Pede pelas coordenadas das juntas e cartesianas</a:t>
            </a:r>
            <a:endParaRPr lang="pt-PT" baseline="30000" dirty="0">
              <a:solidFill>
                <a:schemeClr val="tx1"/>
              </a:solidFill>
            </a:endParaRPr>
          </a:p>
        </p:txBody>
      </p:sp>
      <p:cxnSp>
        <p:nvCxnSpPr>
          <p:cNvPr id="27" name="Conexão reta unidirecional 26"/>
          <p:cNvCxnSpPr>
            <a:stCxn id="26" idx="3"/>
          </p:cNvCxnSpPr>
          <p:nvPr/>
        </p:nvCxnSpPr>
        <p:spPr>
          <a:xfrm>
            <a:off x="5050194" y="6181132"/>
            <a:ext cx="343157" cy="73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5393351" y="5720242"/>
            <a:ext cx="2389186" cy="9266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Publica as coordenadas</a:t>
            </a:r>
            <a:endParaRPr lang="pt-PT" baseline="30000" dirty="0">
              <a:solidFill>
                <a:schemeClr val="tx1"/>
              </a:solidFill>
            </a:endParaRPr>
          </a:p>
        </p:txBody>
      </p:sp>
      <p:cxnSp>
        <p:nvCxnSpPr>
          <p:cNvPr id="29" name="Conexão reta unidirecional 28"/>
          <p:cNvCxnSpPr/>
          <p:nvPr/>
        </p:nvCxnSpPr>
        <p:spPr>
          <a:xfrm flipH="1">
            <a:off x="3855600" y="5355020"/>
            <a:ext cx="2754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29"/>
          <p:cNvCxnSpPr/>
          <p:nvPr/>
        </p:nvCxnSpPr>
        <p:spPr>
          <a:xfrm flipV="1">
            <a:off x="6587944" y="5361370"/>
            <a:ext cx="0" cy="36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8045115" y="5686434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/</a:t>
            </a:r>
            <a:r>
              <a:rPr lang="pt-PT" dirty="0" err="1" smtClean="0"/>
              <a:t>fanuc_cart</a:t>
            </a:r>
            <a:endParaRPr lang="pt-PT" dirty="0"/>
          </a:p>
        </p:txBody>
      </p:sp>
      <p:cxnSp>
        <p:nvCxnSpPr>
          <p:cNvPr id="32" name="Conexão reta unidirecional 31"/>
          <p:cNvCxnSpPr/>
          <p:nvPr/>
        </p:nvCxnSpPr>
        <p:spPr>
          <a:xfrm>
            <a:off x="7768617" y="6048392"/>
            <a:ext cx="180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8069613" y="6055766"/>
            <a:ext cx="1333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/</a:t>
            </a:r>
            <a:r>
              <a:rPr lang="pt-PT" dirty="0" err="1" smtClean="0"/>
              <a:t>fanuc_joint</a:t>
            </a:r>
            <a:endParaRPr lang="pt-PT" dirty="0"/>
          </a:p>
        </p:txBody>
      </p:sp>
      <p:cxnSp>
        <p:nvCxnSpPr>
          <p:cNvPr id="34" name="Conexão reta unidirecional 33"/>
          <p:cNvCxnSpPr/>
          <p:nvPr/>
        </p:nvCxnSpPr>
        <p:spPr>
          <a:xfrm>
            <a:off x="7793115" y="6417724"/>
            <a:ext cx="180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8" grpId="0" animBg="1"/>
      <p:bldP spid="31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fanuc_control</a:t>
            </a:r>
            <a:endParaRPr lang="pt-PT" dirty="0"/>
          </a:p>
        </p:txBody>
      </p:sp>
      <p:sp>
        <p:nvSpPr>
          <p:cNvPr id="5" name="Retângulo 4"/>
          <p:cNvSpPr/>
          <p:nvPr/>
        </p:nvSpPr>
        <p:spPr>
          <a:xfrm>
            <a:off x="2795624" y="2115402"/>
            <a:ext cx="7199087" cy="438027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dataReceiver</a:t>
            </a:r>
            <a:r>
              <a:rPr lang="en-US" dirty="0" smtClean="0">
                <a:solidFill>
                  <a:schemeClr val="tx1"/>
                </a:solidFill>
              </a:rPr>
              <a:t> Class</a:t>
            </a:r>
            <a:endParaRPr lang="en-US" baseline="30000" dirty="0">
              <a:solidFill>
                <a:schemeClr val="tx1"/>
              </a:solidFill>
            </a:endParaRPr>
          </a:p>
          <a:p>
            <a:pPr algn="ctr"/>
            <a:endParaRPr lang="en-US" baseline="30000" dirty="0" smtClean="0">
              <a:solidFill>
                <a:schemeClr val="tx1"/>
              </a:solidFill>
            </a:endParaRPr>
          </a:p>
          <a:p>
            <a:pPr algn="ctr"/>
            <a:endParaRPr lang="en-US" baseline="30000" dirty="0">
              <a:solidFill>
                <a:schemeClr val="tx1"/>
              </a:solidFill>
            </a:endParaRPr>
          </a:p>
          <a:p>
            <a:pPr algn="ctr"/>
            <a:endParaRPr lang="en-US" baseline="30000" dirty="0" smtClean="0">
              <a:solidFill>
                <a:schemeClr val="tx1"/>
              </a:solidFill>
            </a:endParaRPr>
          </a:p>
          <a:p>
            <a:pPr algn="ctr"/>
            <a:endParaRPr lang="en-US" baseline="30000" dirty="0">
              <a:solidFill>
                <a:schemeClr val="tx1"/>
              </a:solidFill>
            </a:endParaRPr>
          </a:p>
          <a:p>
            <a:pPr algn="ctr"/>
            <a:endParaRPr lang="en-US" baseline="30000" dirty="0" smtClean="0">
              <a:solidFill>
                <a:schemeClr val="tx1"/>
              </a:solidFill>
            </a:endParaRPr>
          </a:p>
          <a:p>
            <a:pPr algn="ctr"/>
            <a:endParaRPr lang="en-US" baseline="30000" dirty="0">
              <a:solidFill>
                <a:schemeClr val="tx1"/>
              </a:solidFill>
            </a:endParaRPr>
          </a:p>
          <a:p>
            <a:pPr algn="ctr"/>
            <a:endParaRPr lang="en-US" baseline="30000" dirty="0" smtClean="0">
              <a:solidFill>
                <a:schemeClr val="tx1"/>
              </a:solidFill>
            </a:endParaRPr>
          </a:p>
          <a:p>
            <a:pPr algn="ctr"/>
            <a:endParaRPr lang="en-US" baseline="30000" dirty="0">
              <a:solidFill>
                <a:schemeClr val="tx1"/>
              </a:solidFill>
            </a:endParaRPr>
          </a:p>
          <a:p>
            <a:pPr algn="ctr"/>
            <a:endParaRPr lang="en-US" baseline="30000" dirty="0" smtClean="0">
              <a:solidFill>
                <a:schemeClr val="tx1"/>
              </a:solidFill>
            </a:endParaRPr>
          </a:p>
          <a:p>
            <a:pPr algn="ctr"/>
            <a:endParaRPr lang="en-US" baseline="30000" dirty="0">
              <a:solidFill>
                <a:schemeClr val="tx1"/>
              </a:solidFill>
            </a:endParaRPr>
          </a:p>
          <a:p>
            <a:pPr algn="ctr"/>
            <a:endParaRPr lang="en-US" baseline="30000" dirty="0">
              <a:solidFill>
                <a:schemeClr val="tx1"/>
              </a:solidFill>
            </a:endParaRPr>
          </a:p>
          <a:p>
            <a:pPr algn="ctr"/>
            <a:endParaRPr lang="en-US" baseline="30000" dirty="0" smtClean="0">
              <a:solidFill>
                <a:schemeClr val="tx1"/>
              </a:solidFill>
            </a:endParaRPr>
          </a:p>
          <a:p>
            <a:pPr algn="ctr"/>
            <a:endParaRPr lang="en-US" baseline="30000" dirty="0">
              <a:solidFill>
                <a:schemeClr val="tx1"/>
              </a:solidFill>
            </a:endParaRPr>
          </a:p>
          <a:p>
            <a:pPr algn="ctr"/>
            <a:endParaRPr lang="en-US" baseline="30000" dirty="0" smtClean="0">
              <a:solidFill>
                <a:schemeClr val="tx1"/>
              </a:solidFill>
            </a:endParaRPr>
          </a:p>
          <a:p>
            <a:pPr algn="ctr"/>
            <a:endParaRPr lang="en-US" baseline="30000" dirty="0">
              <a:solidFill>
                <a:schemeClr val="tx1"/>
              </a:solidFill>
            </a:endParaRPr>
          </a:p>
          <a:p>
            <a:pPr algn="ctr"/>
            <a:endParaRPr lang="en-US" baseline="30000" dirty="0" smtClean="0">
              <a:solidFill>
                <a:schemeClr val="tx1"/>
              </a:solidFill>
            </a:endParaRPr>
          </a:p>
          <a:p>
            <a:pPr algn="ctr"/>
            <a:endParaRPr lang="en-US" baseline="30000" dirty="0">
              <a:solidFill>
                <a:schemeClr val="tx1"/>
              </a:solidFill>
            </a:endParaRPr>
          </a:p>
          <a:p>
            <a:pPr algn="ctr"/>
            <a:endParaRPr lang="en-US" baseline="30000" dirty="0" smtClean="0">
              <a:solidFill>
                <a:schemeClr val="tx1"/>
              </a:solidFill>
            </a:endParaRPr>
          </a:p>
          <a:p>
            <a:pPr algn="ctr"/>
            <a:endParaRPr lang="en-US" baseline="30000" dirty="0">
              <a:solidFill>
                <a:schemeClr val="tx1"/>
              </a:solidFill>
            </a:endParaRPr>
          </a:p>
          <a:p>
            <a:pPr algn="ctr"/>
            <a:endParaRPr lang="en-US" baseline="30000" dirty="0" smtClean="0">
              <a:solidFill>
                <a:schemeClr val="tx1"/>
              </a:solidFill>
            </a:endParaRPr>
          </a:p>
          <a:p>
            <a:pPr algn="ctr"/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629091" y="2710036"/>
            <a:ext cx="2667447" cy="12079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Initializes subscribers: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sensor_receiver_raw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sensor_receiver_filt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points_received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27187" y="4296636"/>
            <a:ext cx="2667447" cy="580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sensor_receiver_raw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888313" y="4231558"/>
            <a:ext cx="1738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/</a:t>
            </a:r>
            <a:r>
              <a:rPr lang="pt-PT" dirty="0" err="1" smtClean="0"/>
              <a:t>topic_raw_data</a:t>
            </a:r>
            <a:endParaRPr lang="pt-PT" dirty="0"/>
          </a:p>
        </p:txBody>
      </p:sp>
      <p:cxnSp>
        <p:nvCxnSpPr>
          <p:cNvPr id="9" name="Conexão reta unidirecional 8"/>
          <p:cNvCxnSpPr/>
          <p:nvPr/>
        </p:nvCxnSpPr>
        <p:spPr>
          <a:xfrm>
            <a:off x="3857750" y="4600890"/>
            <a:ext cx="180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8322430" y="4238816"/>
            <a:ext cx="125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/</a:t>
            </a:r>
            <a:r>
              <a:rPr lang="pt-PT" dirty="0" err="1" smtClean="0"/>
              <a:t>fanuc_raw</a:t>
            </a:r>
            <a:endParaRPr lang="pt-PT" dirty="0"/>
          </a:p>
        </p:txBody>
      </p:sp>
      <p:cxnSp>
        <p:nvCxnSpPr>
          <p:cNvPr id="11" name="Conexão reta unidirecional 10"/>
          <p:cNvCxnSpPr/>
          <p:nvPr/>
        </p:nvCxnSpPr>
        <p:spPr>
          <a:xfrm>
            <a:off x="8291867" y="4608148"/>
            <a:ext cx="144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5654983" y="4999489"/>
            <a:ext cx="2667447" cy="580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sensor_receiver_filt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683885" y="4934411"/>
            <a:ext cx="201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/</a:t>
            </a:r>
            <a:r>
              <a:rPr lang="pt-PT" dirty="0" err="1" smtClean="0"/>
              <a:t>topic_filtered_imu</a:t>
            </a:r>
            <a:endParaRPr lang="pt-PT" dirty="0"/>
          </a:p>
        </p:txBody>
      </p:sp>
      <p:cxnSp>
        <p:nvCxnSpPr>
          <p:cNvPr id="14" name="Conexão reta unidirecional 13"/>
          <p:cNvCxnSpPr/>
          <p:nvPr/>
        </p:nvCxnSpPr>
        <p:spPr>
          <a:xfrm>
            <a:off x="3885546" y="5303743"/>
            <a:ext cx="180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8350226" y="4941669"/>
            <a:ext cx="116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/</a:t>
            </a:r>
            <a:r>
              <a:rPr lang="pt-PT" dirty="0" err="1" smtClean="0"/>
              <a:t>fanuc_filt</a:t>
            </a:r>
            <a:endParaRPr lang="pt-PT" dirty="0"/>
          </a:p>
        </p:txBody>
      </p:sp>
      <p:cxnSp>
        <p:nvCxnSpPr>
          <p:cNvPr id="16" name="Conexão reta unidirecional 15"/>
          <p:cNvCxnSpPr/>
          <p:nvPr/>
        </p:nvCxnSpPr>
        <p:spPr>
          <a:xfrm>
            <a:off x="8319663" y="5311001"/>
            <a:ext cx="144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5624420" y="5716495"/>
            <a:ext cx="2667447" cy="580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points_received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855034" y="5651417"/>
            <a:ext cx="2693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/camera/</a:t>
            </a:r>
            <a:r>
              <a:rPr lang="pt-PT" dirty="0" err="1" smtClean="0"/>
              <a:t>image_rect_color</a:t>
            </a:r>
            <a:endParaRPr lang="pt-PT" dirty="0"/>
          </a:p>
        </p:txBody>
      </p:sp>
      <p:cxnSp>
        <p:nvCxnSpPr>
          <p:cNvPr id="19" name="Conexão reta unidirecional 18"/>
          <p:cNvCxnSpPr/>
          <p:nvPr/>
        </p:nvCxnSpPr>
        <p:spPr>
          <a:xfrm>
            <a:off x="3854983" y="6020749"/>
            <a:ext cx="180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8319663" y="5658675"/>
            <a:ext cx="116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/</a:t>
            </a:r>
            <a:r>
              <a:rPr lang="pt-PT" dirty="0" err="1" smtClean="0"/>
              <a:t>fanuc_filt</a:t>
            </a:r>
            <a:endParaRPr lang="pt-PT" dirty="0"/>
          </a:p>
        </p:txBody>
      </p:sp>
      <p:cxnSp>
        <p:nvCxnSpPr>
          <p:cNvPr id="21" name="Conexão reta unidirecional 20"/>
          <p:cNvCxnSpPr/>
          <p:nvPr/>
        </p:nvCxnSpPr>
        <p:spPr>
          <a:xfrm>
            <a:off x="8289100" y="6028007"/>
            <a:ext cx="144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Obtenção dos Dados Inerciais</a:t>
            </a:r>
            <a:endParaRPr lang="en-US" dirty="0"/>
          </a:p>
        </p:txBody>
      </p:sp>
      <p:grpSp>
        <p:nvGrpSpPr>
          <p:cNvPr id="11" name="Grupo 10"/>
          <p:cNvGrpSpPr/>
          <p:nvPr/>
        </p:nvGrpSpPr>
        <p:grpSpPr>
          <a:xfrm>
            <a:off x="4346112" y="2713938"/>
            <a:ext cx="4295109" cy="3365718"/>
            <a:chOff x="7642674" y="3387316"/>
            <a:chExt cx="3860351" cy="3327262"/>
          </a:xfrm>
        </p:grpSpPr>
        <p:grpSp>
          <p:nvGrpSpPr>
            <p:cNvPr id="12" name="Grupo 11"/>
            <p:cNvGrpSpPr/>
            <p:nvPr/>
          </p:nvGrpSpPr>
          <p:grpSpPr>
            <a:xfrm>
              <a:off x="7903025" y="3387316"/>
              <a:ext cx="3600000" cy="3327262"/>
              <a:chOff x="7579400" y="1828522"/>
              <a:chExt cx="3600000" cy="3327262"/>
            </a:xfrm>
          </p:grpSpPr>
          <p:pic>
            <p:nvPicPr>
              <p:cNvPr id="15" name="Imagem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backgroundMark x1="4835" y1="22477" x2="18827" y2="72248"/>
                            <a14:backgroundMark x1="73148" y1="26376" x2="95165" y2="814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88" t="8377" r="30423" b="13698"/>
              <a:stretch/>
            </p:blipFill>
            <p:spPr>
              <a:xfrm>
                <a:off x="7579400" y="1915784"/>
                <a:ext cx="3600000" cy="3240000"/>
              </a:xfrm>
              <a:prstGeom prst="rect">
                <a:avLst/>
              </a:prstGeom>
            </p:spPr>
          </p:pic>
          <p:sp>
            <p:nvSpPr>
              <p:cNvPr id="16" name="Seta curvada à direita 15"/>
              <p:cNvSpPr/>
              <p:nvPr/>
            </p:nvSpPr>
            <p:spPr>
              <a:xfrm>
                <a:off x="8763000" y="1915784"/>
                <a:ext cx="393700" cy="419100"/>
              </a:xfrm>
              <a:prstGeom prst="curved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/>
                  <p:cNvSpPr txBox="1"/>
                  <p:nvPr/>
                </p:nvSpPr>
                <p:spPr>
                  <a:xfrm>
                    <a:off x="9120299" y="1828522"/>
                    <a:ext cx="698500" cy="5370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P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oMath>
                      </m:oMathPara>
                    </a14:m>
                    <a:endParaRPr lang="pt-PT" sz="2800" dirty="0"/>
                  </a:p>
                </p:txBody>
              </p:sp>
            </mc:Choice>
            <mc:Fallback xmlns="">
              <p:sp>
                <p:nvSpPr>
                  <p:cNvPr id="17" name="CaixaDeTexto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20299" y="1828522"/>
                    <a:ext cx="698500" cy="53708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Seta curvada para cima 17"/>
              <p:cNvSpPr/>
              <p:nvPr/>
            </p:nvSpPr>
            <p:spPr>
              <a:xfrm>
                <a:off x="7668299" y="4787276"/>
                <a:ext cx="485101" cy="305216"/>
              </a:xfrm>
              <a:prstGeom prst="curvedUp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Seta curvada para baixo 18"/>
              <p:cNvSpPr/>
              <p:nvPr/>
            </p:nvSpPr>
            <p:spPr>
              <a:xfrm>
                <a:off x="10407762" y="4307131"/>
                <a:ext cx="596900" cy="359263"/>
              </a:xfrm>
              <a:prstGeom prst="curved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7642674" y="5689154"/>
                  <a:ext cx="698500" cy="537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pt-PT" sz="2800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674" y="5689154"/>
                  <a:ext cx="698500" cy="5370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10731387" y="5272301"/>
                  <a:ext cx="698500" cy="593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pt-PT" sz="28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1387" y="5272301"/>
                  <a:ext cx="698500" cy="59362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Oval 19">
            <a:hlinkClick r:id="rId7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hlinkClick r:id="rId8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hlinkClick r:id="rId9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hlinkClick r:id="rId10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hlinkClick r:id="rId11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hlinkClick r:id="rId12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hlinkClick r:id="rId13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Obtenção dos Dados Inerciais</a:t>
            </a:r>
            <a:endParaRPr lang="en-US" dirty="0"/>
          </a:p>
        </p:txBody>
      </p:sp>
      <p:grpSp>
        <p:nvGrpSpPr>
          <p:cNvPr id="11" name="Grupo 10"/>
          <p:cNvGrpSpPr/>
          <p:nvPr/>
        </p:nvGrpSpPr>
        <p:grpSpPr>
          <a:xfrm>
            <a:off x="9819249" y="4781889"/>
            <a:ext cx="2212286" cy="1900265"/>
            <a:chOff x="7642674" y="3387316"/>
            <a:chExt cx="3860351" cy="3327262"/>
          </a:xfrm>
        </p:grpSpPr>
        <p:grpSp>
          <p:nvGrpSpPr>
            <p:cNvPr id="12" name="Grupo 11"/>
            <p:cNvGrpSpPr/>
            <p:nvPr/>
          </p:nvGrpSpPr>
          <p:grpSpPr>
            <a:xfrm>
              <a:off x="7903025" y="3387316"/>
              <a:ext cx="3600000" cy="3327262"/>
              <a:chOff x="7579400" y="1828522"/>
              <a:chExt cx="3600000" cy="3327262"/>
            </a:xfrm>
          </p:grpSpPr>
          <p:pic>
            <p:nvPicPr>
              <p:cNvPr id="15" name="Imagem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backgroundMark x1="4835" y1="22477" x2="18827" y2="72248"/>
                            <a14:backgroundMark x1="73148" y1="26376" x2="95165" y2="814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88" t="8377" r="30423" b="13698"/>
              <a:stretch/>
            </p:blipFill>
            <p:spPr>
              <a:xfrm>
                <a:off x="7579400" y="1915784"/>
                <a:ext cx="3600000" cy="3240000"/>
              </a:xfrm>
              <a:prstGeom prst="rect">
                <a:avLst/>
              </a:prstGeom>
            </p:spPr>
          </p:pic>
          <p:sp>
            <p:nvSpPr>
              <p:cNvPr id="16" name="Seta curvada à direita 15"/>
              <p:cNvSpPr/>
              <p:nvPr/>
            </p:nvSpPr>
            <p:spPr>
              <a:xfrm>
                <a:off x="8763000" y="1915784"/>
                <a:ext cx="393700" cy="419100"/>
              </a:xfrm>
              <a:prstGeom prst="curved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/>
                  <p:cNvSpPr txBox="1"/>
                  <p:nvPr/>
                </p:nvSpPr>
                <p:spPr>
                  <a:xfrm>
                    <a:off x="9120299" y="1828522"/>
                    <a:ext cx="698500" cy="5936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P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pt-PT" sz="2800" dirty="0"/>
                  </a:p>
                </p:txBody>
              </p:sp>
            </mc:Choice>
            <mc:Fallback xmlns="">
              <p:sp>
                <p:nvSpPr>
                  <p:cNvPr id="9" name="CaixaDeTex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20299" y="1828522"/>
                    <a:ext cx="698500" cy="59362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Seta curvada para cima 17"/>
              <p:cNvSpPr/>
              <p:nvPr/>
            </p:nvSpPr>
            <p:spPr>
              <a:xfrm>
                <a:off x="7668299" y="4787276"/>
                <a:ext cx="485101" cy="305216"/>
              </a:xfrm>
              <a:prstGeom prst="curvedUp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Seta curvada para baixo 18"/>
              <p:cNvSpPr/>
              <p:nvPr/>
            </p:nvSpPr>
            <p:spPr>
              <a:xfrm>
                <a:off x="10407762" y="4307131"/>
                <a:ext cx="596900" cy="359263"/>
              </a:xfrm>
              <a:prstGeom prst="curved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7642674" y="5689154"/>
                  <a:ext cx="698500" cy="593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pt-PT" sz="28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674" y="5689154"/>
                  <a:ext cx="698500" cy="59362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10731387" y="5272301"/>
                  <a:ext cx="698500" cy="593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pt-PT" sz="28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1387" y="5272301"/>
                  <a:ext cx="698500" cy="59362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5" t="4184" r="20192" b="9224"/>
          <a:stretch/>
        </p:blipFill>
        <p:spPr>
          <a:xfrm>
            <a:off x="4852733" y="1693300"/>
            <a:ext cx="4560006" cy="3377782"/>
          </a:xfrm>
          <a:prstGeom prst="rect">
            <a:avLst/>
          </a:prstGeom>
        </p:spPr>
      </p:pic>
      <p:cxnSp>
        <p:nvCxnSpPr>
          <p:cNvPr id="27" name="Conexão reta 26"/>
          <p:cNvCxnSpPr/>
          <p:nvPr/>
        </p:nvCxnSpPr>
        <p:spPr>
          <a:xfrm flipV="1">
            <a:off x="10839597" y="3012808"/>
            <a:ext cx="0" cy="14325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unidirecional 28"/>
          <p:cNvCxnSpPr/>
          <p:nvPr/>
        </p:nvCxnSpPr>
        <p:spPr>
          <a:xfrm flipH="1">
            <a:off x="9284677" y="3012808"/>
            <a:ext cx="15527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unidirecional 29"/>
          <p:cNvCxnSpPr/>
          <p:nvPr/>
        </p:nvCxnSpPr>
        <p:spPr>
          <a:xfrm flipH="1">
            <a:off x="3515244" y="3020066"/>
            <a:ext cx="15527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2811209" y="2113780"/>
                <a:ext cx="596323" cy="1798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3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PT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3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PT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3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PT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209" y="2113780"/>
                <a:ext cx="596323" cy="179805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668858" y="4701361"/>
                <a:ext cx="6381096" cy="2399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3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pt-PT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36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3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  <m:r>
                        <a:rPr lang="pt-PT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3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pt-PT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pt-PT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 sz="36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PT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sz="3600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̇"/>
                          <m:ctrlPr>
                            <a:rPr lang="pt-PT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PT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3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PT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3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</m:oMath>
                  </m:oMathPara>
                </a14:m>
                <a:endParaRPr lang="en-US" sz="3600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3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pt-PT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3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PT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3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  <m:r>
                        <a:rPr lang="pt-PT" sz="3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3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pt-PT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PT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pt-PT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 sz="36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PT" sz="3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sz="3600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̇"/>
                          <m:ctrlPr>
                            <a:rPr lang="pt-PT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PT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3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PT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3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PT" sz="3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pt-PT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  <m:r>
                        <a:rPr lang="pt-PT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pt-PT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sz="3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pt-PT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PT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̇"/>
                          <m:ctrlPr>
                            <a:rPr lang="pt-PT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PT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PT" sz="3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3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PT" sz="36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58" y="4701361"/>
                <a:ext cx="6381096" cy="239943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hlinkClick r:id="rId1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hlinkClick r:id="rId1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hlinkClick r:id="rId1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hlinkClick r:id="rId1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hlinkClick r:id="rId1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hlinkClick r:id="rId1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>
            <a:hlinkClick r:id="rId1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69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Obtenção dos Dados </a:t>
            </a:r>
            <a:r>
              <a:rPr lang="pt-PT" dirty="0" smtClean="0"/>
              <a:t>Visuais</a:t>
            </a:r>
            <a:endParaRPr lang="en-US" dirty="0"/>
          </a:p>
        </p:txBody>
      </p:sp>
      <p:sp>
        <p:nvSpPr>
          <p:cNvPr id="24" name="Marcador de Posição de Conteúdo 17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124201"/>
          </a:xfrm>
        </p:spPr>
        <p:txBody>
          <a:bodyPr/>
          <a:lstStyle/>
          <a:p>
            <a:r>
              <a:rPr lang="pt-PT" dirty="0" smtClean="0"/>
              <a:t>Método da Deteção de </a:t>
            </a:r>
            <a:r>
              <a:rPr lang="pt-PT" dirty="0" err="1" smtClean="0"/>
              <a:t>Blobs</a:t>
            </a:r>
            <a:r>
              <a:rPr lang="en-US" dirty="0" smtClean="0"/>
              <a:t>;</a:t>
            </a:r>
          </a:p>
          <a:p>
            <a:r>
              <a:rPr lang="pt-PT" dirty="0" smtClean="0"/>
              <a:t>Método da Deteção de </a:t>
            </a:r>
            <a:r>
              <a:rPr lang="pt-PT" dirty="0" err="1" smtClean="0"/>
              <a:t>Features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11" name="Oval 10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6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Deteção de </a:t>
            </a:r>
            <a:r>
              <a:rPr lang="pt-PT" dirty="0" err="1" smtClean="0"/>
              <a:t>Blobs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99" y="2222499"/>
            <a:ext cx="6096000" cy="4572000"/>
          </a:xfrm>
          <a:prstGeom prst="rect">
            <a:avLst/>
          </a:prstGeom>
        </p:spPr>
      </p:pic>
      <p:sp>
        <p:nvSpPr>
          <p:cNvPr id="13" name="Oval 12">
            <a:hlinkClick r:id="rId3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hlinkClick r:id="rId4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5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6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7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hlinkClick r:id="rId9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4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99" y="2222499"/>
            <a:ext cx="6096000" cy="4572000"/>
          </a:xfrm>
          <a:prstGeom prst="rect">
            <a:avLst/>
          </a:prstGeom>
        </p:spPr>
      </p:pic>
      <p:cxnSp>
        <p:nvCxnSpPr>
          <p:cNvPr id="11" name="Conexão reta 10"/>
          <p:cNvCxnSpPr/>
          <p:nvPr/>
        </p:nvCxnSpPr>
        <p:spPr>
          <a:xfrm>
            <a:off x="4025899" y="4102098"/>
            <a:ext cx="2349501" cy="0"/>
          </a:xfrm>
          <a:prstGeom prst="line">
            <a:avLst/>
          </a:prstGeom>
          <a:ln w="7620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082480" y="2222499"/>
                <a:ext cx="1838519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lang="pt-PT" sz="2400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480" y="2222499"/>
                <a:ext cx="1838519" cy="490840"/>
              </a:xfrm>
              <a:prstGeom prst="rect">
                <a:avLst/>
              </a:prstGeom>
              <a:blipFill rotWithShape="0">
                <a:blip r:embed="rId3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xão reta 6"/>
          <p:cNvCxnSpPr/>
          <p:nvPr/>
        </p:nvCxnSpPr>
        <p:spPr>
          <a:xfrm>
            <a:off x="4025899" y="4102098"/>
            <a:ext cx="4836747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dirty="0"/>
              <a:t>Deteção de </a:t>
            </a:r>
            <a:r>
              <a:rPr lang="pt-PT" dirty="0" err="1"/>
              <a:t>Blobs</a:t>
            </a:r>
            <a:endParaRPr lang="pt-PT" dirty="0"/>
          </a:p>
        </p:txBody>
      </p:sp>
      <p:sp>
        <p:nvSpPr>
          <p:cNvPr id="20" name="Oval 19">
            <a:hlinkClick r:id="rId4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hlinkClick r:id="rId5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hlinkClick r:id="rId6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hlinkClick r:id="rId7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hlinkClick r:id="rId8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hlinkClick r:id="rId9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hlinkClick r:id="rId10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99" y="2222499"/>
            <a:ext cx="6096000" cy="4572000"/>
          </a:xfrm>
          <a:prstGeom prst="rect">
            <a:avLst/>
          </a:prstGeom>
        </p:spPr>
      </p:pic>
      <p:cxnSp>
        <p:nvCxnSpPr>
          <p:cNvPr id="14" name="Conexão reta 13"/>
          <p:cNvCxnSpPr/>
          <p:nvPr/>
        </p:nvCxnSpPr>
        <p:spPr>
          <a:xfrm>
            <a:off x="4171948" y="6310726"/>
            <a:ext cx="4845051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10"/>
          <p:cNvCxnSpPr/>
          <p:nvPr/>
        </p:nvCxnSpPr>
        <p:spPr>
          <a:xfrm flipV="1">
            <a:off x="4171948" y="4234375"/>
            <a:ext cx="906489" cy="2076351"/>
          </a:xfrm>
          <a:prstGeom prst="line">
            <a:avLst/>
          </a:prstGeom>
          <a:ln w="7620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082480" y="2222499"/>
                <a:ext cx="1838519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pt-PT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𝟓𝟓</m:t>
                      </m:r>
                      <m:r>
                        <a:rPr lang="pt-PT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P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lang="pt-PT" sz="2400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480" y="2222499"/>
                <a:ext cx="1838519" cy="490840"/>
              </a:xfrm>
              <a:prstGeom prst="rect">
                <a:avLst/>
              </a:prstGeom>
              <a:blipFill rotWithShape="0">
                <a:blip r:embed="rId3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dirty="0"/>
              <a:t>Deteção de </a:t>
            </a:r>
            <a:r>
              <a:rPr lang="pt-PT" dirty="0" err="1"/>
              <a:t>Blobs</a:t>
            </a:r>
            <a:endParaRPr lang="en-US" dirty="0"/>
          </a:p>
        </p:txBody>
      </p:sp>
      <p:sp>
        <p:nvSpPr>
          <p:cNvPr id="21" name="Oval 20">
            <a:hlinkClick r:id="rId4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hlinkClick r:id="rId5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hlinkClick r:id="rId6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hlinkClick r:id="rId7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hlinkClick r:id="rId8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hlinkClick r:id="rId9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hlinkClick r:id="rId10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0" y="0"/>
            <a:ext cx="960802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700" dirty="0" smtClean="0"/>
          </a:p>
          <a:p>
            <a:r>
              <a:rPr lang="pt-PT" sz="1700" dirty="0"/>
              <a:t> </a:t>
            </a:r>
            <a:r>
              <a:rPr lang="pt-PT" sz="1700" dirty="0" smtClean="0"/>
              <a:t>                                 Problema e Objetivos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        </a:t>
            </a:r>
            <a:r>
              <a:rPr lang="pt-PT" sz="2400" b="1" i="1" dirty="0" smtClean="0"/>
              <a:t>Setup</a:t>
            </a:r>
            <a:r>
              <a:rPr lang="pt-PT" sz="2400" b="1" dirty="0" smtClean="0"/>
              <a:t> Experimental</a:t>
            </a:r>
          </a:p>
          <a:p>
            <a:endParaRPr lang="pt-PT" sz="1700" dirty="0" smtClean="0"/>
          </a:p>
          <a:p>
            <a:r>
              <a:rPr lang="pt-PT" sz="1700" dirty="0"/>
              <a:t> </a:t>
            </a:r>
            <a:r>
              <a:rPr lang="pt-PT" sz="1700" dirty="0" smtClean="0"/>
              <a:t>                             Obtenção dos Dados Inerciais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    Obtenção dos Dados Visuais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  Integração dos Dados no Filtro de Kalman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Resultados</a:t>
            </a:r>
          </a:p>
          <a:p>
            <a:endParaRPr lang="pt-PT" sz="1700" dirty="0"/>
          </a:p>
          <a:p>
            <a:r>
              <a:rPr lang="pt-PT" sz="1700" dirty="0" smtClean="0"/>
              <a:t> </a:t>
            </a:r>
            <a:r>
              <a:rPr lang="pt-PT" sz="1700" dirty="0"/>
              <a:t>                      Conclusões e Trabalho Futuro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Estrutura</a:t>
            </a:r>
            <a:endParaRPr lang="pt-PT" dirty="0"/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dirty="0"/>
              <a:t>Deteção de </a:t>
            </a:r>
            <a:r>
              <a:rPr lang="pt-PT" dirty="0" err="1"/>
              <a:t>Blobs</a:t>
            </a:r>
            <a:endParaRPr lang="pt-PT" dirty="0"/>
          </a:p>
        </p:txBody>
      </p:sp>
      <p:sp>
        <p:nvSpPr>
          <p:cNvPr id="7" name="Marcador de Posição de Conteúdo 17"/>
          <p:cNvSpPr>
            <a:spLocks noGrp="1"/>
          </p:cNvSpPr>
          <p:nvPr>
            <p:ph idx="1"/>
          </p:nvPr>
        </p:nvSpPr>
        <p:spPr>
          <a:xfrm>
            <a:off x="1484310" y="3597725"/>
            <a:ext cx="10018713" cy="1121230"/>
          </a:xfrm>
        </p:spPr>
        <p:txBody>
          <a:bodyPr/>
          <a:lstStyle/>
          <a:p>
            <a:r>
              <a:rPr lang="pt-PT" dirty="0" smtClean="0"/>
              <a:t>Medição direta da posição angular (orientação);</a:t>
            </a:r>
          </a:p>
          <a:p>
            <a:r>
              <a:rPr lang="pt-PT" dirty="0" smtClean="0"/>
              <a:t>Não depende de medidas previamente efetuadas.</a:t>
            </a:r>
            <a:endParaRPr lang="pt-PT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477057" y="2975427"/>
            <a:ext cx="10018713" cy="6458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Vantagens</a:t>
            </a:r>
            <a:endParaRPr lang="en-US" dirty="0"/>
          </a:p>
        </p:txBody>
      </p:sp>
      <p:sp>
        <p:nvSpPr>
          <p:cNvPr id="9" name="Marcador de Posição de Conteúdo 17"/>
          <p:cNvSpPr txBox="1">
            <a:spLocks/>
          </p:cNvSpPr>
          <p:nvPr/>
        </p:nvSpPr>
        <p:spPr>
          <a:xfrm>
            <a:off x="1491563" y="5341253"/>
            <a:ext cx="10018713" cy="1121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Incapacidade de operar em certo ambientes.</a:t>
            </a:r>
            <a:endParaRPr lang="pt-PT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484310" y="4718955"/>
            <a:ext cx="10018713" cy="6458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Desvantagens</a:t>
            </a:r>
            <a:endParaRPr lang="en-US" dirty="0"/>
          </a:p>
        </p:txBody>
      </p:sp>
      <p:sp>
        <p:nvSpPr>
          <p:cNvPr id="14" name="Oval 13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Deteção </a:t>
            </a:r>
            <a:r>
              <a:rPr lang="pt-PT" dirty="0" smtClean="0"/>
              <a:t>de </a:t>
            </a:r>
            <a:r>
              <a:rPr lang="pt-PT" dirty="0" err="1" smtClean="0"/>
              <a:t>Features</a:t>
            </a:r>
            <a:endParaRPr lang="pt-PT" dirty="0"/>
          </a:p>
        </p:txBody>
      </p:sp>
      <p:pic>
        <p:nvPicPr>
          <p:cNvPr id="49" name="Imagem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32" y="2625724"/>
            <a:ext cx="6139868" cy="4225926"/>
          </a:xfrm>
          <a:prstGeom prst="rect">
            <a:avLst/>
          </a:prstGeom>
        </p:spPr>
      </p:pic>
      <p:sp>
        <p:nvSpPr>
          <p:cNvPr id="50" name="Multiplicar 49"/>
          <p:cNvSpPr/>
          <p:nvPr/>
        </p:nvSpPr>
        <p:spPr>
          <a:xfrm>
            <a:off x="6630774" y="4114800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1" name="Multiplicar 50"/>
          <p:cNvSpPr/>
          <p:nvPr/>
        </p:nvSpPr>
        <p:spPr>
          <a:xfrm>
            <a:off x="10505671" y="2863850"/>
            <a:ext cx="235262" cy="228600"/>
          </a:xfrm>
          <a:prstGeom prst="mathMultiply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2" name="Multiplicar 51"/>
          <p:cNvSpPr/>
          <p:nvPr/>
        </p:nvSpPr>
        <p:spPr>
          <a:xfrm>
            <a:off x="9728102" y="3070225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Multiplicar 52"/>
          <p:cNvSpPr/>
          <p:nvPr/>
        </p:nvSpPr>
        <p:spPr>
          <a:xfrm>
            <a:off x="10669721" y="4133850"/>
            <a:ext cx="235262" cy="228600"/>
          </a:xfrm>
          <a:prstGeom prst="mathMultiply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Multiplicar 53"/>
          <p:cNvSpPr/>
          <p:nvPr/>
        </p:nvSpPr>
        <p:spPr>
          <a:xfrm>
            <a:off x="11045389" y="3875088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Multiplicar 54"/>
          <p:cNvSpPr/>
          <p:nvPr/>
        </p:nvSpPr>
        <p:spPr>
          <a:xfrm>
            <a:off x="9829435" y="4503737"/>
            <a:ext cx="235262" cy="228600"/>
          </a:xfrm>
          <a:prstGeom prst="mathMultiply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Multiplicar 55"/>
          <p:cNvSpPr/>
          <p:nvPr/>
        </p:nvSpPr>
        <p:spPr>
          <a:xfrm>
            <a:off x="9741942" y="4279900"/>
            <a:ext cx="235262" cy="228600"/>
          </a:xfrm>
          <a:prstGeom prst="mathMultiply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Multiplicar 56"/>
          <p:cNvSpPr/>
          <p:nvPr/>
        </p:nvSpPr>
        <p:spPr>
          <a:xfrm>
            <a:off x="8812998" y="3792537"/>
            <a:ext cx="235262" cy="228600"/>
          </a:xfrm>
          <a:prstGeom prst="mathMultiply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Multiplicar 57"/>
          <p:cNvSpPr/>
          <p:nvPr/>
        </p:nvSpPr>
        <p:spPr>
          <a:xfrm>
            <a:off x="8635399" y="3557587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Multiplicar 58"/>
          <p:cNvSpPr/>
          <p:nvPr/>
        </p:nvSpPr>
        <p:spPr>
          <a:xfrm>
            <a:off x="9004435" y="5930900"/>
            <a:ext cx="235262" cy="228600"/>
          </a:xfrm>
          <a:prstGeom prst="mathMultiply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Multiplicar 59"/>
          <p:cNvSpPr/>
          <p:nvPr/>
        </p:nvSpPr>
        <p:spPr>
          <a:xfrm>
            <a:off x="8930630" y="5759451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Multiplicar 60"/>
          <p:cNvSpPr/>
          <p:nvPr/>
        </p:nvSpPr>
        <p:spPr>
          <a:xfrm>
            <a:off x="7587970" y="5500687"/>
            <a:ext cx="235262" cy="228600"/>
          </a:xfrm>
          <a:prstGeom prst="mathMultiply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Multiplicar 61"/>
          <p:cNvSpPr/>
          <p:nvPr/>
        </p:nvSpPr>
        <p:spPr>
          <a:xfrm>
            <a:off x="7271978" y="5308599"/>
            <a:ext cx="235262" cy="228600"/>
          </a:xfrm>
          <a:prstGeom prst="mathMultiply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Multiplicar 62"/>
          <p:cNvSpPr/>
          <p:nvPr/>
        </p:nvSpPr>
        <p:spPr>
          <a:xfrm>
            <a:off x="8204378" y="5729287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Multiplicar 63"/>
          <p:cNvSpPr/>
          <p:nvPr/>
        </p:nvSpPr>
        <p:spPr>
          <a:xfrm>
            <a:off x="6614057" y="5456114"/>
            <a:ext cx="235262" cy="228600"/>
          </a:xfrm>
          <a:prstGeom prst="mathMultiply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Oval 43">
            <a:hlinkClick r:id="rId3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>
            <a:hlinkClick r:id="rId4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>
            <a:hlinkClick r:id="rId5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>
            <a:hlinkClick r:id="rId6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>
            <a:hlinkClick r:id="rId7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val 64">
            <a:hlinkClick r:id="rId8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65">
            <a:hlinkClick r:id="rId9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7007" y="2625724"/>
            <a:ext cx="6139868" cy="4225926"/>
            <a:chOff x="0" y="2632074"/>
            <a:chExt cx="5634568" cy="422592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32074"/>
              <a:ext cx="5634568" cy="4225926"/>
            </a:xfrm>
            <a:prstGeom prst="rect">
              <a:avLst/>
            </a:prstGeom>
          </p:spPr>
        </p:pic>
        <p:sp>
          <p:nvSpPr>
            <p:cNvPr id="10" name="Multiplicar 9"/>
            <p:cNvSpPr/>
            <p:nvPr/>
          </p:nvSpPr>
          <p:spPr>
            <a:xfrm>
              <a:off x="1601787" y="3724275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Multiplicar 18"/>
            <p:cNvSpPr/>
            <p:nvPr/>
          </p:nvSpPr>
          <p:spPr>
            <a:xfrm>
              <a:off x="1601787" y="4110038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0" name="Multiplicar 19"/>
            <p:cNvSpPr/>
            <p:nvPr/>
          </p:nvSpPr>
          <p:spPr>
            <a:xfrm>
              <a:off x="3577959" y="4162425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Multiplicar 20"/>
            <p:cNvSpPr/>
            <p:nvPr/>
          </p:nvSpPr>
          <p:spPr>
            <a:xfrm>
              <a:off x="3577959" y="3910012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Multiplicar 21"/>
            <p:cNvSpPr/>
            <p:nvPr/>
          </p:nvSpPr>
          <p:spPr>
            <a:xfrm>
              <a:off x="1601787" y="4816475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Multiplicar 22"/>
            <p:cNvSpPr/>
            <p:nvPr/>
          </p:nvSpPr>
          <p:spPr>
            <a:xfrm>
              <a:off x="3521075" y="5395912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Multiplicar 23"/>
            <p:cNvSpPr/>
            <p:nvPr/>
          </p:nvSpPr>
          <p:spPr>
            <a:xfrm>
              <a:off x="3622673" y="5226049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Multiplicar 24"/>
            <p:cNvSpPr/>
            <p:nvPr/>
          </p:nvSpPr>
          <p:spPr>
            <a:xfrm>
              <a:off x="1907114" y="5454649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Multiplicar 25"/>
            <p:cNvSpPr/>
            <p:nvPr/>
          </p:nvSpPr>
          <p:spPr>
            <a:xfrm>
              <a:off x="2045224" y="5543549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Multiplicar 26"/>
            <p:cNvSpPr/>
            <p:nvPr/>
          </p:nvSpPr>
          <p:spPr>
            <a:xfrm>
              <a:off x="1168399" y="3305175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" name="Multiplicar 27"/>
            <p:cNvSpPr/>
            <p:nvPr/>
          </p:nvSpPr>
          <p:spPr>
            <a:xfrm>
              <a:off x="343957" y="4951413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9" name="Multiplicar 28"/>
            <p:cNvSpPr/>
            <p:nvPr/>
          </p:nvSpPr>
          <p:spPr>
            <a:xfrm>
              <a:off x="4221163" y="5880101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Multiplicar 29"/>
            <p:cNvSpPr/>
            <p:nvPr/>
          </p:nvSpPr>
          <p:spPr>
            <a:xfrm>
              <a:off x="4671747" y="5772149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Multiplicar 30"/>
            <p:cNvSpPr/>
            <p:nvPr/>
          </p:nvSpPr>
          <p:spPr>
            <a:xfrm>
              <a:off x="5059362" y="4986337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Multiplicar 31"/>
            <p:cNvSpPr/>
            <p:nvPr/>
          </p:nvSpPr>
          <p:spPr>
            <a:xfrm>
              <a:off x="5068225" y="4556124"/>
              <a:ext cx="215900" cy="228600"/>
            </a:xfrm>
            <a:prstGeom prst="mathMultipl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5730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55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7" y="2625724"/>
            <a:ext cx="6139868" cy="4225926"/>
          </a:xfrm>
          <a:prstGeom prst="rect">
            <a:avLst/>
          </a:prstGeom>
        </p:spPr>
      </p:pic>
      <p:sp>
        <p:nvSpPr>
          <p:cNvPr id="10" name="Multiplicar 9"/>
          <p:cNvSpPr/>
          <p:nvPr/>
        </p:nvSpPr>
        <p:spPr>
          <a:xfrm>
            <a:off x="1738426" y="3717925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Multiplicar 18"/>
          <p:cNvSpPr/>
          <p:nvPr/>
        </p:nvSpPr>
        <p:spPr>
          <a:xfrm>
            <a:off x="1738426" y="4103688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Multiplicar 19"/>
          <p:cNvSpPr/>
          <p:nvPr/>
        </p:nvSpPr>
        <p:spPr>
          <a:xfrm>
            <a:off x="3891818" y="4156075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Multiplicar 20"/>
          <p:cNvSpPr/>
          <p:nvPr/>
        </p:nvSpPr>
        <p:spPr>
          <a:xfrm>
            <a:off x="3891818" y="3903662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Multiplicar 21"/>
          <p:cNvSpPr/>
          <p:nvPr/>
        </p:nvSpPr>
        <p:spPr>
          <a:xfrm>
            <a:off x="1738426" y="4810125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Multiplicar 22"/>
          <p:cNvSpPr/>
          <p:nvPr/>
        </p:nvSpPr>
        <p:spPr>
          <a:xfrm>
            <a:off x="3829833" y="5389562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Multiplicar 23"/>
          <p:cNvSpPr/>
          <p:nvPr/>
        </p:nvSpPr>
        <p:spPr>
          <a:xfrm>
            <a:off x="3940542" y="5219699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Multiplicar 24"/>
          <p:cNvSpPr/>
          <p:nvPr/>
        </p:nvSpPr>
        <p:spPr>
          <a:xfrm>
            <a:off x="2071134" y="5448299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Multiplicar 25"/>
          <p:cNvSpPr/>
          <p:nvPr/>
        </p:nvSpPr>
        <p:spPr>
          <a:xfrm>
            <a:off x="2221630" y="5537199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Multiplicar 26"/>
          <p:cNvSpPr/>
          <p:nvPr/>
        </p:nvSpPr>
        <p:spPr>
          <a:xfrm>
            <a:off x="1266172" y="3298825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Multiplicar 27"/>
          <p:cNvSpPr/>
          <p:nvPr/>
        </p:nvSpPr>
        <p:spPr>
          <a:xfrm>
            <a:off x="367796" y="4945063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Multiplicar 28"/>
          <p:cNvSpPr/>
          <p:nvPr/>
        </p:nvSpPr>
        <p:spPr>
          <a:xfrm>
            <a:off x="4592704" y="5873751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Multiplicar 29"/>
          <p:cNvSpPr/>
          <p:nvPr/>
        </p:nvSpPr>
        <p:spPr>
          <a:xfrm>
            <a:off x="5083696" y="5765799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Multiplicar 30"/>
          <p:cNvSpPr/>
          <p:nvPr/>
        </p:nvSpPr>
        <p:spPr>
          <a:xfrm>
            <a:off x="5506071" y="4979987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Multiplicar 31"/>
          <p:cNvSpPr/>
          <p:nvPr/>
        </p:nvSpPr>
        <p:spPr>
          <a:xfrm>
            <a:off x="5515729" y="4549774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32" y="2625724"/>
            <a:ext cx="6139868" cy="4225926"/>
          </a:xfrm>
          <a:prstGeom prst="rect">
            <a:avLst/>
          </a:prstGeom>
        </p:spPr>
      </p:pic>
      <p:sp>
        <p:nvSpPr>
          <p:cNvPr id="34" name="Multiplicar 33"/>
          <p:cNvSpPr/>
          <p:nvPr/>
        </p:nvSpPr>
        <p:spPr>
          <a:xfrm>
            <a:off x="6630774" y="4114800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Multiplicar 34"/>
          <p:cNvSpPr/>
          <p:nvPr/>
        </p:nvSpPr>
        <p:spPr>
          <a:xfrm>
            <a:off x="10505671" y="2863850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Multiplicar 35"/>
          <p:cNvSpPr/>
          <p:nvPr/>
        </p:nvSpPr>
        <p:spPr>
          <a:xfrm>
            <a:off x="9728102" y="3070225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Multiplicar 36"/>
          <p:cNvSpPr/>
          <p:nvPr/>
        </p:nvSpPr>
        <p:spPr>
          <a:xfrm>
            <a:off x="10669721" y="4133850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Multiplicar 37"/>
          <p:cNvSpPr/>
          <p:nvPr/>
        </p:nvSpPr>
        <p:spPr>
          <a:xfrm>
            <a:off x="11045389" y="3875088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Multiplicar 38"/>
          <p:cNvSpPr/>
          <p:nvPr/>
        </p:nvSpPr>
        <p:spPr>
          <a:xfrm>
            <a:off x="9829435" y="4503737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Multiplicar 39"/>
          <p:cNvSpPr/>
          <p:nvPr/>
        </p:nvSpPr>
        <p:spPr>
          <a:xfrm>
            <a:off x="9741942" y="4279900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Multiplicar 40"/>
          <p:cNvSpPr/>
          <p:nvPr/>
        </p:nvSpPr>
        <p:spPr>
          <a:xfrm>
            <a:off x="8812998" y="3792537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Multiplicar 41"/>
          <p:cNvSpPr/>
          <p:nvPr/>
        </p:nvSpPr>
        <p:spPr>
          <a:xfrm>
            <a:off x="8635399" y="3557587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Multiplicar 42"/>
          <p:cNvSpPr/>
          <p:nvPr/>
        </p:nvSpPr>
        <p:spPr>
          <a:xfrm>
            <a:off x="9004435" y="5930900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Multiplicar 43"/>
          <p:cNvSpPr/>
          <p:nvPr/>
        </p:nvSpPr>
        <p:spPr>
          <a:xfrm>
            <a:off x="8930630" y="5759451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Multiplicar 44"/>
          <p:cNvSpPr/>
          <p:nvPr/>
        </p:nvSpPr>
        <p:spPr>
          <a:xfrm>
            <a:off x="7587970" y="5500687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Multiplicar 45"/>
          <p:cNvSpPr/>
          <p:nvPr/>
        </p:nvSpPr>
        <p:spPr>
          <a:xfrm>
            <a:off x="7271978" y="5308599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Multiplicar 46"/>
          <p:cNvSpPr/>
          <p:nvPr/>
        </p:nvSpPr>
        <p:spPr>
          <a:xfrm>
            <a:off x="8204378" y="5729287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Multiplicar 47"/>
          <p:cNvSpPr/>
          <p:nvPr/>
        </p:nvSpPr>
        <p:spPr>
          <a:xfrm>
            <a:off x="6614057" y="5456114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" name="Conexão reta 6"/>
          <p:cNvCxnSpPr/>
          <p:nvPr/>
        </p:nvCxnSpPr>
        <p:spPr>
          <a:xfrm flipV="1">
            <a:off x="0" y="6533318"/>
            <a:ext cx="6059139" cy="0"/>
          </a:xfrm>
          <a:prstGeom prst="lin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/>
          <p:cNvCxnSpPr/>
          <p:nvPr/>
        </p:nvCxnSpPr>
        <p:spPr>
          <a:xfrm flipV="1">
            <a:off x="6054394" y="5902225"/>
            <a:ext cx="6139868" cy="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dirty="0"/>
              <a:t>Deteção de </a:t>
            </a:r>
            <a:r>
              <a:rPr lang="pt-PT" dirty="0" err="1"/>
              <a:t>Features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199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dirty="0"/>
              <a:t>Deteção de </a:t>
            </a:r>
            <a:r>
              <a:rPr lang="pt-PT" dirty="0" err="1"/>
              <a:t>Features</a:t>
            </a:r>
            <a:endParaRPr lang="pt-PT" dirty="0"/>
          </a:p>
        </p:txBody>
      </p:sp>
      <p:sp>
        <p:nvSpPr>
          <p:cNvPr id="5" name="Retângulo 4"/>
          <p:cNvSpPr/>
          <p:nvPr/>
        </p:nvSpPr>
        <p:spPr>
          <a:xfrm>
            <a:off x="4833257" y="0"/>
            <a:ext cx="7358743" cy="502194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" name="Conexão reta unidirecional 2"/>
          <p:cNvCxnSpPr/>
          <p:nvPr/>
        </p:nvCxnSpPr>
        <p:spPr>
          <a:xfrm>
            <a:off x="7377364" y="5297714"/>
            <a:ext cx="1465943" cy="145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843307" y="5066881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/>
              <a:t>[T]</a:t>
            </a:r>
            <a:endParaRPr lang="pt-PT" b="1" dirty="0"/>
          </a:p>
        </p:txBody>
      </p:sp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hlinkClick r:id="rId5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hlinkClick r:id="rId6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hlinkClick r:id="rId7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hlinkClick r:id="rId8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hlinkClick r:id="rId9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tângulo 49"/>
          <p:cNvSpPr/>
          <p:nvPr/>
        </p:nvSpPr>
        <p:spPr>
          <a:xfrm rot="12782">
            <a:off x="9310" y="1822395"/>
            <a:ext cx="7358743" cy="502194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317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36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42565 0.303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9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6" grpId="0"/>
      <p:bldP spid="50" grpId="0" animBg="1"/>
      <p:bldP spid="5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Posição de Conteúdo 4"/>
              <p:cNvSpPr>
                <a:spLocks noGrp="1"/>
              </p:cNvSpPr>
              <p:nvPr>
                <p:ph idx="1"/>
              </p:nvPr>
            </p:nvSpPr>
            <p:spPr>
              <a:xfrm>
                <a:off x="1484311" y="2666999"/>
                <a:ext cx="4184970" cy="182059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   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𝑠𝑒𝑛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        0               0         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5" name="Marcador de Posição de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1" y="2666999"/>
                <a:ext cx="4184970" cy="182059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osição de Conteúdo 4"/>
          <p:cNvSpPr txBox="1">
            <a:spLocks/>
          </p:cNvSpPr>
          <p:nvPr/>
        </p:nvSpPr>
        <p:spPr>
          <a:xfrm>
            <a:off x="4572001" y="1790698"/>
            <a:ext cx="3568700" cy="43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2461846" y="2666999"/>
            <a:ext cx="2250831" cy="9061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" name="Conexão reta unidirecional 7"/>
          <p:cNvCxnSpPr/>
          <p:nvPr/>
        </p:nvCxnSpPr>
        <p:spPr>
          <a:xfrm>
            <a:off x="4712677" y="2666999"/>
            <a:ext cx="34280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arcador de Posição de Conteúdo 4"/>
              <p:cNvSpPr txBox="1">
                <a:spLocks/>
              </p:cNvSpPr>
              <p:nvPr/>
            </p:nvSpPr>
            <p:spPr>
              <a:xfrm>
                <a:off x="6493667" y="2438399"/>
                <a:ext cx="4380659" cy="11347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dirty="0" smtClean="0"/>
              </a:p>
              <a:p>
                <a:pPr marL="0" indent="0">
                  <a:buFont typeface="Arial"/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9" name="Marcador de Posição de Conteúd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667" y="2438399"/>
                <a:ext cx="4380659" cy="11347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461845" y="4487594"/>
                <a:ext cx="7118253" cy="1317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PT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PT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P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PT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pt-PT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45" y="4487594"/>
                <a:ext cx="7118253" cy="1317284"/>
              </a:xfrm>
              <a:prstGeom prst="rect">
                <a:avLst/>
              </a:prstGeom>
              <a:blipFill rotWithShape="0">
                <a:blip r:embed="rId5"/>
                <a:stretch>
                  <a:fillRect l="-2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8370277" y="2438399"/>
            <a:ext cx="928468" cy="65649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8" name="Conexão reta 17"/>
          <p:cNvCxnSpPr/>
          <p:nvPr/>
        </p:nvCxnSpPr>
        <p:spPr>
          <a:xfrm>
            <a:off x="9298745" y="3094892"/>
            <a:ext cx="0" cy="98473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19"/>
          <p:cNvCxnSpPr/>
          <p:nvPr/>
        </p:nvCxnSpPr>
        <p:spPr>
          <a:xfrm flipH="1">
            <a:off x="3376246" y="4079631"/>
            <a:ext cx="59225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3376246" y="4586069"/>
            <a:ext cx="787790" cy="75203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4" name="Conexão reta 23"/>
          <p:cNvCxnSpPr/>
          <p:nvPr/>
        </p:nvCxnSpPr>
        <p:spPr>
          <a:xfrm flipV="1">
            <a:off x="3376246" y="4079631"/>
            <a:ext cx="0" cy="50643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arredondado 26"/>
          <p:cNvSpPr/>
          <p:nvPr/>
        </p:nvSpPr>
        <p:spPr>
          <a:xfrm>
            <a:off x="2461845" y="4357858"/>
            <a:ext cx="604912" cy="156151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Deteção de </a:t>
            </a:r>
            <a:r>
              <a:rPr lang="pt-PT" dirty="0" err="1"/>
              <a:t>Features</a:t>
            </a:r>
            <a:endParaRPr lang="pt-PT" dirty="0"/>
          </a:p>
        </p:txBody>
      </p:sp>
      <p:sp>
        <p:nvSpPr>
          <p:cNvPr id="28" name="Oval 27">
            <a:hlinkClick r:id="rId6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hlinkClick r:id="rId7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hlinkClick r:id="rId8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hlinkClick r:id="rId9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hlinkClick r:id="rId10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hlinkClick r:id="rId11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hlinkClick r:id="rId12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2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2" grpId="0" animBg="1"/>
      <p:bldP spid="22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val 103">
            <a:hlinkClick r:id="rId3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104">
            <a:hlinkClick r:id="rId4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105">
            <a:hlinkClick r:id="rId5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7" y="2625724"/>
            <a:ext cx="6139868" cy="4225926"/>
          </a:xfrm>
          <a:prstGeom prst="rect">
            <a:avLst/>
          </a:prstGeom>
        </p:spPr>
      </p:pic>
      <p:sp>
        <p:nvSpPr>
          <p:cNvPr id="10" name="Multiplicar 9"/>
          <p:cNvSpPr/>
          <p:nvPr/>
        </p:nvSpPr>
        <p:spPr>
          <a:xfrm>
            <a:off x="1738426" y="3717925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Multiplicar 18"/>
          <p:cNvSpPr/>
          <p:nvPr/>
        </p:nvSpPr>
        <p:spPr>
          <a:xfrm>
            <a:off x="1738426" y="4103688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Multiplicar 19"/>
          <p:cNvSpPr/>
          <p:nvPr/>
        </p:nvSpPr>
        <p:spPr>
          <a:xfrm>
            <a:off x="3891818" y="4156075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Multiplicar 20"/>
          <p:cNvSpPr/>
          <p:nvPr/>
        </p:nvSpPr>
        <p:spPr>
          <a:xfrm>
            <a:off x="3891818" y="3903662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Multiplicar 21"/>
          <p:cNvSpPr/>
          <p:nvPr/>
        </p:nvSpPr>
        <p:spPr>
          <a:xfrm>
            <a:off x="1738426" y="4810125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Multiplicar 22"/>
          <p:cNvSpPr/>
          <p:nvPr/>
        </p:nvSpPr>
        <p:spPr>
          <a:xfrm>
            <a:off x="3829833" y="5389562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Multiplicar 23"/>
          <p:cNvSpPr/>
          <p:nvPr/>
        </p:nvSpPr>
        <p:spPr>
          <a:xfrm>
            <a:off x="3940542" y="5219699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Multiplicar 24"/>
          <p:cNvSpPr/>
          <p:nvPr/>
        </p:nvSpPr>
        <p:spPr>
          <a:xfrm>
            <a:off x="2071134" y="5448299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Multiplicar 25"/>
          <p:cNvSpPr/>
          <p:nvPr/>
        </p:nvSpPr>
        <p:spPr>
          <a:xfrm>
            <a:off x="2221630" y="5537199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Multiplicar 26"/>
          <p:cNvSpPr/>
          <p:nvPr/>
        </p:nvSpPr>
        <p:spPr>
          <a:xfrm>
            <a:off x="1266172" y="3298825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Multiplicar 27"/>
          <p:cNvSpPr/>
          <p:nvPr/>
        </p:nvSpPr>
        <p:spPr>
          <a:xfrm>
            <a:off x="367796" y="4945063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Multiplicar 28"/>
          <p:cNvSpPr/>
          <p:nvPr/>
        </p:nvSpPr>
        <p:spPr>
          <a:xfrm>
            <a:off x="4592704" y="5873751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Multiplicar 29"/>
          <p:cNvSpPr/>
          <p:nvPr/>
        </p:nvSpPr>
        <p:spPr>
          <a:xfrm>
            <a:off x="5083696" y="5765799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Multiplicar 30"/>
          <p:cNvSpPr/>
          <p:nvPr/>
        </p:nvSpPr>
        <p:spPr>
          <a:xfrm>
            <a:off x="5506071" y="4979987"/>
            <a:ext cx="235262" cy="2286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Multiplicar 31"/>
          <p:cNvSpPr/>
          <p:nvPr/>
        </p:nvSpPr>
        <p:spPr>
          <a:xfrm>
            <a:off x="5515729" y="4549774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32" y="2625724"/>
            <a:ext cx="6139868" cy="4225926"/>
          </a:xfrm>
          <a:prstGeom prst="rect">
            <a:avLst/>
          </a:prstGeom>
        </p:spPr>
      </p:pic>
      <p:sp>
        <p:nvSpPr>
          <p:cNvPr id="34" name="Multiplicar 33"/>
          <p:cNvSpPr/>
          <p:nvPr/>
        </p:nvSpPr>
        <p:spPr>
          <a:xfrm>
            <a:off x="6630774" y="4114800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Multiplicar 34"/>
          <p:cNvSpPr/>
          <p:nvPr/>
        </p:nvSpPr>
        <p:spPr>
          <a:xfrm>
            <a:off x="10505671" y="2863850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Multiplicar 35"/>
          <p:cNvSpPr/>
          <p:nvPr/>
        </p:nvSpPr>
        <p:spPr>
          <a:xfrm>
            <a:off x="9728102" y="3070225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Multiplicar 36"/>
          <p:cNvSpPr/>
          <p:nvPr/>
        </p:nvSpPr>
        <p:spPr>
          <a:xfrm>
            <a:off x="10669721" y="4133850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Multiplicar 37"/>
          <p:cNvSpPr/>
          <p:nvPr/>
        </p:nvSpPr>
        <p:spPr>
          <a:xfrm>
            <a:off x="11045389" y="3875088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Multiplicar 38"/>
          <p:cNvSpPr/>
          <p:nvPr/>
        </p:nvSpPr>
        <p:spPr>
          <a:xfrm>
            <a:off x="9829435" y="4503737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Multiplicar 39"/>
          <p:cNvSpPr/>
          <p:nvPr/>
        </p:nvSpPr>
        <p:spPr>
          <a:xfrm>
            <a:off x="9741942" y="4279900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Multiplicar 40"/>
          <p:cNvSpPr/>
          <p:nvPr/>
        </p:nvSpPr>
        <p:spPr>
          <a:xfrm>
            <a:off x="8812998" y="3792537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Multiplicar 41"/>
          <p:cNvSpPr/>
          <p:nvPr/>
        </p:nvSpPr>
        <p:spPr>
          <a:xfrm>
            <a:off x="8635399" y="3557587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Multiplicar 42"/>
          <p:cNvSpPr/>
          <p:nvPr/>
        </p:nvSpPr>
        <p:spPr>
          <a:xfrm>
            <a:off x="9004435" y="5930900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Multiplicar 43"/>
          <p:cNvSpPr/>
          <p:nvPr/>
        </p:nvSpPr>
        <p:spPr>
          <a:xfrm>
            <a:off x="8930630" y="5759451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Multiplicar 44"/>
          <p:cNvSpPr/>
          <p:nvPr/>
        </p:nvSpPr>
        <p:spPr>
          <a:xfrm>
            <a:off x="7587970" y="5500687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Multiplicar 45"/>
          <p:cNvSpPr/>
          <p:nvPr/>
        </p:nvSpPr>
        <p:spPr>
          <a:xfrm>
            <a:off x="7271978" y="5308599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Multiplicar 46"/>
          <p:cNvSpPr/>
          <p:nvPr/>
        </p:nvSpPr>
        <p:spPr>
          <a:xfrm>
            <a:off x="8204378" y="5729287"/>
            <a:ext cx="235262" cy="228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Multiplicar 47"/>
          <p:cNvSpPr/>
          <p:nvPr/>
        </p:nvSpPr>
        <p:spPr>
          <a:xfrm>
            <a:off x="6614057" y="5456114"/>
            <a:ext cx="235262" cy="228600"/>
          </a:xfrm>
          <a:prstGeom prst="mathMultiply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" name="Conexão reta 6"/>
          <p:cNvCxnSpPr/>
          <p:nvPr/>
        </p:nvCxnSpPr>
        <p:spPr>
          <a:xfrm flipV="1">
            <a:off x="0" y="6533318"/>
            <a:ext cx="6059139" cy="0"/>
          </a:xfrm>
          <a:prstGeom prst="lin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/>
          <p:cNvCxnSpPr/>
          <p:nvPr/>
        </p:nvCxnSpPr>
        <p:spPr>
          <a:xfrm flipV="1">
            <a:off x="6054394" y="5902225"/>
            <a:ext cx="6139868" cy="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dirty="0"/>
              <a:t>Deteção de </a:t>
            </a:r>
            <a:r>
              <a:rPr lang="pt-PT" dirty="0" err="1"/>
              <a:t>Features</a:t>
            </a:r>
            <a:endParaRPr lang="pt-PT" dirty="0"/>
          </a:p>
        </p:txBody>
      </p:sp>
      <p:sp>
        <p:nvSpPr>
          <p:cNvPr id="50" name="Título 1"/>
          <p:cNvSpPr txBox="1">
            <a:spLocks/>
          </p:cNvSpPr>
          <p:nvPr/>
        </p:nvSpPr>
        <p:spPr>
          <a:xfrm>
            <a:off x="2921125" y="114066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3200" dirty="0" smtClean="0"/>
              <a:t>angle_tol</a:t>
            </a:r>
            <a:endParaRPr lang="pt-PT" sz="3200" dirty="0"/>
          </a:p>
        </p:txBody>
      </p:sp>
      <p:grpSp>
        <p:nvGrpSpPr>
          <p:cNvPr id="62" name="Grupo 61"/>
          <p:cNvGrpSpPr/>
          <p:nvPr/>
        </p:nvGrpSpPr>
        <p:grpSpPr>
          <a:xfrm>
            <a:off x="1322676" y="3353729"/>
            <a:ext cx="2804404" cy="2357166"/>
            <a:chOff x="1322676" y="3353729"/>
            <a:chExt cx="2804404" cy="2357166"/>
          </a:xfrm>
        </p:grpSpPr>
        <p:cxnSp>
          <p:nvCxnSpPr>
            <p:cNvPr id="3" name="Conexão reta 2"/>
            <p:cNvCxnSpPr>
              <a:stCxn id="27" idx="0"/>
              <a:endCxn id="26" idx="3"/>
            </p:cNvCxnSpPr>
            <p:nvPr/>
          </p:nvCxnSpPr>
          <p:spPr>
            <a:xfrm>
              <a:off x="1322676" y="3353729"/>
              <a:ext cx="955458" cy="23571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xão reta 4"/>
            <p:cNvCxnSpPr>
              <a:stCxn id="26" idx="3"/>
            </p:cNvCxnSpPr>
            <p:nvPr/>
          </p:nvCxnSpPr>
          <p:spPr>
            <a:xfrm>
              <a:off x="2278134" y="5710895"/>
              <a:ext cx="184894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o 62"/>
          <p:cNvGrpSpPr/>
          <p:nvPr/>
        </p:nvGrpSpPr>
        <p:grpSpPr>
          <a:xfrm>
            <a:off x="1794930" y="3772829"/>
            <a:ext cx="4601303" cy="556942"/>
            <a:chOff x="1794930" y="3772829"/>
            <a:chExt cx="4601303" cy="556942"/>
          </a:xfrm>
        </p:grpSpPr>
        <p:cxnSp>
          <p:nvCxnSpPr>
            <p:cNvPr id="11" name="Conexão reta 10"/>
            <p:cNvCxnSpPr>
              <a:stCxn id="10" idx="0"/>
              <a:endCxn id="20" idx="3"/>
            </p:cNvCxnSpPr>
            <p:nvPr/>
          </p:nvCxnSpPr>
          <p:spPr>
            <a:xfrm>
              <a:off x="1794930" y="3772829"/>
              <a:ext cx="2153392" cy="556942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xão reta 12"/>
            <p:cNvCxnSpPr>
              <a:stCxn id="20" idx="3"/>
            </p:cNvCxnSpPr>
            <p:nvPr/>
          </p:nvCxnSpPr>
          <p:spPr>
            <a:xfrm flipV="1">
              <a:off x="3948322" y="4325197"/>
              <a:ext cx="2447911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o 63"/>
          <p:cNvGrpSpPr/>
          <p:nvPr/>
        </p:nvGrpSpPr>
        <p:grpSpPr>
          <a:xfrm>
            <a:off x="4119300" y="5393395"/>
            <a:ext cx="1919863" cy="535260"/>
            <a:chOff x="4119300" y="5393395"/>
            <a:chExt cx="1919863" cy="535260"/>
          </a:xfrm>
        </p:grpSpPr>
        <p:cxnSp>
          <p:nvCxnSpPr>
            <p:cNvPr id="15" name="Conexão reta 14"/>
            <p:cNvCxnSpPr>
              <a:stCxn id="24" idx="2"/>
              <a:endCxn id="29" idx="0"/>
            </p:cNvCxnSpPr>
            <p:nvPr/>
          </p:nvCxnSpPr>
          <p:spPr>
            <a:xfrm>
              <a:off x="4119300" y="5393395"/>
              <a:ext cx="529908" cy="53526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xão reta 16"/>
            <p:cNvCxnSpPr/>
            <p:nvPr/>
          </p:nvCxnSpPr>
          <p:spPr>
            <a:xfrm flipV="1">
              <a:off x="4649208" y="5927738"/>
              <a:ext cx="1389955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o 64"/>
          <p:cNvGrpSpPr/>
          <p:nvPr/>
        </p:nvGrpSpPr>
        <p:grpSpPr>
          <a:xfrm>
            <a:off x="6792815" y="5629810"/>
            <a:ext cx="3830487" cy="474786"/>
            <a:chOff x="6792815" y="5629810"/>
            <a:chExt cx="3830487" cy="474786"/>
          </a:xfrm>
        </p:grpSpPr>
        <p:cxnSp>
          <p:nvCxnSpPr>
            <p:cNvPr id="33" name="Conexão reta 32"/>
            <p:cNvCxnSpPr>
              <a:stCxn id="48" idx="2"/>
              <a:endCxn id="43" idx="3"/>
            </p:cNvCxnSpPr>
            <p:nvPr/>
          </p:nvCxnSpPr>
          <p:spPr>
            <a:xfrm>
              <a:off x="6792815" y="5629810"/>
              <a:ext cx="2268124" cy="4747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xão reta 52"/>
            <p:cNvCxnSpPr>
              <a:stCxn id="43" idx="3"/>
            </p:cNvCxnSpPr>
            <p:nvPr/>
          </p:nvCxnSpPr>
          <p:spPr>
            <a:xfrm flipV="1">
              <a:off x="9060939" y="6102351"/>
              <a:ext cx="15623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upo 65"/>
          <p:cNvGrpSpPr/>
          <p:nvPr/>
        </p:nvGrpSpPr>
        <p:grpSpPr>
          <a:xfrm>
            <a:off x="7328482" y="3966233"/>
            <a:ext cx="3029356" cy="1397270"/>
            <a:chOff x="7328482" y="3966233"/>
            <a:chExt cx="3029356" cy="1397270"/>
          </a:xfrm>
        </p:grpSpPr>
        <p:cxnSp>
          <p:nvCxnSpPr>
            <p:cNvPr id="55" name="Conexão reta 54"/>
            <p:cNvCxnSpPr>
              <a:stCxn id="46" idx="0"/>
              <a:endCxn id="41" idx="3"/>
            </p:cNvCxnSpPr>
            <p:nvPr/>
          </p:nvCxnSpPr>
          <p:spPr>
            <a:xfrm flipV="1">
              <a:off x="7328482" y="3966233"/>
              <a:ext cx="1541020" cy="139727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xão reta 56"/>
            <p:cNvCxnSpPr>
              <a:stCxn id="41" idx="3"/>
            </p:cNvCxnSpPr>
            <p:nvPr/>
          </p:nvCxnSpPr>
          <p:spPr>
            <a:xfrm>
              <a:off x="8869502" y="3966233"/>
              <a:ext cx="1488336" cy="526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upo 74"/>
          <p:cNvGrpSpPr/>
          <p:nvPr/>
        </p:nvGrpSpPr>
        <p:grpSpPr>
          <a:xfrm>
            <a:off x="9920700" y="4188754"/>
            <a:ext cx="1676800" cy="146050"/>
            <a:chOff x="9920700" y="4188754"/>
            <a:chExt cx="1676800" cy="146050"/>
          </a:xfrm>
        </p:grpSpPr>
        <p:cxnSp>
          <p:nvCxnSpPr>
            <p:cNvPr id="59" name="Conexão reta 58"/>
            <p:cNvCxnSpPr>
              <a:stCxn id="40" idx="1"/>
              <a:endCxn id="37" idx="0"/>
            </p:cNvCxnSpPr>
            <p:nvPr/>
          </p:nvCxnSpPr>
          <p:spPr>
            <a:xfrm flipV="1">
              <a:off x="9920700" y="4188754"/>
              <a:ext cx="805525" cy="14605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xão reta 60"/>
            <p:cNvCxnSpPr>
              <a:stCxn id="37" idx="0"/>
            </p:cNvCxnSpPr>
            <p:nvPr/>
          </p:nvCxnSpPr>
          <p:spPr>
            <a:xfrm>
              <a:off x="10726225" y="4188754"/>
              <a:ext cx="871275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Oval 99">
            <a:hlinkClick r:id="rId8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val 100">
            <a:hlinkClick r:id="rId9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val 101">
            <a:hlinkClick r:id="rId10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Oval 102">
            <a:hlinkClick r:id="rId11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2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8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8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6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9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2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4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0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23216 -0.44792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-2240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0417 L -0.32291 -0.50393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2541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00716 0.16551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8125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0.40026 0.1122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0" y="557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08438 -0.120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-604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0.58047 0.1328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23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670" y="3940173"/>
            <a:ext cx="5219700" cy="286702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939" y="-38105"/>
            <a:ext cx="4781550" cy="310515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738" y="3967161"/>
            <a:ext cx="2543175" cy="1419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1895646" y="1318701"/>
                <a:ext cx="3502340" cy="83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8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𝑓𝑒𝑎𝑡𝑢𝑟𝑒</m:t>
                              </m:r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646" y="1318701"/>
                <a:ext cx="3502340" cy="8347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13425" y="4423851"/>
                <a:ext cx="3502340" cy="83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8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𝑓𝑒𝑎𝑡𝑢𝑟𝑒</m:t>
                              </m:r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5" y="4423851"/>
                <a:ext cx="3502340" cy="8347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5168432" y="4956327"/>
                <a:ext cx="3502340" cy="83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8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𝑓𝑒𝑎𝑡𝑢𝑟𝑒</m:t>
                              </m:r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432" y="4956327"/>
                <a:ext cx="3502340" cy="8347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exão reta 31"/>
          <p:cNvCxnSpPr/>
          <p:nvPr/>
        </p:nvCxnSpPr>
        <p:spPr>
          <a:xfrm flipH="1">
            <a:off x="8020743" y="0"/>
            <a:ext cx="0" cy="68961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7972681" y="2717264"/>
                <a:ext cx="417125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6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pt-PT" sz="6000" b="0" i="1" smtClean="0">
                          <a:latin typeface="Cambria Math" panose="02040503050406030204" pitchFamily="18" charset="0"/>
                        </a:rPr>
                        <m:t>𝑎𝑛𝑔𝑙𝑒</m:t>
                      </m:r>
                      <m:r>
                        <a:rPr lang="pt-PT" sz="60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pt-PT" sz="6000" b="0" i="1" smtClean="0">
                          <a:latin typeface="Cambria Math" panose="02040503050406030204" pitchFamily="18" charset="0"/>
                        </a:rPr>
                        <m:t>𝑡𝑜𝑙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681" y="2717264"/>
                <a:ext cx="4171257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hlinkClick r:id="rId9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>
            <a:hlinkClick r:id="rId10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hlinkClick r:id="rId11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>
            <a:hlinkClick r:id="rId12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hlinkClick r:id="rId13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hlinkClick r:id="rId14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>
            <a:hlinkClick r:id="rId15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7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28841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55573 -0.004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3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43841 -0.0016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7" presetClass="path" presetSubtype="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41 -0.00162 L 0.32057 0.08125 C 0.2961 0.09977 0.25925 0.10995 0.2207 0.10995 C 0.17669 0.10995 0.14154 0.09977 0.11706 0.08125 L -0.00065 -0.00162 " pathEditMode="relative" rAng="0" ptsTypes="AAAAA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29" grpId="2"/>
      <p:bldP spid="30" grpId="0"/>
      <p:bldP spid="30" grpId="1"/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/>
          <p:cNvGrpSpPr/>
          <p:nvPr/>
        </p:nvGrpSpPr>
        <p:grpSpPr>
          <a:xfrm>
            <a:off x="3701141" y="215900"/>
            <a:ext cx="2540000" cy="6642100"/>
            <a:chOff x="0" y="0"/>
            <a:chExt cx="2540000" cy="6642100"/>
          </a:xfrm>
        </p:grpSpPr>
        <p:sp>
          <p:nvSpPr>
            <p:cNvPr id="8" name="Retângulo 7"/>
            <p:cNvSpPr/>
            <p:nvPr/>
          </p:nvSpPr>
          <p:spPr>
            <a:xfrm>
              <a:off x="0" y="0"/>
              <a:ext cx="2540000" cy="7874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Obtenção de Dados Visuais (</a:t>
              </a:r>
              <a:r>
                <a:rPr lang="pt-PT" dirty="0" err="1" smtClean="0"/>
                <a:t>Frame</a:t>
              </a:r>
              <a:r>
                <a:rPr lang="pt-PT" dirty="0" smtClean="0"/>
                <a:t>)</a:t>
              </a:r>
              <a:endParaRPr lang="pt-PT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0" y="1346200"/>
              <a:ext cx="2540000" cy="7874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Deteção e Extração de </a:t>
              </a:r>
              <a:r>
                <a:rPr lang="pt-PT" dirty="0" err="1" smtClean="0"/>
                <a:t>Features</a:t>
              </a:r>
              <a:r>
                <a:rPr lang="pt-PT" dirty="0" smtClean="0"/>
                <a:t> Locais</a:t>
              </a:r>
              <a:endParaRPr lang="pt-PT" dirty="0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0" y="2692400"/>
              <a:ext cx="2540000" cy="7874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PT" i="1" dirty="0" err="1" smtClean="0"/>
                <a:t>Matching</a:t>
              </a:r>
              <a:r>
                <a:rPr lang="pt-PT" i="1" dirty="0" smtClean="0"/>
                <a:t> </a:t>
              </a:r>
              <a:r>
                <a:rPr lang="pt-PT" dirty="0" smtClean="0"/>
                <a:t>das </a:t>
              </a:r>
              <a:r>
                <a:rPr lang="pt-PT" dirty="0" err="1" smtClean="0"/>
                <a:t>features</a:t>
              </a:r>
              <a:r>
                <a:rPr lang="pt-PT" dirty="0" smtClean="0"/>
                <a:t> detetadas e das </a:t>
              </a:r>
              <a:r>
                <a:rPr lang="pt-PT" dirty="0" err="1" smtClean="0"/>
                <a:t>features</a:t>
              </a:r>
              <a:r>
                <a:rPr lang="pt-PT" dirty="0" smtClean="0"/>
                <a:t> guardadas (anteriores) </a:t>
              </a:r>
              <a:endParaRPr lang="pt-PT" i="1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4038600"/>
              <a:ext cx="2540000" cy="7874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Estimação da Matriz de Transformação [T]</a:t>
              </a:r>
              <a:endParaRPr lang="pt-PT" dirty="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0" y="5384800"/>
              <a:ext cx="2540000" cy="7874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Obtenção de valores de referência para posição e velocidade angular</a:t>
              </a:r>
              <a:endParaRPr lang="pt-PT" dirty="0"/>
            </a:p>
          </p:txBody>
        </p:sp>
        <p:cxnSp>
          <p:nvCxnSpPr>
            <p:cNvPr id="14" name="Conexão reta unidirecional 13"/>
            <p:cNvCxnSpPr>
              <a:stCxn id="8" idx="2"/>
              <a:endCxn id="9" idx="0"/>
            </p:cNvCxnSpPr>
            <p:nvPr/>
          </p:nvCxnSpPr>
          <p:spPr>
            <a:xfrm>
              <a:off x="1270000" y="787400"/>
              <a:ext cx="0" cy="558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xão reta unidirecional 15"/>
            <p:cNvCxnSpPr>
              <a:stCxn id="9" idx="2"/>
              <a:endCxn id="10" idx="0"/>
            </p:cNvCxnSpPr>
            <p:nvPr/>
          </p:nvCxnSpPr>
          <p:spPr>
            <a:xfrm>
              <a:off x="1270000" y="2133600"/>
              <a:ext cx="0" cy="558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xão reta unidirecional 17"/>
            <p:cNvCxnSpPr>
              <a:stCxn id="10" idx="2"/>
              <a:endCxn id="11" idx="0"/>
            </p:cNvCxnSpPr>
            <p:nvPr/>
          </p:nvCxnSpPr>
          <p:spPr>
            <a:xfrm>
              <a:off x="1270000" y="3479800"/>
              <a:ext cx="0" cy="558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xão reta unidirecional 21"/>
            <p:cNvCxnSpPr>
              <a:stCxn id="11" idx="2"/>
              <a:endCxn id="12" idx="0"/>
            </p:cNvCxnSpPr>
            <p:nvPr/>
          </p:nvCxnSpPr>
          <p:spPr>
            <a:xfrm>
              <a:off x="1270000" y="4826000"/>
              <a:ext cx="0" cy="558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xão reta 23"/>
            <p:cNvCxnSpPr>
              <a:stCxn id="12" idx="2"/>
            </p:cNvCxnSpPr>
            <p:nvPr/>
          </p:nvCxnSpPr>
          <p:spPr>
            <a:xfrm>
              <a:off x="1270000" y="6172200"/>
              <a:ext cx="0" cy="4699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upo 67"/>
          <p:cNvGrpSpPr/>
          <p:nvPr/>
        </p:nvGrpSpPr>
        <p:grpSpPr>
          <a:xfrm>
            <a:off x="3225800" y="0"/>
            <a:ext cx="8787949" cy="5970269"/>
            <a:chOff x="1498600" y="0"/>
            <a:chExt cx="8787949" cy="5970269"/>
          </a:xfrm>
        </p:grpSpPr>
        <p:grpSp>
          <p:nvGrpSpPr>
            <p:cNvPr id="49" name="Grupo 48"/>
            <p:cNvGrpSpPr/>
            <p:nvPr/>
          </p:nvGrpSpPr>
          <p:grpSpPr>
            <a:xfrm>
              <a:off x="2059299" y="0"/>
              <a:ext cx="8227250" cy="5970269"/>
              <a:chOff x="2059299" y="0"/>
              <a:chExt cx="8227250" cy="5970269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2286000" y="0"/>
                <a:ext cx="1536700" cy="1494790"/>
                <a:chOff x="9829800" y="1282699"/>
                <a:chExt cx="1536700" cy="1494790"/>
              </a:xfrm>
            </p:grpSpPr>
            <p:sp>
              <p:nvSpPr>
                <p:cNvPr id="5" name="Losango 4"/>
                <p:cNvSpPr/>
                <p:nvPr/>
              </p:nvSpPr>
              <p:spPr>
                <a:xfrm>
                  <a:off x="9829800" y="1282699"/>
                  <a:ext cx="1536700" cy="1494790"/>
                </a:xfrm>
                <a:prstGeom prst="diamond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 dirty="0"/>
                </a:p>
              </p:txBody>
            </p:sp>
            <p:sp>
              <p:nvSpPr>
                <p:cNvPr id="6" name="Retângulo 5"/>
                <p:cNvSpPr/>
                <p:nvPr/>
              </p:nvSpPr>
              <p:spPr>
                <a:xfrm>
                  <a:off x="9843887" y="1827936"/>
                  <a:ext cx="152261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PT" dirty="0" smtClean="0"/>
                    <a:t>angle_tol &gt; 0</a:t>
                  </a:r>
                  <a:endParaRPr lang="pt-PT" dirty="0"/>
                </a:p>
              </p:txBody>
            </p:sp>
          </p:grpSp>
          <p:sp>
            <p:nvSpPr>
              <p:cNvPr id="9" name="Retângulo 8"/>
              <p:cNvSpPr/>
              <p:nvPr/>
            </p:nvSpPr>
            <p:spPr>
              <a:xfrm>
                <a:off x="4648200" y="349250"/>
                <a:ext cx="2540000" cy="796289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dirty="0" smtClean="0"/>
                  <a:t>Calcular ângulo entre a reta que contem duas </a:t>
                </a:r>
                <a:r>
                  <a:rPr lang="pt-PT" i="1" dirty="0" err="1" smtClean="0"/>
                  <a:t>features</a:t>
                </a:r>
                <a:r>
                  <a:rPr lang="pt-PT" dirty="0" smtClean="0"/>
                  <a:t> e o </a:t>
                </a:r>
                <a:r>
                  <a:rPr lang="pt-PT" dirty="0" err="1" smtClean="0"/>
                  <a:t>eixo-x</a:t>
                </a:r>
                <a:r>
                  <a:rPr lang="pt-PT" dirty="0" smtClean="0"/>
                  <a:t>. </a:t>
                </a:r>
                <a:endParaRPr lang="pt-PT" dirty="0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4648200" y="1494789"/>
                <a:ext cx="2540000" cy="78740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dirty="0" smtClean="0"/>
                  <a:t>Comparar com valor obtido no </a:t>
                </a:r>
                <a:r>
                  <a:rPr lang="pt-PT" dirty="0" err="1" smtClean="0"/>
                  <a:t>frame</a:t>
                </a:r>
                <a:r>
                  <a:rPr lang="pt-PT" dirty="0" smtClean="0"/>
                  <a:t> anterior</a:t>
                </a:r>
                <a:endParaRPr lang="pt-PT" dirty="0"/>
              </a:p>
            </p:txBody>
          </p:sp>
          <p:grpSp>
            <p:nvGrpSpPr>
              <p:cNvPr id="11" name="Grupo 10"/>
              <p:cNvGrpSpPr/>
              <p:nvPr/>
            </p:nvGrpSpPr>
            <p:grpSpPr>
              <a:xfrm>
                <a:off x="5020368" y="2631439"/>
                <a:ext cx="1795663" cy="1494790"/>
                <a:chOff x="9700318" y="1282699"/>
                <a:chExt cx="1795663" cy="1494790"/>
              </a:xfrm>
            </p:grpSpPr>
            <p:sp>
              <p:nvSpPr>
                <p:cNvPr id="12" name="Losango 11"/>
                <p:cNvSpPr/>
                <p:nvPr/>
              </p:nvSpPr>
              <p:spPr>
                <a:xfrm>
                  <a:off x="9829800" y="1282699"/>
                  <a:ext cx="1536700" cy="1494790"/>
                </a:xfrm>
                <a:prstGeom prst="diamond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Retângulo 12"/>
                    <p:cNvSpPr/>
                    <p:nvPr/>
                  </p:nvSpPr>
                  <p:spPr>
                    <a:xfrm>
                      <a:off x="9700318" y="1860817"/>
                      <a:ext cx="1795663" cy="33855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pt-PT" sz="16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pt-PT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PT" sz="16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pt-PT" sz="1600" b="0" i="1" smtClean="0">
                                <a:latin typeface="Cambria Math" panose="02040503050406030204" pitchFamily="18" charset="0"/>
                              </a:rPr>
                              <m:t>𝑎𝑛𝑔𝑙𝑒</m:t>
                            </m:r>
                            <m:r>
                              <a:rPr lang="pt-PT" sz="1600" b="0" i="1" smtClean="0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pt-PT" sz="1600" b="0" i="1" smtClean="0">
                                <a:latin typeface="Cambria Math" panose="02040503050406030204" pitchFamily="18" charset="0"/>
                              </a:rPr>
                              <m:t>𝑡𝑜𝑙</m:t>
                            </m:r>
                          </m:oMath>
                        </m:oMathPara>
                      </a14:m>
                      <a:endParaRPr lang="pt-PT" sz="1600" dirty="0"/>
                    </a:p>
                  </p:txBody>
                </p:sp>
              </mc:Choice>
              <mc:Fallback xmlns="">
                <p:sp>
                  <p:nvSpPr>
                    <p:cNvPr id="13" name="Retângulo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00318" y="1860817"/>
                      <a:ext cx="1795663" cy="338554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 b="-109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P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Grupo 13"/>
              <p:cNvGrpSpPr/>
              <p:nvPr/>
            </p:nvGrpSpPr>
            <p:grpSpPr>
              <a:xfrm>
                <a:off x="5149849" y="4475479"/>
                <a:ext cx="1536700" cy="1494790"/>
                <a:chOff x="12280900" y="1948714"/>
                <a:chExt cx="1536700" cy="1494790"/>
              </a:xfrm>
            </p:grpSpPr>
            <p:sp>
              <p:nvSpPr>
                <p:cNvPr id="15" name="Losango 14"/>
                <p:cNvSpPr/>
                <p:nvPr/>
              </p:nvSpPr>
              <p:spPr>
                <a:xfrm>
                  <a:off x="12280900" y="1948714"/>
                  <a:ext cx="1536700" cy="1494790"/>
                </a:xfrm>
                <a:prstGeom prst="diamond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t-PT" dirty="0"/>
                </a:p>
              </p:txBody>
            </p:sp>
            <p:sp>
              <p:nvSpPr>
                <p:cNvPr id="16" name="Retângulo 15"/>
                <p:cNvSpPr/>
                <p:nvPr/>
              </p:nvSpPr>
              <p:spPr>
                <a:xfrm>
                  <a:off x="12280900" y="2217110"/>
                  <a:ext cx="1536700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PT" sz="1600" dirty="0" smtClean="0"/>
                    <a:t>Todas as </a:t>
                  </a:r>
                  <a:r>
                    <a:rPr lang="pt-PT" sz="1600" dirty="0" err="1" smtClean="0"/>
                    <a:t>features</a:t>
                  </a:r>
                  <a:r>
                    <a:rPr lang="pt-PT" sz="1600" dirty="0" smtClean="0"/>
                    <a:t>  foram processadas</a:t>
                  </a:r>
                  <a:endParaRPr lang="pt-PT" sz="1600" dirty="0"/>
                </a:p>
              </p:txBody>
            </p:sp>
          </p:grpSp>
          <p:sp>
            <p:nvSpPr>
              <p:cNvPr id="17" name="Retângulo 16"/>
              <p:cNvSpPr/>
              <p:nvPr/>
            </p:nvSpPr>
            <p:spPr>
              <a:xfrm>
                <a:off x="7107619" y="2985134"/>
                <a:ext cx="2540000" cy="78740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dirty="0" smtClean="0"/>
                  <a:t>Guardar medida</a:t>
                </a:r>
                <a:endParaRPr lang="pt-PT" dirty="0"/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2059299" y="2985134"/>
                <a:ext cx="2540000" cy="78740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dirty="0" smtClean="0"/>
                  <a:t>Descartar medida</a:t>
                </a:r>
                <a:endParaRPr lang="pt-PT" dirty="0"/>
              </a:p>
            </p:txBody>
          </p:sp>
          <p:cxnSp>
            <p:nvCxnSpPr>
              <p:cNvPr id="20" name="Conexão reta unidirecional 19"/>
              <p:cNvCxnSpPr>
                <a:stCxn id="5" idx="3"/>
                <a:endCxn id="9" idx="1"/>
              </p:cNvCxnSpPr>
              <p:nvPr/>
            </p:nvCxnSpPr>
            <p:spPr>
              <a:xfrm>
                <a:off x="3822700" y="747395"/>
                <a:ext cx="8255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xão reta unidirecional 24"/>
              <p:cNvCxnSpPr>
                <a:stCxn id="12" idx="3"/>
                <a:endCxn id="17" idx="1"/>
              </p:cNvCxnSpPr>
              <p:nvPr/>
            </p:nvCxnSpPr>
            <p:spPr>
              <a:xfrm>
                <a:off x="6686550" y="3378834"/>
                <a:ext cx="42106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xão reta unidirecional 26"/>
              <p:cNvCxnSpPr>
                <a:stCxn id="12" idx="1"/>
                <a:endCxn id="18" idx="3"/>
              </p:cNvCxnSpPr>
              <p:nvPr/>
            </p:nvCxnSpPr>
            <p:spPr>
              <a:xfrm flipH="1">
                <a:off x="4599299" y="3378834"/>
                <a:ext cx="55055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xão reta unidirecional 28"/>
              <p:cNvCxnSpPr>
                <a:stCxn id="9" idx="2"/>
                <a:endCxn id="10" idx="0"/>
              </p:cNvCxnSpPr>
              <p:nvPr/>
            </p:nvCxnSpPr>
            <p:spPr>
              <a:xfrm>
                <a:off x="5918200" y="1145539"/>
                <a:ext cx="0" cy="3492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xão reta unidirecional 30"/>
              <p:cNvCxnSpPr>
                <a:stCxn id="10" idx="2"/>
                <a:endCxn id="12" idx="0"/>
              </p:cNvCxnSpPr>
              <p:nvPr/>
            </p:nvCxnSpPr>
            <p:spPr>
              <a:xfrm>
                <a:off x="5918200" y="2282189"/>
                <a:ext cx="0" cy="3492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xão reta unidirecional 34"/>
              <p:cNvCxnSpPr>
                <a:endCxn id="15" idx="0"/>
              </p:cNvCxnSpPr>
              <p:nvPr/>
            </p:nvCxnSpPr>
            <p:spPr>
              <a:xfrm flipH="1">
                <a:off x="5918199" y="4282440"/>
                <a:ext cx="1" cy="1930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xão reta 36"/>
              <p:cNvCxnSpPr>
                <a:stCxn id="15" idx="3"/>
              </p:cNvCxnSpPr>
              <p:nvPr/>
            </p:nvCxnSpPr>
            <p:spPr>
              <a:xfrm>
                <a:off x="6686549" y="5222874"/>
                <a:ext cx="360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xão reta 41"/>
              <p:cNvCxnSpPr/>
              <p:nvPr/>
            </p:nvCxnSpPr>
            <p:spPr>
              <a:xfrm flipV="1">
                <a:off x="10286549" y="747395"/>
                <a:ext cx="0" cy="44754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xão reta unidirecional 46"/>
              <p:cNvCxnSpPr>
                <a:endCxn id="9" idx="3"/>
              </p:cNvCxnSpPr>
              <p:nvPr/>
            </p:nvCxnSpPr>
            <p:spPr>
              <a:xfrm flipH="1">
                <a:off x="7188200" y="747395"/>
                <a:ext cx="309834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Conexão reta 50"/>
            <p:cNvCxnSpPr>
              <a:stCxn id="5" idx="1"/>
            </p:cNvCxnSpPr>
            <p:nvPr/>
          </p:nvCxnSpPr>
          <p:spPr>
            <a:xfrm flipH="1">
              <a:off x="1498600" y="747395"/>
              <a:ext cx="787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xão reta 52"/>
            <p:cNvCxnSpPr/>
            <p:nvPr/>
          </p:nvCxnSpPr>
          <p:spPr>
            <a:xfrm flipH="1">
              <a:off x="4362449" y="5222874"/>
              <a:ext cx="787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xão reta 54"/>
            <p:cNvCxnSpPr>
              <a:stCxn id="18" idx="2"/>
            </p:cNvCxnSpPr>
            <p:nvPr/>
          </p:nvCxnSpPr>
          <p:spPr>
            <a:xfrm>
              <a:off x="3329299" y="3772534"/>
              <a:ext cx="0" cy="5099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exão reta 56"/>
            <p:cNvCxnSpPr/>
            <p:nvPr/>
          </p:nvCxnSpPr>
          <p:spPr>
            <a:xfrm>
              <a:off x="3329299" y="4282440"/>
              <a:ext cx="50483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xão reta 62"/>
            <p:cNvCxnSpPr>
              <a:stCxn id="17" idx="2"/>
            </p:cNvCxnSpPr>
            <p:nvPr/>
          </p:nvCxnSpPr>
          <p:spPr>
            <a:xfrm>
              <a:off x="8377619" y="3772534"/>
              <a:ext cx="0" cy="5099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CaixaDeTexto 68"/>
          <p:cNvSpPr txBox="1"/>
          <p:nvPr/>
        </p:nvSpPr>
        <p:spPr>
          <a:xfrm>
            <a:off x="3594100" y="378062"/>
            <a:ext cx="2495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não                                sim</a:t>
            </a:r>
            <a:endParaRPr lang="pt-PT" dirty="0"/>
          </a:p>
        </p:txBody>
      </p:sp>
      <p:sp>
        <p:nvSpPr>
          <p:cNvPr id="70" name="CaixaDeTexto 69"/>
          <p:cNvSpPr txBox="1"/>
          <p:nvPr/>
        </p:nvSpPr>
        <p:spPr>
          <a:xfrm>
            <a:off x="6508749" y="2994114"/>
            <a:ext cx="2495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não                                sim</a:t>
            </a:r>
            <a:endParaRPr lang="pt-PT" dirty="0"/>
          </a:p>
        </p:txBody>
      </p:sp>
      <p:sp>
        <p:nvSpPr>
          <p:cNvPr id="71" name="CaixaDeTexto 70"/>
          <p:cNvSpPr txBox="1"/>
          <p:nvPr/>
        </p:nvSpPr>
        <p:spPr>
          <a:xfrm>
            <a:off x="6467945" y="4837290"/>
            <a:ext cx="2495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sim                                não</a:t>
            </a:r>
            <a:endParaRPr lang="pt-PT" dirty="0"/>
          </a:p>
        </p:txBody>
      </p:sp>
      <p:sp>
        <p:nvSpPr>
          <p:cNvPr id="72" name="Retângulo 71"/>
          <p:cNvSpPr/>
          <p:nvPr/>
        </p:nvSpPr>
        <p:spPr>
          <a:xfrm>
            <a:off x="3793691" y="4827297"/>
            <a:ext cx="2540000" cy="7874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Salvar output de todas as medidas efetuadas</a:t>
            </a:r>
            <a:endParaRPr lang="pt-PT" dirty="0"/>
          </a:p>
        </p:txBody>
      </p:sp>
      <p:cxnSp>
        <p:nvCxnSpPr>
          <p:cNvPr id="76" name="Conexão reta 75"/>
          <p:cNvCxnSpPr/>
          <p:nvPr/>
        </p:nvCxnSpPr>
        <p:spPr>
          <a:xfrm flipH="1">
            <a:off x="3225799" y="747394"/>
            <a:ext cx="1" cy="44592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ta unidirecional 78"/>
          <p:cNvCxnSpPr>
            <a:endCxn id="72" idx="1"/>
          </p:cNvCxnSpPr>
          <p:nvPr/>
        </p:nvCxnSpPr>
        <p:spPr>
          <a:xfrm>
            <a:off x="3225799" y="5220997"/>
            <a:ext cx="5678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tângulo 81"/>
          <p:cNvSpPr/>
          <p:nvPr/>
        </p:nvSpPr>
        <p:spPr>
          <a:xfrm>
            <a:off x="3793691" y="6010272"/>
            <a:ext cx="2540000" cy="7874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700" dirty="0" smtClean="0"/>
              <a:t>Salvar </a:t>
            </a:r>
            <a:r>
              <a:rPr lang="pt-PT" sz="1700" dirty="0" err="1" smtClean="0"/>
              <a:t>features</a:t>
            </a:r>
            <a:r>
              <a:rPr lang="pt-PT" sz="1700" dirty="0" smtClean="0"/>
              <a:t> detetadas no presente </a:t>
            </a:r>
            <a:r>
              <a:rPr lang="pt-PT" sz="1700" dirty="0" err="1" smtClean="0"/>
              <a:t>frame</a:t>
            </a:r>
            <a:endParaRPr lang="pt-PT" sz="1700" dirty="0"/>
          </a:p>
        </p:txBody>
      </p:sp>
      <p:cxnSp>
        <p:nvCxnSpPr>
          <p:cNvPr id="84" name="Conexão reta unidirecional 83"/>
          <p:cNvCxnSpPr>
            <a:stCxn id="72" idx="2"/>
            <a:endCxn id="82" idx="0"/>
          </p:cNvCxnSpPr>
          <p:nvPr/>
        </p:nvCxnSpPr>
        <p:spPr>
          <a:xfrm>
            <a:off x="5063691" y="5614697"/>
            <a:ext cx="0" cy="395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hlinkClick r:id="rId3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>
            <a:hlinkClick r:id="rId4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>
            <a:hlinkClick r:id="rId5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hlinkClick r:id="rId6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hlinkClick r:id="rId7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>
            <a:hlinkClick r:id="rId8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>
            <a:hlinkClick r:id="rId9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upo 98"/>
          <p:cNvGrpSpPr/>
          <p:nvPr/>
        </p:nvGrpSpPr>
        <p:grpSpPr>
          <a:xfrm>
            <a:off x="4029026" y="183018"/>
            <a:ext cx="5332463" cy="6602411"/>
            <a:chOff x="2621141" y="215900"/>
            <a:chExt cx="5332463" cy="6602411"/>
          </a:xfrm>
        </p:grpSpPr>
        <p:grpSp>
          <p:nvGrpSpPr>
            <p:cNvPr id="4" name="Grupo 3"/>
            <p:cNvGrpSpPr>
              <a:grpSpLocks noChangeAspect="1"/>
            </p:cNvGrpSpPr>
            <p:nvPr/>
          </p:nvGrpSpPr>
          <p:grpSpPr>
            <a:xfrm>
              <a:off x="3701141" y="215900"/>
              <a:ext cx="1270000" cy="3321050"/>
              <a:chOff x="0" y="0"/>
              <a:chExt cx="2540000" cy="6642100"/>
            </a:xfrm>
          </p:grpSpPr>
          <p:sp>
            <p:nvSpPr>
              <p:cNvPr id="5" name="Retângulo 4"/>
              <p:cNvSpPr/>
              <p:nvPr/>
            </p:nvSpPr>
            <p:spPr>
              <a:xfrm>
                <a:off x="0" y="0"/>
                <a:ext cx="2540000" cy="78740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800" dirty="0" smtClean="0"/>
                  <a:t>Obtenção de Dados Visuais (</a:t>
                </a:r>
                <a:r>
                  <a:rPr lang="pt-PT" sz="800" dirty="0" err="1" smtClean="0"/>
                  <a:t>Frame</a:t>
                </a:r>
                <a:r>
                  <a:rPr lang="pt-PT" sz="800" dirty="0" smtClean="0"/>
                  <a:t>)</a:t>
                </a:r>
                <a:endParaRPr lang="pt-PT" sz="800" dirty="0"/>
              </a:p>
            </p:txBody>
          </p:sp>
          <p:sp>
            <p:nvSpPr>
              <p:cNvPr id="6" name="Retângulo 5"/>
              <p:cNvSpPr/>
              <p:nvPr/>
            </p:nvSpPr>
            <p:spPr>
              <a:xfrm>
                <a:off x="0" y="1346200"/>
                <a:ext cx="2540000" cy="78740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800" dirty="0" smtClean="0"/>
                  <a:t>Deteção e Extração de </a:t>
                </a:r>
                <a:r>
                  <a:rPr lang="pt-PT" sz="800" dirty="0" err="1" smtClean="0"/>
                  <a:t>Features</a:t>
                </a:r>
                <a:r>
                  <a:rPr lang="pt-PT" sz="800" dirty="0" smtClean="0"/>
                  <a:t> Locais</a:t>
                </a:r>
                <a:endParaRPr lang="pt-PT" sz="800" dirty="0"/>
              </a:p>
            </p:txBody>
          </p:sp>
          <p:sp>
            <p:nvSpPr>
              <p:cNvPr id="7" name="Retângulo 6"/>
              <p:cNvSpPr/>
              <p:nvPr/>
            </p:nvSpPr>
            <p:spPr>
              <a:xfrm>
                <a:off x="0" y="2692400"/>
                <a:ext cx="2540000" cy="78740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800" i="1" dirty="0" err="1" smtClean="0"/>
                  <a:t>Matching</a:t>
                </a:r>
                <a:r>
                  <a:rPr lang="pt-PT" sz="800" i="1" dirty="0" smtClean="0"/>
                  <a:t> </a:t>
                </a:r>
                <a:r>
                  <a:rPr lang="pt-PT" sz="800" dirty="0" smtClean="0"/>
                  <a:t>das </a:t>
                </a:r>
                <a:r>
                  <a:rPr lang="pt-PT" sz="800" dirty="0" err="1" smtClean="0"/>
                  <a:t>features</a:t>
                </a:r>
                <a:r>
                  <a:rPr lang="pt-PT" sz="800" dirty="0" smtClean="0"/>
                  <a:t> detetadas e das </a:t>
                </a:r>
                <a:r>
                  <a:rPr lang="pt-PT" sz="800" dirty="0" err="1" smtClean="0"/>
                  <a:t>features</a:t>
                </a:r>
                <a:r>
                  <a:rPr lang="pt-PT" sz="800" dirty="0" smtClean="0"/>
                  <a:t> guardadas (anteriores) </a:t>
                </a:r>
                <a:endParaRPr lang="pt-PT" sz="800" i="1" dirty="0"/>
              </a:p>
            </p:txBody>
          </p:sp>
          <p:sp>
            <p:nvSpPr>
              <p:cNvPr id="8" name="Retângulo 7"/>
              <p:cNvSpPr/>
              <p:nvPr/>
            </p:nvSpPr>
            <p:spPr>
              <a:xfrm>
                <a:off x="0" y="4038600"/>
                <a:ext cx="2540000" cy="78740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800" dirty="0" smtClean="0"/>
                  <a:t>Estimação da Matriz de Transformação [T]</a:t>
                </a:r>
                <a:endParaRPr lang="pt-PT" sz="800" dirty="0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0" y="5384800"/>
                <a:ext cx="2540000" cy="78740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800" dirty="0" smtClean="0"/>
                  <a:t>Obtenção de valores de referência para posição e velocidade angular</a:t>
                </a:r>
                <a:endParaRPr lang="pt-PT" sz="800" dirty="0"/>
              </a:p>
            </p:txBody>
          </p:sp>
          <p:cxnSp>
            <p:nvCxnSpPr>
              <p:cNvPr id="10" name="Conexão reta unidirecional 9"/>
              <p:cNvCxnSpPr>
                <a:stCxn id="5" idx="2"/>
                <a:endCxn id="6" idx="0"/>
              </p:cNvCxnSpPr>
              <p:nvPr/>
            </p:nvCxnSpPr>
            <p:spPr>
              <a:xfrm>
                <a:off x="1270000" y="787400"/>
                <a:ext cx="0" cy="5588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xão reta unidirecional 10"/>
              <p:cNvCxnSpPr>
                <a:stCxn id="6" idx="2"/>
                <a:endCxn id="7" idx="0"/>
              </p:cNvCxnSpPr>
              <p:nvPr/>
            </p:nvCxnSpPr>
            <p:spPr>
              <a:xfrm>
                <a:off x="1270000" y="2133600"/>
                <a:ext cx="0" cy="5588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xão reta unidirecional 11"/>
              <p:cNvCxnSpPr>
                <a:stCxn id="7" idx="2"/>
                <a:endCxn id="8" idx="0"/>
              </p:cNvCxnSpPr>
              <p:nvPr/>
            </p:nvCxnSpPr>
            <p:spPr>
              <a:xfrm>
                <a:off x="1270000" y="3479800"/>
                <a:ext cx="0" cy="5588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xão reta unidirecional 12"/>
              <p:cNvCxnSpPr>
                <a:stCxn id="8" idx="2"/>
                <a:endCxn id="9" idx="0"/>
              </p:cNvCxnSpPr>
              <p:nvPr/>
            </p:nvCxnSpPr>
            <p:spPr>
              <a:xfrm>
                <a:off x="1270000" y="4826000"/>
                <a:ext cx="0" cy="5588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xão reta 13"/>
              <p:cNvCxnSpPr>
                <a:stCxn id="9" idx="2"/>
              </p:cNvCxnSpPr>
              <p:nvPr/>
            </p:nvCxnSpPr>
            <p:spPr>
              <a:xfrm>
                <a:off x="1270000" y="6172200"/>
                <a:ext cx="0" cy="4699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upo 88"/>
            <p:cNvGrpSpPr>
              <a:grpSpLocks noChangeAspect="1"/>
            </p:cNvGrpSpPr>
            <p:nvPr/>
          </p:nvGrpSpPr>
          <p:grpSpPr>
            <a:xfrm>
              <a:off x="3559629" y="3419475"/>
              <a:ext cx="4393975" cy="3398836"/>
              <a:chOff x="3225799" y="0"/>
              <a:chExt cx="8787950" cy="6797672"/>
            </a:xfrm>
          </p:grpSpPr>
          <p:grpSp>
            <p:nvGrpSpPr>
              <p:cNvPr id="52" name="Grupo 51"/>
              <p:cNvGrpSpPr/>
              <p:nvPr/>
            </p:nvGrpSpPr>
            <p:grpSpPr>
              <a:xfrm>
                <a:off x="3225800" y="0"/>
                <a:ext cx="8787949" cy="5970269"/>
                <a:chOff x="1498600" y="0"/>
                <a:chExt cx="8787949" cy="5970269"/>
              </a:xfrm>
            </p:grpSpPr>
            <p:grpSp>
              <p:nvGrpSpPr>
                <p:cNvPr id="53" name="Grupo 52"/>
                <p:cNvGrpSpPr/>
                <p:nvPr/>
              </p:nvGrpSpPr>
              <p:grpSpPr>
                <a:xfrm>
                  <a:off x="2059299" y="0"/>
                  <a:ext cx="8227250" cy="5970269"/>
                  <a:chOff x="2059299" y="0"/>
                  <a:chExt cx="8227250" cy="5970269"/>
                </a:xfrm>
              </p:grpSpPr>
              <p:grpSp>
                <p:nvGrpSpPr>
                  <p:cNvPr id="59" name="Grupo 58"/>
                  <p:cNvGrpSpPr/>
                  <p:nvPr/>
                </p:nvGrpSpPr>
                <p:grpSpPr>
                  <a:xfrm>
                    <a:off x="2286000" y="0"/>
                    <a:ext cx="1536700" cy="1494790"/>
                    <a:chOff x="9829800" y="1282699"/>
                    <a:chExt cx="1536700" cy="1494790"/>
                  </a:xfrm>
                </p:grpSpPr>
                <p:sp>
                  <p:nvSpPr>
                    <p:cNvPr id="79" name="Losango 78"/>
                    <p:cNvSpPr/>
                    <p:nvPr/>
                  </p:nvSpPr>
                  <p:spPr>
                    <a:xfrm>
                      <a:off x="9829800" y="1282699"/>
                      <a:ext cx="1536700" cy="1494790"/>
                    </a:xfrm>
                    <a:prstGeom prst="diamond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 sz="800" dirty="0"/>
                    </a:p>
                  </p:txBody>
                </p:sp>
                <p:sp>
                  <p:nvSpPr>
                    <p:cNvPr id="80" name="Retângulo 79"/>
                    <p:cNvSpPr/>
                    <p:nvPr/>
                  </p:nvSpPr>
                  <p:spPr>
                    <a:xfrm>
                      <a:off x="9843887" y="1827936"/>
                      <a:ext cx="1522613" cy="21544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pt-PT" sz="800" dirty="0" smtClean="0"/>
                        <a:t>angle_tol &gt; 0</a:t>
                      </a:r>
                      <a:endParaRPr lang="pt-PT" sz="800" dirty="0"/>
                    </a:p>
                  </p:txBody>
                </p:sp>
              </p:grpSp>
              <p:sp>
                <p:nvSpPr>
                  <p:cNvPr id="60" name="Retângulo 59"/>
                  <p:cNvSpPr/>
                  <p:nvPr/>
                </p:nvSpPr>
                <p:spPr>
                  <a:xfrm>
                    <a:off x="4648200" y="349250"/>
                    <a:ext cx="2540000" cy="796289"/>
                  </a:xfrm>
                  <a:prstGeom prst="rect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PT" sz="800" dirty="0" smtClean="0"/>
                      <a:t>Calcular ângulo entre a reta que contem duas </a:t>
                    </a:r>
                    <a:r>
                      <a:rPr lang="pt-PT" sz="800" i="1" dirty="0" err="1" smtClean="0"/>
                      <a:t>features</a:t>
                    </a:r>
                    <a:r>
                      <a:rPr lang="pt-PT" sz="800" dirty="0" smtClean="0"/>
                      <a:t> e o </a:t>
                    </a:r>
                    <a:r>
                      <a:rPr lang="pt-PT" sz="800" dirty="0" err="1" smtClean="0"/>
                      <a:t>eixo-x</a:t>
                    </a:r>
                    <a:r>
                      <a:rPr lang="pt-PT" sz="800" dirty="0" smtClean="0"/>
                      <a:t>. </a:t>
                    </a:r>
                    <a:endParaRPr lang="pt-PT" sz="800" dirty="0"/>
                  </a:p>
                </p:txBody>
              </p:sp>
              <p:sp>
                <p:nvSpPr>
                  <p:cNvPr id="61" name="Retângulo 60"/>
                  <p:cNvSpPr/>
                  <p:nvPr/>
                </p:nvSpPr>
                <p:spPr>
                  <a:xfrm>
                    <a:off x="4648200" y="1494789"/>
                    <a:ext cx="2540000" cy="787400"/>
                  </a:xfrm>
                  <a:prstGeom prst="rect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PT" sz="800" dirty="0" smtClean="0"/>
                      <a:t>Comparar com valor obtido </a:t>
                    </a:r>
                    <a:r>
                      <a:rPr lang="pt-PT" sz="800" dirty="0" err="1" smtClean="0"/>
                      <a:t>anterioremente</a:t>
                    </a:r>
                    <a:endParaRPr lang="pt-PT" sz="800" dirty="0"/>
                  </a:p>
                </p:txBody>
              </p:sp>
              <p:grpSp>
                <p:nvGrpSpPr>
                  <p:cNvPr id="62" name="Grupo 61"/>
                  <p:cNvGrpSpPr/>
                  <p:nvPr/>
                </p:nvGrpSpPr>
                <p:grpSpPr>
                  <a:xfrm>
                    <a:off x="5020368" y="2631439"/>
                    <a:ext cx="1795663" cy="1494790"/>
                    <a:chOff x="9700318" y="1282699"/>
                    <a:chExt cx="1795663" cy="1494790"/>
                  </a:xfrm>
                </p:grpSpPr>
                <p:sp>
                  <p:nvSpPr>
                    <p:cNvPr id="77" name="Losango 76"/>
                    <p:cNvSpPr/>
                    <p:nvPr/>
                  </p:nvSpPr>
                  <p:spPr>
                    <a:xfrm>
                      <a:off x="9829800" y="1282699"/>
                      <a:ext cx="1536700" cy="1494790"/>
                    </a:xfrm>
                    <a:prstGeom prst="diamond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 sz="800" dirty="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8" name="Retângulo 77"/>
                        <p:cNvSpPr/>
                        <p:nvPr/>
                      </p:nvSpPr>
                      <p:spPr>
                        <a:xfrm>
                          <a:off x="9700318" y="1860817"/>
                          <a:ext cx="1795663" cy="215444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PT" sz="8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pt-PT" sz="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pt-PT" sz="8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pt-PT" sz="800" b="0" i="1" smtClean="0">
                                    <a:latin typeface="Cambria Math" panose="02040503050406030204" pitchFamily="18" charset="0"/>
                                  </a:rPr>
                                  <m:t>𝑎𝑛𝑔𝑙𝑒</m:t>
                                </m:r>
                                <m:r>
                                  <a:rPr lang="pt-PT" sz="800" b="0" i="1" smtClean="0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pt-PT" sz="800" b="0" i="1" smtClean="0">
                                    <a:latin typeface="Cambria Math" panose="02040503050406030204" pitchFamily="18" charset="0"/>
                                  </a:rPr>
                                  <m:t>𝑡𝑜𝑙</m:t>
                                </m:r>
                              </m:oMath>
                            </m:oMathPara>
                          </a14:m>
                          <a:endParaRPr lang="pt-PT" sz="800" dirty="0"/>
                        </a:p>
                      </p:txBody>
                    </p:sp>
                  </mc:Choice>
                  <mc:Fallback xmlns="">
                    <p:sp>
                      <p:nvSpPr>
                        <p:cNvPr id="78" name="Retângulo 77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700318" y="1860817"/>
                          <a:ext cx="1795663" cy="215444"/>
                        </a:xfrm>
                        <a:prstGeom prst="rect">
                          <a:avLst/>
                        </a:prstGeom>
                        <a:blipFill rotWithShape="0">
                          <a:blip r:embed="rId2"/>
                          <a:stretch>
                            <a:fillRect b="-11176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pt-PT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63" name="Grupo 62"/>
                  <p:cNvGrpSpPr/>
                  <p:nvPr/>
                </p:nvGrpSpPr>
                <p:grpSpPr>
                  <a:xfrm>
                    <a:off x="5149849" y="4475479"/>
                    <a:ext cx="1536700" cy="1494790"/>
                    <a:chOff x="12280900" y="1948714"/>
                    <a:chExt cx="1536700" cy="1494790"/>
                  </a:xfrm>
                </p:grpSpPr>
                <p:sp>
                  <p:nvSpPr>
                    <p:cNvPr id="75" name="Losango 74"/>
                    <p:cNvSpPr/>
                    <p:nvPr/>
                  </p:nvSpPr>
                  <p:spPr>
                    <a:xfrm>
                      <a:off x="12280900" y="1948714"/>
                      <a:ext cx="1536700" cy="1494790"/>
                    </a:xfrm>
                    <a:prstGeom prst="diamond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PT" sz="800" dirty="0"/>
                    </a:p>
                  </p:txBody>
                </p:sp>
                <p:sp>
                  <p:nvSpPr>
                    <p:cNvPr id="76" name="Retângulo 75"/>
                    <p:cNvSpPr/>
                    <p:nvPr/>
                  </p:nvSpPr>
                  <p:spPr>
                    <a:xfrm>
                      <a:off x="12280900" y="2217110"/>
                      <a:ext cx="1536700" cy="33855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pt-PT" sz="800" dirty="0" smtClean="0"/>
                        <a:t>Todas as </a:t>
                      </a:r>
                      <a:r>
                        <a:rPr lang="pt-PT" sz="800" dirty="0" err="1" smtClean="0"/>
                        <a:t>features</a:t>
                      </a:r>
                      <a:r>
                        <a:rPr lang="pt-PT" sz="800" dirty="0" smtClean="0"/>
                        <a:t>  foram processadas</a:t>
                      </a:r>
                      <a:endParaRPr lang="pt-PT" sz="800" dirty="0"/>
                    </a:p>
                  </p:txBody>
                </p:sp>
              </p:grpSp>
              <p:sp>
                <p:nvSpPr>
                  <p:cNvPr id="64" name="Retângulo 63"/>
                  <p:cNvSpPr/>
                  <p:nvPr/>
                </p:nvSpPr>
                <p:spPr>
                  <a:xfrm>
                    <a:off x="7107619" y="2985134"/>
                    <a:ext cx="2540000" cy="787400"/>
                  </a:xfrm>
                  <a:prstGeom prst="rect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PT" sz="800" dirty="0" smtClean="0"/>
                      <a:t>Guardar medida</a:t>
                    </a:r>
                    <a:endParaRPr lang="pt-PT" sz="800" dirty="0"/>
                  </a:p>
                </p:txBody>
              </p:sp>
              <p:sp>
                <p:nvSpPr>
                  <p:cNvPr id="65" name="Retângulo 64"/>
                  <p:cNvSpPr/>
                  <p:nvPr/>
                </p:nvSpPr>
                <p:spPr>
                  <a:xfrm>
                    <a:off x="2059299" y="2985134"/>
                    <a:ext cx="2540000" cy="787400"/>
                  </a:xfrm>
                  <a:prstGeom prst="rect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PT" sz="800" dirty="0" smtClean="0"/>
                      <a:t>Descartar medida</a:t>
                    </a:r>
                    <a:endParaRPr lang="pt-PT" sz="800" dirty="0"/>
                  </a:p>
                </p:txBody>
              </p:sp>
              <p:cxnSp>
                <p:nvCxnSpPr>
                  <p:cNvPr id="66" name="Conexão reta unidirecional 65"/>
                  <p:cNvCxnSpPr>
                    <a:stCxn id="79" idx="3"/>
                    <a:endCxn id="60" idx="1"/>
                  </p:cNvCxnSpPr>
                  <p:nvPr/>
                </p:nvCxnSpPr>
                <p:spPr>
                  <a:xfrm>
                    <a:off x="3822700" y="747395"/>
                    <a:ext cx="825500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Conexão reta unidirecional 66"/>
                  <p:cNvCxnSpPr>
                    <a:stCxn id="77" idx="3"/>
                    <a:endCxn id="64" idx="1"/>
                  </p:cNvCxnSpPr>
                  <p:nvPr/>
                </p:nvCxnSpPr>
                <p:spPr>
                  <a:xfrm>
                    <a:off x="6686550" y="3378834"/>
                    <a:ext cx="421069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Conexão reta unidirecional 67"/>
                  <p:cNvCxnSpPr>
                    <a:stCxn id="77" idx="1"/>
                    <a:endCxn id="65" idx="3"/>
                  </p:cNvCxnSpPr>
                  <p:nvPr/>
                </p:nvCxnSpPr>
                <p:spPr>
                  <a:xfrm flipH="1">
                    <a:off x="4599299" y="3378834"/>
                    <a:ext cx="550551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Conexão reta unidirecional 68"/>
                  <p:cNvCxnSpPr>
                    <a:stCxn id="60" idx="2"/>
                    <a:endCxn id="61" idx="0"/>
                  </p:cNvCxnSpPr>
                  <p:nvPr/>
                </p:nvCxnSpPr>
                <p:spPr>
                  <a:xfrm>
                    <a:off x="5918200" y="1145539"/>
                    <a:ext cx="0" cy="34925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Conexão reta unidirecional 69"/>
                  <p:cNvCxnSpPr>
                    <a:stCxn id="61" idx="2"/>
                    <a:endCxn id="77" idx="0"/>
                  </p:cNvCxnSpPr>
                  <p:nvPr/>
                </p:nvCxnSpPr>
                <p:spPr>
                  <a:xfrm>
                    <a:off x="5918200" y="2282189"/>
                    <a:ext cx="0" cy="34925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Conexão reta unidirecional 70"/>
                  <p:cNvCxnSpPr>
                    <a:endCxn id="75" idx="0"/>
                  </p:cNvCxnSpPr>
                  <p:nvPr/>
                </p:nvCxnSpPr>
                <p:spPr>
                  <a:xfrm flipH="1">
                    <a:off x="5918199" y="4282440"/>
                    <a:ext cx="1" cy="193039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Conexão reta 71"/>
                  <p:cNvCxnSpPr>
                    <a:stCxn id="75" idx="3"/>
                  </p:cNvCxnSpPr>
                  <p:nvPr/>
                </p:nvCxnSpPr>
                <p:spPr>
                  <a:xfrm>
                    <a:off x="6686549" y="5222874"/>
                    <a:ext cx="36000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Conexão reta 72"/>
                  <p:cNvCxnSpPr/>
                  <p:nvPr/>
                </p:nvCxnSpPr>
                <p:spPr>
                  <a:xfrm flipV="1">
                    <a:off x="10286549" y="747395"/>
                    <a:ext cx="0" cy="447547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Conexão reta unidirecional 73"/>
                  <p:cNvCxnSpPr>
                    <a:endCxn id="60" idx="3"/>
                  </p:cNvCxnSpPr>
                  <p:nvPr/>
                </p:nvCxnSpPr>
                <p:spPr>
                  <a:xfrm flipH="1">
                    <a:off x="7188200" y="747395"/>
                    <a:ext cx="3098349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4" name="Conexão reta 53"/>
                <p:cNvCxnSpPr>
                  <a:stCxn id="79" idx="1"/>
                </p:cNvCxnSpPr>
                <p:nvPr/>
              </p:nvCxnSpPr>
              <p:spPr>
                <a:xfrm flipH="1">
                  <a:off x="1498600" y="747395"/>
                  <a:ext cx="7874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xão reta 54"/>
                <p:cNvCxnSpPr/>
                <p:nvPr/>
              </p:nvCxnSpPr>
              <p:spPr>
                <a:xfrm flipH="1">
                  <a:off x="4362449" y="5222874"/>
                  <a:ext cx="7874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xão reta 55"/>
                <p:cNvCxnSpPr>
                  <a:stCxn id="65" idx="2"/>
                </p:cNvCxnSpPr>
                <p:nvPr/>
              </p:nvCxnSpPr>
              <p:spPr>
                <a:xfrm>
                  <a:off x="3329299" y="3772534"/>
                  <a:ext cx="0" cy="50990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xão reta 56"/>
                <p:cNvCxnSpPr/>
                <p:nvPr/>
              </p:nvCxnSpPr>
              <p:spPr>
                <a:xfrm>
                  <a:off x="3329299" y="4282440"/>
                  <a:ext cx="504832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xão reta 57"/>
                <p:cNvCxnSpPr>
                  <a:stCxn id="64" idx="2"/>
                </p:cNvCxnSpPr>
                <p:nvPr/>
              </p:nvCxnSpPr>
              <p:spPr>
                <a:xfrm>
                  <a:off x="8377619" y="3772534"/>
                  <a:ext cx="0" cy="50990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CaixaDeTexto 80"/>
              <p:cNvSpPr txBox="1"/>
              <p:nvPr/>
            </p:nvSpPr>
            <p:spPr>
              <a:xfrm>
                <a:off x="3594100" y="378062"/>
                <a:ext cx="249554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800" dirty="0" smtClean="0"/>
                  <a:t>não                                sim</a:t>
                </a:r>
                <a:endParaRPr lang="pt-PT" sz="800" dirty="0"/>
              </a:p>
            </p:txBody>
          </p:sp>
          <p:sp>
            <p:nvSpPr>
              <p:cNvPr id="82" name="CaixaDeTexto 81"/>
              <p:cNvSpPr txBox="1"/>
              <p:nvPr/>
            </p:nvSpPr>
            <p:spPr>
              <a:xfrm>
                <a:off x="6508749" y="2994114"/>
                <a:ext cx="249554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800" dirty="0" smtClean="0"/>
                  <a:t>não                                sim</a:t>
                </a:r>
                <a:endParaRPr lang="pt-PT" sz="800" dirty="0"/>
              </a:p>
            </p:txBody>
          </p:sp>
          <p:sp>
            <p:nvSpPr>
              <p:cNvPr id="83" name="CaixaDeTexto 82"/>
              <p:cNvSpPr txBox="1"/>
              <p:nvPr/>
            </p:nvSpPr>
            <p:spPr>
              <a:xfrm>
                <a:off x="6467945" y="4837290"/>
                <a:ext cx="249554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800" dirty="0" smtClean="0"/>
                  <a:t>sim                                não</a:t>
                </a:r>
                <a:endParaRPr lang="pt-PT" sz="800" dirty="0"/>
              </a:p>
            </p:txBody>
          </p:sp>
          <p:sp>
            <p:nvSpPr>
              <p:cNvPr id="84" name="Retângulo 83"/>
              <p:cNvSpPr/>
              <p:nvPr/>
            </p:nvSpPr>
            <p:spPr>
              <a:xfrm>
                <a:off x="3793691" y="4827297"/>
                <a:ext cx="2540000" cy="78740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800" dirty="0" smtClean="0"/>
                  <a:t>Salvar output de todas as medidas efetuadas</a:t>
                </a:r>
                <a:endParaRPr lang="pt-PT" sz="800" dirty="0"/>
              </a:p>
            </p:txBody>
          </p:sp>
          <p:cxnSp>
            <p:nvCxnSpPr>
              <p:cNvPr id="85" name="Conexão reta 84"/>
              <p:cNvCxnSpPr/>
              <p:nvPr/>
            </p:nvCxnSpPr>
            <p:spPr>
              <a:xfrm flipH="1">
                <a:off x="3225799" y="747394"/>
                <a:ext cx="1" cy="44592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exão reta unidirecional 85"/>
              <p:cNvCxnSpPr>
                <a:endCxn id="84" idx="1"/>
              </p:cNvCxnSpPr>
              <p:nvPr/>
            </p:nvCxnSpPr>
            <p:spPr>
              <a:xfrm>
                <a:off x="3225799" y="5220997"/>
                <a:ext cx="56789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etângulo 86"/>
              <p:cNvSpPr/>
              <p:nvPr/>
            </p:nvSpPr>
            <p:spPr>
              <a:xfrm>
                <a:off x="3793691" y="6010272"/>
                <a:ext cx="2540000" cy="78740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800" dirty="0" smtClean="0"/>
                  <a:t>Salvar </a:t>
                </a:r>
                <a:r>
                  <a:rPr lang="pt-PT" sz="800" dirty="0" err="1" smtClean="0"/>
                  <a:t>features</a:t>
                </a:r>
                <a:r>
                  <a:rPr lang="pt-PT" sz="800" dirty="0" smtClean="0"/>
                  <a:t> detetadas no presente </a:t>
                </a:r>
                <a:r>
                  <a:rPr lang="pt-PT" sz="800" dirty="0" err="1" smtClean="0"/>
                  <a:t>frame</a:t>
                </a:r>
                <a:endParaRPr lang="pt-PT" sz="800" dirty="0"/>
              </a:p>
            </p:txBody>
          </p:sp>
          <p:cxnSp>
            <p:nvCxnSpPr>
              <p:cNvPr id="88" name="Conexão reta unidirecional 87"/>
              <p:cNvCxnSpPr>
                <a:stCxn id="84" idx="2"/>
                <a:endCxn id="87" idx="0"/>
              </p:cNvCxnSpPr>
              <p:nvPr/>
            </p:nvCxnSpPr>
            <p:spPr>
              <a:xfrm>
                <a:off x="5063691" y="5614697"/>
                <a:ext cx="0" cy="3955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Conexão reta 89"/>
            <p:cNvCxnSpPr/>
            <p:nvPr/>
          </p:nvCxnSpPr>
          <p:spPr>
            <a:xfrm flipH="1" flipV="1">
              <a:off x="2621141" y="409575"/>
              <a:ext cx="0" cy="62148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xão reta 91"/>
            <p:cNvCxnSpPr/>
            <p:nvPr/>
          </p:nvCxnSpPr>
          <p:spPr>
            <a:xfrm flipH="1" flipV="1">
              <a:off x="2621141" y="409575"/>
              <a:ext cx="10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xão reta 92"/>
            <p:cNvCxnSpPr/>
            <p:nvPr/>
          </p:nvCxnSpPr>
          <p:spPr>
            <a:xfrm flipH="1" flipV="1">
              <a:off x="2621141" y="6624410"/>
              <a:ext cx="1218839" cy="76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xão reta unidirecional 97"/>
            <p:cNvCxnSpPr/>
            <p:nvPr/>
          </p:nvCxnSpPr>
          <p:spPr>
            <a:xfrm>
              <a:off x="3211284" y="409575"/>
              <a:ext cx="49348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Oval 99">
            <a:hlinkClick r:id="rId3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val 100">
            <a:hlinkClick r:id="rId4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val 101">
            <a:hlinkClick r:id="rId5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Oval 102">
            <a:hlinkClick r:id="rId6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Oval 103">
            <a:hlinkClick r:id="rId7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104">
            <a:hlinkClick r:id="rId8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105">
            <a:hlinkClick r:id="rId9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0" y="0"/>
            <a:ext cx="960802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700" dirty="0" smtClean="0"/>
          </a:p>
          <a:p>
            <a:r>
              <a:rPr lang="pt-PT" sz="1700" dirty="0"/>
              <a:t> </a:t>
            </a:r>
            <a:r>
              <a:rPr lang="pt-PT" sz="1700" dirty="0" smtClean="0"/>
              <a:t>                                 Problema e Objetivos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        </a:t>
            </a:r>
            <a:r>
              <a:rPr lang="pt-PT" sz="1700" i="1" dirty="0" smtClean="0"/>
              <a:t>Setup</a:t>
            </a:r>
            <a:r>
              <a:rPr lang="pt-PT" sz="1700" dirty="0" smtClean="0"/>
              <a:t> Experimental</a:t>
            </a:r>
          </a:p>
          <a:p>
            <a:endParaRPr lang="pt-PT" sz="1700" dirty="0" smtClean="0"/>
          </a:p>
          <a:p>
            <a:r>
              <a:rPr lang="pt-PT" sz="1700" dirty="0"/>
              <a:t> </a:t>
            </a:r>
            <a:r>
              <a:rPr lang="pt-PT" sz="1700" dirty="0" smtClean="0"/>
              <a:t>                             </a:t>
            </a:r>
            <a:r>
              <a:rPr lang="pt-PT" sz="2400" b="1" dirty="0" smtClean="0"/>
              <a:t>Obtenção dos Dados Inerciais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    Obtenção dos Dados Visuais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  Integração dos Dados no Filtro de Kalman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Resultados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</a:t>
            </a:r>
            <a:r>
              <a:rPr lang="pt-PT" sz="1700" dirty="0"/>
              <a:t> Conclusões e Trabalho Futuro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Estrutura</a:t>
            </a:r>
            <a:endParaRPr lang="pt-PT" dirty="0"/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17"/>
          <p:cNvSpPr>
            <a:spLocks noGrp="1"/>
          </p:cNvSpPr>
          <p:nvPr>
            <p:ph idx="1"/>
          </p:nvPr>
        </p:nvSpPr>
        <p:spPr>
          <a:xfrm>
            <a:off x="1484310" y="3597725"/>
            <a:ext cx="10018713" cy="1121230"/>
          </a:xfrm>
        </p:spPr>
        <p:txBody>
          <a:bodyPr>
            <a:normAutofit/>
          </a:bodyPr>
          <a:lstStyle/>
          <a:p>
            <a:r>
              <a:rPr lang="pt-PT" dirty="0" smtClean="0"/>
              <a:t>Método robusto que pode operar em variadas circunstâncias;</a:t>
            </a:r>
          </a:p>
          <a:p>
            <a:r>
              <a:rPr lang="pt-PT" dirty="0" smtClean="0"/>
              <a:t>Pode ser usado em diferentes processos.</a:t>
            </a:r>
            <a:endParaRPr lang="pt-PT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477057" y="2975427"/>
            <a:ext cx="10018713" cy="6458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Vantagens</a:t>
            </a:r>
            <a:endParaRPr lang="en-US" dirty="0"/>
          </a:p>
        </p:txBody>
      </p:sp>
      <p:sp>
        <p:nvSpPr>
          <p:cNvPr id="9" name="Marcador de Posição de Conteúdo 17"/>
          <p:cNvSpPr txBox="1">
            <a:spLocks/>
          </p:cNvSpPr>
          <p:nvPr/>
        </p:nvSpPr>
        <p:spPr>
          <a:xfrm>
            <a:off x="1491563" y="5341253"/>
            <a:ext cx="10018713" cy="1121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Depende de medidas prévias.</a:t>
            </a:r>
            <a:endParaRPr lang="pt-PT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484310" y="4718955"/>
            <a:ext cx="10018713" cy="6458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Desvantagens</a:t>
            </a:r>
            <a:endParaRPr lang="en-US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636711" y="8382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dirty="0"/>
              <a:t>Deteção de </a:t>
            </a:r>
            <a:r>
              <a:rPr lang="pt-PT" dirty="0" err="1"/>
              <a:t>Features</a:t>
            </a:r>
            <a:endParaRPr lang="en-US" dirty="0"/>
          </a:p>
        </p:txBody>
      </p:sp>
      <p:sp>
        <p:nvSpPr>
          <p:cNvPr id="28" name="Oval 27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6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Percurso da Experiência</a:t>
            </a: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34" y="3953022"/>
            <a:ext cx="6316865" cy="2904978"/>
          </a:xfrm>
          <a:prstGeom prst="rect">
            <a:avLst/>
          </a:prstGeom>
        </p:spPr>
      </p:pic>
      <p:sp>
        <p:nvSpPr>
          <p:cNvPr id="4" name="Multiplicar 3"/>
          <p:cNvSpPr/>
          <p:nvPr/>
        </p:nvSpPr>
        <p:spPr>
          <a:xfrm>
            <a:off x="6855618" y="5062538"/>
            <a:ext cx="366713" cy="4738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Marcador de Posição de Conteúdo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272" y1="26559" x2="63272" y2="26559"/>
                        <a14:foregroundMark x1="66975" y1="33718" x2="66975" y2="32102"/>
                        <a14:backgroundMark x1="56584" y1="32564" x2="57305" y2="32564"/>
                        <a14:backgroundMark x1="60185" y1="74134" x2="97016" y2="29099"/>
                        <a14:backgroundMark x1="45679" y1="59815" x2="9671" y2="22633"/>
                        <a14:backgroundMark x1="22119" y1="55427" x2="16564" y2="47344"/>
                        <a14:backgroundMark x1="23045" y1="55427" x2="20473" y2="53580"/>
                        <a14:backgroundMark x1="28395" y1="50346" x2="29630" y2="52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-350" r="24553" b="7002"/>
          <a:stretch/>
        </p:blipFill>
        <p:spPr>
          <a:xfrm>
            <a:off x="478297" y="1818000"/>
            <a:ext cx="6840000" cy="5040000"/>
          </a:xfrm>
        </p:spPr>
      </p:pic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hlinkClick r:id="rId11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Percurso da Experiência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34" y="3953022"/>
            <a:ext cx="6316865" cy="290497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622380" y="4202906"/>
            <a:ext cx="366713" cy="4738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2757" y1="18938" x2="66667" y2="24018"/>
                        <a14:backgroundMark x1="15535" y1="66744" x2="1749" y2="17552"/>
                        <a14:backgroundMark x1="63992" y1="58661" x2="91667" y2="22633"/>
                        <a14:backgroundMark x1="52263" y1="31178" x2="52469" y2="33718"/>
                        <a14:backgroundMark x1="28292" y1="58430" x2="32202" y2="60277"/>
                        <a14:backgroundMark x1="41975" y1="63741" x2="30041" y2="49885"/>
                        <a14:backgroundMark x1="16667" y1="54503" x2="19650" y2="65820"/>
                        <a14:backgroundMark x1="29321" y1="69284" x2="31893" y2="70670"/>
                        <a14:backgroundMark x1="26029" y1="71824" x2="20473" y2="66975"/>
                        <a14:backgroundMark x1="27675" y1="57968" x2="30658" y2="59815"/>
                        <a14:backgroundMark x1="32613" y1="60508" x2="31379" y2="5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-350" r="28712" b="7002"/>
          <a:stretch/>
        </p:blipFill>
        <p:spPr>
          <a:xfrm>
            <a:off x="0" y="1818000"/>
            <a:ext cx="6840000" cy="5040000"/>
          </a:xfrm>
        </p:spPr>
      </p:pic>
      <p:sp>
        <p:nvSpPr>
          <p:cNvPr id="14" name="Oval 13">
            <a:hlinkClick r:id="rId5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6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7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hlinkClick r:id="rId10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hlinkClick r:id="rId11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e Conteúdo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272" y1="26559" x2="63272" y2="26559"/>
                        <a14:foregroundMark x1="66975" y1="33718" x2="66975" y2="32102"/>
                        <a14:backgroundMark x1="56584" y1="32564" x2="57305" y2="32564"/>
                        <a14:backgroundMark x1="60185" y1="74134" x2="97016" y2="29099"/>
                        <a14:backgroundMark x1="45679" y1="59815" x2="9671" y2="22633"/>
                        <a14:backgroundMark x1="22119" y1="55427" x2="16564" y2="47344"/>
                        <a14:backgroundMark x1="23045" y1="55427" x2="20473" y2="53580"/>
                        <a14:backgroundMark x1="28395" y1="50346" x2="29630" y2="52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-350" r="24553" b="7002"/>
          <a:stretch/>
        </p:blipFill>
        <p:spPr>
          <a:xfrm>
            <a:off x="478297" y="1818000"/>
            <a:ext cx="6840000" cy="5040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Percurso da Experiência</a:t>
            </a: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34" y="3953022"/>
            <a:ext cx="6316865" cy="2904978"/>
          </a:xfrm>
          <a:prstGeom prst="rect">
            <a:avLst/>
          </a:prstGeom>
        </p:spPr>
      </p:pic>
      <p:sp>
        <p:nvSpPr>
          <p:cNvPr id="4" name="Multiplicar 3"/>
          <p:cNvSpPr/>
          <p:nvPr/>
        </p:nvSpPr>
        <p:spPr>
          <a:xfrm>
            <a:off x="8097564" y="5062538"/>
            <a:ext cx="366713" cy="4738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>
            <a:hlinkClick r:id="rId5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6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7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hlinkClick r:id="rId10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hlinkClick r:id="rId11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Percurso da Experiência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34" y="3953022"/>
            <a:ext cx="6316865" cy="290497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555830" y="5943601"/>
            <a:ext cx="366713" cy="4738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3807" y1="23788" x2="26029" y2="65589"/>
                        <a14:backgroundMark x1="29630" y1="57506" x2="31996" y2="60277"/>
                        <a14:backgroundMark x1="20473" y1="45727" x2="22840" y2="42494"/>
                        <a14:backgroundMark x1="32819" y1="60739" x2="30967" y2="58430"/>
                        <a14:backgroundMark x1="36728" y1="69284" x2="35391" y2="72286"/>
                        <a14:backgroundMark x1="63374" y1="30716" x2="68519" y2="63048"/>
                        <a14:backgroundMark x1="45782" y1="63048" x2="47119" y2="63048"/>
                        <a14:backgroundMark x1="29218" y1="57506" x2="30144" y2="59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22" t="-350" r="25742" b="7002"/>
          <a:stretch/>
        </p:blipFill>
        <p:spPr>
          <a:xfrm>
            <a:off x="351689" y="1803232"/>
            <a:ext cx="6840000" cy="5040000"/>
          </a:xfrm>
        </p:spPr>
      </p:pic>
      <p:sp>
        <p:nvSpPr>
          <p:cNvPr id="14" name="Oval 13">
            <a:hlinkClick r:id="rId5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6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7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hlinkClick r:id="rId10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hlinkClick r:id="rId11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0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e Conteúdo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272" y1="26559" x2="63272" y2="26559"/>
                        <a14:foregroundMark x1="66975" y1="33718" x2="66975" y2="32102"/>
                        <a14:backgroundMark x1="56584" y1="32564" x2="57305" y2="32564"/>
                        <a14:backgroundMark x1="60185" y1="74134" x2="97016" y2="29099"/>
                        <a14:backgroundMark x1="45679" y1="59815" x2="9671" y2="22633"/>
                        <a14:backgroundMark x1="22119" y1="55427" x2="16564" y2="47344"/>
                        <a14:backgroundMark x1="23045" y1="55427" x2="20473" y2="53580"/>
                        <a14:backgroundMark x1="28395" y1="50346" x2="29630" y2="52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-350" r="24553" b="7002"/>
          <a:stretch/>
        </p:blipFill>
        <p:spPr>
          <a:xfrm>
            <a:off x="478297" y="1818000"/>
            <a:ext cx="6840000" cy="5040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Percurso da Experiência</a:t>
            </a: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34" y="3953022"/>
            <a:ext cx="6316865" cy="2904978"/>
          </a:xfrm>
          <a:prstGeom prst="rect">
            <a:avLst/>
          </a:prstGeom>
        </p:spPr>
      </p:pic>
      <p:sp>
        <p:nvSpPr>
          <p:cNvPr id="4" name="Multiplicar 3"/>
          <p:cNvSpPr/>
          <p:nvPr/>
        </p:nvSpPr>
        <p:spPr>
          <a:xfrm>
            <a:off x="9039268" y="5062538"/>
            <a:ext cx="366713" cy="4738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>
            <a:hlinkClick r:id="rId5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6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7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hlinkClick r:id="rId10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hlinkClick r:id="rId11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4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Percurso da Experiência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34" y="3953022"/>
            <a:ext cx="6316865" cy="290497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9751431" y="4174330"/>
            <a:ext cx="366713" cy="4738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2757" y1="18938" x2="66667" y2="24018"/>
                        <a14:backgroundMark x1="15535" y1="66744" x2="1749" y2="17552"/>
                        <a14:backgroundMark x1="63992" y1="58661" x2="91667" y2="22633"/>
                        <a14:backgroundMark x1="52263" y1="31178" x2="52469" y2="33718"/>
                        <a14:backgroundMark x1="28292" y1="58430" x2="32202" y2="60277"/>
                        <a14:backgroundMark x1="41975" y1="63741" x2="30041" y2="49885"/>
                        <a14:backgroundMark x1="16667" y1="54503" x2="19650" y2="65820"/>
                        <a14:backgroundMark x1="29321" y1="69284" x2="31893" y2="70670"/>
                        <a14:backgroundMark x1="26029" y1="71824" x2="20473" y2="66975"/>
                        <a14:backgroundMark x1="27675" y1="57968" x2="30658" y2="59815"/>
                        <a14:backgroundMark x1="32613" y1="60508" x2="31379" y2="5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-350" r="28712" b="7002"/>
          <a:stretch/>
        </p:blipFill>
        <p:spPr>
          <a:xfrm>
            <a:off x="0" y="1818000"/>
            <a:ext cx="6840000" cy="5040000"/>
          </a:xfrm>
        </p:spPr>
      </p:pic>
      <p:sp>
        <p:nvSpPr>
          <p:cNvPr id="14" name="Oval 13">
            <a:hlinkClick r:id="rId5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6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7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hlinkClick r:id="rId10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hlinkClick r:id="rId11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e Conteúdo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272" y1="26559" x2="63272" y2="26559"/>
                        <a14:foregroundMark x1="66975" y1="33718" x2="66975" y2="32102"/>
                        <a14:backgroundMark x1="56584" y1="32564" x2="57305" y2="32564"/>
                        <a14:backgroundMark x1="60185" y1="74134" x2="97016" y2="29099"/>
                        <a14:backgroundMark x1="45679" y1="59815" x2="9671" y2="22633"/>
                        <a14:backgroundMark x1="22119" y1="55427" x2="16564" y2="47344"/>
                        <a14:backgroundMark x1="23045" y1="55427" x2="20473" y2="53580"/>
                        <a14:backgroundMark x1="28395" y1="50346" x2="29630" y2="52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-350" r="24553" b="7002"/>
          <a:stretch/>
        </p:blipFill>
        <p:spPr>
          <a:xfrm>
            <a:off x="478297" y="1818000"/>
            <a:ext cx="6840000" cy="5040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Percurso da Experiência</a:t>
            </a: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34" y="3953022"/>
            <a:ext cx="6316865" cy="2904978"/>
          </a:xfrm>
          <a:prstGeom prst="rect">
            <a:avLst/>
          </a:prstGeom>
        </p:spPr>
      </p:pic>
      <p:sp>
        <p:nvSpPr>
          <p:cNvPr id="4" name="Multiplicar 3"/>
          <p:cNvSpPr/>
          <p:nvPr/>
        </p:nvSpPr>
        <p:spPr>
          <a:xfrm>
            <a:off x="10281206" y="5035242"/>
            <a:ext cx="366713" cy="4738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>
            <a:hlinkClick r:id="rId5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6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7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hlinkClick r:id="rId10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hlinkClick r:id="rId11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0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Percurso da Experiência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34" y="3953022"/>
            <a:ext cx="6316865" cy="290497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0739472" y="5916305"/>
            <a:ext cx="366713" cy="4738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3807" y1="23788" x2="26029" y2="65589"/>
                        <a14:backgroundMark x1="29630" y1="57506" x2="31996" y2="60277"/>
                        <a14:backgroundMark x1="20473" y1="45727" x2="22840" y2="42494"/>
                        <a14:backgroundMark x1="32819" y1="60739" x2="30967" y2="58430"/>
                        <a14:backgroundMark x1="36728" y1="69284" x2="35391" y2="72286"/>
                        <a14:backgroundMark x1="63374" y1="30716" x2="68519" y2="63048"/>
                        <a14:backgroundMark x1="45782" y1="63048" x2="47119" y2="63048"/>
                        <a14:backgroundMark x1="29218" y1="57506" x2="30144" y2="59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22" t="-350" r="25742" b="7002"/>
          <a:stretch/>
        </p:blipFill>
        <p:spPr>
          <a:xfrm>
            <a:off x="351689" y="1803232"/>
            <a:ext cx="6840000" cy="5040000"/>
          </a:xfrm>
        </p:spPr>
      </p:pic>
      <p:sp>
        <p:nvSpPr>
          <p:cNvPr id="14" name="Oval 13">
            <a:hlinkClick r:id="rId5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6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7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hlinkClick r:id="rId10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hlinkClick r:id="rId11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5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e Conteúdo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272" y1="26559" x2="63272" y2="26559"/>
                        <a14:foregroundMark x1="66975" y1="33718" x2="66975" y2="32102"/>
                        <a14:backgroundMark x1="56584" y1="32564" x2="57305" y2="32564"/>
                        <a14:backgroundMark x1="60185" y1="74134" x2="97016" y2="29099"/>
                        <a14:backgroundMark x1="45679" y1="59815" x2="9671" y2="22633"/>
                        <a14:backgroundMark x1="22119" y1="55427" x2="16564" y2="47344"/>
                        <a14:backgroundMark x1="23045" y1="55427" x2="20473" y2="53580"/>
                        <a14:backgroundMark x1="28395" y1="50346" x2="29630" y2="52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-350" r="24553" b="7002"/>
          <a:stretch/>
        </p:blipFill>
        <p:spPr>
          <a:xfrm>
            <a:off x="478297" y="1818000"/>
            <a:ext cx="6840000" cy="5040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Percurso da Experiência</a:t>
            </a: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34" y="3953022"/>
            <a:ext cx="6316865" cy="2904978"/>
          </a:xfrm>
          <a:prstGeom prst="rect">
            <a:avLst/>
          </a:prstGeom>
        </p:spPr>
      </p:pic>
      <p:sp>
        <p:nvSpPr>
          <p:cNvPr id="4" name="Multiplicar 3"/>
          <p:cNvSpPr/>
          <p:nvPr/>
        </p:nvSpPr>
        <p:spPr>
          <a:xfrm>
            <a:off x="11368324" y="5062538"/>
            <a:ext cx="366713" cy="4738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>
            <a:hlinkClick r:id="rId5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6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7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hlinkClick r:id="rId10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hlinkClick r:id="rId11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0" y="0"/>
            <a:ext cx="960802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700" dirty="0" smtClean="0"/>
          </a:p>
          <a:p>
            <a:r>
              <a:rPr lang="pt-PT" sz="1700" dirty="0"/>
              <a:t> </a:t>
            </a:r>
            <a:r>
              <a:rPr lang="pt-PT" sz="1700" dirty="0" smtClean="0"/>
              <a:t>                                 Problema e Objetivos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        </a:t>
            </a:r>
            <a:r>
              <a:rPr lang="pt-PT" sz="1700" i="1" dirty="0" smtClean="0"/>
              <a:t>Setup</a:t>
            </a:r>
            <a:r>
              <a:rPr lang="pt-PT" sz="1700" dirty="0" smtClean="0"/>
              <a:t> Experimental</a:t>
            </a:r>
          </a:p>
          <a:p>
            <a:endParaRPr lang="pt-PT" sz="1700" dirty="0" smtClean="0"/>
          </a:p>
          <a:p>
            <a:r>
              <a:rPr lang="pt-PT" sz="1700" dirty="0"/>
              <a:t> </a:t>
            </a:r>
            <a:r>
              <a:rPr lang="pt-PT" sz="1700" dirty="0" smtClean="0"/>
              <a:t>                             Obtenção dos Dados Inerciais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    </a:t>
            </a:r>
            <a:r>
              <a:rPr lang="pt-PT" sz="2400" b="1" dirty="0" smtClean="0"/>
              <a:t>Obtenção dos Dados Visuais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  Integração dos Dados no Filtro de Kalman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Resultados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</a:t>
            </a:r>
            <a:r>
              <a:rPr lang="pt-PT" sz="1700" dirty="0"/>
              <a:t> Conclusões e Trabalho Futuro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Estrutura</a:t>
            </a:r>
            <a:endParaRPr lang="pt-PT" dirty="0"/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Integração dos Dados no Filtro de Kalman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Posição de Conteúdo 2"/>
              <p:cNvSpPr txBox="1">
                <a:spLocks/>
              </p:cNvSpPr>
              <p:nvPr/>
            </p:nvSpPr>
            <p:spPr>
              <a:xfrm>
                <a:off x="393700" y="4486763"/>
                <a:ext cx="5956300" cy="93164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dirty="0" smtClean="0"/>
              </a:p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dirty="0" smtClean="0"/>
              </a:p>
              <a:p>
                <a:pPr marL="0" indent="0">
                  <a:buFont typeface="Arial"/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4" name="Marcador de Posição de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4486763"/>
                <a:ext cx="5956300" cy="931643"/>
              </a:xfrm>
              <a:prstGeom prst="rect">
                <a:avLst/>
              </a:prstGeom>
              <a:blipFill rotWithShape="0">
                <a:blip r:embed="rId3"/>
                <a:stretch>
                  <a:fillRect t="-84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5355771" y="4352419"/>
            <a:ext cx="6836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Equação que define o modelo</a:t>
            </a:r>
          </a:p>
          <a:p>
            <a:r>
              <a:rPr lang="pt-PT" sz="2400" dirty="0" smtClean="0"/>
              <a:t>Equação que define a relação entre as medidas efetuadas e as variáveis de estado</a:t>
            </a:r>
            <a:endParaRPr lang="pt-PT" sz="2400" dirty="0"/>
          </a:p>
        </p:txBody>
      </p:sp>
      <p:sp>
        <p:nvSpPr>
          <p:cNvPr id="12" name="Oval 11">
            <a:hlinkClick r:id="rId4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hlinkClick r:id="rId5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Integração dos Dados no Filtro de Kalman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Posição de Conteúdo 2"/>
              <p:cNvSpPr txBox="1">
                <a:spLocks/>
              </p:cNvSpPr>
              <p:nvPr/>
            </p:nvSpPr>
            <p:spPr>
              <a:xfrm>
                <a:off x="5676900" y="3047173"/>
                <a:ext cx="5334000" cy="38108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pt-PT" b="1" dirty="0" smtClean="0">
                    <a:latin typeface="+mj-lt"/>
                  </a:rPr>
                  <a:t>       Variáveis de Estado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pt-PT" b="1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t-PT" b="0" dirty="0" smtClean="0"/>
              </a:p>
            </p:txBody>
          </p:sp>
        </mc:Choice>
        <mc:Fallback xmlns="">
          <p:sp>
            <p:nvSpPr>
              <p:cNvPr id="4" name="Marcador de Posição de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3047173"/>
                <a:ext cx="5334000" cy="3810827"/>
              </a:xfrm>
              <a:prstGeom prst="rect">
                <a:avLst/>
              </a:prstGeom>
              <a:blipFill rotWithShape="0">
                <a:blip r:embed="rId2"/>
                <a:stretch>
                  <a:fillRect t="-272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6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  <a:blipFill rotWithShape="0">
                <a:blip r:embed="rId3"/>
                <a:stretch>
                  <a:fillRect t="-84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625600" y="4368800"/>
            <a:ext cx="4064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5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hlinkClick r:id="rId6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hlinkClick r:id="rId7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hlinkClick r:id="rId8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hlinkClick r:id="rId9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hlinkClick r:id="rId10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6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arcador de Posição de Conteúdo 2"/>
              <p:cNvSpPr txBox="1">
                <a:spLocks/>
              </p:cNvSpPr>
              <p:nvPr/>
            </p:nvSpPr>
            <p:spPr>
              <a:xfrm>
                <a:off x="6273800" y="2438399"/>
                <a:ext cx="5918200" cy="3784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pt-PT" b="1" dirty="0" smtClean="0">
                    <a:latin typeface="+mj-lt"/>
                  </a:rPr>
                  <a:t>Definição do Modelo: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+0,5.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pt-PT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pt-PT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PT" dirty="0" smtClean="0"/>
              </a:p>
              <a:p>
                <a:pPr marL="0" indent="0">
                  <a:buNone/>
                </a:pPr>
                <a:endParaRPr lang="pt-PT" dirty="0"/>
              </a:p>
              <a:p>
                <a:pPr marL="0" indent="0">
                  <a:buNone/>
                </a:pPr>
                <a:endParaRPr lang="pt-PT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f>
                                <m:fPr>
                                  <m:type m:val="skw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b>
                                  </m:sSub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Marcador de Posição de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800" y="2438399"/>
                <a:ext cx="5918200" cy="3784992"/>
              </a:xfrm>
              <a:prstGeom prst="rect">
                <a:avLst/>
              </a:prstGeom>
              <a:blipFill rotWithShape="0">
                <a:blip r:embed="rId2"/>
                <a:stretch>
                  <a:fillRect l="-2060" t="-25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Integração dos Dados no Filtro de Kalman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9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  <a:blipFill rotWithShape="0">
                <a:blip r:embed="rId3"/>
                <a:stretch>
                  <a:fillRect t="-78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2247900" y="4330482"/>
            <a:ext cx="4064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3416300" y="4330482"/>
            <a:ext cx="4064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Oval 24">
            <a:hlinkClick r:id="rId4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hlinkClick r:id="rId5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hlinkClick r:id="rId6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hlinkClick r:id="rId7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hlinkClick r:id="rId8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hlinkClick r:id="rId9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hlinkClick r:id="rId10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8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Marcador de Posição de Conteúdo 2"/>
              <p:cNvSpPr txBox="1">
                <a:spLocks/>
              </p:cNvSpPr>
              <p:nvPr/>
            </p:nvSpPr>
            <p:spPr>
              <a:xfrm>
                <a:off x="6327724" y="4446025"/>
                <a:ext cx="3187700" cy="24119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1 0 0 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0 0</m:t>
                              </m:r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0 1 0 0 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0 0 1 0 0 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0 0 0 1 0 0</m:t>
                              </m:r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0 0 0 0 1 0</m:t>
                              </m:r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0 0 0 0 0 1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Marcador de Posição de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724" y="4446025"/>
                <a:ext cx="3187700" cy="2411975"/>
              </a:xfrm>
              <a:prstGeom prst="rect">
                <a:avLst/>
              </a:prstGeom>
              <a:blipFill rotWithShape="0">
                <a:blip r:embed="rId2"/>
                <a:stretch>
                  <a:fillRect t="-35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arcador de Posição de Conteúdo 2"/>
              <p:cNvSpPr txBox="1">
                <a:spLocks/>
              </p:cNvSpPr>
              <p:nvPr/>
            </p:nvSpPr>
            <p:spPr>
              <a:xfrm>
                <a:off x="9299524" y="4928112"/>
                <a:ext cx="2676576" cy="1447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pt-PT" b="0" dirty="0" smtClean="0"/>
              </a:p>
            </p:txBody>
          </p:sp>
        </mc:Choice>
        <mc:Fallback xmlns="">
          <p:sp>
            <p:nvSpPr>
              <p:cNvPr id="13" name="Marcador de Posição de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524" y="4928112"/>
                <a:ext cx="2676576" cy="1447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15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  <a:blipFill rotWithShape="0">
                <a:blip r:embed="rId4"/>
                <a:stretch>
                  <a:fillRect t="-78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2247900" y="4330482"/>
            <a:ext cx="4064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/>
          <p:cNvSpPr/>
          <p:nvPr/>
        </p:nvSpPr>
        <p:spPr>
          <a:xfrm>
            <a:off x="3416300" y="4330482"/>
            <a:ext cx="4064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Marcador de Posição de Conteúdo 2"/>
              <p:cNvSpPr txBox="1">
                <a:spLocks/>
              </p:cNvSpPr>
              <p:nvPr/>
            </p:nvSpPr>
            <p:spPr>
              <a:xfrm>
                <a:off x="6273800" y="2438399"/>
                <a:ext cx="5918200" cy="3784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pt-PT" b="1" dirty="0" smtClean="0"/>
                  <a:t>Definição do Modelo: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+0,5.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pt-PT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pt-PT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Marcador de Posição de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800" y="2438399"/>
                <a:ext cx="5918200" cy="3784992"/>
              </a:xfrm>
              <a:prstGeom prst="rect">
                <a:avLst/>
              </a:prstGeom>
              <a:blipFill rotWithShape="0">
                <a:blip r:embed="rId5"/>
                <a:stretch>
                  <a:fillRect l="-2060" t="-25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dirty="0"/>
              <a:t> Integração dos Dados no Filtro de Kalman</a:t>
            </a:r>
            <a:endParaRPr lang="en-US" dirty="0"/>
          </a:p>
        </p:txBody>
      </p:sp>
      <p:sp>
        <p:nvSpPr>
          <p:cNvPr id="19" name="Oval 18">
            <a:hlinkClick r:id="rId6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hlinkClick r:id="rId7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hlinkClick r:id="rId8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hlinkClick r:id="rId9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hlinkClick r:id="rId10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hlinkClick r:id="rId11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hlinkClick r:id="rId12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pt-PT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15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  <a:blipFill rotWithShape="0">
                <a:blip r:embed="rId2"/>
                <a:stretch>
                  <a:fillRect t="-78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1484311" y="4330482"/>
            <a:ext cx="3760789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5492384" y="2945813"/>
                <a:ext cx="4435387" cy="3201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pt-PT" sz="28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1 0 0 </m:t>
                            </m:r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PT" sz="2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pt-PT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 0 0</m:t>
                            </m:r>
                          </m:e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0 1 0 0 </m:t>
                            </m:r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PT" sz="2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pt-PT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0 0 1 0 0 </m:t>
                            </m:r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PT" sz="2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pt-PT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0 0 0 1 0 0</m:t>
                            </m:r>
                          </m:e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0 0 0 0 1 0</m:t>
                            </m:r>
                          </m:e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0 0 0 0 0 1</m:t>
                            </m:r>
                          </m:e>
                        </m:eqArr>
                      </m:e>
                    </m:d>
                  </m:oMath>
                </a14:m>
                <a:r>
                  <a:rPr lang="pt-PT" sz="2800" dirty="0" smtClean="0"/>
                  <a:t>.</a:t>
                </a:r>
                <a:r>
                  <a:rPr lang="pt-PT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pt-PT" sz="2800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384" y="2945813"/>
                <a:ext cx="4435387" cy="32011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dirty="0"/>
              <a:t> Integração dos Dados no Filtro de Kalman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9502299" y="3683899"/>
                <a:ext cx="2864216" cy="1724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800" dirty="0"/>
                  <a:t>+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0,5</m:t>
                            </m:r>
                            <m:sSup>
                              <m:sSup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pt-PT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p>
                                <m: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0,5</m:t>
                            </m:r>
                            <m:sSup>
                              <m:sSup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pt-PT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p>
                                <m: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0,5</m:t>
                            </m:r>
                            <m:sSup>
                              <m:sSup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pt-PT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p>
                                <m: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P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̈"/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̈"/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̈"/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299" y="3683899"/>
                <a:ext cx="2864216" cy="1724959"/>
              </a:xfrm>
              <a:prstGeom prst="rect">
                <a:avLst/>
              </a:prstGeom>
              <a:blipFill rotWithShape="0">
                <a:blip r:embed="rId4"/>
                <a:stretch>
                  <a:fillRect l="-4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hlinkClick r:id="rId6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hlinkClick r:id="rId7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hlinkClick r:id="rId8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hlinkClick r:id="rId9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hlinkClick r:id="rId10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hlinkClick r:id="rId11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5028643" y="2772105"/>
                <a:ext cx="3207434" cy="3791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  <m:e/>
                            <m:e/>
                            <m:e/>
                            <m:e/>
                            <m:e>
                              <m:r>
                                <a:rPr lang="pt-PT" sz="2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643" y="2772105"/>
                <a:ext cx="3207434" cy="37918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15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  <a:blipFill rotWithShape="0">
                <a:blip r:embed="rId3"/>
                <a:stretch>
                  <a:fillRect t="-84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400007" y="4736684"/>
            <a:ext cx="4064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4" name="Grupo 13"/>
          <p:cNvGrpSpPr/>
          <p:nvPr/>
        </p:nvGrpSpPr>
        <p:grpSpPr>
          <a:xfrm>
            <a:off x="9702724" y="2113248"/>
            <a:ext cx="2374425" cy="2084837"/>
            <a:chOff x="7642674" y="3387316"/>
            <a:chExt cx="3860350" cy="3327262"/>
          </a:xfrm>
        </p:grpSpPr>
        <p:grpSp>
          <p:nvGrpSpPr>
            <p:cNvPr id="12" name="Grupo 11"/>
            <p:cNvGrpSpPr/>
            <p:nvPr/>
          </p:nvGrpSpPr>
          <p:grpSpPr>
            <a:xfrm>
              <a:off x="7903024" y="3387316"/>
              <a:ext cx="3600000" cy="3327262"/>
              <a:chOff x="7579399" y="1828522"/>
              <a:chExt cx="3600000" cy="3327262"/>
            </a:xfrm>
          </p:grpSpPr>
          <p:pic>
            <p:nvPicPr>
              <p:cNvPr id="6" name="Imagem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backgroundMark x1="4835" y1="22477" x2="18827" y2="72248"/>
                            <a14:backgroundMark x1="73148" y1="26376" x2="95165" y2="814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88" t="8377" r="30423" b="13698"/>
              <a:stretch/>
            </p:blipFill>
            <p:spPr>
              <a:xfrm>
                <a:off x="7579399" y="1915784"/>
                <a:ext cx="3600000" cy="3240000"/>
              </a:xfrm>
              <a:prstGeom prst="rect">
                <a:avLst/>
              </a:prstGeom>
            </p:spPr>
          </p:pic>
          <p:sp>
            <p:nvSpPr>
              <p:cNvPr id="8" name="Seta curvada à direita 7"/>
              <p:cNvSpPr/>
              <p:nvPr/>
            </p:nvSpPr>
            <p:spPr>
              <a:xfrm>
                <a:off x="8763000" y="1915784"/>
                <a:ext cx="393700" cy="419100"/>
              </a:xfrm>
              <a:prstGeom prst="curved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ixaDeTexto 8"/>
                  <p:cNvSpPr txBox="1"/>
                  <p:nvPr/>
                </p:nvSpPr>
                <p:spPr>
                  <a:xfrm>
                    <a:off x="9120299" y="1828522"/>
                    <a:ext cx="698500" cy="5936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P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pt-PT" sz="2800" dirty="0"/>
                  </a:p>
                </p:txBody>
              </p:sp>
            </mc:Choice>
            <mc:Fallback xmlns="">
              <p:sp>
                <p:nvSpPr>
                  <p:cNvPr id="9" name="CaixaDeTex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20299" y="1828522"/>
                    <a:ext cx="698500" cy="59362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r="-25352" b="-45902"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Seta curvada para cima 9"/>
              <p:cNvSpPr/>
              <p:nvPr/>
            </p:nvSpPr>
            <p:spPr>
              <a:xfrm>
                <a:off x="7668299" y="4787276"/>
                <a:ext cx="485101" cy="305216"/>
              </a:xfrm>
              <a:prstGeom prst="curvedUp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Seta curvada para baixo 10"/>
              <p:cNvSpPr/>
              <p:nvPr/>
            </p:nvSpPr>
            <p:spPr>
              <a:xfrm>
                <a:off x="10407762" y="4307131"/>
                <a:ext cx="596900" cy="359263"/>
              </a:xfrm>
              <a:prstGeom prst="curved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7642674" y="5689154"/>
                  <a:ext cx="698500" cy="593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pt-PT" sz="28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674" y="5689154"/>
                  <a:ext cx="698500" cy="59362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31429" b="-47541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10731387" y="5272301"/>
                  <a:ext cx="698500" cy="593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pt-PT" sz="28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1387" y="5272301"/>
                  <a:ext cx="698500" cy="59362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32394" b="-47541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156" b="86239" l="32407" r="74486">
                        <a14:backgroundMark x1="41255" y1="39679" x2="42181" y2="38761"/>
                        <a14:backgroundMark x1="65741" y1="51147" x2="64918" y2="50688"/>
                        <a14:backgroundMark x1="53601" y1="10092" x2="53704" y2="12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9" t="9052" r="26116" b="11757"/>
          <a:stretch/>
        </p:blipFill>
        <p:spPr>
          <a:xfrm>
            <a:off x="9408830" y="4324446"/>
            <a:ext cx="2668320" cy="266832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5" t="4184" r="20192" b="9224"/>
          <a:stretch/>
        </p:blipFill>
        <p:spPr>
          <a:xfrm>
            <a:off x="9434089" y="26600"/>
            <a:ext cx="2643061" cy="1957823"/>
          </a:xfrm>
          <a:prstGeom prst="rect">
            <a:avLst/>
          </a:prstGeom>
        </p:spPr>
      </p:pic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dirty="0"/>
              <a:t> Integração dos Dados no Filtro de Kalman</a:t>
            </a:r>
            <a:endParaRPr lang="en-US" dirty="0"/>
          </a:p>
        </p:txBody>
      </p:sp>
      <p:sp>
        <p:nvSpPr>
          <p:cNvPr id="28" name="Oval 27">
            <a:hlinkClick r:id="rId13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hlinkClick r:id="rId14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hlinkClick r:id="rId15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>
            <a:hlinkClick r:id="rId16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hlinkClick r:id="rId17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>
            <a:hlinkClick r:id="rId18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hlinkClick r:id="rId19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5050469" y="2617735"/>
                <a:ext cx="3207434" cy="4234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469" y="2617735"/>
                <a:ext cx="3207434" cy="42348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15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  <a:blipFill rotWithShape="0">
                <a:blip r:embed="rId3"/>
                <a:stretch>
                  <a:fillRect t="-84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400007" y="4736684"/>
            <a:ext cx="4064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4" name="Grupo 13"/>
          <p:cNvGrpSpPr/>
          <p:nvPr/>
        </p:nvGrpSpPr>
        <p:grpSpPr>
          <a:xfrm>
            <a:off x="7896891" y="2052688"/>
            <a:ext cx="4295109" cy="3365718"/>
            <a:chOff x="7642674" y="3387316"/>
            <a:chExt cx="3860351" cy="3327262"/>
          </a:xfrm>
        </p:grpSpPr>
        <p:grpSp>
          <p:nvGrpSpPr>
            <p:cNvPr id="12" name="Grupo 11"/>
            <p:cNvGrpSpPr/>
            <p:nvPr/>
          </p:nvGrpSpPr>
          <p:grpSpPr>
            <a:xfrm>
              <a:off x="7903025" y="3387316"/>
              <a:ext cx="3600000" cy="3327262"/>
              <a:chOff x="7579400" y="1828522"/>
              <a:chExt cx="3600000" cy="3327262"/>
            </a:xfrm>
          </p:grpSpPr>
          <p:pic>
            <p:nvPicPr>
              <p:cNvPr id="6" name="Imagem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backgroundMark x1="4835" y1="22477" x2="18827" y2="72248"/>
                            <a14:backgroundMark x1="73148" y1="26376" x2="95165" y2="814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88" t="8377" r="30423" b="13698"/>
              <a:stretch/>
            </p:blipFill>
            <p:spPr>
              <a:xfrm>
                <a:off x="7579400" y="1915784"/>
                <a:ext cx="3600000" cy="3240000"/>
              </a:xfrm>
              <a:prstGeom prst="rect">
                <a:avLst/>
              </a:prstGeom>
            </p:spPr>
          </p:pic>
          <p:sp>
            <p:nvSpPr>
              <p:cNvPr id="8" name="Seta curvada à direita 7"/>
              <p:cNvSpPr/>
              <p:nvPr/>
            </p:nvSpPr>
            <p:spPr>
              <a:xfrm>
                <a:off x="8763000" y="1915784"/>
                <a:ext cx="393700" cy="419100"/>
              </a:xfrm>
              <a:prstGeom prst="curved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ixaDeTexto 8"/>
                  <p:cNvSpPr txBox="1"/>
                  <p:nvPr/>
                </p:nvSpPr>
                <p:spPr>
                  <a:xfrm>
                    <a:off x="9120299" y="1828522"/>
                    <a:ext cx="698500" cy="5936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P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pt-PT" sz="2800" dirty="0"/>
                  </a:p>
                </p:txBody>
              </p:sp>
            </mc:Choice>
            <mc:Fallback xmlns="">
              <p:sp>
                <p:nvSpPr>
                  <p:cNvPr id="9" name="CaixaDeTex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20299" y="1828522"/>
                    <a:ext cx="698500" cy="59362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Seta curvada para cima 9"/>
              <p:cNvSpPr/>
              <p:nvPr/>
            </p:nvSpPr>
            <p:spPr>
              <a:xfrm>
                <a:off x="7668299" y="4787276"/>
                <a:ext cx="485101" cy="305216"/>
              </a:xfrm>
              <a:prstGeom prst="curvedUp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Seta curvada para baixo 10"/>
              <p:cNvSpPr/>
              <p:nvPr/>
            </p:nvSpPr>
            <p:spPr>
              <a:xfrm>
                <a:off x="10407762" y="4307131"/>
                <a:ext cx="596900" cy="359263"/>
              </a:xfrm>
              <a:prstGeom prst="curved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7642674" y="5689154"/>
                  <a:ext cx="698500" cy="593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pt-PT" sz="28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674" y="5689154"/>
                  <a:ext cx="698500" cy="59362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10731387" y="5272301"/>
                  <a:ext cx="698500" cy="593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PT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pt-PT" sz="28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1387" y="5272301"/>
                  <a:ext cx="698500" cy="59362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156" b="86239" l="32407" r="74486">
                        <a14:backgroundMark x1="41255" y1="39679" x2="42181" y2="38761"/>
                        <a14:backgroundMark x1="65741" y1="51147" x2="64918" y2="50688"/>
                        <a14:backgroundMark x1="53601" y1="10092" x2="53704" y2="12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9" t="9052" r="26116" b="11757"/>
          <a:stretch/>
        </p:blipFill>
        <p:spPr>
          <a:xfrm>
            <a:off x="10995123" y="5714114"/>
            <a:ext cx="1196877" cy="1196877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5" t="4184" r="20192" b="9224"/>
          <a:stretch/>
        </p:blipFill>
        <p:spPr>
          <a:xfrm>
            <a:off x="10582290" y="26600"/>
            <a:ext cx="1609710" cy="1192378"/>
          </a:xfrm>
          <a:prstGeom prst="rect">
            <a:avLst/>
          </a:prstGeom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dirty="0"/>
              <a:t> Integração dos Dados no Filtro de Kalman</a:t>
            </a:r>
            <a:endParaRPr lang="en-US" dirty="0"/>
          </a:p>
        </p:txBody>
      </p:sp>
      <p:sp>
        <p:nvSpPr>
          <p:cNvPr id="25" name="Oval 24">
            <a:hlinkClick r:id="rId13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hlinkClick r:id="rId14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hlinkClick r:id="rId15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hlinkClick r:id="rId16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>
            <a:hlinkClick r:id="rId17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hlinkClick r:id="rId18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>
            <a:hlinkClick r:id="rId19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5060412" y="2557780"/>
                <a:ext cx="3207434" cy="4203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/>
                            <m:e/>
                            <m:e>
                              <m:r>
                                <a:rPr lang="pt-PT" sz="2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412" y="2557780"/>
                <a:ext cx="3207434" cy="42034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15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  <a:blipFill rotWithShape="0">
                <a:blip r:embed="rId3"/>
                <a:stretch>
                  <a:fillRect t="-84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400007" y="4736684"/>
            <a:ext cx="4064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5" t="4184" r="20192" b="9224"/>
          <a:stretch/>
        </p:blipFill>
        <p:spPr>
          <a:xfrm>
            <a:off x="7631994" y="1574802"/>
            <a:ext cx="4560006" cy="3377782"/>
          </a:xfrm>
          <a:prstGeom prst="rect">
            <a:avLst/>
          </a:prstGeom>
        </p:spPr>
      </p:pic>
      <p:grpSp>
        <p:nvGrpSpPr>
          <p:cNvPr id="38" name="Grupo 37"/>
          <p:cNvGrpSpPr/>
          <p:nvPr/>
        </p:nvGrpSpPr>
        <p:grpSpPr>
          <a:xfrm>
            <a:off x="11105173" y="4763306"/>
            <a:ext cx="1048915" cy="993663"/>
            <a:chOff x="7579399" y="1915784"/>
            <a:chExt cx="3600000" cy="3240000"/>
          </a:xfrm>
        </p:grpSpPr>
        <p:pic>
          <p:nvPicPr>
            <p:cNvPr id="41" name="Imagem 4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backgroundMark x1="4835" y1="22477" x2="18827" y2="72248"/>
                          <a14:backgroundMark x1="73148" y1="26376" x2="95165" y2="814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88" t="8377" r="30423" b="13698"/>
            <a:stretch/>
          </p:blipFill>
          <p:spPr>
            <a:xfrm>
              <a:off x="7579399" y="1915784"/>
              <a:ext cx="3600000" cy="3240000"/>
            </a:xfrm>
            <a:prstGeom prst="rect">
              <a:avLst/>
            </a:prstGeom>
          </p:spPr>
        </p:pic>
        <p:sp>
          <p:nvSpPr>
            <p:cNvPr id="42" name="Seta curvada à direita 41"/>
            <p:cNvSpPr/>
            <p:nvPr/>
          </p:nvSpPr>
          <p:spPr>
            <a:xfrm>
              <a:off x="8763000" y="1915784"/>
              <a:ext cx="393700" cy="419100"/>
            </a:xfrm>
            <a:prstGeom prst="curved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44" name="Seta curvada para cima 43"/>
            <p:cNvSpPr/>
            <p:nvPr/>
          </p:nvSpPr>
          <p:spPr>
            <a:xfrm>
              <a:off x="7668299" y="4787276"/>
              <a:ext cx="485101" cy="305216"/>
            </a:xfrm>
            <a:prstGeom prst="curvedUp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45" name="Seta curvada para baixo 44"/>
            <p:cNvSpPr/>
            <p:nvPr/>
          </p:nvSpPr>
          <p:spPr>
            <a:xfrm>
              <a:off x="10407762" y="4307131"/>
              <a:ext cx="596900" cy="359263"/>
            </a:xfrm>
            <a:prstGeom prst="curved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</p:grpSp>
      <p:pic>
        <p:nvPicPr>
          <p:cNvPr id="46" name="Imagem 4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156" b="86239" l="32407" r="74486">
                        <a14:backgroundMark x1="41255" y1="39679" x2="42181" y2="38761"/>
                        <a14:backgroundMark x1="65741" y1="51147" x2="64918" y2="50688"/>
                        <a14:backgroundMark x1="53601" y1="10092" x2="53704" y2="12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9" t="9052" r="26116" b="11757"/>
          <a:stretch/>
        </p:blipFill>
        <p:spPr>
          <a:xfrm>
            <a:off x="10995123" y="5714114"/>
            <a:ext cx="1196877" cy="1196877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dirty="0"/>
              <a:t> Integração dos Dados no Filtro de Kalman</a:t>
            </a:r>
            <a:endParaRPr lang="en-US" dirty="0"/>
          </a:p>
        </p:txBody>
      </p:sp>
      <p:sp>
        <p:nvSpPr>
          <p:cNvPr id="20" name="Oval 19">
            <a:hlinkClick r:id="rId10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hlinkClick r:id="rId11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hlinkClick r:id="rId12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hlinkClick r:id="rId13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hlinkClick r:id="rId14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hlinkClick r:id="rId15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hlinkClick r:id="rId16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t-PT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15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  <a:blipFill rotWithShape="0">
                <a:blip r:embed="rId2"/>
                <a:stretch>
                  <a:fillRect t="-84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400007" y="4736684"/>
            <a:ext cx="4064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156" b="86239" l="32407" r="74486">
                        <a14:backgroundMark x1="41255" y1="39679" x2="42181" y2="38761"/>
                        <a14:backgroundMark x1="65741" y1="51147" x2="64918" y2="50688"/>
                        <a14:backgroundMark x1="53601" y1="10092" x2="53704" y2="12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9" t="9052" r="26116" b="11757"/>
          <a:stretch/>
        </p:blipFill>
        <p:spPr>
          <a:xfrm>
            <a:off x="7561580" y="2350443"/>
            <a:ext cx="4507557" cy="4507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5148873" y="2485209"/>
                <a:ext cx="3207434" cy="4470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P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P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P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PT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PT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PT" sz="28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873" y="2485209"/>
                <a:ext cx="3207434" cy="447083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5" t="4184" r="20192" b="9224"/>
          <a:stretch/>
        </p:blipFill>
        <p:spPr>
          <a:xfrm>
            <a:off x="10582290" y="26600"/>
            <a:ext cx="1609710" cy="1192378"/>
          </a:xfrm>
          <a:prstGeom prst="rect">
            <a:avLst/>
          </a:prstGeom>
        </p:spPr>
      </p:pic>
      <p:grpSp>
        <p:nvGrpSpPr>
          <p:cNvPr id="38" name="Grupo 37"/>
          <p:cNvGrpSpPr/>
          <p:nvPr/>
        </p:nvGrpSpPr>
        <p:grpSpPr>
          <a:xfrm>
            <a:off x="10862687" y="1238687"/>
            <a:ext cx="1048915" cy="993663"/>
            <a:chOff x="7579399" y="1915784"/>
            <a:chExt cx="3600000" cy="3240000"/>
          </a:xfrm>
        </p:grpSpPr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4835" y1="22477" x2="18827" y2="72248"/>
                          <a14:backgroundMark x1="73148" y1="26376" x2="95165" y2="814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88" t="8377" r="30423" b="13698"/>
            <a:stretch/>
          </p:blipFill>
          <p:spPr>
            <a:xfrm>
              <a:off x="7579399" y="1915784"/>
              <a:ext cx="3600000" cy="3240000"/>
            </a:xfrm>
            <a:prstGeom prst="rect">
              <a:avLst/>
            </a:prstGeom>
          </p:spPr>
        </p:pic>
        <p:sp>
          <p:nvSpPr>
            <p:cNvPr id="40" name="Seta curvada à direita 39"/>
            <p:cNvSpPr/>
            <p:nvPr/>
          </p:nvSpPr>
          <p:spPr>
            <a:xfrm>
              <a:off x="8763000" y="1915784"/>
              <a:ext cx="393700" cy="419100"/>
            </a:xfrm>
            <a:prstGeom prst="curved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41" name="Seta curvada para cima 40"/>
            <p:cNvSpPr/>
            <p:nvPr/>
          </p:nvSpPr>
          <p:spPr>
            <a:xfrm>
              <a:off x="7668299" y="4787276"/>
              <a:ext cx="485101" cy="305216"/>
            </a:xfrm>
            <a:prstGeom prst="curvedUp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42" name="Seta curvada para baixo 41"/>
            <p:cNvSpPr/>
            <p:nvPr/>
          </p:nvSpPr>
          <p:spPr>
            <a:xfrm>
              <a:off x="10407762" y="4307131"/>
              <a:ext cx="596900" cy="359263"/>
            </a:xfrm>
            <a:prstGeom prst="curved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</p:grp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dirty="0"/>
              <a:t> Integração dos Dados no Filtro de Kalman</a:t>
            </a:r>
            <a:endParaRPr lang="en-US" dirty="0"/>
          </a:p>
        </p:txBody>
      </p:sp>
      <p:sp>
        <p:nvSpPr>
          <p:cNvPr id="20" name="Oval 19">
            <a:hlinkClick r:id="rId10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hlinkClick r:id="rId11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hlinkClick r:id="rId12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hlinkClick r:id="rId13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hlinkClick r:id="rId14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hlinkClick r:id="rId15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hlinkClick r:id="rId16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0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b="0" dirty="0" smtClean="0"/>
              </a:p>
              <a:p>
                <a:pPr marL="0" indent="0">
                  <a:buNone/>
                </a:pPr>
                <a:endParaRPr lang="pt-PT" dirty="0"/>
              </a:p>
            </p:txBody>
          </p:sp>
        </mc:Choice>
        <mc:Fallback xmlns="">
          <p:sp>
            <p:nvSpPr>
              <p:cNvPr id="15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00" y="4486763"/>
                <a:ext cx="5956300" cy="931643"/>
              </a:xfrm>
              <a:blipFill rotWithShape="0">
                <a:blip r:embed="rId2"/>
                <a:stretch>
                  <a:fillRect t="-84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3004915" y="4736684"/>
            <a:ext cx="406400" cy="431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7044542" y="2430130"/>
                <a:ext cx="3136998" cy="3769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1 0 0 0 0 0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0 1 0 0 0 0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0 0 1 0 0 0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0 0 0 1 0 0</m:t>
                              </m:r>
                            </m:e>
                            <m:e>
                              <m:r>
                                <a:rPr lang="pt-PT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0 0 0 1 0</m:t>
                              </m:r>
                            </m:e>
                            <m:e>
                              <m:r>
                                <a:rPr lang="pt-PT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0 0 0 0 1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0 1 0 0 0 0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0 0 0 0 1 0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542" y="2430130"/>
                <a:ext cx="3136998" cy="37695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xão reta 3"/>
          <p:cNvCxnSpPr/>
          <p:nvPr/>
        </p:nvCxnSpPr>
        <p:spPr>
          <a:xfrm>
            <a:off x="8094687" y="4936264"/>
            <a:ext cx="1730326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dirty="0"/>
              <a:t> Integração dos Dados no Filtro de Kalman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5397617" y="2134568"/>
                <a:ext cx="1962822" cy="4470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P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P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P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pt-PT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PT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PT" sz="28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617" y="2134568"/>
                <a:ext cx="1962822" cy="44708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Marcador de Posição de Conteúdo 2"/>
              <p:cNvSpPr txBox="1">
                <a:spLocks/>
              </p:cNvSpPr>
              <p:nvPr/>
            </p:nvSpPr>
            <p:spPr>
              <a:xfrm>
                <a:off x="9927614" y="3027322"/>
                <a:ext cx="1644624" cy="26714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t-PT" b="0" dirty="0" smtClean="0"/>
              </a:p>
            </p:txBody>
          </p:sp>
        </mc:Choice>
        <mc:Fallback xmlns="">
          <p:sp>
            <p:nvSpPr>
              <p:cNvPr id="19" name="Marcador de Posição de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614" y="3027322"/>
                <a:ext cx="1644624" cy="2671459"/>
              </a:xfrm>
              <a:prstGeom prst="rect">
                <a:avLst/>
              </a:prstGeom>
              <a:blipFill rotWithShape="0">
                <a:blip r:embed="rId5"/>
                <a:stretch>
                  <a:fillRect t="-4338" b="-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221652" y="2134568"/>
            <a:ext cx="1088456" cy="30339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7886441" y="2134568"/>
            <a:ext cx="2142930" cy="30339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10650538" y="2785263"/>
            <a:ext cx="921700" cy="30339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Retângulo 24"/>
          <p:cNvSpPr/>
          <p:nvPr/>
        </p:nvSpPr>
        <p:spPr>
          <a:xfrm>
            <a:off x="6221652" y="4936264"/>
            <a:ext cx="1088456" cy="169402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Retângulo 25"/>
          <p:cNvSpPr/>
          <p:nvPr/>
        </p:nvSpPr>
        <p:spPr>
          <a:xfrm>
            <a:off x="7884287" y="4911385"/>
            <a:ext cx="2145084" cy="169402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tângulo 26"/>
          <p:cNvSpPr/>
          <p:nvPr/>
        </p:nvSpPr>
        <p:spPr>
          <a:xfrm>
            <a:off x="10650538" y="3259969"/>
            <a:ext cx="921700" cy="50014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tângulo 27"/>
          <p:cNvSpPr/>
          <p:nvPr/>
        </p:nvSpPr>
        <p:spPr>
          <a:xfrm>
            <a:off x="10650538" y="4725841"/>
            <a:ext cx="921700" cy="50014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Oval 28">
            <a:hlinkClick r:id="rId6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hlinkClick r:id="rId7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hlinkClick r:id="rId8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hlinkClick r:id="rId9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hlinkClick r:id="rId10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hlinkClick r:id="rId11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>
            <a:hlinkClick r:id="rId12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 animBg="1"/>
      <p:bldP spid="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0" y="0"/>
            <a:ext cx="960802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700" dirty="0" smtClean="0"/>
          </a:p>
          <a:p>
            <a:r>
              <a:rPr lang="pt-PT" sz="1700" dirty="0"/>
              <a:t> </a:t>
            </a:r>
            <a:r>
              <a:rPr lang="pt-PT" sz="1700" dirty="0" smtClean="0"/>
              <a:t>                                 Problema e Objetivos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        </a:t>
            </a:r>
            <a:r>
              <a:rPr lang="pt-PT" sz="1700" i="1" dirty="0" smtClean="0"/>
              <a:t>Setup</a:t>
            </a:r>
            <a:r>
              <a:rPr lang="pt-PT" sz="1700" dirty="0" smtClean="0"/>
              <a:t> Experimental</a:t>
            </a:r>
          </a:p>
          <a:p>
            <a:endParaRPr lang="pt-PT" sz="1700" dirty="0" smtClean="0"/>
          </a:p>
          <a:p>
            <a:r>
              <a:rPr lang="pt-PT" sz="1700" dirty="0"/>
              <a:t> </a:t>
            </a:r>
            <a:r>
              <a:rPr lang="pt-PT" sz="1700" dirty="0" smtClean="0"/>
              <a:t>                             Obtenção dos Dados Inerciais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    Obtenção dos Dados Visuais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  </a:t>
            </a:r>
            <a:r>
              <a:rPr lang="pt-PT" sz="2400" b="1" dirty="0" smtClean="0"/>
              <a:t>Integração dos Dados no Filtro de Kalman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Resultados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</a:t>
            </a:r>
            <a:r>
              <a:rPr lang="pt-PT" sz="1700" dirty="0"/>
              <a:t> Conclusões e Trabalho Futuro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Estrutura</a:t>
            </a:r>
            <a:endParaRPr lang="pt-PT" dirty="0"/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dirty="0"/>
              <a:t> Integração dos Dados no Filtro de Kalman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1769147" y="3627123"/>
                <a:ext cx="3027939" cy="3069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PT" sz="2400" dirty="0" smtClean="0"/>
                  <a:t>*1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………………</m:t>
                              </m:r>
                            </m:e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………………</m:t>
                              </m:r>
                            </m:e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………………</m:t>
                              </m:r>
                            </m:e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………………</m:t>
                              </m:r>
                            </m:e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………………</m:t>
                              </m:r>
                            </m:e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………………</m:t>
                              </m:r>
                            </m:e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0 0 0 0 0 0</m:t>
                              </m:r>
                            </m:e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0 0 0 0 0 0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147" y="3627123"/>
                <a:ext cx="3027939" cy="3069623"/>
              </a:xfrm>
              <a:prstGeom prst="rect">
                <a:avLst/>
              </a:prstGeom>
              <a:blipFill rotWithShape="0">
                <a:blip r:embed="rId3"/>
                <a:stretch>
                  <a:fillRect t="-1587" r="-3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xão reta unidirecional 6"/>
          <p:cNvCxnSpPr/>
          <p:nvPr/>
        </p:nvCxnSpPr>
        <p:spPr>
          <a:xfrm flipV="1">
            <a:off x="3659721" y="2206945"/>
            <a:ext cx="7843303" cy="5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upo 63"/>
          <p:cNvGrpSpPr/>
          <p:nvPr/>
        </p:nvGrpSpPr>
        <p:grpSpPr>
          <a:xfrm>
            <a:off x="3659721" y="2438399"/>
            <a:ext cx="7843303" cy="2982426"/>
            <a:chOff x="2775650" y="2323186"/>
            <a:chExt cx="7843303" cy="2982426"/>
          </a:xfrm>
        </p:grpSpPr>
        <p:grpSp>
          <p:nvGrpSpPr>
            <p:cNvPr id="65" name="Grupo 64"/>
            <p:cNvGrpSpPr/>
            <p:nvPr/>
          </p:nvGrpSpPr>
          <p:grpSpPr>
            <a:xfrm>
              <a:off x="2775650" y="2323186"/>
              <a:ext cx="7843303" cy="1219982"/>
              <a:chOff x="138723" y="2329929"/>
              <a:chExt cx="7843303" cy="1219982"/>
            </a:xfrm>
          </p:grpSpPr>
          <p:sp>
            <p:nvSpPr>
              <p:cNvPr id="73" name="Retângulo 72"/>
              <p:cNvSpPr/>
              <p:nvPr/>
            </p:nvSpPr>
            <p:spPr>
              <a:xfrm>
                <a:off x="138723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74" name="Retângulo 73"/>
              <p:cNvSpPr/>
              <p:nvPr/>
            </p:nvSpPr>
            <p:spPr>
              <a:xfrm>
                <a:off x="670951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75" name="Retângulo 74"/>
              <p:cNvSpPr/>
              <p:nvPr/>
            </p:nvSpPr>
            <p:spPr>
              <a:xfrm>
                <a:off x="1198416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76" name="Retângulo 75"/>
              <p:cNvSpPr/>
              <p:nvPr/>
            </p:nvSpPr>
            <p:spPr>
              <a:xfrm>
                <a:off x="1198416" y="2991111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V</a:t>
                </a:r>
                <a:endParaRPr lang="pt-PT" sz="2400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77" name="Retângulo 76"/>
              <p:cNvSpPr/>
              <p:nvPr/>
            </p:nvSpPr>
            <p:spPr>
              <a:xfrm>
                <a:off x="1730644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78" name="Retângulo 77"/>
              <p:cNvSpPr/>
              <p:nvPr/>
            </p:nvSpPr>
            <p:spPr>
              <a:xfrm>
                <a:off x="2262872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79" name="Retângulo 78"/>
              <p:cNvSpPr/>
              <p:nvPr/>
            </p:nvSpPr>
            <p:spPr>
              <a:xfrm>
                <a:off x="2795100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80" name="Retângulo 79"/>
              <p:cNvSpPr/>
              <p:nvPr/>
            </p:nvSpPr>
            <p:spPr>
              <a:xfrm>
                <a:off x="2795100" y="2991111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V</a:t>
                </a:r>
                <a:endParaRPr lang="pt-PT" sz="2400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81" name="Retângulo 80"/>
              <p:cNvSpPr/>
              <p:nvPr/>
            </p:nvSpPr>
            <p:spPr>
              <a:xfrm>
                <a:off x="3327328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82" name="Retângulo 81"/>
              <p:cNvSpPr/>
              <p:nvPr/>
            </p:nvSpPr>
            <p:spPr>
              <a:xfrm>
                <a:off x="3859556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83" name="Retângulo 82"/>
              <p:cNvSpPr/>
              <p:nvPr/>
            </p:nvSpPr>
            <p:spPr>
              <a:xfrm>
                <a:off x="4387021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84" name="Retângulo 83"/>
              <p:cNvSpPr/>
              <p:nvPr/>
            </p:nvSpPr>
            <p:spPr>
              <a:xfrm>
                <a:off x="4387021" y="2991111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V</a:t>
                </a:r>
                <a:endParaRPr lang="pt-PT" sz="2400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85" name="Retângulo 84"/>
              <p:cNvSpPr/>
              <p:nvPr/>
            </p:nvSpPr>
            <p:spPr>
              <a:xfrm>
                <a:off x="4919249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86" name="Retângulo 85"/>
              <p:cNvSpPr/>
              <p:nvPr/>
            </p:nvSpPr>
            <p:spPr>
              <a:xfrm>
                <a:off x="5451477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87" name="Retângulo 86"/>
              <p:cNvSpPr/>
              <p:nvPr/>
            </p:nvSpPr>
            <p:spPr>
              <a:xfrm>
                <a:off x="5983705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88" name="Retângulo 87"/>
              <p:cNvSpPr/>
              <p:nvPr/>
            </p:nvSpPr>
            <p:spPr>
              <a:xfrm>
                <a:off x="5983705" y="2991111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V</a:t>
                </a:r>
                <a:endParaRPr lang="pt-PT" sz="2400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89" name="Retângulo 88"/>
              <p:cNvSpPr/>
              <p:nvPr/>
            </p:nvSpPr>
            <p:spPr>
              <a:xfrm>
                <a:off x="6515933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90" name="Retângulo 89"/>
              <p:cNvSpPr/>
              <p:nvPr/>
            </p:nvSpPr>
            <p:spPr>
              <a:xfrm>
                <a:off x="7048161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91" name="Retângulo 90"/>
              <p:cNvSpPr/>
              <p:nvPr/>
            </p:nvSpPr>
            <p:spPr>
              <a:xfrm>
                <a:off x="7575626" y="2329929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I</a:t>
                </a:r>
                <a:endParaRPr lang="pt-PT" b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92" name="Retângulo 91"/>
              <p:cNvSpPr/>
              <p:nvPr/>
            </p:nvSpPr>
            <p:spPr>
              <a:xfrm>
                <a:off x="7575626" y="2991111"/>
                <a:ext cx="406400" cy="5588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b="1" dirty="0" smtClean="0">
                    <a:latin typeface="Corbel" panose="020B0503020204020204" pitchFamily="34" charset="0"/>
                  </a:rPr>
                  <a:t>V</a:t>
                </a:r>
                <a:endParaRPr lang="pt-PT" sz="2400" b="1" dirty="0"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66" name="Retângulo 65"/>
            <p:cNvSpPr/>
            <p:nvPr/>
          </p:nvSpPr>
          <p:spPr>
            <a:xfrm>
              <a:off x="9685486" y="4746812"/>
              <a:ext cx="406400" cy="558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PT" sz="1100" b="1" dirty="0" smtClean="0">
                  <a:latin typeface="Corbel" panose="020B0503020204020204" pitchFamily="34" charset="0"/>
                </a:rPr>
                <a:t>MD</a:t>
              </a:r>
              <a:endParaRPr lang="pt-PT" sz="1100" b="1" dirty="0">
                <a:latin typeface="Corbel" panose="020B0503020204020204" pitchFamily="34" charset="0"/>
              </a:endParaRPr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10212553" y="4746812"/>
              <a:ext cx="406400" cy="558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PT" sz="1100" b="1" dirty="0" smtClean="0">
                  <a:latin typeface="Corbel" panose="020B0503020204020204" pitchFamily="34" charset="0"/>
                </a:rPr>
                <a:t>MD</a:t>
              </a:r>
              <a:endParaRPr lang="pt-PT" sz="1100" b="1" dirty="0">
                <a:latin typeface="Corbel" panose="020B0503020204020204" pitchFamily="34" charset="0"/>
              </a:endParaRPr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7575626" y="4746812"/>
              <a:ext cx="406400" cy="558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PT" sz="1100" b="1" dirty="0" smtClean="0">
                  <a:latin typeface="Corbel" panose="020B0503020204020204" pitchFamily="34" charset="0"/>
                </a:rPr>
                <a:t>MD</a:t>
              </a:r>
              <a:endParaRPr lang="pt-PT" sz="1100" b="1" dirty="0">
                <a:latin typeface="Corbel" panose="020B0503020204020204" pitchFamily="34" charset="0"/>
              </a:endParaRPr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9158021" y="4746812"/>
              <a:ext cx="406400" cy="558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PT" sz="1100" b="1" dirty="0" smtClean="0">
                  <a:latin typeface="Corbel" panose="020B0503020204020204" pitchFamily="34" charset="0"/>
                </a:rPr>
                <a:t>MD</a:t>
              </a:r>
              <a:endParaRPr lang="pt-PT" sz="1100" b="1" dirty="0">
                <a:latin typeface="Corbel" panose="020B0503020204020204" pitchFamily="34" charset="0"/>
              </a:endParaRPr>
            </a:p>
          </p:txBody>
        </p:sp>
        <p:sp>
          <p:nvSpPr>
            <p:cNvPr id="70" name="Retângulo 69"/>
            <p:cNvSpPr/>
            <p:nvPr/>
          </p:nvSpPr>
          <p:spPr>
            <a:xfrm>
              <a:off x="8630556" y="4746812"/>
              <a:ext cx="406400" cy="558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PT" sz="1100" b="1" dirty="0" smtClean="0">
                  <a:latin typeface="Corbel" panose="020B0503020204020204" pitchFamily="34" charset="0"/>
                </a:rPr>
                <a:t>MD</a:t>
              </a:r>
              <a:endParaRPr lang="pt-PT" sz="1100" b="1" dirty="0">
                <a:latin typeface="Corbel" panose="020B0503020204020204" pitchFamily="34" charset="0"/>
              </a:endParaRPr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8103091" y="4746812"/>
              <a:ext cx="406400" cy="558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PT" sz="1100" b="1" dirty="0" smtClean="0">
                  <a:latin typeface="Corbel" panose="020B0503020204020204" pitchFamily="34" charset="0"/>
                </a:rPr>
                <a:t>MD</a:t>
              </a:r>
              <a:endParaRPr lang="pt-PT" sz="1100" b="1" dirty="0">
                <a:latin typeface="Corbel" panose="020B0503020204020204" pitchFamily="34" charset="0"/>
              </a:endParaRPr>
            </a:p>
          </p:txBody>
        </p:sp>
        <p:sp>
          <p:nvSpPr>
            <p:cNvPr id="72" name="Retângulo 71"/>
            <p:cNvSpPr/>
            <p:nvPr/>
          </p:nvSpPr>
          <p:spPr>
            <a:xfrm>
              <a:off x="4914633" y="3753215"/>
              <a:ext cx="3172428" cy="78355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800" dirty="0" smtClean="0">
                  <a:solidFill>
                    <a:schemeClr val="tx1"/>
                  </a:solidFill>
                </a:rPr>
                <a:t>Kalman </a:t>
              </a:r>
              <a:r>
                <a:rPr lang="pt-PT" sz="2800" dirty="0" err="1" smtClean="0">
                  <a:solidFill>
                    <a:schemeClr val="tx1"/>
                  </a:solidFill>
                </a:rPr>
                <a:t>Filter</a:t>
              </a:r>
              <a:endParaRPr lang="pt-PT" dirty="0">
                <a:solidFill>
                  <a:schemeClr val="tx1"/>
                </a:solidFill>
              </a:endParaRPr>
            </a:p>
          </p:txBody>
        </p:sp>
      </p:grpSp>
      <p:sp>
        <p:nvSpPr>
          <p:cNvPr id="94" name="Retângulo 93"/>
          <p:cNvSpPr/>
          <p:nvPr/>
        </p:nvSpPr>
        <p:spPr>
          <a:xfrm>
            <a:off x="8966583" y="3063481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PT" dirty="0"/>
              <a:t>*1</a:t>
            </a:r>
          </a:p>
        </p:txBody>
      </p:sp>
      <p:sp>
        <p:nvSpPr>
          <p:cNvPr id="45" name="Oval 44">
            <a:hlinkClick r:id="rId4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>
            <a:hlinkClick r:id="rId5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hlinkClick r:id="rId6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hlinkClick r:id="rId7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hlinkClick r:id="rId8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>
            <a:hlinkClick r:id="rId9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55">
            <a:hlinkClick r:id="rId10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6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Resultados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8" y="2383972"/>
            <a:ext cx="5965371" cy="4474028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hlinkClick r:id="rId4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hlinkClick r:id="rId5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hlinkClick r:id="rId6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hlinkClick r:id="rId7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hlinkClick r:id="rId8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hlinkClick r:id="rId9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3972"/>
            <a:ext cx="5965371" cy="44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9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Resultados</a:t>
            </a:r>
            <a:br>
              <a:rPr lang="pt-PT" dirty="0" smtClean="0"/>
            </a:br>
            <a:r>
              <a:rPr lang="pt-PT" dirty="0" smtClean="0"/>
              <a:t>Experiência 1 (sem erro)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28" y="2438399"/>
            <a:ext cx="9145277" cy="3801006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6478960" y="3826796"/>
            <a:ext cx="604911" cy="3235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tângulo 20"/>
          <p:cNvSpPr/>
          <p:nvPr/>
        </p:nvSpPr>
        <p:spPr>
          <a:xfrm>
            <a:off x="7235631" y="4853544"/>
            <a:ext cx="604911" cy="3235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/>
          <p:cNvSpPr/>
          <p:nvPr/>
        </p:nvSpPr>
        <p:spPr>
          <a:xfrm>
            <a:off x="6478959" y="4857253"/>
            <a:ext cx="604911" cy="3235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tângulo 22"/>
          <p:cNvSpPr/>
          <p:nvPr/>
        </p:nvSpPr>
        <p:spPr>
          <a:xfrm>
            <a:off x="8787129" y="3830121"/>
            <a:ext cx="604911" cy="3235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7235632" y="3826796"/>
            <a:ext cx="604911" cy="3235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Retângulo 25"/>
          <p:cNvSpPr/>
          <p:nvPr/>
        </p:nvSpPr>
        <p:spPr>
          <a:xfrm>
            <a:off x="6463824" y="5855483"/>
            <a:ext cx="604911" cy="3235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tângulo 26"/>
          <p:cNvSpPr/>
          <p:nvPr/>
        </p:nvSpPr>
        <p:spPr>
          <a:xfrm>
            <a:off x="7235630" y="5872490"/>
            <a:ext cx="604911" cy="3235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tângulo 27"/>
          <p:cNvSpPr/>
          <p:nvPr/>
        </p:nvSpPr>
        <p:spPr>
          <a:xfrm>
            <a:off x="10343525" y="4856283"/>
            <a:ext cx="604911" cy="3235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Retângulo 28"/>
          <p:cNvSpPr/>
          <p:nvPr/>
        </p:nvSpPr>
        <p:spPr>
          <a:xfrm>
            <a:off x="10358660" y="5872489"/>
            <a:ext cx="604911" cy="3235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0" y="6343143"/>
                <a:ext cx="12192000" cy="5500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𝐸𝑟𝑟𝑜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é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𝑑𝑖𝑜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𝑔𝑟𝑜𝑢𝑛𝑑𝑡𝑟𝑢𝑡h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</a:rPr>
                                      <m:t>𝑚𝑒𝑑𝑖𝑑𝑜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𝑚𝑒𝑑𝑖</m:t>
                            </m:r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çõ</m:t>
                            </m:r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𝑒𝑠</m:t>
                            </m:r>
                          </m:sub>
                        </m:sSub>
                      </m:e>
                    </m:nary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pt-PT" sz="2400" dirty="0" smtClean="0"/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43143"/>
                <a:ext cx="12192000" cy="5500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hlinkClick r:id="rId4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5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hlinkClick r:id="rId6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hlinkClick r:id="rId7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hlinkClick r:id="rId8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hlinkClick r:id="rId9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hlinkClick r:id="rId10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229"/>
            <a:ext cx="12192000" cy="560977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48229"/>
          </a:xfrm>
          <a:solidFill>
            <a:schemeClr val="lt1"/>
          </a:solidFill>
        </p:spPr>
        <p:txBody>
          <a:bodyPr>
            <a:normAutofit fontScale="90000"/>
          </a:bodyPr>
          <a:lstStyle/>
          <a:p>
            <a:r>
              <a:rPr lang="pt-PT" dirty="0" smtClean="0"/>
              <a:t>Resultados</a:t>
            </a:r>
            <a:br>
              <a:rPr lang="pt-PT" dirty="0" smtClean="0"/>
            </a:br>
            <a:r>
              <a:rPr lang="pt-PT" dirty="0" smtClean="0"/>
              <a:t>Experiência 1 (sem erro)</a:t>
            </a:r>
            <a:endParaRPr lang="pt-PT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 rot="16200000">
            <a:off x="-2812440" y="2812439"/>
            <a:ext cx="6873109" cy="1248229"/>
          </a:xfrm>
          <a:prstGeom prst="rect">
            <a:avLst/>
          </a:prstGeom>
          <a:solidFill>
            <a:schemeClr val="lt1"/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dirty="0" smtClean="0"/>
              <a:t>Erro Médio [º]</a:t>
            </a:r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2525486" y="1451429"/>
            <a:ext cx="1683657" cy="4786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tângulo 18"/>
          <p:cNvSpPr/>
          <p:nvPr/>
        </p:nvSpPr>
        <p:spPr>
          <a:xfrm>
            <a:off x="4506683" y="1458685"/>
            <a:ext cx="1683657" cy="4786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tângulo 19"/>
          <p:cNvSpPr/>
          <p:nvPr/>
        </p:nvSpPr>
        <p:spPr>
          <a:xfrm>
            <a:off x="6437091" y="1444175"/>
            <a:ext cx="1683657" cy="4786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Retângulo 24"/>
          <p:cNvSpPr/>
          <p:nvPr/>
        </p:nvSpPr>
        <p:spPr>
          <a:xfrm>
            <a:off x="8418288" y="1451431"/>
            <a:ext cx="1683657" cy="4786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" name="Conexão reta 7"/>
          <p:cNvCxnSpPr/>
          <p:nvPr/>
        </p:nvCxnSpPr>
        <p:spPr>
          <a:xfrm flipV="1">
            <a:off x="2536441" y="4875893"/>
            <a:ext cx="7560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ítulo 1"/>
          <p:cNvSpPr txBox="1">
            <a:spLocks/>
          </p:cNvSpPr>
          <p:nvPr/>
        </p:nvSpPr>
        <p:spPr>
          <a:xfrm>
            <a:off x="2536441" y="6324600"/>
            <a:ext cx="7735319" cy="548508"/>
          </a:xfrm>
          <a:prstGeom prst="rect">
            <a:avLst/>
          </a:prstGeom>
          <a:solidFill>
            <a:schemeClr val="lt1"/>
          </a:solidFill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PT" dirty="0" smtClean="0"/>
              <a:t>Inercial         Visual       KF(u=0)     KF(u≠0</a:t>
            </a:r>
            <a:r>
              <a:rPr lang="pt-PT" dirty="0"/>
              <a:t>)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2547938" y="3609974"/>
            <a:ext cx="1623105" cy="641805"/>
          </a:xfrm>
          <a:prstGeom prst="rect">
            <a:avLst/>
          </a:prstGeom>
          <a:noFill/>
          <a:effectLst/>
        </p:spPr>
        <p:txBody>
          <a:bodyPr vert="vert270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PT" sz="1800" dirty="0" smtClean="0"/>
              <a:t>0,00</a:t>
            </a:r>
          </a:p>
          <a:p>
            <a:pPr algn="l"/>
            <a:r>
              <a:rPr lang="pt-PT" sz="1800" dirty="0" smtClean="0"/>
              <a:t>0,50</a:t>
            </a:r>
          </a:p>
          <a:p>
            <a:pPr algn="l"/>
            <a:r>
              <a:rPr lang="pt-PT" sz="1800" dirty="0" smtClean="0"/>
              <a:t>1,00</a:t>
            </a:r>
          </a:p>
          <a:p>
            <a:pPr algn="l"/>
            <a:r>
              <a:rPr lang="pt-PT" sz="1800" dirty="0" smtClean="0"/>
              <a:t>1,50</a:t>
            </a:r>
          </a:p>
          <a:p>
            <a:pPr algn="l"/>
            <a:r>
              <a:rPr lang="pt-PT" sz="1800" dirty="0" smtClean="0"/>
              <a:t>2,00</a:t>
            </a:r>
          </a:p>
          <a:p>
            <a:pPr algn="l"/>
            <a:r>
              <a:rPr lang="pt-PT" sz="1800" dirty="0" smtClean="0"/>
              <a:t>2,50</a:t>
            </a:r>
          </a:p>
        </p:txBody>
      </p:sp>
    </p:spTree>
    <p:extLst>
      <p:ext uri="{BB962C8B-B14F-4D97-AF65-F5344CB8AC3E}">
        <p14:creationId xmlns:p14="http://schemas.microsoft.com/office/powerpoint/2010/main" val="215417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9" grpId="0" animBg="1"/>
      <p:bldP spid="19" grpId="1" animBg="1"/>
      <p:bldP spid="20" grpId="0" animBg="1"/>
      <p:bldP spid="20" grpId="1" animBg="1"/>
      <p:bldP spid="25" grpId="0" animBg="1"/>
      <p:bldP spid="25" grpId="1" animBg="1"/>
      <p:bldP spid="3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8229"/>
            <a:ext cx="12191999" cy="562487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48229"/>
          </a:xfrm>
          <a:solidFill>
            <a:schemeClr val="lt1"/>
          </a:solidFill>
        </p:spPr>
        <p:txBody>
          <a:bodyPr>
            <a:normAutofit fontScale="90000"/>
          </a:bodyPr>
          <a:lstStyle/>
          <a:p>
            <a:r>
              <a:rPr lang="pt-PT" dirty="0" smtClean="0"/>
              <a:t>Resultados</a:t>
            </a:r>
            <a:br>
              <a:rPr lang="pt-PT" dirty="0" smtClean="0"/>
            </a:br>
            <a:r>
              <a:rPr lang="pt-PT" dirty="0" smtClean="0"/>
              <a:t>Experiência 1 (com erro)</a:t>
            </a:r>
            <a:endParaRPr lang="pt-PT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 rot="16200000">
            <a:off x="-2812440" y="2812439"/>
            <a:ext cx="6873109" cy="1248229"/>
          </a:xfrm>
          <a:prstGeom prst="rect">
            <a:avLst/>
          </a:prstGeom>
          <a:solidFill>
            <a:schemeClr val="lt1"/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dirty="0" smtClean="0"/>
              <a:t>Erro Médio [º]</a:t>
            </a:r>
            <a:endParaRPr lang="pt-PT" dirty="0"/>
          </a:p>
        </p:txBody>
      </p:sp>
      <p:cxnSp>
        <p:nvCxnSpPr>
          <p:cNvPr id="10" name="Conexão reta 9"/>
          <p:cNvCxnSpPr/>
          <p:nvPr/>
        </p:nvCxnSpPr>
        <p:spPr>
          <a:xfrm flipV="1">
            <a:off x="2536441" y="5682343"/>
            <a:ext cx="7560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 txBox="1">
            <a:spLocks/>
          </p:cNvSpPr>
          <p:nvPr/>
        </p:nvSpPr>
        <p:spPr>
          <a:xfrm>
            <a:off x="2536441" y="6324600"/>
            <a:ext cx="7735319" cy="548508"/>
          </a:xfrm>
          <a:prstGeom prst="rect">
            <a:avLst/>
          </a:prstGeom>
          <a:solidFill>
            <a:schemeClr val="lt1"/>
          </a:solidFill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PT" dirty="0" smtClean="0"/>
              <a:t>Inercial         Visual       KF(u=0)     KF(u≠0</a:t>
            </a:r>
            <a:r>
              <a:rPr lang="pt-PT" dirty="0"/>
              <a:t>)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538413" y="3609974"/>
            <a:ext cx="1623105" cy="641805"/>
          </a:xfrm>
          <a:prstGeom prst="rect">
            <a:avLst/>
          </a:prstGeom>
          <a:noFill/>
          <a:effectLst/>
        </p:spPr>
        <p:txBody>
          <a:bodyPr vert="vert270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PT" sz="1800" dirty="0" smtClean="0"/>
              <a:t>0,00</a:t>
            </a:r>
          </a:p>
          <a:p>
            <a:pPr algn="l"/>
            <a:r>
              <a:rPr lang="pt-PT" sz="1800" dirty="0" smtClean="0"/>
              <a:t>0,50</a:t>
            </a:r>
          </a:p>
          <a:p>
            <a:pPr algn="l"/>
            <a:r>
              <a:rPr lang="pt-PT" sz="1800" dirty="0" smtClean="0"/>
              <a:t>1,00</a:t>
            </a:r>
          </a:p>
          <a:p>
            <a:pPr algn="l"/>
            <a:r>
              <a:rPr lang="pt-PT" sz="1800" dirty="0" smtClean="0"/>
              <a:t>1,50</a:t>
            </a:r>
          </a:p>
          <a:p>
            <a:pPr algn="l"/>
            <a:r>
              <a:rPr lang="pt-PT" sz="1800" dirty="0" smtClean="0"/>
              <a:t>2,00</a:t>
            </a:r>
          </a:p>
          <a:p>
            <a:pPr algn="l"/>
            <a:r>
              <a:rPr lang="pt-PT" sz="1800" dirty="0" smtClean="0"/>
              <a:t>2,50</a:t>
            </a:r>
          </a:p>
        </p:txBody>
      </p:sp>
    </p:spTree>
    <p:extLst>
      <p:ext uri="{BB962C8B-B14F-4D97-AF65-F5344CB8AC3E}">
        <p14:creationId xmlns:p14="http://schemas.microsoft.com/office/powerpoint/2010/main" val="32334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248229"/>
            <a:ext cx="12192002" cy="562487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48229"/>
          </a:xfrm>
          <a:solidFill>
            <a:schemeClr val="lt1"/>
          </a:solidFill>
        </p:spPr>
        <p:txBody>
          <a:bodyPr>
            <a:normAutofit fontScale="90000"/>
          </a:bodyPr>
          <a:lstStyle/>
          <a:p>
            <a:r>
              <a:rPr lang="pt-PT" dirty="0" smtClean="0"/>
              <a:t>Resultados</a:t>
            </a:r>
            <a:br>
              <a:rPr lang="pt-PT" dirty="0" smtClean="0"/>
            </a:br>
            <a:r>
              <a:rPr lang="pt-PT" dirty="0" smtClean="0"/>
              <a:t>Experiência 2 (sem erro)</a:t>
            </a:r>
            <a:endParaRPr lang="pt-PT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 rot="16200000">
            <a:off x="-2812440" y="2812439"/>
            <a:ext cx="6873109" cy="1248229"/>
          </a:xfrm>
          <a:prstGeom prst="rect">
            <a:avLst/>
          </a:prstGeom>
          <a:solidFill>
            <a:schemeClr val="lt1"/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dirty="0" smtClean="0"/>
              <a:t>Erro Médio [º]</a:t>
            </a:r>
            <a:endParaRPr lang="pt-PT" dirty="0"/>
          </a:p>
        </p:txBody>
      </p:sp>
      <p:cxnSp>
        <p:nvCxnSpPr>
          <p:cNvPr id="10" name="Conexão reta 9"/>
          <p:cNvCxnSpPr/>
          <p:nvPr/>
        </p:nvCxnSpPr>
        <p:spPr>
          <a:xfrm flipV="1">
            <a:off x="2536441" y="4461233"/>
            <a:ext cx="7560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 txBox="1">
            <a:spLocks/>
          </p:cNvSpPr>
          <p:nvPr/>
        </p:nvSpPr>
        <p:spPr>
          <a:xfrm>
            <a:off x="2536441" y="6324600"/>
            <a:ext cx="7735319" cy="548508"/>
          </a:xfrm>
          <a:prstGeom prst="rect">
            <a:avLst/>
          </a:prstGeom>
          <a:solidFill>
            <a:schemeClr val="lt1"/>
          </a:solidFill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PT" dirty="0" smtClean="0"/>
              <a:t>Inercial         Visual       KF(u=0)     KF(u≠0</a:t>
            </a:r>
            <a:r>
              <a:rPr lang="pt-PT" dirty="0"/>
              <a:t>)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38413" y="3609974"/>
            <a:ext cx="1623105" cy="641805"/>
          </a:xfrm>
          <a:prstGeom prst="rect">
            <a:avLst/>
          </a:prstGeom>
          <a:noFill/>
          <a:effectLst/>
        </p:spPr>
        <p:txBody>
          <a:bodyPr vert="vert270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PT" sz="1800" dirty="0" smtClean="0"/>
              <a:t>0,00</a:t>
            </a:r>
          </a:p>
          <a:p>
            <a:pPr algn="l"/>
            <a:r>
              <a:rPr lang="pt-PT" sz="1800" dirty="0" smtClean="0"/>
              <a:t>0,50</a:t>
            </a:r>
          </a:p>
          <a:p>
            <a:pPr algn="l"/>
            <a:r>
              <a:rPr lang="pt-PT" sz="1800" dirty="0" smtClean="0"/>
              <a:t>1,00</a:t>
            </a:r>
          </a:p>
          <a:p>
            <a:pPr algn="l"/>
            <a:r>
              <a:rPr lang="pt-PT" sz="1800" dirty="0" smtClean="0"/>
              <a:t>1,50</a:t>
            </a:r>
          </a:p>
          <a:p>
            <a:pPr algn="l"/>
            <a:r>
              <a:rPr lang="pt-PT" sz="1800" dirty="0" smtClean="0"/>
              <a:t>2,00</a:t>
            </a:r>
          </a:p>
          <a:p>
            <a:pPr algn="l"/>
            <a:r>
              <a:rPr lang="pt-PT" sz="1800" dirty="0" smtClean="0"/>
              <a:t>2,50</a:t>
            </a:r>
          </a:p>
        </p:txBody>
      </p:sp>
    </p:spTree>
    <p:extLst>
      <p:ext uri="{BB962C8B-B14F-4D97-AF65-F5344CB8AC3E}">
        <p14:creationId xmlns:p14="http://schemas.microsoft.com/office/powerpoint/2010/main" val="18701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248229"/>
            <a:ext cx="12192002" cy="560977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48229"/>
          </a:xfrm>
          <a:solidFill>
            <a:schemeClr val="lt1"/>
          </a:solidFill>
        </p:spPr>
        <p:txBody>
          <a:bodyPr>
            <a:normAutofit fontScale="90000"/>
          </a:bodyPr>
          <a:lstStyle/>
          <a:p>
            <a:r>
              <a:rPr lang="pt-PT" dirty="0" smtClean="0"/>
              <a:t>Resultados</a:t>
            </a:r>
            <a:br>
              <a:rPr lang="pt-PT" dirty="0" smtClean="0"/>
            </a:br>
            <a:r>
              <a:rPr lang="pt-PT" dirty="0" smtClean="0"/>
              <a:t>Experiência 2 (com erro)</a:t>
            </a:r>
            <a:endParaRPr lang="pt-PT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 rot="16200000">
            <a:off x="-2812440" y="2812439"/>
            <a:ext cx="6873109" cy="1248229"/>
          </a:xfrm>
          <a:prstGeom prst="rect">
            <a:avLst/>
          </a:prstGeom>
          <a:solidFill>
            <a:schemeClr val="lt1"/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dirty="0" smtClean="0"/>
              <a:t>Erro Médio [º]</a:t>
            </a:r>
            <a:endParaRPr lang="pt-PT" dirty="0"/>
          </a:p>
        </p:txBody>
      </p:sp>
      <p:cxnSp>
        <p:nvCxnSpPr>
          <p:cNvPr id="10" name="Conexão reta 9"/>
          <p:cNvCxnSpPr/>
          <p:nvPr/>
        </p:nvCxnSpPr>
        <p:spPr>
          <a:xfrm flipV="1">
            <a:off x="2536441" y="4735524"/>
            <a:ext cx="7560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 txBox="1">
            <a:spLocks/>
          </p:cNvSpPr>
          <p:nvPr/>
        </p:nvSpPr>
        <p:spPr>
          <a:xfrm>
            <a:off x="2536441" y="6324600"/>
            <a:ext cx="7735319" cy="548508"/>
          </a:xfrm>
          <a:prstGeom prst="rect">
            <a:avLst/>
          </a:prstGeom>
          <a:solidFill>
            <a:schemeClr val="lt1"/>
          </a:solidFill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PT" dirty="0" smtClean="0"/>
              <a:t>Inercial         Visual       KF(u=0)     KF(u≠0</a:t>
            </a:r>
            <a:r>
              <a:rPr lang="pt-PT" dirty="0"/>
              <a:t>)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38413" y="3609974"/>
            <a:ext cx="1623105" cy="641805"/>
          </a:xfrm>
          <a:prstGeom prst="rect">
            <a:avLst/>
          </a:prstGeom>
          <a:noFill/>
          <a:effectLst/>
        </p:spPr>
        <p:txBody>
          <a:bodyPr vert="vert270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PT" sz="1800" dirty="0" smtClean="0"/>
              <a:t>0,00</a:t>
            </a:r>
          </a:p>
          <a:p>
            <a:pPr algn="l"/>
            <a:r>
              <a:rPr lang="pt-PT" sz="1800" dirty="0" smtClean="0"/>
              <a:t>0,50</a:t>
            </a:r>
          </a:p>
          <a:p>
            <a:pPr algn="l"/>
            <a:r>
              <a:rPr lang="pt-PT" sz="1800" dirty="0" smtClean="0"/>
              <a:t>1,00</a:t>
            </a:r>
          </a:p>
          <a:p>
            <a:pPr algn="l"/>
            <a:r>
              <a:rPr lang="pt-PT" sz="1800" dirty="0" smtClean="0"/>
              <a:t>1,50</a:t>
            </a:r>
          </a:p>
          <a:p>
            <a:pPr algn="l"/>
            <a:r>
              <a:rPr lang="pt-PT" sz="1800" dirty="0" smtClean="0"/>
              <a:t>2,00</a:t>
            </a:r>
          </a:p>
          <a:p>
            <a:pPr algn="l"/>
            <a:r>
              <a:rPr lang="pt-PT" sz="1800" dirty="0" smtClean="0"/>
              <a:t>2,50</a:t>
            </a:r>
          </a:p>
        </p:txBody>
      </p:sp>
    </p:spTree>
    <p:extLst>
      <p:ext uri="{BB962C8B-B14F-4D97-AF65-F5344CB8AC3E}">
        <p14:creationId xmlns:p14="http://schemas.microsoft.com/office/powerpoint/2010/main" val="18218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Conclusões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FANUC 200iD fornece uma </a:t>
            </a:r>
            <a:r>
              <a:rPr lang="pt-PT" i="1" dirty="0" smtClean="0"/>
              <a:t>“</a:t>
            </a:r>
            <a:r>
              <a:rPr lang="pt-PT" i="1" dirty="0" err="1" smtClean="0"/>
              <a:t>ground</a:t>
            </a:r>
            <a:r>
              <a:rPr lang="pt-PT" i="1" dirty="0" smtClean="0"/>
              <a:t> </a:t>
            </a:r>
            <a:r>
              <a:rPr lang="pt-PT" i="1" dirty="0" err="1" smtClean="0"/>
              <a:t>truth</a:t>
            </a:r>
            <a:r>
              <a:rPr lang="pt-PT" i="1" dirty="0" smtClean="0"/>
              <a:t>” </a:t>
            </a:r>
            <a:r>
              <a:rPr lang="pt-PT" dirty="0" smtClean="0"/>
              <a:t>de alta confiança;</a:t>
            </a:r>
          </a:p>
          <a:p>
            <a:r>
              <a:rPr lang="pt-PT" dirty="0" smtClean="0"/>
              <a:t>Fundir dados inerciais e visuais vai resultar em dados com mais confiança do que usando os sensores individualmente;</a:t>
            </a:r>
          </a:p>
          <a:p>
            <a:r>
              <a:rPr lang="pt-PT" dirty="0" smtClean="0"/>
              <a:t>O filtro de Kalman tem a capacidade de eliminar ruído;</a:t>
            </a:r>
          </a:p>
          <a:p>
            <a:r>
              <a:rPr lang="pt-PT" dirty="0"/>
              <a:t>As </a:t>
            </a:r>
            <a:r>
              <a:rPr lang="pt-PT" dirty="0" smtClean="0"/>
              <a:t>abordagens e métodos utilizados, são extensíveis a outros casos.</a:t>
            </a:r>
            <a:endParaRPr lang="pt-PT" dirty="0"/>
          </a:p>
        </p:txBody>
      </p:sp>
      <p:sp>
        <p:nvSpPr>
          <p:cNvPr id="13" name="Oval 12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8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Trabalho Futuro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Desenvolver um modelo do filtro para situações em tempo real;</a:t>
            </a:r>
          </a:p>
          <a:p>
            <a:r>
              <a:rPr lang="pt-PT" dirty="0" smtClean="0"/>
              <a:t>Aplicar método a diferentes conjuntos de informação;</a:t>
            </a:r>
          </a:p>
          <a:p>
            <a:r>
              <a:rPr lang="pt-PT" dirty="0" smtClean="0"/>
              <a:t>Desenvolver estado de variáveis que descrevam o </a:t>
            </a:r>
            <a:r>
              <a:rPr lang="pt-PT" dirty="0" smtClean="0"/>
              <a:t>humanóide</a:t>
            </a:r>
            <a:r>
              <a:rPr lang="pt-PT" dirty="0" smtClean="0"/>
              <a:t>;</a:t>
            </a:r>
          </a:p>
          <a:p>
            <a:r>
              <a:rPr lang="pt-PT" dirty="0" smtClean="0"/>
              <a:t>Completar programa </a:t>
            </a:r>
            <a:r>
              <a:rPr lang="pt-PT" i="1" dirty="0" err="1" smtClean="0"/>
              <a:t>fanuc_control</a:t>
            </a:r>
            <a:r>
              <a:rPr lang="pt-PT" i="1" dirty="0" smtClean="0"/>
              <a:t>.</a:t>
            </a:r>
            <a:endParaRPr lang="pt-PT" i="1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4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55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 57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0777"/>
            <a:ext cx="2616594" cy="397722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" t="2963" r="809" b="50294"/>
          <a:stretch/>
        </p:blipFill>
        <p:spPr>
          <a:xfrm>
            <a:off x="2616594" y="-18000"/>
            <a:ext cx="9612000" cy="6876000"/>
          </a:xfrm>
          <a:prstGeom prst="rect">
            <a:avLst/>
          </a:prstGeom>
        </p:spPr>
      </p:pic>
      <p:sp>
        <p:nvSpPr>
          <p:cNvPr id="51" name="Título 1"/>
          <p:cNvSpPr>
            <a:spLocks noGrp="1"/>
          </p:cNvSpPr>
          <p:nvPr>
            <p:ph type="title"/>
          </p:nvPr>
        </p:nvSpPr>
        <p:spPr>
          <a:xfrm>
            <a:off x="1561514" y="0"/>
            <a:ext cx="10667080" cy="2880777"/>
          </a:xfrm>
        </p:spPr>
        <p:txBody>
          <a:bodyPr>
            <a:normAutofit/>
          </a:bodyPr>
          <a:lstStyle/>
          <a:p>
            <a:pPr algn="l"/>
            <a:r>
              <a:rPr lang="pt-PT" dirty="0"/>
              <a:t>Peixoto, J., Santos, V., &amp; Silva, F. (2016) </a:t>
            </a:r>
            <a:r>
              <a:rPr lang="pt-PT" dirty="0" err="1"/>
              <a:t>Proprioceptive</a:t>
            </a:r>
            <a:r>
              <a:rPr lang="pt-PT" dirty="0"/>
              <a:t> visual </a:t>
            </a:r>
            <a:r>
              <a:rPr lang="pt-PT" dirty="0" err="1"/>
              <a:t>tracking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a </a:t>
            </a:r>
            <a:r>
              <a:rPr lang="pt-PT" dirty="0" err="1"/>
              <a:t>humanoid</a:t>
            </a:r>
            <a:r>
              <a:rPr lang="pt-PT" dirty="0"/>
              <a:t/>
            </a:r>
            <a:br>
              <a:rPr lang="pt-PT" dirty="0"/>
            </a:br>
            <a:r>
              <a:rPr lang="pt-PT" dirty="0"/>
              <a:t>robot </a:t>
            </a:r>
            <a:r>
              <a:rPr lang="pt-PT" dirty="0" err="1"/>
              <a:t>head</a:t>
            </a:r>
            <a:r>
              <a:rPr lang="pt-PT" dirty="0"/>
              <a:t> </a:t>
            </a:r>
            <a:r>
              <a:rPr lang="pt-PT" dirty="0" err="1"/>
              <a:t>motion</a:t>
            </a:r>
            <a:r>
              <a:rPr lang="pt-PT" dirty="0"/>
              <a:t>. </a:t>
            </a:r>
            <a:r>
              <a:rPr lang="pt-PT" i="1" dirty="0" err="1"/>
              <a:t>Lecture</a:t>
            </a:r>
            <a:r>
              <a:rPr lang="pt-PT" i="1" dirty="0"/>
              <a:t> Notes in </a:t>
            </a:r>
            <a:r>
              <a:rPr lang="pt-PT" i="1" dirty="0" err="1"/>
              <a:t>Computer</a:t>
            </a:r>
            <a:r>
              <a:rPr lang="pt-PT" i="1" dirty="0"/>
              <a:t> </a:t>
            </a:r>
            <a:r>
              <a:rPr lang="pt-PT" i="1" dirty="0" err="1"/>
              <a:t>Science</a:t>
            </a:r>
            <a:r>
              <a:rPr lang="pt-PT" i="1" dirty="0"/>
              <a:t>, 9730 LNCS.</a:t>
            </a:r>
          </a:p>
        </p:txBody>
      </p:sp>
    </p:spTree>
    <p:extLst>
      <p:ext uri="{BB962C8B-B14F-4D97-AF65-F5344CB8AC3E}">
        <p14:creationId xmlns:p14="http://schemas.microsoft.com/office/powerpoint/2010/main" val="38369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0065 0.422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0" y="0"/>
            <a:ext cx="960802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700" dirty="0" smtClean="0"/>
          </a:p>
          <a:p>
            <a:r>
              <a:rPr lang="pt-PT" sz="1700" dirty="0"/>
              <a:t> </a:t>
            </a:r>
            <a:r>
              <a:rPr lang="pt-PT" sz="1700" dirty="0" smtClean="0"/>
              <a:t>                                 Problema e Objetivos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        </a:t>
            </a:r>
            <a:r>
              <a:rPr lang="pt-PT" sz="1700" i="1" dirty="0" smtClean="0"/>
              <a:t>Setup</a:t>
            </a:r>
            <a:r>
              <a:rPr lang="pt-PT" sz="1700" dirty="0" smtClean="0"/>
              <a:t> Experimental</a:t>
            </a:r>
          </a:p>
          <a:p>
            <a:endParaRPr lang="pt-PT" sz="1700" dirty="0" smtClean="0"/>
          </a:p>
          <a:p>
            <a:r>
              <a:rPr lang="pt-PT" sz="1700" dirty="0"/>
              <a:t> </a:t>
            </a:r>
            <a:r>
              <a:rPr lang="pt-PT" sz="1700" dirty="0" smtClean="0"/>
              <a:t>                             Obtenção dos Dados Inerciais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    Obtenção dos Dados Visuais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  Integração dos Dados no Filtro de Kalman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</a:t>
            </a:r>
            <a:r>
              <a:rPr lang="pt-PT" sz="2400" b="1" dirty="0" smtClean="0"/>
              <a:t>Resultados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</a:t>
            </a:r>
            <a:r>
              <a:rPr lang="pt-PT" sz="1700" dirty="0"/>
              <a:t> Conclusões e Trabalho Futuro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Estrutura</a:t>
            </a:r>
            <a:endParaRPr lang="pt-PT" dirty="0"/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9500" y="1087968"/>
            <a:ext cx="10423523" cy="2616199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Integração </a:t>
            </a:r>
            <a:r>
              <a:rPr lang="pt-PT" dirty="0"/>
              <a:t>de Dados Visuais e Inerciais Para o</a:t>
            </a:r>
            <a:br>
              <a:rPr lang="pt-PT" dirty="0"/>
            </a:br>
            <a:r>
              <a:rPr lang="pt-PT" dirty="0" smtClean="0"/>
              <a:t>Equilíbrio </a:t>
            </a:r>
            <a:r>
              <a:rPr lang="pt-PT" dirty="0"/>
              <a:t>de Um </a:t>
            </a:r>
            <a:r>
              <a:rPr lang="pt-PT" dirty="0" smtClean="0"/>
              <a:t>Robô Humanóide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979023" cy="1173162"/>
          </a:xfrm>
        </p:spPr>
        <p:txBody>
          <a:bodyPr>
            <a:normAutofit/>
          </a:bodyPr>
          <a:lstStyle/>
          <a:p>
            <a:r>
              <a:rPr lang="pt-PT" dirty="0" smtClean="0"/>
              <a:t>João Carlos Pimentel Fidalgo Peixoto</a:t>
            </a:r>
          </a:p>
          <a:p>
            <a:r>
              <a:rPr lang="pt-PT" dirty="0" smtClean="0"/>
              <a:t>60140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823200" y="5908740"/>
            <a:ext cx="436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Universidade </a:t>
            </a:r>
            <a:r>
              <a:rPr lang="pt-PT" dirty="0"/>
              <a:t>de Aveiro,</a:t>
            </a:r>
          </a:p>
          <a:p>
            <a:pPr algn="r"/>
            <a:r>
              <a:rPr lang="en-US" dirty="0" err="1" smtClean="0"/>
              <a:t>Departamento</a:t>
            </a:r>
            <a:r>
              <a:rPr lang="en-US" dirty="0" smtClean="0"/>
              <a:t> de </a:t>
            </a:r>
            <a:r>
              <a:rPr lang="en-US" dirty="0" err="1" smtClean="0"/>
              <a:t>Engenharia</a:t>
            </a:r>
            <a:r>
              <a:rPr lang="en-US" dirty="0" smtClean="0"/>
              <a:t> </a:t>
            </a:r>
            <a:r>
              <a:rPr lang="en-US" dirty="0" err="1" smtClean="0"/>
              <a:t>Mecânica</a:t>
            </a:r>
            <a:endParaRPr lang="en-US" dirty="0"/>
          </a:p>
          <a:p>
            <a:pPr algn="r"/>
            <a:r>
              <a:rPr lang="pt-PT" dirty="0" smtClean="0"/>
              <a:t>joao.peixoto@ua.pt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54400" y="3949197"/>
            <a:ext cx="436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Orientador: Professor Vítor Santos</a:t>
            </a:r>
          </a:p>
          <a:p>
            <a:r>
              <a:rPr lang="pt-PT" dirty="0" smtClean="0"/>
              <a:t>Coorientador: Professor Filipe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618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Estrutura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0"/>
            <a:ext cx="960802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700" dirty="0" smtClean="0"/>
          </a:p>
          <a:p>
            <a:r>
              <a:rPr lang="pt-PT" sz="1700" dirty="0"/>
              <a:t> </a:t>
            </a:r>
            <a:r>
              <a:rPr lang="pt-PT" sz="1700" dirty="0" smtClean="0"/>
              <a:t>                                 Problema e Objetivos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        </a:t>
            </a:r>
            <a:r>
              <a:rPr lang="pt-PT" sz="1700" i="1" dirty="0" smtClean="0"/>
              <a:t>Setup</a:t>
            </a:r>
            <a:r>
              <a:rPr lang="pt-PT" sz="1700" dirty="0" smtClean="0"/>
              <a:t> Experimental</a:t>
            </a:r>
          </a:p>
          <a:p>
            <a:endParaRPr lang="pt-PT" sz="1700" dirty="0" smtClean="0"/>
          </a:p>
          <a:p>
            <a:r>
              <a:rPr lang="pt-PT" sz="1700" dirty="0"/>
              <a:t> </a:t>
            </a:r>
            <a:r>
              <a:rPr lang="pt-PT" sz="1700" dirty="0" smtClean="0"/>
              <a:t>                             Obtenção dos Dados Inerciais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    Obtenção dos Dados Visuais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  Integração dos Dados no Filtro de Kalman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  Resultados</a:t>
            </a:r>
          </a:p>
          <a:p>
            <a:endParaRPr lang="pt-PT" sz="1700" dirty="0"/>
          </a:p>
          <a:p>
            <a:r>
              <a:rPr lang="pt-PT" sz="1700" dirty="0" smtClean="0"/>
              <a:t>                      </a:t>
            </a:r>
            <a:r>
              <a:rPr lang="pt-PT" sz="2400" b="1" dirty="0" smtClean="0"/>
              <a:t>Conclusões e Trabalho Futuro</a:t>
            </a:r>
            <a:endParaRPr lang="pt-PT" sz="2400" b="1" dirty="0"/>
          </a:p>
        </p:txBody>
      </p:sp>
      <p:sp>
        <p:nvSpPr>
          <p:cNvPr id="12" name="Oval 11">
            <a:hlinkClick r:id="rId2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hlinkClick r:id="rId3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hlinkClick r:id="rId4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5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6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7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Enquadramento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4191001"/>
          </a:xfrm>
        </p:spPr>
        <p:txBody>
          <a:bodyPr/>
          <a:lstStyle/>
          <a:p>
            <a:r>
              <a:rPr lang="pt-PT" dirty="0" smtClean="0"/>
              <a:t>PHUA (Projeto </a:t>
            </a:r>
            <a:r>
              <a:rPr lang="pt-PT" dirty="0" smtClean="0"/>
              <a:t>Humanóide </a:t>
            </a:r>
            <a:r>
              <a:rPr lang="pt-PT" dirty="0" smtClean="0"/>
              <a:t>da Universidade de Aveiro)</a:t>
            </a:r>
          </a:p>
          <a:p>
            <a:r>
              <a:rPr lang="pt-PT" dirty="0" smtClean="0"/>
              <a:t>Humanóide</a:t>
            </a:r>
            <a:endParaRPr lang="pt-PT" dirty="0" smtClean="0"/>
          </a:p>
          <a:p>
            <a:pPr lvl="1"/>
            <a:r>
              <a:rPr lang="pt-PT" dirty="0" smtClean="0"/>
              <a:t>6 Kg; 667 mm; 27 GDL</a:t>
            </a:r>
          </a:p>
          <a:p>
            <a:r>
              <a:rPr lang="pt-PT" dirty="0" smtClean="0"/>
              <a:t>Perceção</a:t>
            </a:r>
          </a:p>
          <a:p>
            <a:pPr lvl="1"/>
            <a:r>
              <a:rPr lang="pt-PT" dirty="0" smtClean="0"/>
              <a:t>8 sensores de força nos pés</a:t>
            </a:r>
          </a:p>
          <a:p>
            <a:pPr lvl="1"/>
            <a:r>
              <a:rPr lang="pt-PT" dirty="0" smtClean="0"/>
              <a:t>Camera </a:t>
            </a:r>
            <a:r>
              <a:rPr lang="pt-PT" dirty="0" err="1" smtClean="0"/>
              <a:t>fire-wire</a:t>
            </a:r>
            <a:endParaRPr lang="pt-PT" dirty="0" smtClean="0"/>
          </a:p>
          <a:p>
            <a:pPr lvl="1"/>
            <a:r>
              <a:rPr lang="pt-PT" dirty="0" smtClean="0"/>
              <a:t>9 </a:t>
            </a:r>
            <a:r>
              <a:rPr lang="pt-PT" dirty="0" err="1" smtClean="0"/>
              <a:t>IMUs</a:t>
            </a:r>
            <a:r>
              <a:rPr lang="pt-PT" dirty="0" smtClean="0"/>
              <a:t> (unidades de medição inercial)</a:t>
            </a:r>
          </a:p>
        </p:txBody>
      </p:sp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1003780" y="263325"/>
            <a:ext cx="422475" cy="422475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922713" y="771599"/>
            <a:ext cx="422475" cy="4224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hlinkClick r:id="rId5" action="ppaction://hlinksldjump"/>
          </p:cNvPr>
          <p:cNvSpPr/>
          <p:nvPr/>
        </p:nvSpPr>
        <p:spPr>
          <a:xfrm>
            <a:off x="833309" y="128029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hlinkClick r:id="rId6" action="ppaction://hlinksldjump"/>
          </p:cNvPr>
          <p:cNvSpPr/>
          <p:nvPr/>
        </p:nvSpPr>
        <p:spPr>
          <a:xfrm>
            <a:off x="767157" y="1790334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hlinkClick r:id="rId7" action="ppaction://hlinksldjump"/>
          </p:cNvPr>
          <p:cNvSpPr/>
          <p:nvPr/>
        </p:nvSpPr>
        <p:spPr>
          <a:xfrm>
            <a:off x="674604" y="2291463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603245" y="2801571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514530" y="3298806"/>
            <a:ext cx="422475" cy="42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P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TM03457496[[fn=Paralaxe]]</Template>
  <TotalTime>5197</TotalTime>
  <Words>1881</Words>
  <Application>Microsoft Office PowerPoint</Application>
  <PresentationFormat>Ecrã Panorâmico</PresentationFormat>
  <Paragraphs>942</Paragraphs>
  <Slides>70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70</vt:i4>
      </vt:variant>
    </vt:vector>
  </HeadingPairs>
  <TitlesOfParts>
    <vt:vector size="75" baseType="lpstr">
      <vt:lpstr>Arial</vt:lpstr>
      <vt:lpstr>Calibri</vt:lpstr>
      <vt:lpstr>Cambria Math</vt:lpstr>
      <vt:lpstr>Corbel</vt:lpstr>
      <vt:lpstr>Paralaxe</vt:lpstr>
      <vt:lpstr>Integração de Dados Visuais e Inerciais Para o Equilíbrio de Um Robô Humanóide</vt:lpstr>
      <vt:lpstr>Estrutura</vt:lpstr>
      <vt:lpstr>Estrutura</vt:lpstr>
      <vt:lpstr>Estrutura</vt:lpstr>
      <vt:lpstr>Estrutura</vt:lpstr>
      <vt:lpstr>Estrutura</vt:lpstr>
      <vt:lpstr>Estrutura</vt:lpstr>
      <vt:lpstr>Estrutura</vt:lpstr>
      <vt:lpstr>Enquadramento</vt:lpstr>
      <vt:lpstr>Problema</vt:lpstr>
      <vt:lpstr>Problema</vt:lpstr>
      <vt:lpstr>Objetivo</vt:lpstr>
      <vt:lpstr>Setup Experimental</vt:lpstr>
      <vt:lpstr>Setup Experimental</vt:lpstr>
      <vt:lpstr>Setup Experimental</vt:lpstr>
      <vt:lpstr>Setup Experimental</vt:lpstr>
      <vt:lpstr>Setup Experimental</vt:lpstr>
      <vt:lpstr>Setup Experimental</vt:lpstr>
      <vt:lpstr>Setup Experimental </vt:lpstr>
      <vt:lpstr>Apresentação do PowerPoint</vt:lpstr>
      <vt:lpstr>Setup Experimental </vt:lpstr>
      <vt:lpstr>fanuc_control</vt:lpstr>
      <vt:lpstr>fanuc_control</vt:lpstr>
      <vt:lpstr>Obtenção dos Dados Inerciais</vt:lpstr>
      <vt:lpstr>Obtenção dos Dados Inerciais</vt:lpstr>
      <vt:lpstr>Obtenção dos Dados Visuais</vt:lpstr>
      <vt:lpstr>Deteção de Blobs</vt:lpstr>
      <vt:lpstr>Deteção de Blobs</vt:lpstr>
      <vt:lpstr>Deteção de Blobs</vt:lpstr>
      <vt:lpstr>Deteção de Blobs</vt:lpstr>
      <vt:lpstr>Deteção de Features</vt:lpstr>
      <vt:lpstr>Deteção de Features</vt:lpstr>
      <vt:lpstr>Deteção de Features</vt:lpstr>
      <vt:lpstr>Deteção de Features</vt:lpstr>
      <vt:lpstr>Deteção de Features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Percurso da Experiência</vt:lpstr>
      <vt:lpstr>Percurso da Experiência</vt:lpstr>
      <vt:lpstr>Percurso da Experiência</vt:lpstr>
      <vt:lpstr>Percurso da Experiência</vt:lpstr>
      <vt:lpstr>Percurso da Experiência</vt:lpstr>
      <vt:lpstr>Percurso da Experiência</vt:lpstr>
      <vt:lpstr>Percurso da Experiência</vt:lpstr>
      <vt:lpstr>Percurso da Experiência</vt:lpstr>
      <vt:lpstr>Percurso da Experiência</vt:lpstr>
      <vt:lpstr> Integração dos Dados no Filtro de Kalman</vt:lpstr>
      <vt:lpstr> Integração dos Dados no Filtro de Kalman</vt:lpstr>
      <vt:lpstr> Integração dos Dados no Filtro de Kalman</vt:lpstr>
      <vt:lpstr> Integração dos Dados no Filtro de Kalman</vt:lpstr>
      <vt:lpstr> Integração dos Dados no Filtro de Kalman</vt:lpstr>
      <vt:lpstr> Integração dos Dados no Filtro de Kalman</vt:lpstr>
      <vt:lpstr> Integração dos Dados no Filtro de Kalman</vt:lpstr>
      <vt:lpstr> Integração dos Dados no Filtro de Kalman</vt:lpstr>
      <vt:lpstr> Integração dos Dados no Filtro de Kalman</vt:lpstr>
      <vt:lpstr> Integração dos Dados no Filtro de Kalman</vt:lpstr>
      <vt:lpstr> Integração dos Dados no Filtro de Kalman</vt:lpstr>
      <vt:lpstr>Resultados</vt:lpstr>
      <vt:lpstr>Resultados Experiência 1 (sem erro)</vt:lpstr>
      <vt:lpstr>Resultados Experiência 1 (sem erro)</vt:lpstr>
      <vt:lpstr>Resultados Experiência 1 (com erro)</vt:lpstr>
      <vt:lpstr>Resultados Experiência 2 (sem erro)</vt:lpstr>
      <vt:lpstr>Resultados Experiência 2 (com erro)</vt:lpstr>
      <vt:lpstr>Conclusões</vt:lpstr>
      <vt:lpstr>Trabalho Futuro</vt:lpstr>
      <vt:lpstr>Peixoto, J., Santos, V., &amp; Silva, F. (2016) Proprioceptive visual tracking of a humanoid robot head motion. Lecture Notes in Computer Science, 9730 LNCS.</vt:lpstr>
      <vt:lpstr>Integração de Dados Visuais e Inerciais Para o Equilíbrio de Um Robô Humanóide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Proprioceptive Visual Tracking of a Humanoid Robot Head Motion</dc:title>
  <dc:creator>João Peixoto</dc:creator>
  <cp:lastModifiedBy>João Peixoto</cp:lastModifiedBy>
  <cp:revision>188</cp:revision>
  <dcterms:created xsi:type="dcterms:W3CDTF">2016-07-10T09:33:34Z</dcterms:created>
  <dcterms:modified xsi:type="dcterms:W3CDTF">2016-07-25T14:27:18Z</dcterms:modified>
</cp:coreProperties>
</file>