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63" r:id="rId4"/>
    <p:sldId id="283" r:id="rId5"/>
    <p:sldId id="284" r:id="rId6"/>
    <p:sldId id="285" r:id="rId7"/>
    <p:sldId id="258" r:id="rId8"/>
    <p:sldId id="259" r:id="rId9"/>
    <p:sldId id="260" r:id="rId10"/>
    <p:sldId id="262" r:id="rId11"/>
    <p:sldId id="266" r:id="rId12"/>
    <p:sldId id="286" r:id="rId13"/>
    <p:sldId id="287" r:id="rId14"/>
    <p:sldId id="267" r:id="rId15"/>
    <p:sldId id="268" r:id="rId16"/>
    <p:sldId id="270" r:id="rId17"/>
    <p:sldId id="271" r:id="rId18"/>
    <p:sldId id="269" r:id="rId19"/>
    <p:sldId id="272" r:id="rId20"/>
    <p:sldId id="273" r:id="rId21"/>
    <p:sldId id="275" r:id="rId22"/>
    <p:sldId id="276" r:id="rId23"/>
    <p:sldId id="278" r:id="rId24"/>
    <p:sldId id="288" r:id="rId25"/>
    <p:sldId id="277" r:id="rId26"/>
    <p:sldId id="289" r:id="rId27"/>
    <p:sldId id="279" r:id="rId28"/>
    <p:sldId id="282" r:id="rId29"/>
    <p:sldId id="290" r:id="rId30"/>
    <p:sldId id="291" r:id="rId31"/>
    <p:sldId id="280" r:id="rId32"/>
    <p:sldId id="281" r:id="rId33"/>
    <p:sldId id="292" r:id="rId34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67" autoAdjust="0"/>
    <p:restoredTop sz="75151" autoAdjust="0"/>
  </p:normalViewPr>
  <p:slideViewPr>
    <p:cSldViewPr>
      <p:cViewPr>
        <p:scale>
          <a:sx n="75" d="100"/>
          <a:sy n="75" d="100"/>
        </p:scale>
        <p:origin x="-1579" y="-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8841D-8928-4B86-B9B6-3F4392A06E89}" type="datetimeFigureOut">
              <a:rPr lang="pt-PT" smtClean="0"/>
              <a:t>24/06/2016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D2DDB2-6247-45C5-ACEB-66D5470B1F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56155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mtClean="0"/>
              <a:t>Bom dia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817416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pt-PT" dirty="0" smtClean="0"/>
              <a:t>Rx64</a:t>
            </a:r>
            <a:r>
              <a:rPr lang="pt-PT" baseline="0" dirty="0" smtClean="0"/>
              <a:t> -&gt;</a:t>
            </a:r>
          </a:p>
          <a:p>
            <a:pPr marL="628650" lvl="1" indent="-171450">
              <a:buFontTx/>
              <a:buChar char="-"/>
            </a:pPr>
            <a:r>
              <a:rPr lang="pt-PT" baseline="0" dirty="0" smtClean="0"/>
              <a:t> </a:t>
            </a:r>
            <a:r>
              <a:rPr lang="pt-PT" baseline="0" dirty="0" err="1" smtClean="0"/>
              <a:t>Compativel</a:t>
            </a:r>
            <a:r>
              <a:rPr lang="pt-PT" baseline="0" dirty="0" smtClean="0"/>
              <a:t> com ROS e C++; </a:t>
            </a:r>
          </a:p>
          <a:p>
            <a:pPr marL="628650" lvl="1" indent="-171450">
              <a:buFontTx/>
              <a:buChar char="-"/>
            </a:pPr>
            <a:r>
              <a:rPr lang="pt-PT" baseline="0" dirty="0" err="1" smtClean="0"/>
              <a:t>binario</a:t>
            </a:r>
            <a:r>
              <a:rPr lang="pt-PT" baseline="0" dirty="0" smtClean="0"/>
              <a:t> suficiente; </a:t>
            </a:r>
          </a:p>
          <a:p>
            <a:pPr marL="628650" lvl="1" indent="-171450">
              <a:buFontTx/>
              <a:buChar char="-"/>
            </a:pPr>
            <a:r>
              <a:rPr lang="pt-PT" baseline="0" dirty="0" smtClean="0"/>
              <a:t>estavam </a:t>
            </a:r>
            <a:r>
              <a:rPr lang="pt-PT" baseline="0" dirty="0" err="1" smtClean="0"/>
              <a:t>disponiveis</a:t>
            </a:r>
            <a:r>
              <a:rPr lang="pt-PT" baseline="0" dirty="0" smtClean="0"/>
              <a:t>;</a:t>
            </a:r>
          </a:p>
          <a:p>
            <a:pPr marL="171450" indent="-171450">
              <a:buFontTx/>
              <a:buChar char="-"/>
            </a:pPr>
            <a:endParaRPr lang="pt-PT" baseline="0" dirty="0" smtClean="0"/>
          </a:p>
          <a:p>
            <a:pPr marL="171450" indent="-171450">
              <a:buFontTx/>
              <a:buChar char="-"/>
            </a:pPr>
            <a:r>
              <a:rPr lang="pt-PT" baseline="0" dirty="0" err="1" smtClean="0"/>
              <a:t>Deti</a:t>
            </a:r>
            <a:r>
              <a:rPr lang="pt-PT" baseline="0" dirty="0" smtClean="0"/>
              <a:t> interface é necessária para comunicar com os servos usa librarias c++ feitas no DETI</a:t>
            </a:r>
            <a:endParaRPr lang="pt-PT" dirty="0" smtClean="0"/>
          </a:p>
          <a:p>
            <a:endParaRPr lang="pt-PT" u="sng" dirty="0" smtClean="0"/>
          </a:p>
          <a:p>
            <a:r>
              <a:rPr lang="pt-PT" u="none" dirty="0" smtClean="0"/>
              <a:t>O controlo dos servos</a:t>
            </a:r>
            <a:r>
              <a:rPr lang="pt-PT" u="none" baseline="0" dirty="0" smtClean="0"/>
              <a:t> é feito enviando instruções para a placa que posteriormente as envia para os servos.</a:t>
            </a:r>
          </a:p>
          <a:p>
            <a:r>
              <a:rPr lang="pt-PT" u="none" baseline="0" dirty="0" smtClean="0"/>
              <a:t>Estes servos podem ser controlados em posição ou em torque. (em posição o curso é limitado)</a:t>
            </a:r>
            <a:endParaRPr lang="pt-PT" u="none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6858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pt-PT" dirty="0" smtClean="0"/>
              <a:t>Foram consideradas algumas </a:t>
            </a:r>
            <a:r>
              <a:rPr lang="pt-PT" dirty="0" err="1" smtClean="0"/>
              <a:t>soluçoes</a:t>
            </a:r>
            <a:r>
              <a:rPr lang="pt-PT" dirty="0" smtClean="0"/>
              <a:t> para medir a força de </a:t>
            </a:r>
            <a:r>
              <a:rPr lang="pt-PT" dirty="0" err="1" smtClean="0"/>
              <a:t>traçao</a:t>
            </a:r>
            <a:r>
              <a:rPr lang="pt-PT" dirty="0" smtClean="0"/>
              <a:t> na</a:t>
            </a:r>
            <a:r>
              <a:rPr lang="pt-PT" baseline="0" dirty="0" smtClean="0"/>
              <a:t> corda</a:t>
            </a:r>
            <a:r>
              <a:rPr lang="pt-PT" b="1" baseline="0" dirty="0" smtClean="0"/>
              <a:t>(sensores de tensão e </a:t>
            </a:r>
            <a:r>
              <a:rPr lang="pt-PT" b="1" baseline="0" dirty="0" err="1" smtClean="0"/>
              <a:t>extensometros</a:t>
            </a:r>
            <a:r>
              <a:rPr lang="pt-PT" baseline="0" dirty="0" smtClean="0"/>
              <a:t>, muito caras e demoravam muito tempo a conceber)</a:t>
            </a:r>
            <a:endParaRPr lang="pt-PT" baseline="0" dirty="0" smtClean="0"/>
          </a:p>
          <a:p>
            <a:pPr marL="628650" lvl="1" indent="-171450">
              <a:buFontTx/>
              <a:buChar char="-"/>
            </a:pPr>
            <a:r>
              <a:rPr lang="pt-PT" baseline="0" dirty="0" smtClean="0"/>
              <a:t>Como as células de carga já cá estavam e tinham a unidade de </a:t>
            </a:r>
            <a:r>
              <a:rPr lang="pt-PT" baseline="0" dirty="0" err="1" smtClean="0"/>
              <a:t>comunicaçao</a:t>
            </a:r>
            <a:r>
              <a:rPr lang="pt-PT" baseline="0" dirty="0" smtClean="0"/>
              <a:t> pronta fiz o mecanismo que as converte em sensores de tração</a:t>
            </a:r>
            <a:endParaRPr lang="pt-PT" dirty="0" smtClean="0"/>
          </a:p>
          <a:p>
            <a:pPr marL="171450" indent="-171450">
              <a:buFontTx/>
              <a:buChar char="-"/>
            </a:pPr>
            <a:r>
              <a:rPr lang="pt-PT" dirty="0" smtClean="0"/>
              <a:t>Quando o fio é </a:t>
            </a:r>
            <a:r>
              <a:rPr lang="pt-PT" dirty="0" err="1" smtClean="0"/>
              <a:t>tracionado</a:t>
            </a:r>
            <a:r>
              <a:rPr lang="pt-PT" dirty="0" smtClean="0"/>
              <a:t> a aplicação</a:t>
            </a:r>
            <a:r>
              <a:rPr lang="pt-PT" baseline="0" dirty="0" smtClean="0"/>
              <a:t> da força é sempre perpendicular à célula (o mecanismo não </a:t>
            </a:r>
            <a:r>
              <a:rPr lang="pt-PT" baseline="0" dirty="0" err="1" smtClean="0"/>
              <a:t>torçe</a:t>
            </a:r>
            <a:r>
              <a:rPr lang="pt-PT" baseline="0" dirty="0" smtClean="0"/>
              <a:t>!)</a:t>
            </a:r>
          </a:p>
          <a:p>
            <a:pPr marL="171450" indent="-171450">
              <a:buFontTx/>
              <a:buChar char="-"/>
            </a:pPr>
            <a:r>
              <a:rPr lang="pt-PT" baseline="0" dirty="0" smtClean="0"/>
              <a:t>Para ler a célula e enviar o valor da força é usado um </a:t>
            </a:r>
            <a:r>
              <a:rPr lang="pt-PT" baseline="0" dirty="0" err="1" smtClean="0"/>
              <a:t>arduino</a:t>
            </a:r>
            <a:r>
              <a:rPr lang="pt-PT" baseline="0" dirty="0" smtClean="0"/>
              <a:t> nano e uma placa de circuito impresso  desenhada pelo Estrelinha e atualizada pelo Serra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953307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pt-PT" dirty="0" smtClean="0"/>
              <a:t>Foram consideradas algumas </a:t>
            </a:r>
            <a:r>
              <a:rPr lang="pt-PT" dirty="0" err="1" smtClean="0"/>
              <a:t>soluçoes</a:t>
            </a:r>
            <a:r>
              <a:rPr lang="pt-PT" dirty="0" smtClean="0"/>
              <a:t> para medir a força de </a:t>
            </a:r>
            <a:r>
              <a:rPr lang="pt-PT" dirty="0" err="1" smtClean="0"/>
              <a:t>traçao</a:t>
            </a:r>
            <a:r>
              <a:rPr lang="pt-PT" dirty="0" smtClean="0"/>
              <a:t> na</a:t>
            </a:r>
            <a:r>
              <a:rPr lang="pt-PT" baseline="0" dirty="0" smtClean="0"/>
              <a:t> corda(sensores de tensão e </a:t>
            </a:r>
            <a:r>
              <a:rPr lang="pt-PT" baseline="0" dirty="0" err="1" smtClean="0"/>
              <a:t>extensometros</a:t>
            </a:r>
            <a:r>
              <a:rPr lang="pt-PT" baseline="0" dirty="0" smtClean="0"/>
              <a:t>)</a:t>
            </a:r>
          </a:p>
          <a:p>
            <a:pPr marL="628650" lvl="1" indent="-171450">
              <a:buFontTx/>
              <a:buChar char="-"/>
            </a:pPr>
            <a:r>
              <a:rPr lang="pt-PT" baseline="0" dirty="0" smtClean="0"/>
              <a:t>Como as células de carga já cá estavam e tinham a unidade de </a:t>
            </a:r>
            <a:r>
              <a:rPr lang="pt-PT" baseline="0" dirty="0" err="1" smtClean="0"/>
              <a:t>comunicaçao</a:t>
            </a:r>
            <a:r>
              <a:rPr lang="pt-PT" baseline="0" dirty="0" smtClean="0"/>
              <a:t> pronta fiz o mecanismo que as converte em sensores de tração</a:t>
            </a:r>
            <a:endParaRPr lang="pt-PT" dirty="0" smtClean="0"/>
          </a:p>
          <a:p>
            <a:pPr marL="171450" indent="-171450">
              <a:buFontTx/>
              <a:buChar char="-"/>
            </a:pPr>
            <a:r>
              <a:rPr lang="pt-PT" dirty="0" smtClean="0"/>
              <a:t>Quando o fio é </a:t>
            </a:r>
            <a:r>
              <a:rPr lang="pt-PT" dirty="0" err="1" smtClean="0"/>
              <a:t>tracionado</a:t>
            </a:r>
            <a:r>
              <a:rPr lang="pt-PT" dirty="0" smtClean="0"/>
              <a:t> a aplicação</a:t>
            </a:r>
            <a:r>
              <a:rPr lang="pt-PT" baseline="0" dirty="0" smtClean="0"/>
              <a:t> da força é sempre perpendicular à célula (o mecanismo não </a:t>
            </a:r>
            <a:r>
              <a:rPr lang="pt-PT" baseline="0" dirty="0" err="1" smtClean="0"/>
              <a:t>torçe</a:t>
            </a:r>
            <a:r>
              <a:rPr lang="pt-PT" baseline="0" dirty="0" smtClean="0"/>
              <a:t>!)</a:t>
            </a:r>
          </a:p>
          <a:p>
            <a:pPr marL="171450" indent="-171450">
              <a:buFontTx/>
              <a:buChar char="-"/>
            </a:pPr>
            <a:r>
              <a:rPr lang="pt-PT" baseline="0" dirty="0" smtClean="0"/>
              <a:t>Para ler a célula e enviar o valor da força é usado um </a:t>
            </a:r>
            <a:r>
              <a:rPr lang="pt-PT" baseline="0" dirty="0" err="1" smtClean="0"/>
              <a:t>arduino</a:t>
            </a:r>
            <a:r>
              <a:rPr lang="pt-PT" baseline="0" dirty="0" smtClean="0"/>
              <a:t> nano e uma placa de circuito impresso  desenhada pelo Estrelinha e atualizada pelo Serra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953307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pt-PT" dirty="0" smtClean="0"/>
              <a:t>Foram consideradas algumas </a:t>
            </a:r>
            <a:r>
              <a:rPr lang="pt-PT" dirty="0" err="1" smtClean="0"/>
              <a:t>soluçoes</a:t>
            </a:r>
            <a:r>
              <a:rPr lang="pt-PT" dirty="0" smtClean="0"/>
              <a:t> para medir a força de </a:t>
            </a:r>
            <a:r>
              <a:rPr lang="pt-PT" dirty="0" err="1" smtClean="0"/>
              <a:t>traçao</a:t>
            </a:r>
            <a:r>
              <a:rPr lang="pt-PT" dirty="0" smtClean="0"/>
              <a:t> na</a:t>
            </a:r>
            <a:r>
              <a:rPr lang="pt-PT" baseline="0" dirty="0" smtClean="0"/>
              <a:t> corda(sensores de tensão e </a:t>
            </a:r>
            <a:r>
              <a:rPr lang="pt-PT" baseline="0" dirty="0" err="1" smtClean="0"/>
              <a:t>extensometros</a:t>
            </a:r>
            <a:r>
              <a:rPr lang="pt-PT" baseline="0" dirty="0" smtClean="0"/>
              <a:t>)</a:t>
            </a:r>
          </a:p>
          <a:p>
            <a:pPr marL="628650" lvl="1" indent="-171450">
              <a:buFontTx/>
              <a:buChar char="-"/>
            </a:pPr>
            <a:r>
              <a:rPr lang="pt-PT" baseline="0" dirty="0" smtClean="0"/>
              <a:t>Como as células de carga já cá estavam e tinham a unidade de </a:t>
            </a:r>
            <a:r>
              <a:rPr lang="pt-PT" baseline="0" dirty="0" err="1" smtClean="0"/>
              <a:t>comunicaçao</a:t>
            </a:r>
            <a:r>
              <a:rPr lang="pt-PT" baseline="0" dirty="0" smtClean="0"/>
              <a:t> pronta fiz o mecanismo que as converte em sensores de tração</a:t>
            </a:r>
            <a:endParaRPr lang="pt-PT" dirty="0" smtClean="0"/>
          </a:p>
          <a:p>
            <a:pPr marL="171450" indent="-171450">
              <a:buFontTx/>
              <a:buChar char="-"/>
            </a:pPr>
            <a:r>
              <a:rPr lang="pt-PT" dirty="0" smtClean="0"/>
              <a:t>Quando o fio é </a:t>
            </a:r>
            <a:r>
              <a:rPr lang="pt-PT" dirty="0" err="1" smtClean="0"/>
              <a:t>tracionado</a:t>
            </a:r>
            <a:r>
              <a:rPr lang="pt-PT" dirty="0" smtClean="0"/>
              <a:t> a aplicação</a:t>
            </a:r>
            <a:r>
              <a:rPr lang="pt-PT" baseline="0" dirty="0" smtClean="0"/>
              <a:t> da força é sempre perpendicular à célula (o mecanismo não </a:t>
            </a:r>
            <a:r>
              <a:rPr lang="pt-PT" baseline="0" dirty="0" err="1" smtClean="0"/>
              <a:t>torçe</a:t>
            </a:r>
            <a:r>
              <a:rPr lang="pt-PT" baseline="0" dirty="0" smtClean="0"/>
              <a:t>!)</a:t>
            </a:r>
          </a:p>
          <a:p>
            <a:pPr marL="171450" indent="-171450">
              <a:buFontTx/>
              <a:buChar char="-"/>
            </a:pPr>
            <a:r>
              <a:rPr lang="pt-PT" baseline="0" dirty="0" smtClean="0"/>
              <a:t>Para ler a célula e enviar o valor da força é usado um </a:t>
            </a:r>
            <a:r>
              <a:rPr lang="pt-PT" baseline="0" dirty="0" err="1" smtClean="0"/>
              <a:t>arduino</a:t>
            </a:r>
            <a:r>
              <a:rPr lang="pt-PT" baseline="0" dirty="0" smtClean="0"/>
              <a:t> nano e uma placa de circuito impresso  desenhada pelo Estrelinha e atualizada pelo Serra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953307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Interação</a:t>
            </a:r>
            <a:r>
              <a:rPr lang="pt-PT" baseline="0" dirty="0" smtClean="0"/>
              <a:t> entre nodos </a:t>
            </a:r>
            <a:r>
              <a:rPr lang="pt-PT" baseline="0" dirty="0" err="1" smtClean="0"/>
              <a:t>ros</a:t>
            </a:r>
            <a:endParaRPr lang="pt-PT" baseline="0" dirty="0" smtClean="0"/>
          </a:p>
          <a:p>
            <a:r>
              <a:rPr lang="pt-PT" baseline="0" dirty="0" smtClean="0"/>
              <a:t>	- </a:t>
            </a:r>
            <a:r>
              <a:rPr lang="pt-PT" baseline="0" dirty="0" err="1" smtClean="0"/>
              <a:t>pressure_cells_dyna</a:t>
            </a:r>
            <a:r>
              <a:rPr lang="pt-PT" baseline="0" dirty="0" smtClean="0"/>
              <a:t> recolhe os valores dos sensores e publica-os no </a:t>
            </a:r>
            <a:r>
              <a:rPr lang="pt-PT" baseline="0" dirty="0" err="1" smtClean="0"/>
              <a:t>topico</a:t>
            </a:r>
            <a:r>
              <a:rPr lang="pt-PT" baseline="0" dirty="0" smtClean="0"/>
              <a:t> /</a:t>
            </a:r>
            <a:r>
              <a:rPr lang="pt-PT" baseline="0" dirty="0" err="1" smtClean="0"/>
              <a:t>values</a:t>
            </a:r>
            <a:endParaRPr lang="pt-PT" baseline="0" dirty="0" smtClean="0"/>
          </a:p>
          <a:p>
            <a:r>
              <a:rPr lang="pt-PT" baseline="0" dirty="0" smtClean="0"/>
              <a:t>	- </a:t>
            </a:r>
            <a:r>
              <a:rPr lang="pt-PT" baseline="0" dirty="0" err="1" smtClean="0"/>
              <a:t>rqt_plot</a:t>
            </a:r>
            <a:r>
              <a:rPr lang="pt-PT" baseline="0" dirty="0" smtClean="0"/>
              <a:t> é usado para representar graficamente os valores dos sensores em tempo real</a:t>
            </a:r>
          </a:p>
          <a:p>
            <a:r>
              <a:rPr lang="pt-PT" baseline="0" dirty="0" smtClean="0"/>
              <a:t>	- </a:t>
            </a:r>
            <a:r>
              <a:rPr lang="pt-PT" baseline="0" dirty="0" err="1" smtClean="0"/>
              <a:t>rostopic</a:t>
            </a:r>
            <a:r>
              <a:rPr lang="pt-PT" baseline="0" dirty="0" smtClean="0"/>
              <a:t> é usado para enviar comandos que são escritos no </a:t>
            </a:r>
            <a:r>
              <a:rPr lang="pt-PT" baseline="0" dirty="0" err="1" smtClean="0"/>
              <a:t>topico</a:t>
            </a:r>
            <a:r>
              <a:rPr lang="pt-PT" baseline="0" dirty="0" smtClean="0"/>
              <a:t> /</a:t>
            </a:r>
            <a:r>
              <a:rPr lang="pt-PT" baseline="0" dirty="0" err="1" smtClean="0"/>
              <a:t>servo_command</a:t>
            </a:r>
            <a:endParaRPr lang="pt-PT" baseline="0" dirty="0" smtClean="0"/>
          </a:p>
          <a:p>
            <a:r>
              <a:rPr lang="pt-PT" baseline="0" dirty="0" smtClean="0"/>
              <a:t>	- por fim temos os nodo </a:t>
            </a:r>
            <a:r>
              <a:rPr lang="pt-PT" baseline="0" dirty="0" err="1" smtClean="0"/>
              <a:t>dyna_comm</a:t>
            </a:r>
            <a:r>
              <a:rPr lang="pt-PT" baseline="0" dirty="0" smtClean="0"/>
              <a:t> que recolhe a informação dos sensores e os comandos para controlar os servos, este nodo publica algumas informações (tais como comandos enviados para os servos, valores dos sensores.) no </a:t>
            </a:r>
            <a:r>
              <a:rPr lang="pt-PT" baseline="0" dirty="0" err="1" smtClean="0"/>
              <a:t>topico</a:t>
            </a:r>
            <a:r>
              <a:rPr lang="pt-PT" baseline="0" dirty="0" smtClean="0"/>
              <a:t> /</a:t>
            </a:r>
            <a:r>
              <a:rPr lang="pt-PT" baseline="0" dirty="0" err="1" smtClean="0"/>
              <a:t>servo_info</a:t>
            </a:r>
            <a:r>
              <a:rPr lang="pt-PT" baseline="0" dirty="0" smtClean="0"/>
              <a:t> para analisar em tempo real ou guardar para analise posterior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5399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Para testar o conceito</a:t>
            </a:r>
            <a:r>
              <a:rPr lang="pt-PT" baseline="0" dirty="0" smtClean="0"/>
              <a:t> </a:t>
            </a:r>
            <a:r>
              <a:rPr lang="pt-PT" baseline="0" dirty="0" err="1" smtClean="0"/>
              <a:t>contrui</a:t>
            </a:r>
            <a:r>
              <a:rPr lang="pt-PT" baseline="0" dirty="0" smtClean="0"/>
              <a:t> este </a:t>
            </a:r>
            <a:r>
              <a:rPr lang="pt-PT" baseline="0" dirty="0" err="1" smtClean="0"/>
              <a:t>pendulo</a:t>
            </a:r>
            <a:r>
              <a:rPr lang="pt-PT" baseline="0" dirty="0" smtClean="0"/>
              <a:t> (mostrar o sitio das coisas) apenas com dois servos para simplificar o problema e conseguir identificar o problemas que poderão surgir</a:t>
            </a:r>
          </a:p>
          <a:p>
            <a:r>
              <a:rPr lang="pt-PT" baseline="0" dirty="0" smtClean="0"/>
              <a:t>	- depois de ter o </a:t>
            </a:r>
            <a:r>
              <a:rPr lang="pt-PT" baseline="0" dirty="0" err="1" smtClean="0"/>
              <a:t>pendulo</a:t>
            </a:r>
            <a:r>
              <a:rPr lang="pt-PT" baseline="0" dirty="0" smtClean="0"/>
              <a:t> </a:t>
            </a:r>
            <a:r>
              <a:rPr lang="pt-PT" baseline="0" dirty="0" err="1" smtClean="0"/>
              <a:t>contruido</a:t>
            </a:r>
            <a:r>
              <a:rPr lang="pt-PT" baseline="0" dirty="0" smtClean="0"/>
              <a:t>, conseguir ler as </a:t>
            </a:r>
            <a:r>
              <a:rPr lang="pt-PT" baseline="0" dirty="0" err="1" smtClean="0"/>
              <a:t>celulas</a:t>
            </a:r>
            <a:r>
              <a:rPr lang="pt-PT" baseline="0" dirty="0" smtClean="0"/>
              <a:t> de carga e conseguir controlar os servos parti para a obtenção do estado inicial para a aplicação dos </a:t>
            </a:r>
            <a:r>
              <a:rPr lang="pt-PT" baseline="0" dirty="0" err="1" smtClean="0"/>
              <a:t>estimulos</a:t>
            </a:r>
            <a:r>
              <a:rPr lang="pt-PT" baseline="0" dirty="0" smtClean="0"/>
              <a:t>, ou seja, </a:t>
            </a:r>
            <a:r>
              <a:rPr lang="pt-PT" b="1" baseline="0" dirty="0" smtClean="0"/>
              <a:t>conseguir </a:t>
            </a:r>
            <a:r>
              <a:rPr lang="pt-PT" b="1" i="0" baseline="0" dirty="0" smtClean="0"/>
              <a:t>estabilizar e igualar as forças nas duas cordas (sem os </a:t>
            </a:r>
            <a:r>
              <a:rPr lang="pt-PT" b="1" i="0" baseline="0" dirty="0" err="1" smtClean="0"/>
              <a:t>elasticos</a:t>
            </a:r>
            <a:r>
              <a:rPr lang="pt-PT" b="1" i="0" baseline="0" dirty="0" smtClean="0"/>
              <a:t>)</a:t>
            </a:r>
          </a:p>
          <a:p>
            <a:r>
              <a:rPr lang="pt-PT" b="0" i="0" baseline="0" dirty="0" smtClean="0"/>
              <a:t>Pois se não for </a:t>
            </a:r>
            <a:r>
              <a:rPr lang="pt-PT" b="0" i="0" baseline="0" dirty="0" err="1" smtClean="0"/>
              <a:t>possivel</a:t>
            </a:r>
            <a:r>
              <a:rPr lang="pt-PT" b="0" i="0" baseline="0" dirty="0" smtClean="0"/>
              <a:t> obter </a:t>
            </a:r>
            <a:r>
              <a:rPr lang="pt-PT" b="0" i="0" baseline="0" dirty="0" err="1" smtClean="0"/>
              <a:t>condiçoes</a:t>
            </a:r>
            <a:r>
              <a:rPr lang="pt-PT" b="0" i="0" baseline="0" dirty="0" smtClean="0"/>
              <a:t> iniciais sempre iguais o efeito dos </a:t>
            </a:r>
            <a:r>
              <a:rPr lang="pt-PT" b="0" i="0" baseline="0" dirty="0" err="1" smtClean="0"/>
              <a:t>estimulos</a:t>
            </a:r>
            <a:r>
              <a:rPr lang="pt-PT" b="0" i="0" baseline="0" dirty="0" smtClean="0"/>
              <a:t> não vai ser </a:t>
            </a:r>
            <a:r>
              <a:rPr lang="pt-PT" b="0" i="0" baseline="0" dirty="0" err="1" smtClean="0"/>
              <a:t>repetivel</a:t>
            </a:r>
            <a:endParaRPr lang="pt-PT" b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760063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Numa primeira fase desenhei esta</a:t>
            </a:r>
            <a:r>
              <a:rPr lang="pt-PT" baseline="0" dirty="0" smtClean="0"/>
              <a:t> equação para controlar os servos, uma para cada um, o que as </a:t>
            </a:r>
            <a:r>
              <a:rPr lang="pt-PT" baseline="0" dirty="0" err="1" smtClean="0"/>
              <a:t>destingue</a:t>
            </a:r>
            <a:r>
              <a:rPr lang="pt-PT" baseline="0" dirty="0" smtClean="0"/>
              <a:t> é o valor Sensor(n) que pertence ao sensor montado na corda do servo (explicar os termos).</a:t>
            </a:r>
          </a:p>
          <a:p>
            <a:r>
              <a:rPr lang="pt-PT" baseline="0" dirty="0" smtClean="0"/>
              <a:t>Esta equação assim não funcionou pois não considera o sentido para o qual o servo deve rodar para igualar as forças, e fisicamente o único ponto onde as forças podem ser igualadas é com o </a:t>
            </a:r>
            <a:r>
              <a:rPr lang="pt-PT" baseline="0" dirty="0" err="1" smtClean="0"/>
              <a:t>pendulo</a:t>
            </a:r>
            <a:r>
              <a:rPr lang="pt-PT" baseline="0" dirty="0" smtClean="0"/>
              <a:t> na vertical. Para isso adicionei mais uma expressão às equações -&gt;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086032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Com este novo termo o controlador do servo já considera o estado do</a:t>
            </a:r>
            <a:r>
              <a:rPr lang="pt-PT" baseline="0" dirty="0" smtClean="0"/>
              <a:t> outro servo e assim consegue rodar no sentido correto.</a:t>
            </a:r>
          </a:p>
          <a:p>
            <a:r>
              <a:rPr lang="pt-PT" baseline="0" dirty="0" smtClean="0"/>
              <a:t>No entanto a estabilização do </a:t>
            </a:r>
            <a:r>
              <a:rPr lang="pt-PT" baseline="0" dirty="0" err="1" smtClean="0"/>
              <a:t>pendulo</a:t>
            </a:r>
            <a:r>
              <a:rPr lang="pt-PT" baseline="0" dirty="0" smtClean="0"/>
              <a:t> não era a ideal tal como podemos ver nos seguintes </a:t>
            </a:r>
            <a:r>
              <a:rPr lang="pt-PT" baseline="0" dirty="0" err="1" smtClean="0"/>
              <a:t>graficos</a:t>
            </a:r>
            <a:r>
              <a:rPr lang="pt-PT" baseline="0" dirty="0" smtClean="0"/>
              <a:t>: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460238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Este gráfico representa um</a:t>
            </a:r>
            <a:r>
              <a:rPr lang="pt-PT" baseline="0" dirty="0" smtClean="0"/>
              <a:t> ensaio e </a:t>
            </a:r>
            <a:r>
              <a:rPr lang="pt-PT" baseline="0" dirty="0" err="1" smtClean="0"/>
              <a:t>so</a:t>
            </a:r>
            <a:r>
              <a:rPr lang="pt-PT" baseline="0" dirty="0" smtClean="0"/>
              <a:t> mostra os valores relacionados com um servo, a </a:t>
            </a:r>
            <a:r>
              <a:rPr lang="pt-PT" baseline="0" dirty="0" err="1" smtClean="0"/>
              <a:t>tensao</a:t>
            </a:r>
            <a:r>
              <a:rPr lang="pt-PT" baseline="0" dirty="0" smtClean="0"/>
              <a:t> desejada, a leitura do sensor acoplado à corda do servo e o valor de torque enviado para o servo.</a:t>
            </a:r>
            <a:endParaRPr lang="pt-PT" dirty="0" smtClean="0"/>
          </a:p>
          <a:p>
            <a:r>
              <a:rPr lang="pt-PT" dirty="0" smtClean="0"/>
              <a:t>Aqui podemos ver que o controlo não é suave, tem muitas oscilações.</a:t>
            </a:r>
          </a:p>
          <a:p>
            <a:r>
              <a:rPr lang="pt-PT" dirty="0" smtClean="0"/>
              <a:t>Devido à acomodação da</a:t>
            </a:r>
            <a:r>
              <a:rPr lang="pt-PT" baseline="0" dirty="0" smtClean="0"/>
              <a:t> corda (por ser elástica) podemos ver que a força vai diminuindo apesar do servo estar a produzir binário constante.</a:t>
            </a:r>
          </a:p>
          <a:p>
            <a:r>
              <a:rPr lang="pt-PT" baseline="0" dirty="0" smtClean="0"/>
              <a:t>Este efeito expõe outro que é a fricção interna do motor, quando este a vence causa uma oscilação muito grande como se pode ver.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886932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Este gráfico tal</a:t>
            </a:r>
            <a:r>
              <a:rPr lang="pt-PT" baseline="0" dirty="0" smtClean="0"/>
              <a:t> como o anterior refere-se </a:t>
            </a:r>
            <a:r>
              <a:rPr lang="pt-PT" baseline="0" dirty="0" err="1" smtClean="0"/>
              <a:t>so</a:t>
            </a:r>
            <a:r>
              <a:rPr lang="pt-PT" baseline="0" dirty="0" smtClean="0"/>
              <a:t> a um servo, mostra a leitura do sensor e o valor do torque enviado dividido </a:t>
            </a:r>
            <a:endParaRPr lang="pt-PT" dirty="0" smtClean="0"/>
          </a:p>
          <a:p>
            <a:r>
              <a:rPr lang="pt-PT" dirty="0" smtClean="0"/>
              <a:t>Neste gráfico</a:t>
            </a:r>
            <a:r>
              <a:rPr lang="pt-PT" baseline="0" dirty="0" smtClean="0"/>
              <a:t> podemos ver outro problema que é a mudança do sentido de rotação dos servos que causa muita instabilidade.</a:t>
            </a:r>
          </a:p>
          <a:p>
            <a:r>
              <a:rPr lang="pt-PT" baseline="0" dirty="0" smtClean="0"/>
              <a:t>Tendo isto em conta decidiu-se mudar de motores.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30331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Esta ideia surgiu devido</a:t>
            </a:r>
            <a:r>
              <a:rPr lang="pt-PT" baseline="0" dirty="0" smtClean="0"/>
              <a:t> à n</a:t>
            </a:r>
            <a:r>
              <a:rPr lang="pt-PT" dirty="0" smtClean="0"/>
              <a:t>ecessidade de </a:t>
            </a:r>
            <a:r>
              <a:rPr lang="pt-PT" b="1" dirty="0" smtClean="0"/>
              <a:t>avaliar a</a:t>
            </a:r>
            <a:r>
              <a:rPr lang="pt-PT" b="1" baseline="0" dirty="0" smtClean="0"/>
              <a:t> capacidade de recuperação do equilíbrio postural do PHUA de uma forma fiável</a:t>
            </a:r>
            <a:r>
              <a:rPr lang="pt-PT" baseline="0" dirty="0" smtClean="0"/>
              <a:t>.</a:t>
            </a:r>
          </a:p>
          <a:p>
            <a:r>
              <a:rPr lang="pt-PT" baseline="0" dirty="0" smtClean="0"/>
              <a:t>Basicamente a ideia é desenvolver um sistema para perturbar o equilíbrio e que permita estudar a recuperação do mesmo.</a:t>
            </a:r>
          </a:p>
          <a:p>
            <a:endParaRPr lang="pt-PT" baseline="0" dirty="0" smtClean="0"/>
          </a:p>
          <a:p>
            <a:r>
              <a:rPr lang="pt-PT" baseline="0" dirty="0" smtClean="0"/>
              <a:t>Devido à forma física deste robot este conceito também pode ser escalado para humanos. Contribuindo assim para o </a:t>
            </a:r>
            <a:r>
              <a:rPr lang="pt-PT" b="1" baseline="0" dirty="0" err="1" smtClean="0"/>
              <a:t>diagnosticos</a:t>
            </a:r>
            <a:r>
              <a:rPr lang="pt-PT" b="1" baseline="0" dirty="0" smtClean="0"/>
              <a:t> de patologias associadas ao </a:t>
            </a:r>
            <a:r>
              <a:rPr lang="pt-PT" b="1" baseline="0" dirty="0" err="1" smtClean="0"/>
              <a:t>equilibrio</a:t>
            </a:r>
            <a:r>
              <a:rPr lang="pt-PT" b="1" baseline="0" dirty="0" smtClean="0"/>
              <a:t> e também para a avaliação do processo de reabilitação.</a:t>
            </a:r>
          </a:p>
          <a:p>
            <a:endParaRPr lang="pt-PT" b="1" baseline="0" dirty="0" smtClean="0"/>
          </a:p>
          <a:p>
            <a:endParaRPr lang="pt-PT" baseline="0" dirty="0" smtClean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435740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Tal</a:t>
            </a:r>
            <a:r>
              <a:rPr lang="pt-PT" baseline="0" dirty="0" smtClean="0"/>
              <a:t> como os outros servos este também estavam </a:t>
            </a:r>
            <a:r>
              <a:rPr lang="pt-PT" baseline="0" dirty="0" err="1" smtClean="0"/>
              <a:t>disponiveis</a:t>
            </a:r>
            <a:r>
              <a:rPr lang="pt-PT" baseline="0" dirty="0" smtClean="0"/>
              <a:t> e tem melhores </a:t>
            </a:r>
            <a:r>
              <a:rPr lang="pt-PT" baseline="0" dirty="0" err="1" smtClean="0"/>
              <a:t>caracteristicas</a:t>
            </a:r>
            <a:r>
              <a:rPr lang="pt-PT" baseline="0" dirty="0" smtClean="0"/>
              <a:t> e mais funcionalidades em relação aos RX-64</a:t>
            </a:r>
            <a:br>
              <a:rPr lang="pt-PT" baseline="0" dirty="0" smtClean="0"/>
            </a:b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419543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Tendo</a:t>
            </a:r>
            <a:r>
              <a:rPr lang="pt-PT" baseline="0" dirty="0" smtClean="0"/>
              <a:t> em conta que estes servos permitem mais modos de controlo adaptei a equação para controlar os servos em posição e velocidade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209733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Aqui podemos ver o resultado final do controlo.</a:t>
            </a:r>
          </a:p>
          <a:p>
            <a:r>
              <a:rPr lang="pt-PT" dirty="0" smtClean="0"/>
              <a:t>Consegui</a:t>
            </a:r>
            <a:r>
              <a:rPr lang="pt-PT" baseline="0" dirty="0" smtClean="0"/>
              <a:t> identificar alguns problemas: </a:t>
            </a:r>
            <a:r>
              <a:rPr lang="pt-PT" dirty="0" smtClean="0"/>
              <a:t>no</a:t>
            </a:r>
            <a:r>
              <a:rPr lang="pt-PT" baseline="0" dirty="0" smtClean="0"/>
              <a:t> inicio existem algumas oscilações e picos de força que são causados pela rapidez do controlador</a:t>
            </a:r>
          </a:p>
          <a:p>
            <a:r>
              <a:rPr lang="pt-PT" baseline="0" dirty="0" smtClean="0"/>
              <a:t>E também o efeito do sistema ser acoplado, no </a:t>
            </a:r>
            <a:r>
              <a:rPr lang="pt-PT" baseline="0" dirty="0" err="1" smtClean="0"/>
              <a:t>incio</a:t>
            </a:r>
            <a:r>
              <a:rPr lang="pt-PT" baseline="0" dirty="0" smtClean="0"/>
              <a:t> do aumento de tensão nas cordas se existir uma diferença entre as forças nas cordas esta vai-se manter e é muito complicado eliminar esta diferença pois qualquer alteração num dos lados influencia o outro a diferença de força mantém-se.</a:t>
            </a:r>
          </a:p>
          <a:p>
            <a:endParaRPr lang="pt-PT" baseline="0" dirty="0" smtClean="0"/>
          </a:p>
          <a:p>
            <a:r>
              <a:rPr lang="pt-PT" baseline="0" dirty="0" smtClean="0"/>
              <a:t>Apesar disto como o controlador já consegue garantir o estado inicial de tensão pretendido sendo que os </a:t>
            </a:r>
            <a:r>
              <a:rPr lang="pt-PT" baseline="0" dirty="0" err="1" smtClean="0"/>
              <a:t>devios</a:t>
            </a:r>
            <a:r>
              <a:rPr lang="pt-PT" baseline="0" dirty="0" smtClean="0"/>
              <a:t> da tensão são +/- 10%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946621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O PRINCIPAL OBJECTIVO DESTA FASE DO TRABALHO FOI</a:t>
            </a:r>
            <a:r>
              <a:rPr lang="pt-PT" baseline="0" dirty="0" smtClean="0"/>
              <a:t> : </a:t>
            </a:r>
          </a:p>
          <a:p>
            <a:r>
              <a:rPr lang="pt-PT" baseline="0" dirty="0" smtClean="0"/>
              <a:t>	- </a:t>
            </a:r>
            <a:r>
              <a:rPr lang="pt-PT" dirty="0" smtClean="0"/>
              <a:t>Testar </a:t>
            </a:r>
            <a:r>
              <a:rPr lang="pt-PT" dirty="0" err="1" smtClean="0"/>
              <a:t>repetitibilidade</a:t>
            </a:r>
            <a:r>
              <a:rPr lang="pt-PT" dirty="0" smtClean="0"/>
              <a:t>  </a:t>
            </a:r>
          </a:p>
          <a:p>
            <a:r>
              <a:rPr lang="pt-PT" baseline="0" dirty="0" smtClean="0"/>
              <a:t>	- tentar perceber qual o melhor modo de controlo dos servos para esta aplicação </a:t>
            </a:r>
          </a:p>
          <a:p>
            <a:r>
              <a:rPr lang="pt-PT" baseline="0" dirty="0" smtClean="0"/>
              <a:t>	- testar alguns </a:t>
            </a:r>
            <a:r>
              <a:rPr lang="pt-PT" baseline="0" dirty="0" err="1" smtClean="0"/>
              <a:t>estimulos</a:t>
            </a:r>
            <a:endParaRPr lang="pt-PT" baseline="0" dirty="0" smtClean="0"/>
          </a:p>
          <a:p>
            <a:endParaRPr lang="pt-PT" dirty="0" smtClean="0"/>
          </a:p>
          <a:p>
            <a:r>
              <a:rPr lang="pt-PT" baseline="0" dirty="0" smtClean="0"/>
              <a:t>Para garantir uma boa correlação guardei os valores dos sensores e também criei mais um nodo que recolhe a imagem de uma </a:t>
            </a:r>
            <a:r>
              <a:rPr lang="pt-PT" baseline="0" dirty="0" err="1" smtClean="0"/>
              <a:t>camara</a:t>
            </a:r>
            <a:r>
              <a:rPr lang="pt-PT" baseline="0" dirty="0" smtClean="0"/>
              <a:t> apontada ao </a:t>
            </a:r>
            <a:r>
              <a:rPr lang="pt-PT" baseline="0" dirty="0" err="1" smtClean="0"/>
              <a:t>pendulo</a:t>
            </a:r>
            <a:r>
              <a:rPr lang="pt-PT" baseline="0" dirty="0" smtClean="0"/>
              <a:t> para obter o </a:t>
            </a:r>
            <a:r>
              <a:rPr lang="pt-PT" baseline="0" dirty="0" err="1" smtClean="0"/>
              <a:t>angulo</a:t>
            </a:r>
            <a:r>
              <a:rPr lang="pt-PT" baseline="0" dirty="0" smtClean="0"/>
              <a:t> deste em relação à horizontal, para isso como se pode ser na imagem…..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556269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Os passos</a:t>
            </a:r>
            <a:r>
              <a:rPr lang="pt-PT" baseline="0" dirty="0" smtClean="0"/>
              <a:t> para a obtenção do </a:t>
            </a:r>
            <a:r>
              <a:rPr lang="pt-PT" baseline="0" dirty="0" err="1" smtClean="0"/>
              <a:t>angulo</a:t>
            </a:r>
            <a:r>
              <a:rPr lang="pt-PT" baseline="0" dirty="0" smtClean="0"/>
              <a:t> do </a:t>
            </a:r>
            <a:r>
              <a:rPr lang="pt-PT" baseline="0" dirty="0" err="1" smtClean="0"/>
              <a:t>pendulo</a:t>
            </a:r>
            <a:r>
              <a:rPr lang="pt-PT" baseline="0" dirty="0" smtClean="0"/>
              <a:t> foram estes.</a:t>
            </a:r>
          </a:p>
          <a:p>
            <a:r>
              <a:rPr lang="pt-PT" baseline="0" dirty="0" smtClean="0"/>
              <a:t>Desta forma o programa é simples e é </a:t>
            </a:r>
            <a:r>
              <a:rPr lang="pt-PT" baseline="0" dirty="0" err="1" smtClean="0"/>
              <a:t>possivel</a:t>
            </a:r>
            <a:r>
              <a:rPr lang="pt-PT" baseline="0" dirty="0" smtClean="0"/>
              <a:t> perceber se a </a:t>
            </a:r>
            <a:r>
              <a:rPr lang="pt-PT" baseline="0" dirty="0" err="1" smtClean="0"/>
              <a:t>deteção</a:t>
            </a:r>
            <a:r>
              <a:rPr lang="pt-PT" baseline="0" dirty="0" smtClean="0"/>
              <a:t> está a ser feita corretamente.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556269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1ª fase perceber</a:t>
            </a:r>
            <a:r>
              <a:rPr lang="pt-PT" baseline="0" dirty="0" smtClean="0"/>
              <a:t> a diferença entre os 3 tipos de controlo: </a:t>
            </a:r>
            <a:r>
              <a:rPr lang="pt-PT" baseline="0" dirty="0" err="1" smtClean="0"/>
              <a:t>vel</a:t>
            </a:r>
            <a:r>
              <a:rPr lang="pt-PT" baseline="0" dirty="0" smtClean="0"/>
              <a:t>, </a:t>
            </a:r>
            <a:r>
              <a:rPr lang="pt-PT" baseline="0" dirty="0" err="1" smtClean="0"/>
              <a:t>pos</a:t>
            </a:r>
            <a:r>
              <a:rPr lang="pt-PT" baseline="0" dirty="0" smtClean="0"/>
              <a:t>, torque e testar diferentes tipos de </a:t>
            </a:r>
            <a:r>
              <a:rPr lang="pt-PT" baseline="0" dirty="0" err="1" smtClean="0"/>
              <a:t>estimulos</a:t>
            </a:r>
            <a:endParaRPr lang="pt-PT" baseline="0" dirty="0" smtClean="0"/>
          </a:p>
          <a:p>
            <a:r>
              <a:rPr lang="pt-PT" baseline="0" dirty="0" smtClean="0"/>
              <a:t>Para isso só utilizei um servo sem garantir condições iniciais semelhantes, a corda estava sempre solta</a:t>
            </a:r>
          </a:p>
          <a:p>
            <a:r>
              <a:rPr lang="pt-PT" baseline="0" dirty="0" smtClean="0"/>
              <a:t>Testar a </a:t>
            </a:r>
            <a:r>
              <a:rPr lang="pt-PT" baseline="0" dirty="0" err="1" smtClean="0"/>
              <a:t>repetitibilidade</a:t>
            </a:r>
            <a:r>
              <a:rPr lang="pt-PT" baseline="0" dirty="0" smtClean="0"/>
              <a:t> (correlação)</a:t>
            </a:r>
          </a:p>
          <a:p>
            <a:r>
              <a:rPr lang="pt-PT" baseline="0" dirty="0" smtClean="0"/>
              <a:t>Foram feitos 5 ensaios para cada tipo de pulso, e isto foi repetido para cada um dos 3 tipos de controlo</a:t>
            </a:r>
          </a:p>
          <a:p>
            <a:endParaRPr lang="pt-PT" baseline="0" dirty="0" smtClean="0"/>
          </a:p>
          <a:p>
            <a:r>
              <a:rPr lang="pt-PT" baseline="0" dirty="0" smtClean="0"/>
              <a:t>Os resultados destes ensaios mostraram que o sistema consegue ser </a:t>
            </a:r>
            <a:r>
              <a:rPr lang="pt-PT" baseline="0" dirty="0" err="1" smtClean="0"/>
              <a:t>repetivel</a:t>
            </a:r>
            <a:r>
              <a:rPr lang="pt-PT" baseline="0" dirty="0" smtClean="0"/>
              <a:t> para </a:t>
            </a:r>
            <a:r>
              <a:rPr lang="pt-PT" baseline="0" dirty="0" err="1" smtClean="0"/>
              <a:t>estimulos</a:t>
            </a:r>
            <a:r>
              <a:rPr lang="pt-PT" baseline="0" dirty="0" smtClean="0"/>
              <a:t> mais suaves como é o caso das rampas</a:t>
            </a:r>
          </a:p>
          <a:p>
            <a:r>
              <a:rPr lang="pt-PT" baseline="0" dirty="0" smtClean="0"/>
              <a:t>Quanto ao modo de controlo dos servos não se notam diferença na </a:t>
            </a:r>
            <a:r>
              <a:rPr lang="pt-PT" baseline="0" dirty="0" err="1" smtClean="0"/>
              <a:t>repetitibilidade</a:t>
            </a:r>
            <a:r>
              <a:rPr lang="pt-PT" baseline="0" dirty="0" smtClean="0"/>
              <a:t> dos ensaios, portanto decidi utilizar os modos de controlo em velocidade e em torque já que o controlo em posição exige a definição da velocidade de do torque.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556269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1ª fase perceber</a:t>
            </a:r>
            <a:r>
              <a:rPr lang="pt-PT" baseline="0" dirty="0" smtClean="0"/>
              <a:t> a diferença entre os 3 tipos de controlo: </a:t>
            </a:r>
            <a:r>
              <a:rPr lang="pt-PT" baseline="0" dirty="0" err="1" smtClean="0"/>
              <a:t>vel</a:t>
            </a:r>
            <a:r>
              <a:rPr lang="pt-PT" baseline="0" dirty="0" smtClean="0"/>
              <a:t>, </a:t>
            </a:r>
            <a:r>
              <a:rPr lang="pt-PT" baseline="0" dirty="0" err="1" smtClean="0"/>
              <a:t>pos</a:t>
            </a:r>
            <a:r>
              <a:rPr lang="pt-PT" baseline="0" dirty="0" smtClean="0"/>
              <a:t>, torque e testar diferentes tipos de </a:t>
            </a:r>
            <a:r>
              <a:rPr lang="pt-PT" baseline="0" dirty="0" err="1" smtClean="0"/>
              <a:t>estimulos</a:t>
            </a:r>
            <a:endParaRPr lang="pt-PT" baseline="0" dirty="0" smtClean="0"/>
          </a:p>
          <a:p>
            <a:r>
              <a:rPr lang="pt-PT" baseline="0" dirty="0" smtClean="0"/>
              <a:t>Para isso só utilizei um servo sem garantir condições iniciais semelhantes, a corda estava sempre solta</a:t>
            </a:r>
          </a:p>
          <a:p>
            <a:r>
              <a:rPr lang="pt-PT" baseline="0" dirty="0" smtClean="0"/>
              <a:t>Testar a </a:t>
            </a:r>
            <a:r>
              <a:rPr lang="pt-PT" baseline="0" dirty="0" err="1" smtClean="0"/>
              <a:t>repetitibilidade</a:t>
            </a:r>
            <a:r>
              <a:rPr lang="pt-PT" baseline="0" dirty="0" smtClean="0"/>
              <a:t> (correlação)</a:t>
            </a:r>
          </a:p>
          <a:p>
            <a:r>
              <a:rPr lang="pt-PT" baseline="0" dirty="0" smtClean="0"/>
              <a:t>Foram feitos 5 ensaios para cada tipo de pulso, e isto foi repetido para cada um dos 3 tipos de controlo</a:t>
            </a:r>
          </a:p>
          <a:p>
            <a:endParaRPr lang="pt-PT" baseline="0" dirty="0" smtClean="0"/>
          </a:p>
          <a:p>
            <a:r>
              <a:rPr lang="pt-PT" baseline="0" dirty="0" smtClean="0"/>
              <a:t>Os resultados destes ensaios mostraram que o sistema consegue ser </a:t>
            </a:r>
            <a:r>
              <a:rPr lang="pt-PT" baseline="0" dirty="0" err="1" smtClean="0"/>
              <a:t>repetivel</a:t>
            </a:r>
            <a:r>
              <a:rPr lang="pt-PT" baseline="0" dirty="0" smtClean="0"/>
              <a:t> para </a:t>
            </a:r>
            <a:r>
              <a:rPr lang="pt-PT" baseline="0" dirty="0" err="1" smtClean="0"/>
              <a:t>estimulos</a:t>
            </a:r>
            <a:r>
              <a:rPr lang="pt-PT" baseline="0" dirty="0" smtClean="0"/>
              <a:t> mais suaves como é o caso das rampas</a:t>
            </a:r>
          </a:p>
          <a:p>
            <a:r>
              <a:rPr lang="pt-PT" baseline="0" dirty="0" smtClean="0"/>
              <a:t>Quanto ao modo de controlo dos servos não se notam diferença na </a:t>
            </a:r>
            <a:r>
              <a:rPr lang="pt-PT" baseline="0" dirty="0" err="1" smtClean="0"/>
              <a:t>repetitibilidade</a:t>
            </a:r>
            <a:r>
              <a:rPr lang="pt-PT" baseline="0" dirty="0" smtClean="0"/>
              <a:t> dos ensaios, portanto</a:t>
            </a:r>
            <a:r>
              <a:rPr lang="pt-PT" b="1" baseline="0" dirty="0" smtClean="0"/>
              <a:t> decidi utilizar os modos de controlo em velocidade e em torque já que o controlo em posição exige a definição da velocidade de do torque.</a:t>
            </a:r>
            <a:endParaRPr lang="pt-PT" b="1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26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556269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Nesta</a:t>
            </a:r>
            <a:r>
              <a:rPr lang="pt-PT" baseline="0" dirty="0" smtClean="0"/>
              <a:t> fase de ensaios </a:t>
            </a:r>
            <a:r>
              <a:rPr lang="pt-PT" baseline="0" dirty="0" err="1" smtClean="0"/>
              <a:t>utlizei</a:t>
            </a:r>
            <a:r>
              <a:rPr lang="pt-PT" baseline="0" dirty="0" smtClean="0"/>
              <a:t> as duas cordas e o controlador para garantir as condições iniciais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556269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Aqui podemos ver estes ensaios, onde há</a:t>
            </a:r>
            <a:r>
              <a:rPr lang="pt-PT" baseline="0" dirty="0" smtClean="0"/>
              <a:t> a fase inicial da estabilização.</a:t>
            </a:r>
          </a:p>
          <a:p>
            <a:r>
              <a:rPr lang="pt-PT" baseline="0" dirty="0" smtClean="0"/>
              <a:t>A recolha de informação começa 1 segundo antes da aplicação dos estimulo e dura 10 segundos.</a:t>
            </a:r>
          </a:p>
          <a:p>
            <a:endParaRPr lang="pt-PT" baseline="0" dirty="0" smtClean="0"/>
          </a:p>
          <a:p>
            <a:r>
              <a:rPr lang="pt-PT" baseline="0" dirty="0" smtClean="0"/>
              <a:t>Estes ensaios continuaram a não deixar claro qual a melhor maneira de controlar os servos.</a:t>
            </a:r>
          </a:p>
          <a:p>
            <a:r>
              <a:rPr lang="pt-PT" baseline="0" dirty="0" smtClean="0"/>
              <a:t>Mas provaram que o conceito da aplicação de </a:t>
            </a:r>
            <a:r>
              <a:rPr lang="pt-PT" baseline="0" dirty="0" err="1" smtClean="0"/>
              <a:t>estimulos</a:t>
            </a:r>
            <a:r>
              <a:rPr lang="pt-PT" baseline="0" dirty="0" smtClean="0"/>
              <a:t> desta forma pode ser </a:t>
            </a:r>
            <a:r>
              <a:rPr lang="pt-PT" baseline="0" dirty="0" err="1" smtClean="0"/>
              <a:t>repetivel</a:t>
            </a:r>
            <a:r>
              <a:rPr lang="pt-PT" baseline="0" dirty="0" smtClean="0"/>
              <a:t> pois a correlação dos dados recolhidos rondou os 99%.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28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556269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Aqui podemos ver estes ensaios, onde há</a:t>
            </a:r>
            <a:r>
              <a:rPr lang="pt-PT" baseline="0" dirty="0" smtClean="0"/>
              <a:t> a fase inicial da estabilização.</a:t>
            </a:r>
          </a:p>
          <a:p>
            <a:r>
              <a:rPr lang="pt-PT" baseline="0" dirty="0" smtClean="0"/>
              <a:t>A recolha de informação começa 1 segundo antes da aplicação dos estimulo e dura 10 segundos.</a:t>
            </a:r>
          </a:p>
          <a:p>
            <a:endParaRPr lang="pt-PT" baseline="0" dirty="0" smtClean="0"/>
          </a:p>
          <a:p>
            <a:r>
              <a:rPr lang="pt-PT" baseline="0" dirty="0" smtClean="0"/>
              <a:t>Estes ensaios continuaram a não deixar claro qual a melhor maneira de controlar os servos.</a:t>
            </a:r>
          </a:p>
          <a:p>
            <a:r>
              <a:rPr lang="pt-PT" baseline="0" dirty="0" smtClean="0"/>
              <a:t>Mas provaram que o conceito da aplicação de </a:t>
            </a:r>
            <a:r>
              <a:rPr lang="pt-PT" baseline="0" dirty="0" err="1" smtClean="0"/>
              <a:t>estimulos</a:t>
            </a:r>
            <a:r>
              <a:rPr lang="pt-PT" baseline="0" dirty="0" smtClean="0"/>
              <a:t> desta forma pode ser </a:t>
            </a:r>
            <a:r>
              <a:rPr lang="pt-PT" baseline="0" dirty="0" err="1" smtClean="0"/>
              <a:t>repetivel</a:t>
            </a:r>
            <a:r>
              <a:rPr lang="pt-PT" baseline="0" dirty="0" smtClean="0"/>
              <a:t> pois a correlação dos dados recolhidos rondou os 99%.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55626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Em geral</a:t>
            </a:r>
            <a:r>
              <a:rPr lang="pt-PT" baseline="0" dirty="0" smtClean="0"/>
              <a:t> há dois tipos de testes do </a:t>
            </a:r>
            <a:r>
              <a:rPr lang="pt-PT" baseline="0" dirty="0" err="1" smtClean="0"/>
              <a:t>equilibrio</a:t>
            </a:r>
            <a:r>
              <a:rPr lang="pt-PT" baseline="0" dirty="0" smtClean="0"/>
              <a:t> postural: os Estáticos e os </a:t>
            </a:r>
            <a:r>
              <a:rPr lang="pt-PT" baseline="0" dirty="0" err="1" smtClean="0"/>
              <a:t>Dinamicos</a:t>
            </a:r>
            <a:endParaRPr lang="pt-PT" baseline="0" dirty="0" smtClean="0"/>
          </a:p>
          <a:p>
            <a:r>
              <a:rPr lang="pt-PT" baseline="0" dirty="0" smtClean="0"/>
              <a:t>O dinâmico é melhor porque permite a recolha de mais informação em relação ao estático, e normalmente os </a:t>
            </a:r>
            <a:r>
              <a:rPr lang="pt-PT" baseline="0" dirty="0" err="1" smtClean="0"/>
              <a:t>sitemas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dinamicos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incluiem</a:t>
            </a:r>
            <a:r>
              <a:rPr lang="pt-PT" baseline="0" dirty="0" smtClean="0"/>
              <a:t> o estático.</a:t>
            </a:r>
          </a:p>
          <a:p>
            <a:r>
              <a:rPr lang="pt-PT" baseline="0" dirty="0" smtClean="0"/>
              <a:t>Os Estáticos consistem numa plataforma de força que permite analisar a posição e oscilações do centro de pressão</a:t>
            </a:r>
          </a:p>
          <a:p>
            <a:endParaRPr lang="pt-PT" baseline="0" dirty="0" smtClean="0"/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511867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Aqui podemos ver estes ensaios, onde há</a:t>
            </a:r>
            <a:r>
              <a:rPr lang="pt-PT" baseline="0" dirty="0" smtClean="0"/>
              <a:t> a fase inicial da estabilização.</a:t>
            </a:r>
          </a:p>
          <a:p>
            <a:r>
              <a:rPr lang="pt-PT" baseline="0" dirty="0" smtClean="0"/>
              <a:t>A recolha de informação começa 1 segundo antes da aplicação dos estimulo e dura 10 segundos.</a:t>
            </a:r>
          </a:p>
          <a:p>
            <a:endParaRPr lang="pt-PT" baseline="0" dirty="0" smtClean="0"/>
          </a:p>
          <a:p>
            <a:r>
              <a:rPr lang="pt-PT" baseline="0" dirty="0" smtClean="0"/>
              <a:t>Estes ensaios continuaram a não deixar claro qual a melhor maneira de controlar os servos.</a:t>
            </a:r>
          </a:p>
          <a:p>
            <a:r>
              <a:rPr lang="pt-PT" baseline="0" dirty="0" smtClean="0"/>
              <a:t>Mas provaram que o conceito da aplicação de </a:t>
            </a:r>
            <a:r>
              <a:rPr lang="pt-PT" baseline="0" dirty="0" err="1" smtClean="0"/>
              <a:t>estimulos</a:t>
            </a:r>
            <a:r>
              <a:rPr lang="pt-PT" baseline="0" dirty="0" smtClean="0"/>
              <a:t> desta forma pode ser </a:t>
            </a:r>
            <a:r>
              <a:rPr lang="pt-PT" baseline="0" dirty="0" err="1" smtClean="0"/>
              <a:t>repetivel</a:t>
            </a:r>
            <a:r>
              <a:rPr lang="pt-PT" baseline="0" dirty="0" smtClean="0"/>
              <a:t> pois a correlação dos dados recolhidos rondou os 99%.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30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556269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mtClean="0"/>
              <a:t>Bom dia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33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81741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aseline="0" dirty="0" smtClean="0"/>
              <a:t>Permitem avaliar o </a:t>
            </a:r>
            <a:r>
              <a:rPr lang="pt-PT" baseline="0" dirty="0" err="1" smtClean="0"/>
              <a:t>equilibrio</a:t>
            </a:r>
            <a:r>
              <a:rPr lang="pt-PT" baseline="0" dirty="0" smtClean="0"/>
              <a:t> </a:t>
            </a:r>
            <a:r>
              <a:rPr lang="pt-PT" baseline="0" dirty="0" err="1" smtClean="0"/>
              <a:t>estatico</a:t>
            </a:r>
            <a:r>
              <a:rPr lang="pt-PT" baseline="0" dirty="0" smtClean="0"/>
              <a:t> e </a:t>
            </a:r>
            <a:r>
              <a:rPr lang="pt-PT" baseline="0" dirty="0" err="1" smtClean="0"/>
              <a:t>dinamico</a:t>
            </a:r>
            <a:endParaRPr lang="pt-PT" baseline="0" dirty="0" smtClean="0"/>
          </a:p>
          <a:p>
            <a:r>
              <a:rPr lang="pt-PT" baseline="0" dirty="0" smtClean="0"/>
              <a:t>	- </a:t>
            </a:r>
            <a:r>
              <a:rPr lang="pt-PT" baseline="0" dirty="0" err="1" smtClean="0"/>
              <a:t>IsiMove</a:t>
            </a:r>
            <a:r>
              <a:rPr lang="pt-PT" baseline="0" dirty="0" smtClean="0"/>
              <a:t> permite Medir o deslocamento do centro de </a:t>
            </a:r>
            <a:r>
              <a:rPr lang="pt-PT" baseline="0" dirty="0" err="1" smtClean="0"/>
              <a:t>pressao</a:t>
            </a:r>
            <a:r>
              <a:rPr lang="pt-PT" baseline="0" dirty="0" smtClean="0"/>
              <a:t> para cada pé ao longo do tempo e gera vários tipos de perturbações</a:t>
            </a:r>
          </a:p>
          <a:p>
            <a:r>
              <a:rPr lang="pt-PT" baseline="0" dirty="0" smtClean="0"/>
              <a:t>	- </a:t>
            </a:r>
            <a:r>
              <a:rPr lang="pt-PT" baseline="0" dirty="0" err="1" smtClean="0"/>
              <a:t>Isiskate</a:t>
            </a:r>
            <a:r>
              <a:rPr lang="pt-PT" baseline="0" dirty="0" smtClean="0"/>
              <a:t> permite simular as perturbações sentidas em transportes </a:t>
            </a:r>
            <a:r>
              <a:rPr lang="pt-PT" baseline="0" dirty="0" err="1" smtClean="0"/>
              <a:t>publicos</a:t>
            </a:r>
            <a:r>
              <a:rPr lang="pt-PT" baseline="0" dirty="0" smtClean="0"/>
              <a:t>, mede o deslocamento (em tempo real) do centro de </a:t>
            </a:r>
            <a:r>
              <a:rPr lang="pt-PT" baseline="0" dirty="0" err="1" smtClean="0"/>
              <a:t>pressao</a:t>
            </a:r>
            <a:r>
              <a:rPr lang="pt-PT" baseline="0" dirty="0" smtClean="0"/>
              <a:t> de cada pé. </a:t>
            </a:r>
            <a:r>
              <a:rPr lang="pt-PT" baseline="0" dirty="0" err="1" smtClean="0"/>
              <a:t>Tambem</a:t>
            </a:r>
            <a:r>
              <a:rPr lang="pt-PT" baseline="0" dirty="0" smtClean="0"/>
              <a:t> mede o deslocamento do centro de massa e movimento do </a:t>
            </a:r>
            <a:r>
              <a:rPr lang="pt-PT" baseline="0" dirty="0" err="1" smtClean="0"/>
              <a:t>tronozelo</a:t>
            </a:r>
            <a:r>
              <a:rPr lang="pt-PT" baseline="0" dirty="0" smtClean="0"/>
              <a:t>, joelho e anca graças ao sensor de </a:t>
            </a:r>
            <a:r>
              <a:rPr lang="pt-PT" baseline="0" dirty="0" err="1" smtClean="0"/>
              <a:t>inercia</a:t>
            </a:r>
            <a:endParaRPr lang="pt-PT" baseline="0" dirty="0" smtClean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51186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aseline="0" dirty="0" smtClean="0"/>
              <a:t>Estes testes consistem na aplicação de uma força de tração no sujeito e a avaliação da reação é feita por um especialista, este teste não recolhe </a:t>
            </a:r>
            <a:r>
              <a:rPr lang="pt-PT" baseline="0" dirty="0" err="1" smtClean="0"/>
              <a:t>informções</a:t>
            </a:r>
            <a:r>
              <a:rPr lang="pt-PT" baseline="0" dirty="0" smtClean="0"/>
              <a:t>.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51186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aseline="0" dirty="0" smtClean="0"/>
              <a:t>Este teste permite a aplicação de mais tipos de estímulos sendo assim o mais completo (tração </a:t>
            </a:r>
            <a:r>
              <a:rPr lang="pt-PT" baseline="0" dirty="0" err="1" smtClean="0"/>
              <a:t>atraves</a:t>
            </a:r>
            <a:r>
              <a:rPr lang="pt-PT" baseline="0" dirty="0" smtClean="0"/>
              <a:t> de cordas e pela plataforma)</a:t>
            </a:r>
          </a:p>
          <a:p>
            <a:r>
              <a:rPr lang="pt-PT" baseline="0" dirty="0" smtClean="0"/>
              <a:t>	- mede o deslocamento do centro de massa e de pressão</a:t>
            </a:r>
          </a:p>
          <a:p>
            <a:r>
              <a:rPr lang="pt-PT" baseline="0" dirty="0" smtClean="0"/>
              <a:t>	- os servos puxam as cordas, como </a:t>
            </a:r>
            <a:r>
              <a:rPr lang="pt-PT" baseline="0" dirty="0" err="1" smtClean="0"/>
              <a:t>so</a:t>
            </a:r>
            <a:r>
              <a:rPr lang="pt-PT" baseline="0" dirty="0" smtClean="0"/>
              <a:t> são dois </a:t>
            </a:r>
            <a:r>
              <a:rPr lang="pt-PT" baseline="0" dirty="0" err="1" smtClean="0"/>
              <a:t>so</a:t>
            </a:r>
            <a:r>
              <a:rPr lang="pt-PT" baseline="0" dirty="0" smtClean="0"/>
              <a:t> conseguem aplicar forças num plano, neste caso o plano </a:t>
            </a:r>
            <a:r>
              <a:rPr lang="pt-PT" baseline="0" dirty="0" err="1" smtClean="0"/>
              <a:t>antero</a:t>
            </a:r>
            <a:r>
              <a:rPr lang="pt-PT" baseline="0" dirty="0" smtClean="0"/>
              <a:t>-posterior</a:t>
            </a:r>
          </a:p>
          <a:p>
            <a:r>
              <a:rPr lang="pt-PT" baseline="0" dirty="0" smtClean="0"/>
              <a:t>	- a plataforma </a:t>
            </a:r>
            <a:r>
              <a:rPr lang="pt-PT" baseline="0" dirty="0" err="1" smtClean="0"/>
              <a:t>tambem</a:t>
            </a:r>
            <a:r>
              <a:rPr lang="pt-PT" baseline="0" dirty="0" smtClean="0"/>
              <a:t> pode aplicar </a:t>
            </a:r>
            <a:r>
              <a:rPr lang="pt-PT" baseline="0" dirty="0" err="1" smtClean="0"/>
              <a:t>estimulos</a:t>
            </a:r>
            <a:r>
              <a:rPr lang="pt-PT" baseline="0" dirty="0" smtClean="0"/>
              <a:t> ao mesmo tempo das forças de </a:t>
            </a:r>
            <a:r>
              <a:rPr lang="pt-PT" baseline="0" dirty="0" err="1" smtClean="0"/>
              <a:t>traçao</a:t>
            </a:r>
            <a:r>
              <a:rPr lang="pt-PT" baseline="0" dirty="0" smtClean="0"/>
              <a:t> ou não permitindo assim uma grande variedade de </a:t>
            </a:r>
            <a:r>
              <a:rPr lang="pt-PT" baseline="0" dirty="0" err="1" smtClean="0"/>
              <a:t>estimulos</a:t>
            </a:r>
            <a:r>
              <a:rPr lang="pt-PT" baseline="0" dirty="0" smtClean="0"/>
              <a:t> que podem ser aplicados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51186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O que queremos fazer é</a:t>
            </a:r>
            <a:r>
              <a:rPr lang="pt-PT" baseline="0" dirty="0" smtClean="0"/>
              <a:t> uma mecanismo que seja capaz de:</a:t>
            </a:r>
          </a:p>
          <a:p>
            <a:r>
              <a:rPr lang="pt-PT" baseline="0" dirty="0" smtClean="0"/>
              <a:t>	- Aplicar estímulos </a:t>
            </a:r>
            <a:r>
              <a:rPr lang="pt-PT" baseline="0" dirty="0" err="1" smtClean="0"/>
              <a:t>repitiveis</a:t>
            </a:r>
            <a:r>
              <a:rPr lang="pt-PT" baseline="0" dirty="0" smtClean="0"/>
              <a:t>, ou seja, os dados produzidos devem ser de confiança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baseline="0" dirty="0" smtClean="0"/>
              <a:t>	- O mecanismo deve operar o mais </a:t>
            </a:r>
            <a:r>
              <a:rPr lang="pt-PT" baseline="0" dirty="0" err="1" smtClean="0"/>
              <a:t>automatico</a:t>
            </a:r>
            <a:r>
              <a:rPr lang="pt-PT" baseline="0" dirty="0" smtClean="0"/>
              <a:t> </a:t>
            </a:r>
            <a:r>
              <a:rPr lang="pt-PT" baseline="0" dirty="0" err="1" smtClean="0"/>
              <a:t>possivel</a:t>
            </a:r>
            <a:r>
              <a:rPr lang="pt-PT" baseline="0" dirty="0" smtClean="0"/>
              <a:t>, necessitando da </a:t>
            </a:r>
            <a:r>
              <a:rPr lang="pt-PT" baseline="0" dirty="0" err="1" smtClean="0"/>
              <a:t>minima</a:t>
            </a:r>
            <a:r>
              <a:rPr lang="pt-PT" baseline="0" dirty="0" smtClean="0"/>
              <a:t> </a:t>
            </a:r>
            <a:r>
              <a:rPr lang="pt-PT" baseline="0" dirty="0" err="1" smtClean="0"/>
              <a:t>intervençao</a:t>
            </a:r>
            <a:r>
              <a:rPr lang="pt-PT" baseline="0" dirty="0" smtClean="0"/>
              <a:t> humana para a </a:t>
            </a:r>
            <a:r>
              <a:rPr lang="pt-PT" baseline="0" dirty="0" err="1" smtClean="0"/>
              <a:t>realizaçao</a:t>
            </a:r>
            <a:r>
              <a:rPr lang="pt-PT" baseline="0" dirty="0" smtClean="0"/>
              <a:t> das </a:t>
            </a:r>
            <a:r>
              <a:rPr lang="pt-PT" baseline="0" dirty="0" err="1" smtClean="0"/>
              <a:t>perturbaçoes</a:t>
            </a:r>
            <a:endParaRPr lang="pt-PT" baseline="0" dirty="0" smtClean="0"/>
          </a:p>
          <a:p>
            <a:r>
              <a:rPr lang="pt-PT" baseline="0" dirty="0" smtClean="0"/>
              <a:t>	- Tem de possuir uma forma de medir os </a:t>
            </a:r>
            <a:r>
              <a:rPr lang="pt-PT" baseline="0" dirty="0" err="1" smtClean="0"/>
              <a:t>estimulos</a:t>
            </a:r>
            <a:r>
              <a:rPr lang="pt-PT" baseline="0" dirty="0" smtClean="0"/>
              <a:t>  e os seus efeitos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baseline="0" dirty="0" smtClean="0"/>
              <a:t>	- Tem de ser seguro, nunca pode produzir </a:t>
            </a:r>
            <a:r>
              <a:rPr lang="pt-PT" baseline="0" dirty="0" err="1" smtClean="0"/>
              <a:t>estimulos</a:t>
            </a:r>
            <a:r>
              <a:rPr lang="pt-PT" baseline="0" dirty="0" smtClean="0"/>
              <a:t> capazes de danificar o que quer que esteja a ser testado</a:t>
            </a:r>
          </a:p>
          <a:p>
            <a:r>
              <a:rPr lang="pt-PT" baseline="0" dirty="0" smtClean="0"/>
              <a:t>	- Baixo impacto visual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59635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Aqui pudemos ver a solução que cumpre</a:t>
            </a:r>
            <a:r>
              <a:rPr lang="pt-PT" baseline="0" dirty="0" smtClean="0"/>
              <a:t> com os requisitos descritos e será explorada neste trabalho</a:t>
            </a:r>
          </a:p>
          <a:p>
            <a:r>
              <a:rPr lang="pt-PT" baseline="0" dirty="0" smtClean="0"/>
              <a:t>Os </a:t>
            </a:r>
            <a:r>
              <a:rPr lang="pt-PT" baseline="0" dirty="0" err="1" smtClean="0"/>
              <a:t>estimulos</a:t>
            </a:r>
            <a:r>
              <a:rPr lang="pt-PT" baseline="0" dirty="0" smtClean="0"/>
              <a:t> são forças de </a:t>
            </a:r>
            <a:r>
              <a:rPr lang="pt-PT" baseline="0" dirty="0" err="1" smtClean="0"/>
              <a:t>traçao</a:t>
            </a:r>
            <a:r>
              <a:rPr lang="pt-PT" baseline="0" dirty="0" smtClean="0"/>
              <a:t>, aplicados por </a:t>
            </a:r>
            <a:r>
              <a:rPr lang="pt-PT" baseline="0" dirty="0" err="1" smtClean="0"/>
              <a:t>servo-motores</a:t>
            </a:r>
            <a:r>
              <a:rPr lang="pt-PT" baseline="0" dirty="0" smtClean="0"/>
              <a:t> através de fios, de forma a ser </a:t>
            </a:r>
            <a:r>
              <a:rPr lang="pt-PT" baseline="0" dirty="0" err="1" smtClean="0"/>
              <a:t>possivel</a:t>
            </a:r>
            <a:r>
              <a:rPr lang="pt-PT" baseline="0" dirty="0" smtClean="0"/>
              <a:t> simular </a:t>
            </a:r>
            <a:r>
              <a:rPr lang="pt-PT" baseline="0" dirty="0" err="1" smtClean="0"/>
              <a:t>desiquilibrios</a:t>
            </a:r>
            <a:r>
              <a:rPr lang="pt-PT" baseline="0" dirty="0" smtClean="0"/>
              <a:t> gerados por colisões</a:t>
            </a:r>
          </a:p>
          <a:p>
            <a:r>
              <a:rPr lang="pt-PT" baseline="0" dirty="0" smtClean="0"/>
              <a:t>4 servos garantem a aplicação de </a:t>
            </a:r>
            <a:r>
              <a:rPr lang="pt-PT" baseline="0" dirty="0" err="1" smtClean="0"/>
              <a:t>estimulos</a:t>
            </a:r>
            <a:r>
              <a:rPr lang="pt-PT" baseline="0" dirty="0" smtClean="0"/>
              <a:t> em todas as </a:t>
            </a:r>
            <a:r>
              <a:rPr lang="pt-PT" baseline="0" dirty="0" err="1" smtClean="0"/>
              <a:t>direçoes</a:t>
            </a:r>
            <a:r>
              <a:rPr lang="pt-PT" baseline="0" dirty="0" smtClean="0"/>
              <a:t> do plano horizontal</a:t>
            </a:r>
          </a:p>
          <a:p>
            <a:r>
              <a:rPr lang="pt-PT" baseline="0" dirty="0" smtClean="0"/>
              <a:t>(pressupõem 4 porque 3 é mais </a:t>
            </a:r>
            <a:r>
              <a:rPr lang="pt-PT" baseline="0" dirty="0" err="1" smtClean="0"/>
              <a:t>deficil</a:t>
            </a:r>
            <a:r>
              <a:rPr lang="pt-PT" baseline="0" dirty="0" smtClean="0"/>
              <a:t> de balancear…)</a:t>
            </a:r>
          </a:p>
          <a:p>
            <a:r>
              <a:rPr lang="pt-PT" baseline="0" dirty="0" smtClean="0"/>
              <a:t>A Força do estimulo é medida por sensores de tração no fio</a:t>
            </a:r>
          </a:p>
          <a:p>
            <a:r>
              <a:rPr lang="pt-PT" baseline="0" dirty="0" smtClean="0"/>
              <a:t>O controlo do sistema garante que a força no fio nunca excede o limite de segurança</a:t>
            </a:r>
            <a:endParaRPr lang="pt-PT" u="none" baseline="0" dirty="0" smtClean="0"/>
          </a:p>
          <a:p>
            <a:r>
              <a:rPr lang="pt-PT" u="none" baseline="0" dirty="0" smtClean="0"/>
              <a:t>O controlo também é responsável por fazer com que as forças nos fios sejam todas iguais e que este estado de balanço seja </a:t>
            </a:r>
            <a:r>
              <a:rPr lang="pt-PT" u="none" baseline="0" dirty="0" err="1" smtClean="0"/>
              <a:t>repetivel</a:t>
            </a:r>
            <a:r>
              <a:rPr lang="pt-PT" u="none" baseline="0" dirty="0" smtClean="0"/>
              <a:t> para que o efeito dos </a:t>
            </a:r>
            <a:r>
              <a:rPr lang="pt-PT" u="none" baseline="0" dirty="0" err="1" smtClean="0"/>
              <a:t>estimulos</a:t>
            </a:r>
            <a:r>
              <a:rPr lang="pt-PT" u="none" baseline="0" dirty="0" smtClean="0"/>
              <a:t> </a:t>
            </a:r>
            <a:r>
              <a:rPr lang="pt-PT" u="none" baseline="0" dirty="0" err="1" smtClean="0"/>
              <a:t>tambem</a:t>
            </a:r>
            <a:r>
              <a:rPr lang="pt-PT" u="none" baseline="0" dirty="0" smtClean="0"/>
              <a:t> seja </a:t>
            </a:r>
            <a:r>
              <a:rPr lang="pt-PT" u="none" baseline="0" dirty="0" err="1" smtClean="0"/>
              <a:t>repetivel</a:t>
            </a:r>
            <a:r>
              <a:rPr lang="pt-PT" u="none" baseline="0" dirty="0" smtClean="0"/>
              <a:t>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687623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noProof="0" dirty="0" smtClean="0"/>
              <a:t>O primeiro objectivo deste</a:t>
            </a:r>
            <a:r>
              <a:rPr lang="pt-PT" baseline="0" noProof="0" dirty="0" smtClean="0"/>
              <a:t> trabalho é desenvolver um mecanismo </a:t>
            </a:r>
            <a:r>
              <a:rPr lang="pt-PT" baseline="0" noProof="0" dirty="0" err="1" smtClean="0"/>
              <a:t>fisico</a:t>
            </a:r>
            <a:r>
              <a:rPr lang="pt-PT" baseline="0" noProof="0" dirty="0" smtClean="0"/>
              <a:t> para testar este conceito.</a:t>
            </a:r>
          </a:p>
          <a:p>
            <a:endParaRPr lang="pt-PT" baseline="0" noProof="0" dirty="0" smtClean="0"/>
          </a:p>
          <a:p>
            <a:r>
              <a:rPr lang="pt-PT" baseline="0" noProof="0" dirty="0" smtClean="0"/>
              <a:t>O segundo objectivo é aplicar estímulos e concluir se esta conceito </a:t>
            </a:r>
            <a:r>
              <a:rPr lang="pt-PT" baseline="0" noProof="0" dirty="0" err="1" smtClean="0"/>
              <a:t>permeti</a:t>
            </a:r>
            <a:r>
              <a:rPr lang="pt-PT" baseline="0" noProof="0" dirty="0" smtClean="0"/>
              <a:t> a </a:t>
            </a:r>
            <a:r>
              <a:rPr lang="pt-PT" baseline="0" noProof="0" dirty="0" err="1" smtClean="0"/>
              <a:t>aplicaçao</a:t>
            </a:r>
            <a:r>
              <a:rPr lang="pt-PT" baseline="0" noProof="0" dirty="0" smtClean="0"/>
              <a:t> de </a:t>
            </a:r>
            <a:r>
              <a:rPr lang="pt-PT" baseline="0" noProof="0" dirty="0" err="1" smtClean="0"/>
              <a:t>estimulos</a:t>
            </a:r>
            <a:r>
              <a:rPr lang="pt-PT" baseline="0" noProof="0" dirty="0" smtClean="0"/>
              <a:t> </a:t>
            </a:r>
            <a:r>
              <a:rPr lang="pt-PT" baseline="0" noProof="0" dirty="0" err="1" smtClean="0"/>
              <a:t>repetiveis</a:t>
            </a:r>
            <a:r>
              <a:rPr lang="pt-PT" baseline="0" noProof="0" dirty="0" smtClean="0"/>
              <a:t> com resultados </a:t>
            </a:r>
            <a:r>
              <a:rPr lang="pt-PT" baseline="0" noProof="0" dirty="0" err="1" smtClean="0"/>
              <a:t>fiaveis</a:t>
            </a:r>
            <a:endParaRPr lang="pt-PT" baseline="0" noProof="0" dirty="0" smtClean="0"/>
          </a:p>
          <a:p>
            <a:endParaRPr lang="pt-PT" noProof="0" dirty="0" smtClean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2DDB2-6247-45C5-ACEB-66D5470B1F9F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55650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79712" y="1124744"/>
            <a:ext cx="6624736" cy="1470025"/>
          </a:xfrm>
        </p:spPr>
        <p:txBody>
          <a:bodyPr/>
          <a:lstStyle/>
          <a:p>
            <a:r>
              <a:rPr lang="pt-PT" dirty="0" smtClean="0"/>
              <a:t>Clique para editar o estilo</a:t>
            </a:r>
            <a:endParaRPr lang="pt-PT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79712" y="3068960"/>
            <a:ext cx="6624736" cy="280831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58864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E7D96-F2A7-4F1E-8F61-182BB41E637E}" type="datetime1">
              <a:rPr lang="pt-PT" smtClean="0"/>
              <a:t>24/06/2016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24706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6EF6E-645C-44F5-B63B-AFA3751F2AB5}" type="datetime1">
              <a:rPr lang="pt-PT" smtClean="0"/>
              <a:t>24/06/2016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55723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59832" y="116632"/>
            <a:ext cx="5626968" cy="86409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PT" dirty="0" smtClean="0"/>
              <a:t>Clique para editar o estilo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dirty="0" smtClean="0"/>
              <a:t>Clique para editar os estilos</a:t>
            </a:r>
          </a:p>
          <a:p>
            <a:pPr lvl="1"/>
            <a:r>
              <a:rPr lang="pt-PT" dirty="0" smtClean="0"/>
              <a:t>Segundo nível</a:t>
            </a:r>
          </a:p>
          <a:p>
            <a:pPr lvl="2"/>
            <a:r>
              <a:rPr lang="pt-PT" dirty="0" smtClean="0"/>
              <a:t>Terceiro nível</a:t>
            </a:r>
          </a:p>
          <a:p>
            <a:pPr lvl="3"/>
            <a:r>
              <a:rPr lang="pt-PT" dirty="0" smtClean="0"/>
              <a:t>Quarto nível</a:t>
            </a:r>
          </a:p>
          <a:p>
            <a:pPr lvl="4"/>
            <a:r>
              <a:rPr lang="pt-PT" dirty="0" smtClean="0"/>
              <a:t>Quinto nível</a:t>
            </a:r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>
          <a:xfrm>
            <a:off x="35496" y="6453336"/>
            <a:ext cx="1152128" cy="365125"/>
          </a:xfrm>
        </p:spPr>
        <p:txBody>
          <a:bodyPr/>
          <a:lstStyle>
            <a:lvl1pPr>
              <a:defRPr sz="1400" b="1" baseline="0">
                <a:solidFill>
                  <a:schemeClr val="tx1"/>
                </a:solidFill>
              </a:defRPr>
            </a:lvl1pPr>
          </a:lstStyle>
          <a:p>
            <a:fld id="{D8E4842A-DD9D-46FA-B4F5-217800F194C5}" type="datetime1">
              <a:rPr lang="pt-PT" smtClean="0"/>
              <a:pPr/>
              <a:t>24/06/2016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>
          <a:xfrm>
            <a:off x="1475656" y="6448251"/>
            <a:ext cx="6768752" cy="3651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pt-PT" dirty="0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8532440" y="6448251"/>
            <a:ext cx="504056" cy="3651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66638B35-C3FA-48CB-A953-57A281F981D4}" type="slidenum">
              <a:rPr lang="pt-PT" smtClean="0"/>
              <a:pPr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046074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8AE9A-B7B6-447F-AF46-AF3F58A96A18}" type="datetime1">
              <a:rPr lang="pt-PT" smtClean="0"/>
              <a:t>24/06/2016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31421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1BF02-0B9E-4ABB-BCC5-5BEA338FEA8B}" type="datetime1">
              <a:rPr lang="pt-PT" smtClean="0"/>
              <a:t>24/06/2016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31133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488AE-AC41-4E0D-BD11-B700DCA4CF12}" type="datetime1">
              <a:rPr lang="pt-PT" smtClean="0"/>
              <a:t>24/06/2016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316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314E2-EE4B-4616-850F-DC69BFCA88A9}" type="datetime1">
              <a:rPr lang="pt-PT" smtClean="0"/>
              <a:t>24/06/2016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78504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5A3FA-1346-4DE9-8649-EE077B960C6A}" type="datetime1">
              <a:rPr lang="pt-PT" smtClean="0"/>
              <a:t>24/06/2016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59462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D9547-D05D-4A03-9785-635109D703E2}" type="datetime1">
              <a:rPr lang="pt-PT" smtClean="0"/>
              <a:t>24/06/2016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61241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42D6F-25AB-4E19-9A0F-0E7C0C392C01}" type="datetime1">
              <a:rPr lang="pt-PT" smtClean="0"/>
              <a:t>24/06/2016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98119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6BC1E-DD0E-4753-B9DF-07B841236019}" type="datetime1">
              <a:rPr lang="pt-PT" smtClean="0"/>
              <a:t>24/06/2016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 smtClean="0"/>
              <a:t>Servo-sistema para perturbação controlada do equilíbrio postural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38B35-C3FA-48CB-A953-57A281F981D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7810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PT" sz="3600" dirty="0" smtClean="0"/>
              <a:t>Servo sistema para perturbação controlada do equilíbrio postural</a:t>
            </a:r>
            <a:br>
              <a:rPr lang="pt-PT" sz="3600" dirty="0" smtClean="0"/>
            </a:br>
            <a:r>
              <a:rPr lang="pt-PT" sz="1600" dirty="0" smtClean="0"/>
              <a:t>Dissertação de Mestrado</a:t>
            </a:r>
            <a:endParaRPr lang="pt-PT" sz="16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PT" sz="2400" dirty="0" smtClean="0">
                <a:solidFill>
                  <a:schemeClr val="tx1"/>
                </a:solidFill>
              </a:rPr>
              <a:t>João Filipe Torres Valente</a:t>
            </a:r>
          </a:p>
          <a:p>
            <a:endParaRPr lang="pt-PT" sz="1600" dirty="0" smtClean="0">
              <a:solidFill>
                <a:schemeClr val="tx1"/>
              </a:solidFill>
            </a:endParaRPr>
          </a:p>
          <a:p>
            <a:r>
              <a:rPr lang="pt-PT" sz="1600" dirty="0" smtClean="0">
                <a:solidFill>
                  <a:schemeClr val="tx1"/>
                </a:solidFill>
              </a:rPr>
              <a:t>Universidade de Aveiro – Departamento de Engenharia Mecânica</a:t>
            </a:r>
          </a:p>
          <a:p>
            <a:endParaRPr lang="pt-PT" sz="1600" dirty="0">
              <a:solidFill>
                <a:schemeClr val="tx1"/>
              </a:solidFill>
            </a:endParaRPr>
          </a:p>
          <a:p>
            <a:r>
              <a:rPr lang="pt-PT" sz="1600" dirty="0" smtClean="0">
                <a:solidFill>
                  <a:schemeClr val="tx1"/>
                </a:solidFill>
              </a:rPr>
              <a:t>Orientador – Prof. Dr. Vítor Manuel Ferreira dos Santos</a:t>
            </a:r>
          </a:p>
          <a:p>
            <a:r>
              <a:rPr lang="pt-PT" sz="1600" dirty="0">
                <a:solidFill>
                  <a:schemeClr val="tx1"/>
                </a:solidFill>
              </a:rPr>
              <a:t>Coorientador – Prof. Dr. António José </a:t>
            </a:r>
            <a:r>
              <a:rPr lang="pt-PT" sz="1600" dirty="0" smtClean="0">
                <a:solidFill>
                  <a:schemeClr val="tx1"/>
                </a:solidFill>
              </a:rPr>
              <a:t>Monteiro Amaro</a:t>
            </a:r>
            <a:endParaRPr lang="pt-PT" sz="1600" dirty="0">
              <a:solidFill>
                <a:schemeClr val="tx1"/>
              </a:solidFill>
            </a:endParaRPr>
          </a:p>
          <a:p>
            <a:endParaRPr lang="pt-PT" sz="1600" dirty="0">
              <a:solidFill>
                <a:schemeClr val="tx1"/>
              </a:solidFill>
            </a:endParaRPr>
          </a:p>
          <a:p>
            <a:r>
              <a:rPr lang="pt-PT" sz="1600" dirty="0" smtClean="0">
                <a:solidFill>
                  <a:schemeClr val="tx1"/>
                </a:solidFill>
              </a:rPr>
              <a:t>Junho 2016</a:t>
            </a:r>
          </a:p>
        </p:txBody>
      </p:sp>
    </p:spTree>
    <p:extLst>
      <p:ext uri="{BB962C8B-B14F-4D97-AF65-F5344CB8AC3E}">
        <p14:creationId xmlns:p14="http://schemas.microsoft.com/office/powerpoint/2010/main" val="214432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Servomotor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827584" y="1596756"/>
            <a:ext cx="2242592" cy="4525963"/>
          </a:xfrm>
        </p:spPr>
        <p:txBody>
          <a:bodyPr/>
          <a:lstStyle/>
          <a:p>
            <a:r>
              <a:rPr lang="pt-PT" dirty="0" smtClean="0"/>
              <a:t>RX-64</a:t>
            </a:r>
          </a:p>
          <a:p>
            <a:pPr marL="0" indent="0">
              <a:buNone/>
            </a:pPr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t>24/06/2016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10</a:t>
            </a:fld>
            <a:endParaRPr lang="pt-PT" dirty="0"/>
          </a:p>
        </p:txBody>
      </p:sp>
      <p:pic>
        <p:nvPicPr>
          <p:cNvPr id="3074" name="Picture 2" descr="C:\Users\JoãoFilipe\Dropbox\Apresentação\images\rx-6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77484"/>
            <a:ext cx="1768475" cy="239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oãoFilipe\Dropbox\Apresentação\images\deti_dyna_cover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" t="5605" r="17124" b="3626"/>
          <a:stretch/>
        </p:blipFill>
        <p:spPr bwMode="auto">
          <a:xfrm>
            <a:off x="4191548" y="2904374"/>
            <a:ext cx="3600400" cy="226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Marcador de Posição de Conteúdo 2"/>
          <p:cNvSpPr txBox="1">
            <a:spLocks/>
          </p:cNvSpPr>
          <p:nvPr/>
        </p:nvSpPr>
        <p:spPr>
          <a:xfrm>
            <a:off x="3687492" y="1596756"/>
            <a:ext cx="545650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 err="1" smtClean="0"/>
              <a:t>Deti</a:t>
            </a:r>
            <a:r>
              <a:rPr lang="pt-PT" dirty="0" smtClean="0"/>
              <a:t> </a:t>
            </a:r>
            <a:r>
              <a:rPr lang="pt-PT" dirty="0" err="1" smtClean="0"/>
              <a:t>Dynamixel</a:t>
            </a:r>
            <a:r>
              <a:rPr lang="pt-PT" dirty="0" smtClean="0"/>
              <a:t> Interface</a:t>
            </a:r>
          </a:p>
          <a:p>
            <a:pPr marL="0" indent="0">
              <a:buFont typeface="Arial" pitchFamily="34" charset="0"/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94176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Sensor de força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07504" y="1596756"/>
            <a:ext cx="3255516" cy="4525963"/>
          </a:xfrm>
        </p:spPr>
        <p:txBody>
          <a:bodyPr/>
          <a:lstStyle/>
          <a:p>
            <a:r>
              <a:rPr lang="pt-PT" dirty="0" smtClean="0"/>
              <a:t>Célula de carga</a:t>
            </a:r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t>24/06/2016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11</a:t>
            </a:fld>
            <a:endParaRPr lang="pt-PT" dirty="0"/>
          </a:p>
        </p:txBody>
      </p:sp>
      <p:sp>
        <p:nvSpPr>
          <p:cNvPr id="10" name="Marcador de Posição de Conteúdo 2"/>
          <p:cNvSpPr txBox="1">
            <a:spLocks/>
          </p:cNvSpPr>
          <p:nvPr/>
        </p:nvSpPr>
        <p:spPr>
          <a:xfrm>
            <a:off x="3491880" y="1596756"/>
            <a:ext cx="545650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 smtClean="0"/>
              <a:t>Unidade leitura de força</a:t>
            </a:r>
          </a:p>
          <a:p>
            <a:pPr marL="0" indent="0">
              <a:buFont typeface="Arial" pitchFamily="34" charset="0"/>
              <a:buNone/>
            </a:pPr>
            <a:endParaRPr lang="pt-PT" dirty="0"/>
          </a:p>
        </p:txBody>
      </p:sp>
      <p:pic>
        <p:nvPicPr>
          <p:cNvPr id="4099" name="Picture 3" descr="C:\Users\JoãoFilipe\Dropbox\Apresentação\images\arduin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8" t="31713" r="37896" b="34144"/>
          <a:stretch/>
        </p:blipFill>
        <p:spPr bwMode="auto">
          <a:xfrm>
            <a:off x="3491880" y="2462958"/>
            <a:ext cx="1224136" cy="254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JoãoFilipe\Dropbox\Apresentação\images\ard_shied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5" t="31250" r="23477" b="29808"/>
          <a:stretch/>
        </p:blipFill>
        <p:spPr bwMode="auto">
          <a:xfrm>
            <a:off x="5076056" y="2348880"/>
            <a:ext cx="1669098" cy="277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JoãoFilipe\Dropbox\Apresentação\images\shield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3" t="25943" r="22201" b="33672"/>
          <a:stretch/>
        </p:blipFill>
        <p:spPr bwMode="auto">
          <a:xfrm>
            <a:off x="6804248" y="2405661"/>
            <a:ext cx="172819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JoãoFilipe\Dropbox\Apresentação\images\celul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02809"/>
            <a:ext cx="3111500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81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Sensor de força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1600201"/>
            <a:ext cx="8075240" cy="1252736"/>
          </a:xfrm>
        </p:spPr>
        <p:txBody>
          <a:bodyPr/>
          <a:lstStyle/>
          <a:p>
            <a:r>
              <a:rPr lang="pt-PT" dirty="0" smtClean="0"/>
              <a:t>Adaptação célula de carga para sensor de força de tração</a:t>
            </a:r>
          </a:p>
          <a:p>
            <a:pPr marL="0" indent="0">
              <a:buNone/>
            </a:pPr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t>24/06/2016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12</a:t>
            </a:fld>
            <a:endParaRPr lang="pt-PT" dirty="0"/>
          </a:p>
        </p:txBody>
      </p:sp>
      <p:pic>
        <p:nvPicPr>
          <p:cNvPr id="2051" name="Picture 3" descr="C:\Users\JoãoFilipe\Desktop\sensor_força explodid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986501"/>
            <a:ext cx="2376264" cy="304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JoãoFilipe\Dropbox\Apresentação\images\mecanismo_sensor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2"/>
          <a:stretch/>
        </p:blipFill>
        <p:spPr bwMode="auto">
          <a:xfrm rot="10800000" flipH="1">
            <a:off x="5076056" y="3003811"/>
            <a:ext cx="2625108" cy="304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21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Sensor de força</a:t>
            </a:r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t>24/06/2016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13</a:t>
            </a:fld>
            <a:endParaRPr lang="pt-PT" dirty="0"/>
          </a:p>
        </p:txBody>
      </p:sp>
      <p:pic>
        <p:nvPicPr>
          <p:cNvPr id="2050" name="Picture 2" descr="C:\Users\JoãoFilipe\Dropbox\Apresentação\images\sensor_tracionad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2" r="38585"/>
          <a:stretch/>
        </p:blipFill>
        <p:spPr bwMode="auto">
          <a:xfrm rot="17630541">
            <a:off x="3214721" y="-537861"/>
            <a:ext cx="2304256" cy="908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48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Software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Robot </a:t>
            </a:r>
            <a:r>
              <a:rPr lang="pt-PT" dirty="0" err="1" smtClean="0"/>
              <a:t>Operating</a:t>
            </a:r>
            <a:r>
              <a:rPr lang="pt-PT" dirty="0" smtClean="0"/>
              <a:t> </a:t>
            </a:r>
            <a:r>
              <a:rPr lang="pt-PT" dirty="0" err="1" smtClean="0"/>
              <a:t>System</a:t>
            </a:r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t>24/06/2016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14</a:t>
            </a:fld>
            <a:endParaRPr lang="pt-PT" dirty="0"/>
          </a:p>
        </p:txBody>
      </p:sp>
      <p:pic>
        <p:nvPicPr>
          <p:cNvPr id="5123" name="Picture 3" descr="C:\Users\JoãoFilipe\Dropbox\Apresentação\images\rosnode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0" t="23639" r="20664" b="29364"/>
          <a:stretch/>
        </p:blipFill>
        <p:spPr bwMode="auto">
          <a:xfrm>
            <a:off x="827584" y="2433267"/>
            <a:ext cx="7409874" cy="322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JoãoFilipe\Desktop\ro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560" y="1700808"/>
            <a:ext cx="1934580" cy="57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55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Experiências com um Pêndulo Invertido</a:t>
            </a:r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t>24/06/2016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15</a:t>
            </a:fld>
            <a:endParaRPr lang="pt-PT" dirty="0"/>
          </a:p>
        </p:txBody>
      </p:sp>
      <p:pic>
        <p:nvPicPr>
          <p:cNvPr id="6146" name="Picture 2" descr="C:\Users\JoãoFilipe\Dropbox\Apresentação\images\pendul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628800"/>
            <a:ext cx="5400600" cy="439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exão recta unidireccional 8"/>
          <p:cNvCxnSpPr/>
          <p:nvPr/>
        </p:nvCxnSpPr>
        <p:spPr>
          <a:xfrm flipH="1">
            <a:off x="6876256" y="5085183"/>
            <a:ext cx="504056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arcador de Posição de Conteúdo 2"/>
          <p:cNvSpPr>
            <a:spLocks noGrp="1"/>
          </p:cNvSpPr>
          <p:nvPr>
            <p:ph idx="1"/>
          </p:nvPr>
        </p:nvSpPr>
        <p:spPr>
          <a:xfrm>
            <a:off x="7243314" y="4854860"/>
            <a:ext cx="1882552" cy="4606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PT" sz="2400" dirty="0" smtClean="0"/>
              <a:t>Servomotor</a:t>
            </a:r>
            <a:endParaRPr lang="pt-PT" sz="2400" dirty="0"/>
          </a:p>
        </p:txBody>
      </p:sp>
      <p:cxnSp>
        <p:nvCxnSpPr>
          <p:cNvPr id="15" name="Conexão recta unidireccional 14"/>
          <p:cNvCxnSpPr/>
          <p:nvPr/>
        </p:nvCxnSpPr>
        <p:spPr>
          <a:xfrm>
            <a:off x="1403648" y="5085183"/>
            <a:ext cx="648072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Marcador de Posição de Conteúdo 2"/>
          <p:cNvSpPr txBox="1">
            <a:spLocks/>
          </p:cNvSpPr>
          <p:nvPr/>
        </p:nvSpPr>
        <p:spPr>
          <a:xfrm>
            <a:off x="-154868" y="4854860"/>
            <a:ext cx="1882552" cy="460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t-PT" sz="2400" dirty="0" smtClean="0"/>
              <a:t>Roldana</a:t>
            </a:r>
            <a:endParaRPr lang="pt-PT" sz="2400" dirty="0"/>
          </a:p>
        </p:txBody>
      </p:sp>
      <p:cxnSp>
        <p:nvCxnSpPr>
          <p:cNvPr id="19" name="Conexão recta unidireccional 18"/>
          <p:cNvCxnSpPr/>
          <p:nvPr/>
        </p:nvCxnSpPr>
        <p:spPr>
          <a:xfrm flipH="1">
            <a:off x="5148064" y="4005064"/>
            <a:ext cx="1296144" cy="57606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Marcador de Posição de Conteúdo 2"/>
          <p:cNvSpPr txBox="1">
            <a:spLocks/>
          </p:cNvSpPr>
          <p:nvPr/>
        </p:nvSpPr>
        <p:spPr>
          <a:xfrm>
            <a:off x="6102981" y="3717032"/>
            <a:ext cx="1882552" cy="460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t-PT" sz="2400" dirty="0" smtClean="0"/>
              <a:t>Elástico</a:t>
            </a:r>
            <a:endParaRPr lang="pt-PT" sz="2400" dirty="0"/>
          </a:p>
        </p:txBody>
      </p:sp>
      <p:cxnSp>
        <p:nvCxnSpPr>
          <p:cNvPr id="23" name="Conexão recta unidireccional 22"/>
          <p:cNvCxnSpPr/>
          <p:nvPr/>
        </p:nvCxnSpPr>
        <p:spPr>
          <a:xfrm>
            <a:off x="2051720" y="3659323"/>
            <a:ext cx="1008112" cy="28803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Marcador de Posição de Conteúdo 2"/>
          <p:cNvSpPr txBox="1">
            <a:spLocks/>
          </p:cNvSpPr>
          <p:nvPr/>
        </p:nvSpPr>
        <p:spPr>
          <a:xfrm>
            <a:off x="899592" y="3385474"/>
            <a:ext cx="1378496" cy="460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t-PT" sz="2400" dirty="0" smtClean="0"/>
              <a:t>Corda</a:t>
            </a:r>
            <a:endParaRPr lang="pt-PT" sz="2400" dirty="0"/>
          </a:p>
        </p:txBody>
      </p:sp>
      <p:cxnSp>
        <p:nvCxnSpPr>
          <p:cNvPr id="29" name="Conexão recta unidireccional 28"/>
          <p:cNvCxnSpPr/>
          <p:nvPr/>
        </p:nvCxnSpPr>
        <p:spPr>
          <a:xfrm>
            <a:off x="2893368" y="2622729"/>
            <a:ext cx="1008112" cy="28803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Marcador de Posição de Conteúdo 2"/>
          <p:cNvSpPr txBox="1">
            <a:spLocks/>
          </p:cNvSpPr>
          <p:nvPr/>
        </p:nvSpPr>
        <p:spPr>
          <a:xfrm>
            <a:off x="1043608" y="2348880"/>
            <a:ext cx="2076128" cy="460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t-PT" sz="2400" dirty="0" smtClean="0"/>
              <a:t>Sensor força</a:t>
            </a:r>
            <a:endParaRPr lang="pt-PT" sz="2400" dirty="0"/>
          </a:p>
        </p:txBody>
      </p:sp>
      <p:cxnSp>
        <p:nvCxnSpPr>
          <p:cNvPr id="31" name="Conexão recta unidireccional 30"/>
          <p:cNvCxnSpPr/>
          <p:nvPr/>
        </p:nvCxnSpPr>
        <p:spPr>
          <a:xfrm flipH="1" flipV="1">
            <a:off x="4788024" y="2044121"/>
            <a:ext cx="1080120" cy="23032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Marcador de Posição de Conteúdo 2"/>
          <p:cNvSpPr txBox="1">
            <a:spLocks/>
          </p:cNvSpPr>
          <p:nvPr/>
        </p:nvSpPr>
        <p:spPr>
          <a:xfrm>
            <a:off x="5608127" y="2039523"/>
            <a:ext cx="1628169" cy="460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t-PT" sz="2400" dirty="0" smtClean="0"/>
              <a:t>Massa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324960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Experiências com um Pêndulo Invertido</a:t>
            </a:r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t>24/06/2016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16</a:t>
            </a:fld>
            <a:endParaRPr lang="pt-P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42" y="4960356"/>
            <a:ext cx="9210676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625788"/>
            <a:ext cx="4106788" cy="334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892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Experiências com um Pêndulo Invertido</a:t>
            </a:r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t>24/06/2016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17</a:t>
            </a:fld>
            <a:endParaRPr lang="pt-P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132856"/>
            <a:ext cx="5610225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12077"/>
            <a:ext cx="4106788" cy="334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796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Experiências com um Pêndulo Invertido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t>24/06/2016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18</a:t>
            </a:fld>
            <a:endParaRPr lang="pt-PT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12" y="1264567"/>
            <a:ext cx="7992888" cy="508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018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Experiências com um Pêndulo Invertido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pPr/>
              <a:t>24/06/2016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19</a:t>
            </a:fld>
            <a:endParaRPr lang="pt-PT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27" y="1392208"/>
            <a:ext cx="7795097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675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Contexto e Motivação</a:t>
            </a:r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CBE10-8567-43D0-B653-A83E8E2CE107}" type="datetime1">
              <a:rPr lang="pt-PT" smtClean="0"/>
              <a:t>24/06/2016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2</a:t>
            </a:fld>
            <a:endParaRPr lang="pt-PT" dirty="0"/>
          </a:p>
        </p:txBody>
      </p:sp>
      <p:pic>
        <p:nvPicPr>
          <p:cNvPr id="1027" name="Picture 3" descr="C:\Users\JoãoFilipe\Dropbox\Apresentação\images\phua_view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3604430" cy="383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oãoFilipe\Dropbox\Apresentação\images\velh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268760"/>
            <a:ext cx="2592288" cy="385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arcador de Posição de Conteúdo 2"/>
          <p:cNvSpPr>
            <a:spLocks noGrp="1"/>
          </p:cNvSpPr>
          <p:nvPr>
            <p:ph idx="1"/>
          </p:nvPr>
        </p:nvSpPr>
        <p:spPr>
          <a:xfrm>
            <a:off x="1530670" y="5345721"/>
            <a:ext cx="2198259" cy="576064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pt-PT" dirty="0" smtClean="0"/>
              <a:t>Testar PHUA</a:t>
            </a:r>
          </a:p>
        </p:txBody>
      </p:sp>
      <p:sp>
        <p:nvSpPr>
          <p:cNvPr id="9" name="Marcador de Posição de Conteúdo 2"/>
          <p:cNvSpPr txBox="1">
            <a:spLocks/>
          </p:cNvSpPr>
          <p:nvPr/>
        </p:nvSpPr>
        <p:spPr>
          <a:xfrm>
            <a:off x="4644008" y="5318226"/>
            <a:ext cx="4320480" cy="631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t-PT" dirty="0" smtClean="0"/>
              <a:t>Diagnóstico, Reabilitação</a:t>
            </a:r>
          </a:p>
        </p:txBody>
      </p:sp>
    </p:spTree>
    <p:extLst>
      <p:ext uri="{BB962C8B-B14F-4D97-AF65-F5344CB8AC3E}">
        <p14:creationId xmlns:p14="http://schemas.microsoft.com/office/powerpoint/2010/main" val="95531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Experiências com um Pêndulo Invertido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203848" y="2186196"/>
            <a:ext cx="5565304" cy="3350995"/>
          </a:xfrm>
        </p:spPr>
        <p:txBody>
          <a:bodyPr/>
          <a:lstStyle/>
          <a:p>
            <a:r>
              <a:rPr lang="pt-PT" dirty="0" smtClean="0"/>
              <a:t>Mais Binário</a:t>
            </a:r>
          </a:p>
          <a:p>
            <a:r>
              <a:rPr lang="pt-PT" dirty="0" smtClean="0"/>
              <a:t>Melhor Resolução</a:t>
            </a:r>
          </a:p>
          <a:p>
            <a:r>
              <a:rPr lang="pt-PT" dirty="0" smtClean="0"/>
              <a:t>Mais Modos de Controlo</a:t>
            </a:r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pPr/>
              <a:t>24/06/2016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20</a:t>
            </a:fld>
            <a:endParaRPr lang="pt-PT" dirty="0"/>
          </a:p>
        </p:txBody>
      </p:sp>
      <p:pic>
        <p:nvPicPr>
          <p:cNvPr id="5122" name="Picture 2" descr="C:\Users\JoãoFilipe\Dropbox\Tese_UA\Imagens\mx-106r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9224" y1="71667" x2="29224" y2="71667"/>
                        <a14:foregroundMark x1="16895" y1="71667" x2="16895" y2="71667"/>
                        <a14:foregroundMark x1="93607" y1="61000" x2="93607" y2="61000"/>
                        <a14:foregroundMark x1="90868" y1="77000" x2="90868" y2="77000"/>
                        <a14:foregroundMark x1="29224" y1="74333" x2="29224" y2="74333"/>
                        <a14:foregroundMark x1="52968" y1="1000" x2="52968" y2="1000"/>
                        <a14:foregroundMark x1="5023" y1="70667" x2="5023" y2="70667"/>
                        <a14:foregroundMark x1="95434" y1="16000" x2="95434" y2="16000"/>
                        <a14:foregroundMark x1="94977" y1="16333" x2="94977" y2="16333"/>
                        <a14:backgroundMark x1="95434" y1="16000" x2="95434" y2="16000"/>
                        <a14:backgroundMark x1="93151" y1="76333" x2="93151" y2="76333"/>
                        <a14:backgroundMark x1="82192" y1="84667" x2="82192" y2="84667"/>
                        <a14:backgroundMark x1="94064" y1="47000" x2="94064" y2="4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04864"/>
            <a:ext cx="2205245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63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Experiências com um Pêndulo Invertido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pPr/>
              <a:t>24/06/2016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21</a:t>
            </a:fld>
            <a:endParaRPr lang="pt-PT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33246"/>
            <a:ext cx="4106788" cy="334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282017"/>
            <a:ext cx="6384321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268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Experiências com um Pêndulo Invertido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pPr/>
              <a:t>24/06/2016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22</a:t>
            </a:fld>
            <a:endParaRPr lang="pt-PT" dirty="0"/>
          </a:p>
        </p:txBody>
      </p:sp>
      <p:pic>
        <p:nvPicPr>
          <p:cNvPr id="7" name="pid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1700808"/>
            <a:ext cx="8892480" cy="361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0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Aplicação de Estímulos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364088" y="1412776"/>
            <a:ext cx="3888432" cy="1113390"/>
          </a:xfrm>
        </p:spPr>
        <p:txBody>
          <a:bodyPr/>
          <a:lstStyle/>
          <a:p>
            <a:pPr marL="0" indent="0">
              <a:buNone/>
            </a:pPr>
            <a:endParaRPr lang="pt-PT" dirty="0" smtClean="0"/>
          </a:p>
          <a:p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pPr/>
              <a:t>24/06/2016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23</a:t>
            </a:fld>
            <a:endParaRPr lang="pt-PT" dirty="0"/>
          </a:p>
        </p:txBody>
      </p:sp>
      <p:pic>
        <p:nvPicPr>
          <p:cNvPr id="1026" name="Picture 2" descr="C:\Users\JoãoFilipe\Desktop\pendul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97806"/>
            <a:ext cx="5412267" cy="440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62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Visão</a:t>
            </a:r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pPr/>
              <a:t>24/06/2016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24</a:t>
            </a:fld>
            <a:endParaRPr lang="pt-PT" dirty="0"/>
          </a:p>
        </p:txBody>
      </p:sp>
      <p:pic>
        <p:nvPicPr>
          <p:cNvPr id="1026" name="Picture 2" descr="C:\Users\JoãoFilipe\Desktop\pendul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5" y="1387790"/>
            <a:ext cx="5412267" cy="440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oãoFilipe\Desktop\2000px-OpenCV_Logo_with_text_svg_version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14" y="1772816"/>
            <a:ext cx="803775" cy="99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arcador de Posição de Conteúdo 6"/>
          <p:cNvSpPr>
            <a:spLocks noGrp="1"/>
          </p:cNvSpPr>
          <p:nvPr>
            <p:ph idx="1"/>
          </p:nvPr>
        </p:nvSpPr>
        <p:spPr>
          <a:xfrm>
            <a:off x="5148064" y="1556793"/>
            <a:ext cx="3816424" cy="4032448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pt-PT" dirty="0" err="1" smtClean="0"/>
              <a:t>Binarizar</a:t>
            </a:r>
            <a:endParaRPr lang="pt-PT" dirty="0" smtClean="0"/>
          </a:p>
          <a:p>
            <a:pPr marL="514350" indent="-514350">
              <a:buFont typeface="+mj-lt"/>
              <a:buAutoNum type="arabicPeriod"/>
            </a:pPr>
            <a:r>
              <a:rPr lang="pt-PT" dirty="0" smtClean="0"/>
              <a:t>Encontrar Contornos</a:t>
            </a:r>
          </a:p>
          <a:p>
            <a:pPr marL="514350" indent="-514350">
              <a:buFont typeface="+mj-lt"/>
              <a:buAutoNum type="arabicPeriod"/>
            </a:pPr>
            <a:r>
              <a:rPr lang="pt-PT" dirty="0" smtClean="0"/>
              <a:t>Área dos contornos</a:t>
            </a:r>
          </a:p>
          <a:p>
            <a:pPr marL="514350" indent="-514350">
              <a:buFont typeface="+mj-lt"/>
              <a:buAutoNum type="arabicPeriod"/>
            </a:pPr>
            <a:r>
              <a:rPr lang="pt-PT" dirty="0" smtClean="0"/>
              <a:t>Desenhar contornos</a:t>
            </a:r>
          </a:p>
          <a:p>
            <a:pPr marL="514350" indent="-514350">
              <a:buFont typeface="+mj-lt"/>
              <a:buAutoNum type="arabicPeriod"/>
            </a:pPr>
            <a:r>
              <a:rPr lang="pt-PT" dirty="0" smtClean="0"/>
              <a:t>Obter orientação</a:t>
            </a:r>
          </a:p>
          <a:p>
            <a:pPr marL="514350" indent="-514350">
              <a:buFont typeface="+mj-lt"/>
              <a:buAutoNum type="arabicPeriod"/>
            </a:pPr>
            <a:r>
              <a:rPr lang="pt-PT" dirty="0" smtClean="0"/>
              <a:t>Publicar orientação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96545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Aplicação de Estímulos</a:t>
            </a:r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pPr/>
              <a:t>24/06/2016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25</a:t>
            </a:fld>
            <a:endParaRPr lang="pt-PT" dirty="0"/>
          </a:p>
        </p:txBody>
      </p:sp>
      <p:pic>
        <p:nvPicPr>
          <p:cNvPr id="2051" name="Picture 3" descr="C:\Users\JoãoFilipe\Desktop\pendulo_vision_1serv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0" y="1829468"/>
            <a:ext cx="5635773" cy="458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JoãoFilipe\Desktop\planificaca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196752"/>
            <a:ext cx="5449710" cy="367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66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Aplicação de Estímulos</a:t>
            </a:r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pPr/>
              <a:t>24/06/2016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26</a:t>
            </a:fld>
            <a:endParaRPr lang="pt-PT" dirty="0"/>
          </a:p>
        </p:txBody>
      </p:sp>
      <p:pic>
        <p:nvPicPr>
          <p:cNvPr id="2053" name="Picture 5" descr="C:\Users\JoãoFilipe\Dropbox\Apresentação\images\correlacao_estimulos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336802"/>
            <a:ext cx="4234815" cy="252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JoãoFilipe\Dropbox\Apresentação\images\grafico_estimulos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334019"/>
            <a:ext cx="4798569" cy="26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ângulo 6"/>
          <p:cNvSpPr/>
          <p:nvPr/>
        </p:nvSpPr>
        <p:spPr>
          <a:xfrm>
            <a:off x="6084168" y="3573016"/>
            <a:ext cx="1368152" cy="11996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8415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Aplicação de Estímulos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364088" y="1412776"/>
            <a:ext cx="3888432" cy="1113390"/>
          </a:xfrm>
        </p:spPr>
        <p:txBody>
          <a:bodyPr/>
          <a:lstStyle/>
          <a:p>
            <a:pPr marL="0" indent="0">
              <a:buNone/>
            </a:pPr>
            <a:endParaRPr lang="pt-PT" dirty="0" smtClean="0"/>
          </a:p>
          <a:p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pPr/>
              <a:t>24/06/2016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27</a:t>
            </a:fld>
            <a:endParaRPr lang="pt-PT" dirty="0"/>
          </a:p>
        </p:txBody>
      </p:sp>
      <p:pic>
        <p:nvPicPr>
          <p:cNvPr id="1026" name="Picture 2" descr="C:\Users\JoãoFilipe\Desktop\pendul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2" y="1793880"/>
            <a:ext cx="5412267" cy="440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oãoFilipe\Dropbox\Apresentação\images\planificacao_estimulos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184" y="1340765"/>
            <a:ext cx="5400600" cy="245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18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Aplicação de Estímulos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364088" y="1412776"/>
            <a:ext cx="3888432" cy="1113390"/>
          </a:xfrm>
        </p:spPr>
        <p:txBody>
          <a:bodyPr/>
          <a:lstStyle/>
          <a:p>
            <a:pPr marL="0" indent="0">
              <a:buNone/>
            </a:pPr>
            <a:endParaRPr lang="pt-PT" dirty="0" smtClean="0"/>
          </a:p>
          <a:p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pPr/>
              <a:t>24/06/2016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28</a:t>
            </a:fld>
            <a:endParaRPr lang="pt-PT" dirty="0"/>
          </a:p>
        </p:txBody>
      </p:sp>
      <p:pic>
        <p:nvPicPr>
          <p:cNvPr id="7" name="stimulus_analysi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1971160"/>
            <a:ext cx="8964488" cy="288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30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Aplicação de Estímulos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364088" y="1412776"/>
            <a:ext cx="3888432" cy="1113390"/>
          </a:xfrm>
        </p:spPr>
        <p:txBody>
          <a:bodyPr/>
          <a:lstStyle/>
          <a:p>
            <a:pPr marL="0" indent="0">
              <a:buNone/>
            </a:pPr>
            <a:endParaRPr lang="pt-PT" dirty="0" smtClean="0"/>
          </a:p>
          <a:p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pPr/>
              <a:t>24/06/2016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29</a:t>
            </a:fld>
            <a:endParaRPr lang="pt-PT" dirty="0"/>
          </a:p>
        </p:txBody>
      </p:sp>
      <p:pic>
        <p:nvPicPr>
          <p:cNvPr id="4099" name="Picture 3" descr="C:\Users\JoãoFilipe\Dropbox\Apresentação\images\graficos_estimulos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8465834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12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Recolha de Informação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Sistemas de teste do equilíbrio</a:t>
            </a:r>
          </a:p>
          <a:p>
            <a:pPr lvl="1"/>
            <a:r>
              <a:rPr lang="pt-PT" dirty="0" smtClean="0"/>
              <a:t>Estáticos</a:t>
            </a:r>
          </a:p>
          <a:p>
            <a:pPr lvl="1"/>
            <a:r>
              <a:rPr lang="pt-PT" dirty="0" smtClean="0"/>
              <a:t>Dinâmicos</a:t>
            </a:r>
          </a:p>
          <a:p>
            <a:pPr lvl="1"/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t>24/06/2016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3</a:t>
            </a:fld>
            <a:endParaRPr lang="pt-PT" dirty="0"/>
          </a:p>
        </p:txBody>
      </p:sp>
      <p:pic>
        <p:nvPicPr>
          <p:cNvPr id="1026" name="Picture 2" descr="C:\Users\JoãoFilipe\Desktop\plataforma_de_forca_biomec_410_em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212976"/>
            <a:ext cx="4120356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08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Aplicação de Estímulos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364088" y="1412776"/>
            <a:ext cx="3888432" cy="1113390"/>
          </a:xfrm>
        </p:spPr>
        <p:txBody>
          <a:bodyPr/>
          <a:lstStyle/>
          <a:p>
            <a:pPr marL="0" indent="0">
              <a:buNone/>
            </a:pPr>
            <a:endParaRPr lang="pt-PT" dirty="0" smtClean="0"/>
          </a:p>
          <a:p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pPr/>
              <a:t>24/06/2016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30</a:t>
            </a:fld>
            <a:endParaRPr lang="pt-PT" dirty="0"/>
          </a:p>
        </p:txBody>
      </p:sp>
      <p:pic>
        <p:nvPicPr>
          <p:cNvPr id="5123" name="Picture 3" descr="C:\Users\JoãoFilipe\Dropbox\Apresentação\images\correlacao_estimulos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5528"/>
            <a:ext cx="8039704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ângulo 6"/>
          <p:cNvSpPr/>
          <p:nvPr/>
        </p:nvSpPr>
        <p:spPr>
          <a:xfrm>
            <a:off x="2843808" y="2852936"/>
            <a:ext cx="2448272" cy="2880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6401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Conclusões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sz="2800" dirty="0" smtClean="0"/>
              <a:t>Hardware e software desenvolvido e implementado</a:t>
            </a:r>
          </a:p>
          <a:p>
            <a:pPr lvl="1"/>
            <a:r>
              <a:rPr lang="pt-PT" sz="2400" dirty="0" smtClean="0"/>
              <a:t>Mecanismo tração compressão</a:t>
            </a:r>
          </a:p>
          <a:p>
            <a:pPr lvl="1"/>
            <a:r>
              <a:rPr lang="pt-PT" sz="2400" dirty="0" smtClean="0"/>
              <a:t>Controlo servomotores</a:t>
            </a:r>
          </a:p>
          <a:p>
            <a:pPr lvl="1"/>
            <a:r>
              <a:rPr lang="pt-PT" sz="2400" dirty="0" smtClean="0"/>
              <a:t>Visão</a:t>
            </a:r>
          </a:p>
          <a:p>
            <a:pPr lvl="1"/>
            <a:r>
              <a:rPr lang="pt-PT" sz="2400" dirty="0" smtClean="0"/>
              <a:t>Aquisição e tratamento de dados</a:t>
            </a:r>
          </a:p>
          <a:p>
            <a:r>
              <a:rPr lang="pt-PT" sz="2800" dirty="0" smtClean="0"/>
              <a:t>Mecanismo para testar o conceito foi desenvolvido</a:t>
            </a:r>
          </a:p>
          <a:p>
            <a:r>
              <a:rPr lang="pt-PT" sz="2800" dirty="0" smtClean="0"/>
              <a:t>Foram aplicados estímulos que demonstraram a consistência do conceito</a:t>
            </a:r>
          </a:p>
          <a:p>
            <a:endParaRPr lang="pt-PT" sz="2800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pPr/>
              <a:t>24/06/2016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31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70902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Trabalho Futuro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sz="2800" dirty="0" smtClean="0"/>
              <a:t>Influência das condições iniciais</a:t>
            </a:r>
          </a:p>
          <a:p>
            <a:r>
              <a:rPr lang="pt-PT" sz="2800" dirty="0" smtClean="0"/>
              <a:t>Simular e equacionar o sistema</a:t>
            </a:r>
          </a:p>
          <a:p>
            <a:r>
              <a:rPr lang="pt-PT" sz="2800" dirty="0" smtClean="0"/>
              <a:t>Testar mais estímulos</a:t>
            </a:r>
          </a:p>
          <a:p>
            <a:r>
              <a:rPr lang="pt-PT" sz="2800" dirty="0" smtClean="0"/>
              <a:t>Modo de controlo dos servos ou outros motores</a:t>
            </a:r>
          </a:p>
          <a:p>
            <a:r>
              <a:rPr lang="pt-PT" sz="2800" dirty="0" smtClean="0"/>
              <a:t>Considerar tornar o sistema mais lento</a:t>
            </a:r>
          </a:p>
          <a:p>
            <a:r>
              <a:rPr lang="pt-PT" sz="2800" dirty="0" smtClean="0"/>
              <a:t>Criar uma interface gráfica para controlar e monitorar o sistema</a:t>
            </a:r>
          </a:p>
          <a:p>
            <a:r>
              <a:rPr lang="pt-PT" sz="2800" dirty="0" smtClean="0"/>
              <a:t>Criar uma estrutura física para aplicar estímulos utilizando quatro servos</a:t>
            </a:r>
          </a:p>
          <a:p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pPr/>
              <a:t>24/06/2016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32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21083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PT" sz="3600" dirty="0" smtClean="0"/>
              <a:t>Servo sistema para perturbação controlada do equilíbrio postural</a:t>
            </a:r>
            <a:br>
              <a:rPr lang="pt-PT" sz="3600" dirty="0" smtClean="0"/>
            </a:br>
            <a:r>
              <a:rPr lang="pt-PT" sz="1600" dirty="0" smtClean="0"/>
              <a:t>Dissertação de Mestrado</a:t>
            </a:r>
            <a:endParaRPr lang="pt-PT" sz="16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PT" sz="2400" dirty="0" smtClean="0">
                <a:solidFill>
                  <a:schemeClr val="tx1"/>
                </a:solidFill>
              </a:rPr>
              <a:t>João Filipe Torres Valente</a:t>
            </a:r>
          </a:p>
          <a:p>
            <a:endParaRPr lang="pt-PT" sz="1600" dirty="0" smtClean="0">
              <a:solidFill>
                <a:schemeClr val="tx1"/>
              </a:solidFill>
            </a:endParaRPr>
          </a:p>
          <a:p>
            <a:r>
              <a:rPr lang="pt-PT" sz="1600" dirty="0" smtClean="0">
                <a:solidFill>
                  <a:schemeClr val="tx1"/>
                </a:solidFill>
              </a:rPr>
              <a:t>Universidade de Aveiro – Departamento de Engenharia Mecânica</a:t>
            </a:r>
          </a:p>
          <a:p>
            <a:endParaRPr lang="pt-PT" sz="1600" dirty="0">
              <a:solidFill>
                <a:schemeClr val="tx1"/>
              </a:solidFill>
            </a:endParaRPr>
          </a:p>
          <a:p>
            <a:r>
              <a:rPr lang="pt-PT" sz="1600" dirty="0" smtClean="0">
                <a:solidFill>
                  <a:schemeClr val="tx1"/>
                </a:solidFill>
              </a:rPr>
              <a:t>Orientador – Prof. Dr. Vítor Manuel Ferreira dos Santos</a:t>
            </a:r>
          </a:p>
          <a:p>
            <a:r>
              <a:rPr lang="pt-PT" sz="1600" dirty="0">
                <a:solidFill>
                  <a:schemeClr val="tx1"/>
                </a:solidFill>
              </a:rPr>
              <a:t>Coorientador – Prof. Dr. António José </a:t>
            </a:r>
            <a:r>
              <a:rPr lang="pt-PT" sz="1600" dirty="0" smtClean="0">
                <a:solidFill>
                  <a:schemeClr val="tx1"/>
                </a:solidFill>
              </a:rPr>
              <a:t>Monteiro Amaro</a:t>
            </a:r>
            <a:endParaRPr lang="pt-PT" sz="1600" dirty="0">
              <a:solidFill>
                <a:schemeClr val="tx1"/>
              </a:solidFill>
            </a:endParaRPr>
          </a:p>
          <a:p>
            <a:endParaRPr lang="pt-PT" sz="1600" dirty="0">
              <a:solidFill>
                <a:schemeClr val="tx1"/>
              </a:solidFill>
            </a:endParaRPr>
          </a:p>
          <a:p>
            <a:r>
              <a:rPr lang="pt-PT" sz="1600" dirty="0" smtClean="0">
                <a:solidFill>
                  <a:schemeClr val="tx1"/>
                </a:solidFill>
              </a:rPr>
              <a:t>Junho 2016</a:t>
            </a:r>
          </a:p>
        </p:txBody>
      </p:sp>
    </p:spTree>
    <p:extLst>
      <p:ext uri="{BB962C8B-B14F-4D97-AF65-F5344CB8AC3E}">
        <p14:creationId xmlns:p14="http://schemas.microsoft.com/office/powerpoint/2010/main" val="415570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Recolha de Informação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48680"/>
          </a:xfrm>
        </p:spPr>
        <p:txBody>
          <a:bodyPr/>
          <a:lstStyle/>
          <a:p>
            <a:r>
              <a:rPr lang="pt-PT" dirty="0" smtClean="0"/>
              <a:t>Estimulo aplicado sob o pé</a:t>
            </a:r>
          </a:p>
          <a:p>
            <a:pPr lvl="1"/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t>24/06/2016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4</a:t>
            </a:fld>
            <a:endParaRPr lang="pt-PT" dirty="0"/>
          </a:p>
        </p:txBody>
      </p:sp>
      <p:pic>
        <p:nvPicPr>
          <p:cNvPr id="2050" name="Picture 2" descr="C:\Users\JoãoFilipe\Dropbox\Tese_UA\Imagens\isimov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811021"/>
            <a:ext cx="2301875" cy="261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JoãoFilipe\Dropbox\Tese_UA\Imagens\isiskat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11020"/>
            <a:ext cx="3263256" cy="261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25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Recolha de Informação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Força de tração</a:t>
            </a:r>
          </a:p>
          <a:p>
            <a:pPr lvl="1"/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t>24/06/2016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5</a:t>
            </a:fld>
            <a:endParaRPr lang="pt-PT" dirty="0"/>
          </a:p>
        </p:txBody>
      </p:sp>
      <p:pic>
        <p:nvPicPr>
          <p:cNvPr id="3074" name="Picture 2" descr="C:\Users\JoãoFilipe\Dropbox\Tese_UA\Imagens\ilia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36912"/>
            <a:ext cx="2592288" cy="263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oãoFilipe\Dropbox\Tese_UA\Imagens\should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120" y="2623768"/>
            <a:ext cx="3024336" cy="264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24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Recolha de Informação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Estimulo aplicado sob o pé e Força de tração</a:t>
            </a:r>
          </a:p>
          <a:p>
            <a:pPr lvl="1"/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t>24/06/2016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6</a:t>
            </a:fld>
            <a:endParaRPr lang="pt-PT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420888"/>
            <a:ext cx="3842394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203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Descrição do Problema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Aplicar perturbação de equilíbrio</a:t>
            </a:r>
          </a:p>
          <a:p>
            <a:pPr lvl="1"/>
            <a:r>
              <a:rPr lang="pt-PT" dirty="0" smtClean="0"/>
              <a:t>Repetível</a:t>
            </a:r>
          </a:p>
          <a:p>
            <a:pPr lvl="1"/>
            <a:r>
              <a:rPr lang="pt-PT" dirty="0" smtClean="0"/>
              <a:t>Automática</a:t>
            </a:r>
          </a:p>
          <a:p>
            <a:pPr lvl="1"/>
            <a:r>
              <a:rPr lang="pt-PT" dirty="0" smtClean="0"/>
              <a:t>Mesurável</a:t>
            </a:r>
          </a:p>
          <a:p>
            <a:pPr lvl="1"/>
            <a:r>
              <a:rPr lang="pt-PT" dirty="0" smtClean="0"/>
              <a:t>Segura</a:t>
            </a:r>
          </a:p>
          <a:p>
            <a:pPr lvl="1"/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8D5FF-D092-498F-A887-B9F50505967A}" type="datetime1">
              <a:rPr lang="pt-PT" smtClean="0"/>
              <a:t>24/06/2016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7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73497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Preview</a:t>
            </a:r>
            <a:r>
              <a:rPr lang="pt-PT" dirty="0" smtClean="0"/>
              <a:t> da Solução</a:t>
            </a:r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t>24/06/2016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8</a:t>
            </a:fld>
            <a:endParaRPr lang="pt-PT" dirty="0"/>
          </a:p>
        </p:txBody>
      </p:sp>
      <p:pic>
        <p:nvPicPr>
          <p:cNvPr id="2050" name="Picture 2" descr="C:\Users\JoãoFilipe\Dropbox\Apresentação\images\system_idea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72816"/>
            <a:ext cx="5316212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79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Objectivos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Desenvolver um mecanismo para testar o conceito.</a:t>
            </a:r>
          </a:p>
          <a:p>
            <a:r>
              <a:rPr lang="pt-PT" dirty="0" smtClean="0"/>
              <a:t>Desenvolver e aplicar estímulos no sistema mecânico para avaliar a consistência do conceito.</a:t>
            </a:r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2A-DD9D-46FA-B4F5-217800F194C5}" type="datetime1">
              <a:rPr lang="pt-PT" smtClean="0"/>
              <a:t>24/06/2016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Servo-sistema para perturbação controlada do equilíbrio postural</a:t>
            </a:r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8B35-C3FA-48CB-A953-57A281F981D4}" type="slidenum">
              <a:rPr lang="pt-PT" smtClean="0"/>
              <a:pPr/>
              <a:t>9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5988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2099</TotalTime>
  <Words>2406</Words>
  <Application>Microsoft Office PowerPoint</Application>
  <PresentationFormat>Apresentação no Ecrã (4:3)</PresentationFormat>
  <Paragraphs>341</Paragraphs>
  <Slides>33</Slides>
  <Notes>31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33</vt:i4>
      </vt:variant>
    </vt:vector>
  </HeadingPairs>
  <TitlesOfParts>
    <vt:vector size="34" baseType="lpstr">
      <vt:lpstr>Tema do Office</vt:lpstr>
      <vt:lpstr>Servo sistema para perturbação controlada do equilíbrio postural Dissertação de Mestrado</vt:lpstr>
      <vt:lpstr>Contexto e Motivação</vt:lpstr>
      <vt:lpstr>Recolha de Informação</vt:lpstr>
      <vt:lpstr>Recolha de Informação</vt:lpstr>
      <vt:lpstr>Recolha de Informação</vt:lpstr>
      <vt:lpstr>Recolha de Informação</vt:lpstr>
      <vt:lpstr>Descrição do Problema</vt:lpstr>
      <vt:lpstr>Preview da Solução</vt:lpstr>
      <vt:lpstr>Objectivos</vt:lpstr>
      <vt:lpstr>Servomotor</vt:lpstr>
      <vt:lpstr>Sensor de força</vt:lpstr>
      <vt:lpstr>Sensor de força</vt:lpstr>
      <vt:lpstr>Sensor de força</vt:lpstr>
      <vt:lpstr>Software</vt:lpstr>
      <vt:lpstr>Experiências com um Pêndulo Invertido</vt:lpstr>
      <vt:lpstr>Experiências com um Pêndulo Invertido</vt:lpstr>
      <vt:lpstr>Experiências com um Pêndulo Invertido</vt:lpstr>
      <vt:lpstr>Experiências com um Pêndulo Invertido</vt:lpstr>
      <vt:lpstr>Experiências com um Pêndulo Invertido</vt:lpstr>
      <vt:lpstr>Experiências com um Pêndulo Invertido</vt:lpstr>
      <vt:lpstr>Experiências com um Pêndulo Invertido</vt:lpstr>
      <vt:lpstr>Experiências com um Pêndulo Invertido</vt:lpstr>
      <vt:lpstr>Aplicação de Estímulos</vt:lpstr>
      <vt:lpstr>Visão</vt:lpstr>
      <vt:lpstr>Aplicação de Estímulos</vt:lpstr>
      <vt:lpstr>Aplicação de Estímulos</vt:lpstr>
      <vt:lpstr>Aplicação de Estímulos</vt:lpstr>
      <vt:lpstr>Aplicação de Estímulos</vt:lpstr>
      <vt:lpstr>Aplicação de Estímulos</vt:lpstr>
      <vt:lpstr>Aplicação de Estímulos</vt:lpstr>
      <vt:lpstr>Conclusões</vt:lpstr>
      <vt:lpstr>Trabalho Futuro</vt:lpstr>
      <vt:lpstr>Servo sistema para perturbação controlada do equilíbrio postural Dissertação de Mestrado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jvjoaovalente@gmail.com</dc:creator>
  <cp:lastModifiedBy>jvjoaovalente@gmail.com</cp:lastModifiedBy>
  <cp:revision>140</cp:revision>
  <dcterms:created xsi:type="dcterms:W3CDTF">2016-04-30T14:18:07Z</dcterms:created>
  <dcterms:modified xsi:type="dcterms:W3CDTF">2016-06-24T11:52:19Z</dcterms:modified>
</cp:coreProperties>
</file>