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58" r:id="rId9"/>
    <p:sldId id="260" r:id="rId10"/>
    <p:sldId id="270" r:id="rId11"/>
    <p:sldId id="259" r:id="rId12"/>
    <p:sldId id="261" r:id="rId13"/>
    <p:sldId id="262" r:id="rId14"/>
    <p:sldId id="263" r:id="rId15"/>
    <p:sldId id="271" r:id="rId16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421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8B842-A54C-4523-BBC1-5C57DA246360}" type="datetimeFigureOut">
              <a:rPr lang="pt-PT" smtClean="0"/>
              <a:t>26-02-2015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DE9260-5847-49DF-9EB8-C26CFD15E87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87135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90BB8-F98B-4381-9F68-18F641BA8CBB}" type="datetimeFigureOut">
              <a:rPr lang="pt-PT" smtClean="0"/>
              <a:t>26-02-2015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8B0652-8D7A-45BB-944F-B5A845F4924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60106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B0652-8D7A-45BB-944F-B5A845F49248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72363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93B1F4-8E7B-48D6-980C-1B4AB9E50D47}" type="datetime1">
              <a:rPr lang="pt-PT" smtClean="0"/>
              <a:t>26-02-2015</a:t>
            </a:fld>
            <a:endParaRPr lang="pt-PT"/>
          </a:p>
        </p:txBody>
      </p:sp>
      <p:sp>
        <p:nvSpPr>
          <p:cNvPr id="20" name="Marcador de Posição do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PT" smtClean="0"/>
              <a:t>Departamento de Engenharia Mecânica                                             Universidade de Aveiro</a:t>
            </a:r>
            <a:endParaRPr lang="pt-PT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F655EE-D377-4D82-AAD0-0321F7DD67B1}" type="slidenum">
              <a:rPr lang="pt-PT" smtClean="0"/>
              <a:t>‹nº›</a:t>
            </a:fld>
            <a:endParaRPr lang="pt-PT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0DC045-6D50-43B9-A14D-9D68D7A5A0C5}" type="datetime1">
              <a:rPr lang="pt-PT" smtClean="0"/>
              <a:t>26-02-2015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PT" smtClean="0"/>
              <a:t>Departamento de Engenharia Mecânica                                             Universidade de Aveiro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F655EE-D377-4D82-AAD0-0321F7DD67B1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CD0F2A-12BA-423F-A70E-D23FBD122117}" type="datetime1">
              <a:rPr lang="pt-PT" smtClean="0"/>
              <a:t>26-02-2015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PT" smtClean="0"/>
              <a:t>Departamento de Engenharia Mecânica                                             Universidade de Aveiro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F655EE-D377-4D82-AAD0-0321F7DD67B1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F74B4A-5988-4AD3-B34F-E008A8578FF5}" type="datetime1">
              <a:rPr lang="pt-PT" smtClean="0"/>
              <a:t>26-02-2015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PT" smtClean="0"/>
              <a:t>Departamento de Engenharia Mecânica                                             Universidade de Aveiro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F655EE-D377-4D82-AAD0-0321F7DD67B1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D7DC26-E818-4A27-B89B-D41291FAAF34}" type="datetime1">
              <a:rPr lang="pt-PT" smtClean="0"/>
              <a:t>26-02-2015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PT" smtClean="0"/>
              <a:t>Departamento de Engenharia Mecânica                                             Universidade de Aveiro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F655EE-D377-4D82-AAD0-0321F7DD67B1}" type="slidenum">
              <a:rPr lang="pt-PT" smtClean="0"/>
              <a:t>‹nº›</a:t>
            </a:fld>
            <a:endParaRPr lang="pt-PT"/>
          </a:p>
        </p:txBody>
      </p:sp>
      <p:sp>
        <p:nvSpPr>
          <p:cNvPr id="10" name="Rec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C96B2A-B813-4606-B623-6003B18F7EB0}" type="datetime1">
              <a:rPr lang="pt-PT" smtClean="0"/>
              <a:t>26-02-2015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PT" smtClean="0"/>
              <a:t>Departamento de Engenharia Mecânica                                             Universidade de Aveiro</a:t>
            </a: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F655EE-D377-4D82-AAD0-0321F7DD67B1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1FE297-8B27-4FF0-BAE8-51F7E8F8EF26}" type="datetime1">
              <a:rPr lang="pt-PT" smtClean="0"/>
              <a:t>26-02-2015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PT" smtClean="0"/>
              <a:t>Departamento de Engenharia Mecânica                                             Universidade de Aveiro</a:t>
            </a:r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F655EE-D377-4D82-AAD0-0321F7DD67B1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93DBA6-29C0-47B9-89FA-C7CB9977C86E}" type="datetime1">
              <a:rPr lang="pt-PT" smtClean="0"/>
              <a:t>26-02-2015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PT" smtClean="0"/>
              <a:t>Departamento de Engenharia Mecânica                                             Universidade de Aveiro</a:t>
            </a: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F655EE-D377-4D82-AAD0-0321F7DD67B1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F2DE7B-6494-4CD6-B410-187010F1AD8B}" type="datetime1">
              <a:rPr lang="pt-PT" smtClean="0"/>
              <a:t>26-02-2015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PT" smtClean="0"/>
              <a:t>Departamento de Engenharia Mecânica                                             Universidade de Aveiro</a:t>
            </a:r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F655EE-D377-4D82-AAD0-0321F7DD67B1}" type="slidenum">
              <a:rPr lang="pt-PT" smtClean="0"/>
              <a:t>‹nº›</a:t>
            </a:fld>
            <a:endParaRPr lang="pt-PT"/>
          </a:p>
        </p:txBody>
      </p:sp>
      <p:sp>
        <p:nvSpPr>
          <p:cNvPr id="6" name="Rec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24E835-AC95-4F79-8F44-3C548AB2465E}" type="datetime1">
              <a:rPr lang="pt-PT" smtClean="0"/>
              <a:t>26-02-2015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PT" smtClean="0"/>
              <a:t>Departamento de Engenharia Mecânica                                             Universidade de Aveiro</a:t>
            </a: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F655EE-D377-4D82-AAD0-0321F7DD67B1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AABE0-31E7-41F3-A274-EA48C6A2C45D}" type="datetime1">
              <a:rPr lang="pt-PT" smtClean="0"/>
              <a:t>26-02-2015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PT" smtClean="0"/>
              <a:t>Departamento de Engenharia Mecânica                                             Universidade de Aveiro</a:t>
            </a: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F655EE-D377-4D82-AAD0-0321F7DD67B1}" type="slidenum">
              <a:rPr lang="pt-PT" smtClean="0"/>
              <a:t>‹nº›</a:t>
            </a:fld>
            <a:endParaRPr lang="pt-PT"/>
          </a:p>
        </p:txBody>
      </p:sp>
      <p:sp>
        <p:nvSpPr>
          <p:cNvPr id="8" name="Rec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cular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Marcador de Posição do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Marcador de Posição do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24" name="Marcador de Posição d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E2578BC-A2F9-493E-BEE9-0F6B3B8DB2BA}" type="datetime1">
              <a:rPr lang="pt-PT" smtClean="0"/>
              <a:t>26-02-2015</a:t>
            </a:fld>
            <a:endParaRPr lang="pt-PT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pt-PT" smtClean="0"/>
              <a:t>Departamento de Engenharia Mecânica                                             Universidade de Aveiro</a:t>
            </a:r>
            <a:endParaRPr lang="pt-PT"/>
          </a:p>
        </p:txBody>
      </p:sp>
      <p:sp>
        <p:nvSpPr>
          <p:cNvPr id="22" name="Marcador de Posição do Número do Diapositivo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EF655EE-D377-4D82-AAD0-0321F7DD67B1}" type="slidenum">
              <a:rPr lang="pt-PT" smtClean="0"/>
              <a:t>‹nº›</a:t>
            </a:fld>
            <a:endParaRPr lang="pt-PT"/>
          </a:p>
        </p:txBody>
      </p:sp>
      <p:sp>
        <p:nvSpPr>
          <p:cNvPr id="15" name="Rec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ftv@ua.p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joao.torresvalente" TargetMode="External"/><Relationship Id="rId2" Type="http://schemas.openxmlformats.org/officeDocument/2006/relationships/hyperlink" Target="mailto:jftv@ua.p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alance-disruption.blogspot.pt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Servo-sistema para perturbação controlada do equilíbrio postural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739176"/>
          </a:xfrm>
        </p:spPr>
        <p:txBody>
          <a:bodyPr>
            <a:normAutofit/>
          </a:bodyPr>
          <a:lstStyle/>
          <a:p>
            <a:r>
              <a:rPr lang="pt-PT" sz="2000" dirty="0" smtClean="0"/>
              <a:t>Mestrado Integrado em Engenharia Mecânica</a:t>
            </a:r>
          </a:p>
          <a:p>
            <a:r>
              <a:rPr lang="pt-PT" sz="2000" dirty="0" smtClean="0"/>
              <a:t>2º Semestre Dissertação (2014/2015)</a:t>
            </a:r>
          </a:p>
          <a:p>
            <a:endParaRPr lang="pt-PT" sz="2000" dirty="0" smtClean="0"/>
          </a:p>
          <a:p>
            <a:r>
              <a:rPr lang="pt-PT" dirty="0" smtClean="0"/>
              <a:t>João Filipe Torres Valente, </a:t>
            </a:r>
            <a:r>
              <a:rPr lang="pt-PT" dirty="0" smtClean="0">
                <a:hlinkClick r:id="rId2"/>
              </a:rPr>
              <a:t>jftv@ua.pt</a:t>
            </a:r>
            <a:endParaRPr lang="pt-PT" dirty="0" smtClean="0"/>
          </a:p>
          <a:p>
            <a:endParaRPr lang="pt-PT" dirty="0" smtClean="0"/>
          </a:p>
          <a:p>
            <a:r>
              <a:rPr lang="pt-PT" sz="2000" dirty="0" smtClean="0"/>
              <a:t>Orientador: </a:t>
            </a:r>
            <a:r>
              <a:rPr lang="pt-PT" dirty="0" smtClean="0"/>
              <a:t>Prof. Vítor Santos </a:t>
            </a:r>
            <a:r>
              <a:rPr lang="pt-PT" sz="2000" dirty="0" smtClean="0"/>
              <a:t>(DEM)</a:t>
            </a:r>
          </a:p>
          <a:p>
            <a:r>
              <a:rPr lang="pt-PT" sz="2000" dirty="0" smtClean="0"/>
              <a:t>Coorientador:</a:t>
            </a:r>
            <a:r>
              <a:rPr lang="pt-PT" dirty="0" smtClean="0"/>
              <a:t> </a:t>
            </a:r>
            <a:r>
              <a:rPr lang="pt-PT" dirty="0"/>
              <a:t>Prof</a:t>
            </a:r>
            <a:r>
              <a:rPr lang="pt-PT" dirty="0" smtClean="0"/>
              <a:t>. António Amaro </a:t>
            </a:r>
            <a:r>
              <a:rPr lang="pt-PT" sz="2000" dirty="0" smtClean="0"/>
              <a:t>(ESSUA)</a:t>
            </a:r>
          </a:p>
          <a:p>
            <a:r>
              <a:rPr lang="pt-PT" sz="2000" dirty="0" smtClean="0"/>
              <a:t>Colaborador: </a:t>
            </a:r>
            <a:r>
              <a:rPr lang="pt-PT" dirty="0" smtClean="0"/>
              <a:t>Prof. Filipe Silva </a:t>
            </a:r>
            <a:r>
              <a:rPr lang="pt-PT" sz="2000" dirty="0" smtClean="0"/>
              <a:t>(DETI)</a:t>
            </a:r>
            <a:endParaRPr lang="pt-PT" sz="2000" dirty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Departamento de Engenharia Mecânica                                             Universidade de Aveiro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2119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Lista de tarefas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Font typeface="+mj-lt"/>
              <a:buAutoNum type="arabicPeriod" startAt="5"/>
            </a:pPr>
            <a:r>
              <a:rPr lang="pt-PT" dirty="0" smtClean="0"/>
              <a:t>Sistema de controlo integrado dos servomotores com monitorização das forças nos tirantes</a:t>
            </a:r>
          </a:p>
          <a:p>
            <a:pPr marL="596646" indent="-514350">
              <a:buFont typeface="+mj-lt"/>
              <a:buAutoNum type="arabicPeriod" startAt="5"/>
            </a:pPr>
            <a:r>
              <a:rPr lang="pt-PT" dirty="0" smtClean="0"/>
              <a:t>Projeto do sistema à escala humana sintonizado com os requisitos do espaço onde será usado</a:t>
            </a:r>
          </a:p>
          <a:p>
            <a:pPr marL="596646" indent="-514350">
              <a:buFont typeface="+mj-lt"/>
              <a:buAutoNum type="arabicPeriod" startAt="5"/>
            </a:pPr>
            <a:r>
              <a:rPr lang="pt-PT" dirty="0" smtClean="0"/>
              <a:t>Escrita da documentação e da dissertação</a:t>
            </a:r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Departamento de Engenharia Mecânica                                             Universidade de Aveiro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376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Problemas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Perceber a magnitude ideal dos estímulos</a:t>
            </a:r>
          </a:p>
          <a:p>
            <a:r>
              <a:rPr lang="pt-PT" dirty="0" smtClean="0"/>
              <a:t>Controlar simultaneamente 4 servomotores</a:t>
            </a:r>
          </a:p>
          <a:p>
            <a:r>
              <a:rPr lang="pt-PT" dirty="0" smtClean="0"/>
              <a:t>Como aplicar os estímulos de forma segura</a:t>
            </a:r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Departamento de Engenharia Mecânica                                             Universidade de Aveiro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7284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Ponto de situação do trabalho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Software e hardware necessário para controlar os </a:t>
            </a:r>
            <a:r>
              <a:rPr lang="pt-PT" dirty="0" smtClean="0"/>
              <a:t>servomotores</a:t>
            </a:r>
          </a:p>
          <a:p>
            <a:pPr lvl="1"/>
            <a:r>
              <a:rPr lang="pt-PT" dirty="0" smtClean="0"/>
              <a:t>Servomotores </a:t>
            </a:r>
            <a:r>
              <a:rPr lang="pt-PT" dirty="0" err="1" smtClean="0"/>
              <a:t>dynamixel</a:t>
            </a:r>
            <a:r>
              <a:rPr lang="pt-PT" dirty="0" smtClean="0"/>
              <a:t> Rx-28</a:t>
            </a:r>
            <a:endParaRPr lang="pt-PT" dirty="0" smtClean="0"/>
          </a:p>
          <a:p>
            <a:pPr lvl="1"/>
            <a:r>
              <a:rPr lang="pt-PT" dirty="0" smtClean="0"/>
              <a:t>Software elaborado pelo DETI para comunicar com a interface dos servomotores </a:t>
            </a:r>
            <a:r>
              <a:rPr lang="pt-PT" dirty="0" err="1" smtClean="0"/>
              <a:t>dynamixel</a:t>
            </a:r>
            <a:endParaRPr lang="pt-PT" dirty="0" smtClean="0"/>
          </a:p>
          <a:p>
            <a:pPr lvl="1"/>
            <a:r>
              <a:rPr lang="pt-PT" dirty="0" smtClean="0"/>
              <a:t>Interface DETI comunicação UART to Rs-485</a:t>
            </a:r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Departamento de Engenharia Mecânica                                             Universidade de Aveiro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178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Próximas tarefas a executar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Modificação da alimentação dos servomotores e da interface</a:t>
            </a:r>
          </a:p>
          <a:p>
            <a:r>
              <a:rPr lang="pt-PT" dirty="0" smtClean="0"/>
              <a:t>Desenho de uma caixa protetora para a interface, considerando as alterações da alimentação</a:t>
            </a:r>
          </a:p>
          <a:p>
            <a:r>
              <a:rPr lang="pt-PT" dirty="0" smtClean="0"/>
              <a:t>Estado de arte</a:t>
            </a:r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Departamento de Engenharia Mecânica                                             Universidade de Aveiro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9277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Social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>
                <a:hlinkClick r:id="rId2"/>
              </a:rPr>
              <a:t>jftv@ua.pt</a:t>
            </a:r>
            <a:endParaRPr lang="pt-PT" dirty="0" smtClean="0"/>
          </a:p>
          <a:p>
            <a:r>
              <a:rPr lang="pt-PT" dirty="0" smtClean="0">
                <a:hlinkClick r:id="rId3"/>
              </a:rPr>
              <a:t>www.facebook.com/joao.torresvalente</a:t>
            </a:r>
            <a:endParaRPr lang="pt-PT" dirty="0" smtClean="0"/>
          </a:p>
          <a:p>
            <a:r>
              <a:rPr lang="pt-PT" dirty="0">
                <a:hlinkClick r:id="rId4"/>
              </a:rPr>
              <a:t>balance-disruption.blogspot.com</a:t>
            </a:r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Departamento de Engenharia Mecânica                                             Universidade de Aveiro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7952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Discussão final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Dúvidas</a:t>
            </a:r>
          </a:p>
          <a:p>
            <a:r>
              <a:rPr lang="pt-PT" dirty="0" smtClean="0"/>
              <a:t>Críticas</a:t>
            </a:r>
          </a:p>
          <a:p>
            <a:r>
              <a:rPr lang="pt-PT" dirty="0" smtClean="0"/>
              <a:t>Sugestões</a:t>
            </a:r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Departamento de Engenharia Mecânica                                             Universidade de Aveiro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74772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Enquadramento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Estudo do equilíbrio postural dos seres humanos e robôs</a:t>
            </a:r>
          </a:p>
          <a:p>
            <a:r>
              <a:rPr lang="pt-PT" dirty="0" smtClean="0"/>
              <a:t>Motivação:</a:t>
            </a:r>
          </a:p>
          <a:p>
            <a:pPr lvl="1"/>
            <a:r>
              <a:rPr lang="pt-PT" dirty="0" smtClean="0"/>
              <a:t>Patologias ou limitações fisiológicas</a:t>
            </a:r>
          </a:p>
          <a:p>
            <a:pPr lvl="1"/>
            <a:r>
              <a:rPr lang="pt-PT" dirty="0" smtClean="0"/>
              <a:t>Fatores de complexidade de controlo ou desconhecimento dos modelos do sistema</a:t>
            </a: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Departamento de Engenharia Mecânica                                             Universidade de Aveiro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3872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Desenvolvimento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PT" dirty="0"/>
              <a:t>Ideia base:</a:t>
            </a:r>
          </a:p>
          <a:p>
            <a:pPr lvl="1"/>
            <a:r>
              <a:rPr lang="pt-PT" dirty="0"/>
              <a:t>Provocar estímulos de perturbação do </a:t>
            </a:r>
            <a:r>
              <a:rPr lang="pt-PT" dirty="0" smtClean="0"/>
              <a:t>equilíbrio</a:t>
            </a:r>
          </a:p>
          <a:p>
            <a:pPr lvl="2"/>
            <a:r>
              <a:rPr lang="pt-PT" dirty="0" smtClean="0"/>
              <a:t>Recolher informação</a:t>
            </a:r>
          </a:p>
          <a:p>
            <a:pPr lvl="3"/>
            <a:r>
              <a:rPr lang="pt-PT" dirty="0" smtClean="0"/>
              <a:t>Extrair </a:t>
            </a:r>
            <a:r>
              <a:rPr lang="pt-PT" dirty="0"/>
              <a:t>análises</a:t>
            </a:r>
          </a:p>
          <a:p>
            <a:pPr lvl="3"/>
            <a:r>
              <a:rPr lang="pt-PT" dirty="0"/>
              <a:t>Modelos de um comportamento</a:t>
            </a:r>
          </a:p>
          <a:p>
            <a:pPr lvl="3"/>
            <a:r>
              <a:rPr lang="pt-PT" dirty="0"/>
              <a:t>Conjunto de reações</a:t>
            </a:r>
          </a:p>
          <a:p>
            <a:pPr lvl="3"/>
            <a:r>
              <a:rPr lang="pt-PT" dirty="0"/>
              <a:t>Identificação do </a:t>
            </a:r>
            <a:r>
              <a:rPr lang="pt-PT" dirty="0" smtClean="0"/>
              <a:t>sistema</a:t>
            </a:r>
          </a:p>
          <a:p>
            <a:pPr lvl="2">
              <a:buClr>
                <a:srgbClr val="B2B2B2"/>
              </a:buClr>
            </a:pPr>
            <a:r>
              <a:rPr lang="pt-PT" dirty="0" smtClean="0">
                <a:solidFill>
                  <a:prstClr val="black"/>
                </a:solidFill>
              </a:rPr>
              <a:t>Humanos:</a:t>
            </a:r>
          </a:p>
          <a:p>
            <a:pPr lvl="3">
              <a:buClr>
                <a:srgbClr val="969696"/>
              </a:buClr>
            </a:pPr>
            <a:r>
              <a:rPr lang="pt-PT" dirty="0" smtClean="0">
                <a:solidFill>
                  <a:prstClr val="black"/>
                </a:solidFill>
              </a:rPr>
              <a:t>Medição de movimentos corporais</a:t>
            </a:r>
          </a:p>
          <a:p>
            <a:pPr lvl="3">
              <a:buClr>
                <a:srgbClr val="969696"/>
              </a:buClr>
            </a:pPr>
            <a:r>
              <a:rPr lang="pt-PT" dirty="0" smtClean="0">
                <a:solidFill>
                  <a:prstClr val="black"/>
                </a:solidFill>
              </a:rPr>
              <a:t>Forças de reação no solo</a:t>
            </a:r>
          </a:p>
          <a:p>
            <a:pPr lvl="3">
              <a:buClr>
                <a:srgbClr val="969696"/>
              </a:buClr>
            </a:pPr>
            <a:r>
              <a:rPr lang="pt-PT" dirty="0" smtClean="0">
                <a:solidFill>
                  <a:prstClr val="black"/>
                </a:solidFill>
              </a:rPr>
              <a:t>Inércia dos segmentos</a:t>
            </a:r>
          </a:p>
          <a:p>
            <a:pPr lvl="3">
              <a:buClr>
                <a:srgbClr val="969696"/>
              </a:buClr>
            </a:pPr>
            <a:r>
              <a:rPr lang="pt-PT" dirty="0" smtClean="0">
                <a:solidFill>
                  <a:prstClr val="black"/>
                </a:solidFill>
              </a:rPr>
              <a:t>Sinais biológicos</a:t>
            </a:r>
          </a:p>
          <a:p>
            <a:pPr lvl="4"/>
            <a:endParaRPr lang="pt-PT" dirty="0" smtClean="0"/>
          </a:p>
          <a:p>
            <a:pPr lvl="1"/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Departamento de Engenharia Mecânica                                             Universidade de Aveiro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3870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Desenvolvimento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>
              <a:buClr>
                <a:srgbClr val="B2B2B2"/>
              </a:buClr>
            </a:pPr>
            <a:r>
              <a:rPr lang="pt-PT" dirty="0" smtClean="0">
                <a:solidFill>
                  <a:prstClr val="black"/>
                </a:solidFill>
              </a:rPr>
              <a:t>Robôs bípedes:</a:t>
            </a:r>
          </a:p>
          <a:p>
            <a:pPr lvl="3">
              <a:buClr>
                <a:srgbClr val="969696"/>
              </a:buClr>
            </a:pPr>
            <a:r>
              <a:rPr lang="pt-PT" dirty="0" smtClean="0">
                <a:solidFill>
                  <a:prstClr val="black"/>
                </a:solidFill>
              </a:rPr>
              <a:t>Medição de movimentos corporais</a:t>
            </a:r>
          </a:p>
          <a:p>
            <a:pPr lvl="3">
              <a:buClr>
                <a:srgbClr val="969696"/>
              </a:buClr>
            </a:pPr>
            <a:r>
              <a:rPr lang="pt-PT" dirty="0" smtClean="0">
                <a:solidFill>
                  <a:prstClr val="black"/>
                </a:solidFill>
              </a:rPr>
              <a:t>Forças de reação no solo</a:t>
            </a:r>
          </a:p>
          <a:p>
            <a:pPr lvl="3">
              <a:buClr>
                <a:srgbClr val="969696"/>
              </a:buClr>
            </a:pPr>
            <a:r>
              <a:rPr lang="pt-PT" dirty="0" smtClean="0">
                <a:solidFill>
                  <a:prstClr val="black"/>
                </a:solidFill>
              </a:rPr>
              <a:t>Inércia dos segmentos</a:t>
            </a:r>
          </a:p>
          <a:p>
            <a:pPr lvl="3">
              <a:buClr>
                <a:srgbClr val="969696"/>
              </a:buClr>
            </a:pPr>
            <a:r>
              <a:rPr lang="pt-PT" dirty="0" smtClean="0">
                <a:solidFill>
                  <a:prstClr val="black"/>
                </a:solidFill>
              </a:rPr>
              <a:t>Sinais biológicos</a:t>
            </a:r>
          </a:p>
          <a:p>
            <a:pPr lvl="0">
              <a:buClr>
                <a:srgbClr val="DDDDDD"/>
              </a:buClr>
            </a:pPr>
            <a:r>
              <a:rPr lang="pt-PT" sz="3000" dirty="0" smtClean="0">
                <a:solidFill>
                  <a:prstClr val="black"/>
                </a:solidFill>
              </a:rPr>
              <a:t>Possibilidade de adicionar variações simultâneas da percepção visual ou auditiva</a:t>
            </a:r>
            <a:endParaRPr lang="pt-PT" dirty="0"/>
          </a:p>
          <a:p>
            <a:pPr lvl="0">
              <a:buClr>
                <a:srgbClr val="DDDDDD"/>
              </a:buClr>
            </a:pPr>
            <a:r>
              <a:rPr lang="pt-PT" sz="3000" dirty="0" smtClean="0">
                <a:solidFill>
                  <a:prstClr val="black"/>
                </a:solidFill>
              </a:rPr>
              <a:t>Condições de êxito:</a:t>
            </a:r>
          </a:p>
          <a:p>
            <a:pPr lvl="1">
              <a:buClr>
                <a:srgbClr val="DDDDDD"/>
              </a:buClr>
            </a:pPr>
            <a:r>
              <a:rPr lang="pt-PT" sz="2600" dirty="0" smtClean="0">
                <a:solidFill>
                  <a:prstClr val="black"/>
                </a:solidFill>
              </a:rPr>
              <a:t>Medição precisa das respostas dos sujeitos</a:t>
            </a:r>
          </a:p>
          <a:p>
            <a:pPr lvl="1">
              <a:buClr>
                <a:srgbClr val="DDDDDD"/>
              </a:buClr>
            </a:pPr>
            <a:r>
              <a:rPr lang="pt-PT" sz="2600" dirty="0" smtClean="0">
                <a:solidFill>
                  <a:prstClr val="black"/>
                </a:solidFill>
              </a:rPr>
              <a:t>Aplicação de estímulos conhecidos de forma controlada e com repetibilidade</a:t>
            </a:r>
            <a:endParaRPr lang="pt-PT" sz="2600" dirty="0">
              <a:solidFill>
                <a:prstClr val="black"/>
              </a:solidFill>
            </a:endParaRP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Departamento de Engenharia Mecânica                                             Universidade de Aveiro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6314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Desenvolvimento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DDDDDD"/>
              </a:buClr>
            </a:pPr>
            <a:r>
              <a:rPr lang="pt-PT" sz="2600" dirty="0" smtClean="0">
                <a:solidFill>
                  <a:prstClr val="black"/>
                </a:solidFill>
              </a:rPr>
              <a:t>Requisitos do sistema servo-controlado</a:t>
            </a:r>
          </a:p>
          <a:p>
            <a:pPr lvl="1">
              <a:buClr>
                <a:srgbClr val="DDDDDD"/>
              </a:buClr>
            </a:pPr>
            <a:r>
              <a:rPr lang="pt-PT" sz="2200" dirty="0" smtClean="0">
                <a:solidFill>
                  <a:prstClr val="black"/>
                </a:solidFill>
              </a:rPr>
              <a:t>Integração com unidade de captura biométrica e de movimento</a:t>
            </a:r>
          </a:p>
          <a:p>
            <a:pPr lvl="1">
              <a:buClr>
                <a:srgbClr val="DDDDDD"/>
              </a:buClr>
            </a:pPr>
            <a:r>
              <a:rPr lang="pt-PT" sz="2200" dirty="0" smtClean="0">
                <a:solidFill>
                  <a:prstClr val="black"/>
                </a:solidFill>
              </a:rPr>
              <a:t>Assinatura visual reduzida</a:t>
            </a:r>
          </a:p>
          <a:p>
            <a:pPr lvl="1">
              <a:buClr>
                <a:srgbClr val="DDDDDD"/>
              </a:buClr>
            </a:pPr>
            <a:r>
              <a:rPr lang="pt-PT" sz="2200" dirty="0" smtClean="0">
                <a:solidFill>
                  <a:prstClr val="black"/>
                </a:solidFill>
              </a:rPr>
              <a:t>Garantia da segurança do sujeito</a:t>
            </a:r>
          </a:p>
          <a:p>
            <a:pPr lvl="1">
              <a:buClr>
                <a:srgbClr val="DDDDDD"/>
              </a:buClr>
            </a:pPr>
            <a:r>
              <a:rPr lang="pt-PT" sz="2200" dirty="0" smtClean="0">
                <a:solidFill>
                  <a:prstClr val="black"/>
                </a:solidFill>
              </a:rPr>
              <a:t>Calibrações e ajustes automáticos</a:t>
            </a:r>
            <a:endParaRPr lang="pt-PT" sz="2200" dirty="0">
              <a:solidFill>
                <a:prstClr val="black"/>
              </a:solidFill>
            </a:endParaRP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Departamento de Engenharia Mecânica                                             Universidade de Aveiro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4938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Desenvolvimento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DDDDDD"/>
              </a:buClr>
            </a:pPr>
            <a:r>
              <a:rPr lang="pt-PT" sz="2600" dirty="0" smtClean="0">
                <a:solidFill>
                  <a:prstClr val="black"/>
                </a:solidFill>
              </a:rPr>
              <a:t>Funcionamentos do servo-sistema</a:t>
            </a:r>
          </a:p>
          <a:p>
            <a:pPr lvl="1">
              <a:buClr>
                <a:srgbClr val="DDDDDD"/>
              </a:buClr>
            </a:pPr>
            <a:r>
              <a:rPr lang="pt-PT" sz="1800" dirty="0" smtClean="0">
                <a:solidFill>
                  <a:prstClr val="black"/>
                </a:solidFill>
              </a:rPr>
              <a:t>Aplicação de estímulos</a:t>
            </a:r>
          </a:p>
          <a:p>
            <a:pPr lvl="1">
              <a:buClr>
                <a:srgbClr val="DDDDDD"/>
              </a:buClr>
            </a:pPr>
            <a:endParaRPr lang="pt-PT" sz="1800" dirty="0">
              <a:solidFill>
                <a:prstClr val="black"/>
              </a:solidFill>
            </a:endParaRP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Departamento de Engenharia Mecânica                                             Universidade de Aveiro</a:t>
            </a:r>
            <a:endParaRPr lang="pt-P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460239"/>
            <a:ext cx="4454751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227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Desenvolvimento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Clr>
                <a:srgbClr val="DDDDDD"/>
              </a:buClr>
            </a:pPr>
            <a:r>
              <a:rPr lang="pt-PT" sz="1800" dirty="0" smtClean="0">
                <a:solidFill>
                  <a:prstClr val="black"/>
                </a:solidFill>
              </a:rPr>
              <a:t>Controlo do servo-sistema por computador</a:t>
            </a:r>
          </a:p>
          <a:p>
            <a:pPr lvl="1">
              <a:buClr>
                <a:srgbClr val="DDDDDD"/>
              </a:buClr>
            </a:pPr>
            <a:r>
              <a:rPr lang="pt-PT" sz="1800" dirty="0" smtClean="0">
                <a:solidFill>
                  <a:prstClr val="black"/>
                </a:solidFill>
              </a:rPr>
              <a:t>Fase inicial de calibração ou inicialização</a:t>
            </a:r>
          </a:p>
          <a:p>
            <a:pPr lvl="1">
              <a:buClr>
                <a:srgbClr val="DDDDDD"/>
              </a:buClr>
            </a:pPr>
            <a:r>
              <a:rPr lang="pt-PT" sz="1800" dirty="0" smtClean="0">
                <a:solidFill>
                  <a:prstClr val="black"/>
                </a:solidFill>
              </a:rPr>
              <a:t>Monitorização das forças dos tirantes</a:t>
            </a:r>
          </a:p>
          <a:p>
            <a:pPr lvl="1">
              <a:buClr>
                <a:srgbClr val="DDDDDD"/>
              </a:buClr>
            </a:pPr>
            <a:endParaRPr lang="pt-PT" sz="1800" dirty="0" smtClean="0">
              <a:solidFill>
                <a:prstClr val="black"/>
              </a:solidFill>
            </a:endParaRP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Departamento de Engenharia Mecânica                                             Universidade de Aveiro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8237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Objectivos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pt-PT" sz="2600" dirty="0" smtClean="0"/>
              <a:t>Desenvolvimento de um modelo de aplicação de estímulos combinados para a criação controlada de desequilíbrio</a:t>
            </a:r>
          </a:p>
          <a:p>
            <a:pPr>
              <a:spcBef>
                <a:spcPts val="1200"/>
              </a:spcBef>
            </a:pPr>
            <a:r>
              <a:rPr lang="pt-PT" sz="2600" dirty="0" smtClean="0"/>
              <a:t>Desenvolvimento de um sistema eletromecânico integrado para a aplicação de estímulos num robô humanoide usando componentes de dimensão adequada a essa escala</a:t>
            </a:r>
          </a:p>
          <a:p>
            <a:pPr>
              <a:spcBef>
                <a:spcPts val="1200"/>
              </a:spcBef>
            </a:pPr>
            <a:r>
              <a:rPr lang="pt-PT" sz="2600" dirty="0" smtClean="0"/>
              <a:t>Projeto de uma variante do sistema à escala humana, nas vertentes mecânicas, elétrica e de controlo</a:t>
            </a:r>
            <a:endParaRPr lang="pt-PT" sz="2600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Departamento de Engenharia Mecânica                                             Universidade de Aveiro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5351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Lista de tarefas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pt-PT" dirty="0" smtClean="0"/>
              <a:t>Estado de arte</a:t>
            </a:r>
          </a:p>
          <a:p>
            <a:pPr marL="596646" indent="-514350">
              <a:buFont typeface="+mj-lt"/>
              <a:buAutoNum type="arabicPeriod"/>
            </a:pPr>
            <a:r>
              <a:rPr lang="pt-PT" dirty="0" smtClean="0"/>
              <a:t>Compreensão dos requisitos mecânicos do processo da perturbação do equilíbrio</a:t>
            </a:r>
          </a:p>
          <a:p>
            <a:pPr marL="596646" indent="-514350">
              <a:buFont typeface="+mj-lt"/>
              <a:buAutoNum type="arabicPeriod"/>
            </a:pPr>
            <a:r>
              <a:rPr lang="pt-PT" dirty="0" smtClean="0"/>
              <a:t>Criação de um modelo em </a:t>
            </a:r>
            <a:r>
              <a:rPr lang="pt-PT" dirty="0" err="1" smtClean="0"/>
              <a:t>Matlab</a:t>
            </a:r>
            <a:r>
              <a:rPr lang="pt-PT" dirty="0" smtClean="0"/>
              <a:t>/</a:t>
            </a:r>
            <a:r>
              <a:rPr lang="pt-PT" dirty="0" err="1" smtClean="0"/>
              <a:t>simulink</a:t>
            </a:r>
            <a:r>
              <a:rPr lang="pt-PT" dirty="0" smtClean="0"/>
              <a:t> e/ou V-</a:t>
            </a:r>
            <a:r>
              <a:rPr lang="pt-PT" dirty="0" err="1" smtClean="0"/>
              <a:t>Rep</a:t>
            </a:r>
            <a:r>
              <a:rPr lang="pt-PT" dirty="0" smtClean="0"/>
              <a:t> para o sistema de perturbação de equilíbrio</a:t>
            </a:r>
          </a:p>
          <a:p>
            <a:pPr marL="596646" indent="-514350">
              <a:buFont typeface="+mj-lt"/>
              <a:buAutoNum type="arabicPeriod"/>
            </a:pPr>
            <a:r>
              <a:rPr lang="pt-PT" dirty="0" smtClean="0"/>
              <a:t>Implementação de um sistema em bancada com servomotores para aplicação no humanoide</a:t>
            </a:r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Departamento de Engenharia Mecânica                                             Universidade de Aveiro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8041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Tons de Cinzento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306</TotalTime>
  <Words>547</Words>
  <Application>Microsoft Office PowerPoint</Application>
  <PresentationFormat>Apresentação no Ecrã (4:3)</PresentationFormat>
  <Paragraphs>101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15</vt:i4>
      </vt:variant>
    </vt:vector>
  </HeadingPairs>
  <TitlesOfParts>
    <vt:vector size="16" baseType="lpstr">
      <vt:lpstr>Solstício</vt:lpstr>
      <vt:lpstr>Servo-sistema para perturbação controlada do equilíbrio postural</vt:lpstr>
      <vt:lpstr>Enquadramento</vt:lpstr>
      <vt:lpstr>Desenvolvimento</vt:lpstr>
      <vt:lpstr>Desenvolvimento</vt:lpstr>
      <vt:lpstr>Desenvolvimento</vt:lpstr>
      <vt:lpstr>Desenvolvimento</vt:lpstr>
      <vt:lpstr>Desenvolvimento</vt:lpstr>
      <vt:lpstr>Objectivos</vt:lpstr>
      <vt:lpstr>Lista de tarefas</vt:lpstr>
      <vt:lpstr>Lista de tarefas</vt:lpstr>
      <vt:lpstr>Problemas</vt:lpstr>
      <vt:lpstr>Ponto de situação do trabalho</vt:lpstr>
      <vt:lpstr>Próximas tarefas a executar</vt:lpstr>
      <vt:lpstr>Social</vt:lpstr>
      <vt:lpstr>Discussão final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Servo-sistema para perturbação controlada do equilíbrio postural</dc:title>
  <dc:creator>WinVirtual</dc:creator>
  <cp:lastModifiedBy>WinVirtual</cp:lastModifiedBy>
  <cp:revision>25</cp:revision>
  <dcterms:created xsi:type="dcterms:W3CDTF">2015-02-26T11:37:16Z</dcterms:created>
  <dcterms:modified xsi:type="dcterms:W3CDTF">2015-02-26T21:08:49Z</dcterms:modified>
</cp:coreProperties>
</file>