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58" r:id="rId4"/>
    <p:sldId id="286" r:id="rId5"/>
    <p:sldId id="320" r:id="rId6"/>
    <p:sldId id="322" r:id="rId7"/>
    <p:sldId id="324" r:id="rId8"/>
    <p:sldId id="313" r:id="rId9"/>
    <p:sldId id="345" r:id="rId10"/>
    <p:sldId id="318" r:id="rId11"/>
    <p:sldId id="339" r:id="rId12"/>
    <p:sldId id="346" r:id="rId13"/>
    <p:sldId id="325" r:id="rId14"/>
    <p:sldId id="328" r:id="rId15"/>
    <p:sldId id="323" r:id="rId16"/>
    <p:sldId id="329" r:id="rId17"/>
    <p:sldId id="326" r:id="rId18"/>
    <p:sldId id="340" r:id="rId19"/>
    <p:sldId id="314" r:id="rId20"/>
    <p:sldId id="315" r:id="rId21"/>
    <p:sldId id="348" r:id="rId22"/>
    <p:sldId id="350" r:id="rId23"/>
    <p:sldId id="327" r:id="rId24"/>
    <p:sldId id="342" r:id="rId25"/>
    <p:sldId id="341" r:id="rId26"/>
    <p:sldId id="317" r:id="rId27"/>
    <p:sldId id="343" r:id="rId28"/>
    <p:sldId id="344" r:id="rId29"/>
    <p:sldId id="301" r:id="rId30"/>
    <p:sldId id="302" r:id="rId31"/>
    <p:sldId id="272" r:id="rId32"/>
    <p:sldId id="338" r:id="rId33"/>
    <p:sldId id="349" r:id="rId34"/>
    <p:sldId id="298" r:id="rId35"/>
    <p:sldId id="281" r:id="rId36"/>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C4B314-CA5E-4B47-8D51-FD0A5D20117C}">
          <p14:sldIdLst>
            <p14:sldId id="256"/>
            <p14:sldId id="257"/>
            <p14:sldId id="258"/>
            <p14:sldId id="286"/>
            <p14:sldId id="320"/>
            <p14:sldId id="322"/>
            <p14:sldId id="324"/>
            <p14:sldId id="313"/>
            <p14:sldId id="345"/>
            <p14:sldId id="318"/>
            <p14:sldId id="339"/>
            <p14:sldId id="346"/>
            <p14:sldId id="325"/>
            <p14:sldId id="328"/>
            <p14:sldId id="323"/>
            <p14:sldId id="329"/>
            <p14:sldId id="326"/>
            <p14:sldId id="340"/>
            <p14:sldId id="314"/>
            <p14:sldId id="315"/>
            <p14:sldId id="348"/>
            <p14:sldId id="350"/>
            <p14:sldId id="327"/>
            <p14:sldId id="342"/>
            <p14:sldId id="341"/>
            <p14:sldId id="317"/>
            <p14:sldId id="343"/>
            <p14:sldId id="344"/>
            <p14:sldId id="301"/>
            <p14:sldId id="302"/>
            <p14:sldId id="272"/>
            <p14:sldId id="338"/>
            <p14:sldId id="349"/>
            <p14:sldId id="298"/>
            <p14:sldId id="281"/>
          </p14:sldIdLst>
        </p14:section>
      </p14:sectionLst>
    </p:ext>
    <p:ext uri="{EFAFB233-063F-42B5-8137-9DF3F51BA10A}">
      <p15:sldGuideLst xmlns:p15="http://schemas.microsoft.com/office/powerpoint/2012/main">
        <p15:guide id="1" orient="horz" pos="225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fr" initials="j"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10" autoAdjust="0"/>
    <p:restoredTop sz="81705" autoAdjust="0"/>
  </p:normalViewPr>
  <p:slideViewPr>
    <p:cSldViewPr>
      <p:cViewPr varScale="1">
        <p:scale>
          <a:sx n="91" d="100"/>
          <a:sy n="91" d="100"/>
        </p:scale>
        <p:origin x="1086" y="78"/>
      </p:cViewPr>
      <p:guideLst>
        <p:guide orient="horz" pos="2251"/>
        <p:guide pos="2880"/>
      </p:guideLst>
    </p:cSldViewPr>
  </p:slideViewPr>
  <p:outlineViewPr>
    <p:cViewPr>
      <p:scale>
        <a:sx n="33" d="100"/>
        <a:sy n="33" d="100"/>
      </p:scale>
      <p:origin x="18"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AA5B48-7259-4054-8A50-5F8A1B559C36}" type="doc">
      <dgm:prSet loTypeId="urn:microsoft.com/office/officeart/2005/8/layout/hProcess9" loCatId="process" qsTypeId="urn:microsoft.com/office/officeart/2005/8/quickstyle/3d5" qsCatId="3D" csTypeId="urn:microsoft.com/office/officeart/2005/8/colors/accent1_2" csCatId="accent1" phldr="1"/>
      <dgm:spPr/>
    </dgm:pt>
    <dgm:pt modelId="{F659C9E1-DE23-406D-9DBC-05FDB3116C38}">
      <dgm:prSet phldrT="[Text]" custT="1"/>
      <dgm:spPr/>
      <dgm:t>
        <a:bodyPr/>
        <a:lstStyle/>
        <a:p>
          <a:r>
            <a:rPr lang="en-US" sz="2100" dirty="0" err="1" smtClean="0"/>
            <a:t>Análise</a:t>
          </a:r>
          <a:r>
            <a:rPr lang="en-US" sz="2100" dirty="0" smtClean="0"/>
            <a:t> do </a:t>
          </a:r>
          <a:r>
            <a:rPr lang="en-US" sz="2100" dirty="0" err="1" smtClean="0"/>
            <a:t>Movimento</a:t>
          </a:r>
          <a:r>
            <a:rPr lang="en-US" sz="2100" dirty="0" smtClean="0"/>
            <a:t> </a:t>
          </a:r>
          <a:r>
            <a:rPr lang="en-US" sz="2100" dirty="0" err="1" smtClean="0"/>
            <a:t>Humano</a:t>
          </a:r>
          <a:endParaRPr lang="en-US" sz="2100" dirty="0"/>
        </a:p>
      </dgm:t>
    </dgm:pt>
    <dgm:pt modelId="{392AD371-19C5-42A1-AC93-7FCCEFDABCF1}" type="parTrans" cxnId="{3B66DD95-44E9-4D06-AFEA-37C42D2AB2A2}">
      <dgm:prSet/>
      <dgm:spPr/>
      <dgm:t>
        <a:bodyPr/>
        <a:lstStyle/>
        <a:p>
          <a:endParaRPr lang="en-US"/>
        </a:p>
      </dgm:t>
    </dgm:pt>
    <dgm:pt modelId="{848E519A-32AD-4591-BA36-22BC6F8A470C}" type="sibTrans" cxnId="{3B66DD95-44E9-4D06-AFEA-37C42D2AB2A2}">
      <dgm:prSet/>
      <dgm:spPr/>
      <dgm:t>
        <a:bodyPr/>
        <a:lstStyle/>
        <a:p>
          <a:endParaRPr lang="en-US"/>
        </a:p>
      </dgm:t>
    </dgm:pt>
    <dgm:pt modelId="{8E892587-54F8-431D-8178-4A010EC534C7}">
      <dgm:prSet phldrT="[Text]"/>
      <dgm:spPr/>
      <dgm:t>
        <a:bodyPr/>
        <a:lstStyle/>
        <a:p>
          <a:r>
            <a:rPr lang="en-US" dirty="0" err="1" smtClean="0"/>
            <a:t>Transferência</a:t>
          </a:r>
          <a:r>
            <a:rPr lang="en-US" dirty="0" smtClean="0"/>
            <a:t> de Dados </a:t>
          </a:r>
          <a:r>
            <a:rPr lang="en-US" dirty="0" err="1" smtClean="0"/>
            <a:t>Humano</a:t>
          </a:r>
          <a:r>
            <a:rPr lang="en-US" dirty="0" smtClean="0"/>
            <a:t>-Robot</a:t>
          </a:r>
          <a:endParaRPr lang="en-US" dirty="0"/>
        </a:p>
      </dgm:t>
    </dgm:pt>
    <dgm:pt modelId="{79E9B6DE-3A10-4797-922F-0436A4A9635F}" type="parTrans" cxnId="{A63D7D8A-8B5D-4175-B233-7332F2998F6A}">
      <dgm:prSet/>
      <dgm:spPr/>
      <dgm:t>
        <a:bodyPr/>
        <a:lstStyle/>
        <a:p>
          <a:endParaRPr lang="en-US"/>
        </a:p>
      </dgm:t>
    </dgm:pt>
    <dgm:pt modelId="{A7F700C0-5824-4D27-AE7B-549D32A1A513}" type="sibTrans" cxnId="{A63D7D8A-8B5D-4175-B233-7332F2998F6A}">
      <dgm:prSet/>
      <dgm:spPr/>
      <dgm:t>
        <a:bodyPr/>
        <a:lstStyle/>
        <a:p>
          <a:endParaRPr lang="en-US"/>
        </a:p>
      </dgm:t>
    </dgm:pt>
    <dgm:pt modelId="{5BCA3D97-F060-4BA5-B308-CFC42A5F6740}">
      <dgm:prSet phldrT="[Text]"/>
      <dgm:spPr/>
      <dgm:t>
        <a:bodyPr/>
        <a:lstStyle/>
        <a:p>
          <a:r>
            <a:rPr lang="en-US" dirty="0" err="1" smtClean="0"/>
            <a:t>Codificação</a:t>
          </a:r>
          <a:r>
            <a:rPr lang="en-US" dirty="0" smtClean="0"/>
            <a:t> das </a:t>
          </a:r>
          <a:r>
            <a:rPr lang="en-US" dirty="0" err="1" smtClean="0"/>
            <a:t>Demonstrações</a:t>
          </a:r>
          <a:endParaRPr lang="en-US" dirty="0"/>
        </a:p>
      </dgm:t>
    </dgm:pt>
    <dgm:pt modelId="{FE5EE0A5-4347-40D7-8408-FB54B7004D21}" type="parTrans" cxnId="{7316E2B8-517D-4FAF-BD72-110A550509DA}">
      <dgm:prSet/>
      <dgm:spPr/>
      <dgm:t>
        <a:bodyPr/>
        <a:lstStyle/>
        <a:p>
          <a:endParaRPr lang="en-US"/>
        </a:p>
      </dgm:t>
    </dgm:pt>
    <dgm:pt modelId="{25F7DCCA-54C2-4D2B-8910-C2DA5DD07275}" type="sibTrans" cxnId="{7316E2B8-517D-4FAF-BD72-110A550509DA}">
      <dgm:prSet/>
      <dgm:spPr/>
      <dgm:t>
        <a:bodyPr/>
        <a:lstStyle/>
        <a:p>
          <a:endParaRPr lang="en-US"/>
        </a:p>
      </dgm:t>
    </dgm:pt>
    <dgm:pt modelId="{DAC95967-6F45-44AC-B881-598D851FF003}">
      <dgm:prSet phldrT="[Text]"/>
      <dgm:spPr/>
      <dgm:t>
        <a:bodyPr/>
        <a:lstStyle/>
        <a:p>
          <a:r>
            <a:rPr lang="en-US" dirty="0" err="1" smtClean="0"/>
            <a:t>Controlo</a:t>
          </a:r>
          <a:r>
            <a:rPr lang="en-US" dirty="0" smtClean="0"/>
            <a:t> e </a:t>
          </a:r>
          <a:r>
            <a:rPr lang="en-US" dirty="0" err="1" smtClean="0"/>
            <a:t>Locomoção</a:t>
          </a:r>
          <a:r>
            <a:rPr lang="en-US" dirty="0" smtClean="0"/>
            <a:t> </a:t>
          </a:r>
          <a:r>
            <a:rPr lang="en-US" dirty="0" err="1" smtClean="0"/>
            <a:t>Adaptativa</a:t>
          </a:r>
          <a:endParaRPr lang="en-US" dirty="0"/>
        </a:p>
      </dgm:t>
    </dgm:pt>
    <dgm:pt modelId="{8926583F-2A41-42BF-8B77-0DADD1748A00}" type="parTrans" cxnId="{E57B787A-FC1D-4D9F-9388-E9EAB7DF4A48}">
      <dgm:prSet/>
      <dgm:spPr/>
      <dgm:t>
        <a:bodyPr/>
        <a:lstStyle/>
        <a:p>
          <a:endParaRPr lang="en-US"/>
        </a:p>
      </dgm:t>
    </dgm:pt>
    <dgm:pt modelId="{44820858-34EA-4DCC-9D8A-18A205B5B7F4}" type="sibTrans" cxnId="{E57B787A-FC1D-4D9F-9388-E9EAB7DF4A48}">
      <dgm:prSet/>
      <dgm:spPr/>
      <dgm:t>
        <a:bodyPr/>
        <a:lstStyle/>
        <a:p>
          <a:endParaRPr lang="en-US"/>
        </a:p>
      </dgm:t>
    </dgm:pt>
    <dgm:pt modelId="{F7F7F1EA-9918-4E06-9AE1-5C2E223DD2E2}" type="pres">
      <dgm:prSet presAssocID="{A5AA5B48-7259-4054-8A50-5F8A1B559C36}" presName="CompostProcess" presStyleCnt="0">
        <dgm:presLayoutVars>
          <dgm:dir/>
          <dgm:resizeHandles val="exact"/>
        </dgm:presLayoutVars>
      </dgm:prSet>
      <dgm:spPr/>
    </dgm:pt>
    <dgm:pt modelId="{B4493F30-EC56-4D94-AF82-61EBC0E2177C}" type="pres">
      <dgm:prSet presAssocID="{A5AA5B48-7259-4054-8A50-5F8A1B559C36}" presName="arrow" presStyleLbl="bgShp" presStyleIdx="0" presStyleCnt="1"/>
      <dgm:spPr/>
    </dgm:pt>
    <dgm:pt modelId="{C5EE055F-227A-4E44-A23F-46777C9969FB}" type="pres">
      <dgm:prSet presAssocID="{A5AA5B48-7259-4054-8A50-5F8A1B559C36}" presName="linearProcess" presStyleCnt="0"/>
      <dgm:spPr/>
    </dgm:pt>
    <dgm:pt modelId="{E84C355A-EC27-40C5-9D70-9CE3F10E4CAC}" type="pres">
      <dgm:prSet presAssocID="{F659C9E1-DE23-406D-9DBC-05FDB3116C38}" presName="textNode" presStyleLbl="node1" presStyleIdx="0" presStyleCnt="4">
        <dgm:presLayoutVars>
          <dgm:bulletEnabled val="1"/>
        </dgm:presLayoutVars>
      </dgm:prSet>
      <dgm:spPr/>
      <dgm:t>
        <a:bodyPr/>
        <a:lstStyle/>
        <a:p>
          <a:endParaRPr lang="en-US"/>
        </a:p>
      </dgm:t>
    </dgm:pt>
    <dgm:pt modelId="{E3BB3842-454F-4970-A28A-D448130EBA77}" type="pres">
      <dgm:prSet presAssocID="{848E519A-32AD-4591-BA36-22BC6F8A470C}" presName="sibTrans" presStyleCnt="0"/>
      <dgm:spPr/>
    </dgm:pt>
    <dgm:pt modelId="{151B61CF-28DA-4047-8A3D-6073C26F4131}" type="pres">
      <dgm:prSet presAssocID="{8E892587-54F8-431D-8178-4A010EC534C7}" presName="textNode" presStyleLbl="node1" presStyleIdx="1" presStyleCnt="4" custLinFactX="100000" custLinFactNeighborX="131578" custLinFactNeighborY="-658">
        <dgm:presLayoutVars>
          <dgm:bulletEnabled val="1"/>
        </dgm:presLayoutVars>
      </dgm:prSet>
      <dgm:spPr/>
      <dgm:t>
        <a:bodyPr/>
        <a:lstStyle/>
        <a:p>
          <a:endParaRPr lang="en-US"/>
        </a:p>
      </dgm:t>
    </dgm:pt>
    <dgm:pt modelId="{5BAF5C20-3AF9-465D-B1ED-924817D0E6AB}" type="pres">
      <dgm:prSet presAssocID="{A7F700C0-5824-4D27-AE7B-549D32A1A513}" presName="sibTrans" presStyleCnt="0"/>
      <dgm:spPr/>
    </dgm:pt>
    <dgm:pt modelId="{E3CC324D-3CD0-44CF-AA4E-B9B7C8BCFBA9}" type="pres">
      <dgm:prSet presAssocID="{5BCA3D97-F060-4BA5-B308-CFC42A5F6740}" presName="textNode" presStyleLbl="node1" presStyleIdx="2" presStyleCnt="4" custLinFactX="-99817" custLinFactNeighborX="-100000" custLinFactNeighborY="-658">
        <dgm:presLayoutVars>
          <dgm:bulletEnabled val="1"/>
        </dgm:presLayoutVars>
      </dgm:prSet>
      <dgm:spPr/>
      <dgm:t>
        <a:bodyPr/>
        <a:lstStyle/>
        <a:p>
          <a:endParaRPr lang="en-US"/>
        </a:p>
      </dgm:t>
    </dgm:pt>
    <dgm:pt modelId="{F2D99071-A9DD-4A90-9A03-2AFBAEF450EE}" type="pres">
      <dgm:prSet presAssocID="{25F7DCCA-54C2-4D2B-8910-C2DA5DD07275}" presName="sibTrans" presStyleCnt="0"/>
      <dgm:spPr/>
    </dgm:pt>
    <dgm:pt modelId="{31D78F55-ECE9-4EB5-8113-E9FA1B93B5BA}" type="pres">
      <dgm:prSet presAssocID="{DAC95967-6F45-44AC-B881-598D851FF003}" presName="textNode" presStyleLbl="node1" presStyleIdx="3" presStyleCnt="4">
        <dgm:presLayoutVars>
          <dgm:bulletEnabled val="1"/>
        </dgm:presLayoutVars>
      </dgm:prSet>
      <dgm:spPr/>
      <dgm:t>
        <a:bodyPr/>
        <a:lstStyle/>
        <a:p>
          <a:endParaRPr lang="en-US"/>
        </a:p>
      </dgm:t>
    </dgm:pt>
  </dgm:ptLst>
  <dgm:cxnLst>
    <dgm:cxn modelId="{E57B787A-FC1D-4D9F-9388-E9EAB7DF4A48}" srcId="{A5AA5B48-7259-4054-8A50-5F8A1B559C36}" destId="{DAC95967-6F45-44AC-B881-598D851FF003}" srcOrd="3" destOrd="0" parTransId="{8926583F-2A41-42BF-8B77-0DADD1748A00}" sibTransId="{44820858-34EA-4DCC-9D8A-18A205B5B7F4}"/>
    <dgm:cxn modelId="{A63D7D8A-8B5D-4175-B233-7332F2998F6A}" srcId="{A5AA5B48-7259-4054-8A50-5F8A1B559C36}" destId="{8E892587-54F8-431D-8178-4A010EC534C7}" srcOrd="1" destOrd="0" parTransId="{79E9B6DE-3A10-4797-922F-0436A4A9635F}" sibTransId="{A7F700C0-5824-4D27-AE7B-549D32A1A513}"/>
    <dgm:cxn modelId="{B0F26F1D-6B6C-4EE2-8880-B6D27F0AAE23}" type="presOf" srcId="{5BCA3D97-F060-4BA5-B308-CFC42A5F6740}" destId="{E3CC324D-3CD0-44CF-AA4E-B9B7C8BCFBA9}" srcOrd="0" destOrd="0" presId="urn:microsoft.com/office/officeart/2005/8/layout/hProcess9"/>
    <dgm:cxn modelId="{547F0A45-51D0-4F47-949C-E279CA168320}" type="presOf" srcId="{8E892587-54F8-431D-8178-4A010EC534C7}" destId="{151B61CF-28DA-4047-8A3D-6073C26F4131}" srcOrd="0" destOrd="0" presId="urn:microsoft.com/office/officeart/2005/8/layout/hProcess9"/>
    <dgm:cxn modelId="{7316E2B8-517D-4FAF-BD72-110A550509DA}" srcId="{A5AA5B48-7259-4054-8A50-5F8A1B559C36}" destId="{5BCA3D97-F060-4BA5-B308-CFC42A5F6740}" srcOrd="2" destOrd="0" parTransId="{FE5EE0A5-4347-40D7-8408-FB54B7004D21}" sibTransId="{25F7DCCA-54C2-4D2B-8910-C2DA5DD07275}"/>
    <dgm:cxn modelId="{0C8BBD74-076B-43E6-B948-7C272CFE3D39}" type="presOf" srcId="{DAC95967-6F45-44AC-B881-598D851FF003}" destId="{31D78F55-ECE9-4EB5-8113-E9FA1B93B5BA}" srcOrd="0" destOrd="0" presId="urn:microsoft.com/office/officeart/2005/8/layout/hProcess9"/>
    <dgm:cxn modelId="{3B66DD95-44E9-4D06-AFEA-37C42D2AB2A2}" srcId="{A5AA5B48-7259-4054-8A50-5F8A1B559C36}" destId="{F659C9E1-DE23-406D-9DBC-05FDB3116C38}" srcOrd="0" destOrd="0" parTransId="{392AD371-19C5-42A1-AC93-7FCCEFDABCF1}" sibTransId="{848E519A-32AD-4591-BA36-22BC6F8A470C}"/>
    <dgm:cxn modelId="{031D8D06-7C7B-42CF-8D19-F671A28F3603}" type="presOf" srcId="{A5AA5B48-7259-4054-8A50-5F8A1B559C36}" destId="{F7F7F1EA-9918-4E06-9AE1-5C2E223DD2E2}" srcOrd="0" destOrd="0" presId="urn:microsoft.com/office/officeart/2005/8/layout/hProcess9"/>
    <dgm:cxn modelId="{0F73CF14-FF8F-4438-AA94-D1928640ED1C}" type="presOf" srcId="{F659C9E1-DE23-406D-9DBC-05FDB3116C38}" destId="{E84C355A-EC27-40C5-9D70-9CE3F10E4CAC}" srcOrd="0" destOrd="0" presId="urn:microsoft.com/office/officeart/2005/8/layout/hProcess9"/>
    <dgm:cxn modelId="{70F5B46E-713D-4A66-AB86-CD3D4918CB95}" type="presParOf" srcId="{F7F7F1EA-9918-4E06-9AE1-5C2E223DD2E2}" destId="{B4493F30-EC56-4D94-AF82-61EBC0E2177C}" srcOrd="0" destOrd="0" presId="urn:microsoft.com/office/officeart/2005/8/layout/hProcess9"/>
    <dgm:cxn modelId="{B0288749-F3BA-4771-8170-FC6B3D360224}" type="presParOf" srcId="{F7F7F1EA-9918-4E06-9AE1-5C2E223DD2E2}" destId="{C5EE055F-227A-4E44-A23F-46777C9969FB}" srcOrd="1" destOrd="0" presId="urn:microsoft.com/office/officeart/2005/8/layout/hProcess9"/>
    <dgm:cxn modelId="{9E3B51B0-539C-46AC-89B5-06C6EFEC59B5}" type="presParOf" srcId="{C5EE055F-227A-4E44-A23F-46777C9969FB}" destId="{E84C355A-EC27-40C5-9D70-9CE3F10E4CAC}" srcOrd="0" destOrd="0" presId="urn:microsoft.com/office/officeart/2005/8/layout/hProcess9"/>
    <dgm:cxn modelId="{BF7D416E-EEE3-4CB0-845A-9B2153E61B46}" type="presParOf" srcId="{C5EE055F-227A-4E44-A23F-46777C9969FB}" destId="{E3BB3842-454F-4970-A28A-D448130EBA77}" srcOrd="1" destOrd="0" presId="urn:microsoft.com/office/officeart/2005/8/layout/hProcess9"/>
    <dgm:cxn modelId="{A8801946-A654-4814-9A74-920363B3FEDD}" type="presParOf" srcId="{C5EE055F-227A-4E44-A23F-46777C9969FB}" destId="{151B61CF-28DA-4047-8A3D-6073C26F4131}" srcOrd="2" destOrd="0" presId="urn:microsoft.com/office/officeart/2005/8/layout/hProcess9"/>
    <dgm:cxn modelId="{5C1BDAE4-1B49-4C42-BFB5-11539355C5C3}" type="presParOf" srcId="{C5EE055F-227A-4E44-A23F-46777C9969FB}" destId="{5BAF5C20-3AF9-465D-B1ED-924817D0E6AB}" srcOrd="3" destOrd="0" presId="urn:microsoft.com/office/officeart/2005/8/layout/hProcess9"/>
    <dgm:cxn modelId="{8218D3E1-B120-4849-80FB-DD575C28ECBC}" type="presParOf" srcId="{C5EE055F-227A-4E44-A23F-46777C9969FB}" destId="{E3CC324D-3CD0-44CF-AA4E-B9B7C8BCFBA9}" srcOrd="4" destOrd="0" presId="urn:microsoft.com/office/officeart/2005/8/layout/hProcess9"/>
    <dgm:cxn modelId="{40757A8C-BE93-4116-AB42-E4B197F2F514}" type="presParOf" srcId="{C5EE055F-227A-4E44-A23F-46777C9969FB}" destId="{F2D99071-A9DD-4A90-9A03-2AFBAEF450EE}" srcOrd="5" destOrd="0" presId="urn:microsoft.com/office/officeart/2005/8/layout/hProcess9"/>
    <dgm:cxn modelId="{04A336F1-1C77-406A-982C-851E97ED1997}" type="presParOf" srcId="{C5EE055F-227A-4E44-A23F-46777C9969FB}" destId="{31D78F55-ECE9-4EB5-8113-E9FA1B93B5B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AA5B48-7259-4054-8A50-5F8A1B559C36}" type="doc">
      <dgm:prSet loTypeId="urn:microsoft.com/office/officeart/2005/8/layout/hProcess9" loCatId="process" qsTypeId="urn:microsoft.com/office/officeart/2005/8/quickstyle/3d5" qsCatId="3D" csTypeId="urn:microsoft.com/office/officeart/2005/8/colors/accent1_2" csCatId="accent1" phldr="1"/>
      <dgm:spPr/>
    </dgm:pt>
    <dgm:pt modelId="{F659C9E1-DE23-406D-9DBC-05FDB3116C38}">
      <dgm:prSet phldrT="[Text]"/>
      <dgm:spPr/>
      <dgm:t>
        <a:bodyPr/>
        <a:lstStyle/>
        <a:p>
          <a:r>
            <a:rPr lang="en-US" b="1" dirty="0" err="1" smtClean="0">
              <a:solidFill>
                <a:schemeClr val="tx1"/>
              </a:solidFill>
            </a:rPr>
            <a:t>Análise</a:t>
          </a:r>
          <a:r>
            <a:rPr lang="en-US" b="1" dirty="0" smtClean="0">
              <a:solidFill>
                <a:schemeClr val="tx1"/>
              </a:solidFill>
            </a:rPr>
            <a:t> do </a:t>
          </a:r>
          <a:r>
            <a:rPr lang="en-US" b="1" dirty="0" err="1" smtClean="0">
              <a:solidFill>
                <a:schemeClr val="tx1"/>
              </a:solidFill>
            </a:rPr>
            <a:t>Movimento</a:t>
          </a:r>
          <a:r>
            <a:rPr lang="en-US" b="1" dirty="0" smtClean="0">
              <a:solidFill>
                <a:schemeClr val="tx1"/>
              </a:solidFill>
            </a:rPr>
            <a:t> </a:t>
          </a:r>
          <a:r>
            <a:rPr lang="en-US" b="1" dirty="0" err="1" smtClean="0">
              <a:solidFill>
                <a:schemeClr val="tx1"/>
              </a:solidFill>
            </a:rPr>
            <a:t>Humano</a:t>
          </a:r>
          <a:endParaRPr lang="en-US" b="1" dirty="0">
            <a:solidFill>
              <a:schemeClr val="tx1"/>
            </a:solidFill>
          </a:endParaRPr>
        </a:p>
      </dgm:t>
    </dgm:pt>
    <dgm:pt modelId="{392AD371-19C5-42A1-AC93-7FCCEFDABCF1}" type="parTrans" cxnId="{3B66DD95-44E9-4D06-AFEA-37C42D2AB2A2}">
      <dgm:prSet/>
      <dgm:spPr/>
      <dgm:t>
        <a:bodyPr/>
        <a:lstStyle/>
        <a:p>
          <a:endParaRPr lang="en-US"/>
        </a:p>
      </dgm:t>
    </dgm:pt>
    <dgm:pt modelId="{848E519A-32AD-4591-BA36-22BC6F8A470C}" type="sibTrans" cxnId="{3B66DD95-44E9-4D06-AFEA-37C42D2AB2A2}">
      <dgm:prSet/>
      <dgm:spPr/>
      <dgm:t>
        <a:bodyPr/>
        <a:lstStyle/>
        <a:p>
          <a:endParaRPr lang="en-US"/>
        </a:p>
      </dgm:t>
    </dgm:pt>
    <dgm:pt modelId="{8E892587-54F8-431D-8178-4A010EC534C7}">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800" dirty="0" err="1" smtClean="0"/>
            <a:t>Transferência</a:t>
          </a:r>
          <a:r>
            <a:rPr lang="en-US" sz="1800" dirty="0" smtClean="0"/>
            <a:t> de Dados </a:t>
          </a:r>
          <a:r>
            <a:rPr lang="en-US" sz="1800" dirty="0" err="1" smtClean="0"/>
            <a:t>Humano</a:t>
          </a:r>
          <a:r>
            <a:rPr lang="en-US" sz="1800" dirty="0" smtClean="0"/>
            <a:t>-Robot</a:t>
          </a:r>
          <a:endParaRPr lang="en-US" sz="1800" dirty="0"/>
        </a:p>
      </dgm:t>
    </dgm:pt>
    <dgm:pt modelId="{79E9B6DE-3A10-4797-922F-0436A4A9635F}" type="parTrans" cxnId="{A63D7D8A-8B5D-4175-B233-7332F2998F6A}">
      <dgm:prSet/>
      <dgm:spPr/>
      <dgm:t>
        <a:bodyPr/>
        <a:lstStyle/>
        <a:p>
          <a:endParaRPr lang="en-US"/>
        </a:p>
      </dgm:t>
    </dgm:pt>
    <dgm:pt modelId="{A7F700C0-5824-4D27-AE7B-549D32A1A513}" type="sibTrans" cxnId="{A63D7D8A-8B5D-4175-B233-7332F2998F6A}">
      <dgm:prSet/>
      <dgm:spPr/>
      <dgm:t>
        <a:bodyPr/>
        <a:lstStyle/>
        <a:p>
          <a:endParaRPr lang="en-US"/>
        </a:p>
      </dgm:t>
    </dgm:pt>
    <dgm:pt modelId="{5BCA3D97-F060-4BA5-B308-CFC42A5F6740}">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800" dirty="0" err="1" smtClean="0"/>
            <a:t>Codificação</a:t>
          </a:r>
          <a:r>
            <a:rPr lang="en-US" sz="1800" dirty="0" smtClean="0"/>
            <a:t> das </a:t>
          </a:r>
          <a:r>
            <a:rPr lang="en-US" sz="1800" dirty="0" err="1" smtClean="0"/>
            <a:t>Demonstrações</a:t>
          </a:r>
          <a:endParaRPr lang="en-US" sz="1800" dirty="0"/>
        </a:p>
      </dgm:t>
    </dgm:pt>
    <dgm:pt modelId="{FE5EE0A5-4347-40D7-8408-FB54B7004D21}" type="parTrans" cxnId="{7316E2B8-517D-4FAF-BD72-110A550509DA}">
      <dgm:prSet/>
      <dgm:spPr/>
      <dgm:t>
        <a:bodyPr/>
        <a:lstStyle/>
        <a:p>
          <a:endParaRPr lang="en-US"/>
        </a:p>
      </dgm:t>
    </dgm:pt>
    <dgm:pt modelId="{25F7DCCA-54C2-4D2B-8910-C2DA5DD07275}" type="sibTrans" cxnId="{7316E2B8-517D-4FAF-BD72-110A550509DA}">
      <dgm:prSet/>
      <dgm:spPr/>
      <dgm:t>
        <a:bodyPr/>
        <a:lstStyle/>
        <a:p>
          <a:endParaRPr lang="en-US"/>
        </a:p>
      </dgm:t>
    </dgm:pt>
    <dgm:pt modelId="{DAC95967-6F45-44AC-B881-598D851FF003}">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800" dirty="0" err="1" smtClean="0"/>
            <a:t>Controlo</a:t>
          </a:r>
          <a:r>
            <a:rPr lang="en-US" sz="1800" dirty="0" smtClean="0"/>
            <a:t> e </a:t>
          </a:r>
          <a:r>
            <a:rPr lang="en-US" sz="1800" dirty="0" err="1" smtClean="0"/>
            <a:t>Locomoção</a:t>
          </a:r>
          <a:r>
            <a:rPr lang="en-US" sz="1800" dirty="0" smtClean="0"/>
            <a:t> </a:t>
          </a:r>
          <a:r>
            <a:rPr lang="en-US" sz="1800" dirty="0" err="1" smtClean="0"/>
            <a:t>Adaptativa</a:t>
          </a:r>
          <a:endParaRPr lang="en-US" sz="1800" dirty="0"/>
        </a:p>
      </dgm:t>
    </dgm:pt>
    <dgm:pt modelId="{8926583F-2A41-42BF-8B77-0DADD1748A00}" type="parTrans" cxnId="{E57B787A-FC1D-4D9F-9388-E9EAB7DF4A48}">
      <dgm:prSet/>
      <dgm:spPr/>
      <dgm:t>
        <a:bodyPr/>
        <a:lstStyle/>
        <a:p>
          <a:endParaRPr lang="en-US"/>
        </a:p>
      </dgm:t>
    </dgm:pt>
    <dgm:pt modelId="{44820858-34EA-4DCC-9D8A-18A205B5B7F4}" type="sibTrans" cxnId="{E57B787A-FC1D-4D9F-9388-E9EAB7DF4A48}">
      <dgm:prSet/>
      <dgm:spPr/>
      <dgm:t>
        <a:bodyPr/>
        <a:lstStyle/>
        <a:p>
          <a:endParaRPr lang="en-US"/>
        </a:p>
      </dgm:t>
    </dgm:pt>
    <dgm:pt modelId="{F7F7F1EA-9918-4E06-9AE1-5C2E223DD2E2}" type="pres">
      <dgm:prSet presAssocID="{A5AA5B48-7259-4054-8A50-5F8A1B559C36}" presName="CompostProcess" presStyleCnt="0">
        <dgm:presLayoutVars>
          <dgm:dir/>
          <dgm:resizeHandles val="exact"/>
        </dgm:presLayoutVars>
      </dgm:prSet>
      <dgm:spPr/>
    </dgm:pt>
    <dgm:pt modelId="{B4493F30-EC56-4D94-AF82-61EBC0E2177C}" type="pres">
      <dgm:prSet presAssocID="{A5AA5B48-7259-4054-8A50-5F8A1B559C36}" presName="arrow" presStyleLbl="bgShp" presStyleIdx="0" presStyleCnt="1"/>
      <dgm:spPr/>
    </dgm:pt>
    <dgm:pt modelId="{C5EE055F-227A-4E44-A23F-46777C9969FB}" type="pres">
      <dgm:prSet presAssocID="{A5AA5B48-7259-4054-8A50-5F8A1B559C36}" presName="linearProcess" presStyleCnt="0"/>
      <dgm:spPr/>
    </dgm:pt>
    <dgm:pt modelId="{E84C355A-EC27-40C5-9D70-9CE3F10E4CAC}" type="pres">
      <dgm:prSet presAssocID="{F659C9E1-DE23-406D-9DBC-05FDB3116C38}" presName="textNode" presStyleLbl="node1" presStyleIdx="0" presStyleCnt="4">
        <dgm:presLayoutVars>
          <dgm:bulletEnabled val="1"/>
        </dgm:presLayoutVars>
      </dgm:prSet>
      <dgm:spPr/>
      <dgm:t>
        <a:bodyPr/>
        <a:lstStyle/>
        <a:p>
          <a:endParaRPr lang="en-US"/>
        </a:p>
      </dgm:t>
    </dgm:pt>
    <dgm:pt modelId="{E3BB3842-454F-4970-A28A-D448130EBA77}" type="pres">
      <dgm:prSet presAssocID="{848E519A-32AD-4591-BA36-22BC6F8A470C}" presName="sibTrans" presStyleCnt="0"/>
      <dgm:spPr/>
    </dgm:pt>
    <dgm:pt modelId="{151B61CF-28DA-4047-8A3D-6073C26F4131}" type="pres">
      <dgm:prSet presAssocID="{8E892587-54F8-431D-8178-4A010EC534C7}" presName="textNode" presStyleLbl="node1" presStyleIdx="1" presStyleCnt="4" custLinFactX="100000" custLinFactNeighborX="131578" custLinFactNeighborY="-658">
        <dgm:presLayoutVars>
          <dgm:bulletEnabled val="1"/>
        </dgm:presLayoutVars>
      </dgm:prSet>
      <dgm:spPr/>
      <dgm:t>
        <a:bodyPr/>
        <a:lstStyle/>
        <a:p>
          <a:endParaRPr lang="en-US"/>
        </a:p>
      </dgm:t>
    </dgm:pt>
    <dgm:pt modelId="{5BAF5C20-3AF9-465D-B1ED-924817D0E6AB}" type="pres">
      <dgm:prSet presAssocID="{A7F700C0-5824-4D27-AE7B-549D32A1A513}" presName="sibTrans" presStyleCnt="0"/>
      <dgm:spPr/>
    </dgm:pt>
    <dgm:pt modelId="{E3CC324D-3CD0-44CF-AA4E-B9B7C8BCFBA9}" type="pres">
      <dgm:prSet presAssocID="{5BCA3D97-F060-4BA5-B308-CFC42A5F6740}" presName="textNode" presStyleLbl="node1" presStyleIdx="2" presStyleCnt="4" custLinFactX="-99817" custLinFactNeighborX="-100000" custLinFactNeighborY="-658">
        <dgm:presLayoutVars>
          <dgm:bulletEnabled val="1"/>
        </dgm:presLayoutVars>
      </dgm:prSet>
      <dgm:spPr/>
      <dgm:t>
        <a:bodyPr/>
        <a:lstStyle/>
        <a:p>
          <a:endParaRPr lang="en-US"/>
        </a:p>
      </dgm:t>
    </dgm:pt>
    <dgm:pt modelId="{F2D99071-A9DD-4A90-9A03-2AFBAEF450EE}" type="pres">
      <dgm:prSet presAssocID="{25F7DCCA-54C2-4D2B-8910-C2DA5DD07275}" presName="sibTrans" presStyleCnt="0"/>
      <dgm:spPr/>
    </dgm:pt>
    <dgm:pt modelId="{31D78F55-ECE9-4EB5-8113-E9FA1B93B5BA}" type="pres">
      <dgm:prSet presAssocID="{DAC95967-6F45-44AC-B881-598D851FF003}" presName="textNode" presStyleLbl="node1" presStyleIdx="3" presStyleCnt="4">
        <dgm:presLayoutVars>
          <dgm:bulletEnabled val="1"/>
        </dgm:presLayoutVars>
      </dgm:prSet>
      <dgm:spPr/>
      <dgm:t>
        <a:bodyPr/>
        <a:lstStyle/>
        <a:p>
          <a:endParaRPr lang="en-US"/>
        </a:p>
      </dgm:t>
    </dgm:pt>
  </dgm:ptLst>
  <dgm:cxnLst>
    <dgm:cxn modelId="{E57B787A-FC1D-4D9F-9388-E9EAB7DF4A48}" srcId="{A5AA5B48-7259-4054-8A50-5F8A1B559C36}" destId="{DAC95967-6F45-44AC-B881-598D851FF003}" srcOrd="3" destOrd="0" parTransId="{8926583F-2A41-42BF-8B77-0DADD1748A00}" sibTransId="{44820858-34EA-4DCC-9D8A-18A205B5B7F4}"/>
    <dgm:cxn modelId="{A63D7D8A-8B5D-4175-B233-7332F2998F6A}" srcId="{A5AA5B48-7259-4054-8A50-5F8A1B559C36}" destId="{8E892587-54F8-431D-8178-4A010EC534C7}" srcOrd="1" destOrd="0" parTransId="{79E9B6DE-3A10-4797-922F-0436A4A9635F}" sibTransId="{A7F700C0-5824-4D27-AE7B-549D32A1A513}"/>
    <dgm:cxn modelId="{B0F26F1D-6B6C-4EE2-8880-B6D27F0AAE23}" type="presOf" srcId="{5BCA3D97-F060-4BA5-B308-CFC42A5F6740}" destId="{E3CC324D-3CD0-44CF-AA4E-B9B7C8BCFBA9}" srcOrd="0" destOrd="0" presId="urn:microsoft.com/office/officeart/2005/8/layout/hProcess9"/>
    <dgm:cxn modelId="{547F0A45-51D0-4F47-949C-E279CA168320}" type="presOf" srcId="{8E892587-54F8-431D-8178-4A010EC534C7}" destId="{151B61CF-28DA-4047-8A3D-6073C26F4131}" srcOrd="0" destOrd="0" presId="urn:microsoft.com/office/officeart/2005/8/layout/hProcess9"/>
    <dgm:cxn modelId="{7316E2B8-517D-4FAF-BD72-110A550509DA}" srcId="{A5AA5B48-7259-4054-8A50-5F8A1B559C36}" destId="{5BCA3D97-F060-4BA5-B308-CFC42A5F6740}" srcOrd="2" destOrd="0" parTransId="{FE5EE0A5-4347-40D7-8408-FB54B7004D21}" sibTransId="{25F7DCCA-54C2-4D2B-8910-C2DA5DD07275}"/>
    <dgm:cxn modelId="{0C8BBD74-076B-43E6-B948-7C272CFE3D39}" type="presOf" srcId="{DAC95967-6F45-44AC-B881-598D851FF003}" destId="{31D78F55-ECE9-4EB5-8113-E9FA1B93B5BA}" srcOrd="0" destOrd="0" presId="urn:microsoft.com/office/officeart/2005/8/layout/hProcess9"/>
    <dgm:cxn modelId="{3B66DD95-44E9-4D06-AFEA-37C42D2AB2A2}" srcId="{A5AA5B48-7259-4054-8A50-5F8A1B559C36}" destId="{F659C9E1-DE23-406D-9DBC-05FDB3116C38}" srcOrd="0" destOrd="0" parTransId="{392AD371-19C5-42A1-AC93-7FCCEFDABCF1}" sibTransId="{848E519A-32AD-4591-BA36-22BC6F8A470C}"/>
    <dgm:cxn modelId="{031D8D06-7C7B-42CF-8D19-F671A28F3603}" type="presOf" srcId="{A5AA5B48-7259-4054-8A50-5F8A1B559C36}" destId="{F7F7F1EA-9918-4E06-9AE1-5C2E223DD2E2}" srcOrd="0" destOrd="0" presId="urn:microsoft.com/office/officeart/2005/8/layout/hProcess9"/>
    <dgm:cxn modelId="{0F73CF14-FF8F-4438-AA94-D1928640ED1C}" type="presOf" srcId="{F659C9E1-DE23-406D-9DBC-05FDB3116C38}" destId="{E84C355A-EC27-40C5-9D70-9CE3F10E4CAC}" srcOrd="0" destOrd="0" presId="urn:microsoft.com/office/officeart/2005/8/layout/hProcess9"/>
    <dgm:cxn modelId="{70F5B46E-713D-4A66-AB86-CD3D4918CB95}" type="presParOf" srcId="{F7F7F1EA-9918-4E06-9AE1-5C2E223DD2E2}" destId="{B4493F30-EC56-4D94-AF82-61EBC0E2177C}" srcOrd="0" destOrd="0" presId="urn:microsoft.com/office/officeart/2005/8/layout/hProcess9"/>
    <dgm:cxn modelId="{B0288749-F3BA-4771-8170-FC6B3D360224}" type="presParOf" srcId="{F7F7F1EA-9918-4E06-9AE1-5C2E223DD2E2}" destId="{C5EE055F-227A-4E44-A23F-46777C9969FB}" srcOrd="1" destOrd="0" presId="urn:microsoft.com/office/officeart/2005/8/layout/hProcess9"/>
    <dgm:cxn modelId="{9E3B51B0-539C-46AC-89B5-06C6EFEC59B5}" type="presParOf" srcId="{C5EE055F-227A-4E44-A23F-46777C9969FB}" destId="{E84C355A-EC27-40C5-9D70-9CE3F10E4CAC}" srcOrd="0" destOrd="0" presId="urn:microsoft.com/office/officeart/2005/8/layout/hProcess9"/>
    <dgm:cxn modelId="{BF7D416E-EEE3-4CB0-845A-9B2153E61B46}" type="presParOf" srcId="{C5EE055F-227A-4E44-A23F-46777C9969FB}" destId="{E3BB3842-454F-4970-A28A-D448130EBA77}" srcOrd="1" destOrd="0" presId="urn:microsoft.com/office/officeart/2005/8/layout/hProcess9"/>
    <dgm:cxn modelId="{A8801946-A654-4814-9A74-920363B3FEDD}" type="presParOf" srcId="{C5EE055F-227A-4E44-A23F-46777C9969FB}" destId="{151B61CF-28DA-4047-8A3D-6073C26F4131}" srcOrd="2" destOrd="0" presId="urn:microsoft.com/office/officeart/2005/8/layout/hProcess9"/>
    <dgm:cxn modelId="{5C1BDAE4-1B49-4C42-BFB5-11539355C5C3}" type="presParOf" srcId="{C5EE055F-227A-4E44-A23F-46777C9969FB}" destId="{5BAF5C20-3AF9-465D-B1ED-924817D0E6AB}" srcOrd="3" destOrd="0" presId="urn:microsoft.com/office/officeart/2005/8/layout/hProcess9"/>
    <dgm:cxn modelId="{8218D3E1-B120-4849-80FB-DD575C28ECBC}" type="presParOf" srcId="{C5EE055F-227A-4E44-A23F-46777C9969FB}" destId="{E3CC324D-3CD0-44CF-AA4E-B9B7C8BCFBA9}" srcOrd="4" destOrd="0" presId="urn:microsoft.com/office/officeart/2005/8/layout/hProcess9"/>
    <dgm:cxn modelId="{40757A8C-BE93-4116-AB42-E4B197F2F514}" type="presParOf" srcId="{C5EE055F-227A-4E44-A23F-46777C9969FB}" destId="{F2D99071-A9DD-4A90-9A03-2AFBAEF450EE}" srcOrd="5" destOrd="0" presId="urn:microsoft.com/office/officeart/2005/8/layout/hProcess9"/>
    <dgm:cxn modelId="{04A336F1-1C77-406A-982C-851E97ED1997}" type="presParOf" srcId="{C5EE055F-227A-4E44-A23F-46777C9969FB}" destId="{31D78F55-ECE9-4EB5-8113-E9FA1B93B5B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AA5B48-7259-4054-8A50-5F8A1B559C36}" type="doc">
      <dgm:prSet loTypeId="urn:microsoft.com/office/officeart/2005/8/layout/hProcess9" loCatId="process" qsTypeId="urn:microsoft.com/office/officeart/2005/8/quickstyle/3d5" qsCatId="3D" csTypeId="urn:microsoft.com/office/officeart/2005/8/colors/accent1_2" csCatId="accent1" phldr="1"/>
      <dgm:spPr/>
    </dgm:pt>
    <dgm:pt modelId="{F659C9E1-DE23-406D-9DBC-05FDB3116C38}">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t="100000" r="100000"/>
          </a:path>
          <a:tileRect l="-100000" b="-100000"/>
        </a:gradFill>
      </dgm:spPr>
      <dgm:t>
        <a:bodyPr/>
        <a:lstStyle/>
        <a:p>
          <a:r>
            <a:rPr lang="en-US" sz="1800" dirty="0" err="1" smtClean="0"/>
            <a:t>Análise</a:t>
          </a:r>
          <a:r>
            <a:rPr lang="en-US" sz="1800" dirty="0" smtClean="0"/>
            <a:t> do </a:t>
          </a:r>
          <a:r>
            <a:rPr lang="en-US" sz="1800" dirty="0" err="1" smtClean="0"/>
            <a:t>Movimento</a:t>
          </a:r>
          <a:r>
            <a:rPr lang="en-US" sz="1800" dirty="0" smtClean="0"/>
            <a:t> </a:t>
          </a:r>
          <a:r>
            <a:rPr lang="en-US" sz="1800" dirty="0" err="1" smtClean="0"/>
            <a:t>Humano</a:t>
          </a:r>
          <a:endParaRPr lang="en-US" sz="1800" b="1" dirty="0"/>
        </a:p>
      </dgm:t>
    </dgm:pt>
    <dgm:pt modelId="{392AD371-19C5-42A1-AC93-7FCCEFDABCF1}" type="parTrans" cxnId="{3B66DD95-44E9-4D06-AFEA-37C42D2AB2A2}">
      <dgm:prSet/>
      <dgm:spPr/>
      <dgm:t>
        <a:bodyPr/>
        <a:lstStyle/>
        <a:p>
          <a:endParaRPr lang="en-US"/>
        </a:p>
      </dgm:t>
    </dgm:pt>
    <dgm:pt modelId="{848E519A-32AD-4591-BA36-22BC6F8A470C}" type="sibTrans" cxnId="{3B66DD95-44E9-4D06-AFEA-37C42D2AB2A2}">
      <dgm:prSet/>
      <dgm:spPr/>
      <dgm:t>
        <a:bodyPr/>
        <a:lstStyle/>
        <a:p>
          <a:endParaRPr lang="en-US"/>
        </a:p>
      </dgm:t>
    </dgm:pt>
    <dgm:pt modelId="{8E892587-54F8-431D-8178-4A010EC534C7}">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en-US" sz="1800" dirty="0" err="1" smtClean="0"/>
            <a:t>Transferência</a:t>
          </a:r>
          <a:r>
            <a:rPr lang="en-US" sz="1800" dirty="0" smtClean="0"/>
            <a:t> de Dados </a:t>
          </a:r>
          <a:r>
            <a:rPr lang="en-US" sz="1800" dirty="0" err="1" smtClean="0"/>
            <a:t>Humano</a:t>
          </a:r>
          <a:r>
            <a:rPr lang="en-US" sz="1800" dirty="0" smtClean="0"/>
            <a:t> - Robot</a:t>
          </a:r>
          <a:endParaRPr lang="en-US" sz="1800" dirty="0"/>
        </a:p>
      </dgm:t>
    </dgm:pt>
    <dgm:pt modelId="{79E9B6DE-3A10-4797-922F-0436A4A9635F}" type="parTrans" cxnId="{A63D7D8A-8B5D-4175-B233-7332F2998F6A}">
      <dgm:prSet/>
      <dgm:spPr/>
      <dgm:t>
        <a:bodyPr/>
        <a:lstStyle/>
        <a:p>
          <a:endParaRPr lang="en-US"/>
        </a:p>
      </dgm:t>
    </dgm:pt>
    <dgm:pt modelId="{A7F700C0-5824-4D27-AE7B-549D32A1A513}" type="sibTrans" cxnId="{A63D7D8A-8B5D-4175-B233-7332F2998F6A}">
      <dgm:prSet/>
      <dgm:spPr/>
      <dgm:t>
        <a:bodyPr/>
        <a:lstStyle/>
        <a:p>
          <a:endParaRPr lang="en-US"/>
        </a:p>
      </dgm:t>
    </dgm:pt>
    <dgm:pt modelId="{5BCA3D97-F060-4BA5-B308-CFC42A5F6740}">
      <dgm:prSet phldrT="[Text]" custT="1"/>
      <dgm:spPr/>
      <dgm:t>
        <a:bodyPr/>
        <a:lstStyle/>
        <a:p>
          <a:r>
            <a:rPr lang="en-US" sz="2000" b="1" dirty="0" err="1" smtClean="0">
              <a:solidFill>
                <a:schemeClr val="tx1"/>
              </a:solidFill>
            </a:rPr>
            <a:t>Codificação</a:t>
          </a:r>
          <a:r>
            <a:rPr lang="en-US" sz="2000" b="1" dirty="0" smtClean="0">
              <a:solidFill>
                <a:schemeClr val="tx1"/>
              </a:solidFill>
            </a:rPr>
            <a:t> das </a:t>
          </a:r>
          <a:r>
            <a:rPr lang="en-US" sz="2000" b="1" dirty="0" err="1" smtClean="0">
              <a:solidFill>
                <a:schemeClr val="tx1"/>
              </a:solidFill>
            </a:rPr>
            <a:t>Demonstrações</a:t>
          </a:r>
          <a:endParaRPr lang="en-US" sz="2000" b="1" dirty="0">
            <a:solidFill>
              <a:schemeClr val="tx1"/>
            </a:solidFill>
          </a:endParaRPr>
        </a:p>
      </dgm:t>
    </dgm:pt>
    <dgm:pt modelId="{FE5EE0A5-4347-40D7-8408-FB54B7004D21}" type="parTrans" cxnId="{7316E2B8-517D-4FAF-BD72-110A550509DA}">
      <dgm:prSet/>
      <dgm:spPr/>
      <dgm:t>
        <a:bodyPr/>
        <a:lstStyle/>
        <a:p>
          <a:endParaRPr lang="en-US"/>
        </a:p>
      </dgm:t>
    </dgm:pt>
    <dgm:pt modelId="{25F7DCCA-54C2-4D2B-8910-C2DA5DD07275}" type="sibTrans" cxnId="{7316E2B8-517D-4FAF-BD72-110A550509DA}">
      <dgm:prSet/>
      <dgm:spPr/>
      <dgm:t>
        <a:bodyPr/>
        <a:lstStyle/>
        <a:p>
          <a:endParaRPr lang="en-US"/>
        </a:p>
      </dgm:t>
    </dgm:pt>
    <dgm:pt modelId="{DAC95967-6F45-44AC-B881-598D851FF003}">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l="100000" t="100000"/>
          </a:path>
          <a:tileRect r="-100000" b="-100000"/>
        </a:gradFill>
      </dgm:spPr>
      <dgm:t>
        <a:bodyPr/>
        <a:lstStyle/>
        <a:p>
          <a:r>
            <a:rPr lang="en-US" sz="1800" dirty="0" err="1" smtClean="0"/>
            <a:t>Controlo</a:t>
          </a:r>
          <a:r>
            <a:rPr lang="en-US" sz="1800" dirty="0" smtClean="0"/>
            <a:t> e </a:t>
          </a:r>
          <a:r>
            <a:rPr lang="en-US" sz="1800" dirty="0" err="1" smtClean="0"/>
            <a:t>Locomoção</a:t>
          </a:r>
          <a:r>
            <a:rPr lang="en-US" sz="1800" dirty="0" smtClean="0"/>
            <a:t> </a:t>
          </a:r>
          <a:r>
            <a:rPr lang="en-US" sz="1800" dirty="0" err="1" smtClean="0"/>
            <a:t>Adaptativa</a:t>
          </a:r>
          <a:endParaRPr lang="en-US" sz="1800" dirty="0"/>
        </a:p>
      </dgm:t>
    </dgm:pt>
    <dgm:pt modelId="{8926583F-2A41-42BF-8B77-0DADD1748A00}" type="parTrans" cxnId="{E57B787A-FC1D-4D9F-9388-E9EAB7DF4A48}">
      <dgm:prSet/>
      <dgm:spPr/>
      <dgm:t>
        <a:bodyPr/>
        <a:lstStyle/>
        <a:p>
          <a:endParaRPr lang="en-US"/>
        </a:p>
      </dgm:t>
    </dgm:pt>
    <dgm:pt modelId="{44820858-34EA-4DCC-9D8A-18A205B5B7F4}" type="sibTrans" cxnId="{E57B787A-FC1D-4D9F-9388-E9EAB7DF4A48}">
      <dgm:prSet/>
      <dgm:spPr/>
      <dgm:t>
        <a:bodyPr/>
        <a:lstStyle/>
        <a:p>
          <a:endParaRPr lang="en-US"/>
        </a:p>
      </dgm:t>
    </dgm:pt>
    <dgm:pt modelId="{F7F7F1EA-9918-4E06-9AE1-5C2E223DD2E2}" type="pres">
      <dgm:prSet presAssocID="{A5AA5B48-7259-4054-8A50-5F8A1B559C36}" presName="CompostProcess" presStyleCnt="0">
        <dgm:presLayoutVars>
          <dgm:dir/>
          <dgm:resizeHandles val="exact"/>
        </dgm:presLayoutVars>
      </dgm:prSet>
      <dgm:spPr/>
    </dgm:pt>
    <dgm:pt modelId="{B4493F30-EC56-4D94-AF82-61EBC0E2177C}" type="pres">
      <dgm:prSet presAssocID="{A5AA5B48-7259-4054-8A50-5F8A1B559C36}" presName="arrow" presStyleLbl="bgShp" presStyleIdx="0" presStyleCnt="1"/>
      <dgm:spPr/>
    </dgm:pt>
    <dgm:pt modelId="{C5EE055F-227A-4E44-A23F-46777C9969FB}" type="pres">
      <dgm:prSet presAssocID="{A5AA5B48-7259-4054-8A50-5F8A1B559C36}" presName="linearProcess" presStyleCnt="0"/>
      <dgm:spPr/>
    </dgm:pt>
    <dgm:pt modelId="{E84C355A-EC27-40C5-9D70-9CE3F10E4CAC}" type="pres">
      <dgm:prSet presAssocID="{F659C9E1-DE23-406D-9DBC-05FDB3116C38}" presName="textNode" presStyleLbl="node1" presStyleIdx="0" presStyleCnt="4">
        <dgm:presLayoutVars>
          <dgm:bulletEnabled val="1"/>
        </dgm:presLayoutVars>
      </dgm:prSet>
      <dgm:spPr/>
      <dgm:t>
        <a:bodyPr/>
        <a:lstStyle/>
        <a:p>
          <a:endParaRPr lang="en-US"/>
        </a:p>
      </dgm:t>
    </dgm:pt>
    <dgm:pt modelId="{E3BB3842-454F-4970-A28A-D448130EBA77}" type="pres">
      <dgm:prSet presAssocID="{848E519A-32AD-4591-BA36-22BC6F8A470C}" presName="sibTrans" presStyleCnt="0"/>
      <dgm:spPr/>
    </dgm:pt>
    <dgm:pt modelId="{151B61CF-28DA-4047-8A3D-6073C26F4131}" type="pres">
      <dgm:prSet presAssocID="{8E892587-54F8-431D-8178-4A010EC534C7}" presName="textNode" presStyleLbl="node1" presStyleIdx="1" presStyleCnt="4" custScaleX="116498" custLinFactX="105030" custLinFactNeighborX="200000" custLinFactNeighborY="-658">
        <dgm:presLayoutVars>
          <dgm:bulletEnabled val="1"/>
        </dgm:presLayoutVars>
      </dgm:prSet>
      <dgm:spPr/>
      <dgm:t>
        <a:bodyPr/>
        <a:lstStyle/>
        <a:p>
          <a:endParaRPr lang="en-US"/>
        </a:p>
      </dgm:t>
    </dgm:pt>
    <dgm:pt modelId="{5BAF5C20-3AF9-465D-B1ED-924817D0E6AB}" type="pres">
      <dgm:prSet presAssocID="{A7F700C0-5824-4D27-AE7B-549D32A1A513}" presName="sibTrans" presStyleCnt="0"/>
      <dgm:spPr/>
    </dgm:pt>
    <dgm:pt modelId="{E3CC324D-3CD0-44CF-AA4E-B9B7C8BCFBA9}" type="pres">
      <dgm:prSet presAssocID="{5BCA3D97-F060-4BA5-B308-CFC42A5F6740}" presName="textNode" presStyleLbl="node1" presStyleIdx="2" presStyleCnt="4" custScaleX="114917" custLinFactX="-100000" custLinFactNeighborX="-159645" custLinFactNeighborY="-658">
        <dgm:presLayoutVars>
          <dgm:bulletEnabled val="1"/>
        </dgm:presLayoutVars>
      </dgm:prSet>
      <dgm:spPr/>
      <dgm:t>
        <a:bodyPr/>
        <a:lstStyle/>
        <a:p>
          <a:endParaRPr lang="en-US"/>
        </a:p>
      </dgm:t>
    </dgm:pt>
    <dgm:pt modelId="{F2D99071-A9DD-4A90-9A03-2AFBAEF450EE}" type="pres">
      <dgm:prSet presAssocID="{25F7DCCA-54C2-4D2B-8910-C2DA5DD07275}" presName="sibTrans" presStyleCnt="0"/>
      <dgm:spPr/>
    </dgm:pt>
    <dgm:pt modelId="{31D78F55-ECE9-4EB5-8113-E9FA1B93B5BA}" type="pres">
      <dgm:prSet presAssocID="{DAC95967-6F45-44AC-B881-598D851FF003}" presName="textNode" presStyleLbl="node1" presStyleIdx="3" presStyleCnt="4">
        <dgm:presLayoutVars>
          <dgm:bulletEnabled val="1"/>
        </dgm:presLayoutVars>
      </dgm:prSet>
      <dgm:spPr/>
      <dgm:t>
        <a:bodyPr/>
        <a:lstStyle/>
        <a:p>
          <a:endParaRPr lang="en-US"/>
        </a:p>
      </dgm:t>
    </dgm:pt>
  </dgm:ptLst>
  <dgm:cxnLst>
    <dgm:cxn modelId="{E57B787A-FC1D-4D9F-9388-E9EAB7DF4A48}" srcId="{A5AA5B48-7259-4054-8A50-5F8A1B559C36}" destId="{DAC95967-6F45-44AC-B881-598D851FF003}" srcOrd="3" destOrd="0" parTransId="{8926583F-2A41-42BF-8B77-0DADD1748A00}" sibTransId="{44820858-34EA-4DCC-9D8A-18A205B5B7F4}"/>
    <dgm:cxn modelId="{A63D7D8A-8B5D-4175-B233-7332F2998F6A}" srcId="{A5AA5B48-7259-4054-8A50-5F8A1B559C36}" destId="{8E892587-54F8-431D-8178-4A010EC534C7}" srcOrd="1" destOrd="0" parTransId="{79E9B6DE-3A10-4797-922F-0436A4A9635F}" sibTransId="{A7F700C0-5824-4D27-AE7B-549D32A1A513}"/>
    <dgm:cxn modelId="{B0F26F1D-6B6C-4EE2-8880-B6D27F0AAE23}" type="presOf" srcId="{5BCA3D97-F060-4BA5-B308-CFC42A5F6740}" destId="{E3CC324D-3CD0-44CF-AA4E-B9B7C8BCFBA9}" srcOrd="0" destOrd="0" presId="urn:microsoft.com/office/officeart/2005/8/layout/hProcess9"/>
    <dgm:cxn modelId="{547F0A45-51D0-4F47-949C-E279CA168320}" type="presOf" srcId="{8E892587-54F8-431D-8178-4A010EC534C7}" destId="{151B61CF-28DA-4047-8A3D-6073C26F4131}" srcOrd="0" destOrd="0" presId="urn:microsoft.com/office/officeart/2005/8/layout/hProcess9"/>
    <dgm:cxn modelId="{7316E2B8-517D-4FAF-BD72-110A550509DA}" srcId="{A5AA5B48-7259-4054-8A50-5F8A1B559C36}" destId="{5BCA3D97-F060-4BA5-B308-CFC42A5F6740}" srcOrd="2" destOrd="0" parTransId="{FE5EE0A5-4347-40D7-8408-FB54B7004D21}" sibTransId="{25F7DCCA-54C2-4D2B-8910-C2DA5DD07275}"/>
    <dgm:cxn modelId="{0C8BBD74-076B-43E6-B948-7C272CFE3D39}" type="presOf" srcId="{DAC95967-6F45-44AC-B881-598D851FF003}" destId="{31D78F55-ECE9-4EB5-8113-E9FA1B93B5BA}" srcOrd="0" destOrd="0" presId="urn:microsoft.com/office/officeart/2005/8/layout/hProcess9"/>
    <dgm:cxn modelId="{3B66DD95-44E9-4D06-AFEA-37C42D2AB2A2}" srcId="{A5AA5B48-7259-4054-8A50-5F8A1B559C36}" destId="{F659C9E1-DE23-406D-9DBC-05FDB3116C38}" srcOrd="0" destOrd="0" parTransId="{392AD371-19C5-42A1-AC93-7FCCEFDABCF1}" sibTransId="{848E519A-32AD-4591-BA36-22BC6F8A470C}"/>
    <dgm:cxn modelId="{031D8D06-7C7B-42CF-8D19-F671A28F3603}" type="presOf" srcId="{A5AA5B48-7259-4054-8A50-5F8A1B559C36}" destId="{F7F7F1EA-9918-4E06-9AE1-5C2E223DD2E2}" srcOrd="0" destOrd="0" presId="urn:microsoft.com/office/officeart/2005/8/layout/hProcess9"/>
    <dgm:cxn modelId="{0F73CF14-FF8F-4438-AA94-D1928640ED1C}" type="presOf" srcId="{F659C9E1-DE23-406D-9DBC-05FDB3116C38}" destId="{E84C355A-EC27-40C5-9D70-9CE3F10E4CAC}" srcOrd="0" destOrd="0" presId="urn:microsoft.com/office/officeart/2005/8/layout/hProcess9"/>
    <dgm:cxn modelId="{70F5B46E-713D-4A66-AB86-CD3D4918CB95}" type="presParOf" srcId="{F7F7F1EA-9918-4E06-9AE1-5C2E223DD2E2}" destId="{B4493F30-EC56-4D94-AF82-61EBC0E2177C}" srcOrd="0" destOrd="0" presId="urn:microsoft.com/office/officeart/2005/8/layout/hProcess9"/>
    <dgm:cxn modelId="{B0288749-F3BA-4771-8170-FC6B3D360224}" type="presParOf" srcId="{F7F7F1EA-9918-4E06-9AE1-5C2E223DD2E2}" destId="{C5EE055F-227A-4E44-A23F-46777C9969FB}" srcOrd="1" destOrd="0" presId="urn:microsoft.com/office/officeart/2005/8/layout/hProcess9"/>
    <dgm:cxn modelId="{9E3B51B0-539C-46AC-89B5-06C6EFEC59B5}" type="presParOf" srcId="{C5EE055F-227A-4E44-A23F-46777C9969FB}" destId="{E84C355A-EC27-40C5-9D70-9CE3F10E4CAC}" srcOrd="0" destOrd="0" presId="urn:microsoft.com/office/officeart/2005/8/layout/hProcess9"/>
    <dgm:cxn modelId="{BF7D416E-EEE3-4CB0-845A-9B2153E61B46}" type="presParOf" srcId="{C5EE055F-227A-4E44-A23F-46777C9969FB}" destId="{E3BB3842-454F-4970-A28A-D448130EBA77}" srcOrd="1" destOrd="0" presId="urn:microsoft.com/office/officeart/2005/8/layout/hProcess9"/>
    <dgm:cxn modelId="{A8801946-A654-4814-9A74-920363B3FEDD}" type="presParOf" srcId="{C5EE055F-227A-4E44-A23F-46777C9969FB}" destId="{151B61CF-28DA-4047-8A3D-6073C26F4131}" srcOrd="2" destOrd="0" presId="urn:microsoft.com/office/officeart/2005/8/layout/hProcess9"/>
    <dgm:cxn modelId="{5C1BDAE4-1B49-4C42-BFB5-11539355C5C3}" type="presParOf" srcId="{C5EE055F-227A-4E44-A23F-46777C9969FB}" destId="{5BAF5C20-3AF9-465D-B1ED-924817D0E6AB}" srcOrd="3" destOrd="0" presId="urn:microsoft.com/office/officeart/2005/8/layout/hProcess9"/>
    <dgm:cxn modelId="{8218D3E1-B120-4849-80FB-DD575C28ECBC}" type="presParOf" srcId="{C5EE055F-227A-4E44-A23F-46777C9969FB}" destId="{E3CC324D-3CD0-44CF-AA4E-B9B7C8BCFBA9}" srcOrd="4" destOrd="0" presId="urn:microsoft.com/office/officeart/2005/8/layout/hProcess9"/>
    <dgm:cxn modelId="{40757A8C-BE93-4116-AB42-E4B197F2F514}" type="presParOf" srcId="{C5EE055F-227A-4E44-A23F-46777C9969FB}" destId="{F2D99071-A9DD-4A90-9A03-2AFBAEF450EE}" srcOrd="5" destOrd="0" presId="urn:microsoft.com/office/officeart/2005/8/layout/hProcess9"/>
    <dgm:cxn modelId="{04A336F1-1C77-406A-982C-851E97ED1997}" type="presParOf" srcId="{C5EE055F-227A-4E44-A23F-46777C9969FB}" destId="{31D78F55-ECE9-4EB5-8113-E9FA1B93B5B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AA5B48-7259-4054-8A50-5F8A1B559C36}" type="doc">
      <dgm:prSet loTypeId="urn:microsoft.com/office/officeart/2005/8/layout/hProcess9" loCatId="process" qsTypeId="urn:microsoft.com/office/officeart/2005/8/quickstyle/3d5" qsCatId="3D" csTypeId="urn:microsoft.com/office/officeart/2005/8/colors/accent1_2" csCatId="accent1" phldr="1"/>
      <dgm:spPr/>
    </dgm:pt>
    <dgm:pt modelId="{F659C9E1-DE23-406D-9DBC-05FDB3116C38}">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800" dirty="0" err="1" smtClean="0"/>
            <a:t>Análise</a:t>
          </a:r>
          <a:r>
            <a:rPr lang="en-US" sz="1800" dirty="0" smtClean="0"/>
            <a:t> do </a:t>
          </a:r>
          <a:r>
            <a:rPr lang="en-US" sz="1800" dirty="0" err="1" smtClean="0"/>
            <a:t>Movimento</a:t>
          </a:r>
          <a:r>
            <a:rPr lang="en-US" sz="1800" dirty="0" smtClean="0"/>
            <a:t> </a:t>
          </a:r>
          <a:r>
            <a:rPr lang="en-US" sz="1800" dirty="0" err="1" smtClean="0"/>
            <a:t>Humano</a:t>
          </a:r>
          <a:endParaRPr lang="en-US" sz="1800" dirty="0" smtClean="0"/>
        </a:p>
      </dgm:t>
    </dgm:pt>
    <dgm:pt modelId="{392AD371-19C5-42A1-AC93-7FCCEFDABCF1}" type="parTrans" cxnId="{3B66DD95-44E9-4D06-AFEA-37C42D2AB2A2}">
      <dgm:prSet/>
      <dgm:spPr/>
      <dgm:t>
        <a:bodyPr/>
        <a:lstStyle/>
        <a:p>
          <a:endParaRPr lang="en-US"/>
        </a:p>
      </dgm:t>
    </dgm:pt>
    <dgm:pt modelId="{848E519A-32AD-4591-BA36-22BC6F8A470C}" type="sibTrans" cxnId="{3B66DD95-44E9-4D06-AFEA-37C42D2AB2A2}">
      <dgm:prSet/>
      <dgm:spPr/>
      <dgm:t>
        <a:bodyPr/>
        <a:lstStyle/>
        <a:p>
          <a:endParaRPr lang="en-US"/>
        </a:p>
      </dgm:t>
    </dgm:pt>
    <dgm:pt modelId="{8E892587-54F8-431D-8178-4A010EC534C7}">
      <dgm:prSet phldrT="[Text]" custT="1"/>
      <dgm:spPr>
        <a:solidFill>
          <a:schemeClr val="accent1">
            <a:hueOff val="0"/>
            <a:satOff val="0"/>
            <a:lumOff val="0"/>
          </a:schemeClr>
        </a:solidFill>
      </dgm:spPr>
      <dgm:t>
        <a:bodyPr/>
        <a:lstStyle/>
        <a:p>
          <a:r>
            <a:rPr lang="en-US" sz="2000" b="1" dirty="0" err="1" smtClean="0">
              <a:solidFill>
                <a:schemeClr val="tx1"/>
              </a:solidFill>
            </a:rPr>
            <a:t>Transferência</a:t>
          </a:r>
          <a:r>
            <a:rPr lang="en-US" sz="2000" b="1" dirty="0" smtClean="0">
              <a:solidFill>
                <a:schemeClr val="tx1"/>
              </a:solidFill>
            </a:rPr>
            <a:t> de Dados</a:t>
          </a:r>
          <a:endParaRPr lang="en-US" sz="2000" b="1" dirty="0">
            <a:solidFill>
              <a:schemeClr val="tx1"/>
            </a:solidFill>
          </a:endParaRPr>
        </a:p>
      </dgm:t>
    </dgm:pt>
    <dgm:pt modelId="{79E9B6DE-3A10-4797-922F-0436A4A9635F}" type="parTrans" cxnId="{A63D7D8A-8B5D-4175-B233-7332F2998F6A}">
      <dgm:prSet/>
      <dgm:spPr/>
      <dgm:t>
        <a:bodyPr/>
        <a:lstStyle/>
        <a:p>
          <a:endParaRPr lang="en-US"/>
        </a:p>
      </dgm:t>
    </dgm:pt>
    <dgm:pt modelId="{A7F700C0-5824-4D27-AE7B-549D32A1A513}" type="sibTrans" cxnId="{A63D7D8A-8B5D-4175-B233-7332F2998F6A}">
      <dgm:prSet/>
      <dgm:spPr/>
      <dgm:t>
        <a:bodyPr/>
        <a:lstStyle/>
        <a:p>
          <a:endParaRPr lang="en-US"/>
        </a:p>
      </dgm:t>
    </dgm:pt>
    <dgm:pt modelId="{5BCA3D97-F060-4BA5-B308-CFC42A5F6740}">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800" dirty="0" err="1" smtClean="0"/>
            <a:t>Codificação</a:t>
          </a:r>
          <a:r>
            <a:rPr lang="en-US" sz="1800" dirty="0" smtClean="0"/>
            <a:t> das </a:t>
          </a:r>
          <a:r>
            <a:rPr lang="en-US" sz="1800" dirty="0" err="1" smtClean="0"/>
            <a:t>Demonstrações</a:t>
          </a:r>
          <a:endParaRPr lang="en-US" sz="1800" dirty="0"/>
        </a:p>
      </dgm:t>
    </dgm:pt>
    <dgm:pt modelId="{FE5EE0A5-4347-40D7-8408-FB54B7004D21}" type="parTrans" cxnId="{7316E2B8-517D-4FAF-BD72-110A550509DA}">
      <dgm:prSet/>
      <dgm:spPr/>
      <dgm:t>
        <a:bodyPr/>
        <a:lstStyle/>
        <a:p>
          <a:endParaRPr lang="en-US"/>
        </a:p>
      </dgm:t>
    </dgm:pt>
    <dgm:pt modelId="{25F7DCCA-54C2-4D2B-8910-C2DA5DD07275}" type="sibTrans" cxnId="{7316E2B8-517D-4FAF-BD72-110A550509DA}">
      <dgm:prSet/>
      <dgm:spPr/>
      <dgm:t>
        <a:bodyPr/>
        <a:lstStyle/>
        <a:p>
          <a:endParaRPr lang="en-US"/>
        </a:p>
      </dgm:t>
    </dgm:pt>
    <dgm:pt modelId="{DAC95967-6F45-44AC-B881-598D851FF003}">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800" dirty="0" err="1" smtClean="0"/>
            <a:t>Controlo</a:t>
          </a:r>
          <a:r>
            <a:rPr lang="en-US" sz="1800" dirty="0" smtClean="0"/>
            <a:t> e </a:t>
          </a:r>
          <a:r>
            <a:rPr lang="en-US" sz="1800" dirty="0" err="1" smtClean="0"/>
            <a:t>Locomoção</a:t>
          </a:r>
          <a:r>
            <a:rPr lang="en-US" sz="1800" dirty="0" smtClean="0"/>
            <a:t> </a:t>
          </a:r>
          <a:r>
            <a:rPr lang="en-US" sz="1800" dirty="0" err="1" smtClean="0"/>
            <a:t>Adaptativa</a:t>
          </a:r>
          <a:endParaRPr lang="en-US" sz="1800" dirty="0"/>
        </a:p>
      </dgm:t>
    </dgm:pt>
    <dgm:pt modelId="{8926583F-2A41-42BF-8B77-0DADD1748A00}" type="parTrans" cxnId="{E57B787A-FC1D-4D9F-9388-E9EAB7DF4A48}">
      <dgm:prSet/>
      <dgm:spPr/>
      <dgm:t>
        <a:bodyPr/>
        <a:lstStyle/>
        <a:p>
          <a:endParaRPr lang="en-US"/>
        </a:p>
      </dgm:t>
    </dgm:pt>
    <dgm:pt modelId="{44820858-34EA-4DCC-9D8A-18A205B5B7F4}" type="sibTrans" cxnId="{E57B787A-FC1D-4D9F-9388-E9EAB7DF4A48}">
      <dgm:prSet/>
      <dgm:spPr/>
      <dgm:t>
        <a:bodyPr/>
        <a:lstStyle/>
        <a:p>
          <a:endParaRPr lang="en-US"/>
        </a:p>
      </dgm:t>
    </dgm:pt>
    <dgm:pt modelId="{F7F7F1EA-9918-4E06-9AE1-5C2E223DD2E2}" type="pres">
      <dgm:prSet presAssocID="{A5AA5B48-7259-4054-8A50-5F8A1B559C36}" presName="CompostProcess" presStyleCnt="0">
        <dgm:presLayoutVars>
          <dgm:dir/>
          <dgm:resizeHandles val="exact"/>
        </dgm:presLayoutVars>
      </dgm:prSet>
      <dgm:spPr/>
    </dgm:pt>
    <dgm:pt modelId="{B4493F30-EC56-4D94-AF82-61EBC0E2177C}" type="pres">
      <dgm:prSet presAssocID="{A5AA5B48-7259-4054-8A50-5F8A1B559C36}" presName="arrow" presStyleLbl="bgShp" presStyleIdx="0" presStyleCnt="1"/>
      <dgm:spPr/>
    </dgm:pt>
    <dgm:pt modelId="{C5EE055F-227A-4E44-A23F-46777C9969FB}" type="pres">
      <dgm:prSet presAssocID="{A5AA5B48-7259-4054-8A50-5F8A1B559C36}" presName="linearProcess" presStyleCnt="0"/>
      <dgm:spPr/>
    </dgm:pt>
    <dgm:pt modelId="{E84C355A-EC27-40C5-9D70-9CE3F10E4CAC}" type="pres">
      <dgm:prSet presAssocID="{F659C9E1-DE23-406D-9DBC-05FDB3116C38}" presName="textNode" presStyleLbl="node1" presStyleIdx="0" presStyleCnt="4">
        <dgm:presLayoutVars>
          <dgm:bulletEnabled val="1"/>
        </dgm:presLayoutVars>
      </dgm:prSet>
      <dgm:spPr/>
      <dgm:t>
        <a:bodyPr/>
        <a:lstStyle/>
        <a:p>
          <a:endParaRPr lang="en-US"/>
        </a:p>
      </dgm:t>
    </dgm:pt>
    <dgm:pt modelId="{E3BB3842-454F-4970-A28A-D448130EBA77}" type="pres">
      <dgm:prSet presAssocID="{848E519A-32AD-4591-BA36-22BC6F8A470C}" presName="sibTrans" presStyleCnt="0"/>
      <dgm:spPr/>
    </dgm:pt>
    <dgm:pt modelId="{151B61CF-28DA-4047-8A3D-6073C26F4131}" type="pres">
      <dgm:prSet presAssocID="{8E892587-54F8-431D-8178-4A010EC534C7}" presName="textNode" presStyleLbl="node1" presStyleIdx="1" presStyleCnt="4" custLinFactX="100000" custLinFactNeighborX="131578" custLinFactNeighborY="-658">
        <dgm:presLayoutVars>
          <dgm:bulletEnabled val="1"/>
        </dgm:presLayoutVars>
      </dgm:prSet>
      <dgm:spPr/>
      <dgm:t>
        <a:bodyPr/>
        <a:lstStyle/>
        <a:p>
          <a:endParaRPr lang="en-US"/>
        </a:p>
      </dgm:t>
    </dgm:pt>
    <dgm:pt modelId="{5BAF5C20-3AF9-465D-B1ED-924817D0E6AB}" type="pres">
      <dgm:prSet presAssocID="{A7F700C0-5824-4D27-AE7B-549D32A1A513}" presName="sibTrans" presStyleCnt="0"/>
      <dgm:spPr/>
    </dgm:pt>
    <dgm:pt modelId="{E3CC324D-3CD0-44CF-AA4E-B9B7C8BCFBA9}" type="pres">
      <dgm:prSet presAssocID="{5BCA3D97-F060-4BA5-B308-CFC42A5F6740}" presName="textNode" presStyleLbl="node1" presStyleIdx="2" presStyleCnt="4" custLinFactX="-99817" custLinFactNeighborX="-100000" custLinFactNeighborY="-658">
        <dgm:presLayoutVars>
          <dgm:bulletEnabled val="1"/>
        </dgm:presLayoutVars>
      </dgm:prSet>
      <dgm:spPr/>
      <dgm:t>
        <a:bodyPr/>
        <a:lstStyle/>
        <a:p>
          <a:endParaRPr lang="en-US"/>
        </a:p>
      </dgm:t>
    </dgm:pt>
    <dgm:pt modelId="{F2D99071-A9DD-4A90-9A03-2AFBAEF450EE}" type="pres">
      <dgm:prSet presAssocID="{25F7DCCA-54C2-4D2B-8910-C2DA5DD07275}" presName="sibTrans" presStyleCnt="0"/>
      <dgm:spPr/>
    </dgm:pt>
    <dgm:pt modelId="{31D78F55-ECE9-4EB5-8113-E9FA1B93B5BA}" type="pres">
      <dgm:prSet presAssocID="{DAC95967-6F45-44AC-B881-598D851FF003}" presName="textNode" presStyleLbl="node1" presStyleIdx="3" presStyleCnt="4">
        <dgm:presLayoutVars>
          <dgm:bulletEnabled val="1"/>
        </dgm:presLayoutVars>
      </dgm:prSet>
      <dgm:spPr/>
      <dgm:t>
        <a:bodyPr/>
        <a:lstStyle/>
        <a:p>
          <a:endParaRPr lang="en-US"/>
        </a:p>
      </dgm:t>
    </dgm:pt>
  </dgm:ptLst>
  <dgm:cxnLst>
    <dgm:cxn modelId="{E57B787A-FC1D-4D9F-9388-E9EAB7DF4A48}" srcId="{A5AA5B48-7259-4054-8A50-5F8A1B559C36}" destId="{DAC95967-6F45-44AC-B881-598D851FF003}" srcOrd="3" destOrd="0" parTransId="{8926583F-2A41-42BF-8B77-0DADD1748A00}" sibTransId="{44820858-34EA-4DCC-9D8A-18A205B5B7F4}"/>
    <dgm:cxn modelId="{A63D7D8A-8B5D-4175-B233-7332F2998F6A}" srcId="{A5AA5B48-7259-4054-8A50-5F8A1B559C36}" destId="{8E892587-54F8-431D-8178-4A010EC534C7}" srcOrd="1" destOrd="0" parTransId="{79E9B6DE-3A10-4797-922F-0436A4A9635F}" sibTransId="{A7F700C0-5824-4D27-AE7B-549D32A1A513}"/>
    <dgm:cxn modelId="{B0F26F1D-6B6C-4EE2-8880-B6D27F0AAE23}" type="presOf" srcId="{5BCA3D97-F060-4BA5-B308-CFC42A5F6740}" destId="{E3CC324D-3CD0-44CF-AA4E-B9B7C8BCFBA9}" srcOrd="0" destOrd="0" presId="urn:microsoft.com/office/officeart/2005/8/layout/hProcess9"/>
    <dgm:cxn modelId="{547F0A45-51D0-4F47-949C-E279CA168320}" type="presOf" srcId="{8E892587-54F8-431D-8178-4A010EC534C7}" destId="{151B61CF-28DA-4047-8A3D-6073C26F4131}" srcOrd="0" destOrd="0" presId="urn:microsoft.com/office/officeart/2005/8/layout/hProcess9"/>
    <dgm:cxn modelId="{7316E2B8-517D-4FAF-BD72-110A550509DA}" srcId="{A5AA5B48-7259-4054-8A50-5F8A1B559C36}" destId="{5BCA3D97-F060-4BA5-B308-CFC42A5F6740}" srcOrd="2" destOrd="0" parTransId="{FE5EE0A5-4347-40D7-8408-FB54B7004D21}" sibTransId="{25F7DCCA-54C2-4D2B-8910-C2DA5DD07275}"/>
    <dgm:cxn modelId="{0C8BBD74-076B-43E6-B948-7C272CFE3D39}" type="presOf" srcId="{DAC95967-6F45-44AC-B881-598D851FF003}" destId="{31D78F55-ECE9-4EB5-8113-E9FA1B93B5BA}" srcOrd="0" destOrd="0" presId="urn:microsoft.com/office/officeart/2005/8/layout/hProcess9"/>
    <dgm:cxn modelId="{3B66DD95-44E9-4D06-AFEA-37C42D2AB2A2}" srcId="{A5AA5B48-7259-4054-8A50-5F8A1B559C36}" destId="{F659C9E1-DE23-406D-9DBC-05FDB3116C38}" srcOrd="0" destOrd="0" parTransId="{392AD371-19C5-42A1-AC93-7FCCEFDABCF1}" sibTransId="{848E519A-32AD-4591-BA36-22BC6F8A470C}"/>
    <dgm:cxn modelId="{031D8D06-7C7B-42CF-8D19-F671A28F3603}" type="presOf" srcId="{A5AA5B48-7259-4054-8A50-5F8A1B559C36}" destId="{F7F7F1EA-9918-4E06-9AE1-5C2E223DD2E2}" srcOrd="0" destOrd="0" presId="urn:microsoft.com/office/officeart/2005/8/layout/hProcess9"/>
    <dgm:cxn modelId="{0F73CF14-FF8F-4438-AA94-D1928640ED1C}" type="presOf" srcId="{F659C9E1-DE23-406D-9DBC-05FDB3116C38}" destId="{E84C355A-EC27-40C5-9D70-9CE3F10E4CAC}" srcOrd="0" destOrd="0" presId="urn:microsoft.com/office/officeart/2005/8/layout/hProcess9"/>
    <dgm:cxn modelId="{70F5B46E-713D-4A66-AB86-CD3D4918CB95}" type="presParOf" srcId="{F7F7F1EA-9918-4E06-9AE1-5C2E223DD2E2}" destId="{B4493F30-EC56-4D94-AF82-61EBC0E2177C}" srcOrd="0" destOrd="0" presId="urn:microsoft.com/office/officeart/2005/8/layout/hProcess9"/>
    <dgm:cxn modelId="{B0288749-F3BA-4771-8170-FC6B3D360224}" type="presParOf" srcId="{F7F7F1EA-9918-4E06-9AE1-5C2E223DD2E2}" destId="{C5EE055F-227A-4E44-A23F-46777C9969FB}" srcOrd="1" destOrd="0" presId="urn:microsoft.com/office/officeart/2005/8/layout/hProcess9"/>
    <dgm:cxn modelId="{9E3B51B0-539C-46AC-89B5-06C6EFEC59B5}" type="presParOf" srcId="{C5EE055F-227A-4E44-A23F-46777C9969FB}" destId="{E84C355A-EC27-40C5-9D70-9CE3F10E4CAC}" srcOrd="0" destOrd="0" presId="urn:microsoft.com/office/officeart/2005/8/layout/hProcess9"/>
    <dgm:cxn modelId="{BF7D416E-EEE3-4CB0-845A-9B2153E61B46}" type="presParOf" srcId="{C5EE055F-227A-4E44-A23F-46777C9969FB}" destId="{E3BB3842-454F-4970-A28A-D448130EBA77}" srcOrd="1" destOrd="0" presId="urn:microsoft.com/office/officeart/2005/8/layout/hProcess9"/>
    <dgm:cxn modelId="{A8801946-A654-4814-9A74-920363B3FEDD}" type="presParOf" srcId="{C5EE055F-227A-4E44-A23F-46777C9969FB}" destId="{151B61CF-28DA-4047-8A3D-6073C26F4131}" srcOrd="2" destOrd="0" presId="urn:microsoft.com/office/officeart/2005/8/layout/hProcess9"/>
    <dgm:cxn modelId="{5C1BDAE4-1B49-4C42-BFB5-11539355C5C3}" type="presParOf" srcId="{C5EE055F-227A-4E44-A23F-46777C9969FB}" destId="{5BAF5C20-3AF9-465D-B1ED-924817D0E6AB}" srcOrd="3" destOrd="0" presId="urn:microsoft.com/office/officeart/2005/8/layout/hProcess9"/>
    <dgm:cxn modelId="{8218D3E1-B120-4849-80FB-DD575C28ECBC}" type="presParOf" srcId="{C5EE055F-227A-4E44-A23F-46777C9969FB}" destId="{E3CC324D-3CD0-44CF-AA4E-B9B7C8BCFBA9}" srcOrd="4" destOrd="0" presId="urn:microsoft.com/office/officeart/2005/8/layout/hProcess9"/>
    <dgm:cxn modelId="{40757A8C-BE93-4116-AB42-E4B197F2F514}" type="presParOf" srcId="{C5EE055F-227A-4E44-A23F-46777C9969FB}" destId="{F2D99071-A9DD-4A90-9A03-2AFBAEF450EE}" srcOrd="5" destOrd="0" presId="urn:microsoft.com/office/officeart/2005/8/layout/hProcess9"/>
    <dgm:cxn modelId="{04A336F1-1C77-406A-982C-851E97ED1997}" type="presParOf" srcId="{C5EE055F-227A-4E44-A23F-46777C9969FB}" destId="{31D78F55-ECE9-4EB5-8113-E9FA1B93B5B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AA5B48-7259-4054-8A50-5F8A1B559C36}" type="doc">
      <dgm:prSet loTypeId="urn:microsoft.com/office/officeart/2005/8/layout/hProcess9" loCatId="process" qsTypeId="urn:microsoft.com/office/officeart/2005/8/quickstyle/3d5" qsCatId="3D" csTypeId="urn:microsoft.com/office/officeart/2005/8/colors/accent1_2" csCatId="accent1" phldr="1"/>
      <dgm:spPr/>
    </dgm:pt>
    <dgm:pt modelId="{F659C9E1-DE23-406D-9DBC-05FDB3116C38}">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800" dirty="0" err="1" smtClean="0"/>
            <a:t>Análise</a:t>
          </a:r>
          <a:r>
            <a:rPr lang="en-US" sz="1800" dirty="0" smtClean="0"/>
            <a:t> do </a:t>
          </a:r>
          <a:r>
            <a:rPr lang="en-US" sz="1800" dirty="0" err="1" smtClean="0"/>
            <a:t>Movimento</a:t>
          </a:r>
          <a:r>
            <a:rPr lang="en-US" sz="1800" dirty="0" smtClean="0"/>
            <a:t> </a:t>
          </a:r>
          <a:r>
            <a:rPr lang="en-US" sz="1800" dirty="0" err="1" smtClean="0"/>
            <a:t>Humano</a:t>
          </a:r>
          <a:endParaRPr lang="en-US" sz="1800" b="0" dirty="0"/>
        </a:p>
      </dgm:t>
    </dgm:pt>
    <dgm:pt modelId="{392AD371-19C5-42A1-AC93-7FCCEFDABCF1}" type="parTrans" cxnId="{3B66DD95-44E9-4D06-AFEA-37C42D2AB2A2}">
      <dgm:prSet/>
      <dgm:spPr/>
      <dgm:t>
        <a:bodyPr/>
        <a:lstStyle/>
        <a:p>
          <a:endParaRPr lang="en-US"/>
        </a:p>
      </dgm:t>
    </dgm:pt>
    <dgm:pt modelId="{848E519A-32AD-4591-BA36-22BC6F8A470C}" type="sibTrans" cxnId="{3B66DD95-44E9-4D06-AFEA-37C42D2AB2A2}">
      <dgm:prSet/>
      <dgm:spPr/>
      <dgm:t>
        <a:bodyPr/>
        <a:lstStyle/>
        <a:p>
          <a:endParaRPr lang="en-US"/>
        </a:p>
      </dgm:t>
    </dgm:pt>
    <dgm:pt modelId="{8E892587-54F8-431D-8178-4A010EC534C7}">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800" dirty="0" err="1" smtClean="0"/>
            <a:t>Transferência</a:t>
          </a:r>
          <a:r>
            <a:rPr lang="en-US" sz="1800" dirty="0" smtClean="0"/>
            <a:t> de Dados</a:t>
          </a:r>
          <a:endParaRPr lang="en-US" sz="1800" dirty="0"/>
        </a:p>
      </dgm:t>
    </dgm:pt>
    <dgm:pt modelId="{79E9B6DE-3A10-4797-922F-0436A4A9635F}" type="parTrans" cxnId="{A63D7D8A-8B5D-4175-B233-7332F2998F6A}">
      <dgm:prSet/>
      <dgm:spPr/>
      <dgm:t>
        <a:bodyPr/>
        <a:lstStyle/>
        <a:p>
          <a:endParaRPr lang="en-US"/>
        </a:p>
      </dgm:t>
    </dgm:pt>
    <dgm:pt modelId="{A7F700C0-5824-4D27-AE7B-549D32A1A513}" type="sibTrans" cxnId="{A63D7D8A-8B5D-4175-B233-7332F2998F6A}">
      <dgm:prSet/>
      <dgm:spPr/>
      <dgm:t>
        <a:bodyPr/>
        <a:lstStyle/>
        <a:p>
          <a:endParaRPr lang="en-US"/>
        </a:p>
      </dgm:t>
    </dgm:pt>
    <dgm:pt modelId="{5BCA3D97-F060-4BA5-B308-CFC42A5F6740}">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800" dirty="0" err="1" smtClean="0"/>
            <a:t>Codificação</a:t>
          </a:r>
          <a:r>
            <a:rPr lang="en-US" sz="1800" dirty="0" smtClean="0"/>
            <a:t> das </a:t>
          </a:r>
          <a:r>
            <a:rPr lang="en-US" sz="1800" dirty="0" err="1" smtClean="0"/>
            <a:t>Demonstrações</a:t>
          </a:r>
          <a:endParaRPr lang="en-US" sz="1800" dirty="0"/>
        </a:p>
      </dgm:t>
    </dgm:pt>
    <dgm:pt modelId="{FE5EE0A5-4347-40D7-8408-FB54B7004D21}" type="parTrans" cxnId="{7316E2B8-517D-4FAF-BD72-110A550509DA}">
      <dgm:prSet/>
      <dgm:spPr/>
      <dgm:t>
        <a:bodyPr/>
        <a:lstStyle/>
        <a:p>
          <a:endParaRPr lang="en-US"/>
        </a:p>
      </dgm:t>
    </dgm:pt>
    <dgm:pt modelId="{25F7DCCA-54C2-4D2B-8910-C2DA5DD07275}" type="sibTrans" cxnId="{7316E2B8-517D-4FAF-BD72-110A550509DA}">
      <dgm:prSet/>
      <dgm:spPr/>
      <dgm:t>
        <a:bodyPr/>
        <a:lstStyle/>
        <a:p>
          <a:endParaRPr lang="en-US"/>
        </a:p>
      </dgm:t>
    </dgm:pt>
    <dgm:pt modelId="{DAC95967-6F45-44AC-B881-598D851FF003}">
      <dgm:prSet phldrT="[Text]" custT="1"/>
      <dgm:spPr/>
      <dgm:t>
        <a:bodyPr/>
        <a:lstStyle/>
        <a:p>
          <a:r>
            <a:rPr lang="en-US" sz="2000" b="1" dirty="0" err="1" smtClean="0">
              <a:solidFill>
                <a:schemeClr val="tx1"/>
              </a:solidFill>
            </a:rPr>
            <a:t>Locomoção</a:t>
          </a:r>
          <a:r>
            <a:rPr lang="en-US" sz="2000" b="1" dirty="0" smtClean="0">
              <a:solidFill>
                <a:schemeClr val="tx1"/>
              </a:solidFill>
            </a:rPr>
            <a:t> </a:t>
          </a:r>
          <a:r>
            <a:rPr lang="en-US" sz="2000" b="1" dirty="0" err="1" smtClean="0">
              <a:solidFill>
                <a:schemeClr val="tx1"/>
              </a:solidFill>
            </a:rPr>
            <a:t>Adaptativa</a:t>
          </a:r>
          <a:endParaRPr lang="en-US" sz="2000" b="1" dirty="0">
            <a:solidFill>
              <a:schemeClr val="tx1"/>
            </a:solidFill>
          </a:endParaRPr>
        </a:p>
      </dgm:t>
    </dgm:pt>
    <dgm:pt modelId="{8926583F-2A41-42BF-8B77-0DADD1748A00}" type="parTrans" cxnId="{E57B787A-FC1D-4D9F-9388-E9EAB7DF4A48}">
      <dgm:prSet/>
      <dgm:spPr/>
      <dgm:t>
        <a:bodyPr/>
        <a:lstStyle/>
        <a:p>
          <a:endParaRPr lang="en-US"/>
        </a:p>
      </dgm:t>
    </dgm:pt>
    <dgm:pt modelId="{44820858-34EA-4DCC-9D8A-18A205B5B7F4}" type="sibTrans" cxnId="{E57B787A-FC1D-4D9F-9388-E9EAB7DF4A48}">
      <dgm:prSet/>
      <dgm:spPr/>
      <dgm:t>
        <a:bodyPr/>
        <a:lstStyle/>
        <a:p>
          <a:endParaRPr lang="en-US"/>
        </a:p>
      </dgm:t>
    </dgm:pt>
    <dgm:pt modelId="{F7F7F1EA-9918-4E06-9AE1-5C2E223DD2E2}" type="pres">
      <dgm:prSet presAssocID="{A5AA5B48-7259-4054-8A50-5F8A1B559C36}" presName="CompostProcess" presStyleCnt="0">
        <dgm:presLayoutVars>
          <dgm:dir/>
          <dgm:resizeHandles val="exact"/>
        </dgm:presLayoutVars>
      </dgm:prSet>
      <dgm:spPr/>
    </dgm:pt>
    <dgm:pt modelId="{B4493F30-EC56-4D94-AF82-61EBC0E2177C}" type="pres">
      <dgm:prSet presAssocID="{A5AA5B48-7259-4054-8A50-5F8A1B559C36}" presName="arrow" presStyleLbl="bgShp" presStyleIdx="0" presStyleCnt="1"/>
      <dgm:spPr/>
    </dgm:pt>
    <dgm:pt modelId="{C5EE055F-227A-4E44-A23F-46777C9969FB}" type="pres">
      <dgm:prSet presAssocID="{A5AA5B48-7259-4054-8A50-5F8A1B559C36}" presName="linearProcess" presStyleCnt="0"/>
      <dgm:spPr/>
    </dgm:pt>
    <dgm:pt modelId="{E84C355A-EC27-40C5-9D70-9CE3F10E4CAC}" type="pres">
      <dgm:prSet presAssocID="{F659C9E1-DE23-406D-9DBC-05FDB3116C38}" presName="textNode" presStyleLbl="node1" presStyleIdx="0" presStyleCnt="4">
        <dgm:presLayoutVars>
          <dgm:bulletEnabled val="1"/>
        </dgm:presLayoutVars>
      </dgm:prSet>
      <dgm:spPr/>
      <dgm:t>
        <a:bodyPr/>
        <a:lstStyle/>
        <a:p>
          <a:endParaRPr lang="en-US"/>
        </a:p>
      </dgm:t>
    </dgm:pt>
    <dgm:pt modelId="{E3BB3842-454F-4970-A28A-D448130EBA77}" type="pres">
      <dgm:prSet presAssocID="{848E519A-32AD-4591-BA36-22BC6F8A470C}" presName="sibTrans" presStyleCnt="0"/>
      <dgm:spPr/>
    </dgm:pt>
    <dgm:pt modelId="{151B61CF-28DA-4047-8A3D-6073C26F4131}" type="pres">
      <dgm:prSet presAssocID="{8E892587-54F8-431D-8178-4A010EC534C7}" presName="textNode" presStyleLbl="node1" presStyleIdx="1" presStyleCnt="4" custLinFactX="100000" custLinFactNeighborX="131578" custLinFactNeighborY="-658">
        <dgm:presLayoutVars>
          <dgm:bulletEnabled val="1"/>
        </dgm:presLayoutVars>
      </dgm:prSet>
      <dgm:spPr/>
      <dgm:t>
        <a:bodyPr/>
        <a:lstStyle/>
        <a:p>
          <a:endParaRPr lang="en-US"/>
        </a:p>
      </dgm:t>
    </dgm:pt>
    <dgm:pt modelId="{5BAF5C20-3AF9-465D-B1ED-924817D0E6AB}" type="pres">
      <dgm:prSet presAssocID="{A7F700C0-5824-4D27-AE7B-549D32A1A513}" presName="sibTrans" presStyleCnt="0"/>
      <dgm:spPr/>
    </dgm:pt>
    <dgm:pt modelId="{E3CC324D-3CD0-44CF-AA4E-B9B7C8BCFBA9}" type="pres">
      <dgm:prSet presAssocID="{5BCA3D97-F060-4BA5-B308-CFC42A5F6740}" presName="textNode" presStyleLbl="node1" presStyleIdx="2" presStyleCnt="4" custLinFactX="-99817" custLinFactNeighborX="-100000" custLinFactNeighborY="-658">
        <dgm:presLayoutVars>
          <dgm:bulletEnabled val="1"/>
        </dgm:presLayoutVars>
      </dgm:prSet>
      <dgm:spPr/>
      <dgm:t>
        <a:bodyPr/>
        <a:lstStyle/>
        <a:p>
          <a:endParaRPr lang="en-US"/>
        </a:p>
      </dgm:t>
    </dgm:pt>
    <dgm:pt modelId="{F2D99071-A9DD-4A90-9A03-2AFBAEF450EE}" type="pres">
      <dgm:prSet presAssocID="{25F7DCCA-54C2-4D2B-8910-C2DA5DD07275}" presName="sibTrans" presStyleCnt="0"/>
      <dgm:spPr/>
    </dgm:pt>
    <dgm:pt modelId="{31D78F55-ECE9-4EB5-8113-E9FA1B93B5BA}" type="pres">
      <dgm:prSet presAssocID="{DAC95967-6F45-44AC-B881-598D851FF003}" presName="textNode" presStyleLbl="node1" presStyleIdx="3" presStyleCnt="4">
        <dgm:presLayoutVars>
          <dgm:bulletEnabled val="1"/>
        </dgm:presLayoutVars>
      </dgm:prSet>
      <dgm:spPr/>
      <dgm:t>
        <a:bodyPr/>
        <a:lstStyle/>
        <a:p>
          <a:endParaRPr lang="en-US"/>
        </a:p>
      </dgm:t>
    </dgm:pt>
  </dgm:ptLst>
  <dgm:cxnLst>
    <dgm:cxn modelId="{E57B787A-FC1D-4D9F-9388-E9EAB7DF4A48}" srcId="{A5AA5B48-7259-4054-8A50-5F8A1B559C36}" destId="{DAC95967-6F45-44AC-B881-598D851FF003}" srcOrd="3" destOrd="0" parTransId="{8926583F-2A41-42BF-8B77-0DADD1748A00}" sibTransId="{44820858-34EA-4DCC-9D8A-18A205B5B7F4}"/>
    <dgm:cxn modelId="{A63D7D8A-8B5D-4175-B233-7332F2998F6A}" srcId="{A5AA5B48-7259-4054-8A50-5F8A1B559C36}" destId="{8E892587-54F8-431D-8178-4A010EC534C7}" srcOrd="1" destOrd="0" parTransId="{79E9B6DE-3A10-4797-922F-0436A4A9635F}" sibTransId="{A7F700C0-5824-4D27-AE7B-549D32A1A513}"/>
    <dgm:cxn modelId="{B0F26F1D-6B6C-4EE2-8880-B6D27F0AAE23}" type="presOf" srcId="{5BCA3D97-F060-4BA5-B308-CFC42A5F6740}" destId="{E3CC324D-3CD0-44CF-AA4E-B9B7C8BCFBA9}" srcOrd="0" destOrd="0" presId="urn:microsoft.com/office/officeart/2005/8/layout/hProcess9"/>
    <dgm:cxn modelId="{547F0A45-51D0-4F47-949C-E279CA168320}" type="presOf" srcId="{8E892587-54F8-431D-8178-4A010EC534C7}" destId="{151B61CF-28DA-4047-8A3D-6073C26F4131}" srcOrd="0" destOrd="0" presId="urn:microsoft.com/office/officeart/2005/8/layout/hProcess9"/>
    <dgm:cxn modelId="{7316E2B8-517D-4FAF-BD72-110A550509DA}" srcId="{A5AA5B48-7259-4054-8A50-5F8A1B559C36}" destId="{5BCA3D97-F060-4BA5-B308-CFC42A5F6740}" srcOrd="2" destOrd="0" parTransId="{FE5EE0A5-4347-40D7-8408-FB54B7004D21}" sibTransId="{25F7DCCA-54C2-4D2B-8910-C2DA5DD07275}"/>
    <dgm:cxn modelId="{0C8BBD74-076B-43E6-B948-7C272CFE3D39}" type="presOf" srcId="{DAC95967-6F45-44AC-B881-598D851FF003}" destId="{31D78F55-ECE9-4EB5-8113-E9FA1B93B5BA}" srcOrd="0" destOrd="0" presId="urn:microsoft.com/office/officeart/2005/8/layout/hProcess9"/>
    <dgm:cxn modelId="{3B66DD95-44E9-4D06-AFEA-37C42D2AB2A2}" srcId="{A5AA5B48-7259-4054-8A50-5F8A1B559C36}" destId="{F659C9E1-DE23-406D-9DBC-05FDB3116C38}" srcOrd="0" destOrd="0" parTransId="{392AD371-19C5-42A1-AC93-7FCCEFDABCF1}" sibTransId="{848E519A-32AD-4591-BA36-22BC6F8A470C}"/>
    <dgm:cxn modelId="{031D8D06-7C7B-42CF-8D19-F671A28F3603}" type="presOf" srcId="{A5AA5B48-7259-4054-8A50-5F8A1B559C36}" destId="{F7F7F1EA-9918-4E06-9AE1-5C2E223DD2E2}" srcOrd="0" destOrd="0" presId="urn:microsoft.com/office/officeart/2005/8/layout/hProcess9"/>
    <dgm:cxn modelId="{0F73CF14-FF8F-4438-AA94-D1928640ED1C}" type="presOf" srcId="{F659C9E1-DE23-406D-9DBC-05FDB3116C38}" destId="{E84C355A-EC27-40C5-9D70-9CE3F10E4CAC}" srcOrd="0" destOrd="0" presId="urn:microsoft.com/office/officeart/2005/8/layout/hProcess9"/>
    <dgm:cxn modelId="{70F5B46E-713D-4A66-AB86-CD3D4918CB95}" type="presParOf" srcId="{F7F7F1EA-9918-4E06-9AE1-5C2E223DD2E2}" destId="{B4493F30-EC56-4D94-AF82-61EBC0E2177C}" srcOrd="0" destOrd="0" presId="urn:microsoft.com/office/officeart/2005/8/layout/hProcess9"/>
    <dgm:cxn modelId="{B0288749-F3BA-4771-8170-FC6B3D360224}" type="presParOf" srcId="{F7F7F1EA-9918-4E06-9AE1-5C2E223DD2E2}" destId="{C5EE055F-227A-4E44-A23F-46777C9969FB}" srcOrd="1" destOrd="0" presId="urn:microsoft.com/office/officeart/2005/8/layout/hProcess9"/>
    <dgm:cxn modelId="{9E3B51B0-539C-46AC-89B5-06C6EFEC59B5}" type="presParOf" srcId="{C5EE055F-227A-4E44-A23F-46777C9969FB}" destId="{E84C355A-EC27-40C5-9D70-9CE3F10E4CAC}" srcOrd="0" destOrd="0" presId="urn:microsoft.com/office/officeart/2005/8/layout/hProcess9"/>
    <dgm:cxn modelId="{BF7D416E-EEE3-4CB0-845A-9B2153E61B46}" type="presParOf" srcId="{C5EE055F-227A-4E44-A23F-46777C9969FB}" destId="{E3BB3842-454F-4970-A28A-D448130EBA77}" srcOrd="1" destOrd="0" presId="urn:microsoft.com/office/officeart/2005/8/layout/hProcess9"/>
    <dgm:cxn modelId="{A8801946-A654-4814-9A74-920363B3FEDD}" type="presParOf" srcId="{C5EE055F-227A-4E44-A23F-46777C9969FB}" destId="{151B61CF-28DA-4047-8A3D-6073C26F4131}" srcOrd="2" destOrd="0" presId="urn:microsoft.com/office/officeart/2005/8/layout/hProcess9"/>
    <dgm:cxn modelId="{5C1BDAE4-1B49-4C42-BFB5-11539355C5C3}" type="presParOf" srcId="{C5EE055F-227A-4E44-A23F-46777C9969FB}" destId="{5BAF5C20-3AF9-465D-B1ED-924817D0E6AB}" srcOrd="3" destOrd="0" presId="urn:microsoft.com/office/officeart/2005/8/layout/hProcess9"/>
    <dgm:cxn modelId="{8218D3E1-B120-4849-80FB-DD575C28ECBC}" type="presParOf" srcId="{C5EE055F-227A-4E44-A23F-46777C9969FB}" destId="{E3CC324D-3CD0-44CF-AA4E-B9B7C8BCFBA9}" srcOrd="4" destOrd="0" presId="urn:microsoft.com/office/officeart/2005/8/layout/hProcess9"/>
    <dgm:cxn modelId="{40757A8C-BE93-4116-AB42-E4B197F2F514}" type="presParOf" srcId="{C5EE055F-227A-4E44-A23F-46777C9969FB}" destId="{F2D99071-A9DD-4A90-9A03-2AFBAEF450EE}" srcOrd="5" destOrd="0" presId="urn:microsoft.com/office/officeart/2005/8/layout/hProcess9"/>
    <dgm:cxn modelId="{04A336F1-1C77-406A-982C-851E97ED1997}" type="presParOf" srcId="{C5EE055F-227A-4E44-A23F-46777C9969FB}" destId="{31D78F55-ECE9-4EB5-8113-E9FA1B93B5B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93F30-EC56-4D94-AF82-61EBC0E2177C}">
      <dsp:nvSpPr>
        <dsp:cNvPr id="0" name=""/>
        <dsp:cNvSpPr/>
      </dsp:nvSpPr>
      <dsp:spPr>
        <a:xfrm>
          <a:off x="611504" y="0"/>
          <a:ext cx="6930390" cy="4495800"/>
        </a:xfrm>
        <a:prstGeom prst="rightArrow">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E84C355A-EC27-40C5-9D70-9CE3F10E4CAC}">
      <dsp:nvSpPr>
        <dsp:cNvPr id="0" name=""/>
        <dsp:cNvSpPr/>
      </dsp:nvSpPr>
      <dsp:spPr>
        <a:xfrm>
          <a:off x="4080" y="1348740"/>
          <a:ext cx="1962708" cy="179832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smtClean="0"/>
            <a:t>Análise</a:t>
          </a:r>
          <a:r>
            <a:rPr lang="en-US" sz="2100" kern="1200" dirty="0" smtClean="0"/>
            <a:t> do </a:t>
          </a:r>
          <a:r>
            <a:rPr lang="en-US" sz="2100" kern="1200" dirty="0" err="1" smtClean="0"/>
            <a:t>Movimento</a:t>
          </a:r>
          <a:r>
            <a:rPr lang="en-US" sz="2100" kern="1200" dirty="0" smtClean="0"/>
            <a:t> </a:t>
          </a:r>
          <a:r>
            <a:rPr lang="en-US" sz="2100" kern="1200" dirty="0" err="1" smtClean="0"/>
            <a:t>Humano</a:t>
          </a:r>
          <a:endParaRPr lang="en-US" sz="2100" kern="1200" dirty="0"/>
        </a:p>
      </dsp:txBody>
      <dsp:txXfrm>
        <a:off x="91867" y="1436527"/>
        <a:ext cx="1787134" cy="1622746"/>
      </dsp:txXfrm>
    </dsp:sp>
    <dsp:sp modelId="{151B61CF-28DA-4047-8A3D-6073C26F4131}">
      <dsp:nvSpPr>
        <dsp:cNvPr id="0" name=""/>
        <dsp:cNvSpPr/>
      </dsp:nvSpPr>
      <dsp:spPr>
        <a:xfrm>
          <a:off x="4156756" y="1336907"/>
          <a:ext cx="1962708" cy="179832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smtClean="0"/>
            <a:t>Transferência</a:t>
          </a:r>
          <a:r>
            <a:rPr lang="en-US" sz="2100" kern="1200" dirty="0" smtClean="0"/>
            <a:t> de Dados </a:t>
          </a:r>
          <a:r>
            <a:rPr lang="en-US" sz="2100" kern="1200" dirty="0" err="1" smtClean="0"/>
            <a:t>Humano</a:t>
          </a:r>
          <a:r>
            <a:rPr lang="en-US" sz="2100" kern="1200" dirty="0" smtClean="0"/>
            <a:t>-Robot</a:t>
          </a:r>
          <a:endParaRPr lang="en-US" sz="2100" kern="1200" dirty="0"/>
        </a:p>
      </dsp:txBody>
      <dsp:txXfrm>
        <a:off x="4244543" y="1424694"/>
        <a:ext cx="1787134" cy="1622746"/>
      </dsp:txXfrm>
    </dsp:sp>
    <dsp:sp modelId="{E3CC324D-3CD0-44CF-AA4E-B9B7C8BCFBA9}">
      <dsp:nvSpPr>
        <dsp:cNvPr id="0" name=""/>
        <dsp:cNvSpPr/>
      </dsp:nvSpPr>
      <dsp:spPr>
        <a:xfrm>
          <a:off x="2068515" y="1336907"/>
          <a:ext cx="1962708" cy="179832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smtClean="0"/>
            <a:t>Codificação</a:t>
          </a:r>
          <a:r>
            <a:rPr lang="en-US" sz="2100" kern="1200" dirty="0" smtClean="0"/>
            <a:t> das </a:t>
          </a:r>
          <a:r>
            <a:rPr lang="en-US" sz="2100" kern="1200" dirty="0" err="1" smtClean="0"/>
            <a:t>Demonstrações</a:t>
          </a:r>
          <a:endParaRPr lang="en-US" sz="2100" kern="1200" dirty="0"/>
        </a:p>
      </dsp:txBody>
      <dsp:txXfrm>
        <a:off x="2156302" y="1424694"/>
        <a:ext cx="1787134" cy="1622746"/>
      </dsp:txXfrm>
    </dsp:sp>
    <dsp:sp modelId="{31D78F55-ECE9-4EB5-8113-E9FA1B93B5BA}">
      <dsp:nvSpPr>
        <dsp:cNvPr id="0" name=""/>
        <dsp:cNvSpPr/>
      </dsp:nvSpPr>
      <dsp:spPr>
        <a:xfrm>
          <a:off x="6186611" y="1348740"/>
          <a:ext cx="1962708" cy="179832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smtClean="0"/>
            <a:t>Controlo</a:t>
          </a:r>
          <a:r>
            <a:rPr lang="en-US" sz="2100" kern="1200" dirty="0" smtClean="0"/>
            <a:t> e </a:t>
          </a:r>
          <a:r>
            <a:rPr lang="en-US" sz="2100" kern="1200" dirty="0" err="1" smtClean="0"/>
            <a:t>Locomoção</a:t>
          </a:r>
          <a:r>
            <a:rPr lang="en-US" sz="2100" kern="1200" dirty="0" smtClean="0"/>
            <a:t> </a:t>
          </a:r>
          <a:r>
            <a:rPr lang="en-US" sz="2100" kern="1200" dirty="0" err="1" smtClean="0"/>
            <a:t>Adaptativa</a:t>
          </a:r>
          <a:endParaRPr lang="en-US" sz="2100" kern="1200" dirty="0"/>
        </a:p>
      </dsp:txBody>
      <dsp:txXfrm>
        <a:off x="6274398" y="1436527"/>
        <a:ext cx="1787134" cy="1622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93F30-EC56-4D94-AF82-61EBC0E2177C}">
      <dsp:nvSpPr>
        <dsp:cNvPr id="0" name=""/>
        <dsp:cNvSpPr/>
      </dsp:nvSpPr>
      <dsp:spPr>
        <a:xfrm>
          <a:off x="611504" y="0"/>
          <a:ext cx="6930390" cy="4495800"/>
        </a:xfrm>
        <a:prstGeom prst="rightArrow">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E84C355A-EC27-40C5-9D70-9CE3F10E4CAC}">
      <dsp:nvSpPr>
        <dsp:cNvPr id="0" name=""/>
        <dsp:cNvSpPr/>
      </dsp:nvSpPr>
      <dsp:spPr>
        <a:xfrm>
          <a:off x="4080" y="1348740"/>
          <a:ext cx="1962708" cy="179832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err="1" smtClean="0">
              <a:solidFill>
                <a:schemeClr val="tx1"/>
              </a:solidFill>
            </a:rPr>
            <a:t>Análise</a:t>
          </a:r>
          <a:r>
            <a:rPr lang="en-US" sz="2600" b="1" kern="1200" dirty="0" smtClean="0">
              <a:solidFill>
                <a:schemeClr val="tx1"/>
              </a:solidFill>
            </a:rPr>
            <a:t> do </a:t>
          </a:r>
          <a:r>
            <a:rPr lang="en-US" sz="2600" b="1" kern="1200" dirty="0" err="1" smtClean="0">
              <a:solidFill>
                <a:schemeClr val="tx1"/>
              </a:solidFill>
            </a:rPr>
            <a:t>Movimento</a:t>
          </a:r>
          <a:r>
            <a:rPr lang="en-US" sz="2600" b="1" kern="1200" dirty="0" smtClean="0">
              <a:solidFill>
                <a:schemeClr val="tx1"/>
              </a:solidFill>
            </a:rPr>
            <a:t> </a:t>
          </a:r>
          <a:r>
            <a:rPr lang="en-US" sz="2600" b="1" kern="1200" dirty="0" err="1" smtClean="0">
              <a:solidFill>
                <a:schemeClr val="tx1"/>
              </a:solidFill>
            </a:rPr>
            <a:t>Humano</a:t>
          </a:r>
          <a:endParaRPr lang="en-US" sz="2600" b="1" kern="1200" dirty="0">
            <a:solidFill>
              <a:schemeClr val="tx1"/>
            </a:solidFill>
          </a:endParaRPr>
        </a:p>
      </dsp:txBody>
      <dsp:txXfrm>
        <a:off x="91867" y="1436527"/>
        <a:ext cx="1787134" cy="1622746"/>
      </dsp:txXfrm>
    </dsp:sp>
    <dsp:sp modelId="{151B61CF-28DA-4047-8A3D-6073C26F4131}">
      <dsp:nvSpPr>
        <dsp:cNvPr id="0" name=""/>
        <dsp:cNvSpPr/>
      </dsp:nvSpPr>
      <dsp:spPr>
        <a:xfrm>
          <a:off x="4156756" y="1336907"/>
          <a:ext cx="1962708" cy="179832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Transferência</a:t>
          </a:r>
          <a:r>
            <a:rPr lang="en-US" sz="1800" kern="1200" dirty="0" smtClean="0"/>
            <a:t> de Dados </a:t>
          </a:r>
          <a:r>
            <a:rPr lang="en-US" sz="1800" kern="1200" dirty="0" err="1" smtClean="0"/>
            <a:t>Humano</a:t>
          </a:r>
          <a:r>
            <a:rPr lang="en-US" sz="1800" kern="1200" dirty="0" smtClean="0"/>
            <a:t>-Robot</a:t>
          </a:r>
          <a:endParaRPr lang="en-US" sz="1800" kern="1200" dirty="0"/>
        </a:p>
      </dsp:txBody>
      <dsp:txXfrm>
        <a:off x="4244543" y="1424694"/>
        <a:ext cx="1787134" cy="1622746"/>
      </dsp:txXfrm>
    </dsp:sp>
    <dsp:sp modelId="{E3CC324D-3CD0-44CF-AA4E-B9B7C8BCFBA9}">
      <dsp:nvSpPr>
        <dsp:cNvPr id="0" name=""/>
        <dsp:cNvSpPr/>
      </dsp:nvSpPr>
      <dsp:spPr>
        <a:xfrm>
          <a:off x="2068515" y="1336907"/>
          <a:ext cx="1962708" cy="179832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Codificação</a:t>
          </a:r>
          <a:r>
            <a:rPr lang="en-US" sz="1800" kern="1200" dirty="0" smtClean="0"/>
            <a:t> das </a:t>
          </a:r>
          <a:r>
            <a:rPr lang="en-US" sz="1800" kern="1200" dirty="0" err="1" smtClean="0"/>
            <a:t>Demonstrações</a:t>
          </a:r>
          <a:endParaRPr lang="en-US" sz="1800" kern="1200" dirty="0"/>
        </a:p>
      </dsp:txBody>
      <dsp:txXfrm>
        <a:off x="2156302" y="1424694"/>
        <a:ext cx="1787134" cy="1622746"/>
      </dsp:txXfrm>
    </dsp:sp>
    <dsp:sp modelId="{31D78F55-ECE9-4EB5-8113-E9FA1B93B5BA}">
      <dsp:nvSpPr>
        <dsp:cNvPr id="0" name=""/>
        <dsp:cNvSpPr/>
      </dsp:nvSpPr>
      <dsp:spPr>
        <a:xfrm>
          <a:off x="6186611" y="1348740"/>
          <a:ext cx="1962708" cy="179832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Controlo</a:t>
          </a:r>
          <a:r>
            <a:rPr lang="en-US" sz="1800" kern="1200" dirty="0" smtClean="0"/>
            <a:t> e </a:t>
          </a:r>
          <a:r>
            <a:rPr lang="en-US" sz="1800" kern="1200" dirty="0" err="1" smtClean="0"/>
            <a:t>Locomoção</a:t>
          </a:r>
          <a:r>
            <a:rPr lang="en-US" sz="1800" kern="1200" dirty="0" smtClean="0"/>
            <a:t> </a:t>
          </a:r>
          <a:r>
            <a:rPr lang="en-US" sz="1800" kern="1200" dirty="0" err="1" smtClean="0"/>
            <a:t>Adaptativa</a:t>
          </a:r>
          <a:endParaRPr lang="en-US" sz="1800" kern="1200" dirty="0"/>
        </a:p>
      </dsp:txBody>
      <dsp:txXfrm>
        <a:off x="6274398" y="1436527"/>
        <a:ext cx="1787134" cy="16227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93F30-EC56-4D94-AF82-61EBC0E2177C}">
      <dsp:nvSpPr>
        <dsp:cNvPr id="0" name=""/>
        <dsp:cNvSpPr/>
      </dsp:nvSpPr>
      <dsp:spPr>
        <a:xfrm>
          <a:off x="611504" y="0"/>
          <a:ext cx="6930390" cy="4495800"/>
        </a:xfrm>
        <a:prstGeom prst="rightArrow">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E84C355A-EC27-40C5-9D70-9CE3F10E4CAC}">
      <dsp:nvSpPr>
        <dsp:cNvPr id="0" name=""/>
        <dsp:cNvSpPr/>
      </dsp:nvSpPr>
      <dsp:spPr>
        <a:xfrm>
          <a:off x="120" y="1348740"/>
          <a:ext cx="1693582" cy="1798320"/>
        </a:xfrm>
        <a:prstGeom prst="roundRect">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t="100000" r="100000"/>
          </a:path>
          <a:tileRect l="-100000" b="-100000"/>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Análise</a:t>
          </a:r>
          <a:r>
            <a:rPr lang="en-US" sz="1800" kern="1200" dirty="0" smtClean="0"/>
            <a:t> do </a:t>
          </a:r>
          <a:r>
            <a:rPr lang="en-US" sz="1800" kern="1200" dirty="0" err="1" smtClean="0"/>
            <a:t>Movimento</a:t>
          </a:r>
          <a:r>
            <a:rPr lang="en-US" sz="1800" kern="1200" dirty="0" smtClean="0"/>
            <a:t> </a:t>
          </a:r>
          <a:r>
            <a:rPr lang="en-US" sz="1800" kern="1200" dirty="0" err="1" smtClean="0"/>
            <a:t>Humano</a:t>
          </a:r>
          <a:endParaRPr lang="en-US" sz="1800" b="1" kern="1200" dirty="0"/>
        </a:p>
      </dsp:txBody>
      <dsp:txXfrm>
        <a:off x="82794" y="1431414"/>
        <a:ext cx="1528234" cy="1632972"/>
      </dsp:txXfrm>
    </dsp:sp>
    <dsp:sp modelId="{151B61CF-28DA-4047-8A3D-6073C26F4131}">
      <dsp:nvSpPr>
        <dsp:cNvPr id="0" name=""/>
        <dsp:cNvSpPr/>
      </dsp:nvSpPr>
      <dsp:spPr>
        <a:xfrm>
          <a:off x="4319263" y="1336907"/>
          <a:ext cx="1972989" cy="1798320"/>
        </a:xfrm>
        <a:prstGeom prst="roundRect">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Transferência</a:t>
          </a:r>
          <a:r>
            <a:rPr lang="en-US" sz="1800" kern="1200" dirty="0" smtClean="0"/>
            <a:t> de Dados </a:t>
          </a:r>
          <a:r>
            <a:rPr lang="en-US" sz="1800" kern="1200" dirty="0" err="1" smtClean="0"/>
            <a:t>Humano</a:t>
          </a:r>
          <a:r>
            <a:rPr lang="en-US" sz="1800" kern="1200" dirty="0" smtClean="0"/>
            <a:t> - Robot</a:t>
          </a:r>
          <a:endParaRPr lang="en-US" sz="1800" kern="1200" dirty="0"/>
        </a:p>
      </dsp:txBody>
      <dsp:txXfrm>
        <a:off x="4407050" y="1424694"/>
        <a:ext cx="1797415" cy="1622746"/>
      </dsp:txXfrm>
    </dsp:sp>
    <dsp:sp modelId="{E3CC324D-3CD0-44CF-AA4E-B9B7C8BCFBA9}">
      <dsp:nvSpPr>
        <dsp:cNvPr id="0" name=""/>
        <dsp:cNvSpPr/>
      </dsp:nvSpPr>
      <dsp:spPr>
        <a:xfrm>
          <a:off x="2087017" y="1336907"/>
          <a:ext cx="1946213" cy="179832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rPr>
            <a:t>Codificação</a:t>
          </a:r>
          <a:r>
            <a:rPr lang="en-US" sz="2000" b="1" kern="1200" dirty="0" smtClean="0">
              <a:solidFill>
                <a:schemeClr val="tx1"/>
              </a:solidFill>
            </a:rPr>
            <a:t> das </a:t>
          </a:r>
          <a:r>
            <a:rPr lang="en-US" sz="2000" b="1" kern="1200" dirty="0" err="1" smtClean="0">
              <a:solidFill>
                <a:schemeClr val="tx1"/>
              </a:solidFill>
            </a:rPr>
            <a:t>Demonstrações</a:t>
          </a:r>
          <a:endParaRPr lang="en-US" sz="2000" b="1" kern="1200" dirty="0">
            <a:solidFill>
              <a:schemeClr val="tx1"/>
            </a:solidFill>
          </a:endParaRPr>
        </a:p>
      </dsp:txBody>
      <dsp:txXfrm>
        <a:off x="2174804" y="1424694"/>
        <a:ext cx="1770639" cy="1622746"/>
      </dsp:txXfrm>
    </dsp:sp>
    <dsp:sp modelId="{31D78F55-ECE9-4EB5-8113-E9FA1B93B5BA}">
      <dsp:nvSpPr>
        <dsp:cNvPr id="0" name=""/>
        <dsp:cNvSpPr/>
      </dsp:nvSpPr>
      <dsp:spPr>
        <a:xfrm>
          <a:off x="6459697" y="1348740"/>
          <a:ext cx="1693582" cy="1798320"/>
        </a:xfrm>
        <a:prstGeom prst="roundRect">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l="100000" t="100000"/>
          </a:path>
          <a:tileRect r="-100000" b="-100000"/>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Controlo</a:t>
          </a:r>
          <a:r>
            <a:rPr lang="en-US" sz="1800" kern="1200" dirty="0" smtClean="0"/>
            <a:t> e </a:t>
          </a:r>
          <a:r>
            <a:rPr lang="en-US" sz="1800" kern="1200" dirty="0" err="1" smtClean="0"/>
            <a:t>Locomoção</a:t>
          </a:r>
          <a:r>
            <a:rPr lang="en-US" sz="1800" kern="1200" dirty="0" smtClean="0"/>
            <a:t> </a:t>
          </a:r>
          <a:r>
            <a:rPr lang="en-US" sz="1800" kern="1200" dirty="0" err="1" smtClean="0"/>
            <a:t>Adaptativa</a:t>
          </a:r>
          <a:endParaRPr lang="en-US" sz="1800" kern="1200" dirty="0"/>
        </a:p>
      </dsp:txBody>
      <dsp:txXfrm>
        <a:off x="6542371" y="1431414"/>
        <a:ext cx="1528234" cy="1632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93F30-EC56-4D94-AF82-61EBC0E2177C}">
      <dsp:nvSpPr>
        <dsp:cNvPr id="0" name=""/>
        <dsp:cNvSpPr/>
      </dsp:nvSpPr>
      <dsp:spPr>
        <a:xfrm>
          <a:off x="611504" y="0"/>
          <a:ext cx="6930390" cy="4495800"/>
        </a:xfrm>
        <a:prstGeom prst="rightArrow">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E84C355A-EC27-40C5-9D70-9CE3F10E4CAC}">
      <dsp:nvSpPr>
        <dsp:cNvPr id="0" name=""/>
        <dsp:cNvSpPr/>
      </dsp:nvSpPr>
      <dsp:spPr>
        <a:xfrm>
          <a:off x="2786" y="1348740"/>
          <a:ext cx="1810628" cy="179832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Análise</a:t>
          </a:r>
          <a:r>
            <a:rPr lang="en-US" sz="1800" kern="1200" dirty="0" smtClean="0"/>
            <a:t> do </a:t>
          </a:r>
          <a:r>
            <a:rPr lang="en-US" sz="1800" kern="1200" dirty="0" err="1" smtClean="0"/>
            <a:t>Movimento</a:t>
          </a:r>
          <a:r>
            <a:rPr lang="en-US" sz="1800" kern="1200" dirty="0" smtClean="0"/>
            <a:t> </a:t>
          </a:r>
          <a:r>
            <a:rPr lang="en-US" sz="1800" kern="1200" dirty="0" err="1" smtClean="0"/>
            <a:t>Humano</a:t>
          </a:r>
          <a:endParaRPr lang="en-US" sz="1800" kern="1200" dirty="0" smtClean="0"/>
        </a:p>
      </dsp:txBody>
      <dsp:txXfrm>
        <a:off x="90573" y="1436527"/>
        <a:ext cx="1635054" cy="1622746"/>
      </dsp:txXfrm>
    </dsp:sp>
    <dsp:sp modelId="{151B61CF-28DA-4047-8A3D-6073C26F4131}">
      <dsp:nvSpPr>
        <dsp:cNvPr id="0" name=""/>
        <dsp:cNvSpPr/>
      </dsp:nvSpPr>
      <dsp:spPr>
        <a:xfrm>
          <a:off x="4322879" y="1336907"/>
          <a:ext cx="1810628" cy="1798320"/>
        </a:xfrm>
        <a:prstGeom prst="roundRect">
          <a:avLst/>
        </a:prstGeom>
        <a:solidFill>
          <a:schemeClr val="accent1">
            <a:hueOff val="0"/>
            <a:satOff val="0"/>
            <a:lum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rPr>
            <a:t>Transferência</a:t>
          </a:r>
          <a:r>
            <a:rPr lang="en-US" sz="2000" b="1" kern="1200" dirty="0" smtClean="0">
              <a:solidFill>
                <a:schemeClr val="tx1"/>
              </a:solidFill>
            </a:rPr>
            <a:t> de Dados</a:t>
          </a:r>
          <a:endParaRPr lang="en-US" sz="2000" b="1" kern="1200" dirty="0">
            <a:solidFill>
              <a:schemeClr val="tx1"/>
            </a:solidFill>
          </a:endParaRPr>
        </a:p>
      </dsp:txBody>
      <dsp:txXfrm>
        <a:off x="4410666" y="1424694"/>
        <a:ext cx="1635054" cy="1622746"/>
      </dsp:txXfrm>
    </dsp:sp>
    <dsp:sp modelId="{E3CC324D-3CD0-44CF-AA4E-B9B7C8BCFBA9}">
      <dsp:nvSpPr>
        <dsp:cNvPr id="0" name=""/>
        <dsp:cNvSpPr/>
      </dsp:nvSpPr>
      <dsp:spPr>
        <a:xfrm>
          <a:off x="2118499" y="1336907"/>
          <a:ext cx="1810628" cy="179832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Codificação</a:t>
          </a:r>
          <a:r>
            <a:rPr lang="en-US" sz="1800" kern="1200" dirty="0" smtClean="0"/>
            <a:t> das </a:t>
          </a:r>
          <a:r>
            <a:rPr lang="en-US" sz="1800" kern="1200" dirty="0" err="1" smtClean="0"/>
            <a:t>Demonstrações</a:t>
          </a:r>
          <a:endParaRPr lang="en-US" sz="1800" kern="1200" dirty="0"/>
        </a:p>
      </dsp:txBody>
      <dsp:txXfrm>
        <a:off x="2206286" y="1424694"/>
        <a:ext cx="1635054" cy="1622746"/>
      </dsp:txXfrm>
    </dsp:sp>
    <dsp:sp modelId="{31D78F55-ECE9-4EB5-8113-E9FA1B93B5BA}">
      <dsp:nvSpPr>
        <dsp:cNvPr id="0" name=""/>
        <dsp:cNvSpPr/>
      </dsp:nvSpPr>
      <dsp:spPr>
        <a:xfrm>
          <a:off x="6339985" y="1348740"/>
          <a:ext cx="1810628" cy="179832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Controlo</a:t>
          </a:r>
          <a:r>
            <a:rPr lang="en-US" sz="1800" kern="1200" dirty="0" smtClean="0"/>
            <a:t> e </a:t>
          </a:r>
          <a:r>
            <a:rPr lang="en-US" sz="1800" kern="1200" dirty="0" err="1" smtClean="0"/>
            <a:t>Locomoção</a:t>
          </a:r>
          <a:r>
            <a:rPr lang="en-US" sz="1800" kern="1200" dirty="0" smtClean="0"/>
            <a:t> </a:t>
          </a:r>
          <a:r>
            <a:rPr lang="en-US" sz="1800" kern="1200" dirty="0" err="1" smtClean="0"/>
            <a:t>Adaptativa</a:t>
          </a:r>
          <a:endParaRPr lang="en-US" sz="1800" kern="1200" dirty="0"/>
        </a:p>
      </dsp:txBody>
      <dsp:txXfrm>
        <a:off x="6427772" y="1436527"/>
        <a:ext cx="1635054" cy="16227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93F30-EC56-4D94-AF82-61EBC0E2177C}">
      <dsp:nvSpPr>
        <dsp:cNvPr id="0" name=""/>
        <dsp:cNvSpPr/>
      </dsp:nvSpPr>
      <dsp:spPr>
        <a:xfrm>
          <a:off x="611504" y="0"/>
          <a:ext cx="6930390" cy="4495800"/>
        </a:xfrm>
        <a:prstGeom prst="rightArrow">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E84C355A-EC27-40C5-9D70-9CE3F10E4CAC}">
      <dsp:nvSpPr>
        <dsp:cNvPr id="0" name=""/>
        <dsp:cNvSpPr/>
      </dsp:nvSpPr>
      <dsp:spPr>
        <a:xfrm>
          <a:off x="2786" y="1348740"/>
          <a:ext cx="1810628" cy="179832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Análise</a:t>
          </a:r>
          <a:r>
            <a:rPr lang="en-US" sz="1800" kern="1200" dirty="0" smtClean="0"/>
            <a:t> do </a:t>
          </a:r>
          <a:r>
            <a:rPr lang="en-US" sz="1800" kern="1200" dirty="0" err="1" smtClean="0"/>
            <a:t>Movimento</a:t>
          </a:r>
          <a:r>
            <a:rPr lang="en-US" sz="1800" kern="1200" dirty="0" smtClean="0"/>
            <a:t> </a:t>
          </a:r>
          <a:r>
            <a:rPr lang="en-US" sz="1800" kern="1200" dirty="0" err="1" smtClean="0"/>
            <a:t>Humano</a:t>
          </a:r>
          <a:endParaRPr lang="en-US" sz="1800" b="0" kern="1200" dirty="0"/>
        </a:p>
      </dsp:txBody>
      <dsp:txXfrm>
        <a:off x="90573" y="1436527"/>
        <a:ext cx="1635054" cy="1622746"/>
      </dsp:txXfrm>
    </dsp:sp>
    <dsp:sp modelId="{151B61CF-28DA-4047-8A3D-6073C26F4131}">
      <dsp:nvSpPr>
        <dsp:cNvPr id="0" name=""/>
        <dsp:cNvSpPr/>
      </dsp:nvSpPr>
      <dsp:spPr>
        <a:xfrm>
          <a:off x="4322879" y="1336907"/>
          <a:ext cx="1810628" cy="179832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Transferência</a:t>
          </a:r>
          <a:r>
            <a:rPr lang="en-US" sz="1800" kern="1200" dirty="0" smtClean="0"/>
            <a:t> de Dados</a:t>
          </a:r>
          <a:endParaRPr lang="en-US" sz="1800" kern="1200" dirty="0"/>
        </a:p>
      </dsp:txBody>
      <dsp:txXfrm>
        <a:off x="4410666" y="1424694"/>
        <a:ext cx="1635054" cy="1622746"/>
      </dsp:txXfrm>
    </dsp:sp>
    <dsp:sp modelId="{E3CC324D-3CD0-44CF-AA4E-B9B7C8BCFBA9}">
      <dsp:nvSpPr>
        <dsp:cNvPr id="0" name=""/>
        <dsp:cNvSpPr/>
      </dsp:nvSpPr>
      <dsp:spPr>
        <a:xfrm>
          <a:off x="2118499" y="1336907"/>
          <a:ext cx="1810628" cy="179832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Codificação</a:t>
          </a:r>
          <a:r>
            <a:rPr lang="en-US" sz="1800" kern="1200" dirty="0" smtClean="0"/>
            <a:t> das </a:t>
          </a:r>
          <a:r>
            <a:rPr lang="en-US" sz="1800" kern="1200" dirty="0" err="1" smtClean="0"/>
            <a:t>Demonstrações</a:t>
          </a:r>
          <a:endParaRPr lang="en-US" sz="1800" kern="1200" dirty="0"/>
        </a:p>
      </dsp:txBody>
      <dsp:txXfrm>
        <a:off x="2206286" y="1424694"/>
        <a:ext cx="1635054" cy="1622746"/>
      </dsp:txXfrm>
    </dsp:sp>
    <dsp:sp modelId="{31D78F55-ECE9-4EB5-8113-E9FA1B93B5BA}">
      <dsp:nvSpPr>
        <dsp:cNvPr id="0" name=""/>
        <dsp:cNvSpPr/>
      </dsp:nvSpPr>
      <dsp:spPr>
        <a:xfrm>
          <a:off x="6339985" y="1348740"/>
          <a:ext cx="1810628" cy="179832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rPr>
            <a:t>Locomoção</a:t>
          </a:r>
          <a:r>
            <a:rPr lang="en-US" sz="2000" b="1" kern="1200" dirty="0" smtClean="0">
              <a:solidFill>
                <a:schemeClr val="tx1"/>
              </a:solidFill>
            </a:rPr>
            <a:t> </a:t>
          </a:r>
          <a:r>
            <a:rPr lang="en-US" sz="2000" b="1" kern="1200" dirty="0" err="1" smtClean="0">
              <a:solidFill>
                <a:schemeClr val="tx1"/>
              </a:solidFill>
            </a:rPr>
            <a:t>Adaptativa</a:t>
          </a:r>
          <a:endParaRPr lang="en-US" sz="2000" b="1" kern="1200" dirty="0">
            <a:solidFill>
              <a:schemeClr val="tx1"/>
            </a:solidFill>
          </a:endParaRPr>
        </a:p>
      </dsp:txBody>
      <dsp:txXfrm>
        <a:off x="6427772" y="1436527"/>
        <a:ext cx="1635054" cy="16227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 Id="rId5" Type="http://schemas.openxmlformats.org/officeDocument/2006/relationships/image" Target="../media/image25.emf"/><Relationship Id="rId4"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E0A19-34D6-40CE-A37C-9EC399374B3C}" type="datetimeFigureOut">
              <a:rPr lang="pt-PT" smtClean="0"/>
              <a:pPr/>
              <a:t>24-10-2016</a:t>
            </a:fld>
            <a:endParaRPr lang="pt-P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CC029D-748E-4BE8-9ED4-249389F5B4DA}" type="slidenum">
              <a:rPr lang="pt-PT" smtClean="0"/>
              <a:pPr/>
              <a:t>‹#›</a:t>
            </a:fld>
            <a:endParaRPr lang="pt-PT"/>
          </a:p>
        </p:txBody>
      </p:sp>
    </p:spTree>
    <p:extLst>
      <p:ext uri="{BB962C8B-B14F-4D97-AF65-F5344CB8AC3E}">
        <p14:creationId xmlns:p14="http://schemas.microsoft.com/office/powerpoint/2010/main" val="3483379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66CC029D-748E-4BE8-9ED4-249389F5B4DA}" type="slidenum">
              <a:rPr lang="pt-PT" smtClean="0"/>
              <a:pPr/>
              <a:t>1</a:t>
            </a:fld>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Comentar</a:t>
            </a:r>
            <a:r>
              <a:rPr lang="pt-PT" baseline="0" dirty="0" smtClean="0"/>
              <a:t> variação das forças de reação e relacionar com fases da marcha.</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11</a:t>
            </a:fld>
            <a:endParaRPr lang="pt-PT"/>
          </a:p>
        </p:txBody>
      </p:sp>
    </p:spTree>
    <p:extLst>
      <p:ext uri="{BB962C8B-B14F-4D97-AF65-F5344CB8AC3E}">
        <p14:creationId xmlns:p14="http://schemas.microsoft.com/office/powerpoint/2010/main" val="1475923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13</a:t>
            </a:fld>
            <a:endParaRPr lang="pt-PT"/>
          </a:p>
        </p:txBody>
      </p:sp>
    </p:spTree>
    <p:extLst>
      <p:ext uri="{BB962C8B-B14F-4D97-AF65-F5344CB8AC3E}">
        <p14:creationId xmlns:p14="http://schemas.microsoft.com/office/powerpoint/2010/main" val="245966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Ligar a representação de trajetórias à aprendizagem</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14</a:t>
            </a:fld>
            <a:endParaRPr lang="pt-PT"/>
          </a:p>
        </p:txBody>
      </p:sp>
    </p:spTree>
    <p:extLst>
      <p:ext uri="{BB962C8B-B14F-4D97-AF65-F5344CB8AC3E}">
        <p14:creationId xmlns:p14="http://schemas.microsoft.com/office/powerpoint/2010/main" val="3945972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baseline="0" dirty="0" smtClean="0"/>
              <a:t>DMP são baseadas num sistema dinâmico (2ª ordem) e moduladas com a utilização de termos não-lineares de forma a obter-se o comportamento desejado. Possuem diversas propriedades interessantes: representação compacta, invariância no tempo e  espaço, capacidade de aprender de trajetórias gravadas previamente, extensão para múltiplos graus de liberdade, independência temporal, suavidade, etc..</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15</a:t>
            </a:fld>
            <a:endParaRPr lang="pt-PT"/>
          </a:p>
        </p:txBody>
      </p:sp>
    </p:spTree>
    <p:extLst>
      <p:ext uri="{BB962C8B-B14F-4D97-AF65-F5344CB8AC3E}">
        <p14:creationId xmlns:p14="http://schemas.microsoft.com/office/powerpoint/2010/main" val="222094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most direct solution would be to define, for each </a:t>
            </a:r>
            <a:r>
              <a:rPr lang="en-US" sz="1200" kern="1200" dirty="0" err="1" smtClean="0">
                <a:solidFill>
                  <a:schemeClr val="tx1"/>
                </a:solidFill>
                <a:effectLst/>
                <a:latin typeface="+mn-lt"/>
                <a:ea typeface="+mn-ea"/>
                <a:cs typeface="+mn-cs"/>
              </a:rPr>
              <a:t>DoF</a:t>
            </a:r>
            <a:r>
              <a:rPr lang="en-US" sz="1200" kern="1200" dirty="0" smtClean="0">
                <a:solidFill>
                  <a:schemeClr val="tx1"/>
                </a:solidFill>
                <a:effectLst/>
                <a:latin typeface="+mn-lt"/>
                <a:ea typeface="+mn-ea"/>
                <a:cs typeface="+mn-cs"/>
              </a:rPr>
              <a:t>, its own complete set of dynamic equations. However, this would leave a situation where there is no coordination at all among the several </a:t>
            </a:r>
            <a:r>
              <a:rPr lang="en-US" sz="1200" kern="1200" dirty="0" err="1" smtClean="0">
                <a:solidFill>
                  <a:schemeClr val="tx1"/>
                </a:solidFill>
                <a:effectLst/>
                <a:latin typeface="+mn-lt"/>
                <a:ea typeface="+mn-ea"/>
                <a:cs typeface="+mn-cs"/>
              </a:rPr>
              <a:t>DoF</a:t>
            </a:r>
            <a:r>
              <a:rPr lang="en-US" sz="1200" kern="1200" dirty="0" smtClean="0">
                <a:solidFill>
                  <a:schemeClr val="tx1"/>
                </a:solidFill>
                <a:effectLst/>
                <a:latin typeface="+mn-lt"/>
                <a:ea typeface="+mn-ea"/>
                <a:cs typeface="+mn-cs"/>
              </a:rPr>
              <a:t>, which is not desirable.</a:t>
            </a:r>
          </a:p>
          <a:p>
            <a:r>
              <a:rPr lang="en-GB" sz="1200" kern="1200" dirty="0" smtClean="0">
                <a:solidFill>
                  <a:schemeClr val="tx1"/>
                </a:solidFill>
                <a:effectLst/>
                <a:latin typeface="+mn-lt"/>
                <a:ea typeface="+mn-ea"/>
                <a:cs typeface="+mn-cs"/>
              </a:rPr>
              <a:t>The second approach is to share the canonical system between all </a:t>
            </a:r>
            <a:r>
              <a:rPr lang="en-GB" sz="1200" kern="1200" dirty="0" err="1" smtClean="0">
                <a:solidFill>
                  <a:schemeClr val="tx1"/>
                </a:solidFill>
                <a:effectLst/>
                <a:latin typeface="+mn-lt"/>
                <a:ea typeface="+mn-ea"/>
                <a:cs typeface="+mn-cs"/>
              </a:rPr>
              <a:t>DoF</a:t>
            </a:r>
            <a:r>
              <a:rPr lang="en-GB" sz="1200" kern="1200" dirty="0" smtClean="0">
                <a:solidFill>
                  <a:schemeClr val="tx1"/>
                </a:solidFill>
                <a:effectLst/>
                <a:latin typeface="+mn-lt"/>
                <a:ea typeface="+mn-ea"/>
                <a:cs typeface="+mn-cs"/>
              </a:rPr>
              <a:t>, while providing a transformation system for each one</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This, in turn, enforces that each </a:t>
            </a:r>
            <a:r>
              <a:rPr lang="en-GB" sz="1200" kern="1200" dirty="0" err="1" smtClean="0">
                <a:solidFill>
                  <a:schemeClr val="tx1"/>
                </a:solidFill>
                <a:effectLst/>
                <a:latin typeface="+mn-lt"/>
                <a:ea typeface="+mn-ea"/>
                <a:cs typeface="+mn-cs"/>
              </a:rPr>
              <a:t>DoF</a:t>
            </a:r>
            <a:r>
              <a:rPr lang="en-GB" sz="1200" kern="1200" dirty="0" smtClean="0">
                <a:solidFill>
                  <a:schemeClr val="tx1"/>
                </a:solidFill>
                <a:effectLst/>
                <a:latin typeface="+mn-lt"/>
                <a:ea typeface="+mn-ea"/>
                <a:cs typeface="+mn-cs"/>
              </a:rPr>
              <a:t> has its own set of forcing terms. By using this topology, the canonical system works as a clock to all </a:t>
            </a:r>
            <a:r>
              <a:rPr lang="en-GB" sz="1200" kern="1200" dirty="0" err="1" smtClean="0">
                <a:solidFill>
                  <a:schemeClr val="tx1"/>
                </a:solidFill>
                <a:effectLst/>
                <a:latin typeface="+mn-lt"/>
                <a:ea typeface="+mn-ea"/>
                <a:cs typeface="+mn-cs"/>
              </a:rPr>
              <a:t>DoF</a:t>
            </a:r>
            <a:r>
              <a:rPr lang="en-GB" sz="1200" kern="1200" dirty="0" smtClean="0">
                <a:solidFill>
                  <a:schemeClr val="tx1"/>
                </a:solidFill>
                <a:effectLst/>
                <a:latin typeface="+mn-lt"/>
                <a:ea typeface="+mn-ea"/>
                <a:cs typeface="+mn-cs"/>
              </a:rPr>
              <a:t>, providing a coupling between them..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third solution would be to have coupling terms between the several </a:t>
            </a:r>
            <a:r>
              <a:rPr lang="en-US" sz="1200" kern="1200" dirty="0" err="1" smtClean="0">
                <a:solidFill>
                  <a:schemeClr val="tx1"/>
                </a:solidFill>
                <a:effectLst/>
                <a:latin typeface="+mn-lt"/>
                <a:ea typeface="+mn-ea"/>
                <a:cs typeface="+mn-cs"/>
              </a:rPr>
              <a:t>DoF</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 terms could be used on the canonical system whenever a phase difference between </a:t>
            </a:r>
            <a:r>
              <a:rPr lang="en-US" sz="1200" kern="1200" dirty="0" err="1" smtClean="0">
                <a:solidFill>
                  <a:schemeClr val="tx1"/>
                </a:solidFill>
                <a:effectLst/>
                <a:latin typeface="+mn-lt"/>
                <a:ea typeface="+mn-ea"/>
                <a:cs typeface="+mn-cs"/>
              </a:rPr>
              <a:t>DoFs</a:t>
            </a:r>
            <a:r>
              <a:rPr lang="en-US" sz="1200" kern="1200" dirty="0" smtClean="0">
                <a:solidFill>
                  <a:schemeClr val="tx1"/>
                </a:solidFill>
                <a:effectLst/>
                <a:latin typeface="+mn-lt"/>
                <a:ea typeface="+mn-ea"/>
                <a:cs typeface="+mn-cs"/>
              </a:rPr>
              <a:t> is desirable during rhythmic movements, such as locomotion systems. The drawback is that, generally, it is rather complex to fine tune the coupling terms for synchronization, stability analysis and dealing with the transient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before the system phase-locks.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However a more adequate typology to a humanoid robot would be a combination of the second and the third approaches. In this case, each limb would have its own canonical system, allowing each </a:t>
            </a:r>
            <a:r>
              <a:rPr lang="en-GB" sz="1200" kern="1200" dirty="0" err="1" smtClean="0">
                <a:solidFill>
                  <a:schemeClr val="tx1"/>
                </a:solidFill>
                <a:effectLst/>
                <a:latin typeface="+mn-lt"/>
                <a:ea typeface="+mn-ea"/>
                <a:cs typeface="+mn-cs"/>
              </a:rPr>
              <a:t>DoF</a:t>
            </a:r>
            <a:r>
              <a:rPr lang="en-GB" sz="1200" kern="1200" dirty="0" smtClean="0">
                <a:solidFill>
                  <a:schemeClr val="tx1"/>
                </a:solidFill>
                <a:effectLst/>
                <a:latin typeface="+mn-lt"/>
                <a:ea typeface="+mn-ea"/>
                <a:cs typeface="+mn-cs"/>
              </a:rPr>
              <a:t> of that limb been synchronized. Furthermore, a coupling term between the canonical system of each limb would allow a phase difference to be set to a fixed value (e.g., out of phase would be the adequate phase difference between the two legs when walking on an environment without irregularities).</a:t>
            </a:r>
            <a:endParaRPr lang="pt-PT" sz="1200" kern="1200" dirty="0" smtClean="0">
              <a:solidFill>
                <a:schemeClr val="tx1"/>
              </a:solidFill>
              <a:effectLst/>
              <a:latin typeface="+mn-lt"/>
              <a:ea typeface="+mn-ea"/>
              <a:cs typeface="+mn-cs"/>
            </a:endParaRPr>
          </a:p>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16</a:t>
            </a:fld>
            <a:endParaRPr lang="pt-PT"/>
          </a:p>
        </p:txBody>
      </p:sp>
    </p:spTree>
    <p:extLst>
      <p:ext uri="{BB962C8B-B14F-4D97-AF65-F5344CB8AC3E}">
        <p14:creationId xmlns:p14="http://schemas.microsoft.com/office/powerpoint/2010/main" val="213217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17</a:t>
            </a:fld>
            <a:endParaRPr lang="pt-PT"/>
          </a:p>
        </p:txBody>
      </p:sp>
    </p:spTree>
    <p:extLst>
      <p:ext uri="{BB962C8B-B14F-4D97-AF65-F5344CB8AC3E}">
        <p14:creationId xmlns:p14="http://schemas.microsoft.com/office/powerpoint/2010/main" val="1589571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Realçar</a:t>
            </a:r>
            <a:r>
              <a:rPr lang="pt-PT" baseline="0" dirty="0" smtClean="0"/>
              <a:t> diferenças cinemáticas (comprimento dos elos) e dinâmicas (massas e inercias) entre humano e robot (já tinha falado das diferenças cinemáticas e dinâmicas do ciclo de marcha normal versus “robot-</a:t>
            </a:r>
            <a:r>
              <a:rPr lang="pt-PT" baseline="0" dirty="0" err="1" smtClean="0"/>
              <a:t>like</a:t>
            </a:r>
            <a:r>
              <a:rPr lang="pt-PT" baseline="0" dirty="0" smtClean="0"/>
              <a:t>”!).</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18</a:t>
            </a:fld>
            <a:endParaRPr lang="pt-PT"/>
          </a:p>
        </p:txBody>
      </p:sp>
    </p:spTree>
    <p:extLst>
      <p:ext uri="{BB962C8B-B14F-4D97-AF65-F5344CB8AC3E}">
        <p14:creationId xmlns:p14="http://schemas.microsoft.com/office/powerpoint/2010/main" val="2710918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É importante referir quais os parâmetros de locomoção</a:t>
            </a:r>
            <a:r>
              <a:rPr lang="pt-PT" baseline="0" dirty="0" smtClean="0"/>
              <a:t> usados e qual a </a:t>
            </a:r>
            <a:r>
              <a:rPr lang="pt-PT" baseline="0" dirty="0" err="1" smtClean="0"/>
              <a:t>scalling</a:t>
            </a:r>
            <a:r>
              <a:rPr lang="pt-PT" baseline="0" dirty="0" smtClean="0"/>
              <a:t> aplicado. </a:t>
            </a:r>
            <a:r>
              <a:rPr lang="en-US" sz="1200" kern="1200" dirty="0" smtClean="0">
                <a:solidFill>
                  <a:schemeClr val="tx1"/>
                </a:solidFill>
                <a:effectLst/>
                <a:latin typeface="+mn-lt"/>
                <a:ea typeface="+mn-ea"/>
                <a:cs typeface="+mn-cs"/>
              </a:rPr>
              <a:t>The approach proposed in this chapter is divided into an offline and an online phase. The first phase relies on spatiotemporal scaling of a set of locomotion parameters that characterize the gait pattern such that human and robot scale uniformly in all dimensions and, thereby, maintain their proportions.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robot motion is computed from the human motion based on the following spatiotemporal scaling rules applied to the locomotion parameters: (1) spatial scaling is expressed as the ratio between human and robot body height in the vertical direction and the direction of progression, (2) spatial scaling is expressed as the ratio between human and robot hip breadth in the side-ways direction, and (3) the robot has the same cadence (steps per minute) of the original human data. </a:t>
            </a:r>
            <a:endParaRPr lang="pt-PT" sz="1200" kern="1200" dirty="0" smtClean="0">
              <a:solidFill>
                <a:schemeClr val="tx1"/>
              </a:solidFill>
              <a:effectLst/>
              <a:latin typeface="+mn-lt"/>
              <a:ea typeface="+mn-ea"/>
              <a:cs typeface="+mn-cs"/>
            </a:endParaRPr>
          </a:p>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19</a:t>
            </a:fld>
            <a:endParaRPr lang="pt-PT"/>
          </a:p>
        </p:txBody>
      </p:sp>
    </p:spTree>
    <p:extLst>
      <p:ext uri="{BB962C8B-B14F-4D97-AF65-F5344CB8AC3E}">
        <p14:creationId xmlns:p14="http://schemas.microsoft.com/office/powerpoint/2010/main" val="1476622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Qual o modelo usado: LIPM</a:t>
            </a:r>
          </a:p>
          <a:p>
            <a:r>
              <a:rPr lang="pt-PT" dirty="0" smtClean="0"/>
              <a:t>Utilizado Thomas</a:t>
            </a:r>
            <a:r>
              <a:rPr lang="pt-PT" baseline="0" dirty="0" smtClean="0"/>
              <a:t> </a:t>
            </a:r>
            <a:r>
              <a:rPr lang="pt-PT" baseline="0" dirty="0" err="1" smtClean="0"/>
              <a:t>alghoritm</a:t>
            </a:r>
            <a:endParaRPr lang="pt-PT" baseline="0" dirty="0" smtClean="0"/>
          </a:p>
          <a:p>
            <a:r>
              <a:rPr lang="pt-PT" baseline="0" dirty="0" smtClean="0"/>
              <a:t>Falar do </a:t>
            </a:r>
            <a:r>
              <a:rPr lang="pt-PT" baseline="0" dirty="0" err="1" smtClean="0"/>
              <a:t>CoG</a:t>
            </a:r>
            <a:r>
              <a:rPr lang="pt-PT" baseline="0" dirty="0" smtClean="0"/>
              <a:t> </a:t>
            </a:r>
            <a:r>
              <a:rPr lang="pt-PT" baseline="0" dirty="0" err="1" smtClean="0"/>
              <a:t>Jacobian</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20</a:t>
            </a:fld>
            <a:endParaRPr lang="pt-PT"/>
          </a:p>
        </p:txBody>
      </p:sp>
    </p:spTree>
    <p:extLst>
      <p:ext uri="{BB962C8B-B14F-4D97-AF65-F5344CB8AC3E}">
        <p14:creationId xmlns:p14="http://schemas.microsoft.com/office/powerpoint/2010/main" val="2555964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Foram</a:t>
            </a:r>
            <a:r>
              <a:rPr lang="pt-PT" baseline="0" dirty="0" smtClean="0"/>
              <a:t> testadas duas estratégias para controlo do CoG, mas apenas 1 parece útil!</a:t>
            </a:r>
          </a:p>
          <a:p>
            <a:r>
              <a:rPr lang="pt-PT" baseline="0" dirty="0" smtClean="0"/>
              <a:t>A demonstração única será agora </a:t>
            </a:r>
            <a:r>
              <a:rPr lang="pt-PT" sz="1200" dirty="0" smtClean="0"/>
              <a:t>usada no estudo do problema da generalização do movimento</a:t>
            </a:r>
            <a:endParaRPr lang="en-US"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21</a:t>
            </a:fld>
            <a:endParaRPr lang="pt-PT"/>
          </a:p>
        </p:txBody>
      </p:sp>
    </p:spTree>
    <p:extLst>
      <p:ext uri="{BB962C8B-B14F-4D97-AF65-F5344CB8AC3E}">
        <p14:creationId xmlns:p14="http://schemas.microsoft.com/office/powerpoint/2010/main" val="2267242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baseline="0" dirty="0" smtClean="0"/>
              <a:t>Interação limitada entre o pé e o solo: o pé apenas pode “empurrar” o solo e não “puxá-lo”</a:t>
            </a:r>
          </a:p>
          <a:p>
            <a:pPr marL="0" marR="0" lvl="0" indent="0" algn="l" defTabSz="914400" rtl="0" eaLnBrk="1" fontAlgn="auto" latinLnBrk="0" hangingPunct="1">
              <a:lnSpc>
                <a:spcPct val="100000"/>
              </a:lnSpc>
              <a:spcBef>
                <a:spcPts val="0"/>
              </a:spcBef>
              <a:spcAft>
                <a:spcPts val="0"/>
              </a:spcAft>
              <a:buClrTx/>
              <a:buSzTx/>
              <a:buFontTx/>
              <a:buNone/>
              <a:tabLst/>
              <a:defRPr/>
            </a:pPr>
            <a:r>
              <a:rPr lang="pt-PT" baseline="0" dirty="0" smtClean="0"/>
              <a:t>Problema da dinâmica: na fase de SS o modelo do sistema é diferente do modelo na fase de DS. A transição entre fases também provoca problemas.</a:t>
            </a:r>
            <a:endParaRPr lang="pt-P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smtClean="0"/>
              <a:t>Devido a esta complexidade, existe a necessidade de evitar sistemas pré-programados e avançar para</a:t>
            </a:r>
            <a:r>
              <a:rPr lang="pt-PT" baseline="0" dirty="0" smtClean="0"/>
              <a:t> sistemas com capacidade de extrair informação do ambiente, aprender com essa informação e hipoteticamente desenvolver predição: (grande reportório de movimentos)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3</a:t>
            </a:fld>
            <a:endParaRPr lang="pt-PT"/>
          </a:p>
        </p:txBody>
      </p:sp>
    </p:spTree>
    <p:extLst>
      <p:ext uri="{BB962C8B-B14F-4D97-AF65-F5344CB8AC3E}">
        <p14:creationId xmlns:p14="http://schemas.microsoft.com/office/powerpoint/2010/main" val="2739523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23</a:t>
            </a:fld>
            <a:endParaRPr lang="pt-PT"/>
          </a:p>
        </p:txBody>
      </p:sp>
    </p:spTree>
    <p:extLst>
      <p:ext uri="{BB962C8B-B14F-4D97-AF65-F5344CB8AC3E}">
        <p14:creationId xmlns:p14="http://schemas.microsoft.com/office/powerpoint/2010/main" val="537114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worth note that all the simulations are performed by adjusting parameters of an encoding model learned from a single-demonstration without being able to change the learned model itself or incorporate a closed-loop postural control system. The resulting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simply emerges from the DMPs modulation without any other interference or compensation from the postural control system. In this sense, the importance of the achieved results must be understood by comparing the range of parameters for which the humanoid robot restores the coordinated patterns (reach the goal) or the increased tolerance to external perturbations.</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24</a:t>
            </a:fld>
            <a:endParaRPr lang="pt-PT"/>
          </a:p>
        </p:txBody>
      </p:sp>
    </p:spTree>
    <p:extLst>
      <p:ext uri="{BB962C8B-B14F-4D97-AF65-F5344CB8AC3E}">
        <p14:creationId xmlns:p14="http://schemas.microsoft.com/office/powerpoint/2010/main" val="4279340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smtClean="0">
                <a:solidFill>
                  <a:schemeClr val="tx1"/>
                </a:solidFill>
                <a:effectLst/>
                <a:latin typeface="+mn-lt"/>
                <a:ea typeface="+mn-ea"/>
                <a:cs typeface="+mn-cs"/>
              </a:rPr>
              <a:t>A ideia por detrás desta abordagem é resolver o problema da generalização a partir de uma demonstração única, combinando para isso duas estruturas básicas. A primeira consiste num sistema gerador de padrões baseado em primitivas de movimento utilizando sistemas dinâmicos (DS).</a:t>
            </a:r>
          </a:p>
          <a:p>
            <a:r>
              <a:rPr lang="pt-PT" sz="1200" kern="1200" dirty="0" smtClean="0">
                <a:solidFill>
                  <a:schemeClr val="tx1"/>
                </a:solidFill>
                <a:effectLst/>
                <a:latin typeface="+mn-lt"/>
                <a:ea typeface="+mn-ea"/>
                <a:cs typeface="+mn-cs"/>
              </a:rPr>
              <a:t>A segunda estrutura, que está embebida na anterior, é composta por um conjunto de osciladores acoplados em fase que organizam as ações de unidades funcionais de forma coordenada.</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25</a:t>
            </a:fld>
            <a:endParaRPr lang="pt-PT"/>
          </a:p>
        </p:txBody>
      </p:sp>
    </p:spTree>
    <p:extLst>
      <p:ext uri="{BB962C8B-B14F-4D97-AF65-F5344CB8AC3E}">
        <p14:creationId xmlns:p14="http://schemas.microsoft.com/office/powerpoint/2010/main" val="866337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No estudo da locomoção de adaptação foi necessária</a:t>
            </a:r>
            <a:r>
              <a:rPr lang="pt-PT" baseline="0" dirty="0" smtClean="0"/>
              <a:t> uma pequena alteração ao padrão inicial da demonstração única, através de modificação nas DMP</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26</a:t>
            </a:fld>
            <a:endParaRPr lang="pt-PT"/>
          </a:p>
        </p:txBody>
      </p:sp>
    </p:spTree>
    <p:extLst>
      <p:ext uri="{BB962C8B-B14F-4D97-AF65-F5344CB8AC3E}">
        <p14:creationId xmlns:p14="http://schemas.microsoft.com/office/powerpoint/2010/main" val="156051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27</a:t>
            </a:fld>
            <a:endParaRPr lang="pt-PT"/>
          </a:p>
        </p:txBody>
      </p:sp>
    </p:spTree>
    <p:extLst>
      <p:ext uri="{BB962C8B-B14F-4D97-AF65-F5344CB8AC3E}">
        <p14:creationId xmlns:p14="http://schemas.microsoft.com/office/powerpoint/2010/main" val="2126205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31</a:t>
            </a:fld>
            <a:endParaRPr lang="pt-P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using demonstrations to initialize reinforcement learning provides two obvious benefits. The first benefit is that it provides supervised training data of what actions to perform in states that are encountered, what may be helpful in terms of action selection. The second and</a:t>
            </a:r>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perhaps</a:t>
            </a:r>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most</a:t>
            </a:r>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important</a:t>
            </a:r>
            <a:r>
              <a:rPr lang="en-US" sz="1200" kern="1200" dirty="0" smtClean="0">
                <a:solidFill>
                  <a:schemeClr val="tx1"/>
                </a:solidFill>
                <a:effectLst/>
                <a:latin typeface="+mn-lt"/>
                <a:ea typeface="+mn-ea"/>
                <a:cs typeface="+mn-cs"/>
              </a:rPr>
              <a:t> benefit is that examples from a human demonstrator provide a powerful way for reducing the complexity of the search space by either starting the search from the observed example or by eliminating infeasible solutions. </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32</a:t>
            </a:fld>
            <a:endParaRPr lang="pt-PT"/>
          </a:p>
        </p:txBody>
      </p:sp>
    </p:spTree>
    <p:extLst>
      <p:ext uri="{BB962C8B-B14F-4D97-AF65-F5344CB8AC3E}">
        <p14:creationId xmlns:p14="http://schemas.microsoft.com/office/powerpoint/2010/main" val="2990740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smtClean="0"/>
              <a:t>Apenas com uma única demonstração, foi possível adaptar o robot a novas situações, mudando apenas parâmetros de alto nível na codificação do sinal</a:t>
            </a:r>
          </a:p>
          <a:p>
            <a:endParaRPr lang="en-GB"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33</a:t>
            </a:fld>
            <a:endParaRPr lang="pt-PT"/>
          </a:p>
        </p:txBody>
      </p:sp>
    </p:spTree>
    <p:extLst>
      <p:ext uri="{BB962C8B-B14F-4D97-AF65-F5344CB8AC3E}">
        <p14:creationId xmlns:p14="http://schemas.microsoft.com/office/powerpoint/2010/main" val="3634333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34</a:t>
            </a:fld>
            <a:endParaRPr lang="pt-PT"/>
          </a:p>
        </p:txBody>
      </p:sp>
    </p:spTree>
    <p:extLst>
      <p:ext uri="{BB962C8B-B14F-4D97-AF65-F5344CB8AC3E}">
        <p14:creationId xmlns:p14="http://schemas.microsoft.com/office/powerpoint/2010/main" val="3718320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smtClean="0"/>
              <a:t>Extrair, analisar, codificar e transferir dados de locomoção efetuados por um humano para o robot: ultrapassar</a:t>
            </a:r>
            <a:r>
              <a:rPr lang="pt-PT" sz="1200" baseline="0" dirty="0" smtClean="0"/>
              <a:t> o problema de transferência de dados entre sistemas com características dinâmicas diferentes: </a:t>
            </a:r>
            <a:r>
              <a:rPr lang="pt-PT" sz="1200" baseline="0" dirty="0" err="1" smtClean="0"/>
              <a:t>motion</a:t>
            </a:r>
            <a:r>
              <a:rPr lang="pt-PT" sz="1200" baseline="0" dirty="0" smtClean="0"/>
              <a:t> </a:t>
            </a:r>
            <a:r>
              <a:rPr lang="pt-PT" sz="1200" baseline="0" dirty="0" err="1" smtClean="0"/>
              <a:t>retargetting</a:t>
            </a:r>
            <a:endParaRPr lang="pt-PT"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smtClean="0"/>
              <a:t>Desenvolver uma estrutura de controlo do robot com capacidade de modelar as </a:t>
            </a:r>
            <a:r>
              <a:rPr lang="pt-PT" sz="1200" dirty="0" err="1" smtClean="0"/>
              <a:t>acções</a:t>
            </a:r>
            <a:r>
              <a:rPr lang="pt-PT" sz="1200" dirty="0" smtClean="0"/>
              <a:t> e permitir a adaptação deste a novas situações a partir de uma única demonstração</a:t>
            </a:r>
          </a:p>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4</a:t>
            </a:fld>
            <a:endParaRPr lang="pt-PT"/>
          </a:p>
        </p:txBody>
      </p:sp>
    </p:spTree>
    <p:extLst>
      <p:ext uri="{BB962C8B-B14F-4D97-AF65-F5344CB8AC3E}">
        <p14:creationId xmlns:p14="http://schemas.microsoft.com/office/powerpoint/2010/main" val="262488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smtClean="0"/>
              <a:t>Apenas com uma única demonstração, foi possível adaptar o robot a novas situações, mudando apenas parâmetros de alto nível na codificação do sinal</a:t>
            </a:r>
          </a:p>
          <a:p>
            <a:endParaRPr lang="en-GB"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5</a:t>
            </a:fld>
            <a:endParaRPr lang="pt-PT"/>
          </a:p>
        </p:txBody>
      </p:sp>
    </p:spTree>
    <p:extLst>
      <p:ext uri="{BB962C8B-B14F-4D97-AF65-F5344CB8AC3E}">
        <p14:creationId xmlns:p14="http://schemas.microsoft.com/office/powerpoint/2010/main" val="3634333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6</a:t>
            </a:fld>
            <a:endParaRPr lang="pt-PT"/>
          </a:p>
        </p:txBody>
      </p:sp>
    </p:spTree>
    <p:extLst>
      <p:ext uri="{BB962C8B-B14F-4D97-AF65-F5344CB8AC3E}">
        <p14:creationId xmlns:p14="http://schemas.microsoft.com/office/powerpoint/2010/main" val="205697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7</a:t>
            </a:fld>
            <a:endParaRPr lang="pt-PT"/>
          </a:p>
        </p:txBody>
      </p:sp>
    </p:spTree>
    <p:extLst>
      <p:ext uri="{BB962C8B-B14F-4D97-AF65-F5344CB8AC3E}">
        <p14:creationId xmlns:p14="http://schemas.microsoft.com/office/powerpoint/2010/main" val="230292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Várias</a:t>
            </a:r>
            <a:r>
              <a:rPr lang="pt-PT" baseline="0" dirty="0" smtClean="0"/>
              <a:t> experiências foram realizadas no laboratório usando o sistema de captura VICON. </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8</a:t>
            </a:fld>
            <a:endParaRPr lang="pt-PT"/>
          </a:p>
        </p:txBody>
      </p:sp>
    </p:spTree>
    <p:extLst>
      <p:ext uri="{BB962C8B-B14F-4D97-AF65-F5344CB8AC3E}">
        <p14:creationId xmlns:p14="http://schemas.microsoft.com/office/powerpoint/2010/main" val="1295030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baseline="0" dirty="0" smtClean="0"/>
              <a:t>Ao utilizar o modo robot-</a:t>
            </a:r>
            <a:r>
              <a:rPr lang="pt-PT" baseline="0" dirty="0" err="1" smtClean="0"/>
              <a:t>like</a:t>
            </a:r>
            <a:r>
              <a:rPr lang="pt-PT" baseline="0" dirty="0" smtClean="0"/>
              <a:t>, a transferência de dados para o humanoide é mais eficaz, diminuindo assim o problema “</a:t>
            </a:r>
            <a:r>
              <a:rPr lang="pt-PT" baseline="0" dirty="0" err="1" smtClean="0"/>
              <a:t>motion-retargetting</a:t>
            </a:r>
            <a:r>
              <a:rPr lang="pt-PT" baseline="0" dirty="0" smtClean="0"/>
              <a:t>”</a:t>
            </a:r>
          </a:p>
          <a:p>
            <a:r>
              <a:rPr lang="pt-PT" baseline="0" dirty="0" smtClean="0"/>
              <a:t>Marcha no plano (sem irregularidades): velocidade natural.</a:t>
            </a:r>
          </a:p>
          <a:p>
            <a:r>
              <a:rPr lang="pt-PT" baseline="0" dirty="0" smtClean="0"/>
              <a:t>A análise </a:t>
            </a:r>
            <a:r>
              <a:rPr lang="pt-PT" baseline="0" dirty="0" err="1" smtClean="0"/>
              <a:t>efectuada</a:t>
            </a:r>
            <a:r>
              <a:rPr lang="pt-PT" baseline="0" dirty="0" smtClean="0"/>
              <a:t> envolve a recolha de elevado número de ciclos, normalização temporal dos dados e cálculo da média global.</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9</a:t>
            </a:fld>
            <a:endParaRPr lang="pt-PT"/>
          </a:p>
        </p:txBody>
      </p:sp>
    </p:spTree>
    <p:extLst>
      <p:ext uri="{BB962C8B-B14F-4D97-AF65-F5344CB8AC3E}">
        <p14:creationId xmlns:p14="http://schemas.microsoft.com/office/powerpoint/2010/main" val="701428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Resultados</a:t>
            </a:r>
            <a:r>
              <a:rPr lang="pt-PT" baseline="0" dirty="0" smtClean="0"/>
              <a:t> </a:t>
            </a:r>
            <a:r>
              <a:rPr lang="pt-PT" baseline="0" smtClean="0"/>
              <a:t>Cinemáticos: </a:t>
            </a:r>
            <a:r>
              <a:rPr lang="pt-PT" smtClean="0"/>
              <a:t>Realçar</a:t>
            </a:r>
            <a:r>
              <a:rPr lang="pt-PT" baseline="0" smtClean="0"/>
              <a:t> </a:t>
            </a:r>
            <a:r>
              <a:rPr lang="pt-PT" baseline="0" dirty="0" smtClean="0"/>
              <a:t>as diferenças no comprimento do passo, velocidade de progressão e elevação do pé.</a:t>
            </a:r>
            <a:endParaRPr lang="pt-PT" dirty="0"/>
          </a:p>
        </p:txBody>
      </p:sp>
      <p:sp>
        <p:nvSpPr>
          <p:cNvPr id="4" name="Slide Number Placeholder 3"/>
          <p:cNvSpPr>
            <a:spLocks noGrp="1"/>
          </p:cNvSpPr>
          <p:nvPr>
            <p:ph type="sldNum" sz="quarter" idx="10"/>
          </p:nvPr>
        </p:nvSpPr>
        <p:spPr/>
        <p:txBody>
          <a:bodyPr/>
          <a:lstStyle/>
          <a:p>
            <a:fld id="{66CC029D-748E-4BE8-9ED4-249389F5B4DA}" type="slidenum">
              <a:rPr lang="pt-PT" smtClean="0"/>
              <a:pPr/>
              <a:t>10</a:t>
            </a:fld>
            <a:endParaRPr lang="pt-PT"/>
          </a:p>
        </p:txBody>
      </p:sp>
    </p:spTree>
    <p:extLst>
      <p:ext uri="{BB962C8B-B14F-4D97-AF65-F5344CB8AC3E}">
        <p14:creationId xmlns:p14="http://schemas.microsoft.com/office/powerpoint/2010/main" val="64422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B0EE0E0-B0ED-4BE5-9D1C-00B9CBF00297}" type="datetime1">
              <a:rPr lang="pt-PT" smtClean="0"/>
              <a:pPr/>
              <a:t>24-10-2016</a:t>
            </a:fld>
            <a:endParaRPr lang="pt-PT"/>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pt-PT" smtClean="0"/>
              <a:t>PhD EE Seminar </a:t>
            </a:r>
            <a:endParaRPr lang="pt-P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B6F9AFE-4056-4264-B562-DB21DAC78813}" type="datetime1">
              <a:rPr lang="pt-PT" smtClean="0"/>
              <a:pPr/>
              <a:t>24-10-2016</a:t>
            </a:fld>
            <a:endParaRPr lang="pt-PT"/>
          </a:p>
        </p:txBody>
      </p:sp>
      <p:sp>
        <p:nvSpPr>
          <p:cNvPr id="5" name="Footer Placeholder 4"/>
          <p:cNvSpPr>
            <a:spLocks noGrp="1"/>
          </p:cNvSpPr>
          <p:nvPr>
            <p:ph type="ftr" sz="quarter" idx="11"/>
          </p:nvPr>
        </p:nvSpPr>
        <p:spPr/>
        <p:txBody>
          <a:bodyPr/>
          <a:lstStyle/>
          <a:p>
            <a:r>
              <a:rPr lang="pt-PT" smtClean="0"/>
              <a:t>PhD EE Seminar </a:t>
            </a:r>
            <a:endParaRPr lang="pt-PT"/>
          </a:p>
        </p:txBody>
      </p:sp>
      <p:sp>
        <p:nvSpPr>
          <p:cNvPr id="6" name="Slide Number Placeholder 5"/>
          <p:cNvSpPr>
            <a:spLocks noGrp="1"/>
          </p:cNvSpPr>
          <p:nvPr>
            <p:ph type="sldNum" sz="quarter" idx="12"/>
          </p:nvPr>
        </p:nvSpPr>
        <p:spPr/>
        <p:txBody>
          <a:bodyPr/>
          <a:lstStyle/>
          <a:p>
            <a:fld id="{F347F9FC-08F0-49C4-9675-BAB9784A2F6E}" type="slidenum">
              <a:rPr lang="pt-PT" smtClean="0"/>
              <a:pPr/>
              <a:t>‹#›</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F142708-B315-41C1-AF98-C832E37BC769}" type="datetime1">
              <a:rPr lang="pt-PT" smtClean="0"/>
              <a:pPr/>
              <a:t>24-10-2016</a:t>
            </a:fld>
            <a:endParaRPr lang="pt-PT"/>
          </a:p>
        </p:txBody>
      </p:sp>
      <p:sp>
        <p:nvSpPr>
          <p:cNvPr id="5" name="Footer Placeholder 4"/>
          <p:cNvSpPr>
            <a:spLocks noGrp="1"/>
          </p:cNvSpPr>
          <p:nvPr>
            <p:ph type="ftr" sz="quarter" idx="11"/>
          </p:nvPr>
        </p:nvSpPr>
        <p:spPr>
          <a:xfrm>
            <a:off x="457201" y="6248207"/>
            <a:ext cx="5573483" cy="365125"/>
          </a:xfrm>
        </p:spPr>
        <p:txBody>
          <a:bodyPr/>
          <a:lstStyle/>
          <a:p>
            <a:r>
              <a:rPr lang="pt-PT" smtClean="0"/>
              <a:t>PhD EE Seminar </a:t>
            </a:r>
            <a:endParaRPr lang="pt-PT"/>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347F9FC-08F0-49C4-9675-BAB9784A2F6E}" type="slidenum">
              <a:rPr lang="pt-PT" smtClean="0"/>
              <a:pPr/>
              <a:t>‹#›</a:t>
            </a:fld>
            <a:endParaRPr lang="pt-PT"/>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lvl1pPr>
              <a:defRPr sz="4000" b="1">
                <a:solidFill>
                  <a:schemeClr val="tx1"/>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6096000" y="6453336"/>
            <a:ext cx="2667000" cy="365125"/>
          </a:xfrm>
        </p:spPr>
        <p:txBody>
          <a:bodyPr/>
          <a:lstStyle/>
          <a:p>
            <a:pPr algn="r"/>
            <a:fld id="{2E3631DD-680D-4420-B323-1A40947D4592}" type="datetime1">
              <a:rPr lang="pt-PT" smtClean="0"/>
              <a:pPr algn="r"/>
              <a:t>24-10-2016</a:t>
            </a:fld>
            <a:endParaRPr lang="pt-PT"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347F9FC-08F0-49C4-9675-BAB9784A2F6E}" type="slidenum">
              <a:rPr lang="pt-PT" smtClean="0"/>
              <a:pPr/>
              <a:t>‹#›</a:t>
            </a:fld>
            <a:endParaRPr lang="pt-PT"/>
          </a:p>
        </p:txBody>
      </p:sp>
      <p:sp>
        <p:nvSpPr>
          <p:cNvPr id="8" name="Content Placeholder 7"/>
          <p:cNvSpPr>
            <a:spLocks noGrp="1"/>
          </p:cNvSpPr>
          <p:nvPr>
            <p:ph sz="quarter" idx="1"/>
          </p:nvPr>
        </p:nvSpPr>
        <p:spPr>
          <a:xfrm>
            <a:off x="612648" y="1600200"/>
            <a:ext cx="8153400" cy="4495800"/>
          </a:xfrm>
        </p:spPr>
        <p:txBody>
          <a:bodyPr/>
          <a:lstStyle>
            <a:lvl1pPr>
              <a:defRPr sz="2800"/>
            </a:lvl1pPr>
            <a:lvl2pPr>
              <a:defRPr sz="2400"/>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Footer Placeholder 3"/>
          <p:cNvSpPr txBox="1">
            <a:spLocks/>
          </p:cNvSpPr>
          <p:nvPr userDrawn="1"/>
        </p:nvSpPr>
        <p:spPr>
          <a:xfrm>
            <a:off x="612648" y="6423841"/>
            <a:ext cx="4682479" cy="365125"/>
          </a:xfrm>
          <a:prstGeom prst="rect">
            <a:avLst/>
          </a:prstGeom>
        </p:spPr>
        <p:txBody>
          <a:bodyPr vert="horz"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smtClean="0">
                <a:ln>
                  <a:noFill/>
                </a:ln>
                <a:solidFill>
                  <a:schemeClr val="tx2"/>
                </a:solidFill>
                <a:effectLst/>
                <a:uLnTx/>
                <a:uFillTx/>
                <a:latin typeface="+mn-lt"/>
                <a:ea typeface="+mn-ea"/>
                <a:cs typeface="+mn-cs"/>
              </a:rPr>
              <a:t>José Rosado				PhD EE</a:t>
            </a:r>
            <a:endParaRPr kumimoji="0" lang="pt-PT" sz="14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347F9FC-08F0-49C4-9675-BAB9784A2F6E}" type="slidenum">
              <a:rPr lang="pt-PT" smtClean="0"/>
              <a:pPr/>
              <a:t>‹#›</a:t>
            </a:fld>
            <a:endParaRPr lang="pt-PT"/>
          </a:p>
        </p:txBody>
      </p:sp>
      <p:sp>
        <p:nvSpPr>
          <p:cNvPr id="10" name="Date Placeholder 3"/>
          <p:cNvSpPr txBox="1">
            <a:spLocks/>
          </p:cNvSpPr>
          <p:nvPr userDrawn="1"/>
        </p:nvSpPr>
        <p:spPr>
          <a:xfrm>
            <a:off x="6096000" y="6453336"/>
            <a:ext cx="2667000" cy="365125"/>
          </a:xfrm>
          <a:prstGeom prst="rect">
            <a:avLst/>
          </a:prstGeom>
        </p:spPr>
        <p:txBody>
          <a:bodyPr vert="horz" anchor="ctr" anchorCtr="0"/>
          <a:lstStyle>
            <a:defPPr>
              <a:defRPr lang="pt-PT"/>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E3631DD-680D-4420-B323-1A40947D4592}" type="datetime1">
              <a:rPr lang="pt-PT" smtClean="0"/>
              <a:pPr algn="r"/>
              <a:t>24-10-2016</a:t>
            </a:fld>
            <a:endParaRPr lang="pt-PT" dirty="0"/>
          </a:p>
        </p:txBody>
      </p:sp>
      <p:sp>
        <p:nvSpPr>
          <p:cNvPr id="11" name="Footer Placeholder 3"/>
          <p:cNvSpPr txBox="1">
            <a:spLocks/>
          </p:cNvSpPr>
          <p:nvPr userDrawn="1"/>
        </p:nvSpPr>
        <p:spPr>
          <a:xfrm>
            <a:off x="612648" y="6423841"/>
            <a:ext cx="4682479" cy="365125"/>
          </a:xfrm>
          <a:prstGeom prst="rect">
            <a:avLst/>
          </a:prstGeom>
        </p:spPr>
        <p:txBody>
          <a:bodyPr vert="horz"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smtClean="0">
                <a:ln>
                  <a:noFill/>
                </a:ln>
                <a:solidFill>
                  <a:schemeClr val="tx2"/>
                </a:solidFill>
                <a:effectLst/>
                <a:uLnTx/>
                <a:uFillTx/>
                <a:latin typeface="+mn-lt"/>
                <a:ea typeface="+mn-ea"/>
                <a:cs typeface="+mn-cs"/>
              </a:rPr>
              <a:t>José Rosado				PhD EE</a:t>
            </a:r>
            <a:endParaRPr kumimoji="0" lang="pt-PT" sz="14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Slide Number Placeholder 9"/>
          <p:cNvSpPr>
            <a:spLocks noGrp="1"/>
          </p:cNvSpPr>
          <p:nvPr>
            <p:ph type="sldNum" sz="quarter" idx="16"/>
          </p:nvPr>
        </p:nvSpPr>
        <p:spPr/>
        <p:txBody>
          <a:bodyPr rtlCol="0"/>
          <a:lstStyle/>
          <a:p>
            <a:fld id="{F347F9FC-08F0-49C4-9675-BAB9784A2F6E}" type="slidenum">
              <a:rPr lang="pt-PT" smtClean="0"/>
              <a:pPr/>
              <a:t>‹#›</a:t>
            </a:fld>
            <a:endParaRPr lang="pt-PT"/>
          </a:p>
        </p:txBody>
      </p:sp>
      <p:sp>
        <p:nvSpPr>
          <p:cNvPr id="13" name="Date Placeholder 3"/>
          <p:cNvSpPr>
            <a:spLocks noGrp="1"/>
          </p:cNvSpPr>
          <p:nvPr>
            <p:ph type="dt" sz="half" idx="10"/>
          </p:nvPr>
        </p:nvSpPr>
        <p:spPr>
          <a:xfrm>
            <a:off x="6096000" y="6453336"/>
            <a:ext cx="2667000" cy="365125"/>
          </a:xfrm>
        </p:spPr>
        <p:txBody>
          <a:bodyPr/>
          <a:lstStyle/>
          <a:p>
            <a:pPr algn="r"/>
            <a:fld id="{2E3631DD-680D-4420-B323-1A40947D4592}" type="datetime1">
              <a:rPr lang="pt-PT" smtClean="0"/>
              <a:pPr algn="r"/>
              <a:t>24-10-2016</a:t>
            </a:fld>
            <a:endParaRPr lang="pt-PT" dirty="0"/>
          </a:p>
        </p:txBody>
      </p:sp>
      <p:sp>
        <p:nvSpPr>
          <p:cNvPr id="14" name="Footer Placeholder 3"/>
          <p:cNvSpPr txBox="1">
            <a:spLocks/>
          </p:cNvSpPr>
          <p:nvPr userDrawn="1"/>
        </p:nvSpPr>
        <p:spPr>
          <a:xfrm>
            <a:off x="612648" y="6423841"/>
            <a:ext cx="4682479" cy="365125"/>
          </a:xfrm>
          <a:prstGeom prst="rect">
            <a:avLst/>
          </a:prstGeom>
        </p:spPr>
        <p:txBody>
          <a:bodyPr vert="horz"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smtClean="0">
                <a:ln>
                  <a:noFill/>
                </a:ln>
                <a:solidFill>
                  <a:schemeClr val="tx2"/>
                </a:solidFill>
                <a:effectLst/>
                <a:uLnTx/>
                <a:uFillTx/>
                <a:latin typeface="+mn-lt"/>
                <a:ea typeface="+mn-ea"/>
                <a:cs typeface="+mn-cs"/>
              </a:rPr>
              <a:t>José Rosado				PhD EE</a:t>
            </a:r>
            <a:endParaRPr kumimoji="0" lang="pt-PT" sz="14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Slide Number Placeholder 11"/>
          <p:cNvSpPr>
            <a:spLocks noGrp="1"/>
          </p:cNvSpPr>
          <p:nvPr>
            <p:ph type="sldNum" sz="quarter" idx="16"/>
          </p:nvPr>
        </p:nvSpPr>
        <p:spPr/>
        <p:txBody>
          <a:bodyPr rtlCol="0"/>
          <a:lstStyle/>
          <a:p>
            <a:fld id="{F347F9FC-08F0-49C4-9675-BAB9784A2F6E}" type="slidenum">
              <a:rPr lang="pt-PT" smtClean="0"/>
              <a:pPr/>
              <a:t>‹#›</a:t>
            </a:fld>
            <a:endParaRPr lang="pt-PT"/>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7" name="Date Placeholder 3"/>
          <p:cNvSpPr>
            <a:spLocks noGrp="1"/>
          </p:cNvSpPr>
          <p:nvPr>
            <p:ph type="dt" sz="half" idx="10"/>
          </p:nvPr>
        </p:nvSpPr>
        <p:spPr>
          <a:xfrm>
            <a:off x="6096000" y="6453336"/>
            <a:ext cx="2667000" cy="365125"/>
          </a:xfrm>
        </p:spPr>
        <p:txBody>
          <a:bodyPr/>
          <a:lstStyle/>
          <a:p>
            <a:pPr algn="r"/>
            <a:fld id="{2E3631DD-680D-4420-B323-1A40947D4592}" type="datetime1">
              <a:rPr lang="pt-PT" smtClean="0"/>
              <a:pPr algn="r"/>
              <a:t>24-10-2016</a:t>
            </a:fld>
            <a:endParaRPr lang="pt-PT" dirty="0"/>
          </a:p>
        </p:txBody>
      </p:sp>
      <p:sp>
        <p:nvSpPr>
          <p:cNvPr id="18" name="Footer Placeholder 3"/>
          <p:cNvSpPr txBox="1">
            <a:spLocks/>
          </p:cNvSpPr>
          <p:nvPr userDrawn="1"/>
        </p:nvSpPr>
        <p:spPr>
          <a:xfrm>
            <a:off x="612648" y="6423841"/>
            <a:ext cx="4682479" cy="365125"/>
          </a:xfrm>
          <a:prstGeom prst="rect">
            <a:avLst/>
          </a:prstGeom>
        </p:spPr>
        <p:txBody>
          <a:bodyPr vert="horz"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smtClean="0">
                <a:ln>
                  <a:noFill/>
                </a:ln>
                <a:solidFill>
                  <a:schemeClr val="tx2"/>
                </a:solidFill>
                <a:effectLst/>
                <a:uLnTx/>
                <a:uFillTx/>
                <a:latin typeface="+mn-lt"/>
                <a:ea typeface="+mn-ea"/>
                <a:cs typeface="+mn-cs"/>
              </a:rPr>
              <a:t>José Rosado				PhD EE</a:t>
            </a:r>
            <a:endParaRPr kumimoji="0" lang="pt-PT" sz="14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347F9FC-08F0-49C4-9675-BAB9784A2F6E}" type="slidenum">
              <a:rPr lang="pt-PT" smtClean="0"/>
              <a:pPr/>
              <a:t>‹#›</a:t>
            </a:fld>
            <a:endParaRPr lang="pt-PT"/>
          </a:p>
        </p:txBody>
      </p:sp>
      <p:sp>
        <p:nvSpPr>
          <p:cNvPr id="6" name="Date Placeholder 3"/>
          <p:cNvSpPr>
            <a:spLocks noGrp="1"/>
          </p:cNvSpPr>
          <p:nvPr>
            <p:ph type="dt" sz="half" idx="10"/>
          </p:nvPr>
        </p:nvSpPr>
        <p:spPr>
          <a:xfrm>
            <a:off x="6096000" y="6453336"/>
            <a:ext cx="2667000" cy="365125"/>
          </a:xfrm>
        </p:spPr>
        <p:txBody>
          <a:bodyPr/>
          <a:lstStyle/>
          <a:p>
            <a:pPr algn="r"/>
            <a:fld id="{2E3631DD-680D-4420-B323-1A40947D4592}" type="datetime1">
              <a:rPr lang="pt-PT" smtClean="0"/>
              <a:pPr algn="r"/>
              <a:t>24-10-2016</a:t>
            </a:fld>
            <a:endParaRPr lang="pt-PT" dirty="0"/>
          </a:p>
        </p:txBody>
      </p:sp>
      <p:sp>
        <p:nvSpPr>
          <p:cNvPr id="7" name="Footer Placeholder 3"/>
          <p:cNvSpPr txBox="1">
            <a:spLocks/>
          </p:cNvSpPr>
          <p:nvPr userDrawn="1"/>
        </p:nvSpPr>
        <p:spPr>
          <a:xfrm>
            <a:off x="612648" y="6423841"/>
            <a:ext cx="4682479" cy="365125"/>
          </a:xfrm>
          <a:prstGeom prst="rect">
            <a:avLst/>
          </a:prstGeom>
        </p:spPr>
        <p:txBody>
          <a:bodyPr vert="horz"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smtClean="0">
                <a:ln>
                  <a:noFill/>
                </a:ln>
                <a:solidFill>
                  <a:schemeClr val="tx2"/>
                </a:solidFill>
                <a:effectLst/>
                <a:uLnTx/>
                <a:uFillTx/>
                <a:latin typeface="+mn-lt"/>
                <a:ea typeface="+mn-ea"/>
                <a:cs typeface="+mn-cs"/>
              </a:rPr>
              <a:t>José Rosado				PhD EE</a:t>
            </a:r>
            <a:endParaRPr kumimoji="0" lang="pt-PT" sz="14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5B5C0-8868-4435-AB43-E7244E5E4AF0}" type="datetime1">
              <a:rPr lang="pt-PT" smtClean="0"/>
              <a:pPr/>
              <a:t>24-10-2016</a:t>
            </a:fld>
            <a:endParaRPr lang="pt-PT"/>
          </a:p>
        </p:txBody>
      </p:sp>
      <p:sp>
        <p:nvSpPr>
          <p:cNvPr id="3" name="Footer Placeholder 2"/>
          <p:cNvSpPr>
            <a:spLocks noGrp="1"/>
          </p:cNvSpPr>
          <p:nvPr>
            <p:ph type="ftr" sz="quarter" idx="11"/>
          </p:nvPr>
        </p:nvSpPr>
        <p:spPr/>
        <p:txBody>
          <a:bodyPr/>
          <a:lstStyle/>
          <a:p>
            <a:r>
              <a:rPr lang="pt-PT" smtClean="0"/>
              <a:t>PhD EE Seminar </a:t>
            </a:r>
            <a:endParaRPr lang="pt-PT"/>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347F9FC-08F0-49C4-9675-BAB9784A2F6E}" type="slidenum">
              <a:rPr lang="pt-PT" smtClean="0"/>
              <a:pPr/>
              <a:t>‹#›</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72B2262-EDB3-4994-A572-059C926D46A6}" type="datetime1">
              <a:rPr lang="pt-PT" smtClean="0"/>
              <a:pPr/>
              <a:t>24-10-2016</a:t>
            </a:fld>
            <a:endParaRPr lang="pt-PT"/>
          </a:p>
        </p:txBody>
      </p:sp>
      <p:sp>
        <p:nvSpPr>
          <p:cNvPr id="6" name="Footer Placeholder 5"/>
          <p:cNvSpPr>
            <a:spLocks noGrp="1"/>
          </p:cNvSpPr>
          <p:nvPr>
            <p:ph type="ftr" sz="quarter" idx="11"/>
          </p:nvPr>
        </p:nvSpPr>
        <p:spPr/>
        <p:txBody>
          <a:bodyPr/>
          <a:lstStyle/>
          <a:p>
            <a:r>
              <a:rPr lang="pt-PT" smtClean="0"/>
              <a:t>PhD EE Seminar </a:t>
            </a:r>
            <a:endParaRPr lang="pt-PT"/>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347F9FC-08F0-49C4-9675-BAB9784A2F6E}" type="slidenum">
              <a:rPr lang="pt-PT" smtClean="0"/>
              <a:pPr/>
              <a:t>‹#›</a:t>
            </a:fld>
            <a:endParaRPr lang="pt-PT"/>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95CA98BF-B776-4431-9367-3CC23423581B}" type="datetime1">
              <a:rPr lang="pt-PT" smtClean="0"/>
              <a:pPr/>
              <a:t>24-10-2016</a:t>
            </a:fld>
            <a:endParaRPr lang="pt-PT"/>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347F9FC-08F0-49C4-9675-BAB9784A2F6E}" type="slidenum">
              <a:rPr lang="pt-PT" smtClean="0"/>
              <a:pPr/>
              <a:t>‹#›</a:t>
            </a:fld>
            <a:endParaRPr lang="pt-PT"/>
          </a:p>
        </p:txBody>
      </p:sp>
      <p:sp>
        <p:nvSpPr>
          <p:cNvPr id="14" name="Footer Placeholder 13"/>
          <p:cNvSpPr>
            <a:spLocks noGrp="1"/>
          </p:cNvSpPr>
          <p:nvPr>
            <p:ph type="ftr" sz="quarter" idx="12"/>
          </p:nvPr>
        </p:nvSpPr>
        <p:spPr>
          <a:xfrm>
            <a:off x="1600200" y="6248206"/>
            <a:ext cx="4572000" cy="365125"/>
          </a:xfrm>
        </p:spPr>
        <p:txBody>
          <a:bodyPr rtlCol="0"/>
          <a:lstStyle/>
          <a:p>
            <a:r>
              <a:rPr lang="pt-PT" smtClean="0"/>
              <a:t>PhD EE Seminar </a:t>
            </a:r>
            <a:endParaRPr lang="pt-PT"/>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EDBD9D50-9519-486E-AFD6-61409D76DBED}" type="datetime1">
              <a:rPr lang="pt-PT" smtClean="0"/>
              <a:pPr/>
              <a:t>24-10-2016</a:t>
            </a:fld>
            <a:endParaRPr lang="pt-PT"/>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pt-PT" smtClean="0"/>
              <a:t>PhD EE Seminar </a:t>
            </a:r>
            <a:endParaRPr lang="pt-PT"/>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347F9FC-08F0-49C4-9675-BAB9784A2F6E}" type="slidenum">
              <a:rPr lang="pt-PT" smtClean="0"/>
              <a:pPr/>
              <a:t>‹#›</a:t>
            </a:fld>
            <a:endParaRPr lang="pt-P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8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4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0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wmf"/><Relationship Id="rId3" Type="http://schemas.openxmlformats.org/officeDocument/2006/relationships/notesSlide" Target="../notesSlides/notesSlide13.xml"/><Relationship Id="rId7" Type="http://schemas.openxmlformats.org/officeDocument/2006/relationships/image" Target="../media/image16.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8.wmf"/><Relationship Id="rId5" Type="http://schemas.openxmlformats.org/officeDocument/2006/relationships/image" Target="../media/image15.wmf"/><Relationship Id="rId15" Type="http://schemas.openxmlformats.org/officeDocument/2006/relationships/image" Target="../media/image2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7.wmf"/><Relationship Id="rId1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5.emf"/><Relationship Id="rId3" Type="http://schemas.openxmlformats.org/officeDocument/2006/relationships/notesSlide" Target="../notesSlides/notesSlide14.xml"/><Relationship Id="rId7" Type="http://schemas.openxmlformats.org/officeDocument/2006/relationships/image" Target="../media/image22.emf"/><Relationship Id="rId12"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24.emf"/><Relationship Id="rId5" Type="http://schemas.openxmlformats.org/officeDocument/2006/relationships/image" Target="../media/image21.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e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9.emf"/><Relationship Id="rId4" Type="http://schemas.openxmlformats.org/officeDocument/2006/relationships/oleObject" Target="../embeddings/oleObject1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hyperlink" Target="JV_and_Asti.wmv" TargetMode="External"/><Relationship Id="rId5" Type="http://schemas.openxmlformats.org/officeDocument/2006/relationships/image" Target="../media/image30.emf"/><Relationship Id="rId4"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image" Target="../media/image33.emf"/><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Asti_irreg.wmv" TargetMode="External"/><Relationship Id="rId7"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Asti_obstacles.wmv"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140770"/>
            <a:ext cx="7776864" cy="4160438"/>
          </a:xfrm>
        </p:spPr>
        <p:txBody>
          <a:bodyPr>
            <a:normAutofit/>
          </a:bodyPr>
          <a:lstStyle/>
          <a:p>
            <a:r>
              <a:rPr lang="en-GB" sz="4000" b="1" dirty="0" smtClean="0"/>
              <a:t>Adaptive biped Locomotion from a Single demonstration using motion Primitives</a:t>
            </a:r>
            <a:br>
              <a:rPr lang="en-GB" sz="4000" b="1" dirty="0" smtClean="0"/>
            </a:br>
            <a:r>
              <a:rPr lang="en-GB" dirty="0" smtClean="0"/>
              <a:t/>
            </a:r>
            <a:br>
              <a:rPr lang="en-GB" dirty="0" smtClean="0"/>
            </a:br>
            <a:r>
              <a:rPr lang="pt-PT" sz="4000" cap="none" dirty="0"/>
              <a:t>José Rosado</a:t>
            </a:r>
            <a:endParaRPr lang="en-GB" sz="4000" cap="none" dirty="0"/>
          </a:p>
        </p:txBody>
      </p:sp>
      <p:sp>
        <p:nvSpPr>
          <p:cNvPr id="3" name="Subtitle 2"/>
          <p:cNvSpPr>
            <a:spLocks noGrp="1"/>
          </p:cNvSpPr>
          <p:nvPr>
            <p:ph type="subTitle" idx="1"/>
          </p:nvPr>
        </p:nvSpPr>
        <p:spPr>
          <a:xfrm>
            <a:off x="2362200" y="6050037"/>
            <a:ext cx="2353816" cy="685800"/>
          </a:xfrm>
        </p:spPr>
        <p:txBody>
          <a:bodyPr>
            <a:noAutofit/>
          </a:bodyPr>
          <a:lstStyle/>
          <a:p>
            <a:r>
              <a:rPr lang="pt-PT" sz="1600" dirty="0" smtClean="0"/>
              <a:t>Programa Doutoral em Engenharia Eletrotécnica</a:t>
            </a:r>
            <a:endParaRPr lang="pt-PT" sz="1600" dirty="0"/>
          </a:p>
        </p:txBody>
      </p:sp>
      <p:sp>
        <p:nvSpPr>
          <p:cNvPr id="4" name="Date Placeholder 3"/>
          <p:cNvSpPr>
            <a:spLocks noGrp="1"/>
          </p:cNvSpPr>
          <p:nvPr>
            <p:ph type="dt" sz="half" idx="10"/>
          </p:nvPr>
        </p:nvSpPr>
        <p:spPr/>
        <p:txBody>
          <a:bodyPr/>
          <a:lstStyle/>
          <a:p>
            <a:fld id="{21720CB7-A11B-47A1-B8F9-5F039A992DA0}" type="datetime1">
              <a:rPr lang="pt-PT" smtClean="0"/>
              <a:pPr/>
              <a:t>24-10-2016</a:t>
            </a:fld>
            <a:endParaRPr lang="pt-PT" dirty="0"/>
          </a:p>
        </p:txBody>
      </p:sp>
      <p:pic>
        <p:nvPicPr>
          <p:cNvPr id="13314" name="Picture 2" descr="http://banners.ua.pt/Logos/logo_001.png"/>
          <p:cNvPicPr>
            <a:picLocks noChangeAspect="1" noChangeArrowheads="1"/>
          </p:cNvPicPr>
          <p:nvPr/>
        </p:nvPicPr>
        <p:blipFill>
          <a:blip r:embed="rId3" cstate="print"/>
          <a:srcRect/>
          <a:stretch>
            <a:fillRect/>
          </a:stretch>
        </p:blipFill>
        <p:spPr bwMode="auto">
          <a:xfrm>
            <a:off x="2267744" y="0"/>
            <a:ext cx="2286000" cy="1524001"/>
          </a:xfrm>
          <a:prstGeom prst="rect">
            <a:avLst/>
          </a:prstGeom>
          <a:noFill/>
        </p:spPr>
      </p:pic>
      <p:pic>
        <p:nvPicPr>
          <p:cNvPr id="13316" name="Picture 4" descr="http://banners.ua.pt/Services/service_7_1.png"/>
          <p:cNvPicPr>
            <a:picLocks noChangeAspect="1" noChangeArrowheads="1"/>
          </p:cNvPicPr>
          <p:nvPr/>
        </p:nvPicPr>
        <p:blipFill>
          <a:blip r:embed="rId4" cstate="print"/>
          <a:srcRect/>
          <a:stretch>
            <a:fillRect/>
          </a:stretch>
        </p:blipFill>
        <p:spPr bwMode="auto">
          <a:xfrm>
            <a:off x="4499992" y="0"/>
            <a:ext cx="2286000" cy="1524001"/>
          </a:xfrm>
          <a:prstGeom prst="rect">
            <a:avLst/>
          </a:prstGeom>
          <a:noFill/>
        </p:spPr>
      </p:pic>
      <p:sp>
        <p:nvSpPr>
          <p:cNvPr id="10" name="TextBox 9"/>
          <p:cNvSpPr txBox="1"/>
          <p:nvPr/>
        </p:nvSpPr>
        <p:spPr>
          <a:xfrm>
            <a:off x="6272124" y="5996226"/>
            <a:ext cx="2871876" cy="861774"/>
          </a:xfrm>
          <a:prstGeom prst="rect">
            <a:avLst/>
          </a:prstGeom>
          <a:noFill/>
        </p:spPr>
        <p:txBody>
          <a:bodyPr wrap="square" rtlCol="0">
            <a:spAutoFit/>
          </a:bodyPr>
          <a:lstStyle/>
          <a:p>
            <a:r>
              <a:rPr lang="pt-PT" sz="1600" dirty="0" smtClean="0"/>
              <a:t>Orientadores</a:t>
            </a:r>
          </a:p>
          <a:p>
            <a:r>
              <a:rPr lang="pt-PT" sz="1600" dirty="0" smtClean="0"/>
              <a:t>Prof. Dr. Filipe Silva (DETI-UA)</a:t>
            </a:r>
          </a:p>
          <a:p>
            <a:r>
              <a:rPr lang="pt-PT" sz="1600" dirty="0" smtClean="0"/>
              <a:t>Prof. Dr. Vítor Santos (DEM-UA</a:t>
            </a:r>
            <a:r>
              <a:rPr lang="pt-PT" dirty="0" smtClean="0"/>
              <a:t>)</a:t>
            </a:r>
            <a:endParaRPr lang="pt-P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PT" sz="4400" dirty="0" smtClean="0"/>
              <a:t>Análise do Movimento Humano</a:t>
            </a:r>
            <a:endParaRPr lang="pt-PT" sz="3600"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10</a:t>
            </a:fld>
            <a:endParaRPr lang="pt-PT"/>
          </a:p>
        </p:txBody>
      </p:sp>
      <p:graphicFrame>
        <p:nvGraphicFramePr>
          <p:cNvPr id="12" name="Content Placeholder 11"/>
          <p:cNvGraphicFramePr>
            <a:graphicFrameLocks noGrp="1"/>
          </p:cNvGraphicFramePr>
          <p:nvPr>
            <p:ph sz="quarter" idx="1"/>
            <p:extLst>
              <p:ext uri="{D42A27DB-BD31-4B8C-83A1-F6EECF244321}">
                <p14:modId xmlns:p14="http://schemas.microsoft.com/office/powerpoint/2010/main" val="704508186"/>
              </p:ext>
            </p:extLst>
          </p:nvPr>
        </p:nvGraphicFramePr>
        <p:xfrm>
          <a:off x="612649" y="1569476"/>
          <a:ext cx="8423848" cy="4761873"/>
        </p:xfrm>
        <a:graphic>
          <a:graphicData uri="http://schemas.openxmlformats.org/drawingml/2006/table">
            <a:tbl>
              <a:tblPr firstRow="1" firstCol="1" bandRow="1">
                <a:tableStyleId>{5C22544A-7EE6-4342-B048-85BDC9FD1C3A}</a:tableStyleId>
              </a:tblPr>
              <a:tblGrid>
                <a:gridCol w="3095255">
                  <a:extLst>
                    <a:ext uri="{9D8B030D-6E8A-4147-A177-3AD203B41FA5}">
                      <a16:colId xmlns:a16="http://schemas.microsoft.com/office/drawing/2014/main" val="684933460"/>
                    </a:ext>
                  </a:extLst>
                </a:gridCol>
                <a:gridCol w="1800200">
                  <a:extLst>
                    <a:ext uri="{9D8B030D-6E8A-4147-A177-3AD203B41FA5}">
                      <a16:colId xmlns:a16="http://schemas.microsoft.com/office/drawing/2014/main" val="2087495923"/>
                    </a:ext>
                  </a:extLst>
                </a:gridCol>
                <a:gridCol w="1656426">
                  <a:extLst>
                    <a:ext uri="{9D8B030D-6E8A-4147-A177-3AD203B41FA5}">
                      <a16:colId xmlns:a16="http://schemas.microsoft.com/office/drawing/2014/main" val="3843698507"/>
                    </a:ext>
                  </a:extLst>
                </a:gridCol>
                <a:gridCol w="1871967">
                  <a:extLst>
                    <a:ext uri="{9D8B030D-6E8A-4147-A177-3AD203B41FA5}">
                      <a16:colId xmlns:a16="http://schemas.microsoft.com/office/drawing/2014/main" val="1753195041"/>
                    </a:ext>
                  </a:extLst>
                </a:gridCol>
              </a:tblGrid>
              <a:tr h="613849">
                <a:tc>
                  <a:txBody>
                    <a:bodyPr/>
                    <a:lstStyle/>
                    <a:p>
                      <a:pPr indent="180340" algn="just">
                        <a:lnSpc>
                          <a:spcPct val="150000"/>
                        </a:lnSpc>
                        <a:spcAft>
                          <a:spcPts val="0"/>
                        </a:spcAft>
                      </a:pPr>
                      <a:r>
                        <a:rPr lang="en-GB" sz="2000" dirty="0">
                          <a:effectLst/>
                        </a:rPr>
                        <a:t> </a:t>
                      </a:r>
                      <a:endParaRPr lang="pt-PT" sz="2000" dirty="0">
                        <a:effectLst/>
                        <a:latin typeface="Garamond" panose="020205020503060202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ctr">
                        <a:spcAft>
                          <a:spcPts val="0"/>
                        </a:spcAft>
                      </a:pPr>
                      <a:r>
                        <a:rPr lang="en-US" sz="1800" dirty="0" err="1" smtClean="0">
                          <a:effectLst/>
                        </a:rPr>
                        <a:t>Marcha</a:t>
                      </a:r>
                      <a:endParaRPr lang="en-US" sz="1800" dirty="0" smtClean="0">
                        <a:effectLst/>
                      </a:endParaRPr>
                    </a:p>
                    <a:p>
                      <a:pPr indent="144145" algn="ctr">
                        <a:spcAft>
                          <a:spcPts val="0"/>
                        </a:spcAft>
                      </a:pPr>
                      <a:r>
                        <a:rPr lang="en-US" sz="1800" dirty="0" smtClean="0">
                          <a:effectLst/>
                        </a:rPr>
                        <a:t>Humana</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dirty="0" err="1" smtClean="0">
                          <a:effectLst/>
                        </a:rPr>
                        <a:t>Marcha</a:t>
                      </a:r>
                      <a:endParaRPr lang="en-US" sz="1800" dirty="0" smtClean="0">
                        <a:effectLst/>
                      </a:endParaRPr>
                    </a:p>
                    <a:p>
                      <a:pPr indent="144145" algn="ctr">
                        <a:spcAft>
                          <a:spcPts val="0"/>
                        </a:spcAft>
                      </a:pPr>
                      <a:r>
                        <a:rPr lang="en-US" sz="1800" dirty="0" smtClean="0">
                          <a:effectLst/>
                        </a:rPr>
                        <a:t>“Robot-like”</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dirty="0" err="1" smtClean="0">
                          <a:effectLst/>
                        </a:rPr>
                        <a:t>Variação</a:t>
                      </a:r>
                      <a:endParaRPr lang="en-US" sz="1800" dirty="0" smtClean="0">
                        <a:effectLst/>
                      </a:endParaRPr>
                    </a:p>
                    <a:p>
                      <a:pPr indent="144145" algn="ctr">
                        <a:spcAft>
                          <a:spcPts val="0"/>
                        </a:spcAft>
                      </a:pPr>
                      <a:r>
                        <a:rPr lang="en-US" sz="1800" dirty="0" err="1" smtClean="0">
                          <a:effectLst/>
                        </a:rPr>
                        <a:t>Percentual</a:t>
                      </a:r>
                      <a:endParaRPr lang="pt-PT" sz="1100" b="1" baseline="-25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98816156"/>
                  </a:ext>
                </a:extLst>
              </a:tr>
              <a:tr h="395281">
                <a:tc>
                  <a:txBody>
                    <a:bodyPr/>
                    <a:lstStyle/>
                    <a:p>
                      <a:pPr indent="144145" algn="ctr">
                        <a:spcAft>
                          <a:spcPts val="0"/>
                        </a:spcAft>
                      </a:pPr>
                      <a:r>
                        <a:rPr lang="en-US" sz="1800" dirty="0" err="1" smtClean="0">
                          <a:effectLst/>
                        </a:rPr>
                        <a:t>Cadência</a:t>
                      </a:r>
                      <a:r>
                        <a:rPr lang="en-US" sz="1800" dirty="0" smtClean="0">
                          <a:effectLst/>
                        </a:rPr>
                        <a:t>, </a:t>
                      </a:r>
                      <a:r>
                        <a:rPr lang="en-US" sz="1800" dirty="0">
                          <a:effectLst/>
                        </a:rPr>
                        <a:t>C (steps/m)</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dirty="0">
                          <a:effectLst/>
                        </a:rPr>
                        <a:t>101.8</a:t>
                      </a:r>
                      <a:r>
                        <a:rPr lang="en-US" sz="1800" dirty="0">
                          <a:effectLst/>
                          <a:sym typeface="Symbol" panose="05050102010706020507" pitchFamily="18" charset="2"/>
                        </a:rPr>
                        <a:t></a:t>
                      </a:r>
                      <a:r>
                        <a:rPr lang="en-US" sz="1800" dirty="0">
                          <a:effectLst/>
                        </a:rPr>
                        <a:t>9.2</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a:effectLst/>
                        </a:rPr>
                        <a:t>120.2</a:t>
                      </a:r>
                      <a:r>
                        <a:rPr lang="en-US" sz="1800">
                          <a:effectLst/>
                          <a:sym typeface="Symbol" panose="05050102010706020507" pitchFamily="18" charset="2"/>
                        </a:rPr>
                        <a:t></a:t>
                      </a:r>
                      <a:r>
                        <a:rPr lang="en-US" sz="1800">
                          <a:effectLst/>
                        </a:rPr>
                        <a:t>7.8</a:t>
                      </a:r>
                      <a:endParaRPr lang="pt-PT" sz="140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dirty="0" smtClean="0">
                          <a:effectLst/>
                        </a:rPr>
                        <a:t>+18.1%</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7714103"/>
                  </a:ext>
                </a:extLst>
              </a:tr>
              <a:tr h="395281">
                <a:tc>
                  <a:txBody>
                    <a:bodyPr/>
                    <a:lstStyle/>
                    <a:p>
                      <a:pPr indent="144145" algn="ctr">
                        <a:spcAft>
                          <a:spcPts val="0"/>
                        </a:spcAft>
                      </a:pPr>
                      <a:r>
                        <a:rPr lang="en-US" sz="1800" dirty="0" smtClean="0">
                          <a:effectLst/>
                        </a:rPr>
                        <a:t>Tempo</a:t>
                      </a:r>
                      <a:r>
                        <a:rPr lang="en-US" sz="1800" baseline="0" dirty="0" smtClean="0">
                          <a:effectLst/>
                        </a:rPr>
                        <a:t> </a:t>
                      </a:r>
                      <a:r>
                        <a:rPr lang="en-US" sz="1800" baseline="0" dirty="0" err="1" smtClean="0">
                          <a:effectLst/>
                        </a:rPr>
                        <a:t>Ciclo</a:t>
                      </a:r>
                      <a:r>
                        <a:rPr lang="en-US" sz="1800" dirty="0" smtClean="0">
                          <a:effectLst/>
                        </a:rPr>
                        <a:t>, </a:t>
                      </a:r>
                      <a:r>
                        <a:rPr lang="en-US" sz="1800" dirty="0">
                          <a:effectLst/>
                        </a:rPr>
                        <a:t>T</a:t>
                      </a:r>
                      <a:r>
                        <a:rPr lang="en-US" sz="1800" baseline="-25000" dirty="0">
                          <a:effectLst/>
                        </a:rPr>
                        <a:t>c</a:t>
                      </a:r>
                      <a:r>
                        <a:rPr lang="en-US" sz="1800" dirty="0">
                          <a:effectLst/>
                        </a:rPr>
                        <a:t> (s)</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dirty="0">
                          <a:effectLst/>
                        </a:rPr>
                        <a:t>1.2</a:t>
                      </a:r>
                      <a:r>
                        <a:rPr lang="en-US" sz="1800" dirty="0">
                          <a:effectLst/>
                          <a:sym typeface="Symbol" panose="05050102010706020507" pitchFamily="18" charset="2"/>
                        </a:rPr>
                        <a:t></a:t>
                      </a:r>
                      <a:r>
                        <a:rPr lang="en-US" sz="1800" dirty="0">
                          <a:effectLst/>
                        </a:rPr>
                        <a:t>0.1</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a:effectLst/>
                        </a:rPr>
                        <a:t>1.00</a:t>
                      </a:r>
                      <a:r>
                        <a:rPr lang="en-US" sz="1800">
                          <a:effectLst/>
                          <a:sym typeface="Symbol" panose="05050102010706020507" pitchFamily="18" charset="2"/>
                        </a:rPr>
                        <a:t></a:t>
                      </a:r>
                      <a:r>
                        <a:rPr lang="en-US" sz="1800">
                          <a:effectLst/>
                        </a:rPr>
                        <a:t>0.06</a:t>
                      </a:r>
                      <a:endParaRPr lang="pt-PT" sz="140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dirty="0" smtClean="0">
                          <a:effectLst/>
                        </a:rPr>
                        <a:t>-16.7%</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05427488"/>
                  </a:ext>
                </a:extLst>
              </a:tr>
              <a:tr h="395281">
                <a:tc>
                  <a:txBody>
                    <a:bodyPr/>
                    <a:lstStyle/>
                    <a:p>
                      <a:pPr indent="144145" algn="ctr">
                        <a:spcAft>
                          <a:spcPts val="0"/>
                        </a:spcAft>
                      </a:pPr>
                      <a:r>
                        <a:rPr lang="en-US" sz="1800" dirty="0" err="1" smtClean="0">
                          <a:effectLst/>
                        </a:rPr>
                        <a:t>Comprimento</a:t>
                      </a:r>
                      <a:r>
                        <a:rPr lang="en-US" sz="1800" dirty="0" smtClean="0">
                          <a:effectLst/>
                        </a:rPr>
                        <a:t> da</a:t>
                      </a:r>
                      <a:r>
                        <a:rPr lang="en-US" sz="1800" baseline="0" dirty="0" smtClean="0">
                          <a:effectLst/>
                        </a:rPr>
                        <a:t> </a:t>
                      </a:r>
                      <a:r>
                        <a:rPr lang="en-US" sz="1800" baseline="0" dirty="0" err="1" smtClean="0">
                          <a:effectLst/>
                        </a:rPr>
                        <a:t>passada</a:t>
                      </a:r>
                      <a:r>
                        <a:rPr lang="en-US" sz="1800" baseline="0" dirty="0" smtClean="0">
                          <a:effectLst/>
                        </a:rPr>
                        <a:t> </a:t>
                      </a:r>
                      <a:r>
                        <a:rPr lang="en-US" sz="1800" dirty="0" smtClean="0">
                          <a:effectLst/>
                        </a:rPr>
                        <a:t>2</a:t>
                      </a:r>
                      <a:r>
                        <a:rPr lang="en-US" sz="1800" dirty="0">
                          <a:effectLst/>
                          <a:sym typeface="Symbol" panose="05050102010706020507" pitchFamily="18" charset="2"/>
                        </a:rPr>
                        <a:t></a:t>
                      </a:r>
                      <a:r>
                        <a:rPr lang="en-US" sz="1800" dirty="0">
                          <a:effectLst/>
                        </a:rPr>
                        <a:t>S</a:t>
                      </a:r>
                      <a:r>
                        <a:rPr lang="en-US" sz="1800" baseline="-25000" dirty="0">
                          <a:effectLst/>
                        </a:rPr>
                        <a:t>l</a:t>
                      </a:r>
                      <a:r>
                        <a:rPr lang="en-US" sz="1800" dirty="0">
                          <a:effectLst/>
                        </a:rPr>
                        <a:t> (cm)</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b="1" dirty="0">
                          <a:effectLst/>
                        </a:rPr>
                        <a:t>118.7</a:t>
                      </a:r>
                      <a:r>
                        <a:rPr lang="en-US" sz="1800" b="1" dirty="0">
                          <a:effectLst/>
                          <a:sym typeface="Symbol" panose="05050102010706020507" pitchFamily="18" charset="2"/>
                        </a:rPr>
                        <a:t></a:t>
                      </a:r>
                      <a:r>
                        <a:rPr lang="en-US" sz="1800" b="1" dirty="0">
                          <a:effectLst/>
                        </a:rPr>
                        <a:t>13.7</a:t>
                      </a:r>
                      <a:endParaRPr lang="pt-PT" sz="1400" b="1"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b="1" dirty="0">
                          <a:effectLst/>
                        </a:rPr>
                        <a:t>50.3</a:t>
                      </a:r>
                      <a:r>
                        <a:rPr lang="en-US" sz="1800" b="1" dirty="0">
                          <a:effectLst/>
                          <a:sym typeface="Symbol" panose="05050102010706020507" pitchFamily="18" charset="2"/>
                        </a:rPr>
                        <a:t></a:t>
                      </a:r>
                      <a:r>
                        <a:rPr lang="en-US" sz="1800" b="1" dirty="0">
                          <a:effectLst/>
                        </a:rPr>
                        <a:t>7.8</a:t>
                      </a:r>
                      <a:endParaRPr lang="pt-PT" sz="1400" b="1"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b="1" dirty="0" smtClean="0">
                          <a:solidFill>
                            <a:srgbClr val="FF0000"/>
                          </a:solidFill>
                          <a:effectLst/>
                        </a:rPr>
                        <a:t>-57.6%</a:t>
                      </a:r>
                      <a:endParaRPr lang="pt-PT" sz="1400" b="1" dirty="0">
                        <a:solidFill>
                          <a:srgbClr val="FF0000"/>
                        </a:solidFill>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1644608"/>
                  </a:ext>
                </a:extLst>
              </a:tr>
              <a:tr h="395281">
                <a:tc>
                  <a:txBody>
                    <a:bodyPr/>
                    <a:lstStyle/>
                    <a:p>
                      <a:pPr indent="144145" algn="ctr">
                        <a:spcAft>
                          <a:spcPts val="0"/>
                        </a:spcAft>
                      </a:pPr>
                      <a:r>
                        <a:rPr lang="en-US" sz="1800" dirty="0" err="1" smtClean="0">
                          <a:effectLst/>
                        </a:rPr>
                        <a:t>Elevação</a:t>
                      </a:r>
                      <a:r>
                        <a:rPr lang="en-US" sz="1800" dirty="0" smtClean="0">
                          <a:effectLst/>
                        </a:rPr>
                        <a:t> do </a:t>
                      </a:r>
                      <a:r>
                        <a:rPr lang="en-US" sz="1800" dirty="0" err="1" smtClean="0">
                          <a:effectLst/>
                        </a:rPr>
                        <a:t>Pé</a:t>
                      </a:r>
                      <a:r>
                        <a:rPr lang="en-US" sz="1800" dirty="0" smtClean="0">
                          <a:effectLst/>
                        </a:rPr>
                        <a:t>, </a:t>
                      </a:r>
                      <a:r>
                        <a:rPr lang="en-US" sz="1800" dirty="0">
                          <a:effectLst/>
                        </a:rPr>
                        <a:t>F</a:t>
                      </a:r>
                      <a:r>
                        <a:rPr lang="en-US" sz="1800" baseline="-25000" dirty="0">
                          <a:effectLst/>
                        </a:rPr>
                        <a:t>c</a:t>
                      </a:r>
                      <a:r>
                        <a:rPr lang="en-US" sz="1800" dirty="0">
                          <a:effectLst/>
                        </a:rPr>
                        <a:t> (cm)</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b="1" dirty="0">
                          <a:effectLst/>
                        </a:rPr>
                        <a:t>21.1</a:t>
                      </a:r>
                      <a:r>
                        <a:rPr lang="en-US" sz="1800" b="1" dirty="0">
                          <a:effectLst/>
                          <a:sym typeface="Symbol" panose="05050102010706020507" pitchFamily="18" charset="2"/>
                        </a:rPr>
                        <a:t></a:t>
                      </a:r>
                      <a:r>
                        <a:rPr lang="en-US" sz="1800" b="1" dirty="0">
                          <a:effectLst/>
                        </a:rPr>
                        <a:t>6.9</a:t>
                      </a:r>
                      <a:endParaRPr lang="pt-PT" sz="1400" b="1"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b="1" dirty="0">
                          <a:effectLst/>
                        </a:rPr>
                        <a:t>13.4</a:t>
                      </a:r>
                      <a:r>
                        <a:rPr lang="en-US" sz="1800" b="1" dirty="0">
                          <a:effectLst/>
                          <a:sym typeface="Symbol" panose="05050102010706020507" pitchFamily="18" charset="2"/>
                        </a:rPr>
                        <a:t></a:t>
                      </a:r>
                      <a:r>
                        <a:rPr lang="en-US" sz="1800" b="1" dirty="0">
                          <a:effectLst/>
                        </a:rPr>
                        <a:t>4.7</a:t>
                      </a:r>
                      <a:endParaRPr lang="pt-PT" sz="1400" b="1"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b="1" dirty="0" smtClean="0">
                          <a:solidFill>
                            <a:srgbClr val="FF0000"/>
                          </a:solidFill>
                          <a:effectLst/>
                        </a:rPr>
                        <a:t>-36.5%</a:t>
                      </a:r>
                      <a:endParaRPr lang="pt-PT" sz="1400" b="1" dirty="0">
                        <a:solidFill>
                          <a:srgbClr val="FF0000"/>
                        </a:solidFill>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2449408"/>
                  </a:ext>
                </a:extLst>
              </a:tr>
              <a:tr h="395281">
                <a:tc>
                  <a:txBody>
                    <a:bodyPr/>
                    <a:lstStyle/>
                    <a:p>
                      <a:pPr indent="144145" algn="ctr">
                        <a:spcAft>
                          <a:spcPts val="0"/>
                        </a:spcAft>
                      </a:pPr>
                      <a:r>
                        <a:rPr lang="en-US" sz="1800" dirty="0" err="1" smtClean="0">
                          <a:effectLst/>
                        </a:rPr>
                        <a:t>Altura</a:t>
                      </a:r>
                      <a:r>
                        <a:rPr lang="en-US" sz="1800" dirty="0" smtClean="0">
                          <a:effectLst/>
                        </a:rPr>
                        <a:t> da </a:t>
                      </a:r>
                      <a:r>
                        <a:rPr lang="en-US" sz="1800" dirty="0" err="1" smtClean="0">
                          <a:effectLst/>
                        </a:rPr>
                        <a:t>Anca</a:t>
                      </a:r>
                      <a:r>
                        <a:rPr lang="en-US" sz="1800" dirty="0" smtClean="0">
                          <a:effectLst/>
                        </a:rPr>
                        <a:t>, </a:t>
                      </a:r>
                      <a:r>
                        <a:rPr lang="en-US" sz="1800" dirty="0" err="1">
                          <a:effectLst/>
                        </a:rPr>
                        <a:t>H</a:t>
                      </a:r>
                      <a:r>
                        <a:rPr lang="en-US" sz="1800" baseline="-25000" dirty="0" err="1">
                          <a:effectLst/>
                        </a:rPr>
                        <a:t>h</a:t>
                      </a:r>
                      <a:r>
                        <a:rPr lang="en-US" sz="1800" dirty="0">
                          <a:effectLst/>
                        </a:rPr>
                        <a:t> (cm)</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dirty="0">
                          <a:effectLst/>
                        </a:rPr>
                        <a:t>105.5</a:t>
                      </a:r>
                      <a:r>
                        <a:rPr lang="en-US" sz="1800" dirty="0">
                          <a:effectLst/>
                          <a:sym typeface="Symbol" panose="05050102010706020507" pitchFamily="18" charset="2"/>
                        </a:rPr>
                        <a:t></a:t>
                      </a:r>
                      <a:r>
                        <a:rPr lang="en-US" sz="1800" dirty="0">
                          <a:effectLst/>
                        </a:rPr>
                        <a:t>0.9</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dirty="0">
                          <a:effectLst/>
                        </a:rPr>
                        <a:t>95.7</a:t>
                      </a:r>
                      <a:r>
                        <a:rPr lang="en-US" sz="1800" dirty="0">
                          <a:effectLst/>
                          <a:sym typeface="Symbol" panose="05050102010706020507" pitchFamily="18" charset="2"/>
                        </a:rPr>
                        <a:t></a:t>
                      </a:r>
                      <a:r>
                        <a:rPr lang="en-US" sz="1800" dirty="0">
                          <a:effectLst/>
                        </a:rPr>
                        <a:t>0.5</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dirty="0" smtClean="0">
                          <a:effectLst/>
                        </a:rPr>
                        <a:t>-9.3%</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7566312"/>
                  </a:ext>
                </a:extLst>
              </a:tr>
              <a:tr h="613849">
                <a:tc>
                  <a:txBody>
                    <a:bodyPr/>
                    <a:lstStyle/>
                    <a:p>
                      <a:pPr indent="144145" algn="ctr">
                        <a:spcAft>
                          <a:spcPts val="0"/>
                        </a:spcAft>
                      </a:pPr>
                      <a:r>
                        <a:rPr lang="en-US" sz="1800" dirty="0" err="1" smtClean="0">
                          <a:effectLst/>
                        </a:rPr>
                        <a:t>Velocidade</a:t>
                      </a:r>
                      <a:r>
                        <a:rPr lang="en-US" sz="1800" dirty="0" smtClean="0">
                          <a:effectLst/>
                        </a:rPr>
                        <a:t> de</a:t>
                      </a:r>
                      <a:r>
                        <a:rPr lang="en-US" sz="1800" baseline="0" dirty="0" smtClean="0">
                          <a:effectLst/>
                        </a:rPr>
                        <a:t> </a:t>
                      </a:r>
                      <a:r>
                        <a:rPr lang="en-US" sz="1800" baseline="0" dirty="0" err="1" smtClean="0">
                          <a:effectLst/>
                        </a:rPr>
                        <a:t>progressão</a:t>
                      </a:r>
                      <a:r>
                        <a:rPr lang="en-US" sz="1800" dirty="0" smtClean="0">
                          <a:effectLst/>
                        </a:rPr>
                        <a:t>, </a:t>
                      </a:r>
                      <a:r>
                        <a:rPr lang="en-US" sz="1800" dirty="0" err="1">
                          <a:effectLst/>
                        </a:rPr>
                        <a:t>V</a:t>
                      </a:r>
                      <a:r>
                        <a:rPr lang="en-US" sz="1800" baseline="-25000" dirty="0" err="1">
                          <a:effectLst/>
                        </a:rPr>
                        <a:t>f</a:t>
                      </a:r>
                      <a:r>
                        <a:rPr lang="en-US" sz="1800" baseline="-25000" dirty="0">
                          <a:effectLst/>
                        </a:rPr>
                        <a:t> </a:t>
                      </a:r>
                      <a:r>
                        <a:rPr lang="en-US" sz="1800" dirty="0">
                          <a:effectLst/>
                        </a:rPr>
                        <a:t>(m/s)</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b="1" dirty="0">
                          <a:effectLst/>
                        </a:rPr>
                        <a:t>1.0</a:t>
                      </a:r>
                      <a:r>
                        <a:rPr lang="en-US" sz="1800" b="1" dirty="0">
                          <a:effectLst/>
                          <a:sym typeface="Symbol" panose="05050102010706020507" pitchFamily="18" charset="2"/>
                        </a:rPr>
                        <a:t></a:t>
                      </a:r>
                      <a:r>
                        <a:rPr lang="en-US" sz="1800" b="1" dirty="0">
                          <a:effectLst/>
                        </a:rPr>
                        <a:t>0.2</a:t>
                      </a:r>
                      <a:endParaRPr lang="pt-PT" sz="1400" b="1"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b="1" dirty="0">
                          <a:effectLst/>
                        </a:rPr>
                        <a:t>0.50</a:t>
                      </a:r>
                      <a:r>
                        <a:rPr lang="en-US" sz="1800" b="1" dirty="0">
                          <a:effectLst/>
                          <a:sym typeface="Symbol" panose="05050102010706020507" pitchFamily="18" charset="2"/>
                        </a:rPr>
                        <a:t></a:t>
                      </a:r>
                      <a:r>
                        <a:rPr lang="en-US" sz="1800" b="1" dirty="0">
                          <a:effectLst/>
                        </a:rPr>
                        <a:t>0.09</a:t>
                      </a:r>
                      <a:endParaRPr lang="pt-PT" sz="1400" b="1"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b="1" dirty="0" smtClean="0">
                          <a:solidFill>
                            <a:srgbClr val="FF0000"/>
                          </a:solidFill>
                          <a:effectLst/>
                        </a:rPr>
                        <a:t>-50.0%</a:t>
                      </a:r>
                      <a:endParaRPr lang="pt-PT" sz="1400" b="1" dirty="0">
                        <a:solidFill>
                          <a:srgbClr val="FF0000"/>
                        </a:solidFill>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0363407"/>
                  </a:ext>
                </a:extLst>
              </a:tr>
              <a:tr h="395281">
                <a:tc>
                  <a:txBody>
                    <a:bodyPr/>
                    <a:lstStyle/>
                    <a:p>
                      <a:pPr indent="144145" algn="ctr">
                        <a:spcAft>
                          <a:spcPts val="0"/>
                        </a:spcAft>
                      </a:pPr>
                      <a:r>
                        <a:rPr lang="en-US" sz="1800" dirty="0" err="1" smtClean="0">
                          <a:effectLst/>
                        </a:rPr>
                        <a:t>Largura</a:t>
                      </a:r>
                      <a:r>
                        <a:rPr lang="en-US" sz="1800" dirty="0" smtClean="0">
                          <a:effectLst/>
                        </a:rPr>
                        <a:t> do </a:t>
                      </a:r>
                      <a:r>
                        <a:rPr lang="en-US" sz="1800" dirty="0" err="1" smtClean="0">
                          <a:effectLst/>
                        </a:rPr>
                        <a:t>Passo</a:t>
                      </a:r>
                      <a:r>
                        <a:rPr lang="en-US" sz="1800" dirty="0" smtClean="0">
                          <a:effectLst/>
                        </a:rPr>
                        <a:t>, </a:t>
                      </a:r>
                      <a:r>
                        <a:rPr lang="en-US" sz="1800" dirty="0" err="1">
                          <a:effectLst/>
                        </a:rPr>
                        <a:t>S</a:t>
                      </a:r>
                      <a:r>
                        <a:rPr lang="en-US" sz="1800" baseline="-25000" dirty="0" err="1">
                          <a:effectLst/>
                        </a:rPr>
                        <a:t>w</a:t>
                      </a:r>
                      <a:r>
                        <a:rPr lang="en-US" sz="1800" dirty="0">
                          <a:effectLst/>
                        </a:rPr>
                        <a:t> (cm)</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a:effectLst/>
                        </a:rPr>
                        <a:t>6.68</a:t>
                      </a:r>
                      <a:r>
                        <a:rPr lang="en-US" sz="1800">
                          <a:effectLst/>
                          <a:sym typeface="Symbol" panose="05050102010706020507" pitchFamily="18" charset="2"/>
                        </a:rPr>
                        <a:t></a:t>
                      </a:r>
                      <a:r>
                        <a:rPr lang="en-US" sz="1800">
                          <a:effectLst/>
                        </a:rPr>
                        <a:t>2.0</a:t>
                      </a:r>
                      <a:endParaRPr lang="pt-PT" sz="140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dirty="0">
                          <a:effectLst/>
                        </a:rPr>
                        <a:t>7.29</a:t>
                      </a:r>
                      <a:r>
                        <a:rPr lang="en-US" sz="1800" dirty="0">
                          <a:effectLst/>
                          <a:sym typeface="Symbol" panose="05050102010706020507" pitchFamily="18" charset="2"/>
                        </a:rPr>
                        <a:t></a:t>
                      </a:r>
                      <a:r>
                        <a:rPr lang="en-US" sz="1800" dirty="0">
                          <a:effectLst/>
                        </a:rPr>
                        <a:t>2.4</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dirty="0">
                          <a:effectLst/>
                        </a:rPr>
                        <a:t>+9.1%</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5383691"/>
                  </a:ext>
                </a:extLst>
              </a:tr>
              <a:tr h="613849">
                <a:tc>
                  <a:txBody>
                    <a:bodyPr/>
                    <a:lstStyle/>
                    <a:p>
                      <a:pPr indent="144145" algn="ctr">
                        <a:spcAft>
                          <a:spcPts val="0"/>
                        </a:spcAft>
                      </a:pPr>
                      <a:r>
                        <a:rPr lang="en-US" sz="1800" dirty="0" smtClean="0">
                          <a:effectLst/>
                        </a:rPr>
                        <a:t>Duplo </a:t>
                      </a:r>
                      <a:r>
                        <a:rPr lang="en-US" sz="1800" dirty="0" err="1" smtClean="0">
                          <a:effectLst/>
                        </a:rPr>
                        <a:t>Suporte</a:t>
                      </a:r>
                      <a:r>
                        <a:rPr lang="en-US" sz="1800" dirty="0" smtClean="0">
                          <a:effectLst/>
                        </a:rPr>
                        <a:t>, </a:t>
                      </a:r>
                      <a:r>
                        <a:rPr lang="en-US" sz="1800" dirty="0">
                          <a:effectLst/>
                        </a:rPr>
                        <a:t>DS (% T</a:t>
                      </a:r>
                      <a:r>
                        <a:rPr lang="en-US" sz="1800" baseline="-25000" dirty="0">
                          <a:effectLst/>
                        </a:rPr>
                        <a:t>c</a:t>
                      </a:r>
                      <a:r>
                        <a:rPr lang="en-US" sz="1800" dirty="0">
                          <a:effectLst/>
                        </a:rPr>
                        <a:t>)</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a:effectLst/>
                        </a:rPr>
                        <a:t>20.9</a:t>
                      </a:r>
                      <a:endParaRPr lang="pt-PT" sz="140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dirty="0">
                          <a:effectLst/>
                        </a:rPr>
                        <a:t>20.4</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dirty="0">
                          <a:effectLst/>
                        </a:rPr>
                        <a:t>-</a:t>
                      </a:r>
                      <a:r>
                        <a:rPr lang="en-US" sz="1800" dirty="0" smtClean="0">
                          <a:effectLst/>
                        </a:rPr>
                        <a:t>2.4%</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8887446"/>
                  </a:ext>
                </a:extLst>
              </a:tr>
              <a:tr h="395281">
                <a:tc>
                  <a:txBody>
                    <a:bodyPr/>
                    <a:lstStyle/>
                    <a:p>
                      <a:pPr marL="457200" indent="-457200" algn="ctr">
                        <a:spcAft>
                          <a:spcPts val="0"/>
                        </a:spcAft>
                      </a:pPr>
                      <a:r>
                        <a:rPr lang="en-US" sz="1800" dirty="0" err="1" smtClean="0">
                          <a:effectLst/>
                        </a:rPr>
                        <a:t>Fase</a:t>
                      </a:r>
                      <a:r>
                        <a:rPr lang="en-US" sz="1800" dirty="0" smtClean="0">
                          <a:effectLst/>
                        </a:rPr>
                        <a:t> de </a:t>
                      </a:r>
                      <a:r>
                        <a:rPr lang="en-US" sz="1800" dirty="0" err="1" smtClean="0">
                          <a:effectLst/>
                        </a:rPr>
                        <a:t>Apoio</a:t>
                      </a:r>
                      <a:r>
                        <a:rPr lang="en-US" sz="1800" dirty="0" smtClean="0">
                          <a:effectLst/>
                        </a:rPr>
                        <a:t>, </a:t>
                      </a:r>
                      <a:r>
                        <a:rPr lang="en-US" sz="1800" dirty="0">
                          <a:effectLst/>
                        </a:rPr>
                        <a:t>SP (% T</a:t>
                      </a:r>
                      <a:r>
                        <a:rPr lang="en-US" sz="1800" baseline="-25000" dirty="0">
                          <a:effectLst/>
                        </a:rPr>
                        <a:t>c</a:t>
                      </a:r>
                      <a:r>
                        <a:rPr lang="en-US" sz="1800" dirty="0">
                          <a:effectLst/>
                        </a:rPr>
                        <a:t>)</a:t>
                      </a:r>
                      <a:endParaRPr lang="pt-PT" sz="11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800">
                          <a:effectLst/>
                        </a:rPr>
                        <a:t>58.6</a:t>
                      </a:r>
                      <a:endParaRPr lang="pt-PT" sz="140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a:effectLst/>
                        </a:rPr>
                        <a:t>62.1</a:t>
                      </a:r>
                      <a:endParaRPr lang="pt-PT" sz="140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en-US" sz="1800" dirty="0" smtClean="0">
                          <a:effectLst/>
                        </a:rPr>
                        <a:t>+6.0%</a:t>
                      </a:r>
                      <a:endParaRPr lang="pt-PT" sz="14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851202"/>
                  </a:ext>
                </a:extLst>
              </a:tr>
            </a:tbl>
          </a:graphicData>
        </a:graphic>
      </p:graphicFrame>
    </p:spTree>
    <p:extLst>
      <p:ext uri="{BB962C8B-B14F-4D97-AF65-F5344CB8AC3E}">
        <p14:creationId xmlns:p14="http://schemas.microsoft.com/office/powerpoint/2010/main" val="819038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PT" dirty="0" smtClean="0"/>
              <a:t>Análise do Movimento Humano</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11</a:t>
            </a:fld>
            <a:endParaRPr lang="pt-PT"/>
          </a:p>
        </p:txBody>
      </p:sp>
      <p:pic>
        <p:nvPicPr>
          <p:cNvPr id="8" name="Picture 7"/>
          <p:cNvPicPr/>
          <p:nvPr/>
        </p:nvPicPr>
        <p:blipFill rotWithShape="1">
          <a:blip r:embed="rId3"/>
          <a:srcRect l="23168" t="21587" r="21091" b="19959"/>
          <a:stretch/>
        </p:blipFill>
        <p:spPr bwMode="auto">
          <a:xfrm>
            <a:off x="4572610" y="1701423"/>
            <a:ext cx="1799590" cy="1439545"/>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24297" t="17418" r="14032" b="14490"/>
          <a:stretch/>
        </p:blipFill>
        <p:spPr bwMode="auto">
          <a:xfrm>
            <a:off x="6667192" y="1701041"/>
            <a:ext cx="1793240" cy="1511935"/>
          </a:xfrm>
          <a:prstGeom prst="rect">
            <a:avLst/>
          </a:prstGeom>
          <a:ln>
            <a:noFill/>
          </a:ln>
          <a:extLst>
            <a:ext uri="{53640926-AAD7-44D8-BBD7-CCE9431645EC}">
              <a14:shadowObscured xmlns:a14="http://schemas.microsoft.com/office/drawing/2010/main"/>
            </a:ext>
          </a:extLst>
        </p:spPr>
      </p:pic>
      <p:graphicFrame>
        <p:nvGraphicFramePr>
          <p:cNvPr id="10" name="Table 9"/>
          <p:cNvGraphicFramePr>
            <a:graphicFrameLocks noGrp="1"/>
          </p:cNvGraphicFramePr>
          <p:nvPr>
            <p:extLst>
              <p:ext uri="{D42A27DB-BD31-4B8C-83A1-F6EECF244321}">
                <p14:modId xmlns:p14="http://schemas.microsoft.com/office/powerpoint/2010/main" val="1428480723"/>
              </p:ext>
            </p:extLst>
          </p:nvPr>
        </p:nvGraphicFramePr>
        <p:xfrm>
          <a:off x="4264968" y="3887688"/>
          <a:ext cx="4483496" cy="1950720"/>
        </p:xfrm>
        <a:graphic>
          <a:graphicData uri="http://schemas.openxmlformats.org/drawingml/2006/table">
            <a:tbl>
              <a:tblPr firstRow="1" firstCol="1" bandRow="1">
                <a:tableStyleId>{5C22544A-7EE6-4342-B048-85BDC9FD1C3A}</a:tableStyleId>
              </a:tblPr>
              <a:tblGrid>
                <a:gridCol w="1404921">
                  <a:extLst>
                    <a:ext uri="{9D8B030D-6E8A-4147-A177-3AD203B41FA5}">
                      <a16:colId xmlns:a16="http://schemas.microsoft.com/office/drawing/2014/main" val="3266646716"/>
                    </a:ext>
                  </a:extLst>
                </a:gridCol>
                <a:gridCol w="1491864">
                  <a:extLst>
                    <a:ext uri="{9D8B030D-6E8A-4147-A177-3AD203B41FA5}">
                      <a16:colId xmlns:a16="http://schemas.microsoft.com/office/drawing/2014/main" val="2166923199"/>
                    </a:ext>
                  </a:extLst>
                </a:gridCol>
                <a:gridCol w="1586711">
                  <a:extLst>
                    <a:ext uri="{9D8B030D-6E8A-4147-A177-3AD203B41FA5}">
                      <a16:colId xmlns:a16="http://schemas.microsoft.com/office/drawing/2014/main" val="4047172301"/>
                    </a:ext>
                  </a:extLst>
                </a:gridCol>
              </a:tblGrid>
              <a:tr h="377361">
                <a:tc>
                  <a:txBody>
                    <a:bodyPr/>
                    <a:lstStyle/>
                    <a:p>
                      <a:pPr indent="180340" algn="just">
                        <a:lnSpc>
                          <a:spcPct val="150000"/>
                        </a:lnSpc>
                        <a:spcAft>
                          <a:spcPts val="0"/>
                        </a:spcAft>
                      </a:pPr>
                      <a:r>
                        <a:rPr lang="en-GB" sz="1200" dirty="0">
                          <a:effectLst/>
                        </a:rPr>
                        <a:t> </a:t>
                      </a:r>
                      <a:endParaRPr lang="pt-PT" sz="1200" dirty="0">
                        <a:effectLst/>
                        <a:latin typeface="Garamond" panose="020205020503060202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44145" algn="ctr">
                        <a:spcAft>
                          <a:spcPts val="0"/>
                        </a:spcAft>
                      </a:pPr>
                      <a:r>
                        <a:rPr lang="en-US" sz="1600" dirty="0" err="1" smtClean="0">
                          <a:effectLst/>
                        </a:rPr>
                        <a:t>Marcha</a:t>
                      </a:r>
                      <a:endParaRPr lang="en-US" sz="1600" dirty="0" smtClean="0">
                        <a:effectLst/>
                      </a:endParaRPr>
                    </a:p>
                    <a:p>
                      <a:pPr indent="144145" algn="ctr">
                        <a:spcAft>
                          <a:spcPts val="0"/>
                        </a:spcAft>
                      </a:pPr>
                      <a:r>
                        <a:rPr lang="en-US" sz="1600" dirty="0" smtClean="0">
                          <a:effectLst/>
                        </a:rPr>
                        <a:t>Humana</a:t>
                      </a:r>
                      <a:endParaRPr lang="pt-PT" sz="105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en-US" sz="1600" dirty="0" err="1" smtClean="0">
                          <a:effectLst/>
                        </a:rPr>
                        <a:t>Marcha</a:t>
                      </a:r>
                      <a:endParaRPr lang="en-US" sz="1600" dirty="0" smtClean="0">
                        <a:effectLst/>
                      </a:endParaRPr>
                    </a:p>
                    <a:p>
                      <a:pPr indent="144145" algn="ctr">
                        <a:spcAft>
                          <a:spcPts val="0"/>
                        </a:spcAft>
                      </a:pPr>
                      <a:r>
                        <a:rPr lang="en-US" sz="1600" dirty="0" smtClean="0">
                          <a:effectLst/>
                        </a:rPr>
                        <a:t> “Robot-like”</a:t>
                      </a:r>
                      <a:endParaRPr lang="pt-PT" sz="105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45773677"/>
                  </a:ext>
                </a:extLst>
              </a:tr>
              <a:tr h="331446">
                <a:tc>
                  <a:txBody>
                    <a:bodyPr/>
                    <a:lstStyle/>
                    <a:p>
                      <a:pPr indent="144145" algn="ctr">
                        <a:spcAft>
                          <a:spcPts val="0"/>
                        </a:spcAft>
                      </a:pPr>
                      <a:r>
                        <a:rPr lang="en-US" sz="1600" b="1" dirty="0" err="1" smtClean="0">
                          <a:effectLst/>
                          <a:latin typeface="+mn-lt"/>
                          <a:ea typeface="+mn-ea"/>
                        </a:rPr>
                        <a:t>Seção</a:t>
                      </a:r>
                      <a:endParaRPr lang="en-US" sz="1600" b="1" dirty="0" smtClean="0">
                        <a:effectLst/>
                        <a:latin typeface="+mn-lt"/>
                        <a:ea typeface="+mn-ea"/>
                      </a:endParaRPr>
                    </a:p>
                    <a:p>
                      <a:pPr indent="144145" algn="ctr">
                        <a:spcAft>
                          <a:spcPts val="0"/>
                        </a:spcAft>
                      </a:pPr>
                      <a:r>
                        <a:rPr lang="en-US" sz="1600" b="1" baseline="0" dirty="0" smtClean="0">
                          <a:effectLst/>
                          <a:latin typeface="+mn-lt"/>
                          <a:ea typeface="+mn-ea"/>
                        </a:rPr>
                        <a:t>Posterior</a:t>
                      </a:r>
                      <a:endParaRPr lang="pt-PT"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pt-PT" sz="1600" dirty="0">
                          <a:effectLst/>
                        </a:rPr>
                        <a:t>32.0%</a:t>
                      </a:r>
                      <a:endParaRPr lang="pt-PT" sz="12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pt-PT" sz="1600" dirty="0">
                          <a:effectLst/>
                        </a:rPr>
                        <a:t>38.2%</a:t>
                      </a:r>
                      <a:endParaRPr lang="pt-PT" sz="12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9622483"/>
                  </a:ext>
                </a:extLst>
              </a:tr>
              <a:tr h="331446">
                <a:tc>
                  <a:txBody>
                    <a:bodyPr/>
                    <a:lstStyle/>
                    <a:p>
                      <a:pPr marL="457200" indent="-457200" algn="ctr">
                        <a:spcAft>
                          <a:spcPts val="0"/>
                        </a:spcAft>
                      </a:pPr>
                      <a:r>
                        <a:rPr lang="en-US" sz="1600" dirty="0" err="1" smtClean="0">
                          <a:effectLst/>
                        </a:rPr>
                        <a:t>Seção</a:t>
                      </a:r>
                      <a:endParaRPr lang="en-US" sz="1600" dirty="0" smtClean="0">
                        <a:effectLst/>
                      </a:endParaRPr>
                    </a:p>
                    <a:p>
                      <a:pPr marL="457200" indent="-457200" algn="ctr">
                        <a:spcAft>
                          <a:spcPts val="0"/>
                        </a:spcAft>
                      </a:pPr>
                      <a:r>
                        <a:rPr lang="en-US" sz="1600" dirty="0" err="1" smtClean="0">
                          <a:effectLst/>
                        </a:rPr>
                        <a:t>Média</a:t>
                      </a:r>
                      <a:endParaRPr lang="pt-PT"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pt-PT" sz="1600" dirty="0">
                          <a:effectLst/>
                        </a:rPr>
                        <a:t>24.0%</a:t>
                      </a:r>
                      <a:endParaRPr lang="pt-PT" sz="12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pt-PT" sz="1600" dirty="0">
                          <a:effectLst/>
                        </a:rPr>
                        <a:t>54.4%</a:t>
                      </a:r>
                      <a:endParaRPr lang="pt-PT" sz="12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9312789"/>
                  </a:ext>
                </a:extLst>
              </a:tr>
              <a:tr h="331446">
                <a:tc>
                  <a:txBody>
                    <a:bodyPr/>
                    <a:lstStyle/>
                    <a:p>
                      <a:pPr marL="457200" indent="-457200" algn="ctr">
                        <a:spcAft>
                          <a:spcPts val="0"/>
                        </a:spcAft>
                      </a:pPr>
                      <a:r>
                        <a:rPr lang="en-US" sz="1600" dirty="0" err="1" smtClean="0">
                          <a:effectLst/>
                        </a:rPr>
                        <a:t>Seção</a:t>
                      </a:r>
                      <a:endParaRPr lang="en-US" sz="1600" dirty="0" smtClean="0">
                        <a:effectLst/>
                      </a:endParaRPr>
                    </a:p>
                    <a:p>
                      <a:pPr marL="457200" indent="-457200" algn="ctr">
                        <a:spcAft>
                          <a:spcPts val="0"/>
                        </a:spcAft>
                      </a:pPr>
                      <a:r>
                        <a:rPr lang="en-US" sz="1600" dirty="0" smtClean="0">
                          <a:effectLst/>
                        </a:rPr>
                        <a:t>Anterior</a:t>
                      </a:r>
                      <a:endParaRPr lang="pt-PT"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a:spcAft>
                          <a:spcPts val="0"/>
                        </a:spcAft>
                      </a:pPr>
                      <a:r>
                        <a:rPr lang="pt-PT" sz="1600" dirty="0">
                          <a:effectLst/>
                        </a:rPr>
                        <a:t>44.0%</a:t>
                      </a:r>
                      <a:endParaRPr lang="pt-PT" sz="12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44145" algn="ctr">
                        <a:spcAft>
                          <a:spcPts val="0"/>
                        </a:spcAft>
                      </a:pPr>
                      <a:r>
                        <a:rPr lang="pt-PT" sz="1600" dirty="0">
                          <a:effectLst/>
                        </a:rPr>
                        <a:t>7.4%</a:t>
                      </a:r>
                      <a:endParaRPr lang="pt-PT" sz="1200" dirty="0">
                        <a:effectLst/>
                        <a:latin typeface="Times" panose="0202060306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0502509"/>
                  </a:ext>
                </a:extLst>
              </a:tr>
            </a:tbl>
          </a:graphicData>
        </a:graphic>
      </p:graphicFrame>
      <p:sp>
        <p:nvSpPr>
          <p:cNvPr id="11" name="TextBox 10"/>
          <p:cNvSpPr txBox="1"/>
          <p:nvPr/>
        </p:nvSpPr>
        <p:spPr>
          <a:xfrm>
            <a:off x="4321517" y="3070701"/>
            <a:ext cx="4426947" cy="646331"/>
          </a:xfrm>
          <a:prstGeom prst="rect">
            <a:avLst/>
          </a:prstGeom>
          <a:noFill/>
        </p:spPr>
        <p:txBody>
          <a:bodyPr wrap="square" rtlCol="0">
            <a:spAutoFit/>
          </a:bodyPr>
          <a:lstStyle/>
          <a:p>
            <a:pPr algn="ctr"/>
            <a:r>
              <a:rPr lang="pt-PT" dirty="0" smtClean="0"/>
              <a:t>Forças de reação normais no pé de suporte para marcha humana (esq) e “tipo-robot” (dir)</a:t>
            </a:r>
            <a:endParaRPr lang="pt-PT" dirty="0"/>
          </a:p>
        </p:txBody>
      </p:sp>
      <p:sp>
        <p:nvSpPr>
          <p:cNvPr id="12" name="TextBox 11"/>
          <p:cNvSpPr txBox="1"/>
          <p:nvPr/>
        </p:nvSpPr>
        <p:spPr>
          <a:xfrm>
            <a:off x="4689004" y="5805264"/>
            <a:ext cx="3771428" cy="646331"/>
          </a:xfrm>
          <a:prstGeom prst="rect">
            <a:avLst/>
          </a:prstGeom>
          <a:noFill/>
        </p:spPr>
        <p:txBody>
          <a:bodyPr wrap="square" rtlCol="0">
            <a:spAutoFit/>
          </a:bodyPr>
          <a:lstStyle/>
          <a:p>
            <a:pPr algn="ctr"/>
            <a:r>
              <a:rPr lang="pt-PT" dirty="0" smtClean="0"/>
              <a:t>Percentagem de tempo despendido pelo </a:t>
            </a:r>
            <a:r>
              <a:rPr lang="pt-PT" dirty="0" err="1" smtClean="0"/>
              <a:t>CoP</a:t>
            </a:r>
            <a:r>
              <a:rPr lang="pt-PT" dirty="0" smtClean="0"/>
              <a:t> em cada secção do pé</a:t>
            </a:r>
            <a:endParaRPr lang="pt-PT" dirty="0"/>
          </a:p>
        </p:txBody>
      </p:sp>
      <p:pic>
        <p:nvPicPr>
          <p:cNvPr id="14" name="Picture 13"/>
          <p:cNvPicPr>
            <a:picLocks noChangeAspect="1"/>
          </p:cNvPicPr>
          <p:nvPr/>
        </p:nvPicPr>
        <p:blipFill rotWithShape="1">
          <a:blip r:embed="rId5"/>
          <a:srcRect l="5841" t="7118" r="-1244" b="7467"/>
          <a:stretch/>
        </p:blipFill>
        <p:spPr>
          <a:xfrm>
            <a:off x="2211593" y="1701192"/>
            <a:ext cx="1764000" cy="3456000"/>
          </a:xfrm>
          <a:prstGeom prst="rect">
            <a:avLst/>
          </a:prstGeom>
        </p:spPr>
      </p:pic>
      <p:pic>
        <p:nvPicPr>
          <p:cNvPr id="15" name="Picture 14"/>
          <p:cNvPicPr>
            <a:picLocks noChangeAspect="1"/>
          </p:cNvPicPr>
          <p:nvPr/>
        </p:nvPicPr>
        <p:blipFill rotWithShape="1">
          <a:blip r:embed="rId6"/>
          <a:srcRect l="5505" t="12197" r="-904" b="13730"/>
          <a:stretch/>
        </p:blipFill>
        <p:spPr>
          <a:xfrm>
            <a:off x="395536" y="1916832"/>
            <a:ext cx="1872000" cy="3060000"/>
          </a:xfrm>
          <a:prstGeom prst="rect">
            <a:avLst/>
          </a:prstGeom>
        </p:spPr>
      </p:pic>
      <p:sp>
        <p:nvSpPr>
          <p:cNvPr id="5" name="TextBox 4"/>
          <p:cNvSpPr txBox="1"/>
          <p:nvPr/>
        </p:nvSpPr>
        <p:spPr>
          <a:xfrm>
            <a:off x="283840" y="5385990"/>
            <a:ext cx="3784104" cy="923330"/>
          </a:xfrm>
          <a:prstGeom prst="rect">
            <a:avLst/>
          </a:prstGeom>
          <a:noFill/>
        </p:spPr>
        <p:txBody>
          <a:bodyPr wrap="square" rtlCol="0">
            <a:spAutoFit/>
          </a:bodyPr>
          <a:lstStyle/>
          <a:p>
            <a:pPr algn="ctr"/>
            <a:r>
              <a:rPr lang="pt-PT" dirty="0" smtClean="0"/>
              <a:t>Deslocamento do CoP e localização dos pés de suporte: marcha humana (esq) e “tipo-robot” (dir)</a:t>
            </a:r>
            <a:endParaRPr lang="pt-PT" dirty="0"/>
          </a:p>
        </p:txBody>
      </p:sp>
      <p:sp>
        <p:nvSpPr>
          <p:cNvPr id="7" name="Rectangle 6"/>
          <p:cNvSpPr/>
          <p:nvPr/>
        </p:nvSpPr>
        <p:spPr>
          <a:xfrm>
            <a:off x="4283968" y="1628800"/>
            <a:ext cx="4464496" cy="20882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3840" y="1628800"/>
            <a:ext cx="3784104" cy="48227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283968" y="3861047"/>
            <a:ext cx="4464496" cy="25905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226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Análise do Movimento Humano</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12</a:t>
            </a:fld>
            <a:endParaRPr lang="pt-PT"/>
          </a:p>
        </p:txBody>
      </p:sp>
      <p:sp>
        <p:nvSpPr>
          <p:cNvPr id="5" name="Content Placeholder 4"/>
          <p:cNvSpPr>
            <a:spLocks noGrp="1"/>
          </p:cNvSpPr>
          <p:nvPr>
            <p:ph sz="quarter" idx="1"/>
          </p:nvPr>
        </p:nvSpPr>
        <p:spPr/>
        <p:txBody>
          <a:bodyPr>
            <a:normAutofit/>
          </a:bodyPr>
          <a:lstStyle/>
          <a:p>
            <a:r>
              <a:rPr lang="pt-PT" dirty="0" smtClean="0"/>
              <a:t>Considerações finais:</a:t>
            </a:r>
          </a:p>
          <a:p>
            <a:pPr lvl="1"/>
            <a:r>
              <a:rPr lang="pt-PT" dirty="0"/>
              <a:t>A</a:t>
            </a:r>
            <a:r>
              <a:rPr lang="pt-PT" dirty="0" smtClean="0"/>
              <a:t>nálise dos dados cinemáticos e dinâmicos revelam diferenças significativas nos padrões de marcha</a:t>
            </a:r>
          </a:p>
          <a:p>
            <a:pPr lvl="1"/>
            <a:r>
              <a:rPr lang="pt-PT" dirty="0" smtClean="0"/>
              <a:t>Modo “robot-like” constitui uma mais valia no processo de transferência humano-robot no espaço Cartesiano</a:t>
            </a:r>
          </a:p>
          <a:p>
            <a:pPr lvl="1"/>
            <a:r>
              <a:rPr lang="pt-PT" dirty="0"/>
              <a:t>O</a:t>
            </a:r>
            <a:r>
              <a:rPr lang="pt-PT" dirty="0" smtClean="0"/>
              <a:t>btenção da demonstração única envolve elevado número de ciclos, normalização temporal e cálculo da média global</a:t>
            </a:r>
          </a:p>
          <a:p>
            <a:pPr lvl="1"/>
            <a:r>
              <a:rPr lang="pt-PT" dirty="0" smtClean="0"/>
              <a:t>Adaptação da locomoção a novas situações requer codificação do movimento com ferramenta matemática</a:t>
            </a:r>
          </a:p>
        </p:txBody>
      </p:sp>
    </p:spTree>
    <p:extLst>
      <p:ext uri="{BB962C8B-B14F-4D97-AF65-F5344CB8AC3E}">
        <p14:creationId xmlns:p14="http://schemas.microsoft.com/office/powerpoint/2010/main" val="536500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Abordagem Utilizada</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13</a:t>
            </a:fld>
            <a:endParaRPr lang="pt-PT"/>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4058793165"/>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7020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PT" dirty="0" smtClean="0"/>
              <a:t>Codificação das Demonstrações</a:t>
            </a:r>
            <a:endParaRPr lang="pt-PT" dirty="0"/>
          </a:p>
        </p:txBody>
      </p:sp>
      <p:sp>
        <p:nvSpPr>
          <p:cNvPr id="3" name="Date Placeholder 2"/>
          <p:cNvSpPr>
            <a:spLocks noGrp="1"/>
          </p:cNvSpPr>
          <p:nvPr>
            <p:ph type="dt" sz="half" idx="10"/>
          </p:nvPr>
        </p:nvSpPr>
        <p:spPr/>
        <p:txBody>
          <a:bodyPr/>
          <a:lstStyle/>
          <a:p>
            <a:pPr algn="r"/>
            <a:fld id="{0583D7B0-5D10-4D0E-A6FA-13DC10BE3EDE}" type="datetime1">
              <a:rPr lang="pt-PT" smtClean="0"/>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14</a:t>
            </a:fld>
            <a:endParaRPr lang="pt-PT"/>
          </a:p>
        </p:txBody>
      </p:sp>
      <p:sp>
        <p:nvSpPr>
          <p:cNvPr id="5" name="Content Placeholder 4"/>
          <p:cNvSpPr>
            <a:spLocks noGrp="1"/>
          </p:cNvSpPr>
          <p:nvPr>
            <p:ph sz="quarter" idx="1"/>
          </p:nvPr>
        </p:nvSpPr>
        <p:spPr>
          <a:xfrm>
            <a:off x="266700" y="1534439"/>
            <a:ext cx="8640960" cy="3964790"/>
          </a:xfrm>
        </p:spPr>
        <p:txBody>
          <a:bodyPr>
            <a:normAutofit fontScale="92500" lnSpcReduction="10000"/>
          </a:bodyPr>
          <a:lstStyle/>
          <a:p>
            <a:r>
              <a:rPr lang="pt-PT" sz="3000" dirty="0" smtClean="0"/>
              <a:t>Abordagem modular para geração de movimentos discretos e rítmicos</a:t>
            </a:r>
          </a:p>
          <a:p>
            <a:pPr lvl="1"/>
            <a:r>
              <a:rPr lang="pt-PT" sz="2600" dirty="0" smtClean="0"/>
              <a:t>Dynamic Movement Primitives</a:t>
            </a:r>
            <a:r>
              <a:rPr lang="pt-PT" sz="2600" baseline="30000" dirty="0" smtClean="0"/>
              <a:t>1,2</a:t>
            </a:r>
            <a:r>
              <a:rPr lang="pt-PT" sz="2600" dirty="0"/>
              <a:t>:</a:t>
            </a:r>
            <a:r>
              <a:rPr lang="pt-PT" sz="2600" dirty="0" smtClean="0"/>
              <a:t> ferramenta de representação de movimentos baseados em demonstrações humanas</a:t>
            </a:r>
            <a:endParaRPr lang="pt-PT" dirty="0" smtClean="0"/>
          </a:p>
          <a:p>
            <a:pPr lvl="1"/>
            <a:r>
              <a:rPr lang="pt-PT" sz="2600" dirty="0" smtClean="0"/>
              <a:t>Propriedades das DMP:</a:t>
            </a:r>
          </a:p>
          <a:p>
            <a:pPr lvl="2"/>
            <a:r>
              <a:rPr lang="pt-PT" sz="2200" dirty="0" smtClean="0"/>
              <a:t>Representação compacta</a:t>
            </a:r>
          </a:p>
          <a:p>
            <a:pPr lvl="2"/>
            <a:r>
              <a:rPr lang="pt-PT" sz="2200" dirty="0" smtClean="0"/>
              <a:t>Independência temporal</a:t>
            </a:r>
          </a:p>
          <a:p>
            <a:pPr lvl="2"/>
            <a:r>
              <a:rPr lang="pt-PT" sz="2200" dirty="0" smtClean="0"/>
              <a:t>Invariância temporal e espacial</a:t>
            </a:r>
          </a:p>
          <a:p>
            <a:pPr lvl="2"/>
            <a:r>
              <a:rPr lang="pt-PT" sz="2200" dirty="0" smtClean="0"/>
              <a:t>Robustez a perturbações</a:t>
            </a:r>
          </a:p>
          <a:p>
            <a:pPr lvl="2"/>
            <a:r>
              <a:rPr lang="pt-PT" sz="2200" dirty="0" smtClean="0"/>
              <a:t>Modulação das trajetórias aprendidas</a:t>
            </a:r>
            <a:endParaRPr lang="pt-PT" sz="2200" dirty="0"/>
          </a:p>
        </p:txBody>
      </p:sp>
      <p:sp>
        <p:nvSpPr>
          <p:cNvPr id="6" name="Rectangle 5"/>
          <p:cNvSpPr/>
          <p:nvPr/>
        </p:nvSpPr>
        <p:spPr>
          <a:xfrm>
            <a:off x="521713" y="5499229"/>
            <a:ext cx="8503096" cy="954107"/>
          </a:xfrm>
          <a:prstGeom prst="rect">
            <a:avLst/>
          </a:prstGeom>
        </p:spPr>
        <p:txBody>
          <a:bodyPr wrap="square">
            <a:spAutoFit/>
          </a:bodyPr>
          <a:lstStyle/>
          <a:p>
            <a:pPr indent="-360000" algn="just"/>
            <a:r>
              <a:rPr lang="en-US" sz="1400" baseline="30000" dirty="0" smtClean="0">
                <a:latin typeface="Garamond" panose="02020502050306020203" pitchFamily="18" charset="0"/>
                <a:ea typeface="Times New Roman" panose="02020603050405020304" pitchFamily="18" charset="0"/>
                <a:cs typeface="Times New Roman" panose="02020603050405020304" pitchFamily="18" charset="0"/>
              </a:rPr>
              <a:t>1</a:t>
            </a:r>
            <a:r>
              <a:rPr lang="en-US" sz="1400" dirty="0" smtClean="0">
                <a:latin typeface="Garamond" panose="02020502050306020203" pitchFamily="18" charset="0"/>
                <a:ea typeface="Times New Roman" panose="02020603050405020304" pitchFamily="18" charset="0"/>
                <a:cs typeface="Times New Roman" panose="02020603050405020304" pitchFamily="18" charset="0"/>
              </a:rPr>
              <a:t>Ijspeert</a:t>
            </a:r>
            <a:r>
              <a:rPr lang="en-US" sz="1400" dirty="0">
                <a:latin typeface="Garamond" panose="02020502050306020203" pitchFamily="18" charset="0"/>
                <a:ea typeface="Times New Roman" panose="02020603050405020304" pitchFamily="18" charset="0"/>
                <a:cs typeface="Times New Roman" panose="02020603050405020304" pitchFamily="18" charset="0"/>
              </a:rPr>
              <a:t>, A., Nakanishi, J. &amp; </a:t>
            </a:r>
            <a:r>
              <a:rPr lang="en-US" sz="1400" dirty="0" err="1">
                <a:latin typeface="Garamond" panose="02020502050306020203" pitchFamily="18" charset="0"/>
                <a:ea typeface="Times New Roman" panose="02020603050405020304" pitchFamily="18" charset="0"/>
                <a:cs typeface="Times New Roman" panose="02020603050405020304" pitchFamily="18" charset="0"/>
              </a:rPr>
              <a:t>Schaal</a:t>
            </a:r>
            <a:r>
              <a:rPr lang="en-US" sz="1400" dirty="0">
                <a:latin typeface="Garamond" panose="02020502050306020203" pitchFamily="18" charset="0"/>
                <a:ea typeface="Times New Roman" panose="02020603050405020304" pitchFamily="18" charset="0"/>
                <a:cs typeface="Times New Roman" panose="02020603050405020304" pitchFamily="18" charset="0"/>
              </a:rPr>
              <a:t>, S. (2003). Learning attractor landscapes for learning motor primitives. In: </a:t>
            </a:r>
            <a:r>
              <a:rPr lang="en-US" sz="1400" i="1" dirty="0">
                <a:latin typeface="Garamond" panose="02020502050306020203" pitchFamily="18" charset="0"/>
                <a:ea typeface="Times New Roman" panose="02020603050405020304" pitchFamily="18" charset="0"/>
                <a:cs typeface="Times New Roman" panose="02020603050405020304" pitchFamily="18" charset="0"/>
              </a:rPr>
              <a:t>Advances in Neural Information Processing Systems 15</a:t>
            </a:r>
            <a:r>
              <a:rPr lang="en-US" sz="1400" dirty="0">
                <a:latin typeface="Garamond" panose="02020502050306020203" pitchFamily="18" charset="0"/>
                <a:ea typeface="Times New Roman" panose="02020603050405020304" pitchFamily="18" charset="0"/>
                <a:cs typeface="Times New Roman" panose="02020603050405020304" pitchFamily="18" charset="0"/>
              </a:rPr>
              <a:t>. 2003, </a:t>
            </a:r>
            <a:r>
              <a:rPr lang="en-US" sz="1400" dirty="0" smtClean="0">
                <a:latin typeface="Garamond" panose="02020502050306020203" pitchFamily="18" charset="0"/>
                <a:ea typeface="Times New Roman" panose="02020603050405020304" pitchFamily="18" charset="0"/>
                <a:cs typeface="Times New Roman" panose="02020603050405020304" pitchFamily="18" charset="0"/>
              </a:rPr>
              <a:t>Cambridge, MIT </a:t>
            </a:r>
            <a:r>
              <a:rPr lang="en-US" sz="1400" dirty="0">
                <a:latin typeface="Garamond" panose="02020502050306020203" pitchFamily="18" charset="0"/>
                <a:ea typeface="Times New Roman" panose="02020603050405020304" pitchFamily="18" charset="0"/>
                <a:cs typeface="Times New Roman" panose="02020603050405020304" pitchFamily="18" charset="0"/>
              </a:rPr>
              <a:t>P</a:t>
            </a:r>
            <a:r>
              <a:rPr lang="en-US" sz="1400" dirty="0" smtClean="0">
                <a:latin typeface="Garamond" panose="02020502050306020203" pitchFamily="18" charset="0"/>
                <a:ea typeface="Times New Roman" panose="02020603050405020304" pitchFamily="18" charset="0"/>
                <a:cs typeface="Times New Roman" panose="02020603050405020304" pitchFamily="18" charset="0"/>
              </a:rPr>
              <a:t>ress</a:t>
            </a:r>
            <a:r>
              <a:rPr lang="en-US" sz="1400" dirty="0">
                <a:latin typeface="Garamond" panose="02020502050306020203" pitchFamily="18" charset="0"/>
                <a:ea typeface="Times New Roman" panose="02020603050405020304" pitchFamily="18" charset="0"/>
                <a:cs typeface="Times New Roman" panose="02020603050405020304" pitchFamily="18" charset="0"/>
              </a:rPr>
              <a:t>, pp. 1547–1554</a:t>
            </a:r>
            <a:r>
              <a:rPr lang="en-US" sz="1400" dirty="0" smtClean="0">
                <a:latin typeface="Garamond" panose="02020502050306020203" pitchFamily="18" charset="0"/>
                <a:ea typeface="Times New Roman" panose="02020603050405020304" pitchFamily="18" charset="0"/>
                <a:cs typeface="Times New Roman" panose="02020603050405020304" pitchFamily="18" charset="0"/>
              </a:rPr>
              <a:t>.</a:t>
            </a:r>
          </a:p>
          <a:p>
            <a:pPr indent="-360000" algn="just"/>
            <a:r>
              <a:rPr lang="en-US" sz="1400" baseline="30000" dirty="0">
                <a:latin typeface="Garamond" panose="02020502050306020203" pitchFamily="18" charset="0"/>
                <a:ea typeface="Times New Roman" panose="02020603050405020304" pitchFamily="18" charset="0"/>
                <a:cs typeface="Times New Roman" panose="02020603050405020304" pitchFamily="18" charset="0"/>
              </a:rPr>
              <a:t>2</a:t>
            </a:r>
            <a:r>
              <a:rPr lang="en-US" sz="1400" dirty="0">
                <a:latin typeface="Garamond" panose="02020502050306020203" pitchFamily="18" charset="0"/>
                <a:ea typeface="Times New Roman" panose="02020603050405020304" pitchFamily="18" charset="0"/>
                <a:cs typeface="Times New Roman" panose="02020603050405020304" pitchFamily="18" charset="0"/>
              </a:rPr>
              <a:t>Ijspeert, A.J., Nakanishi, J., Hoffmann, H., Pastor, P. &amp; </a:t>
            </a:r>
            <a:r>
              <a:rPr lang="en-US" sz="1400" dirty="0" err="1">
                <a:latin typeface="Garamond" panose="02020502050306020203" pitchFamily="18" charset="0"/>
                <a:ea typeface="Times New Roman" panose="02020603050405020304" pitchFamily="18" charset="0"/>
                <a:cs typeface="Times New Roman" panose="02020603050405020304" pitchFamily="18" charset="0"/>
              </a:rPr>
              <a:t>Schaal</a:t>
            </a:r>
            <a:r>
              <a:rPr lang="en-US" sz="1400" dirty="0">
                <a:latin typeface="Garamond" panose="02020502050306020203" pitchFamily="18" charset="0"/>
                <a:ea typeface="Times New Roman" panose="02020603050405020304" pitchFamily="18" charset="0"/>
                <a:cs typeface="Times New Roman" panose="02020603050405020304" pitchFamily="18" charset="0"/>
              </a:rPr>
              <a:t>, S. (2013). Dynamical movement primitives: learning attractor models for motor behaviors. Neural computation. 25 (2</a:t>
            </a:r>
            <a:r>
              <a:rPr lang="en-US" sz="1400" dirty="0" smtClean="0">
                <a:latin typeface="Garamond" panose="02020502050306020203" pitchFamily="18" charset="0"/>
                <a:ea typeface="Times New Roman" panose="02020603050405020304" pitchFamily="18" charset="0"/>
                <a:cs typeface="Times New Roman" panose="02020603050405020304" pitchFamily="18" charset="0"/>
              </a:rPr>
              <a:t>): </a:t>
            </a:r>
            <a:r>
              <a:rPr lang="en-US" sz="1400" dirty="0">
                <a:latin typeface="Garamond" panose="02020502050306020203" pitchFamily="18" charset="0"/>
                <a:ea typeface="Times New Roman" panose="02020603050405020304" pitchFamily="18" charset="0"/>
                <a:cs typeface="Times New Roman" panose="02020603050405020304" pitchFamily="18" charset="0"/>
              </a:rPr>
              <a:t>328–73.</a:t>
            </a:r>
            <a:endParaRPr lang="pt-PT" sz="1400" dirty="0">
              <a:latin typeface="Garamond" panose="020205020503060202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9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sz="4400" dirty="0" smtClean="0"/>
              <a:t>Codificação das Demonstrações</a:t>
            </a:r>
            <a:r>
              <a:rPr lang="pt-PT" dirty="0" smtClean="0"/>
              <a:t/>
            </a:r>
            <a:br>
              <a:rPr lang="pt-PT" dirty="0" smtClean="0"/>
            </a:br>
            <a:r>
              <a:rPr lang="pt-PT" sz="3200" dirty="0" smtClean="0"/>
              <a:t>Formulação Matemática</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15</a:t>
            </a:fld>
            <a:endParaRPr lang="pt-PT"/>
          </a:p>
        </p:txBody>
      </p:sp>
      <p:graphicFrame>
        <p:nvGraphicFramePr>
          <p:cNvPr id="16" name="Content Placeholder 15"/>
          <p:cNvGraphicFramePr>
            <a:graphicFrameLocks noGrp="1"/>
          </p:cNvGraphicFramePr>
          <p:nvPr>
            <p:ph sz="quarter" idx="1"/>
            <p:extLst>
              <p:ext uri="{D42A27DB-BD31-4B8C-83A1-F6EECF244321}">
                <p14:modId xmlns:p14="http://schemas.microsoft.com/office/powerpoint/2010/main" val="720105311"/>
              </p:ext>
            </p:extLst>
          </p:nvPr>
        </p:nvGraphicFramePr>
        <p:xfrm>
          <a:off x="323528" y="1844824"/>
          <a:ext cx="8640961" cy="4259483"/>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1420520892"/>
                    </a:ext>
                  </a:extLst>
                </a:gridCol>
                <a:gridCol w="3744416">
                  <a:extLst>
                    <a:ext uri="{9D8B030D-6E8A-4147-A177-3AD203B41FA5}">
                      <a16:colId xmlns:a16="http://schemas.microsoft.com/office/drawing/2014/main" val="3553222149"/>
                    </a:ext>
                  </a:extLst>
                </a:gridCol>
                <a:gridCol w="3744417">
                  <a:extLst>
                    <a:ext uri="{9D8B030D-6E8A-4147-A177-3AD203B41FA5}">
                      <a16:colId xmlns:a16="http://schemas.microsoft.com/office/drawing/2014/main" val="2914447623"/>
                    </a:ext>
                  </a:extLst>
                </a:gridCol>
              </a:tblGrid>
              <a:tr h="687013">
                <a:tc>
                  <a:txBody>
                    <a:bodyPr/>
                    <a:lstStyle/>
                    <a:p>
                      <a:pPr algn="ctr"/>
                      <a:endParaRPr lang="pt-PT"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PT" sz="2400" dirty="0" smtClean="0">
                          <a:solidFill>
                            <a:schemeClr val="tx1"/>
                          </a:solidFill>
                        </a:rPr>
                        <a:t>Discretas</a:t>
                      </a:r>
                      <a:endParaRPr lang="pt-PT" sz="24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PT" sz="2400" dirty="0" smtClean="0">
                          <a:solidFill>
                            <a:schemeClr val="tx1"/>
                          </a:solidFill>
                        </a:rPr>
                        <a:t>Rítmicas</a:t>
                      </a:r>
                      <a:endParaRPr lang="pt-PT" sz="24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1529670"/>
                  </a:ext>
                </a:extLst>
              </a:tr>
              <a:tr h="882207">
                <a:tc>
                  <a:txBody>
                    <a:bodyPr/>
                    <a:lstStyle/>
                    <a:p>
                      <a:pPr algn="ctr"/>
                      <a:r>
                        <a:rPr lang="pt-PT" dirty="0" smtClean="0"/>
                        <a:t>Sistema Dinâmico</a:t>
                      </a:r>
                      <a:endParaRPr lang="pt-PT"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PT"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PT"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9688864"/>
                  </a:ext>
                </a:extLst>
              </a:tr>
              <a:tr h="691077">
                <a:tc>
                  <a:txBody>
                    <a:bodyPr/>
                    <a:lstStyle/>
                    <a:p>
                      <a:pPr algn="ctr"/>
                      <a:r>
                        <a:rPr lang="pt-PT" dirty="0" smtClean="0"/>
                        <a:t>Sistema Canónico</a:t>
                      </a:r>
                      <a:endParaRPr lang="pt-PT"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PT"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PT"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8018048"/>
                  </a:ext>
                </a:extLst>
              </a:tr>
              <a:tr h="1999186">
                <a:tc>
                  <a:txBody>
                    <a:bodyPr/>
                    <a:lstStyle/>
                    <a:p>
                      <a:pPr algn="ctr"/>
                      <a:r>
                        <a:rPr lang="pt-PT" dirty="0" smtClean="0"/>
                        <a:t>Termo não-linear</a:t>
                      </a:r>
                    </a:p>
                    <a:p>
                      <a:pPr algn="ctr"/>
                      <a:r>
                        <a:rPr lang="pt-PT" i="1" dirty="0" smtClean="0"/>
                        <a:t>f</a:t>
                      </a:r>
                      <a:endParaRPr lang="pt-PT" i="1"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PT"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PT"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625516"/>
                  </a:ext>
                </a:extLst>
              </a:tr>
            </a:tbl>
          </a:graphicData>
        </a:graphic>
      </p:graphicFrame>
      <p:graphicFrame>
        <p:nvGraphicFramePr>
          <p:cNvPr id="18" name="Object 17"/>
          <p:cNvGraphicFramePr>
            <a:graphicFrameLocks noChangeAspect="1"/>
          </p:cNvGraphicFramePr>
          <p:nvPr>
            <p:extLst/>
          </p:nvPr>
        </p:nvGraphicFramePr>
        <p:xfrm>
          <a:off x="5692433" y="2594069"/>
          <a:ext cx="3073400" cy="850900"/>
        </p:xfrm>
        <a:graphic>
          <a:graphicData uri="http://schemas.openxmlformats.org/presentationml/2006/ole">
            <mc:AlternateContent xmlns:mc="http://schemas.openxmlformats.org/markup-compatibility/2006">
              <mc:Choice xmlns:v="urn:schemas-microsoft-com:vml" Requires="v">
                <p:oleObj spid="_x0000_s6908" name="Equation" r:id="rId4" imgW="3073320" imgH="850680" progId="Equation.DSMT4">
                  <p:embed/>
                </p:oleObj>
              </mc:Choice>
              <mc:Fallback>
                <p:oleObj name="Equation" r:id="rId4" imgW="3073320" imgH="850680" progId="Equation.DSMT4">
                  <p:embed/>
                  <p:pic>
                    <p:nvPicPr>
                      <p:cNvPr id="18" name="Object 17"/>
                      <p:cNvPicPr/>
                      <p:nvPr/>
                    </p:nvPicPr>
                    <p:blipFill>
                      <a:blip r:embed="rId5"/>
                      <a:stretch>
                        <a:fillRect/>
                      </a:stretch>
                    </p:blipFill>
                    <p:spPr>
                      <a:xfrm>
                        <a:off x="5692433" y="2594069"/>
                        <a:ext cx="3073400" cy="850900"/>
                      </a:xfrm>
                      <a:prstGeom prst="rect">
                        <a:avLst/>
                      </a:prstGeom>
                    </p:spPr>
                  </p:pic>
                </p:oleObj>
              </mc:Fallback>
            </mc:AlternateContent>
          </a:graphicData>
        </a:graphic>
      </p:graphicFrame>
      <p:graphicFrame>
        <p:nvGraphicFramePr>
          <p:cNvPr id="19" name="Object 18"/>
          <p:cNvGraphicFramePr>
            <a:graphicFrameLocks noChangeAspect="1"/>
          </p:cNvGraphicFramePr>
          <p:nvPr>
            <p:extLst/>
          </p:nvPr>
        </p:nvGraphicFramePr>
        <p:xfrm>
          <a:off x="2123728" y="2594069"/>
          <a:ext cx="3073400" cy="850900"/>
        </p:xfrm>
        <a:graphic>
          <a:graphicData uri="http://schemas.openxmlformats.org/presentationml/2006/ole">
            <mc:AlternateContent xmlns:mc="http://schemas.openxmlformats.org/markup-compatibility/2006">
              <mc:Choice xmlns:v="urn:schemas-microsoft-com:vml" Requires="v">
                <p:oleObj spid="_x0000_s6909" name="Equation" r:id="rId6" imgW="3073320" imgH="850680" progId="Equation.DSMT4">
                  <p:embed/>
                </p:oleObj>
              </mc:Choice>
              <mc:Fallback>
                <p:oleObj name="Equation" r:id="rId6" imgW="3073320" imgH="850680" progId="Equation.DSMT4">
                  <p:embed/>
                  <p:pic>
                    <p:nvPicPr>
                      <p:cNvPr id="19" name="Object 18"/>
                      <p:cNvPicPr/>
                      <p:nvPr/>
                    </p:nvPicPr>
                    <p:blipFill>
                      <a:blip r:embed="rId7"/>
                      <a:stretch>
                        <a:fillRect/>
                      </a:stretch>
                    </p:blipFill>
                    <p:spPr>
                      <a:xfrm>
                        <a:off x="2123728" y="2594069"/>
                        <a:ext cx="3073400" cy="850900"/>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2189529" y="3684612"/>
          <a:ext cx="1168400" cy="342900"/>
        </p:xfrm>
        <a:graphic>
          <a:graphicData uri="http://schemas.openxmlformats.org/presentationml/2006/ole">
            <mc:AlternateContent xmlns:mc="http://schemas.openxmlformats.org/markup-compatibility/2006">
              <mc:Choice xmlns:v="urn:schemas-microsoft-com:vml" Requires="v">
                <p:oleObj spid="_x0000_s6910" name="Equation" r:id="rId8" imgW="1168200" imgH="342720" progId="Equation.DSMT4">
                  <p:embed/>
                </p:oleObj>
              </mc:Choice>
              <mc:Fallback>
                <p:oleObj name="Equation" r:id="rId8" imgW="1168200" imgH="342720" progId="Equation.DSMT4">
                  <p:embed/>
                  <p:pic>
                    <p:nvPicPr>
                      <p:cNvPr id="20" name="Object 19"/>
                      <p:cNvPicPr/>
                      <p:nvPr/>
                    </p:nvPicPr>
                    <p:blipFill>
                      <a:blip r:embed="rId9"/>
                      <a:stretch>
                        <a:fillRect/>
                      </a:stretch>
                    </p:blipFill>
                    <p:spPr>
                      <a:xfrm>
                        <a:off x="2189529" y="3684612"/>
                        <a:ext cx="1168400" cy="342900"/>
                      </a:xfrm>
                      <a:prstGeom prst="rect">
                        <a:avLst/>
                      </a:prstGeom>
                    </p:spPr>
                  </p:pic>
                </p:oleObj>
              </mc:Fallback>
            </mc:AlternateContent>
          </a:graphicData>
        </a:graphic>
      </p:graphicFrame>
      <p:graphicFrame>
        <p:nvGraphicFramePr>
          <p:cNvPr id="21" name="Object 20"/>
          <p:cNvGraphicFramePr>
            <a:graphicFrameLocks noChangeAspect="1"/>
          </p:cNvGraphicFramePr>
          <p:nvPr>
            <p:extLst/>
          </p:nvPr>
        </p:nvGraphicFramePr>
        <p:xfrm>
          <a:off x="5692433" y="3697312"/>
          <a:ext cx="825500" cy="330200"/>
        </p:xfrm>
        <a:graphic>
          <a:graphicData uri="http://schemas.openxmlformats.org/presentationml/2006/ole">
            <mc:AlternateContent xmlns:mc="http://schemas.openxmlformats.org/markup-compatibility/2006">
              <mc:Choice xmlns:v="urn:schemas-microsoft-com:vml" Requires="v">
                <p:oleObj spid="_x0000_s6911" name="Equation" r:id="rId10" imgW="825480" imgH="330120" progId="Equation.DSMT4">
                  <p:embed/>
                </p:oleObj>
              </mc:Choice>
              <mc:Fallback>
                <p:oleObj name="Equation" r:id="rId10" imgW="825480" imgH="330120" progId="Equation.DSMT4">
                  <p:embed/>
                  <p:pic>
                    <p:nvPicPr>
                      <p:cNvPr id="21" name="Object 20"/>
                      <p:cNvPicPr/>
                      <p:nvPr/>
                    </p:nvPicPr>
                    <p:blipFill>
                      <a:blip r:embed="rId11"/>
                      <a:stretch>
                        <a:fillRect/>
                      </a:stretch>
                    </p:blipFill>
                    <p:spPr>
                      <a:xfrm>
                        <a:off x="5692433" y="3697312"/>
                        <a:ext cx="825500" cy="330200"/>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1547664" y="4516807"/>
          <a:ext cx="3543300" cy="1587500"/>
        </p:xfrm>
        <a:graphic>
          <a:graphicData uri="http://schemas.openxmlformats.org/presentationml/2006/ole">
            <mc:AlternateContent xmlns:mc="http://schemas.openxmlformats.org/markup-compatibility/2006">
              <mc:Choice xmlns:v="urn:schemas-microsoft-com:vml" Requires="v">
                <p:oleObj spid="_x0000_s6912" name="Equation" r:id="rId12" imgW="3543120" imgH="1587240" progId="Equation.DSMT4">
                  <p:embed/>
                </p:oleObj>
              </mc:Choice>
              <mc:Fallback>
                <p:oleObj name="Equation" r:id="rId12" imgW="3543120" imgH="1587240" progId="Equation.DSMT4">
                  <p:embed/>
                  <p:pic>
                    <p:nvPicPr>
                      <p:cNvPr id="22" name="Object 21"/>
                      <p:cNvPicPr/>
                      <p:nvPr/>
                    </p:nvPicPr>
                    <p:blipFill>
                      <a:blip r:embed="rId13"/>
                      <a:stretch>
                        <a:fillRect/>
                      </a:stretch>
                    </p:blipFill>
                    <p:spPr>
                      <a:xfrm>
                        <a:off x="1547664" y="4516807"/>
                        <a:ext cx="3543300" cy="1587500"/>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5364088" y="4535388"/>
          <a:ext cx="3581400" cy="1485900"/>
        </p:xfrm>
        <a:graphic>
          <a:graphicData uri="http://schemas.openxmlformats.org/presentationml/2006/ole">
            <mc:AlternateContent xmlns:mc="http://schemas.openxmlformats.org/markup-compatibility/2006">
              <mc:Choice xmlns:v="urn:schemas-microsoft-com:vml" Requires="v">
                <p:oleObj spid="_x0000_s6913" name="Equation" r:id="rId14" imgW="3581280" imgH="1485720" progId="Equation.DSMT4">
                  <p:embed/>
                </p:oleObj>
              </mc:Choice>
              <mc:Fallback>
                <p:oleObj name="Equation" r:id="rId14" imgW="3581280" imgH="1485720" progId="Equation.DSMT4">
                  <p:embed/>
                  <p:pic>
                    <p:nvPicPr>
                      <p:cNvPr id="23" name="Object 22"/>
                      <p:cNvPicPr/>
                      <p:nvPr/>
                    </p:nvPicPr>
                    <p:blipFill>
                      <a:blip r:embed="rId15"/>
                      <a:stretch>
                        <a:fillRect/>
                      </a:stretch>
                    </p:blipFill>
                    <p:spPr>
                      <a:xfrm>
                        <a:off x="5364088" y="4535388"/>
                        <a:ext cx="3581400" cy="1485900"/>
                      </a:xfrm>
                      <a:prstGeom prst="rect">
                        <a:avLst/>
                      </a:prstGeom>
                    </p:spPr>
                  </p:pic>
                </p:oleObj>
              </mc:Fallback>
            </mc:AlternateContent>
          </a:graphicData>
        </a:graphic>
      </p:graphicFrame>
    </p:spTree>
    <p:extLst>
      <p:ext uri="{BB962C8B-B14F-4D97-AF65-F5344CB8AC3E}">
        <p14:creationId xmlns:p14="http://schemas.microsoft.com/office/powerpoint/2010/main" val="834444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sz="4400" dirty="0" smtClean="0"/>
              <a:t>Codificação das Demonstrações</a:t>
            </a:r>
            <a:r>
              <a:rPr lang="pt-PT" dirty="0" smtClean="0"/>
              <a:t/>
            </a:r>
            <a:br>
              <a:rPr lang="pt-PT" dirty="0" smtClean="0"/>
            </a:br>
            <a:r>
              <a:rPr lang="pt-PT" sz="3600" dirty="0" smtClean="0"/>
              <a:t>Extensão a múltiplos DOF</a:t>
            </a:r>
            <a:endParaRPr lang="pt-PT" sz="3600"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16</a:t>
            </a:fld>
            <a:endParaRPr lang="pt-PT"/>
          </a:p>
        </p:txBody>
      </p:sp>
      <p:sp>
        <p:nvSpPr>
          <p:cNvPr id="18" name="TextBox 17"/>
          <p:cNvSpPr txBox="1"/>
          <p:nvPr/>
        </p:nvSpPr>
        <p:spPr>
          <a:xfrm>
            <a:off x="3095614" y="4292763"/>
            <a:ext cx="526106" cy="707886"/>
          </a:xfrm>
          <a:prstGeom prst="rect">
            <a:avLst/>
          </a:prstGeom>
          <a:noFill/>
        </p:spPr>
        <p:txBody>
          <a:bodyPr wrap="none" rtlCol="0">
            <a:spAutoFit/>
          </a:bodyPr>
          <a:lstStyle/>
          <a:p>
            <a:r>
              <a:rPr lang="pt-PT" sz="4000" b="1" dirty="0"/>
              <a:t>+</a:t>
            </a:r>
          </a:p>
        </p:txBody>
      </p:sp>
      <p:graphicFrame>
        <p:nvGraphicFramePr>
          <p:cNvPr id="6" name="Object 5"/>
          <p:cNvGraphicFramePr>
            <a:graphicFrameLocks noChangeAspect="1"/>
          </p:cNvGraphicFramePr>
          <p:nvPr>
            <p:extLst>
              <p:ext uri="{D42A27DB-BD31-4B8C-83A1-F6EECF244321}">
                <p14:modId xmlns:p14="http://schemas.microsoft.com/office/powerpoint/2010/main" val="4201040388"/>
              </p:ext>
            </p:extLst>
          </p:nvPr>
        </p:nvGraphicFramePr>
        <p:xfrm>
          <a:off x="635863" y="1613266"/>
          <a:ext cx="3532715" cy="4670557"/>
        </p:xfrm>
        <a:graphic>
          <a:graphicData uri="http://schemas.openxmlformats.org/presentationml/2006/ole">
            <mc:AlternateContent xmlns:mc="http://schemas.openxmlformats.org/markup-compatibility/2006">
              <mc:Choice xmlns:v="urn:schemas-microsoft-com:vml" Requires="v">
                <p:oleObj spid="_x0000_s8753" name="CorelDRAW" r:id="rId4" imgW="4045944" imgH="5349944" progId="CorelDraw.Graphic.17">
                  <p:embed/>
                </p:oleObj>
              </mc:Choice>
              <mc:Fallback>
                <p:oleObj name="CorelDRAW" r:id="rId4" imgW="4045944" imgH="5349944" progId="CorelDraw.Graphic.17">
                  <p:embed/>
                  <p:pic>
                    <p:nvPicPr>
                      <p:cNvPr id="0" name=""/>
                      <p:cNvPicPr/>
                      <p:nvPr/>
                    </p:nvPicPr>
                    <p:blipFill>
                      <a:blip r:embed="rId5"/>
                      <a:stretch>
                        <a:fillRect/>
                      </a:stretch>
                    </p:blipFill>
                    <p:spPr>
                      <a:xfrm>
                        <a:off x="635863" y="1613266"/>
                        <a:ext cx="3532715" cy="467055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92468065"/>
              </p:ext>
            </p:extLst>
          </p:nvPr>
        </p:nvGraphicFramePr>
        <p:xfrm>
          <a:off x="4860032" y="1628800"/>
          <a:ext cx="3654051" cy="4631506"/>
        </p:xfrm>
        <a:graphic>
          <a:graphicData uri="http://schemas.openxmlformats.org/presentationml/2006/ole">
            <mc:AlternateContent xmlns:mc="http://schemas.openxmlformats.org/markup-compatibility/2006">
              <mc:Choice xmlns:v="urn:schemas-microsoft-com:vml" Requires="v">
                <p:oleObj spid="_x0000_s8754" name="CorelDRAW" r:id="rId6" imgW="4195811" imgH="5318539" progId="CorelDraw.Graphic.17">
                  <p:embed/>
                </p:oleObj>
              </mc:Choice>
              <mc:Fallback>
                <p:oleObj name="CorelDRAW" r:id="rId6" imgW="4195811" imgH="5318539" progId="CorelDraw.Graphic.17">
                  <p:embed/>
                  <p:pic>
                    <p:nvPicPr>
                      <p:cNvPr id="0" name=""/>
                      <p:cNvPicPr/>
                      <p:nvPr/>
                    </p:nvPicPr>
                    <p:blipFill>
                      <a:blip r:embed="rId7"/>
                      <a:stretch>
                        <a:fillRect/>
                      </a:stretch>
                    </p:blipFill>
                    <p:spPr>
                      <a:xfrm>
                        <a:off x="4860032" y="1628800"/>
                        <a:ext cx="3654051" cy="463150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18727053"/>
              </p:ext>
            </p:extLst>
          </p:nvPr>
        </p:nvGraphicFramePr>
        <p:xfrm>
          <a:off x="612648" y="1663055"/>
          <a:ext cx="7889035" cy="4320480"/>
        </p:xfrm>
        <a:graphic>
          <a:graphicData uri="http://schemas.openxmlformats.org/presentationml/2006/ole">
            <mc:AlternateContent xmlns:mc="http://schemas.openxmlformats.org/markup-compatibility/2006">
              <mc:Choice xmlns:v="urn:schemas-microsoft-com:vml" Requires="v">
                <p:oleObj spid="_x0000_s8755" name="CorelDRAW" r:id="rId8" imgW="9720127" imgH="5323371" progId="CorelDraw.Graphic.17">
                  <p:embed/>
                </p:oleObj>
              </mc:Choice>
              <mc:Fallback>
                <p:oleObj name="CorelDRAW" r:id="rId8" imgW="9720127" imgH="5323371" progId="CorelDraw.Graphic.17">
                  <p:embed/>
                  <p:pic>
                    <p:nvPicPr>
                      <p:cNvPr id="0" name=""/>
                      <p:cNvPicPr/>
                      <p:nvPr/>
                    </p:nvPicPr>
                    <p:blipFill>
                      <a:blip r:embed="rId9"/>
                      <a:stretch>
                        <a:fillRect/>
                      </a:stretch>
                    </p:blipFill>
                    <p:spPr>
                      <a:xfrm>
                        <a:off x="612648" y="1663055"/>
                        <a:ext cx="7889035" cy="432048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36738105"/>
              </p:ext>
            </p:extLst>
          </p:nvPr>
        </p:nvGraphicFramePr>
        <p:xfrm>
          <a:off x="84372" y="1516698"/>
          <a:ext cx="2722804" cy="3451151"/>
        </p:xfrm>
        <a:graphic>
          <a:graphicData uri="http://schemas.openxmlformats.org/presentationml/2006/ole">
            <mc:AlternateContent xmlns:mc="http://schemas.openxmlformats.org/markup-compatibility/2006">
              <mc:Choice xmlns:v="urn:schemas-microsoft-com:vml" Requires="v">
                <p:oleObj spid="_x0000_s8756" name="CorelDRAW" r:id="rId10" imgW="4195811" imgH="5318539" progId="CorelDraw.Graphic.17">
                  <p:embed/>
                </p:oleObj>
              </mc:Choice>
              <mc:Fallback>
                <p:oleObj name="CorelDRAW" r:id="rId10" imgW="4195811" imgH="5318539" progId="CorelDraw.Graphic.17">
                  <p:embed/>
                  <p:pic>
                    <p:nvPicPr>
                      <p:cNvPr id="0" name=""/>
                      <p:cNvPicPr/>
                      <p:nvPr/>
                    </p:nvPicPr>
                    <p:blipFill>
                      <a:blip r:embed="rId11"/>
                      <a:stretch>
                        <a:fillRect/>
                      </a:stretch>
                    </p:blipFill>
                    <p:spPr>
                      <a:xfrm>
                        <a:off x="84372" y="1516698"/>
                        <a:ext cx="2722804" cy="345115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64614562"/>
              </p:ext>
            </p:extLst>
          </p:nvPr>
        </p:nvGraphicFramePr>
        <p:xfrm>
          <a:off x="3639057" y="2783407"/>
          <a:ext cx="5386314" cy="2949849"/>
        </p:xfrm>
        <a:graphic>
          <a:graphicData uri="http://schemas.openxmlformats.org/presentationml/2006/ole">
            <mc:AlternateContent xmlns:mc="http://schemas.openxmlformats.org/markup-compatibility/2006">
              <mc:Choice xmlns:v="urn:schemas-microsoft-com:vml" Requires="v">
                <p:oleObj spid="_x0000_s8757" name="CorelDRAW" r:id="rId12" imgW="9720127" imgH="5323371" progId="CorelDraw.Graphic.17">
                  <p:embed/>
                </p:oleObj>
              </mc:Choice>
              <mc:Fallback>
                <p:oleObj name="CorelDRAW" r:id="rId12" imgW="9720127" imgH="5323371" progId="CorelDraw.Graphic.17">
                  <p:embed/>
                  <p:pic>
                    <p:nvPicPr>
                      <p:cNvPr id="0" name=""/>
                      <p:cNvPicPr/>
                      <p:nvPr/>
                    </p:nvPicPr>
                    <p:blipFill>
                      <a:blip r:embed="rId13"/>
                      <a:stretch>
                        <a:fillRect/>
                      </a:stretch>
                    </p:blipFill>
                    <p:spPr>
                      <a:xfrm>
                        <a:off x="3639057" y="2783407"/>
                        <a:ext cx="5386314" cy="2949849"/>
                      </a:xfrm>
                      <a:prstGeom prst="rect">
                        <a:avLst/>
                      </a:prstGeom>
                    </p:spPr>
                  </p:pic>
                </p:oleObj>
              </mc:Fallback>
            </mc:AlternateContent>
          </a:graphicData>
        </a:graphic>
      </p:graphicFrame>
    </p:spTree>
    <p:extLst>
      <p:ext uri="{BB962C8B-B14F-4D97-AF65-F5344CB8AC3E}">
        <p14:creationId xmlns:p14="http://schemas.microsoft.com/office/powerpoint/2010/main" val="3935124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Abordagem Utilizada</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17</a:t>
            </a:fld>
            <a:endParaRPr lang="pt-PT"/>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710594349"/>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1579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Transferência de Dados</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18</a:t>
            </a:fld>
            <a:endParaRPr lang="pt-PT"/>
          </a:p>
        </p:txBody>
      </p:sp>
      <p:sp>
        <p:nvSpPr>
          <p:cNvPr id="5" name="Content Placeholder 4"/>
          <p:cNvSpPr>
            <a:spLocks noGrp="1"/>
          </p:cNvSpPr>
          <p:nvPr>
            <p:ph sz="quarter" idx="1"/>
          </p:nvPr>
        </p:nvSpPr>
        <p:spPr>
          <a:xfrm>
            <a:off x="612648" y="1600200"/>
            <a:ext cx="8153400" cy="1972845"/>
          </a:xfrm>
        </p:spPr>
        <p:txBody>
          <a:bodyPr>
            <a:normAutofit fontScale="92500"/>
          </a:bodyPr>
          <a:lstStyle/>
          <a:p>
            <a:r>
              <a:rPr lang="pt-PT" sz="3000" dirty="0" smtClean="0"/>
              <a:t>Transferência de dados é baseada em: </a:t>
            </a:r>
          </a:p>
          <a:p>
            <a:pPr lvl="1"/>
            <a:r>
              <a:rPr lang="pt-PT" sz="2600" dirty="0" smtClean="0"/>
              <a:t>Escalonamento temporal e espacial</a:t>
            </a:r>
          </a:p>
          <a:p>
            <a:pPr lvl="1"/>
            <a:r>
              <a:rPr lang="pt-PT" sz="2600" dirty="0" smtClean="0"/>
              <a:t>Modelo de pêndulo invertido relacionando o </a:t>
            </a:r>
            <a:r>
              <a:rPr lang="pt-PT" sz="2600" dirty="0" err="1" smtClean="0"/>
              <a:t>CoP</a:t>
            </a:r>
            <a:r>
              <a:rPr lang="pt-PT" sz="2600" dirty="0" smtClean="0"/>
              <a:t> e </a:t>
            </a:r>
            <a:r>
              <a:rPr lang="pt-PT" sz="2600" dirty="0" err="1" smtClean="0"/>
              <a:t>CoG</a:t>
            </a:r>
            <a:endParaRPr lang="pt-PT" sz="2600" dirty="0" smtClean="0"/>
          </a:p>
          <a:p>
            <a:pPr lvl="1"/>
            <a:r>
              <a:rPr lang="pt-PT" sz="2600" dirty="0" smtClean="0"/>
              <a:t>Cálculo do Jacobiano do centro de massa (</a:t>
            </a:r>
            <a:r>
              <a:rPr lang="pt-PT" sz="2600" i="1" dirty="0" err="1" smtClean="0"/>
              <a:t>CoG-Jacobian</a:t>
            </a:r>
            <a:r>
              <a:rPr lang="pt-PT" sz="2600" dirty="0" smtClean="0"/>
              <a:t>)</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945" b="8784"/>
          <a:stretch/>
        </p:blipFill>
        <p:spPr bwMode="auto">
          <a:xfrm>
            <a:off x="1115616" y="3501008"/>
            <a:ext cx="3160046" cy="2857573"/>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t="2739" b="5625"/>
          <a:stretch/>
        </p:blipFill>
        <p:spPr bwMode="auto">
          <a:xfrm>
            <a:off x="4155440" y="3356992"/>
            <a:ext cx="4607560" cy="3121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0902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011753964"/>
              </p:ext>
            </p:extLst>
          </p:nvPr>
        </p:nvGraphicFramePr>
        <p:xfrm>
          <a:off x="611560" y="2582570"/>
          <a:ext cx="7919792" cy="4662854"/>
        </p:xfrm>
        <a:graphic>
          <a:graphicData uri="http://schemas.openxmlformats.org/presentationml/2006/ole">
            <mc:AlternateContent xmlns:mc="http://schemas.openxmlformats.org/markup-compatibility/2006">
              <mc:Choice xmlns:v="urn:schemas-microsoft-com:vml" Requires="v">
                <p:oleObj spid="_x0000_s2191" name="CorelDRAW" r:id="rId4" imgW="6411436" imgH="3775351" progId="CorelDraw.Graphic.17">
                  <p:embed/>
                </p:oleObj>
              </mc:Choice>
              <mc:Fallback>
                <p:oleObj name="CorelDRAW" r:id="rId4" imgW="6411436" imgH="3775351" progId="CorelDraw.Graphic.17">
                  <p:embed/>
                  <p:pic>
                    <p:nvPicPr>
                      <p:cNvPr id="0" name=""/>
                      <p:cNvPicPr/>
                      <p:nvPr/>
                    </p:nvPicPr>
                    <p:blipFill>
                      <a:blip r:embed="rId5"/>
                      <a:stretch>
                        <a:fillRect/>
                      </a:stretch>
                    </p:blipFill>
                    <p:spPr>
                      <a:xfrm>
                        <a:off x="611560" y="2582570"/>
                        <a:ext cx="7919792" cy="4662854"/>
                      </a:xfrm>
                      <a:prstGeom prst="rect">
                        <a:avLst/>
                      </a:prstGeom>
                    </p:spPr>
                  </p:pic>
                </p:oleObj>
              </mc:Fallback>
            </mc:AlternateContent>
          </a:graphicData>
        </a:graphic>
      </p:graphicFrame>
      <p:sp>
        <p:nvSpPr>
          <p:cNvPr id="2" name="Title 1"/>
          <p:cNvSpPr>
            <a:spLocks noGrp="1"/>
          </p:cNvSpPr>
          <p:nvPr>
            <p:ph type="title"/>
          </p:nvPr>
        </p:nvSpPr>
        <p:spPr/>
        <p:txBody>
          <a:bodyPr>
            <a:normAutofit fontScale="90000"/>
          </a:bodyPr>
          <a:lstStyle/>
          <a:p>
            <a:r>
              <a:rPr lang="pt-PT" sz="4400" dirty="0" smtClean="0"/>
              <a:t>Transferência de Dados</a:t>
            </a:r>
            <a:r>
              <a:rPr lang="pt-PT" dirty="0" smtClean="0"/>
              <a:t/>
            </a:r>
            <a:br>
              <a:rPr lang="pt-PT" dirty="0" smtClean="0"/>
            </a:br>
            <a:r>
              <a:rPr lang="pt-PT" sz="3600" dirty="0" smtClean="0"/>
              <a:t>Bloco “</a:t>
            </a:r>
            <a:r>
              <a:rPr lang="pt-PT" sz="3600" i="1" dirty="0" smtClean="0"/>
              <a:t>off-line</a:t>
            </a:r>
            <a:r>
              <a:rPr lang="pt-PT" sz="3600" dirty="0" smtClean="0"/>
              <a:t>”</a:t>
            </a:r>
            <a:endParaRPr lang="pt-PT" sz="3600"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19</a:t>
            </a:fld>
            <a:endParaRPr lang="pt-PT"/>
          </a:p>
        </p:txBody>
      </p:sp>
      <p:sp>
        <p:nvSpPr>
          <p:cNvPr id="6" name="Content Placeholder 4"/>
          <p:cNvSpPr>
            <a:spLocks noGrp="1"/>
          </p:cNvSpPr>
          <p:nvPr>
            <p:ph sz="quarter" idx="1"/>
          </p:nvPr>
        </p:nvSpPr>
        <p:spPr>
          <a:xfrm>
            <a:off x="611560" y="1628800"/>
            <a:ext cx="8351840" cy="864096"/>
          </a:xfrm>
          <a:solidFill>
            <a:schemeClr val="bg1"/>
          </a:solidFill>
        </p:spPr>
        <p:txBody>
          <a:bodyPr>
            <a:normAutofit/>
          </a:bodyPr>
          <a:lstStyle/>
          <a:p>
            <a:r>
              <a:rPr lang="pt-PT" sz="2400" dirty="0" smtClean="0"/>
              <a:t>Escalonamento dos parâmetros de locomoção garantem que humano e robô mantêm as proporções em todas as dimensões</a:t>
            </a:r>
          </a:p>
        </p:txBody>
      </p:sp>
    </p:spTree>
    <p:extLst>
      <p:ext uri="{BB962C8B-B14F-4D97-AF65-F5344CB8AC3E}">
        <p14:creationId xmlns:p14="http://schemas.microsoft.com/office/powerpoint/2010/main" val="185430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Estrutura</a:t>
            </a:r>
            <a:r>
              <a:rPr lang="en-GB" dirty="0" smtClean="0"/>
              <a:t> da </a:t>
            </a:r>
            <a:r>
              <a:rPr lang="en-GB" dirty="0" err="1" smtClean="0"/>
              <a:t>Apresentação</a:t>
            </a:r>
            <a:endParaRPr lang="en-GB" dirty="0"/>
          </a:p>
        </p:txBody>
      </p:sp>
      <p:sp>
        <p:nvSpPr>
          <p:cNvPr id="3" name="Date Placeholder 2"/>
          <p:cNvSpPr>
            <a:spLocks noGrp="1"/>
          </p:cNvSpPr>
          <p:nvPr>
            <p:ph type="dt" sz="half" idx="10"/>
          </p:nvPr>
        </p:nvSpPr>
        <p:spPr>
          <a:xfrm>
            <a:off x="7452320" y="6453336"/>
            <a:ext cx="1512168" cy="365125"/>
          </a:xfrm>
        </p:spPr>
        <p:txBody>
          <a:bodyPr/>
          <a:lstStyle/>
          <a:p>
            <a:pPr algn="r"/>
            <a:fld id="{2E3631DD-680D-4420-B323-1A40947D4592}" type="datetime1">
              <a:rPr lang="pt-PT" smtClean="0"/>
              <a:pPr algn="r"/>
              <a:t>24-10-2016</a:t>
            </a:fld>
            <a:r>
              <a:rPr lang="pt-PT" dirty="0" smtClean="0"/>
              <a:t>	</a:t>
            </a:r>
            <a:endParaRPr lang="pt-PT" dirty="0"/>
          </a:p>
        </p:txBody>
      </p:sp>
      <p:sp>
        <p:nvSpPr>
          <p:cNvPr id="5" name="Slide Number Placeholder 4"/>
          <p:cNvSpPr>
            <a:spLocks noGrp="1"/>
          </p:cNvSpPr>
          <p:nvPr>
            <p:ph type="sldNum" sz="quarter" idx="12"/>
          </p:nvPr>
        </p:nvSpPr>
        <p:spPr/>
        <p:txBody>
          <a:bodyPr>
            <a:normAutofit fontScale="85000" lnSpcReduction="20000"/>
          </a:bodyPr>
          <a:lstStyle/>
          <a:p>
            <a:fld id="{F347F9FC-08F0-49C4-9675-BAB9784A2F6E}" type="slidenum">
              <a:rPr lang="pt-PT" smtClean="0"/>
              <a:pPr/>
              <a:t>2</a:t>
            </a:fld>
            <a:endParaRPr lang="pt-PT"/>
          </a:p>
        </p:txBody>
      </p:sp>
      <p:sp>
        <p:nvSpPr>
          <p:cNvPr id="6" name="Content Placeholder 5"/>
          <p:cNvSpPr>
            <a:spLocks noGrp="1"/>
          </p:cNvSpPr>
          <p:nvPr>
            <p:ph sz="quarter" idx="1"/>
          </p:nvPr>
        </p:nvSpPr>
        <p:spPr>
          <a:xfrm>
            <a:off x="612648" y="1600200"/>
            <a:ext cx="8153400" cy="4709120"/>
          </a:xfrm>
        </p:spPr>
        <p:txBody>
          <a:bodyPr>
            <a:normAutofit/>
          </a:bodyPr>
          <a:lstStyle/>
          <a:p>
            <a:r>
              <a:rPr lang="en-GB" dirty="0" err="1" smtClean="0"/>
              <a:t>Motivação</a:t>
            </a:r>
            <a:r>
              <a:rPr lang="en-GB" dirty="0" smtClean="0"/>
              <a:t> e </a:t>
            </a:r>
            <a:r>
              <a:rPr lang="en-GB" dirty="0" err="1" smtClean="0"/>
              <a:t>objectivos</a:t>
            </a:r>
            <a:endParaRPr lang="en-GB" dirty="0" smtClean="0"/>
          </a:p>
          <a:p>
            <a:r>
              <a:rPr lang="en-GB" dirty="0" err="1" smtClean="0"/>
              <a:t>Análise</a:t>
            </a:r>
            <a:r>
              <a:rPr lang="en-GB" dirty="0" smtClean="0"/>
              <a:t> do </a:t>
            </a:r>
            <a:r>
              <a:rPr lang="en-GB" dirty="0" err="1" smtClean="0"/>
              <a:t>movimento</a:t>
            </a:r>
            <a:r>
              <a:rPr lang="en-GB" dirty="0" smtClean="0"/>
              <a:t> </a:t>
            </a:r>
            <a:r>
              <a:rPr lang="en-GB" dirty="0" err="1" smtClean="0"/>
              <a:t>humano</a:t>
            </a:r>
            <a:endParaRPr lang="en-GB" dirty="0" smtClean="0"/>
          </a:p>
          <a:p>
            <a:r>
              <a:rPr lang="en-GB" dirty="0" err="1" smtClean="0"/>
              <a:t>Codificação</a:t>
            </a:r>
            <a:r>
              <a:rPr lang="en-GB" dirty="0" smtClean="0"/>
              <a:t> das </a:t>
            </a:r>
            <a:r>
              <a:rPr lang="en-GB" dirty="0" err="1" smtClean="0"/>
              <a:t>demonstrações</a:t>
            </a:r>
            <a:endParaRPr lang="en-GB" dirty="0" smtClean="0"/>
          </a:p>
          <a:p>
            <a:r>
              <a:rPr lang="en-GB" dirty="0" err="1" smtClean="0"/>
              <a:t>Tranferência</a:t>
            </a:r>
            <a:r>
              <a:rPr lang="en-GB" dirty="0" smtClean="0"/>
              <a:t> de dados </a:t>
            </a:r>
            <a:r>
              <a:rPr lang="en-GB" dirty="0" err="1" smtClean="0"/>
              <a:t>humano</a:t>
            </a:r>
            <a:r>
              <a:rPr lang="en-GB" dirty="0" smtClean="0"/>
              <a:t>-robot</a:t>
            </a:r>
          </a:p>
          <a:p>
            <a:r>
              <a:rPr lang="en-GB" dirty="0" err="1" smtClean="0"/>
              <a:t>Locomoção</a:t>
            </a:r>
            <a:r>
              <a:rPr lang="en-GB" dirty="0" smtClean="0"/>
              <a:t> </a:t>
            </a:r>
            <a:r>
              <a:rPr lang="en-GB" dirty="0" err="1" smtClean="0"/>
              <a:t>adaptativa</a:t>
            </a:r>
            <a:endParaRPr lang="en-GB" dirty="0" smtClean="0"/>
          </a:p>
          <a:p>
            <a:r>
              <a:rPr lang="en-GB" dirty="0" err="1" smtClean="0"/>
              <a:t>Resultados</a:t>
            </a:r>
            <a:r>
              <a:rPr lang="en-GB" dirty="0" smtClean="0"/>
              <a:t> </a:t>
            </a:r>
            <a:r>
              <a:rPr lang="en-GB" dirty="0" err="1" smtClean="0"/>
              <a:t>experimentais</a:t>
            </a:r>
            <a:endParaRPr lang="en-GB" dirty="0" smtClean="0"/>
          </a:p>
          <a:p>
            <a:r>
              <a:rPr lang="en-GB" dirty="0" err="1" smtClean="0"/>
              <a:t>Conclusões</a:t>
            </a:r>
            <a:r>
              <a:rPr lang="en-GB" dirty="0" smtClean="0"/>
              <a:t> e </a:t>
            </a:r>
            <a:r>
              <a:rPr lang="en-GB" dirty="0" err="1" smtClean="0"/>
              <a:t>trabalho</a:t>
            </a:r>
            <a:r>
              <a:rPr lang="en-GB" dirty="0" smtClean="0"/>
              <a:t> </a:t>
            </a:r>
            <a:r>
              <a:rPr lang="en-GB" dirty="0" err="1" smtClean="0"/>
              <a:t>futuro</a:t>
            </a:r>
            <a:endParaRPr lang="en-GB" dirty="0" smtClean="0"/>
          </a:p>
          <a:p>
            <a:r>
              <a:rPr lang="en-GB" dirty="0" err="1" smtClean="0"/>
              <a:t>Contribuições</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sz="4400" dirty="0" smtClean="0"/>
              <a:t>Transferência de Dados</a:t>
            </a:r>
            <a:r>
              <a:rPr lang="pt-PT" dirty="0" smtClean="0"/>
              <a:t/>
            </a:r>
            <a:br>
              <a:rPr lang="pt-PT" dirty="0" smtClean="0"/>
            </a:br>
            <a:r>
              <a:rPr lang="pt-PT" sz="3600" dirty="0" smtClean="0"/>
              <a:t>Bloco “on-line”</a:t>
            </a:r>
            <a:endParaRPr lang="pt-PT" sz="3600"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20</a:t>
            </a:fld>
            <a:endParaRPr lang="pt-PT"/>
          </a:p>
        </p:txBody>
      </p:sp>
      <p:graphicFrame>
        <p:nvGraphicFramePr>
          <p:cNvPr id="5" name="Object 4"/>
          <p:cNvGraphicFramePr>
            <a:graphicFrameLocks noChangeAspect="1"/>
          </p:cNvGraphicFramePr>
          <p:nvPr>
            <p:extLst>
              <p:ext uri="{D42A27DB-BD31-4B8C-83A1-F6EECF244321}">
                <p14:modId xmlns:p14="http://schemas.microsoft.com/office/powerpoint/2010/main" val="4253901135"/>
              </p:ext>
            </p:extLst>
          </p:nvPr>
        </p:nvGraphicFramePr>
        <p:xfrm>
          <a:off x="591465" y="2069976"/>
          <a:ext cx="8092881" cy="3751291"/>
        </p:xfrm>
        <a:graphic>
          <a:graphicData uri="http://schemas.openxmlformats.org/presentationml/2006/ole">
            <mc:AlternateContent xmlns:mc="http://schemas.openxmlformats.org/markup-compatibility/2006">
              <mc:Choice xmlns:v="urn:schemas-microsoft-com:vml" Requires="v">
                <p:oleObj spid="_x0000_s3273" name="CorelDRAW" r:id="rId4" imgW="8401292" imgH="3893723" progId="CorelDraw.Graphic.17">
                  <p:embed/>
                </p:oleObj>
              </mc:Choice>
              <mc:Fallback>
                <p:oleObj name="CorelDRAW" r:id="rId4" imgW="8401292" imgH="3893723" progId="CorelDraw.Graphic.17">
                  <p:embed/>
                  <p:pic>
                    <p:nvPicPr>
                      <p:cNvPr id="0" name=""/>
                      <p:cNvPicPr/>
                      <p:nvPr/>
                    </p:nvPicPr>
                    <p:blipFill>
                      <a:blip r:embed="rId5"/>
                      <a:stretch>
                        <a:fillRect/>
                      </a:stretch>
                    </p:blipFill>
                    <p:spPr>
                      <a:xfrm>
                        <a:off x="591465" y="2069976"/>
                        <a:ext cx="8092881" cy="3751291"/>
                      </a:xfrm>
                      <a:prstGeom prst="rect">
                        <a:avLst/>
                      </a:prstGeom>
                    </p:spPr>
                  </p:pic>
                </p:oleObj>
              </mc:Fallback>
            </mc:AlternateContent>
          </a:graphicData>
        </a:graphic>
      </p:graphicFrame>
      <p:sp>
        <p:nvSpPr>
          <p:cNvPr id="9" name="Content Placeholder 4"/>
          <p:cNvSpPr>
            <a:spLocks noGrp="1"/>
          </p:cNvSpPr>
          <p:nvPr>
            <p:ph sz="quarter" idx="1"/>
          </p:nvPr>
        </p:nvSpPr>
        <p:spPr>
          <a:xfrm>
            <a:off x="611560" y="1628800"/>
            <a:ext cx="8351840" cy="864096"/>
          </a:xfrm>
          <a:solidFill>
            <a:schemeClr val="bg1"/>
          </a:solidFill>
        </p:spPr>
        <p:txBody>
          <a:bodyPr>
            <a:normAutofit fontScale="92500"/>
          </a:bodyPr>
          <a:lstStyle/>
          <a:p>
            <a:r>
              <a:rPr lang="pt-PT" sz="2400" dirty="0" smtClean="0"/>
              <a:t>Modelo reduzido para relacionar CoP e CoG (extensão do LIPM</a:t>
            </a:r>
            <a:r>
              <a:rPr lang="pt-PT" sz="2400" baseline="30000" dirty="0"/>
              <a:t>3</a:t>
            </a:r>
            <a:r>
              <a:rPr lang="pt-PT" sz="2400" dirty="0" smtClean="0"/>
              <a:t>)</a:t>
            </a:r>
          </a:p>
          <a:p>
            <a:r>
              <a:rPr lang="pt-PT" sz="2400" dirty="0" smtClean="0"/>
              <a:t>Cinemática inversa baseada no Jacobiano do CoG com restrições</a:t>
            </a:r>
            <a:r>
              <a:rPr lang="pt-PT" sz="2400" baseline="30000" dirty="0"/>
              <a:t>4</a:t>
            </a:r>
            <a:endParaRPr lang="pt-PT" sz="2400" baseline="30000" dirty="0" smtClean="0"/>
          </a:p>
        </p:txBody>
      </p:sp>
      <p:sp>
        <p:nvSpPr>
          <p:cNvPr id="10" name="Rectangle 9"/>
          <p:cNvSpPr/>
          <p:nvPr/>
        </p:nvSpPr>
        <p:spPr>
          <a:xfrm>
            <a:off x="467544" y="5661248"/>
            <a:ext cx="8503096" cy="1092607"/>
          </a:xfrm>
          <a:prstGeom prst="rect">
            <a:avLst/>
          </a:prstGeom>
          <a:solidFill>
            <a:schemeClr val="bg1"/>
          </a:solidFill>
        </p:spPr>
        <p:txBody>
          <a:bodyPr wrap="square">
            <a:spAutoFit/>
          </a:bodyPr>
          <a:lstStyle/>
          <a:p>
            <a:pPr indent="-360000" algn="just"/>
            <a:r>
              <a:rPr lang="en-US" sz="1400" baseline="30000" dirty="0">
                <a:latin typeface="Garamond" panose="02020502050306020203" pitchFamily="18" charset="0"/>
                <a:ea typeface="Times New Roman" panose="02020603050405020304" pitchFamily="18" charset="0"/>
                <a:cs typeface="Times New Roman" panose="02020603050405020304" pitchFamily="18" charset="0"/>
              </a:rPr>
              <a:t>3</a:t>
            </a:r>
            <a:r>
              <a:rPr lang="en-US" sz="1300" dirty="0" smtClean="0">
                <a:latin typeface="Garamond" panose="02020502050306020203" pitchFamily="18" charset="0"/>
                <a:ea typeface="Times New Roman" panose="02020603050405020304" pitchFamily="18" charset="0"/>
                <a:cs typeface="Times New Roman" panose="02020603050405020304" pitchFamily="18" charset="0"/>
              </a:rPr>
              <a:t>Kajita</a:t>
            </a:r>
            <a:r>
              <a:rPr lang="en-US" sz="1300" dirty="0">
                <a:latin typeface="Garamond" panose="02020502050306020203" pitchFamily="18" charset="0"/>
                <a:ea typeface="Times New Roman" panose="02020603050405020304" pitchFamily="18" charset="0"/>
                <a:cs typeface="Times New Roman" panose="02020603050405020304" pitchFamily="18" charset="0"/>
              </a:rPr>
              <a:t>, S., </a:t>
            </a:r>
            <a:r>
              <a:rPr lang="en-US" sz="1300" dirty="0" err="1">
                <a:latin typeface="Garamond" panose="02020502050306020203" pitchFamily="18" charset="0"/>
                <a:ea typeface="Times New Roman" panose="02020603050405020304" pitchFamily="18" charset="0"/>
                <a:cs typeface="Times New Roman" panose="02020603050405020304" pitchFamily="18" charset="0"/>
              </a:rPr>
              <a:t>Kanehiro</a:t>
            </a:r>
            <a:r>
              <a:rPr lang="en-US" sz="1300" dirty="0">
                <a:latin typeface="Garamond" panose="02020502050306020203" pitchFamily="18" charset="0"/>
                <a:ea typeface="Times New Roman" panose="02020603050405020304" pitchFamily="18" charset="0"/>
                <a:cs typeface="Times New Roman" panose="02020603050405020304" pitchFamily="18" charset="0"/>
              </a:rPr>
              <a:t>, F., Kaneko, K., Fujiwara, K., Harada, K., Yokoi, K. &amp; </a:t>
            </a:r>
            <a:r>
              <a:rPr lang="en-US" sz="1300" dirty="0" err="1">
                <a:latin typeface="Garamond" panose="02020502050306020203" pitchFamily="18" charset="0"/>
                <a:ea typeface="Times New Roman" panose="02020603050405020304" pitchFamily="18" charset="0"/>
                <a:cs typeface="Times New Roman" panose="02020603050405020304" pitchFamily="18" charset="0"/>
              </a:rPr>
              <a:t>Hirukawa</a:t>
            </a:r>
            <a:r>
              <a:rPr lang="en-US" sz="1300" dirty="0">
                <a:latin typeface="Garamond" panose="02020502050306020203" pitchFamily="18" charset="0"/>
                <a:ea typeface="Times New Roman" panose="02020603050405020304" pitchFamily="18" charset="0"/>
                <a:cs typeface="Times New Roman" panose="02020603050405020304" pitchFamily="18" charset="0"/>
              </a:rPr>
              <a:t>, H</a:t>
            </a:r>
            <a:r>
              <a:rPr lang="en-US" sz="1300" dirty="0" smtClean="0">
                <a:latin typeface="Garamond" panose="02020502050306020203" pitchFamily="18" charset="0"/>
                <a:ea typeface="Times New Roman" panose="02020603050405020304" pitchFamily="18" charset="0"/>
                <a:cs typeface="Times New Roman" panose="02020603050405020304" pitchFamily="18" charset="0"/>
              </a:rPr>
              <a:t>. (2003), “Biped </a:t>
            </a:r>
            <a:r>
              <a:rPr lang="en-US" sz="1300" dirty="0">
                <a:latin typeface="Garamond" panose="02020502050306020203" pitchFamily="18" charset="0"/>
                <a:ea typeface="Times New Roman" panose="02020603050405020304" pitchFamily="18" charset="0"/>
                <a:cs typeface="Times New Roman" panose="02020603050405020304" pitchFamily="18" charset="0"/>
              </a:rPr>
              <a:t>walking pattern generation by using preview control of zero-moment </a:t>
            </a:r>
            <a:r>
              <a:rPr lang="en-US" sz="1300" dirty="0" smtClean="0">
                <a:latin typeface="Garamond" panose="02020502050306020203" pitchFamily="18" charset="0"/>
                <a:ea typeface="Times New Roman" panose="02020603050405020304" pitchFamily="18" charset="0"/>
                <a:cs typeface="Times New Roman" panose="02020603050405020304" pitchFamily="18" charset="0"/>
              </a:rPr>
              <a:t>point”, Proc. IEEE Int. Conf. </a:t>
            </a:r>
            <a:r>
              <a:rPr lang="en-US" sz="1300" dirty="0">
                <a:latin typeface="Garamond" panose="02020502050306020203" pitchFamily="18" charset="0"/>
                <a:ea typeface="Times New Roman" panose="02020603050405020304" pitchFamily="18" charset="0"/>
                <a:cs typeface="Times New Roman" panose="02020603050405020304" pitchFamily="18" charset="0"/>
              </a:rPr>
              <a:t>on</a:t>
            </a:r>
            <a:r>
              <a:rPr lang="en-US" sz="1300" dirty="0" smtClean="0">
                <a:latin typeface="Garamond" panose="02020502050306020203" pitchFamily="18" charset="0"/>
                <a:ea typeface="Times New Roman" panose="02020603050405020304" pitchFamily="18" charset="0"/>
                <a:cs typeface="Times New Roman" panose="02020603050405020304" pitchFamily="18" charset="0"/>
              </a:rPr>
              <a:t>. Robotics &amp; Automation, pp</a:t>
            </a:r>
            <a:r>
              <a:rPr lang="en-US" sz="1300" dirty="0">
                <a:latin typeface="Garamond" panose="02020502050306020203" pitchFamily="18" charset="0"/>
                <a:ea typeface="Times New Roman" panose="02020603050405020304" pitchFamily="18" charset="0"/>
                <a:cs typeface="Times New Roman" panose="02020603050405020304" pitchFamily="18" charset="0"/>
              </a:rPr>
              <a:t>. </a:t>
            </a:r>
            <a:r>
              <a:rPr lang="en-US" sz="1300" dirty="0" smtClean="0">
                <a:latin typeface="Garamond" panose="02020502050306020203" pitchFamily="18" charset="0"/>
                <a:ea typeface="Times New Roman" panose="02020603050405020304" pitchFamily="18" charset="0"/>
                <a:cs typeface="Times New Roman" panose="02020603050405020304" pitchFamily="18" charset="0"/>
              </a:rPr>
              <a:t>1620-1626.</a:t>
            </a:r>
          </a:p>
          <a:p>
            <a:pPr indent="-360000" algn="just"/>
            <a:r>
              <a:rPr lang="pt-PT" sz="1300" baseline="30000" dirty="0">
                <a:latin typeface="Garamond" panose="02020502050306020203" pitchFamily="18" charset="0"/>
                <a:ea typeface="Times New Roman" panose="02020603050405020304" pitchFamily="18" charset="0"/>
                <a:cs typeface="Times New Roman" panose="02020603050405020304" pitchFamily="18" charset="0"/>
              </a:rPr>
              <a:t>4</a:t>
            </a:r>
            <a:r>
              <a:rPr lang="en-US" sz="1300" dirty="0" smtClean="0">
                <a:latin typeface="Garamond" panose="02020502050306020203" pitchFamily="18" charset="0"/>
                <a:ea typeface="Times New Roman" panose="02020603050405020304" pitchFamily="18" charset="0"/>
                <a:cs typeface="Times New Roman" panose="02020603050405020304" pitchFamily="18" charset="0"/>
              </a:rPr>
              <a:t>Choi</a:t>
            </a:r>
            <a:r>
              <a:rPr lang="en-US" sz="1300" dirty="0">
                <a:latin typeface="Garamond" panose="02020502050306020203" pitchFamily="18" charset="0"/>
                <a:ea typeface="Times New Roman" panose="02020603050405020304" pitchFamily="18" charset="0"/>
                <a:cs typeface="Times New Roman" panose="02020603050405020304" pitchFamily="18" charset="0"/>
              </a:rPr>
              <a:t>, Y., Kim, D., Oh, Y. &amp; You, B.J. (2007). Posture/walking control for humanoid robot based on kinematic resolution of </a:t>
            </a:r>
            <a:r>
              <a:rPr lang="en-US" sz="1300" dirty="0" err="1">
                <a:latin typeface="Garamond" panose="02020502050306020203" pitchFamily="18" charset="0"/>
                <a:ea typeface="Times New Roman" panose="02020603050405020304" pitchFamily="18" charset="0"/>
                <a:cs typeface="Times New Roman" panose="02020603050405020304" pitchFamily="18" charset="0"/>
              </a:rPr>
              <a:t>CoM</a:t>
            </a:r>
            <a:r>
              <a:rPr lang="en-US" sz="1300" dirty="0">
                <a:latin typeface="Garamond" panose="02020502050306020203" pitchFamily="18" charset="0"/>
                <a:ea typeface="Times New Roman" panose="02020603050405020304" pitchFamily="18" charset="0"/>
                <a:cs typeface="Times New Roman" panose="02020603050405020304" pitchFamily="18" charset="0"/>
              </a:rPr>
              <a:t> Jacobian with embedded motion. </a:t>
            </a:r>
            <a:r>
              <a:rPr lang="en-US" sz="1300" i="1" dirty="0">
                <a:latin typeface="Garamond" panose="02020502050306020203" pitchFamily="18" charset="0"/>
                <a:ea typeface="Times New Roman" panose="02020603050405020304" pitchFamily="18" charset="0"/>
                <a:cs typeface="Times New Roman" panose="02020603050405020304" pitchFamily="18" charset="0"/>
              </a:rPr>
              <a:t>IEEE Transactions on </a:t>
            </a:r>
            <a:r>
              <a:rPr lang="en-US" sz="1300" i="1" dirty="0" smtClean="0">
                <a:latin typeface="Garamond" panose="02020502050306020203" pitchFamily="18" charset="0"/>
                <a:ea typeface="Times New Roman" panose="02020603050405020304" pitchFamily="18" charset="0"/>
                <a:cs typeface="Times New Roman" panose="02020603050405020304" pitchFamily="18" charset="0"/>
              </a:rPr>
              <a:t>Robotics</a:t>
            </a:r>
            <a:r>
              <a:rPr lang="en-US" sz="1300" dirty="0" smtClean="0">
                <a:latin typeface="Garamond" panose="02020502050306020203" pitchFamily="18" charset="0"/>
                <a:ea typeface="Times New Roman" panose="02020603050405020304" pitchFamily="18" charset="0"/>
                <a:cs typeface="Times New Roman" panose="02020603050405020304" pitchFamily="18" charset="0"/>
              </a:rPr>
              <a:t>, </a:t>
            </a:r>
            <a:r>
              <a:rPr lang="en-US" sz="1300" dirty="0">
                <a:latin typeface="Garamond" panose="02020502050306020203" pitchFamily="18" charset="0"/>
                <a:ea typeface="Times New Roman" panose="02020603050405020304" pitchFamily="18" charset="0"/>
                <a:cs typeface="Times New Roman" panose="02020603050405020304" pitchFamily="18" charset="0"/>
              </a:rPr>
              <a:t>23 (6</a:t>
            </a:r>
            <a:r>
              <a:rPr lang="en-US" sz="1300" dirty="0" smtClean="0">
                <a:latin typeface="Garamond" panose="02020502050306020203" pitchFamily="18" charset="0"/>
                <a:ea typeface="Times New Roman" panose="02020603050405020304" pitchFamily="18" charset="0"/>
                <a:cs typeface="Times New Roman" panose="02020603050405020304" pitchFamily="18" charset="0"/>
              </a:rPr>
              <a:t>), pp</a:t>
            </a:r>
            <a:r>
              <a:rPr lang="en-US" sz="1300" dirty="0">
                <a:latin typeface="Garamond" panose="02020502050306020203" pitchFamily="18" charset="0"/>
                <a:ea typeface="Times New Roman" panose="02020603050405020304" pitchFamily="18" charset="0"/>
                <a:cs typeface="Times New Roman" panose="02020603050405020304" pitchFamily="18" charset="0"/>
              </a:rPr>
              <a:t>. </a:t>
            </a:r>
            <a:r>
              <a:rPr lang="en-US" sz="1300" dirty="0" smtClean="0">
                <a:latin typeface="Garamond" panose="02020502050306020203" pitchFamily="18" charset="0"/>
                <a:ea typeface="Times New Roman" panose="02020603050405020304" pitchFamily="18" charset="0"/>
                <a:cs typeface="Times New Roman" panose="02020603050405020304" pitchFamily="18" charset="0"/>
              </a:rPr>
              <a:t>1285-1293</a:t>
            </a:r>
            <a:r>
              <a:rPr lang="en-US" sz="1300" dirty="0">
                <a:latin typeface="Garamond" panose="02020502050306020203" pitchFamily="18" charset="0"/>
                <a:ea typeface="Times New Roman" panose="02020603050405020304" pitchFamily="18" charset="0"/>
                <a:cs typeface="Times New Roman" panose="02020603050405020304" pitchFamily="18" charset="0"/>
              </a:rPr>
              <a:t>.</a:t>
            </a:r>
            <a:r>
              <a:rPr lang="pt-PT" sz="1300" dirty="0">
                <a:latin typeface="Garamond" panose="02020502050306020203"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00793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a:t>Transferência de Dados</a:t>
            </a:r>
            <a:br>
              <a:rPr lang="pt-PT" dirty="0"/>
            </a:br>
            <a:r>
              <a:rPr lang="pt-PT" sz="3200" dirty="0"/>
              <a:t>Bloco “on-line”</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21</a:t>
            </a:fld>
            <a:endParaRPr lang="pt-PT"/>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20021359"/>
              </p:ext>
            </p:extLst>
          </p:nvPr>
        </p:nvGraphicFramePr>
        <p:xfrm>
          <a:off x="3923928" y="1628800"/>
          <a:ext cx="4400576" cy="1904083"/>
        </p:xfrm>
        <a:graphic>
          <a:graphicData uri="http://schemas.openxmlformats.org/presentationml/2006/ole">
            <mc:AlternateContent xmlns:mc="http://schemas.openxmlformats.org/markup-compatibility/2006">
              <mc:Choice xmlns:v="urn:schemas-microsoft-com:vml" Requires="v">
                <p:oleObj spid="_x0000_s9252" r:id="rId4" imgW="9953280" imgH="4306680" progId="CorelDraw.Graphic.17">
                  <p:embed/>
                </p:oleObj>
              </mc:Choice>
              <mc:Fallback>
                <p:oleObj r:id="rId4" imgW="9953280" imgH="4306680" progId="CorelDraw.Graphic.17">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t="13374"/>
                      <a:stretch>
                        <a:fillRect/>
                      </a:stretch>
                    </p:blipFill>
                    <p:spPr bwMode="auto">
                      <a:xfrm>
                        <a:off x="3923928" y="1628800"/>
                        <a:ext cx="4400576" cy="1904083"/>
                      </a:xfrm>
                      <a:prstGeom prst="rect">
                        <a:avLst/>
                      </a:prstGeom>
                      <a:noFill/>
                      <a:extLst/>
                    </p:spPr>
                  </p:pic>
                </p:oleObj>
              </mc:Fallback>
            </mc:AlternateContent>
          </a:graphicData>
        </a:graphic>
      </p:graphicFrame>
      <p:pic>
        <p:nvPicPr>
          <p:cNvPr id="8" name="Picture 7">
            <a:hlinkClick r:id="rId6" action="ppaction://hlinkfi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6631" y="4149080"/>
            <a:ext cx="3079865" cy="1733204"/>
          </a:xfrm>
          <a:prstGeom prst="rect">
            <a:avLst/>
          </a:prstGeom>
        </p:spPr>
      </p:pic>
      <p:sp>
        <p:nvSpPr>
          <p:cNvPr id="5" name="Content Placeholder 4"/>
          <p:cNvSpPr>
            <a:spLocks noGrp="1"/>
          </p:cNvSpPr>
          <p:nvPr>
            <p:ph sz="quarter" idx="1"/>
          </p:nvPr>
        </p:nvSpPr>
        <p:spPr>
          <a:xfrm>
            <a:off x="612648" y="1600200"/>
            <a:ext cx="5327504" cy="4495800"/>
          </a:xfrm>
          <a:solidFill>
            <a:schemeClr val="bg1"/>
          </a:solidFill>
        </p:spPr>
        <p:txBody>
          <a:bodyPr>
            <a:normAutofit/>
          </a:bodyPr>
          <a:lstStyle/>
          <a:p>
            <a:r>
              <a:rPr lang="pt-PT" sz="2200" dirty="0" smtClean="0"/>
              <a:t>Movimento das juntas da </a:t>
            </a:r>
            <a:r>
              <a:rPr lang="pt-PT" sz="2200" u="sng" dirty="0" smtClean="0"/>
              <a:t>perna de suporte</a:t>
            </a:r>
            <a:r>
              <a:rPr lang="pt-PT" sz="2200" dirty="0" smtClean="0"/>
              <a:t> é calculado em função do movimento da perna </a:t>
            </a:r>
            <a:r>
              <a:rPr lang="pt-PT" sz="2200" dirty="0" smtClean="0"/>
              <a:t>livre</a:t>
            </a:r>
            <a:endParaRPr lang="pt-PT" sz="2200" dirty="0" smtClean="0"/>
          </a:p>
          <a:p>
            <a:endParaRPr lang="pt-PT" sz="2200" dirty="0"/>
          </a:p>
          <a:p>
            <a:endParaRPr lang="pt-PT" sz="2200" dirty="0" smtClean="0"/>
          </a:p>
          <a:p>
            <a:endParaRPr lang="pt-PT" sz="2000" dirty="0" smtClean="0"/>
          </a:p>
          <a:p>
            <a:pPr lvl="1"/>
            <a:endParaRPr lang="pt-PT" sz="2000" dirty="0" smtClean="0"/>
          </a:p>
          <a:p>
            <a:r>
              <a:rPr lang="pt-PT" sz="2200" dirty="0" smtClean="0"/>
              <a:t>Aplicação desta metodologia </a:t>
            </a:r>
            <a:r>
              <a:rPr lang="pt-PT" sz="2200" dirty="0"/>
              <a:t>permitiu obter a </a:t>
            </a:r>
            <a:r>
              <a:rPr lang="pt-PT" sz="2200" u="sng" dirty="0"/>
              <a:t>demonstração única</a:t>
            </a:r>
            <a:r>
              <a:rPr lang="pt-PT" sz="2200" dirty="0"/>
              <a:t> </a:t>
            </a:r>
            <a:r>
              <a:rPr lang="pt-PT" sz="2200" dirty="0" smtClean="0"/>
              <a:t>que preserva propriedades do movimento original</a:t>
            </a:r>
            <a:endParaRPr lang="pt-PT" sz="2200" dirty="0"/>
          </a:p>
        </p:txBody>
      </p:sp>
    </p:spTree>
    <p:extLst>
      <p:ext uri="{BB962C8B-B14F-4D97-AF65-F5344CB8AC3E}">
        <p14:creationId xmlns:p14="http://schemas.microsoft.com/office/powerpoint/2010/main" val="38678315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Evolução do </a:t>
            </a:r>
            <a:r>
              <a:rPr lang="pt-PT" dirty="0" err="1" smtClean="0"/>
              <a:t>CoP</a:t>
            </a:r>
            <a:r>
              <a:rPr lang="pt-PT" dirty="0" smtClean="0"/>
              <a:t> e </a:t>
            </a:r>
            <a:r>
              <a:rPr lang="pt-PT" dirty="0" err="1" smtClean="0"/>
              <a:t>CoG</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22</a:t>
            </a:fld>
            <a:endParaRPr lang="pt-PT"/>
          </a:p>
        </p:txBody>
      </p:sp>
      <p:pic>
        <p:nvPicPr>
          <p:cNvPr id="7" name="Picture 6"/>
          <p:cNvPicPr>
            <a:picLocks noChangeAspect="1"/>
          </p:cNvPicPr>
          <p:nvPr/>
        </p:nvPicPr>
        <p:blipFill rotWithShape="1">
          <a:blip r:embed="rId2"/>
          <a:srcRect t="9410" b="10229"/>
          <a:stretch/>
        </p:blipFill>
        <p:spPr>
          <a:xfrm>
            <a:off x="1187624" y="1700808"/>
            <a:ext cx="6552728" cy="4530282"/>
          </a:xfrm>
          <a:prstGeom prst="rect">
            <a:avLst/>
          </a:prstGeom>
        </p:spPr>
      </p:pic>
    </p:spTree>
    <p:extLst>
      <p:ext uri="{BB962C8B-B14F-4D97-AF65-F5344CB8AC3E}">
        <p14:creationId xmlns:p14="http://schemas.microsoft.com/office/powerpoint/2010/main" val="203683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Abordagem Utilizada</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23</a:t>
            </a:fld>
            <a:endParaRPr lang="pt-PT"/>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104308233"/>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1232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Locomoção Adaptativa</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24</a:t>
            </a:fld>
            <a:endParaRPr lang="pt-PT"/>
          </a:p>
        </p:txBody>
      </p:sp>
      <p:sp>
        <p:nvSpPr>
          <p:cNvPr id="5" name="Content Placeholder 4"/>
          <p:cNvSpPr>
            <a:spLocks noGrp="1"/>
          </p:cNvSpPr>
          <p:nvPr>
            <p:ph sz="quarter" idx="1"/>
          </p:nvPr>
        </p:nvSpPr>
        <p:spPr/>
        <p:txBody>
          <a:bodyPr>
            <a:normAutofit/>
          </a:bodyPr>
          <a:lstStyle/>
          <a:p>
            <a:r>
              <a:rPr lang="pt-PT" dirty="0" smtClean="0"/>
              <a:t>Premissas do Sistema</a:t>
            </a:r>
          </a:p>
          <a:p>
            <a:pPr lvl="1"/>
            <a:r>
              <a:rPr lang="pt-PT" dirty="0" smtClean="0"/>
              <a:t>Sistema de </a:t>
            </a:r>
            <a:r>
              <a:rPr lang="pt-PT" dirty="0"/>
              <a:t>p</a:t>
            </a:r>
            <a:r>
              <a:rPr lang="pt-PT" dirty="0" smtClean="0"/>
              <a:t>erceção: informação visual, sensores de força nos pés e orientação do tronco em relação à vertical</a:t>
            </a:r>
          </a:p>
          <a:p>
            <a:pPr lvl="1"/>
            <a:r>
              <a:rPr lang="pt-PT" dirty="0" smtClean="0"/>
              <a:t>Sistema de atuação: unidades de realimentação de baixo nível, baseadas em controlo de posição</a:t>
            </a:r>
          </a:p>
          <a:p>
            <a:r>
              <a:rPr lang="pt-PT" dirty="0" smtClean="0"/>
              <a:t>Contexto do estudo sobre comportamento adaptativo</a:t>
            </a:r>
          </a:p>
          <a:p>
            <a:pPr lvl="1"/>
            <a:r>
              <a:rPr lang="pt-PT" dirty="0" smtClean="0"/>
              <a:t>Modulação dos parâmetros das DMP</a:t>
            </a:r>
          </a:p>
          <a:p>
            <a:pPr lvl="1"/>
            <a:r>
              <a:rPr lang="pt-PT" dirty="0" smtClean="0"/>
              <a:t>Combinação de movimentos discretos e rítmicos</a:t>
            </a:r>
          </a:p>
          <a:p>
            <a:pPr lvl="1"/>
            <a:r>
              <a:rPr lang="pt-PT" dirty="0" smtClean="0"/>
              <a:t>Sincronização através de osciladores acoplados  </a:t>
            </a:r>
            <a:endParaRPr lang="pt-PT" dirty="0"/>
          </a:p>
        </p:txBody>
      </p:sp>
    </p:spTree>
    <p:extLst>
      <p:ext uri="{BB962C8B-B14F-4D97-AF65-F5344CB8AC3E}">
        <p14:creationId xmlns:p14="http://schemas.microsoft.com/office/powerpoint/2010/main" val="18145402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sz="4400" dirty="0" smtClean="0"/>
              <a:t>Locomoção Adaptativa</a:t>
            </a:r>
            <a:r>
              <a:rPr lang="pt-PT" dirty="0" smtClean="0"/>
              <a:t/>
            </a:r>
            <a:br>
              <a:rPr lang="pt-PT" dirty="0" smtClean="0"/>
            </a:br>
            <a:r>
              <a:rPr lang="pt-PT" sz="3600" dirty="0" smtClean="0"/>
              <a:t>Sistema de Controlo</a:t>
            </a:r>
            <a:endParaRPr lang="pt-PT" sz="3600"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25</a:t>
            </a:fld>
            <a:endParaRPr lang="pt-PT"/>
          </a:p>
        </p:txBody>
      </p:sp>
      <p:sp>
        <p:nvSpPr>
          <p:cNvPr id="8" name="Rectangle 4"/>
          <p:cNvSpPr>
            <a:spLocks noChangeArrowheads="1"/>
          </p:cNvSpPr>
          <p:nvPr/>
        </p:nvSpPr>
        <p:spPr bwMode="auto">
          <a:xfrm>
            <a:off x="762000" y="16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graphicFrame>
        <p:nvGraphicFramePr>
          <p:cNvPr id="6" name="Object 5"/>
          <p:cNvGraphicFramePr>
            <a:graphicFrameLocks noChangeAspect="1"/>
          </p:cNvGraphicFramePr>
          <p:nvPr>
            <p:extLst>
              <p:ext uri="{D42A27DB-BD31-4B8C-83A1-F6EECF244321}">
                <p14:modId xmlns:p14="http://schemas.microsoft.com/office/powerpoint/2010/main" val="1906863096"/>
              </p:ext>
            </p:extLst>
          </p:nvPr>
        </p:nvGraphicFramePr>
        <p:xfrm>
          <a:off x="586887" y="1772816"/>
          <a:ext cx="8401050" cy="4017963"/>
        </p:xfrm>
        <a:graphic>
          <a:graphicData uri="http://schemas.openxmlformats.org/presentationml/2006/ole">
            <mc:AlternateContent xmlns:mc="http://schemas.openxmlformats.org/markup-compatibility/2006">
              <mc:Choice xmlns:v="urn:schemas-microsoft-com:vml" Requires="v">
                <p:oleObj spid="_x0000_s7341" name="CorelDRAW" r:id="rId4" imgW="8401292" imgH="4017410" progId="CorelDraw.Graphic.17">
                  <p:embed/>
                </p:oleObj>
              </mc:Choice>
              <mc:Fallback>
                <p:oleObj name="CorelDRAW" r:id="rId4" imgW="8401292" imgH="4017410" progId="CorelDraw.Graphic.17">
                  <p:embed/>
                  <p:pic>
                    <p:nvPicPr>
                      <p:cNvPr id="0" name=""/>
                      <p:cNvPicPr/>
                      <p:nvPr/>
                    </p:nvPicPr>
                    <p:blipFill>
                      <a:blip r:embed="rId5"/>
                      <a:stretch>
                        <a:fillRect/>
                      </a:stretch>
                    </p:blipFill>
                    <p:spPr>
                      <a:xfrm>
                        <a:off x="586887" y="1772816"/>
                        <a:ext cx="8401050" cy="4017963"/>
                      </a:xfrm>
                      <a:prstGeom prst="rect">
                        <a:avLst/>
                      </a:prstGeom>
                    </p:spPr>
                  </p:pic>
                </p:oleObj>
              </mc:Fallback>
            </mc:AlternateContent>
          </a:graphicData>
        </a:graphic>
      </p:graphicFrame>
      <p:sp>
        <p:nvSpPr>
          <p:cNvPr id="7" name="Rectangle 88"/>
          <p:cNvSpPr>
            <a:spLocks noChangeArrowheads="1"/>
          </p:cNvSpPr>
          <p:nvPr/>
        </p:nvSpPr>
        <p:spPr bwMode="auto">
          <a:xfrm>
            <a:off x="2699792" y="5344243"/>
            <a:ext cx="108585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PT"/>
          </a:p>
        </p:txBody>
      </p:sp>
      <p:graphicFrame>
        <p:nvGraphicFramePr>
          <p:cNvPr id="9" name="Object 8"/>
          <p:cNvGraphicFramePr>
            <a:graphicFrameLocks noChangeAspect="1"/>
          </p:cNvGraphicFramePr>
          <p:nvPr>
            <p:extLst>
              <p:ext uri="{D42A27DB-BD31-4B8C-83A1-F6EECF244321}">
                <p14:modId xmlns:p14="http://schemas.microsoft.com/office/powerpoint/2010/main" val="3417844271"/>
              </p:ext>
            </p:extLst>
          </p:nvPr>
        </p:nvGraphicFramePr>
        <p:xfrm>
          <a:off x="2603584" y="5416602"/>
          <a:ext cx="5460831" cy="749052"/>
        </p:xfrm>
        <a:graphic>
          <a:graphicData uri="http://schemas.openxmlformats.org/presentationml/2006/ole">
            <mc:AlternateContent xmlns:mc="http://schemas.openxmlformats.org/markup-compatibility/2006">
              <mc:Choice xmlns:v="urn:schemas-microsoft-com:vml" Requires="v">
                <p:oleObj spid="_x0000_s7342" name="Equation" r:id="rId6" imgW="4279900" imgH="584200" progId="Equation.DSMT4">
                  <p:embed/>
                </p:oleObj>
              </mc:Choice>
              <mc:Fallback>
                <p:oleObj name="Equation" r:id="rId6" imgW="4279900" imgH="584200" progId="Equation.DSMT4">
                  <p:embed/>
                  <p:pic>
                    <p:nvPicPr>
                      <p:cNvPr id="0" name="Object 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3584" y="5416602"/>
                        <a:ext cx="5460831" cy="749052"/>
                      </a:xfrm>
                      <a:prstGeom prst="rect">
                        <a:avLst/>
                      </a:prstGeom>
                      <a:noFill/>
                    </p:spPr>
                  </p:pic>
                </p:oleObj>
              </mc:Fallback>
            </mc:AlternateContent>
          </a:graphicData>
        </a:graphic>
      </p:graphicFrame>
    </p:spTree>
    <p:extLst>
      <p:ext uri="{BB962C8B-B14F-4D97-AF65-F5344CB8AC3E}">
        <p14:creationId xmlns:p14="http://schemas.microsoft.com/office/powerpoint/2010/main" val="1690479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sz="4400" dirty="0" smtClean="0"/>
              <a:t>Locomoção Adaptativa</a:t>
            </a:r>
            <a:r>
              <a:rPr lang="pt-PT" dirty="0" smtClean="0"/>
              <a:t/>
            </a:r>
            <a:br>
              <a:rPr lang="pt-PT" dirty="0" smtClean="0"/>
            </a:br>
            <a:r>
              <a:rPr lang="pt-PT" sz="3600" dirty="0" smtClean="0"/>
              <a:t>Sinal de Referência</a:t>
            </a:r>
            <a:endParaRPr lang="pt-PT" sz="3600"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26</a:t>
            </a:fld>
            <a:endParaRPr lang="pt-PT"/>
          </a:p>
        </p:txBody>
      </p:sp>
      <p:pic>
        <p:nvPicPr>
          <p:cNvPr id="6" name="Picture 5"/>
          <p:cNvPicPr/>
          <p:nvPr/>
        </p:nvPicPr>
        <p:blipFill rotWithShape="1">
          <a:blip r:embed="rId3" cstate="print"/>
          <a:srcRect t="3333" b="6386"/>
          <a:stretch/>
        </p:blipFill>
        <p:spPr bwMode="auto">
          <a:xfrm>
            <a:off x="612648" y="1685823"/>
            <a:ext cx="8201672" cy="47525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82489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sz="4400" dirty="0" smtClean="0"/>
              <a:t>Locomoção Adaptativa</a:t>
            </a:r>
            <a:r>
              <a:rPr lang="pt-PT" dirty="0" smtClean="0"/>
              <a:t/>
            </a:r>
            <a:br>
              <a:rPr lang="pt-PT" dirty="0" smtClean="0"/>
            </a:br>
            <a:r>
              <a:rPr lang="pt-PT" sz="3600" dirty="0" smtClean="0"/>
              <a:t>Adaptação a irregularidades do terreno</a:t>
            </a:r>
            <a:endParaRPr lang="pt-PT" sz="3600"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27</a:t>
            </a:fld>
            <a:endParaRPr lang="pt-PT"/>
          </a:p>
        </p:txBody>
      </p:sp>
      <p:grpSp>
        <p:nvGrpSpPr>
          <p:cNvPr id="17" name="Group 16"/>
          <p:cNvGrpSpPr/>
          <p:nvPr/>
        </p:nvGrpSpPr>
        <p:grpSpPr>
          <a:xfrm>
            <a:off x="507464" y="1624680"/>
            <a:ext cx="8157646" cy="4612632"/>
            <a:chOff x="507464" y="1624680"/>
            <a:chExt cx="8157646" cy="4612632"/>
          </a:xfrm>
        </p:grpSpPr>
        <p:pic>
          <p:nvPicPr>
            <p:cNvPr id="7" name="Picture 6">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9347" y="1624680"/>
              <a:ext cx="3975763" cy="2236367"/>
            </a:xfrm>
            <a:prstGeom prst="rect">
              <a:avLst/>
            </a:prstGeom>
          </p:spPr>
        </p:pic>
        <p:pic>
          <p:nvPicPr>
            <p:cNvPr id="9" name="Picture 2">
              <a:hlinkClick r:id="rId3"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347" y="3989338"/>
              <a:ext cx="3881502" cy="224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hlinkClick r:id="rId3"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1640342"/>
              <a:ext cx="3920072" cy="2205041"/>
            </a:xfrm>
            <a:prstGeom prst="rect">
              <a:avLst/>
            </a:prstGeom>
          </p:spPr>
        </p:pic>
        <p:pic>
          <p:nvPicPr>
            <p:cNvPr id="16" name="Picture 15">
              <a:hlinkClick r:id="rId3" action="ppaction://hlinkfi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464" y="3947594"/>
              <a:ext cx="3942596" cy="2217710"/>
            </a:xfrm>
            <a:prstGeom prst="rect">
              <a:avLst/>
            </a:prstGeom>
          </p:spPr>
        </p:pic>
      </p:grpSp>
    </p:spTree>
    <p:extLst>
      <p:ext uri="{BB962C8B-B14F-4D97-AF65-F5344CB8AC3E}">
        <p14:creationId xmlns:p14="http://schemas.microsoft.com/office/powerpoint/2010/main" val="3917958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279832" cy="990600"/>
          </a:xfrm>
        </p:spPr>
        <p:txBody>
          <a:bodyPr>
            <a:normAutofit fontScale="90000"/>
          </a:bodyPr>
          <a:lstStyle/>
          <a:p>
            <a:r>
              <a:rPr lang="pt-PT" sz="4400" dirty="0"/>
              <a:t>Locomoção Adaptativa</a:t>
            </a:r>
            <a:r>
              <a:rPr lang="pt-PT" dirty="0"/>
              <a:t/>
            </a:r>
            <a:br>
              <a:rPr lang="pt-PT" dirty="0"/>
            </a:br>
            <a:r>
              <a:rPr lang="pt-PT" sz="3600" dirty="0" smtClean="0"/>
              <a:t>Adaptação antecipatória para evitar obstáculos</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28</a:t>
            </a:fld>
            <a:endParaRPr lang="pt-PT"/>
          </a:p>
        </p:txBody>
      </p:sp>
      <p:pic>
        <p:nvPicPr>
          <p:cNvPr id="6" name="Content Placeholder 5">
            <a:hlinkClick r:id="rId2" action="ppaction://hlinkfile"/>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12648" y="1628800"/>
            <a:ext cx="4531342" cy="2548880"/>
          </a:xfrm>
          <a:prstGeom prst="rect">
            <a:avLst/>
          </a:prstGeom>
        </p:spPr>
      </p:pic>
      <p:pic>
        <p:nvPicPr>
          <p:cNvPr id="7" name="Picture 6">
            <a:hlinkClick r:id="rId2"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851" y="3645024"/>
            <a:ext cx="4736525" cy="2664295"/>
          </a:xfrm>
          <a:prstGeom prst="rect">
            <a:avLst/>
          </a:prstGeom>
        </p:spPr>
      </p:pic>
    </p:spTree>
    <p:extLst>
      <p:ext uri="{BB962C8B-B14F-4D97-AF65-F5344CB8AC3E}">
        <p14:creationId xmlns:p14="http://schemas.microsoft.com/office/powerpoint/2010/main" val="4180067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400" dirty="0" err="1" smtClean="0"/>
              <a:t>Locomoção</a:t>
            </a:r>
            <a:r>
              <a:rPr lang="en-GB" sz="4400" dirty="0" smtClean="0"/>
              <a:t> </a:t>
            </a:r>
            <a:r>
              <a:rPr lang="en-GB" sz="4400" dirty="0" err="1" smtClean="0"/>
              <a:t>Adaptativa</a:t>
            </a:r>
            <a:r>
              <a:rPr lang="en-GB" dirty="0" smtClean="0"/>
              <a:t/>
            </a:r>
            <a:br>
              <a:rPr lang="en-GB" dirty="0" smtClean="0"/>
            </a:br>
            <a:r>
              <a:rPr lang="en-GB" sz="3600" dirty="0" smtClean="0"/>
              <a:t>Phase reset – </a:t>
            </a:r>
            <a:r>
              <a:rPr lang="en-GB" sz="3600" dirty="0" err="1" smtClean="0"/>
              <a:t>tolerância</a:t>
            </a:r>
            <a:r>
              <a:rPr lang="en-GB" sz="3600" dirty="0" smtClean="0"/>
              <a:t> a </a:t>
            </a:r>
            <a:r>
              <a:rPr lang="en-GB" sz="3600" dirty="0" err="1" smtClean="0"/>
              <a:t>forças</a:t>
            </a:r>
            <a:r>
              <a:rPr lang="en-GB" sz="3600" dirty="0" smtClean="0"/>
              <a:t> </a:t>
            </a:r>
            <a:r>
              <a:rPr lang="en-GB" sz="3600" dirty="0" err="1" smtClean="0"/>
              <a:t>externas</a:t>
            </a:r>
            <a:endParaRPr lang="en-GB" sz="3600"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29</a:t>
            </a:fld>
            <a:endParaRPr lang="pt-PT"/>
          </a:p>
        </p:txBody>
      </p:sp>
      <p:pic>
        <p:nvPicPr>
          <p:cNvPr id="9" name="Picture 8"/>
          <p:cNvPicPr>
            <a:picLocks noChangeAspect="1"/>
          </p:cNvPicPr>
          <p:nvPr/>
        </p:nvPicPr>
        <p:blipFill>
          <a:blip r:embed="rId2"/>
          <a:stretch>
            <a:fillRect/>
          </a:stretch>
        </p:blipFill>
        <p:spPr>
          <a:xfrm>
            <a:off x="899592" y="2290864"/>
            <a:ext cx="7310120" cy="4220488"/>
          </a:xfrm>
          <a:prstGeom prst="rect">
            <a:avLst/>
          </a:prstGeom>
        </p:spPr>
      </p:pic>
      <p:sp>
        <p:nvSpPr>
          <p:cNvPr id="6" name="Content Placeholder 4"/>
          <p:cNvSpPr>
            <a:spLocks noGrp="1"/>
          </p:cNvSpPr>
          <p:nvPr>
            <p:ph sz="quarter" idx="1"/>
          </p:nvPr>
        </p:nvSpPr>
        <p:spPr>
          <a:xfrm>
            <a:off x="611560" y="1628800"/>
            <a:ext cx="8151440" cy="720080"/>
          </a:xfrm>
          <a:solidFill>
            <a:schemeClr val="bg1"/>
          </a:solidFill>
        </p:spPr>
        <p:txBody>
          <a:bodyPr>
            <a:normAutofit fontScale="92500" lnSpcReduction="10000"/>
          </a:bodyPr>
          <a:lstStyle/>
          <a:p>
            <a:r>
              <a:rPr lang="pt-PT" sz="2400" dirty="0" smtClean="0"/>
              <a:t>Tolerância adicional a forças aplicadas no tronco durante 0.1s na direção do movimento em diferentes instantes do ciclo</a:t>
            </a:r>
          </a:p>
        </p:txBody>
      </p:sp>
    </p:spTree>
    <p:extLst>
      <p:ext uri="{BB962C8B-B14F-4D97-AF65-F5344CB8AC3E}">
        <p14:creationId xmlns:p14="http://schemas.microsoft.com/office/powerpoint/2010/main" val="1346404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Motivação</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3</a:t>
            </a:fld>
            <a:endParaRPr lang="pt-PT"/>
          </a:p>
        </p:txBody>
      </p:sp>
      <p:sp>
        <p:nvSpPr>
          <p:cNvPr id="6" name="Content Placeholder 5"/>
          <p:cNvSpPr>
            <a:spLocks noGrp="1"/>
          </p:cNvSpPr>
          <p:nvPr>
            <p:ph sz="quarter" idx="1"/>
          </p:nvPr>
        </p:nvSpPr>
        <p:spPr>
          <a:xfrm>
            <a:off x="612648" y="1600200"/>
            <a:ext cx="8153400" cy="3892406"/>
          </a:xfrm>
        </p:spPr>
        <p:txBody>
          <a:bodyPr>
            <a:normAutofit fontScale="92500"/>
          </a:bodyPr>
          <a:lstStyle/>
          <a:p>
            <a:r>
              <a:rPr lang="pt-PT" sz="3000" dirty="0" smtClean="0"/>
              <a:t>A </a:t>
            </a:r>
            <a:r>
              <a:rPr lang="pt-PT" sz="3000" u="sng" dirty="0" smtClean="0"/>
              <a:t>locomoção bípede</a:t>
            </a:r>
            <a:r>
              <a:rPr lang="pt-PT" sz="3000" dirty="0" smtClean="0"/>
              <a:t> é um dos problemas mais importantes e desafiantes da Robótica Humanoide</a:t>
            </a:r>
          </a:p>
          <a:p>
            <a:r>
              <a:rPr lang="pt-PT" sz="3000" dirty="0" smtClean="0"/>
              <a:t>Aspetos típicos que tornam o controlo difícil são:</a:t>
            </a:r>
            <a:endParaRPr lang="pt-PT" sz="3000" dirty="0"/>
          </a:p>
          <a:p>
            <a:pPr lvl="1"/>
            <a:r>
              <a:rPr lang="pt-PT" sz="2600" dirty="0"/>
              <a:t>Dinâmica não linear, multivariável e de natureza instável</a:t>
            </a:r>
          </a:p>
          <a:p>
            <a:pPr lvl="1"/>
            <a:r>
              <a:rPr lang="pt-PT" sz="2600" dirty="0" smtClean="0"/>
              <a:t>Interação </a:t>
            </a:r>
            <a:r>
              <a:rPr lang="pt-PT" sz="2600" dirty="0"/>
              <a:t>limitada entre o pé e o solo </a:t>
            </a:r>
          </a:p>
          <a:p>
            <a:pPr lvl="1"/>
            <a:r>
              <a:rPr lang="pt-PT" sz="2600" dirty="0" smtClean="0"/>
              <a:t>Alteração </a:t>
            </a:r>
            <a:r>
              <a:rPr lang="pt-PT" sz="2600" dirty="0"/>
              <a:t>da dinâmica durante o </a:t>
            </a:r>
            <a:r>
              <a:rPr lang="pt-PT" sz="2600" dirty="0" smtClean="0"/>
              <a:t>ciclo (fases </a:t>
            </a:r>
            <a:r>
              <a:rPr lang="pt-PT" sz="2600" dirty="0"/>
              <a:t>de </a:t>
            </a:r>
            <a:r>
              <a:rPr lang="pt-PT" sz="2600" dirty="0" smtClean="0"/>
              <a:t>DS e SS)</a:t>
            </a:r>
          </a:p>
          <a:p>
            <a:r>
              <a:rPr lang="pt-PT" sz="3000" dirty="0" smtClean="0"/>
              <a:t>Sistema de locomoção funcional exige capacidade de adaptação, aprendizagem e predição</a:t>
            </a:r>
          </a:p>
        </p:txBody>
      </p:sp>
      <p:sp>
        <p:nvSpPr>
          <p:cNvPr id="5" name="TextBox 4"/>
          <p:cNvSpPr txBox="1"/>
          <p:nvPr/>
        </p:nvSpPr>
        <p:spPr>
          <a:xfrm>
            <a:off x="800916" y="5373216"/>
            <a:ext cx="7776864" cy="960730"/>
          </a:xfrm>
          <a:prstGeom prst="rect">
            <a:avLst/>
          </a:prstGeom>
          <a:solidFill>
            <a:schemeClr val="accent2"/>
          </a:solidFill>
        </p:spPr>
        <p:txBody>
          <a:bodyPr wrap="square" rtlCol="0" anchor="ctr" anchorCtr="1">
            <a:noAutofit/>
          </a:bodyPr>
          <a:lstStyle/>
          <a:p>
            <a:r>
              <a:rPr lang="pt-PT" sz="2700" dirty="0" smtClean="0"/>
              <a:t>Substituir </a:t>
            </a:r>
            <a:r>
              <a:rPr lang="pt-PT" sz="2700" dirty="0" err="1" smtClean="0"/>
              <a:t>pré-programação</a:t>
            </a:r>
            <a:r>
              <a:rPr lang="pt-PT" sz="2700" dirty="0" smtClean="0"/>
              <a:t> por aprendizagem</a:t>
            </a:r>
            <a:endParaRPr lang="pt-PT" sz="27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400" dirty="0" err="1" smtClean="0"/>
              <a:t>Locomoção</a:t>
            </a:r>
            <a:r>
              <a:rPr lang="en-GB" sz="4400" dirty="0" smtClean="0"/>
              <a:t> </a:t>
            </a:r>
            <a:r>
              <a:rPr lang="en-GB" sz="4400" dirty="0" err="1" smtClean="0"/>
              <a:t>Adaptativa</a:t>
            </a:r>
            <a:r>
              <a:rPr lang="en-GB" dirty="0" smtClean="0"/>
              <a:t/>
            </a:r>
            <a:br>
              <a:rPr lang="en-GB" dirty="0" smtClean="0"/>
            </a:br>
            <a:r>
              <a:rPr lang="en-GB" sz="3600" dirty="0" smtClean="0"/>
              <a:t>Phase reset – </a:t>
            </a:r>
            <a:r>
              <a:rPr lang="en-GB" sz="3600" dirty="0" err="1" smtClean="0"/>
              <a:t>tolerância</a:t>
            </a:r>
            <a:r>
              <a:rPr lang="en-GB" sz="3600" dirty="0" smtClean="0"/>
              <a:t> a </a:t>
            </a:r>
            <a:r>
              <a:rPr lang="en-GB" sz="3600" dirty="0" err="1" smtClean="0"/>
              <a:t>forças</a:t>
            </a:r>
            <a:r>
              <a:rPr lang="en-GB" sz="3600" dirty="0" smtClean="0"/>
              <a:t> </a:t>
            </a:r>
            <a:r>
              <a:rPr lang="en-GB" sz="3600" dirty="0" err="1" smtClean="0"/>
              <a:t>externas</a:t>
            </a:r>
            <a:endParaRPr lang="en-GB" sz="3600"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30</a:t>
            </a:fld>
            <a:endParaRPr lang="pt-PT"/>
          </a:p>
        </p:txBody>
      </p:sp>
      <p:pic>
        <p:nvPicPr>
          <p:cNvPr id="5" name="Picture 4"/>
          <p:cNvPicPr>
            <a:picLocks noChangeAspect="1"/>
          </p:cNvPicPr>
          <p:nvPr/>
        </p:nvPicPr>
        <p:blipFill>
          <a:blip r:embed="rId2"/>
          <a:stretch>
            <a:fillRect/>
          </a:stretch>
        </p:blipFill>
        <p:spPr>
          <a:xfrm>
            <a:off x="533400" y="1844824"/>
            <a:ext cx="7982200" cy="4608512"/>
          </a:xfrm>
          <a:prstGeom prst="rect">
            <a:avLst/>
          </a:prstGeom>
        </p:spPr>
      </p:pic>
    </p:spTree>
    <p:extLst>
      <p:ext uri="{BB962C8B-B14F-4D97-AF65-F5344CB8AC3E}">
        <p14:creationId xmlns:p14="http://schemas.microsoft.com/office/powerpoint/2010/main" val="405028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Conclusões</a:t>
            </a:r>
            <a:endParaRPr lang="en-GB"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31</a:t>
            </a:fld>
            <a:endParaRPr lang="pt-PT"/>
          </a:p>
        </p:txBody>
      </p:sp>
      <p:sp>
        <p:nvSpPr>
          <p:cNvPr id="7" name="Content Placeholder 6"/>
          <p:cNvSpPr>
            <a:spLocks noGrp="1"/>
          </p:cNvSpPr>
          <p:nvPr>
            <p:ph sz="quarter" idx="1"/>
          </p:nvPr>
        </p:nvSpPr>
        <p:spPr>
          <a:xfrm>
            <a:off x="575538" y="1710154"/>
            <a:ext cx="8153400" cy="4495800"/>
          </a:xfrm>
        </p:spPr>
        <p:txBody>
          <a:bodyPr>
            <a:normAutofit/>
          </a:bodyPr>
          <a:lstStyle/>
          <a:p>
            <a:r>
              <a:rPr lang="pt-PT" dirty="0" smtClean="0"/>
              <a:t>No final do trabalho podem-se tirar as seguintes conclusões principais:</a:t>
            </a:r>
          </a:p>
          <a:p>
            <a:pPr lvl="1"/>
            <a:r>
              <a:rPr lang="pt-PT" dirty="0" smtClean="0"/>
              <a:t>O modo “robot-like” simplificou a transferência de dados humano-robot uma vez que restringe o movimento original à configuração típica da maioria dos robots humanoides  </a:t>
            </a:r>
          </a:p>
          <a:p>
            <a:pPr lvl="1"/>
            <a:r>
              <a:rPr lang="pt-PT" dirty="0" smtClean="0"/>
              <a:t>As DMP provaram ser uma ferramenta de representação rica e abstrata para geração de movimentos, permitindo o treino efetivo e a generalização de tarefas de locomoção</a:t>
            </a:r>
          </a:p>
          <a:p>
            <a:pPr lvl="1"/>
            <a:r>
              <a:rPr lang="pt-PT" dirty="0" smtClean="0"/>
              <a:t>Critérios de </a:t>
            </a:r>
            <a:r>
              <a:rPr lang="pt-PT" dirty="0" err="1" smtClean="0"/>
              <a:t>optimização</a:t>
            </a:r>
            <a:r>
              <a:rPr lang="pt-PT" dirty="0" smtClean="0"/>
              <a:t> baseados na capacidade de generalização e modulação de uma demonstração única são relevantes no âmbito da locomoção bípede artificial.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Perspectivas de Trabalho Futuro</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32</a:t>
            </a:fld>
            <a:endParaRPr lang="pt-PT"/>
          </a:p>
        </p:txBody>
      </p:sp>
      <p:sp>
        <p:nvSpPr>
          <p:cNvPr id="5" name="Content Placeholder 4"/>
          <p:cNvSpPr>
            <a:spLocks noGrp="1"/>
          </p:cNvSpPr>
          <p:nvPr>
            <p:ph sz="quarter" idx="1"/>
          </p:nvPr>
        </p:nvSpPr>
        <p:spPr>
          <a:xfrm>
            <a:off x="533400" y="1600200"/>
            <a:ext cx="5712482" cy="3701008"/>
          </a:xfrm>
        </p:spPr>
        <p:txBody>
          <a:bodyPr>
            <a:normAutofit lnSpcReduction="10000"/>
          </a:bodyPr>
          <a:lstStyle/>
          <a:p>
            <a:r>
              <a:rPr lang="pt-PT" sz="2400" dirty="0" smtClean="0"/>
              <a:t>Explorar a metodologia de transferência de dados para criar uma biblioteca de demonstrações.</a:t>
            </a:r>
          </a:p>
          <a:p>
            <a:r>
              <a:rPr lang="pt-PT" sz="2400" dirty="0" smtClean="0"/>
              <a:t>Alargar capacidade de adaptação a </a:t>
            </a:r>
            <a:r>
              <a:rPr lang="pt-PT" sz="2400" dirty="0"/>
              <a:t>novas </a:t>
            </a:r>
            <a:r>
              <a:rPr lang="pt-PT" sz="2400" dirty="0" smtClean="0"/>
              <a:t>situações, e.g., </a:t>
            </a:r>
            <a:r>
              <a:rPr lang="pt-PT" sz="2400" dirty="0"/>
              <a:t>subir/descer escadas, </a:t>
            </a:r>
            <a:r>
              <a:rPr lang="pt-PT" sz="2400" dirty="0" smtClean="0"/>
              <a:t>planos inclinados, </a:t>
            </a:r>
            <a:r>
              <a:rPr lang="pt-PT" sz="2400" dirty="0"/>
              <a:t>etc.</a:t>
            </a:r>
          </a:p>
          <a:p>
            <a:r>
              <a:rPr lang="pt-PT" sz="2400" dirty="0" smtClean="0"/>
              <a:t>Integrar aprendizagem por tentativa e erro na sistema global de controlo.</a:t>
            </a:r>
          </a:p>
          <a:p>
            <a:r>
              <a:rPr lang="pt-PT" sz="2400" dirty="0" smtClean="0"/>
              <a:t>Aplicar a metodologia proposta no robot real PHUA</a:t>
            </a:r>
            <a:r>
              <a:rPr lang="pt-PT" sz="2400" baseline="30000" dirty="0" smtClean="0"/>
              <a:t>5</a:t>
            </a:r>
            <a:endParaRPr lang="pt-PT" sz="2400" baseline="30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b="1414"/>
          <a:stretch>
            <a:fillRect/>
          </a:stretch>
        </p:blipFill>
        <p:spPr bwMode="auto">
          <a:xfrm>
            <a:off x="6300192" y="1772816"/>
            <a:ext cx="2462808" cy="4367701"/>
          </a:xfrm>
          <a:prstGeom prst="rect">
            <a:avLst/>
          </a:prstGeom>
          <a:noFill/>
          <a:ln>
            <a:noFill/>
          </a:ln>
        </p:spPr>
      </p:pic>
      <p:sp>
        <p:nvSpPr>
          <p:cNvPr id="7" name="Rectangle 6"/>
          <p:cNvSpPr/>
          <p:nvPr/>
        </p:nvSpPr>
        <p:spPr>
          <a:xfrm>
            <a:off x="437800" y="5274104"/>
            <a:ext cx="5658200" cy="292388"/>
          </a:xfrm>
          <a:prstGeom prst="rect">
            <a:avLst/>
          </a:prstGeom>
          <a:solidFill>
            <a:schemeClr val="bg1"/>
          </a:solidFill>
        </p:spPr>
        <p:txBody>
          <a:bodyPr wrap="square">
            <a:spAutoFit/>
          </a:bodyPr>
          <a:lstStyle/>
          <a:p>
            <a:pPr indent="-360000" algn="just"/>
            <a:endParaRPr lang="pt-PT" sz="1300" dirty="0">
              <a:latin typeface="Garamond" panose="02020502050306020203"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287918" y="5499229"/>
            <a:ext cx="5808082" cy="954107"/>
          </a:xfrm>
          <a:prstGeom prst="rect">
            <a:avLst/>
          </a:prstGeom>
          <a:solidFill>
            <a:schemeClr val="bg1"/>
          </a:solidFill>
        </p:spPr>
        <p:txBody>
          <a:bodyPr wrap="square">
            <a:spAutoFit/>
          </a:bodyPr>
          <a:lstStyle/>
          <a:p>
            <a:pPr indent="-360000" algn="just"/>
            <a:r>
              <a:rPr lang="en-US" sz="1400" baseline="30000" dirty="0" smtClean="0">
                <a:latin typeface="Garamond" panose="02020502050306020203" pitchFamily="18" charset="0"/>
                <a:ea typeface="Times New Roman" panose="02020603050405020304" pitchFamily="18" charset="0"/>
                <a:cs typeface="Times New Roman" panose="02020603050405020304" pitchFamily="18" charset="0"/>
              </a:rPr>
              <a:t>5</a:t>
            </a:r>
            <a:r>
              <a:rPr lang="en-US" sz="1400" dirty="0" smtClean="0"/>
              <a:t>Santos</a:t>
            </a:r>
            <a:r>
              <a:rPr lang="en-US" sz="1400" dirty="0"/>
              <a:t>, V., Moreira, R. &amp; Silva, F. (2012). Hybrid Actuation and Distributed Control for a Small-size Humanoid Robot. In: D. </a:t>
            </a:r>
            <a:r>
              <a:rPr lang="en-US" sz="1400" dirty="0" err="1"/>
              <a:t>Chugo</a:t>
            </a:r>
            <a:r>
              <a:rPr lang="en-US" sz="1400" dirty="0"/>
              <a:t> &amp; S. Yokota (eds.). </a:t>
            </a:r>
            <a:r>
              <a:rPr lang="en-US" sz="1400" i="1" dirty="0"/>
              <a:t>Introduction to Modern Robotics</a:t>
            </a:r>
            <a:r>
              <a:rPr lang="en-US" sz="1400" dirty="0"/>
              <a:t>. </a:t>
            </a:r>
            <a:r>
              <a:rPr lang="en-US" sz="1400" dirty="0" err="1"/>
              <a:t>CreateSpace</a:t>
            </a:r>
            <a:r>
              <a:rPr lang="en-US" sz="1400" dirty="0"/>
              <a:t> Independent Publishing Platform (January 5, 2012), pp. 19–38.</a:t>
            </a:r>
            <a:endParaRPr lang="pt-PT" sz="1400" dirty="0">
              <a:latin typeface="Garamond" panose="020205020503060202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7390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Contribuições</a:t>
            </a:r>
            <a:endParaRPr lang="en-GB"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33</a:t>
            </a:fld>
            <a:endParaRPr lang="pt-PT"/>
          </a:p>
        </p:txBody>
      </p:sp>
      <p:sp>
        <p:nvSpPr>
          <p:cNvPr id="7" name="Content Placeholder 6"/>
          <p:cNvSpPr>
            <a:spLocks noGrp="1"/>
          </p:cNvSpPr>
          <p:nvPr>
            <p:ph sz="quarter" idx="1"/>
          </p:nvPr>
        </p:nvSpPr>
        <p:spPr>
          <a:xfrm>
            <a:off x="539552" y="1700808"/>
            <a:ext cx="8424936" cy="4495800"/>
          </a:xfrm>
        </p:spPr>
        <p:txBody>
          <a:bodyPr>
            <a:normAutofit fontScale="92500" lnSpcReduction="10000"/>
          </a:bodyPr>
          <a:lstStyle/>
          <a:p>
            <a:r>
              <a:rPr lang="pt-PT" dirty="0" smtClean="0"/>
              <a:t>Relativamente ao </a:t>
            </a:r>
            <a:r>
              <a:rPr lang="pt-PT" dirty="0"/>
              <a:t>problema</a:t>
            </a:r>
            <a:r>
              <a:rPr lang="pt-PT" dirty="0" smtClean="0"/>
              <a:t> da locomoção bípede, foram dadas as seguintes contribuições:</a:t>
            </a:r>
          </a:p>
          <a:p>
            <a:pPr lvl="1"/>
            <a:r>
              <a:rPr lang="pt-PT" dirty="0" smtClean="0"/>
              <a:t>Extração de demonstrações da marcha humano usando </a:t>
            </a:r>
            <a:r>
              <a:rPr lang="pt-PT" dirty="0"/>
              <a:t>a</a:t>
            </a:r>
            <a:r>
              <a:rPr lang="pt-PT" dirty="0" smtClean="0"/>
              <a:t> marcha “</a:t>
            </a:r>
            <a:r>
              <a:rPr lang="pt-PT" u="sng" dirty="0" smtClean="0"/>
              <a:t>tipo-robot</a:t>
            </a:r>
            <a:r>
              <a:rPr lang="pt-PT" dirty="0" smtClean="0"/>
              <a:t>”</a:t>
            </a:r>
            <a:endParaRPr lang="pt-PT" baseline="30000" dirty="0" smtClean="0"/>
          </a:p>
          <a:p>
            <a:pPr lvl="1"/>
            <a:r>
              <a:rPr lang="pt-PT" dirty="0" smtClean="0"/>
              <a:t>Novo método de </a:t>
            </a:r>
            <a:r>
              <a:rPr lang="pt-PT" u="sng" dirty="0" smtClean="0"/>
              <a:t>transferência de dados</a:t>
            </a:r>
            <a:r>
              <a:rPr lang="pt-PT" dirty="0" smtClean="0"/>
              <a:t> humano-robot baseado no espaço Cartesiano</a:t>
            </a:r>
            <a:endParaRPr lang="pt-PT" baseline="30000" dirty="0" smtClean="0"/>
          </a:p>
          <a:p>
            <a:pPr lvl="1"/>
            <a:r>
              <a:rPr lang="pt-PT" dirty="0" smtClean="0"/>
              <a:t>Estudo do problema da generalização por </a:t>
            </a:r>
            <a:r>
              <a:rPr lang="pt-PT" dirty="0"/>
              <a:t>modulação dos parâmetros das </a:t>
            </a:r>
            <a:r>
              <a:rPr lang="pt-PT" dirty="0" smtClean="0"/>
              <a:t>DMP a partir de uma </a:t>
            </a:r>
            <a:r>
              <a:rPr lang="pt-PT" u="sng" dirty="0" smtClean="0"/>
              <a:t>demonstração única</a:t>
            </a:r>
          </a:p>
          <a:p>
            <a:pPr lvl="1"/>
            <a:r>
              <a:rPr lang="pt-PT" dirty="0" smtClean="0"/>
              <a:t>Integração de um conjunto de osciladores acoplados na formulação das DMP para efeitos </a:t>
            </a:r>
            <a:r>
              <a:rPr lang="pt-PT" smtClean="0"/>
              <a:t>de coordenação. </a:t>
            </a:r>
            <a:endParaRPr lang="pt-PT" dirty="0" smtClean="0"/>
          </a:p>
          <a:p>
            <a:pPr lvl="1"/>
            <a:r>
              <a:rPr lang="pt-PT" dirty="0" smtClean="0"/>
              <a:t>Combinação de primitivas </a:t>
            </a:r>
            <a:r>
              <a:rPr lang="pt-PT" u="sng" dirty="0" smtClean="0"/>
              <a:t>rítmicas e discretas</a:t>
            </a:r>
            <a:r>
              <a:rPr lang="pt-PT" dirty="0" smtClean="0"/>
              <a:t> para aumentar a capacidade de adaptação</a:t>
            </a:r>
          </a:p>
        </p:txBody>
      </p:sp>
    </p:spTree>
    <p:extLst>
      <p:ext uri="{BB962C8B-B14F-4D97-AF65-F5344CB8AC3E}">
        <p14:creationId xmlns:p14="http://schemas.microsoft.com/office/powerpoint/2010/main" val="2995131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Contribuições</a:t>
            </a:r>
            <a:endParaRPr lang="en-GB"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34</a:t>
            </a:fld>
            <a:endParaRPr lang="pt-PT"/>
          </a:p>
        </p:txBody>
      </p:sp>
      <p:sp>
        <p:nvSpPr>
          <p:cNvPr id="7" name="Content Placeholder 6"/>
          <p:cNvSpPr>
            <a:spLocks noGrp="1"/>
          </p:cNvSpPr>
          <p:nvPr>
            <p:ph sz="quarter" idx="1"/>
          </p:nvPr>
        </p:nvSpPr>
        <p:spPr>
          <a:xfrm>
            <a:off x="323528" y="1710154"/>
            <a:ext cx="8712968" cy="4671174"/>
          </a:xfrm>
        </p:spPr>
        <p:txBody>
          <a:bodyPr>
            <a:noAutofit/>
          </a:bodyPr>
          <a:lstStyle/>
          <a:p>
            <a:pPr lvl="1"/>
            <a:r>
              <a:rPr lang="pt-PT" sz="1400" baseline="30000" dirty="0" smtClean="0"/>
              <a:t>a </a:t>
            </a:r>
            <a:r>
              <a:rPr lang="pt-PT" sz="1400" dirty="0" smtClean="0"/>
              <a:t>Rosado</a:t>
            </a:r>
            <a:r>
              <a:rPr lang="pt-PT" sz="1400" dirty="0"/>
              <a:t>, J., Silva, F., Santos, V. (2014). </a:t>
            </a:r>
            <a:r>
              <a:rPr lang="en-GB" sz="1400" dirty="0"/>
              <a:t>“Generalization of Biped Locomotion Tasks with Dynamic Motion Primitives.”, </a:t>
            </a:r>
            <a:r>
              <a:rPr lang="en-GB" sz="1400" i="1" dirty="0"/>
              <a:t>Proceedings</a:t>
            </a:r>
            <a:r>
              <a:rPr lang="en-GB" sz="1400" dirty="0"/>
              <a:t> </a:t>
            </a:r>
            <a:r>
              <a:rPr lang="en-GB" sz="1400" i="1" dirty="0"/>
              <a:t>of the</a:t>
            </a:r>
            <a:r>
              <a:rPr lang="en-GB" sz="1400" dirty="0"/>
              <a:t> </a:t>
            </a:r>
            <a:r>
              <a:rPr lang="en-GB" sz="1400" i="1" dirty="0"/>
              <a:t>Workshop on Policy Representations for Humanoids Robots, </a:t>
            </a:r>
            <a:r>
              <a:rPr lang="en-GB" sz="1400" dirty="0"/>
              <a:t>IEEE-RAS International Conference on Humanoids Robots, Madrid, Spain, 2014</a:t>
            </a:r>
            <a:r>
              <a:rPr lang="en-GB" sz="1400" dirty="0" smtClean="0"/>
              <a:t>.</a:t>
            </a:r>
          </a:p>
          <a:p>
            <a:pPr lvl="1"/>
            <a:r>
              <a:rPr lang="pt-PT" sz="1400" baseline="30000" dirty="0" smtClean="0"/>
              <a:t>b </a:t>
            </a:r>
            <a:r>
              <a:rPr lang="pt-PT" sz="1400" dirty="0" smtClean="0"/>
              <a:t>Rosado</a:t>
            </a:r>
            <a:r>
              <a:rPr lang="pt-PT" sz="1400" dirty="0"/>
              <a:t>, J., Silva, F., Santos, V., &amp; </a:t>
            </a:r>
            <a:r>
              <a:rPr lang="pt-PT" sz="1400" dirty="0" err="1"/>
              <a:t>Lu</a:t>
            </a:r>
            <a:r>
              <a:rPr lang="pt-PT" sz="1400" dirty="0"/>
              <a:t>, Z. (2015). </a:t>
            </a:r>
            <a:r>
              <a:rPr lang="en-US" sz="1400" dirty="0"/>
              <a:t>“Modulation of Dynamic Movement Primitives for Biped Locomotion.” In </a:t>
            </a:r>
            <a:r>
              <a:rPr lang="en-US" sz="1400" i="1" dirty="0"/>
              <a:t>Assistive Robotics: Proceedings of the 18th International Conference on CLAWAR 2015</a:t>
            </a:r>
            <a:r>
              <a:rPr lang="en-US" sz="1400" dirty="0"/>
              <a:t> (p. 389). World Scientific.</a:t>
            </a:r>
          </a:p>
          <a:p>
            <a:pPr lvl="1"/>
            <a:r>
              <a:rPr lang="pt-PT" sz="1400" baseline="30000" dirty="0" smtClean="0"/>
              <a:t>c </a:t>
            </a:r>
            <a:r>
              <a:rPr lang="pt-PT" sz="1400" dirty="0" smtClean="0"/>
              <a:t>Rosado</a:t>
            </a:r>
            <a:r>
              <a:rPr lang="pt-PT" sz="1400" dirty="0"/>
              <a:t>, J., Silva, F., Santos, V. (2015). </a:t>
            </a:r>
            <a:r>
              <a:rPr lang="en-US" sz="1400" dirty="0"/>
              <a:t>“</a:t>
            </a:r>
            <a:r>
              <a:rPr lang="pt-PT" sz="1400" dirty="0" err="1"/>
              <a:t>Adaptive</a:t>
            </a:r>
            <a:r>
              <a:rPr lang="pt-PT" sz="1400" dirty="0"/>
              <a:t> </a:t>
            </a:r>
            <a:r>
              <a:rPr lang="pt-PT" sz="1400" dirty="0" err="1"/>
              <a:t>Behavior</a:t>
            </a:r>
            <a:r>
              <a:rPr lang="pt-PT" sz="1400" dirty="0"/>
              <a:t> </a:t>
            </a:r>
            <a:r>
              <a:rPr lang="pt-PT" sz="1400" dirty="0" err="1"/>
              <a:t>of</a:t>
            </a:r>
            <a:r>
              <a:rPr lang="pt-PT" sz="1400" dirty="0"/>
              <a:t> a </a:t>
            </a:r>
            <a:r>
              <a:rPr lang="pt-PT" sz="1400" dirty="0" err="1"/>
              <a:t>Biped</a:t>
            </a:r>
            <a:r>
              <a:rPr lang="pt-PT" sz="1400" dirty="0"/>
              <a:t> Robot </a:t>
            </a:r>
            <a:r>
              <a:rPr lang="pt-PT" sz="1400" dirty="0" err="1"/>
              <a:t>Using</a:t>
            </a:r>
            <a:r>
              <a:rPr lang="pt-PT" sz="1400" dirty="0"/>
              <a:t> </a:t>
            </a:r>
            <a:r>
              <a:rPr lang="pt-PT" sz="1400" dirty="0" err="1"/>
              <a:t>Dynamic</a:t>
            </a:r>
            <a:r>
              <a:rPr lang="pt-PT" sz="1400" dirty="0"/>
              <a:t> </a:t>
            </a:r>
            <a:r>
              <a:rPr lang="pt-PT" sz="1400" dirty="0" err="1"/>
              <a:t>Movement</a:t>
            </a:r>
            <a:r>
              <a:rPr lang="pt-PT" sz="1400" dirty="0"/>
              <a:t> </a:t>
            </a:r>
            <a:r>
              <a:rPr lang="pt-PT" sz="1400" dirty="0" err="1"/>
              <a:t>Primitives</a:t>
            </a:r>
            <a:r>
              <a:rPr lang="pt-PT" sz="1400" dirty="0"/>
              <a:t>.”, In </a:t>
            </a:r>
            <a:r>
              <a:rPr lang="pt-PT" sz="1400" i="1" dirty="0" err="1"/>
              <a:t>Proceedings</a:t>
            </a:r>
            <a:r>
              <a:rPr lang="pt-PT" sz="1400" i="1" dirty="0"/>
              <a:t> </a:t>
            </a:r>
            <a:r>
              <a:rPr lang="pt-PT" sz="1400" i="1" dirty="0" err="1"/>
              <a:t>of</a:t>
            </a:r>
            <a:r>
              <a:rPr lang="pt-PT" sz="1400" i="1" dirty="0"/>
              <a:t> </a:t>
            </a:r>
            <a:r>
              <a:rPr lang="pt-PT" sz="1400" i="1" dirty="0" err="1"/>
              <a:t>the</a:t>
            </a:r>
            <a:r>
              <a:rPr lang="pt-PT" sz="1400" i="1" dirty="0"/>
              <a:t> </a:t>
            </a:r>
            <a:r>
              <a:rPr lang="en-US" sz="1400" i="1" dirty="0"/>
              <a:t>17th Portuguese Conference on Artificial Intelligence,</a:t>
            </a:r>
            <a:r>
              <a:rPr lang="en-US" sz="1400" dirty="0"/>
              <a:t> EPIA 2015, Coimbra, Portugal.</a:t>
            </a:r>
            <a:endParaRPr lang="pt-PT" sz="1400" dirty="0"/>
          </a:p>
          <a:p>
            <a:pPr lvl="1"/>
            <a:r>
              <a:rPr lang="pt-PT" sz="1400" baseline="30000" dirty="0" smtClean="0"/>
              <a:t>d </a:t>
            </a:r>
            <a:r>
              <a:rPr lang="pt-PT" sz="1400" dirty="0" smtClean="0"/>
              <a:t>Rosado</a:t>
            </a:r>
            <a:r>
              <a:rPr lang="pt-PT" sz="1400" dirty="0"/>
              <a:t>, J., Silva, F., &amp; Santos, V. (2015). </a:t>
            </a:r>
            <a:r>
              <a:rPr lang="en-US" sz="1400" dirty="0"/>
              <a:t>“Biped Walking Learning from Imitation Using Dynamic Movement Primitives.” In </a:t>
            </a:r>
            <a:r>
              <a:rPr lang="en-US" sz="1400" i="1" dirty="0"/>
              <a:t>Robot 2015: Second Iberian Robotics Conference</a:t>
            </a:r>
            <a:r>
              <a:rPr lang="en-US" sz="1400" dirty="0"/>
              <a:t> (pp. 185-196). Springer International Publishing</a:t>
            </a:r>
            <a:r>
              <a:rPr lang="en-US" sz="1400" dirty="0" smtClean="0"/>
              <a:t>.</a:t>
            </a:r>
          </a:p>
          <a:p>
            <a:pPr lvl="1"/>
            <a:r>
              <a:rPr lang="pt-PT" sz="1400" baseline="30000" dirty="0"/>
              <a:t>e </a:t>
            </a:r>
            <a:r>
              <a:rPr lang="pt-PT" sz="1400" dirty="0"/>
              <a:t>Rosado, J., Silva, F., &amp; Santos, V. (2015, </a:t>
            </a:r>
            <a:r>
              <a:rPr lang="pt-PT" sz="1400" dirty="0" err="1"/>
              <a:t>April</a:t>
            </a:r>
            <a:r>
              <a:rPr lang="pt-PT" sz="1400" dirty="0"/>
              <a:t>). </a:t>
            </a:r>
            <a:r>
              <a:rPr lang="en-US" sz="1400" dirty="0"/>
              <a:t>“Adaptation of Robot Locomotion Patterns with Dynamic Movement Primitives.” In </a:t>
            </a:r>
            <a:r>
              <a:rPr lang="en-US" sz="1400" i="1" dirty="0"/>
              <a:t>Autonomous Robot Systems and Competitions (ICARSC), 2015 IEEE International Conference on</a:t>
            </a:r>
            <a:r>
              <a:rPr lang="en-US" sz="1400" dirty="0"/>
              <a:t> (pp. 23-28). IEEE.</a:t>
            </a:r>
          </a:p>
          <a:p>
            <a:pPr lvl="1"/>
            <a:r>
              <a:rPr lang="pt-PT" sz="1400" baseline="30000" dirty="0"/>
              <a:t>f</a:t>
            </a:r>
            <a:r>
              <a:rPr lang="pt-PT" sz="1400" dirty="0"/>
              <a:t> Rosado, José, Filipe Silva, Vítor Santos, </a:t>
            </a:r>
            <a:r>
              <a:rPr lang="pt-PT" sz="1400" dirty="0" err="1"/>
              <a:t>and</a:t>
            </a:r>
            <a:r>
              <a:rPr lang="pt-PT" sz="1400" dirty="0"/>
              <a:t> António Amaro (2016). </a:t>
            </a:r>
            <a:r>
              <a:rPr lang="en-US" sz="1400" dirty="0"/>
              <a:t>“Adaptive Robot Biped Locomotion with Dynamic Motion Primitives and Coupled Phase Oscillators.” </a:t>
            </a:r>
            <a:r>
              <a:rPr lang="pt-PT" sz="1400" i="1" dirty="0" err="1"/>
              <a:t>Journal</a:t>
            </a:r>
            <a:r>
              <a:rPr lang="pt-PT" sz="1400" i="1" dirty="0"/>
              <a:t> </a:t>
            </a:r>
            <a:r>
              <a:rPr lang="pt-PT" sz="1400" i="1" dirty="0" err="1"/>
              <a:t>of</a:t>
            </a:r>
            <a:r>
              <a:rPr lang="pt-PT" sz="1400" i="1" dirty="0"/>
              <a:t> </a:t>
            </a:r>
            <a:r>
              <a:rPr lang="pt-PT" sz="1400" i="1" dirty="0" err="1"/>
              <a:t>Intelligent</a:t>
            </a:r>
            <a:r>
              <a:rPr lang="pt-PT" sz="1400" i="1" dirty="0"/>
              <a:t> &amp; </a:t>
            </a:r>
            <a:r>
              <a:rPr lang="pt-PT" sz="1400" i="1" dirty="0" err="1"/>
              <a:t>Robotic</a:t>
            </a:r>
            <a:r>
              <a:rPr lang="pt-PT" sz="1400" i="1" dirty="0"/>
              <a:t> </a:t>
            </a:r>
            <a:r>
              <a:rPr lang="pt-PT" sz="1400" i="1" dirty="0" err="1"/>
              <a:t>Systems</a:t>
            </a:r>
            <a:r>
              <a:rPr lang="pt-PT" sz="1400" dirty="0"/>
              <a:t>: 1–17.</a:t>
            </a:r>
          </a:p>
          <a:p>
            <a:pPr lvl="1"/>
            <a:r>
              <a:rPr lang="pt-PT" sz="1400" baseline="30000" dirty="0"/>
              <a:t>g</a:t>
            </a:r>
            <a:r>
              <a:rPr lang="pt-PT" sz="1400" dirty="0"/>
              <a:t> Rosado, J., Silva, F., &amp; Santos, V. (2016, </a:t>
            </a:r>
            <a:r>
              <a:rPr lang="pt-PT" sz="1400" dirty="0" err="1"/>
              <a:t>May</a:t>
            </a:r>
            <a:r>
              <a:rPr lang="pt-PT" sz="1400" dirty="0"/>
              <a:t>). </a:t>
            </a:r>
            <a:r>
              <a:rPr lang="en-GB" sz="1400" dirty="0"/>
              <a:t>“</a:t>
            </a:r>
            <a:r>
              <a:rPr lang="en-US" sz="1400" dirty="0"/>
              <a:t>Motion Primitives for Human-to-Humanoid Skill Transfer Under Balance Constraint</a:t>
            </a:r>
            <a:r>
              <a:rPr lang="en-GB" sz="1400" dirty="0"/>
              <a:t>” In </a:t>
            </a:r>
            <a:r>
              <a:rPr lang="en-GB" sz="1400" i="1" dirty="0"/>
              <a:t>Autonomous Robot Systems and Competitions (ICARSC), 2016 IEEE International Conference on</a:t>
            </a:r>
            <a:r>
              <a:rPr lang="en-GB" sz="1400" dirty="0" smtClean="0"/>
              <a:t>.</a:t>
            </a:r>
            <a:endParaRPr lang="pt-PT" sz="1400" dirty="0"/>
          </a:p>
          <a:p>
            <a:pPr lvl="1"/>
            <a:endParaRPr lang="pt-PT" sz="2200" dirty="0"/>
          </a:p>
          <a:p>
            <a:pPr lvl="1"/>
            <a:endParaRPr lang="en-US" sz="2200" dirty="0" smtClean="0"/>
          </a:p>
        </p:txBody>
      </p:sp>
    </p:spTree>
    <p:extLst>
      <p:ext uri="{BB962C8B-B14F-4D97-AF65-F5344CB8AC3E}">
        <p14:creationId xmlns:p14="http://schemas.microsoft.com/office/powerpoint/2010/main" val="25321253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35</a:t>
            </a:fld>
            <a:endParaRPr lang="pt-PT"/>
          </a:p>
        </p:txBody>
      </p:sp>
      <p:pic>
        <p:nvPicPr>
          <p:cNvPr id="6" name="Picture 3" descr="questions-fixed"/>
          <p:cNvPicPr>
            <a:picLocks noGrp="1" noChangeAspect="1" noChangeArrowheads="1"/>
          </p:cNvPicPr>
          <p:nvPr>
            <p:ph sz="quarter" idx="1"/>
          </p:nvPr>
        </p:nvPicPr>
        <p:blipFill>
          <a:blip r:embed="rId2" cstate="print"/>
          <a:srcRect/>
          <a:stretch>
            <a:fillRect/>
          </a:stretch>
        </p:blipFill>
        <p:spPr bwMode="auto">
          <a:xfrm>
            <a:off x="827584" y="1502806"/>
            <a:ext cx="7814357" cy="4745594"/>
          </a:xfrm>
          <a:prstGeom prst="rect">
            <a:avLst/>
          </a:prstGeom>
          <a:ln>
            <a:noFill/>
          </a:ln>
          <a:effectLst>
            <a:softEdge rad="112500"/>
          </a:effectLst>
        </p:spPr>
      </p:pic>
      <p:sp>
        <p:nvSpPr>
          <p:cNvPr id="2" name="Title 1"/>
          <p:cNvSpPr>
            <a:spLocks noGrp="1"/>
          </p:cNvSpPr>
          <p:nvPr>
            <p:ph type="title"/>
          </p:nvPr>
        </p:nvSpPr>
        <p:spPr>
          <a:xfrm>
            <a:off x="533400" y="120094"/>
            <a:ext cx="8153400" cy="990600"/>
          </a:xfrm>
        </p:spPr>
        <p:txBody>
          <a:bodyPr>
            <a:normAutofit/>
          </a:bodyPr>
          <a:lstStyle/>
          <a:p>
            <a:r>
              <a:rPr lang="en-GB" dirty="0" smtClean="0"/>
              <a:t>Obrigado pela </a:t>
            </a:r>
            <a:r>
              <a:rPr lang="en-GB" dirty="0" err="1" smtClean="0"/>
              <a:t>atenção</a:t>
            </a:r>
            <a:r>
              <a:rPr lang="en-GB" dirty="0" smtClean="0"/>
              <a:t>.</a:t>
            </a: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Objetivos</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4</a:t>
            </a:fld>
            <a:endParaRPr lang="pt-PT"/>
          </a:p>
        </p:txBody>
      </p:sp>
      <p:sp>
        <p:nvSpPr>
          <p:cNvPr id="6" name="Content Placeholder 5"/>
          <p:cNvSpPr>
            <a:spLocks noGrp="1"/>
          </p:cNvSpPr>
          <p:nvPr>
            <p:ph sz="quarter" idx="1"/>
          </p:nvPr>
        </p:nvSpPr>
        <p:spPr>
          <a:xfrm>
            <a:off x="612648" y="1600200"/>
            <a:ext cx="8279832" cy="4853136"/>
          </a:xfrm>
        </p:spPr>
        <p:txBody>
          <a:bodyPr>
            <a:noAutofit/>
          </a:bodyPr>
          <a:lstStyle/>
          <a:p>
            <a:r>
              <a:rPr lang="pt-PT" dirty="0" smtClean="0"/>
              <a:t>Este trabalho aborda os seguintes problemas:</a:t>
            </a:r>
          </a:p>
          <a:p>
            <a:pPr lvl="1"/>
            <a:r>
              <a:rPr lang="pt-PT" dirty="0" smtClean="0"/>
              <a:t>Transferência de dados da marcha humana para humanoide</a:t>
            </a:r>
          </a:p>
          <a:p>
            <a:pPr lvl="1"/>
            <a:r>
              <a:rPr lang="pt-PT" dirty="0" smtClean="0"/>
              <a:t>Generalização de movimentos </a:t>
            </a:r>
            <a:r>
              <a:rPr lang="pt-PT" dirty="0"/>
              <a:t>usando </a:t>
            </a:r>
            <a:r>
              <a:rPr lang="pt-PT" dirty="0" smtClean="0"/>
              <a:t>demonstração única</a:t>
            </a:r>
            <a:endParaRPr lang="pt-PT" dirty="0"/>
          </a:p>
          <a:p>
            <a:pPr lvl="1"/>
            <a:endParaRPr lang="pt-PT" sz="1000" dirty="0" smtClean="0"/>
          </a:p>
          <a:p>
            <a:r>
              <a:rPr lang="pt-PT" dirty="0" smtClean="0"/>
              <a:t>Objetivos </a:t>
            </a:r>
            <a:r>
              <a:rPr lang="pt-PT" dirty="0"/>
              <a:t>principais:</a:t>
            </a:r>
          </a:p>
          <a:p>
            <a:pPr lvl="1"/>
            <a:r>
              <a:rPr lang="pt-PT" dirty="0" smtClean="0"/>
              <a:t>Extrair, analisar e transferir dados da marcha humana para um robot humanoide</a:t>
            </a:r>
          </a:p>
          <a:p>
            <a:pPr lvl="1"/>
            <a:r>
              <a:rPr lang="pt-PT" dirty="0" smtClean="0"/>
              <a:t>Codificar as demonstrações com base em primitivas de movimento</a:t>
            </a:r>
          </a:p>
          <a:p>
            <a:pPr lvl="1"/>
            <a:r>
              <a:rPr lang="pt-PT" dirty="0" smtClean="0"/>
              <a:t>Desenvolver uma estrutura de controlo com capacidade de adaptação a novas situações</a:t>
            </a:r>
          </a:p>
        </p:txBody>
      </p:sp>
    </p:spTree>
    <p:extLst>
      <p:ext uri="{BB962C8B-B14F-4D97-AF65-F5344CB8AC3E}">
        <p14:creationId xmlns:p14="http://schemas.microsoft.com/office/powerpoint/2010/main" val="2771278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Contribuições</a:t>
            </a:r>
            <a:endParaRPr lang="en-GB"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5</a:t>
            </a:fld>
            <a:endParaRPr lang="pt-PT"/>
          </a:p>
        </p:txBody>
      </p:sp>
      <p:sp>
        <p:nvSpPr>
          <p:cNvPr id="7" name="Content Placeholder 6"/>
          <p:cNvSpPr>
            <a:spLocks noGrp="1"/>
          </p:cNvSpPr>
          <p:nvPr>
            <p:ph sz="quarter" idx="1"/>
          </p:nvPr>
        </p:nvSpPr>
        <p:spPr>
          <a:xfrm>
            <a:off x="539552" y="1700808"/>
            <a:ext cx="8424936" cy="4495800"/>
          </a:xfrm>
        </p:spPr>
        <p:txBody>
          <a:bodyPr>
            <a:normAutofit lnSpcReduction="10000"/>
          </a:bodyPr>
          <a:lstStyle/>
          <a:p>
            <a:r>
              <a:rPr lang="pt-PT" dirty="0" smtClean="0"/>
              <a:t>Relativamente ao </a:t>
            </a:r>
            <a:r>
              <a:rPr lang="pt-PT" dirty="0"/>
              <a:t>problema</a:t>
            </a:r>
            <a:r>
              <a:rPr lang="pt-PT" dirty="0" smtClean="0"/>
              <a:t> da locomoção bípede, foram dadas as seguintes contribuições:</a:t>
            </a:r>
          </a:p>
          <a:p>
            <a:pPr lvl="1"/>
            <a:r>
              <a:rPr lang="pt-PT" dirty="0" smtClean="0"/>
              <a:t>Extração de demonstrações da marcha humano usando </a:t>
            </a:r>
            <a:r>
              <a:rPr lang="pt-PT" dirty="0"/>
              <a:t>a</a:t>
            </a:r>
            <a:r>
              <a:rPr lang="pt-PT" dirty="0" smtClean="0"/>
              <a:t> marcha “</a:t>
            </a:r>
            <a:r>
              <a:rPr lang="pt-PT" u="sng" dirty="0" smtClean="0"/>
              <a:t>tipo-robot</a:t>
            </a:r>
            <a:r>
              <a:rPr lang="pt-PT" dirty="0" smtClean="0"/>
              <a:t>” </a:t>
            </a:r>
            <a:r>
              <a:rPr lang="pt-PT" baseline="30000" dirty="0" err="1" smtClean="0"/>
              <a:t>f,g</a:t>
            </a:r>
            <a:endParaRPr lang="pt-PT" baseline="30000" dirty="0" smtClean="0"/>
          </a:p>
          <a:p>
            <a:pPr lvl="1"/>
            <a:r>
              <a:rPr lang="pt-PT" dirty="0" smtClean="0"/>
              <a:t>Novo método de </a:t>
            </a:r>
            <a:r>
              <a:rPr lang="pt-PT" u="sng" dirty="0" smtClean="0"/>
              <a:t>transferência de dados</a:t>
            </a:r>
            <a:r>
              <a:rPr lang="pt-PT" dirty="0" smtClean="0"/>
              <a:t> humano-robot baseado no espaço Cartesiano </a:t>
            </a:r>
            <a:r>
              <a:rPr lang="pt-PT" baseline="30000" dirty="0" err="1" smtClean="0"/>
              <a:t>f,g</a:t>
            </a:r>
            <a:endParaRPr lang="pt-PT" baseline="30000" dirty="0" smtClean="0"/>
          </a:p>
          <a:p>
            <a:pPr lvl="1"/>
            <a:r>
              <a:rPr lang="pt-PT" dirty="0" smtClean="0"/>
              <a:t>Estudo do problema da generalização por </a:t>
            </a:r>
            <a:r>
              <a:rPr lang="pt-PT" dirty="0"/>
              <a:t>modulação dos parâmetros das </a:t>
            </a:r>
            <a:r>
              <a:rPr lang="pt-PT" dirty="0" smtClean="0"/>
              <a:t>DMP a partir de uma </a:t>
            </a:r>
            <a:r>
              <a:rPr lang="pt-PT" u="sng" dirty="0" smtClean="0"/>
              <a:t>demonstração </a:t>
            </a:r>
            <a:r>
              <a:rPr lang="pt-PT" u="sng" dirty="0" err="1" smtClean="0"/>
              <a:t>única</a:t>
            </a:r>
            <a:r>
              <a:rPr lang="pt-PT" baseline="30000" dirty="0" err="1" smtClean="0"/>
              <a:t>a,b,c,d,e</a:t>
            </a:r>
            <a:r>
              <a:rPr lang="pt-PT" dirty="0" smtClean="0"/>
              <a:t> </a:t>
            </a:r>
          </a:p>
          <a:p>
            <a:pPr lvl="1"/>
            <a:r>
              <a:rPr lang="pt-PT" dirty="0" smtClean="0"/>
              <a:t>Combinação de primitivas </a:t>
            </a:r>
            <a:r>
              <a:rPr lang="pt-PT" u="sng" dirty="0" smtClean="0"/>
              <a:t>rítmicas e discretas</a:t>
            </a:r>
            <a:r>
              <a:rPr lang="pt-PT" dirty="0" smtClean="0"/>
              <a:t> para aumentar a capacidade de </a:t>
            </a:r>
            <a:r>
              <a:rPr lang="pt-PT" dirty="0" err="1" smtClean="0"/>
              <a:t>adaptação</a:t>
            </a:r>
            <a:r>
              <a:rPr lang="pt-PT" baseline="30000" dirty="0" err="1" smtClean="0"/>
              <a:t>g</a:t>
            </a:r>
            <a:endParaRPr lang="pt-PT" baseline="30000" dirty="0" smtClean="0"/>
          </a:p>
        </p:txBody>
      </p:sp>
    </p:spTree>
    <p:extLst>
      <p:ext uri="{BB962C8B-B14F-4D97-AF65-F5344CB8AC3E}">
        <p14:creationId xmlns:p14="http://schemas.microsoft.com/office/powerpoint/2010/main" val="178224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Abordagem Utilizada</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6</a:t>
            </a:fld>
            <a:endParaRPr lang="pt-PT"/>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788089317"/>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0229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Abordagem Utilizada</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7</a:t>
            </a:fld>
            <a:endParaRPr lang="pt-PT"/>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025564217"/>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2838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Análise do Movimento Humano</a:t>
            </a:r>
            <a:endParaRPr lang="pt-PT" dirty="0"/>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8</a:t>
            </a:fld>
            <a:endParaRPr lang="pt-PT"/>
          </a:p>
        </p:txBody>
      </p:sp>
      <p:pic>
        <p:nvPicPr>
          <p:cNvPr id="11" name="Picture 10"/>
          <p:cNvPicPr>
            <a:picLocks noChangeAspect="1"/>
          </p:cNvPicPr>
          <p:nvPr/>
        </p:nvPicPr>
        <p:blipFill rotWithShape="1">
          <a:blip r:embed="rId3"/>
          <a:srcRect l="25445" t="17002" r="25725" b="8468"/>
          <a:stretch/>
        </p:blipFill>
        <p:spPr bwMode="auto">
          <a:xfrm>
            <a:off x="755575" y="1988840"/>
            <a:ext cx="3444181" cy="3934949"/>
          </a:xfrm>
          <a:prstGeom prst="rect">
            <a:avLst/>
          </a:prstGeom>
          <a:ln>
            <a:noFill/>
          </a:ln>
          <a:extLst>
            <a:ext uri="{53640926-AAD7-44D8-BBD7-CCE9431645EC}">
              <a14:shadowObscured xmlns:a14="http://schemas.microsoft.com/office/drawing/2010/main"/>
            </a:ext>
          </a:extLst>
        </p:spPr>
      </p:pic>
      <p:sp>
        <p:nvSpPr>
          <p:cNvPr id="7" name="Content Placeholder 6"/>
          <p:cNvSpPr>
            <a:spLocks noGrp="1"/>
          </p:cNvSpPr>
          <p:nvPr>
            <p:ph sz="quarter" idx="1"/>
          </p:nvPr>
        </p:nvSpPr>
        <p:spPr>
          <a:xfrm>
            <a:off x="612648" y="1628800"/>
            <a:ext cx="8153400" cy="437907"/>
          </a:xfrm>
        </p:spPr>
        <p:txBody>
          <a:bodyPr>
            <a:normAutofit fontScale="92500" lnSpcReduction="20000"/>
          </a:bodyPr>
          <a:lstStyle/>
          <a:p>
            <a:r>
              <a:rPr lang="pt-PT" dirty="0"/>
              <a:t>Captura de dados efetuada com o </a:t>
            </a:r>
            <a:r>
              <a:rPr lang="pt-PT" dirty="0" smtClean="0"/>
              <a:t>VICON</a:t>
            </a:r>
            <a:endParaRPr lang="pt-PT" dirty="0"/>
          </a:p>
        </p:txBody>
      </p:sp>
      <p:pic>
        <p:nvPicPr>
          <p:cNvPr id="13" name="Picture 12"/>
          <p:cNvPicPr>
            <a:picLocks noChangeAspect="1"/>
          </p:cNvPicPr>
          <p:nvPr/>
        </p:nvPicPr>
        <p:blipFill>
          <a:blip r:embed="rId4" cstate="print"/>
          <a:srcRect/>
          <a:stretch>
            <a:fillRect/>
          </a:stretch>
        </p:blipFill>
        <p:spPr bwMode="auto">
          <a:xfrm>
            <a:off x="4534683" y="1988840"/>
            <a:ext cx="3637717" cy="3934949"/>
          </a:xfrm>
          <a:prstGeom prst="rect">
            <a:avLst/>
          </a:prstGeom>
          <a:noFill/>
          <a:ln w="9525">
            <a:noFill/>
            <a:miter lim="800000"/>
            <a:headEnd/>
            <a:tailEnd/>
          </a:ln>
        </p:spPr>
      </p:pic>
      <p:sp>
        <p:nvSpPr>
          <p:cNvPr id="5" name="TextBox 4"/>
          <p:cNvSpPr txBox="1"/>
          <p:nvPr/>
        </p:nvSpPr>
        <p:spPr>
          <a:xfrm>
            <a:off x="775047" y="5949280"/>
            <a:ext cx="7987953" cy="369332"/>
          </a:xfrm>
          <a:prstGeom prst="rect">
            <a:avLst/>
          </a:prstGeom>
          <a:noFill/>
        </p:spPr>
        <p:txBody>
          <a:bodyPr wrap="square" rtlCol="0">
            <a:spAutoFit/>
          </a:bodyPr>
          <a:lstStyle/>
          <a:p>
            <a:r>
              <a:rPr lang="pt-PT" u="sng" dirty="0" smtClean="0"/>
              <a:t>VICON: 8 câmaras IR, 100Hz, 2 plataformas força, 35 Marcadores </a:t>
            </a:r>
            <a:endParaRPr lang="pt-PT" u="sng" dirty="0"/>
          </a:p>
        </p:txBody>
      </p:sp>
    </p:spTree>
    <p:extLst>
      <p:ext uri="{BB962C8B-B14F-4D97-AF65-F5344CB8AC3E}">
        <p14:creationId xmlns:p14="http://schemas.microsoft.com/office/powerpoint/2010/main" val="3394111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Análise do Movimento Humano</a:t>
            </a:r>
          </a:p>
        </p:txBody>
      </p:sp>
      <p:sp>
        <p:nvSpPr>
          <p:cNvPr id="3" name="Date Placeholder 2"/>
          <p:cNvSpPr>
            <a:spLocks noGrp="1"/>
          </p:cNvSpPr>
          <p:nvPr>
            <p:ph type="dt" sz="half" idx="10"/>
          </p:nvPr>
        </p:nvSpPr>
        <p:spPr/>
        <p:txBody>
          <a:bodyPr/>
          <a:lstStyle/>
          <a:p>
            <a:pPr algn="r"/>
            <a:fld id="{2E3631DD-680D-4420-B323-1A40947D4592}" type="datetime1">
              <a:rPr lang="pt-PT" smtClean="0"/>
              <a:pPr algn="r"/>
              <a:t>24-10-2016</a:t>
            </a:fld>
            <a:endParaRPr lang="pt-PT" dirty="0"/>
          </a:p>
        </p:txBody>
      </p:sp>
      <p:sp>
        <p:nvSpPr>
          <p:cNvPr id="4" name="Slide Number Placeholder 3"/>
          <p:cNvSpPr>
            <a:spLocks noGrp="1"/>
          </p:cNvSpPr>
          <p:nvPr>
            <p:ph type="sldNum" sz="quarter" idx="12"/>
          </p:nvPr>
        </p:nvSpPr>
        <p:spPr/>
        <p:txBody>
          <a:bodyPr>
            <a:normAutofit fontScale="85000" lnSpcReduction="20000"/>
          </a:bodyPr>
          <a:lstStyle/>
          <a:p>
            <a:fld id="{F347F9FC-08F0-49C4-9675-BAB9784A2F6E}" type="slidenum">
              <a:rPr lang="pt-PT" smtClean="0"/>
              <a:pPr/>
              <a:t>9</a:t>
            </a:fld>
            <a:endParaRPr lang="pt-PT"/>
          </a:p>
        </p:txBody>
      </p:sp>
      <p:pic>
        <p:nvPicPr>
          <p:cNvPr id="6" name="Content Placeholder 5"/>
          <p:cNvPicPr>
            <a:picLocks noGrp="1" noChangeAspect="1"/>
          </p:cNvPicPr>
          <p:nvPr>
            <p:ph sz="quarter" idx="1"/>
          </p:nvPr>
        </p:nvPicPr>
        <p:blipFill rotWithShape="1">
          <a:blip r:embed="rId3" cstate="print"/>
          <a:srcRect r="33371"/>
          <a:stretch/>
        </p:blipFill>
        <p:spPr bwMode="auto">
          <a:xfrm>
            <a:off x="755576" y="2929136"/>
            <a:ext cx="1375446" cy="3083439"/>
          </a:xfrm>
          <a:prstGeom prst="rect">
            <a:avLst/>
          </a:prstGeom>
          <a:noFill/>
          <a:ln>
            <a:noFill/>
          </a:ln>
          <a:effectLst/>
          <a:extLst>
            <a:ext uri="{53640926-AAD7-44D8-BBD7-CCE9431645EC}">
              <a14:shadowObscured xmlns:a14="http://schemas.microsoft.com/office/drawing/2010/main"/>
            </a:ext>
          </a:extLst>
        </p:spPr>
      </p:pic>
      <p:pic>
        <p:nvPicPr>
          <p:cNvPr id="8" name="Picture 7" descr="Valente_irregularidade.jpg"/>
          <p:cNvPicPr>
            <a:picLocks noChangeAspect="1"/>
          </p:cNvPicPr>
          <p:nvPr/>
        </p:nvPicPr>
        <p:blipFill>
          <a:blip r:embed="rId4" cstate="print"/>
          <a:stretch>
            <a:fillRect/>
          </a:stretch>
        </p:blipFill>
        <p:spPr>
          <a:xfrm>
            <a:off x="3619666" y="2924944"/>
            <a:ext cx="1622879" cy="3083469"/>
          </a:xfrm>
          <a:prstGeom prst="rect">
            <a:avLst/>
          </a:prstGeom>
        </p:spPr>
      </p:pic>
      <p:pic>
        <p:nvPicPr>
          <p:cNvPr id="9" name="Picture 8" descr="Valente_degraus.jpg"/>
          <p:cNvPicPr>
            <a:picLocks noChangeAspect="1"/>
          </p:cNvPicPr>
          <p:nvPr/>
        </p:nvPicPr>
        <p:blipFill>
          <a:blip r:embed="rId5" cstate="print"/>
          <a:stretch>
            <a:fillRect/>
          </a:stretch>
        </p:blipFill>
        <p:spPr>
          <a:xfrm>
            <a:off x="6538689" y="2940010"/>
            <a:ext cx="1561703" cy="3068373"/>
          </a:xfrm>
          <a:prstGeom prst="rect">
            <a:avLst/>
          </a:prstGeom>
        </p:spPr>
      </p:pic>
      <p:pic>
        <p:nvPicPr>
          <p:cNvPr id="10" name="Picture 9" descr="Valente_rampa.jpg"/>
          <p:cNvPicPr>
            <a:picLocks noChangeAspect="1"/>
          </p:cNvPicPr>
          <p:nvPr/>
        </p:nvPicPr>
        <p:blipFill>
          <a:blip r:embed="rId6" cstate="print"/>
          <a:stretch>
            <a:fillRect/>
          </a:stretch>
        </p:blipFill>
        <p:spPr>
          <a:xfrm>
            <a:off x="5314553" y="2940010"/>
            <a:ext cx="1158197" cy="3072565"/>
          </a:xfrm>
          <a:prstGeom prst="rect">
            <a:avLst/>
          </a:prstGeom>
        </p:spPr>
      </p:pic>
      <p:sp>
        <p:nvSpPr>
          <p:cNvPr id="12" name="Content Placeholder 6"/>
          <p:cNvSpPr txBox="1">
            <a:spLocks/>
          </p:cNvSpPr>
          <p:nvPr/>
        </p:nvSpPr>
        <p:spPr>
          <a:xfrm>
            <a:off x="612648" y="1628800"/>
            <a:ext cx="8153400" cy="108012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pt-PT" sz="2800" dirty="0" smtClean="0"/>
              <a:t>Exemplos de locomoção usando o modo “robot-</a:t>
            </a:r>
            <a:r>
              <a:rPr lang="pt-PT" sz="2800" dirty="0" err="1" smtClean="0"/>
              <a:t>like</a:t>
            </a:r>
            <a:r>
              <a:rPr lang="pt-PT" sz="2800" dirty="0" smtClean="0"/>
              <a:t>” similar à marcha da maioria dos robots humanoide</a:t>
            </a:r>
          </a:p>
        </p:txBody>
      </p:sp>
    </p:spTree>
    <p:extLst>
      <p:ext uri="{BB962C8B-B14F-4D97-AF65-F5344CB8AC3E}">
        <p14:creationId xmlns:p14="http://schemas.microsoft.com/office/powerpoint/2010/main" val="157035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7026</TotalTime>
  <Words>2788</Words>
  <Application>Microsoft Office PowerPoint</Application>
  <PresentationFormat>On-screen Show (4:3)</PresentationFormat>
  <Paragraphs>351</Paragraphs>
  <Slides>35</Slides>
  <Notes>28</Notes>
  <HiddenSlides>5</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35</vt:i4>
      </vt:variant>
    </vt:vector>
  </HeadingPairs>
  <TitlesOfParts>
    <vt:vector size="47" baseType="lpstr">
      <vt:lpstr>Calibri</vt:lpstr>
      <vt:lpstr>Garamond</vt:lpstr>
      <vt:lpstr>Symbol</vt:lpstr>
      <vt:lpstr>Times</vt:lpstr>
      <vt:lpstr>Times New Roman</vt:lpstr>
      <vt:lpstr>Tw Cen MT</vt:lpstr>
      <vt:lpstr>Wingdings</vt:lpstr>
      <vt:lpstr>Wingdings 2</vt:lpstr>
      <vt:lpstr>Median</vt:lpstr>
      <vt:lpstr>Equation</vt:lpstr>
      <vt:lpstr>CorelDRAW</vt:lpstr>
      <vt:lpstr>CorelDRAW X7 Graphic</vt:lpstr>
      <vt:lpstr>Adaptive biped Locomotion from a Single demonstration using motion Primitives  José Rosado</vt:lpstr>
      <vt:lpstr>Estrutura da Apresentação</vt:lpstr>
      <vt:lpstr>Motivação</vt:lpstr>
      <vt:lpstr>Objetivos</vt:lpstr>
      <vt:lpstr>Contribuições</vt:lpstr>
      <vt:lpstr>Abordagem Utilizada</vt:lpstr>
      <vt:lpstr>Abordagem Utilizada</vt:lpstr>
      <vt:lpstr>Análise do Movimento Humano</vt:lpstr>
      <vt:lpstr>Análise do Movimento Humano</vt:lpstr>
      <vt:lpstr>Análise do Movimento Humano</vt:lpstr>
      <vt:lpstr>Análise do Movimento Humano</vt:lpstr>
      <vt:lpstr>Análise do Movimento Humano</vt:lpstr>
      <vt:lpstr>Abordagem Utilizada</vt:lpstr>
      <vt:lpstr>Codificação das Demonstrações</vt:lpstr>
      <vt:lpstr>Codificação das Demonstrações Formulação Matemática</vt:lpstr>
      <vt:lpstr>Codificação das Demonstrações Extensão a múltiplos DOF</vt:lpstr>
      <vt:lpstr>Abordagem Utilizada</vt:lpstr>
      <vt:lpstr>Transferência de Dados</vt:lpstr>
      <vt:lpstr>Transferência de Dados Bloco “off-line”</vt:lpstr>
      <vt:lpstr>Transferência de Dados Bloco “on-line”</vt:lpstr>
      <vt:lpstr>Transferência de Dados Bloco “on-line”</vt:lpstr>
      <vt:lpstr>Evolução do CoP e CoG</vt:lpstr>
      <vt:lpstr>Abordagem Utilizada</vt:lpstr>
      <vt:lpstr>Locomoção Adaptativa</vt:lpstr>
      <vt:lpstr>Locomoção Adaptativa Sistema de Controlo</vt:lpstr>
      <vt:lpstr>Locomoção Adaptativa Sinal de Referência</vt:lpstr>
      <vt:lpstr>Locomoção Adaptativa Adaptação a irregularidades do terreno</vt:lpstr>
      <vt:lpstr>Locomoção Adaptativa Adaptação antecipatória para evitar obstáculos</vt:lpstr>
      <vt:lpstr>Locomoção Adaptativa Phase reset – tolerância a forças externas</vt:lpstr>
      <vt:lpstr>Locomoção Adaptativa Phase reset – tolerância a forças externas</vt:lpstr>
      <vt:lpstr>Conclusões</vt:lpstr>
      <vt:lpstr>Perspectivas de Trabalho Futuro</vt:lpstr>
      <vt:lpstr>Contribuições</vt:lpstr>
      <vt:lpstr>Contribuições</vt:lpstr>
      <vt:lpstr>Obrigado pela atenção.</vt:lpstr>
    </vt:vector>
  </TitlesOfParts>
  <Company>ISEC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Learnig for Biped Locomotion</dc:title>
  <dc:creator>jfr</dc:creator>
  <cp:lastModifiedBy>jfr</cp:lastModifiedBy>
  <cp:revision>507</cp:revision>
  <dcterms:created xsi:type="dcterms:W3CDTF">2011-01-10T15:30:55Z</dcterms:created>
  <dcterms:modified xsi:type="dcterms:W3CDTF">2016-10-24T16:33:43Z</dcterms:modified>
</cp:coreProperties>
</file>