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4" r:id="rId1"/>
  </p:sldMasterIdLst>
  <p:notesMasterIdLst>
    <p:notesMasterId r:id="rId50"/>
  </p:notesMasterIdLst>
  <p:handoutMasterIdLst>
    <p:handoutMasterId r:id="rId51"/>
  </p:handoutMasterIdLst>
  <p:sldIdLst>
    <p:sldId id="256" r:id="rId2"/>
    <p:sldId id="257" r:id="rId3"/>
    <p:sldId id="263" r:id="rId4"/>
    <p:sldId id="264" r:id="rId5"/>
    <p:sldId id="317" r:id="rId6"/>
    <p:sldId id="262" r:id="rId7"/>
    <p:sldId id="265" r:id="rId8"/>
    <p:sldId id="287" r:id="rId9"/>
    <p:sldId id="291" r:id="rId10"/>
    <p:sldId id="292" r:id="rId11"/>
    <p:sldId id="293" r:id="rId12"/>
    <p:sldId id="295" r:id="rId13"/>
    <p:sldId id="266" r:id="rId14"/>
    <p:sldId id="267" r:id="rId15"/>
    <p:sldId id="259" r:id="rId16"/>
    <p:sldId id="270" r:id="rId17"/>
    <p:sldId id="271" r:id="rId18"/>
    <p:sldId id="316" r:id="rId19"/>
    <p:sldId id="275" r:id="rId20"/>
    <p:sldId id="273" r:id="rId21"/>
    <p:sldId id="277" r:id="rId22"/>
    <p:sldId id="279" r:id="rId23"/>
    <p:sldId id="284" r:id="rId24"/>
    <p:sldId id="285" r:id="rId25"/>
    <p:sldId id="281" r:id="rId26"/>
    <p:sldId id="282" r:id="rId27"/>
    <p:sldId id="286" r:id="rId28"/>
    <p:sldId id="296" r:id="rId29"/>
    <p:sldId id="303" r:id="rId30"/>
    <p:sldId id="302" r:id="rId31"/>
    <p:sldId id="299" r:id="rId32"/>
    <p:sldId id="298" r:id="rId33"/>
    <p:sldId id="300" r:id="rId34"/>
    <p:sldId id="301" r:id="rId35"/>
    <p:sldId id="310" r:id="rId36"/>
    <p:sldId id="304" r:id="rId37"/>
    <p:sldId id="305" r:id="rId38"/>
    <p:sldId id="306" r:id="rId39"/>
    <p:sldId id="307" r:id="rId40"/>
    <p:sldId id="308" r:id="rId41"/>
    <p:sldId id="309" r:id="rId42"/>
    <p:sldId id="311" r:id="rId43"/>
    <p:sldId id="318" r:id="rId44"/>
    <p:sldId id="313" r:id="rId45"/>
    <p:sldId id="312" r:id="rId46"/>
    <p:sldId id="314" r:id="rId47"/>
    <p:sldId id="315" r:id="rId48"/>
    <p:sldId id="319" r:id="rId49"/>
  </p:sldIdLst>
  <p:sldSz cx="9144000" cy="6858000" type="screen4x3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FF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90" autoAdjust="0"/>
    <p:restoredTop sz="92756" autoAdjust="0"/>
  </p:normalViewPr>
  <p:slideViewPr>
    <p:cSldViewPr>
      <p:cViewPr varScale="1">
        <p:scale>
          <a:sx n="101" d="100"/>
          <a:sy n="101" d="100"/>
        </p:scale>
        <p:origin x="-1200" y="-84"/>
      </p:cViewPr>
      <p:guideLst>
        <p:guide orient="horz"/>
        <p:guide pos="575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F2AF2E-1AC3-4FAE-A6B1-53619ED65880}" type="datetimeFigureOut">
              <a:rPr lang="pt-PT" smtClean="0"/>
              <a:t>21-07-2010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35E9A2-7A6B-4CEB-BE00-743D6829E81D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0289016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E62663-D9F6-4B2D-BB95-062BD84B2755}" type="datetimeFigureOut">
              <a:rPr lang="pt-PT" smtClean="0"/>
              <a:t>21-07-2010</a:t>
            </a:fld>
            <a:endParaRPr lang="pt-P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E5DE93-22E1-4AD1-9F0D-B095E874AC1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646606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E5DE93-22E1-4AD1-9F0D-B095E874AC1A}" type="slidenum">
              <a:rPr lang="pt-PT" smtClean="0"/>
              <a:t>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242191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Anchorage points;</a:t>
            </a:r>
          </a:p>
          <a:p>
            <a:r>
              <a:rPr lang="en-US" dirty="0" smtClean="0"/>
              <a:t>Contact wear;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E5DE93-22E1-4AD1-9F0D-B095E874AC1A}" type="slidenum">
              <a:rPr lang="pt-PT" smtClean="0"/>
              <a:t>14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899327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Monitor Driver’s actions;</a:t>
            </a:r>
          </a:p>
          <a:p>
            <a:r>
              <a:rPr lang="en-US" dirty="0" smtClean="0"/>
              <a:t>Inertial measurement</a:t>
            </a:r>
            <a:r>
              <a:rPr lang="en-US" baseline="0" dirty="0" smtClean="0"/>
              <a:t> and balance for humanoid robots;</a:t>
            </a:r>
          </a:p>
          <a:p>
            <a:r>
              <a:rPr lang="en-US" baseline="0" dirty="0" smtClean="0"/>
              <a:t>Anthropometry for handicapped </a:t>
            </a:r>
            <a:r>
              <a:rPr lang="en-US" baseline="0" dirty="0" smtClean="0"/>
              <a:t>rehabilitation;</a:t>
            </a:r>
          </a:p>
          <a:p>
            <a:r>
              <a:rPr lang="en-US" baseline="0" dirty="0" smtClean="0"/>
              <a:t>Highlight the other applications;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E5DE93-22E1-4AD1-9F0D-B095E874AC1A}" type="slidenum">
              <a:rPr lang="pt-PT" smtClean="0"/>
              <a:t>15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516094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DSP in Xsens and MicroStrain;</a:t>
            </a:r>
          </a:p>
          <a:p>
            <a:r>
              <a:rPr lang="en-US" dirty="0" smtClean="0"/>
              <a:t>Transformation matrix</a:t>
            </a:r>
            <a:r>
              <a:rPr lang="en-US" baseline="0" dirty="0" smtClean="0"/>
              <a:t>;</a:t>
            </a:r>
          </a:p>
          <a:p>
            <a:r>
              <a:rPr lang="en-US" baseline="0" dirty="0" smtClean="0"/>
              <a:t>3D orientations;</a:t>
            </a:r>
            <a:endParaRPr lang="en-US" dirty="0" smtClean="0"/>
          </a:p>
          <a:p>
            <a:r>
              <a:rPr lang="en-US" dirty="0" smtClean="0"/>
              <a:t>Raw data in the others;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E5DE93-22E1-4AD1-9F0D-B095E874AC1A}" type="slidenum">
              <a:rPr lang="pt-PT" smtClean="0"/>
              <a:t>16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859910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Price tags;</a:t>
            </a:r>
          </a:p>
          <a:p>
            <a:r>
              <a:rPr lang="en-US" dirty="0" smtClean="0"/>
              <a:t>Dimensions</a:t>
            </a:r>
            <a:r>
              <a:rPr lang="en-US" dirty="0" smtClean="0"/>
              <a:t>;</a:t>
            </a:r>
          </a:p>
          <a:p>
            <a:r>
              <a:rPr lang="en-US" dirty="0" smtClean="0"/>
              <a:t>This devices are</a:t>
            </a:r>
            <a:r>
              <a:rPr lang="en-US" baseline="0" dirty="0" smtClean="0"/>
              <a:t> based on MEMS;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Microelectromechanical systems;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E5DE93-22E1-4AD1-9F0D-B095E874AC1A}" type="slidenum">
              <a:rPr lang="pt-PT" smtClean="0"/>
              <a:t>17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911981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Proof of concept;</a:t>
            </a:r>
          </a:p>
          <a:p>
            <a:r>
              <a:rPr lang="en-US" dirty="0" smtClean="0"/>
              <a:t>Software debug;</a:t>
            </a:r>
          </a:p>
          <a:p>
            <a:r>
              <a:rPr lang="en-US" dirty="0" smtClean="0"/>
              <a:t>Learning</a:t>
            </a:r>
            <a:r>
              <a:rPr lang="en-US" baseline="0" dirty="0" smtClean="0"/>
              <a:t> and debugging communications;</a:t>
            </a:r>
          </a:p>
          <a:p>
            <a:r>
              <a:rPr lang="en-US" baseline="0" dirty="0" smtClean="0"/>
              <a:t>Interface boards for surface mount MEMS;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E5DE93-22E1-4AD1-9F0D-B095E874AC1A}" type="slidenum">
              <a:rPr lang="pt-PT" smtClean="0"/>
              <a:t>19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448549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</a:t>
            </a:r>
            <a:r>
              <a:rPr lang="en-US" baseline="30000" dirty="0" smtClean="0"/>
              <a:t>2</a:t>
            </a:r>
            <a:r>
              <a:rPr lang="en-US" baseline="0" dirty="0" smtClean="0"/>
              <a:t>C bus failure;</a:t>
            </a:r>
          </a:p>
          <a:p>
            <a:r>
              <a:rPr lang="en-US" baseline="0" dirty="0" smtClean="0"/>
              <a:t>Expandability;</a:t>
            </a:r>
          </a:p>
          <a:p>
            <a:r>
              <a:rPr lang="en-US" baseline="0" dirty="0" smtClean="0"/>
              <a:t>CANbus tolerance to noise;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E5DE93-22E1-4AD1-9F0D-B095E874AC1A}" type="slidenum">
              <a:rPr lang="pt-PT" smtClean="0"/>
              <a:t>20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445589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Interrupt</a:t>
            </a:r>
            <a:r>
              <a:rPr lang="en-US" baseline="0" dirty="0" smtClean="0"/>
              <a:t> driven to reduce data lag;</a:t>
            </a:r>
          </a:p>
          <a:p>
            <a:r>
              <a:rPr lang="en-US" baseline="0" dirty="0" smtClean="0"/>
              <a:t>Interrupt triggered by accelerometer;</a:t>
            </a:r>
          </a:p>
          <a:p>
            <a:r>
              <a:rPr lang="en-US" baseline="0" dirty="0" smtClean="0"/>
              <a:t>Watchdogs to detect error status;</a:t>
            </a:r>
          </a:p>
          <a:p>
            <a:r>
              <a:rPr lang="en-US" dirty="0" smtClean="0"/>
              <a:t>ID defined in EEPROM;</a:t>
            </a:r>
          </a:p>
          <a:p>
            <a:r>
              <a:rPr lang="en-US" dirty="0" smtClean="0"/>
              <a:t>MPLAB</a:t>
            </a:r>
            <a:r>
              <a:rPr lang="en-US" baseline="30000" dirty="0" smtClean="0"/>
              <a:t>®</a:t>
            </a:r>
            <a:r>
              <a:rPr lang="en-US" baseline="0" dirty="0" smtClean="0"/>
              <a:t> libraries to handle peripheral and CAN functions for software robustness;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E5DE93-22E1-4AD1-9F0D-B095E874AC1A}" type="slidenum">
              <a:rPr lang="pt-PT" smtClean="0"/>
              <a:t>21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070077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Interrupt</a:t>
            </a:r>
            <a:r>
              <a:rPr lang="en-US" baseline="0" dirty="0" smtClean="0"/>
              <a:t> driven to reduce data lag;</a:t>
            </a:r>
          </a:p>
          <a:p>
            <a:r>
              <a:rPr lang="en-US" baseline="0" dirty="0" smtClean="0"/>
              <a:t>Interrupt triggered by CANbus reception;</a:t>
            </a:r>
          </a:p>
          <a:p>
            <a:r>
              <a:rPr lang="en-US" baseline="0" dirty="0" smtClean="0"/>
              <a:t>Watchdogs to detect error status;</a:t>
            </a:r>
          </a:p>
          <a:p>
            <a:r>
              <a:rPr lang="en-US" dirty="0" smtClean="0"/>
              <a:t>Newest data is stored in database, inactive sensors are removed from database;</a:t>
            </a:r>
          </a:p>
          <a:p>
            <a:r>
              <a:rPr lang="en-US" dirty="0" smtClean="0"/>
              <a:t>USART rate set in EEPROM.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E5DE93-22E1-4AD1-9F0D-B095E874AC1A}" type="slidenum">
              <a:rPr lang="pt-PT" smtClean="0"/>
              <a:t>22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070077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Use of message ID mandatory bytes to transmit data, reducing message length;</a:t>
            </a:r>
          </a:p>
          <a:p>
            <a:r>
              <a:rPr lang="en-US" dirty="0" smtClean="0"/>
              <a:t>Protocol can be updated to carry more message types,</a:t>
            </a:r>
            <a:r>
              <a:rPr lang="en-US" baseline="0" dirty="0" smtClean="0"/>
              <a:t> sync data etc..;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E5DE93-22E1-4AD1-9F0D-B095E874AC1A}" type="slidenum">
              <a:rPr lang="pt-PT" smtClean="0"/>
              <a:t>23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918956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Variable data length;</a:t>
            </a:r>
          </a:p>
          <a:p>
            <a:r>
              <a:rPr lang="en-US" dirty="0" smtClean="0"/>
              <a:t>Protocol can be updated for more sensors,</a:t>
            </a:r>
            <a:r>
              <a:rPr lang="en-US" baseline="0" dirty="0" smtClean="0"/>
              <a:t> and different messages.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E5DE93-22E1-4AD1-9F0D-B095E874AC1A}" type="slidenum">
              <a:rPr lang="pt-PT" smtClean="0"/>
              <a:t>24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532981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Atlas</a:t>
            </a:r>
            <a:r>
              <a:rPr lang="en-US" baseline="0" dirty="0" smtClean="0"/>
              <a:t> project 3</a:t>
            </a:r>
            <a:r>
              <a:rPr lang="en-US" baseline="30000" dirty="0" smtClean="0"/>
              <a:t>rd</a:t>
            </a:r>
            <a:r>
              <a:rPr lang="en-US" baseline="0" dirty="0" smtClean="0"/>
              <a:t> stage;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E5DE93-22E1-4AD1-9F0D-B095E874AC1A}" type="slidenum">
              <a:rPr lang="pt-PT" smtClean="0"/>
              <a:t>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676751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Most</a:t>
            </a:r>
            <a:r>
              <a:rPr lang="en-US" baseline="0" dirty="0" smtClean="0"/>
              <a:t> of components are SMT;</a:t>
            </a:r>
          </a:p>
          <a:p>
            <a:r>
              <a:rPr lang="en-US" baseline="0" dirty="0" smtClean="0"/>
              <a:t>3 layers;</a:t>
            </a:r>
          </a:p>
          <a:p>
            <a:r>
              <a:rPr lang="en-US" dirty="0" smtClean="0"/>
              <a:t>Smaller than all the market available solutions  21x12x7 mm;</a:t>
            </a:r>
          </a:p>
          <a:p>
            <a:r>
              <a:rPr lang="en-US" dirty="0" smtClean="0"/>
              <a:t>Programming port integrated</a:t>
            </a:r>
            <a:r>
              <a:rPr lang="en-US" baseline="0" dirty="0" smtClean="0"/>
              <a:t> in the PCB to reduce connectors;</a:t>
            </a:r>
          </a:p>
          <a:p>
            <a:r>
              <a:rPr lang="en-US" baseline="0" dirty="0" smtClean="0"/>
              <a:t>Some problems with soldering, very delicate process, failed attempts, PCB pre hearing;</a:t>
            </a:r>
          </a:p>
          <a:p>
            <a:r>
              <a:rPr lang="en-US" baseline="0" dirty="0" smtClean="0"/>
              <a:t>Master lacks of MEMS and filters;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E5DE93-22E1-4AD1-9F0D-B095E874AC1A}" type="slidenum">
              <a:rPr lang="pt-PT" smtClean="0"/>
              <a:t>25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935899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Base PCB</a:t>
            </a:r>
            <a:r>
              <a:rPr lang="en-US" baseline="0" dirty="0" smtClean="0"/>
              <a:t> supplies power to the MAX IC;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E5DE93-22E1-4AD1-9F0D-B095E874AC1A}" type="slidenum">
              <a:rPr lang="pt-PT" smtClean="0"/>
              <a:t>26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071876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</a:t>
            </a:r>
            <a:r>
              <a:rPr lang="en-US" baseline="0" dirty="0" smtClean="0"/>
              <a:t> is the acceleration vector;</a:t>
            </a:r>
          </a:p>
          <a:p>
            <a:r>
              <a:rPr lang="en-US" dirty="0" smtClean="0"/>
              <a:t>a</a:t>
            </a:r>
            <a:r>
              <a:rPr lang="en-US" baseline="-25000" dirty="0" smtClean="0"/>
              <a:t>x</a:t>
            </a:r>
            <a:r>
              <a:rPr lang="en-US" baseline="0" dirty="0" smtClean="0"/>
              <a:t> a</a:t>
            </a:r>
            <a:r>
              <a:rPr lang="en-US" baseline="-25000" dirty="0" smtClean="0"/>
              <a:t>y</a:t>
            </a:r>
            <a:r>
              <a:rPr lang="en-US" baseline="0" dirty="0" smtClean="0"/>
              <a:t> and </a:t>
            </a:r>
            <a:r>
              <a:rPr lang="en-US" baseline="0" dirty="0" err="1" smtClean="0"/>
              <a:t>a</a:t>
            </a:r>
            <a:r>
              <a:rPr lang="en-US" baseline="-25000" dirty="0" err="1" smtClean="0"/>
              <a:t>z</a:t>
            </a:r>
            <a:r>
              <a:rPr lang="en-US" baseline="-25000" dirty="0" smtClean="0"/>
              <a:t> </a:t>
            </a:r>
            <a:r>
              <a:rPr lang="en-US" baseline="0" dirty="0" smtClean="0"/>
              <a:t>are the three </a:t>
            </a:r>
            <a:r>
              <a:rPr lang="en-US" baseline="0" smtClean="0"/>
              <a:t>axis accelerations!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E5DE93-22E1-4AD1-9F0D-B095E874AC1A}" type="slidenum">
              <a:rPr lang="pt-PT" smtClean="0"/>
              <a:t>29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686137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Explain</a:t>
            </a:r>
            <a:r>
              <a:rPr lang="en-US" baseline="0" dirty="0" smtClean="0"/>
              <a:t> the data!!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E5DE93-22E1-4AD1-9F0D-B095E874AC1A}" type="slidenum">
              <a:rPr lang="pt-PT" smtClean="0"/>
              <a:t>31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560127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Use</a:t>
            </a:r>
            <a:r>
              <a:rPr lang="en-US" baseline="0" dirty="0" smtClean="0"/>
              <a:t> only 2D vectors;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E5DE93-22E1-4AD1-9F0D-B095E874AC1A}" type="slidenum">
              <a:rPr lang="pt-PT" smtClean="0"/>
              <a:t>35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6187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E5DE93-22E1-4AD1-9F0D-B095E874AC1A}" type="slidenum">
              <a:rPr lang="pt-PT" smtClean="0"/>
              <a:t>46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684276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Autonomous navigation projects;</a:t>
            </a:r>
          </a:p>
          <a:p>
            <a:r>
              <a:rPr lang="en-US" dirty="0" smtClean="0"/>
              <a:t>5</a:t>
            </a:r>
            <a:r>
              <a:rPr lang="en-US" baseline="0" dirty="0" smtClean="0"/>
              <a:t> years c</a:t>
            </a:r>
            <a:r>
              <a:rPr lang="en-US" dirty="0" smtClean="0"/>
              <a:t>onsecutive national champion;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E5DE93-22E1-4AD1-9F0D-B095E874AC1A}" type="slidenum">
              <a:rPr lang="pt-PT" smtClean="0"/>
              <a:t>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114627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</a:t>
            </a:r>
            <a:r>
              <a:rPr lang="en-US" baseline="0" dirty="0" smtClean="0"/>
              <a:t> is a servo pilot</a:t>
            </a:r>
            <a:r>
              <a:rPr lang="en-US" baseline="0" dirty="0" smtClean="0"/>
              <a:t>;</a:t>
            </a:r>
          </a:p>
          <a:p>
            <a:r>
              <a:rPr lang="en-US" baseline="0" dirty="0" smtClean="0"/>
              <a:t>My work, actuation project, sensor development.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E5DE93-22E1-4AD1-9F0D-B095E874AC1A}" type="slidenum">
              <a:rPr lang="pt-PT" smtClean="0"/>
              <a:t>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844915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Only can preform open loop actuation;</a:t>
            </a:r>
          </a:p>
          <a:p>
            <a:r>
              <a:rPr lang="en-US" dirty="0" smtClean="0"/>
              <a:t>Replace the vehicle steering wheel;</a:t>
            </a:r>
          </a:p>
          <a:p>
            <a:r>
              <a:rPr lang="en-US" dirty="0" smtClean="0"/>
              <a:t>Take</a:t>
            </a:r>
            <a:r>
              <a:rPr lang="en-US" baseline="0" dirty="0" smtClean="0"/>
              <a:t> long time to install;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E5DE93-22E1-4AD1-9F0D-B095E874AC1A}" type="slidenum">
              <a:rPr lang="pt-PT" smtClean="0"/>
              <a:t>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367398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Pronto4 Requires vehicle modifications and takes 4H to install;</a:t>
            </a:r>
          </a:p>
          <a:p>
            <a:r>
              <a:rPr lang="en-US" dirty="0" smtClean="0"/>
              <a:t>Froude is</a:t>
            </a:r>
            <a:r>
              <a:rPr lang="en-US" baseline="0" dirty="0" smtClean="0"/>
              <a:t> only suitable for Dynamometer tests;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E5DE93-22E1-4AD1-9F0D-B095E874AC1A}" type="slidenum">
              <a:rPr lang="pt-PT" smtClean="0"/>
              <a:t>10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065749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Controls steering, pedals</a:t>
            </a:r>
            <a:r>
              <a:rPr lang="en-US" baseline="0" dirty="0" smtClean="0"/>
              <a:t> and gear lever;</a:t>
            </a:r>
          </a:p>
          <a:p>
            <a:r>
              <a:rPr lang="en-US" baseline="0" dirty="0" smtClean="0"/>
              <a:t>Very complete system;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E5DE93-22E1-4AD1-9F0D-B095E874AC1A}" type="slidenum">
              <a:rPr lang="pt-PT" smtClean="0"/>
              <a:t>11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908579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Standard parts built;</a:t>
            </a:r>
          </a:p>
          <a:p>
            <a:r>
              <a:rPr lang="en-US" dirty="0" smtClean="0"/>
              <a:t>Electric pressure regulators</a:t>
            </a:r>
            <a:r>
              <a:rPr lang="en-US" baseline="0" dirty="0" smtClean="0"/>
              <a:t> allow PID control;</a:t>
            </a:r>
          </a:p>
          <a:p>
            <a:r>
              <a:rPr lang="en-US" dirty="0" smtClean="0"/>
              <a:t>Low</a:t>
            </a:r>
            <a:r>
              <a:rPr lang="en-US" baseline="0" dirty="0" smtClean="0"/>
              <a:t> friction cylinders;</a:t>
            </a:r>
          </a:p>
          <a:p>
            <a:r>
              <a:rPr lang="en-US" baseline="0" dirty="0" smtClean="0"/>
              <a:t>Control preformed by PLC;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E5DE93-22E1-4AD1-9F0D-B095E874AC1A}" type="slidenum">
              <a:rPr lang="pt-PT" smtClean="0"/>
              <a:t>12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86974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Responsible for feedback;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E5DE93-22E1-4AD1-9F0D-B095E874AC1A}" type="slidenum">
              <a:rPr lang="pt-PT" smtClean="0"/>
              <a:t>13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19024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latin typeface="Helvetica" pitchFamily="2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pt-PT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latin typeface="Helvetica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fld id="{8DA293B7-DE6F-450E-92A1-C133097BCEDB}" type="datetime1">
              <a:rPr lang="pt-PT" smtClean="0"/>
              <a:t>21-07-2010</a:t>
            </a:fld>
            <a:endParaRPr lang="pt-P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r>
              <a:rPr lang="pt-PT" dirty="0" smtClean="0"/>
              <a:t>Emanuel Avila 2010</a:t>
            </a:r>
            <a:endParaRPr lang="pt-P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fld id="{6FA65242-D4DB-47B4-909A-32C2A21FF6EF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892064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19203-9D5A-450F-8A6A-2B85DEF8C1D3}" type="datetime1">
              <a:rPr lang="pt-PT" smtClean="0"/>
              <a:t>21-07-2010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Emanuel Avila 2010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65242-D4DB-47B4-909A-32C2A21FF6EF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43779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F8624-6C6A-4716-A1AE-2EB896D237E3}" type="datetime1">
              <a:rPr lang="pt-PT" smtClean="0"/>
              <a:t>21-07-2010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Emanuel Avila 2010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65242-D4DB-47B4-909A-32C2A21FF6EF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434849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alphaModFix amt="65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9C377-41BD-403D-95CA-6C0E5EA7F9A6}" type="datetime1">
              <a:rPr lang="pt-PT" smtClean="0"/>
              <a:t>21-07-2010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Emanuel Avila 2010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65242-D4DB-47B4-909A-32C2A21FF6EF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983524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pt-P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F7703-93DF-4DFE-97AA-A6AF181C6152}" type="datetime1">
              <a:rPr lang="pt-PT" smtClean="0"/>
              <a:t>21-07-2010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Emanuel Avila 2010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65242-D4DB-47B4-909A-32C2A21FF6EF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819129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alphaModFix amt="65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82CD5-894D-42F8-8EBD-29EF041BAF34}" type="datetime1">
              <a:rPr lang="pt-PT" smtClean="0"/>
              <a:t>21-07-2010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Emanuel Avila 2010</a:t>
            </a:r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65242-D4DB-47B4-909A-32C2A21FF6EF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953277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alphaModFix amt="65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40399-A5B7-443C-ACF9-28E042F23935}" type="datetime1">
              <a:rPr lang="pt-PT" smtClean="0"/>
              <a:t>21-07-2010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Emanuel Avila 2010</a:t>
            </a:r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65242-D4DB-47B4-909A-32C2A21FF6EF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473978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C3DFE-C611-4358-827A-43C32586E954}" type="datetime1">
              <a:rPr lang="pt-PT" smtClean="0"/>
              <a:t>21-07-2010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Emanuel Avila 2010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65242-D4DB-47B4-909A-32C2A21FF6EF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784537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3AC31-F708-40B7-B8B5-C514F8EBA616}" type="datetime1">
              <a:rPr lang="pt-PT" smtClean="0"/>
              <a:t>21-07-2010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Emanuel Avila 2010</a:t>
            </a:r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65242-D4DB-47B4-909A-32C2A21FF6EF}" type="slidenum">
              <a:rPr lang="pt-PT" smtClean="0"/>
              <a:t>‹#›</a:t>
            </a:fld>
            <a:endParaRPr lang="pt-PT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1259632" y="548680"/>
            <a:ext cx="6696744" cy="51845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317554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81459-694D-4EE4-A914-4F5786CA08E9}" type="datetime1">
              <a:rPr lang="pt-PT" smtClean="0"/>
              <a:t>21-07-2010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Emanuel Avila 2010</a:t>
            </a:r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65242-D4DB-47B4-909A-32C2A21FF6EF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22054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4B36A-86D5-455E-A33C-AFAB61284111}" type="datetime1">
              <a:rPr lang="pt-PT" smtClean="0"/>
              <a:t>21-07-2010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Emanuel Avila 2010</a:t>
            </a:r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65242-D4DB-47B4-909A-32C2A21FF6EF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436257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pt-P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fld id="{7DAD210A-72AE-4CEC-849A-C53CDAE6F8FA}" type="datetime1">
              <a:rPr lang="en-US" smtClean="0"/>
              <a:pPr/>
              <a:t>7/21/2010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pt-PT" dirty="0" smtClean="0"/>
              <a:t>Emanuel Avila 2010</a:t>
            </a:r>
            <a:endParaRPr lang="pt-P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fld id="{6FA65242-D4DB-47B4-909A-32C2A21FF6EF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5835309" y="90055"/>
            <a:ext cx="3177197" cy="997780"/>
            <a:chOff x="5835309" y="90055"/>
            <a:chExt cx="3177197" cy="99778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4408" y="90055"/>
              <a:ext cx="768098" cy="82601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835309" y="503060"/>
              <a:ext cx="240803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pt-PT" sz="1600" b="1" dirty="0">
                  <a:latin typeface="Malgun Gothic" pitchFamily="34" charset="-127"/>
                  <a:ea typeface="Malgun Gothic" pitchFamily="34" charset="-127"/>
                  <a:cs typeface="Arial" pitchFamily="34" charset="0"/>
                </a:rPr>
                <a:t>u</a:t>
              </a:r>
              <a:r>
                <a:rPr lang="pt-PT" sz="1600" b="1" dirty="0" smtClean="0">
                  <a:latin typeface="Malgun Gothic" pitchFamily="34" charset="-127"/>
                  <a:ea typeface="Malgun Gothic" pitchFamily="34" charset="-127"/>
                  <a:cs typeface="Arial" pitchFamily="34" charset="0"/>
                </a:rPr>
                <a:t>niversidade de </a:t>
              </a:r>
              <a:r>
                <a:rPr lang="en-US" sz="1600" b="1" noProof="0" dirty="0" smtClean="0">
                  <a:latin typeface="Malgun Gothic" pitchFamily="34" charset="-127"/>
                  <a:ea typeface="Malgun Gothic" pitchFamily="34" charset="-127"/>
                  <a:cs typeface="Arial" pitchFamily="34" charset="0"/>
                </a:rPr>
                <a:t>aveiro</a:t>
              </a:r>
            </a:p>
            <a:p>
              <a:pPr algn="r"/>
              <a:r>
                <a:rPr lang="pt-PT" sz="1600" dirty="0" smtClean="0">
                  <a:latin typeface="Malgun Gothic" pitchFamily="34" charset="-127"/>
                  <a:ea typeface="Malgun Gothic" pitchFamily="34" charset="-127"/>
                  <a:cs typeface="Arial" pitchFamily="34" charset="0"/>
                </a:rPr>
                <a:t>theoria poiesis praxis</a:t>
              </a:r>
              <a:endParaRPr lang="pt-PT" sz="1600" dirty="0">
                <a:latin typeface="Malgun Gothic" pitchFamily="34" charset="-127"/>
                <a:ea typeface="Malgun Gothic" pitchFamily="34" charset="-127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9150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Helvetica" pitchFamily="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Helvetica" pitchFamily="2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51.wmf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54.png"/><Relationship Id="rId5" Type="http://schemas.openxmlformats.org/officeDocument/2006/relationships/image" Target="../media/image53.wmf"/><Relationship Id="rId4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57.png"/><Relationship Id="rId5" Type="http://schemas.openxmlformats.org/officeDocument/2006/relationships/image" Target="../media/image56.wmf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image" Target="../media/image60.png"/><Relationship Id="rId5" Type="http://schemas.openxmlformats.org/officeDocument/2006/relationships/image" Target="../media/image59.wmf"/><Relationship Id="rId4" Type="http://schemas.openxmlformats.org/officeDocument/2006/relationships/image" Target="../media/image5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6" Type="http://schemas.openxmlformats.org/officeDocument/2006/relationships/image" Target="../media/image63.png"/><Relationship Id="rId5" Type="http://schemas.openxmlformats.org/officeDocument/2006/relationships/image" Target="../media/image62.wmf"/><Relationship Id="rId4" Type="http://schemas.openxmlformats.org/officeDocument/2006/relationships/image" Target="../media/image6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2008" y="1916832"/>
            <a:ext cx="7772400" cy="1470025"/>
          </a:xfrm>
        </p:spPr>
        <p:txBody>
          <a:bodyPr/>
          <a:lstStyle/>
          <a:p>
            <a:pPr algn="l"/>
            <a:r>
              <a:rPr lang="pt-PT" dirty="0" smtClean="0"/>
              <a:t>Servo-pilot for autonomous </a:t>
            </a:r>
            <a:r>
              <a:rPr lang="en-US" dirty="0" smtClean="0"/>
              <a:t>driving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504" y="3789040"/>
            <a:ext cx="3456756" cy="576064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Emanuel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smtClean="0">
                <a:solidFill>
                  <a:schemeClr val="tx1"/>
                </a:solidFill>
              </a:rPr>
              <a:t>Avila</a:t>
            </a:r>
            <a:endParaRPr lang="pt-PT" dirty="0">
              <a:solidFill>
                <a:schemeClr val="tx1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835309" y="90055"/>
            <a:ext cx="3177197" cy="997780"/>
            <a:chOff x="5835309" y="90055"/>
            <a:chExt cx="3177197" cy="9977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4408" y="90055"/>
              <a:ext cx="768098" cy="82601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5835309" y="503060"/>
              <a:ext cx="240803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pt-PT" sz="1600" b="1">
                  <a:latin typeface="Malgun Gothic" pitchFamily="34" charset="-127"/>
                  <a:ea typeface="Malgun Gothic" pitchFamily="34" charset="-127"/>
                  <a:cs typeface="Arial" pitchFamily="34" charset="0"/>
                </a:rPr>
                <a:t>u</a:t>
              </a:r>
              <a:r>
                <a:rPr lang="pt-PT" sz="1600" b="1" smtClean="0">
                  <a:latin typeface="Malgun Gothic" pitchFamily="34" charset="-127"/>
                  <a:ea typeface="Malgun Gothic" pitchFamily="34" charset="-127"/>
                  <a:cs typeface="Arial" pitchFamily="34" charset="0"/>
                </a:rPr>
                <a:t>niversidade de aveiro</a:t>
              </a:r>
            </a:p>
            <a:p>
              <a:pPr algn="r"/>
              <a:r>
                <a:rPr lang="pt-PT" sz="1600" smtClean="0">
                  <a:latin typeface="Malgun Gothic" pitchFamily="34" charset="-127"/>
                  <a:ea typeface="Malgun Gothic" pitchFamily="34" charset="-127"/>
                  <a:cs typeface="Arial" pitchFamily="34" charset="0"/>
                </a:rPr>
                <a:t>theoria poiesis praxis</a:t>
              </a:r>
              <a:endParaRPr lang="pt-PT" sz="1600">
                <a:latin typeface="Malgun Gothic" pitchFamily="34" charset="-127"/>
                <a:ea typeface="Malgun Gothic" pitchFamily="34" charset="-127"/>
                <a:cs typeface="Arial" pitchFamily="34" charset="0"/>
              </a:endParaRPr>
            </a:p>
          </p:txBody>
        </p:sp>
      </p:grpSp>
      <p:sp>
        <p:nvSpPr>
          <p:cNvPr id="8" name="Subtitle 2"/>
          <p:cNvSpPr txBox="1">
            <a:spLocks/>
          </p:cNvSpPr>
          <p:nvPr/>
        </p:nvSpPr>
        <p:spPr>
          <a:xfrm>
            <a:off x="5292080" y="5157192"/>
            <a:ext cx="3851920" cy="1296144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Helvetica" pitchFamily="2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Helvetica" pitchFamily="2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Helvetica" pitchFamily="2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Helvetica" pitchFamily="2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 smtClean="0">
                <a:solidFill>
                  <a:schemeClr val="tx1"/>
                </a:solidFill>
              </a:rPr>
              <a:t>Scientific</a:t>
            </a:r>
            <a:r>
              <a:rPr lang="pt-PT" dirty="0" smtClean="0">
                <a:solidFill>
                  <a:schemeClr val="tx1"/>
                </a:solidFill>
              </a:rPr>
              <a:t> advisors:</a:t>
            </a:r>
          </a:p>
          <a:p>
            <a:pPr algn="r"/>
            <a:r>
              <a:rPr lang="pt-PT" dirty="0" smtClean="0">
                <a:solidFill>
                  <a:schemeClr val="tx1"/>
                </a:solidFill>
              </a:rPr>
              <a:t>	Ph.D. Vitor Santos</a:t>
            </a:r>
          </a:p>
          <a:p>
            <a:pPr algn="r"/>
            <a:r>
              <a:rPr lang="pt-PT" dirty="0" smtClean="0">
                <a:solidFill>
                  <a:schemeClr val="tx1"/>
                </a:solidFill>
              </a:rPr>
              <a:t>	Ph.D. Jorge Ferreira</a:t>
            </a:r>
            <a:endParaRPr lang="pt-P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516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State-of-the-Art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Kairos Autonomi</a:t>
            </a:r>
            <a:r>
              <a:rPr lang="en-US" baseline="30000" dirty="0" smtClean="0"/>
              <a:t>®</a:t>
            </a:r>
            <a:r>
              <a:rPr lang="en-US" dirty="0" smtClean="0"/>
              <a:t> Pronto4</a:t>
            </a:r>
            <a:r>
              <a:rPr lang="en-US" baseline="30000" dirty="0" smtClean="0">
                <a:latin typeface="Times New Roman"/>
                <a:cs typeface="Times New Roman"/>
              </a:rPr>
              <a:t>™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810048"/>
            <a:ext cx="4040188" cy="2680942"/>
          </a:xfrm>
        </p:spPr>
      </p:pic>
      <p:sp>
        <p:nvSpPr>
          <p:cNvPr id="11" name="Text Placeholder 10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Froude Hofmann Robot Driver</a:t>
            </a:r>
            <a:endParaRPr lang="en-US" dirty="0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842487"/>
            <a:ext cx="4041775" cy="2616064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Emanuel Avila 2010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65242-D4DB-47B4-909A-32C2A21FF6EF}" type="slidenum">
              <a:rPr lang="pt-PT" smtClean="0"/>
              <a:t>10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27498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State-of-the-Art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Stähle SPF2000FF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35448"/>
            <a:ext cx="4040188" cy="3030141"/>
          </a:xfrm>
        </p:spPr>
      </p:pic>
      <p:sp>
        <p:nvSpPr>
          <p:cNvPr id="11" name="Text Placeholder 10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Does not require vehicle modifications;</a:t>
            </a:r>
          </a:p>
          <a:p>
            <a:endParaRPr lang="en-US" dirty="0"/>
          </a:p>
          <a:p>
            <a:r>
              <a:rPr lang="en-US" dirty="0" smtClean="0"/>
              <a:t>Relatively easy and quick to install;</a:t>
            </a:r>
          </a:p>
          <a:p>
            <a:endParaRPr lang="en-US" dirty="0"/>
          </a:p>
          <a:p>
            <a:r>
              <a:rPr lang="en-US" dirty="0" smtClean="0"/>
              <a:t>Prices start at 135.000</a:t>
            </a:r>
            <a:r>
              <a:rPr lang="en-US" dirty="0" smtClean="0">
                <a:latin typeface="+mj-lt"/>
                <a:cs typeface="Times New Roman"/>
              </a:rPr>
              <a:t>€</a:t>
            </a:r>
            <a:endParaRPr lang="en-US" dirty="0">
              <a:latin typeface="+mj-l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Emanuel Avila 2010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65242-D4DB-47B4-909A-32C2A21FF6EF}" type="slidenum">
              <a:rPr lang="pt-PT" smtClean="0"/>
              <a:t>11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81979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76" y="2204864"/>
            <a:ext cx="5663096" cy="3775397"/>
          </a:xfrm>
        </p:spPr>
      </p:pic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Light and compact;</a:t>
            </a:r>
          </a:p>
          <a:p>
            <a:endParaRPr lang="en-US" dirty="0" smtClean="0"/>
          </a:p>
          <a:p>
            <a:r>
              <a:rPr lang="en-US" dirty="0" smtClean="0"/>
              <a:t>Does not require vehicle modifications;</a:t>
            </a:r>
          </a:p>
          <a:p>
            <a:endParaRPr lang="en-US" dirty="0" smtClean="0"/>
          </a:p>
          <a:p>
            <a:r>
              <a:rPr lang="en-US" dirty="0" smtClean="0"/>
              <a:t>Very quick to install;</a:t>
            </a:r>
          </a:p>
          <a:p>
            <a:endParaRPr lang="en-US" dirty="0" smtClean="0"/>
          </a:p>
          <a:p>
            <a:r>
              <a:rPr lang="en-US" dirty="0" smtClean="0"/>
              <a:t>Force actuated;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dirty="0" smtClean="0"/>
              <a:t>Emanuel Avila 2010</a:t>
            </a:r>
            <a:endParaRPr lang="pt-P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65242-D4DB-47B4-909A-32C2A21FF6EF}" type="slidenum">
              <a:rPr lang="pt-PT" smtClean="0"/>
              <a:t>12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7191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Sensor network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Emanuel Avila 2010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65242-D4DB-47B4-909A-32C2A21FF6EF}" type="slidenum">
              <a:rPr lang="pt-PT" smtClean="0"/>
              <a:t>13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3734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Servo-feedback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Potentiometers;</a:t>
            </a:r>
          </a:p>
          <a:p>
            <a:endParaRPr lang="en-US" dirty="0"/>
          </a:p>
          <a:p>
            <a:r>
              <a:rPr lang="en-US" dirty="0" smtClean="0"/>
              <a:t>Encoders;</a:t>
            </a:r>
          </a:p>
          <a:p>
            <a:endParaRPr lang="en-US" dirty="0"/>
          </a:p>
          <a:p>
            <a:r>
              <a:rPr lang="en-US" dirty="0" smtClean="0"/>
              <a:t>Inertial systems.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Emanuel Avila 2010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65242-D4DB-47B4-909A-32C2A21FF6EF}" type="slidenum">
              <a:rPr lang="pt-PT" smtClean="0"/>
              <a:t>14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66267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Inertial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AtlasCar1;</a:t>
            </a:r>
          </a:p>
          <a:p>
            <a:endParaRPr lang="en-US" dirty="0" smtClean="0"/>
          </a:p>
          <a:p>
            <a:r>
              <a:rPr lang="en-US" dirty="0" smtClean="0"/>
              <a:t>Humanoid Robots;</a:t>
            </a:r>
          </a:p>
          <a:p>
            <a:endParaRPr lang="en-US" dirty="0" smtClean="0"/>
          </a:p>
          <a:p>
            <a:r>
              <a:rPr lang="en-US" dirty="0" smtClean="0"/>
              <a:t>Anthropometry.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Emanuel Avila 2010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65242-D4DB-47B4-909A-32C2A21FF6EF}" type="slidenum">
              <a:rPr lang="pt-PT" smtClean="0"/>
              <a:t>15</a:t>
            </a:fld>
            <a:endParaRPr lang="pt-PT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980728"/>
            <a:ext cx="4572000" cy="25717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736" y="3557676"/>
            <a:ext cx="1832592" cy="290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62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State-of-the-Art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297" y="1628775"/>
            <a:ext cx="2088232" cy="2088232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Emanuel Avila 2010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65242-D4DB-47B4-909A-32C2A21FF6EF}" type="slidenum">
              <a:rPr lang="pt-PT" smtClean="0"/>
              <a:t>16</a:t>
            </a:fld>
            <a:endParaRPr lang="pt-PT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914" y="1628800"/>
            <a:ext cx="2448272" cy="1757590"/>
          </a:xfr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607" y="4525760"/>
            <a:ext cx="2806885" cy="14069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33" y="4307596"/>
            <a:ext cx="2884157" cy="1843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164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State-of-the-Art</a:t>
            </a: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15" y="1600200"/>
            <a:ext cx="7990169" cy="4525962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Emanuel Avila 2010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65242-D4DB-47B4-909A-32C2A21FF6EF}" type="slidenum">
              <a:rPr lang="pt-PT" smtClean="0"/>
              <a:t>17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94257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MEMS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07" y="2132856"/>
            <a:ext cx="3133592" cy="3138193"/>
          </a:xfrm>
        </p:spPr>
      </p:pic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ST LPR503AL dual axis pitch and roll </a:t>
            </a:r>
            <a:r>
              <a:rPr lang="en-US" dirty="0" smtClean="0"/>
              <a:t>analog gyroscope;</a:t>
            </a:r>
          </a:p>
          <a:p>
            <a:endParaRPr lang="en-US" dirty="0"/>
          </a:p>
          <a:p>
            <a:r>
              <a:rPr lang="en-US" dirty="0"/>
              <a:t>ST </a:t>
            </a:r>
            <a:r>
              <a:rPr lang="en-US" dirty="0" smtClean="0"/>
              <a:t>LIS331DLH     ultra </a:t>
            </a:r>
            <a:r>
              <a:rPr lang="en-US" dirty="0"/>
              <a:t>low-power high performance 3-axes “nano” </a:t>
            </a:r>
            <a:r>
              <a:rPr lang="en-US" dirty="0" smtClean="0"/>
              <a:t>accelerometer.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Emanuel Avila 2010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65242-D4DB-47B4-909A-32C2A21FF6EF}" type="slidenum">
              <a:rPr lang="pt-PT" smtClean="0"/>
              <a:t>18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90339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Prototype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9138"/>
            <a:ext cx="3394720" cy="2961608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147" y="1340768"/>
            <a:ext cx="4880654" cy="489654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Emanuel Avila 2010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65242-D4DB-47B4-909A-32C2A21FF6EF}" type="slidenum">
              <a:rPr lang="pt-PT" smtClean="0"/>
              <a:t>19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17294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 smtClean="0"/>
              <a:t>Introduction</a:t>
            </a:r>
          </a:p>
          <a:p>
            <a:r>
              <a:rPr lang="pt-PT" dirty="0" smtClean="0"/>
              <a:t>Sensor network</a:t>
            </a:r>
          </a:p>
          <a:p>
            <a:r>
              <a:rPr lang="pt-PT" dirty="0" smtClean="0"/>
              <a:t>Actuation system</a:t>
            </a:r>
          </a:p>
          <a:p>
            <a:r>
              <a:rPr lang="pt-PT" dirty="0" smtClean="0"/>
              <a:t>Tests and results</a:t>
            </a:r>
          </a:p>
          <a:p>
            <a:r>
              <a:rPr lang="pt-PT" dirty="0" smtClean="0"/>
              <a:t>Conclusions</a:t>
            </a:r>
          </a:p>
          <a:p>
            <a:r>
              <a:rPr lang="pt-PT" dirty="0" smtClean="0"/>
              <a:t>Future work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Emanuel Avila 2010</a:t>
            </a:r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65242-D4DB-47B4-909A-32C2A21FF6EF}" type="slidenum">
              <a:rPr lang="pt-PT" smtClean="0"/>
              <a:t>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07281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Architecture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16" y="1700808"/>
            <a:ext cx="8926784" cy="426347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Emanuel Avila 2010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65242-D4DB-47B4-909A-32C2A21FF6EF}" type="slidenum">
              <a:rPr lang="pt-PT" smtClean="0"/>
              <a:t>20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01203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Slave software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340768"/>
            <a:ext cx="3168352" cy="5219576"/>
          </a:xfrm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Simple </a:t>
            </a:r>
            <a:r>
              <a:rPr lang="en-US" dirty="0"/>
              <a:t>routines;</a:t>
            </a:r>
          </a:p>
          <a:p>
            <a:endParaRPr lang="en-US" dirty="0"/>
          </a:p>
          <a:p>
            <a:r>
              <a:rPr lang="en-US" dirty="0"/>
              <a:t>Interrupt driven;</a:t>
            </a:r>
          </a:p>
          <a:p>
            <a:endParaRPr lang="en-US" dirty="0"/>
          </a:p>
          <a:p>
            <a:r>
              <a:rPr lang="en-US" dirty="0"/>
              <a:t>Use of MPLAB</a:t>
            </a:r>
            <a:r>
              <a:rPr lang="en-US" baseline="30000" dirty="0"/>
              <a:t>® </a:t>
            </a:r>
            <a:r>
              <a:rPr lang="en-US" dirty="0"/>
              <a:t>peripheral and CAN libraries.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Emanuel Avila 2010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65242-D4DB-47B4-909A-32C2A21FF6EF}" type="slidenum">
              <a:rPr lang="pt-PT" smtClean="0"/>
              <a:t>21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52995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Master software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11179"/>
            <a:ext cx="3888431" cy="5112467"/>
          </a:xfrm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Interrupt </a:t>
            </a:r>
            <a:r>
              <a:rPr lang="en-US" dirty="0"/>
              <a:t>driven;</a:t>
            </a:r>
          </a:p>
          <a:p>
            <a:endParaRPr lang="en-US" dirty="0"/>
          </a:p>
          <a:p>
            <a:r>
              <a:rPr lang="en-US" dirty="0"/>
              <a:t>Use of MPLAB</a:t>
            </a:r>
            <a:r>
              <a:rPr lang="en-US" baseline="30000" dirty="0"/>
              <a:t>® </a:t>
            </a:r>
            <a:r>
              <a:rPr lang="en-US" dirty="0"/>
              <a:t>peripheral and CAN libraries;</a:t>
            </a:r>
          </a:p>
          <a:p>
            <a:endParaRPr lang="en-US" dirty="0"/>
          </a:p>
          <a:p>
            <a:r>
              <a:rPr lang="en-US" dirty="0"/>
              <a:t>Database handling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Emanuel Avila 2010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65242-D4DB-47B4-909A-32C2A21FF6EF}" type="slidenum">
              <a:rPr lang="pt-PT" smtClean="0"/>
              <a:t>22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31664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CANbus protocol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659" y="1600200"/>
            <a:ext cx="6576681" cy="452596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Emanuel Avila 2010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65242-D4DB-47B4-909A-32C2A21FF6EF}" type="slidenum">
              <a:rPr lang="pt-PT" smtClean="0"/>
              <a:t>23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92504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RS-232 protocol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53" y="1600200"/>
            <a:ext cx="7644493" cy="452596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Emanuel Avila 2010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65242-D4DB-47B4-909A-32C2A21FF6EF}" type="slidenum">
              <a:rPr lang="pt-PT" smtClean="0"/>
              <a:t>24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83692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Base PCB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51497"/>
            <a:ext cx="4834880" cy="3626159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55087" y="2861937"/>
            <a:ext cx="3024336" cy="171019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Emanuel Avila 2010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65242-D4DB-47B4-909A-32C2A21FF6EF}" type="slidenum">
              <a:rPr lang="pt-PT" smtClean="0"/>
              <a:t>25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78809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TTL-RS232 bridge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201102"/>
            <a:ext cx="3240360" cy="3103348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193859"/>
            <a:ext cx="3384376" cy="3005954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Emanuel Avila 2010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65242-D4DB-47B4-909A-32C2A21FF6EF}" type="slidenum">
              <a:rPr lang="pt-PT" smtClean="0"/>
              <a:t>26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79997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Power supply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89" y="2790788"/>
            <a:ext cx="2926221" cy="2144787"/>
          </a:xfrm>
        </p:spPr>
      </p:pic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Buck regulator;</a:t>
            </a:r>
          </a:p>
          <a:p>
            <a:endParaRPr lang="en-US" dirty="0"/>
          </a:p>
          <a:p>
            <a:r>
              <a:rPr lang="en-US" dirty="0" smtClean="0"/>
              <a:t>Input from 4.5 to 18V;</a:t>
            </a:r>
          </a:p>
          <a:p>
            <a:endParaRPr lang="en-US" dirty="0"/>
          </a:p>
          <a:p>
            <a:r>
              <a:rPr lang="en-US" dirty="0" smtClean="0"/>
              <a:t>3.3V up to 3A output.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Emanuel Avila 2010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65242-D4DB-47B4-909A-32C2A21FF6EF}" type="slidenum">
              <a:rPr lang="pt-PT" smtClean="0"/>
              <a:t>27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42707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Tests and results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Emanuel Avila 2010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65242-D4DB-47B4-909A-32C2A21FF6EF}" type="slidenum">
              <a:rPr lang="pt-PT" smtClean="0"/>
              <a:t>28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46736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Math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571" y="1340768"/>
            <a:ext cx="4720684" cy="4927732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Emanuel Avila 2010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65242-D4DB-47B4-909A-32C2A21FF6EF}" type="slidenum">
              <a:rPr lang="pt-PT" smtClean="0"/>
              <a:t>29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34834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Emanuel Avila 2010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65242-D4DB-47B4-909A-32C2A21FF6EF}" type="slidenum">
              <a:rPr lang="pt-PT" smtClean="0"/>
              <a:t>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16621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Static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Tests and results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Emanuel Avila 2010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65242-D4DB-47B4-909A-32C2A21FF6EF}" type="slidenum">
              <a:rPr lang="pt-PT" smtClean="0"/>
              <a:t>30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46061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Raw data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Accelerometer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36089"/>
            <a:ext cx="4040188" cy="3028859"/>
          </a:xfrm>
        </p:spPr>
      </p:pic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Gyroscope</a:t>
            </a:r>
            <a:endParaRPr lang="en-US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638960"/>
            <a:ext cx="4041775" cy="3023116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Emanuel Avila 2010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65242-D4DB-47B4-909A-32C2A21FF6EF}" type="slidenum">
              <a:rPr lang="pt-PT" smtClean="0"/>
              <a:t>31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85348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Home position</a:t>
            </a:r>
            <a:endParaRPr lang="en-US" dirty="0"/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5" y="1916833"/>
            <a:ext cx="5338936" cy="4002508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Emanuel Avila 2010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65242-D4DB-47B4-909A-32C2A21FF6EF}" type="slidenum">
              <a:rPr lang="pt-PT" smtClean="0"/>
              <a:t>32</a:t>
            </a:fld>
            <a:endParaRPr lang="pt-PT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88" y="2276872"/>
            <a:ext cx="3096492" cy="3168351"/>
          </a:xfrm>
        </p:spPr>
      </p:pic>
    </p:spTree>
    <p:extLst>
      <p:ext uri="{BB962C8B-B14F-4D97-AF65-F5344CB8AC3E}">
        <p14:creationId xmlns:p14="http://schemas.microsoft.com/office/powerpoint/2010/main" val="840100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Pressed position</a:t>
            </a:r>
            <a:endParaRPr lang="en-US" dirty="0"/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5" y="1916833"/>
            <a:ext cx="5338935" cy="4002508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Emanuel Avila 2010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65242-D4DB-47B4-909A-32C2A21FF6EF}" type="slidenum">
              <a:rPr lang="pt-PT" smtClean="0"/>
              <a:t>33</a:t>
            </a:fld>
            <a:endParaRPr lang="pt-PT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85" y="2204864"/>
            <a:ext cx="3204780" cy="3301591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67000" contrast="-7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2492896"/>
            <a:ext cx="4824536" cy="23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559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Vertical position</a:t>
            </a:r>
            <a:endParaRPr lang="en-US" dirty="0"/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5" y="1916833"/>
            <a:ext cx="5338935" cy="4002507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Emanuel Avila 2010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65242-D4DB-47B4-909A-32C2A21FF6EF}" type="slidenum">
              <a:rPr lang="pt-PT" smtClean="0"/>
              <a:t>34</a:t>
            </a:fld>
            <a:endParaRPr lang="pt-PT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81" y="2204864"/>
            <a:ext cx="3100988" cy="3301591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93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2492896"/>
            <a:ext cx="4824536" cy="23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853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Measurement vs. roll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Three dimensional vectors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36089"/>
            <a:ext cx="4040188" cy="3028859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Two dimensional vectors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635494"/>
            <a:ext cx="4041775" cy="3030049"/>
          </a:xfr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Emanuel Avila 2010</a:t>
            </a:r>
            <a:endParaRPr lang="pt-PT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65242-D4DB-47B4-909A-32C2A21FF6EF}" type="slidenum">
              <a:rPr lang="pt-PT" smtClean="0"/>
              <a:t>35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51711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dynamic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Tests and results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Emanuel Avila 2010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65242-D4DB-47B4-909A-32C2A21FF6EF}" type="slidenum">
              <a:rPr lang="pt-PT" smtClean="0"/>
              <a:t>36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78173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Elliptical</a:t>
            </a:r>
            <a:endParaRPr lang="en-US" dirty="0"/>
          </a:p>
        </p:txBody>
      </p:sp>
      <p:pic>
        <p:nvPicPr>
          <p:cNvPr id="7" name="Fanuc1.wmv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448" y="2060848"/>
            <a:ext cx="4800532" cy="3600399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052736"/>
            <a:ext cx="3534544" cy="2649787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Emanuel Avila 2010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65242-D4DB-47B4-909A-32C2A21FF6EF}" type="slidenum">
              <a:rPr lang="pt-PT" smtClean="0"/>
              <a:t>37</a:t>
            </a:fld>
            <a:endParaRPr lang="pt-PT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100" y="3792108"/>
            <a:ext cx="3575587" cy="2674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501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7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Elliptical + roll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052736"/>
            <a:ext cx="3534544" cy="2649786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Emanuel Avila 2010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65242-D4DB-47B4-909A-32C2A21FF6EF}" type="slidenum">
              <a:rPr lang="pt-PT" smtClean="0"/>
              <a:t>38</a:t>
            </a:fld>
            <a:endParaRPr lang="pt-PT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100" y="3792108"/>
            <a:ext cx="3575586" cy="2674422"/>
          </a:xfrm>
          <a:prstGeom prst="rect">
            <a:avLst/>
          </a:prstGeom>
        </p:spPr>
      </p:pic>
      <p:pic>
        <p:nvPicPr>
          <p:cNvPr id="4" name="Fanuc2.wmv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083" y="2060575"/>
            <a:ext cx="4800600" cy="3600450"/>
          </a:xfrm>
        </p:spPr>
      </p:pic>
    </p:spTree>
    <p:extLst>
      <p:ext uri="{BB962C8B-B14F-4D97-AF65-F5344CB8AC3E}">
        <p14:creationId xmlns:p14="http://schemas.microsoft.com/office/powerpoint/2010/main" val="3725456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Linear + roll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052736"/>
            <a:ext cx="3534544" cy="2649786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Emanuel Avila 2010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65242-D4DB-47B4-909A-32C2A21FF6EF}" type="slidenum">
              <a:rPr lang="pt-PT" smtClean="0"/>
              <a:t>39</a:t>
            </a:fld>
            <a:endParaRPr lang="pt-PT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100" y="3792108"/>
            <a:ext cx="3575586" cy="2674422"/>
          </a:xfrm>
          <a:prstGeom prst="rect">
            <a:avLst/>
          </a:prstGeom>
        </p:spPr>
      </p:pic>
      <p:pic>
        <p:nvPicPr>
          <p:cNvPr id="4" name="Fanuc3.wmv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083" y="2060575"/>
            <a:ext cx="4800600" cy="3600450"/>
          </a:xfrm>
        </p:spPr>
      </p:pic>
    </p:spTree>
    <p:extLst>
      <p:ext uri="{BB962C8B-B14F-4D97-AF65-F5344CB8AC3E}">
        <p14:creationId xmlns:p14="http://schemas.microsoft.com/office/powerpoint/2010/main" val="3725456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Atlas project success;</a:t>
            </a:r>
          </a:p>
          <a:p>
            <a:endParaRPr lang="en-US" dirty="0"/>
          </a:p>
          <a:p>
            <a:r>
              <a:rPr lang="en-US" dirty="0"/>
              <a:t>AtlasCar1 acquisition;</a:t>
            </a:r>
          </a:p>
          <a:p>
            <a:endParaRPr lang="en-US" dirty="0" smtClean="0"/>
          </a:p>
          <a:p>
            <a:r>
              <a:rPr lang="en-US" dirty="0" smtClean="0"/>
              <a:t>Software interface necessity.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Emanuel Avila 2010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65242-D4DB-47B4-909A-32C2A21FF6EF}" type="slidenum">
              <a:rPr lang="pt-PT" smtClean="0"/>
              <a:t>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64004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Pitch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052736"/>
            <a:ext cx="3534544" cy="2649786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Emanuel Avila 2010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65242-D4DB-47B4-909A-32C2A21FF6EF}" type="slidenum">
              <a:rPr lang="pt-PT" smtClean="0"/>
              <a:t>40</a:t>
            </a:fld>
            <a:endParaRPr lang="pt-PT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100" y="3792108"/>
            <a:ext cx="3575586" cy="2674422"/>
          </a:xfrm>
          <a:prstGeom prst="rect">
            <a:avLst/>
          </a:prstGeom>
        </p:spPr>
      </p:pic>
      <p:pic>
        <p:nvPicPr>
          <p:cNvPr id="4" name="Fanuc4.wmv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083" y="2060575"/>
            <a:ext cx="4800600" cy="3600450"/>
          </a:xfrm>
        </p:spPr>
      </p:pic>
    </p:spTree>
    <p:extLst>
      <p:ext uri="{BB962C8B-B14F-4D97-AF65-F5344CB8AC3E}">
        <p14:creationId xmlns:p14="http://schemas.microsoft.com/office/powerpoint/2010/main" val="3725456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Linear + pitch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052736"/>
            <a:ext cx="3534544" cy="2649786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Emanuel Avila 2010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65242-D4DB-47B4-909A-32C2A21FF6EF}" type="slidenum">
              <a:rPr lang="pt-PT" smtClean="0"/>
              <a:t>41</a:t>
            </a:fld>
            <a:endParaRPr lang="pt-PT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100" y="3792108"/>
            <a:ext cx="3575586" cy="2674422"/>
          </a:xfrm>
          <a:prstGeom prst="rect">
            <a:avLst/>
          </a:prstGeom>
        </p:spPr>
      </p:pic>
      <p:pic>
        <p:nvPicPr>
          <p:cNvPr id="4" name="Fanuc5.wmv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083" y="2060575"/>
            <a:ext cx="4800600" cy="3600450"/>
          </a:xfrm>
        </p:spPr>
      </p:pic>
    </p:spTree>
    <p:extLst>
      <p:ext uri="{BB962C8B-B14F-4D97-AF65-F5344CB8AC3E}">
        <p14:creationId xmlns:p14="http://schemas.microsoft.com/office/powerpoint/2010/main" val="3725456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Emanuel Avila 2010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65242-D4DB-47B4-909A-32C2A21FF6EF}" type="slidenum">
              <a:rPr lang="pt-PT" smtClean="0"/>
              <a:t>42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90248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Sensor specification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2229675"/>
              </p:ext>
            </p:extLst>
          </p:nvPr>
        </p:nvGraphicFramePr>
        <p:xfrm>
          <a:off x="457200" y="1600200"/>
          <a:ext cx="8229600" cy="370840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034680"/>
                <a:gridCol w="2736304"/>
                <a:gridCol w="245861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Helvetica" pitchFamily="2" charset="0"/>
                        </a:rPr>
                        <a:t>Specification</a:t>
                      </a:r>
                      <a:endParaRPr lang="en-US" dirty="0">
                        <a:latin typeface="Helvetica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Helvetica" pitchFamily="2" charset="0"/>
                        </a:rPr>
                        <a:t>Value</a:t>
                      </a:r>
                      <a:endParaRPr lang="en-US" dirty="0">
                        <a:latin typeface="Helvetica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Helvetica" pitchFamily="2" charset="0"/>
                        </a:rPr>
                        <a:t>Units</a:t>
                      </a:r>
                      <a:endParaRPr lang="en-US" dirty="0">
                        <a:latin typeface="Helvetica" pitchFamily="2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Helvetica" pitchFamily="2" charset="0"/>
                        </a:rPr>
                        <a:t>Sample rate</a:t>
                      </a:r>
                      <a:endParaRPr lang="en-US" dirty="0">
                        <a:latin typeface="Helvetica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Helvetica" pitchFamily="2" charset="0"/>
                        </a:rPr>
                        <a:t>0.5</a:t>
                      </a:r>
                      <a:r>
                        <a:rPr lang="en-US" baseline="0" dirty="0" smtClean="0">
                          <a:latin typeface="Helvetica" pitchFamily="2" charset="0"/>
                        </a:rPr>
                        <a:t> – 1000</a:t>
                      </a:r>
                      <a:endParaRPr lang="en-US" dirty="0">
                        <a:latin typeface="Helvetica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Helvetica" pitchFamily="2" charset="0"/>
                        </a:rPr>
                        <a:t>Hz</a:t>
                      </a:r>
                      <a:endParaRPr lang="en-US" dirty="0">
                        <a:latin typeface="Helvetica" pitchFamily="2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Helvetica" pitchFamily="2" charset="0"/>
                        </a:rPr>
                        <a:t>Accelerometer scale</a:t>
                      </a:r>
                      <a:endParaRPr lang="en-US" dirty="0">
                        <a:latin typeface="Helvetica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Helvetica" pitchFamily="2" charset="0"/>
                        </a:rPr>
                        <a:t>±2;</a:t>
                      </a:r>
                      <a:r>
                        <a:rPr lang="en-US" baseline="0" dirty="0" smtClean="0">
                          <a:latin typeface="Helvetica" pitchFamily="2" charset="0"/>
                        </a:rPr>
                        <a:t> ±4; ±8</a:t>
                      </a:r>
                      <a:endParaRPr lang="en-US" dirty="0">
                        <a:latin typeface="Helvetica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>
                          <a:latin typeface="Helvetica" pitchFamily="2" charset="0"/>
                        </a:rPr>
                        <a:t>g</a:t>
                      </a:r>
                      <a:endParaRPr lang="en-US" i="1" dirty="0">
                        <a:latin typeface="Helvetica" pitchFamily="2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Helvetica" pitchFamily="2" charset="0"/>
                        </a:rPr>
                        <a:t>Accelerometer accuracy</a:t>
                      </a:r>
                      <a:endParaRPr lang="en-US" dirty="0">
                        <a:latin typeface="Helvetica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Helvetica" pitchFamily="2" charset="0"/>
                        </a:rPr>
                        <a:t>±</a:t>
                      </a:r>
                      <a:r>
                        <a:rPr lang="en-US" baseline="0" dirty="0" smtClean="0">
                          <a:latin typeface="Helvetica" pitchFamily="2" charset="0"/>
                        </a:rPr>
                        <a:t>4</a:t>
                      </a:r>
                      <a:endParaRPr lang="en-US" dirty="0">
                        <a:latin typeface="Helvetica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Helvetica" pitchFamily="2" charset="0"/>
                        </a:rPr>
                        <a:t>m</a:t>
                      </a:r>
                      <a:r>
                        <a:rPr lang="en-US" i="1" dirty="0" smtClean="0">
                          <a:latin typeface="Helvetica" pitchFamily="2" charset="0"/>
                        </a:rPr>
                        <a:t>g</a:t>
                      </a:r>
                      <a:endParaRPr lang="en-US" i="1" dirty="0">
                        <a:latin typeface="Helvetica" pitchFamily="2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Helvetica" pitchFamily="2" charset="0"/>
                        </a:rPr>
                        <a:t>Gyroscope scale</a:t>
                      </a:r>
                      <a:endParaRPr lang="en-US" dirty="0">
                        <a:latin typeface="Helvetica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Helvetica" pitchFamily="2" charset="0"/>
                        </a:rPr>
                        <a:t>±120</a:t>
                      </a:r>
                      <a:endParaRPr lang="en-US" dirty="0">
                        <a:latin typeface="Helvetica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Helvetica" pitchFamily="2" charset="0"/>
                        </a:rPr>
                        <a:t>°/s</a:t>
                      </a:r>
                      <a:endParaRPr lang="en-US" dirty="0">
                        <a:latin typeface="Helvetica" pitchFamily="2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Helvetica" pitchFamily="2" charset="0"/>
                        </a:rPr>
                        <a:t>Gyroscope accuracy</a:t>
                      </a:r>
                      <a:endParaRPr lang="en-US" dirty="0">
                        <a:latin typeface="Helvetica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Helvetica" pitchFamily="2" charset="0"/>
                        </a:rPr>
                        <a:t>±0.5</a:t>
                      </a:r>
                      <a:endParaRPr lang="en-US" dirty="0">
                        <a:latin typeface="Helvetica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Helvetica" pitchFamily="2" charset="0"/>
                        </a:rPr>
                        <a:t>°/s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Helvetica" pitchFamily="2" charset="0"/>
                        </a:rPr>
                        <a:t>Differential accuracy</a:t>
                      </a:r>
                      <a:r>
                        <a:rPr lang="en-US" baseline="0" dirty="0" smtClean="0">
                          <a:latin typeface="Helvetica" pitchFamily="2" charset="0"/>
                        </a:rPr>
                        <a:t> (static)</a:t>
                      </a:r>
                      <a:endParaRPr lang="en-US" dirty="0">
                        <a:latin typeface="Helvetica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Helvetica" pitchFamily="2" charset="0"/>
                        </a:rPr>
                        <a:t>±0.25</a:t>
                      </a:r>
                      <a:endParaRPr lang="en-US" dirty="0">
                        <a:latin typeface="Helvetica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Helvetica" pitchFamily="2" charset="0"/>
                        </a:rPr>
                        <a:t>°</a:t>
                      </a:r>
                      <a:endParaRPr lang="en-US" dirty="0">
                        <a:latin typeface="Helvetica" pitchFamily="2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Helvetica" pitchFamily="2" charset="0"/>
                        </a:rPr>
                        <a:t>Maximum bus length*</a:t>
                      </a:r>
                      <a:endParaRPr lang="en-US" dirty="0">
                        <a:latin typeface="Helvetica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Helvetica" pitchFamily="2" charset="0"/>
                        </a:rPr>
                        <a:t>100</a:t>
                      </a:r>
                      <a:endParaRPr lang="en-US" dirty="0">
                        <a:latin typeface="Helvetica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Helvetica" pitchFamily="2" charset="0"/>
                        </a:rPr>
                        <a:t>m</a:t>
                      </a:r>
                      <a:endParaRPr lang="en-US" dirty="0">
                        <a:latin typeface="Helvetica" pitchFamily="2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Helvetica" pitchFamily="2" charset="0"/>
                        </a:rPr>
                        <a:t>Dimensions</a:t>
                      </a:r>
                      <a:endParaRPr lang="en-US" dirty="0">
                        <a:latin typeface="Helvetica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Helvetica" pitchFamily="2" charset="0"/>
                        </a:rPr>
                        <a:t>21x12x7</a:t>
                      </a:r>
                      <a:endParaRPr lang="en-US" dirty="0">
                        <a:latin typeface="Helvetica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Helvetica" pitchFamily="2" charset="0"/>
                        </a:rPr>
                        <a:t>mm</a:t>
                      </a:r>
                      <a:endParaRPr lang="en-US" dirty="0">
                        <a:latin typeface="Helvetica" pitchFamily="2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Helvetica" pitchFamily="2" charset="0"/>
                        </a:rPr>
                        <a:t>Prototype cost</a:t>
                      </a:r>
                      <a:endParaRPr lang="en-US" dirty="0">
                        <a:latin typeface="Helvetica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Helvetica" pitchFamily="2" charset="0"/>
                        </a:rPr>
                        <a:t>30</a:t>
                      </a:r>
                      <a:endParaRPr lang="en-US" dirty="0">
                        <a:latin typeface="Helvetica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+mj-lt"/>
                        </a:rPr>
                        <a:t>€</a:t>
                      </a:r>
                      <a:r>
                        <a:rPr lang="en-US" dirty="0" smtClean="0">
                          <a:latin typeface="Helvetica" pitchFamily="2" charset="0"/>
                        </a:rPr>
                        <a:t>/unit</a:t>
                      </a:r>
                      <a:endParaRPr lang="en-US" dirty="0">
                        <a:latin typeface="Helvetica" pitchFamily="2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Emanuel Avila 2010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65242-D4DB-47B4-909A-32C2A21FF6EF}" type="slidenum">
              <a:rPr lang="pt-PT" smtClean="0"/>
              <a:t>43</a:t>
            </a:fld>
            <a:endParaRPr lang="pt-PT"/>
          </a:p>
        </p:txBody>
      </p:sp>
      <p:sp>
        <p:nvSpPr>
          <p:cNvPr id="8" name="TextBox 7"/>
          <p:cNvSpPr txBox="1"/>
          <p:nvPr/>
        </p:nvSpPr>
        <p:spPr>
          <a:xfrm>
            <a:off x="467544" y="5877272"/>
            <a:ext cx="23936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Helvetica" pitchFamily="2" charset="0"/>
              </a:rPr>
              <a:t>* According to CAN specification</a:t>
            </a:r>
            <a:endParaRPr lang="en-US" sz="12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60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With 21x12x7mm overall dimensions, </a:t>
            </a:r>
            <a:r>
              <a:rPr lang="en-US" dirty="0" smtClean="0"/>
              <a:t>the solution is smaller </a:t>
            </a:r>
            <a:r>
              <a:rPr lang="en-US" dirty="0" smtClean="0"/>
              <a:t>than all market </a:t>
            </a:r>
            <a:r>
              <a:rPr lang="en-US" dirty="0" smtClean="0"/>
              <a:t>devices;</a:t>
            </a:r>
            <a:endParaRPr lang="en-US" dirty="0" smtClean="0"/>
          </a:p>
          <a:p>
            <a:r>
              <a:rPr lang="en-US" dirty="0" smtClean="0"/>
              <a:t>Cheap to build;</a:t>
            </a:r>
          </a:p>
          <a:p>
            <a:r>
              <a:rPr lang="en-US" dirty="0" smtClean="0"/>
              <a:t>More units can be easily attached;</a:t>
            </a:r>
          </a:p>
          <a:p>
            <a:r>
              <a:rPr lang="en-US" dirty="0" smtClean="0"/>
              <a:t>Sensors feed reliable raw data</a:t>
            </a:r>
            <a:r>
              <a:rPr lang="en-US" dirty="0" smtClean="0"/>
              <a:t>;</a:t>
            </a:r>
          </a:p>
          <a:p>
            <a:r>
              <a:rPr lang="en-US" dirty="0" smtClean="0"/>
              <a:t>Literature validates this approach; </a:t>
            </a:r>
            <a:endParaRPr lang="en-US" dirty="0" smtClean="0"/>
          </a:p>
          <a:p>
            <a:r>
              <a:rPr lang="en-US" dirty="0" smtClean="0"/>
              <a:t>Further mathematical improvement is needed for differential measurements</a:t>
            </a:r>
            <a:r>
              <a:rPr lang="en-US" dirty="0" smtClean="0"/>
              <a:t>;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Emanuel Avila 2010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65242-D4DB-47B4-909A-32C2A21FF6EF}" type="slidenum">
              <a:rPr lang="pt-PT" smtClean="0"/>
              <a:t>44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73697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work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Emanuel Avila 2010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65242-D4DB-47B4-909A-32C2A21FF6EF}" type="slidenum">
              <a:rPr lang="pt-PT" smtClean="0"/>
              <a:t>45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8902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Improve mathematical algorithm;</a:t>
            </a:r>
          </a:p>
          <a:p>
            <a:r>
              <a:rPr lang="en-US" dirty="0" smtClean="0"/>
              <a:t>Continue the actuation unit design and construction;</a:t>
            </a:r>
          </a:p>
          <a:p>
            <a:r>
              <a:rPr lang="en-US" dirty="0" smtClean="0"/>
              <a:t>Update to new MEMS as they are released in the market;</a:t>
            </a:r>
          </a:p>
          <a:p>
            <a:r>
              <a:rPr lang="en-US" dirty="0" smtClean="0"/>
              <a:t>Implement CANbus boot-loader;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Emanuel Avila 2010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65242-D4DB-47B4-909A-32C2A21FF6EF}" type="slidenum">
              <a:rPr lang="pt-PT" smtClean="0"/>
              <a:t>46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69148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Thanks for your attention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801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applications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Monitor vehicle behavior;</a:t>
            </a:r>
          </a:p>
          <a:p>
            <a:r>
              <a:rPr lang="en-US" dirty="0" smtClean="0"/>
              <a:t>Movement capture;</a:t>
            </a:r>
          </a:p>
          <a:p>
            <a:r>
              <a:rPr lang="en-US" dirty="0" smtClean="0"/>
              <a:t>Human-machine interface;</a:t>
            </a:r>
          </a:p>
          <a:p>
            <a:r>
              <a:rPr lang="en-US" dirty="0" smtClean="0"/>
              <a:t>Guidance systems;</a:t>
            </a:r>
          </a:p>
          <a:p>
            <a:r>
              <a:rPr lang="en-US" dirty="0" smtClean="0"/>
              <a:t>Movement stabilization;</a:t>
            </a:r>
          </a:p>
          <a:p>
            <a:r>
              <a:rPr lang="en-US" dirty="0" smtClean="0"/>
              <a:t>Motion and vibration alarms;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Emanuel Avila 2010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65242-D4DB-47B4-909A-32C2A21FF6EF}" type="slidenum">
              <a:rPr lang="pt-PT" smtClean="0"/>
              <a:t>48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78160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Atlas project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556792"/>
            <a:ext cx="1925674" cy="1873629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4509120"/>
            <a:ext cx="2219776" cy="153503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Emanuel Avila 2010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65242-D4DB-47B4-909A-32C2A21FF6EF}" type="slidenum">
              <a:rPr lang="pt-PT" smtClean="0"/>
              <a:t>5</a:t>
            </a:fld>
            <a:endParaRPr lang="pt-PT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083" y="1412776"/>
            <a:ext cx="6372200" cy="358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562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Brief description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Monitor driver’s actions;</a:t>
            </a:r>
          </a:p>
          <a:p>
            <a:endParaRPr lang="en-US" dirty="0"/>
          </a:p>
          <a:p>
            <a:r>
              <a:rPr lang="en-US" dirty="0" smtClean="0"/>
              <a:t>Update vehicle to drive-by-wire;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Emanuel Avila 2010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65242-D4DB-47B4-909A-32C2A21FF6EF}" type="slidenum">
              <a:rPr lang="pt-PT" smtClean="0"/>
              <a:t>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28934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AtlasCAR1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91" y="1602717"/>
            <a:ext cx="7977417" cy="4520929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Emanuel Avila 2010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65242-D4DB-47B4-909A-32C2A21FF6EF}" type="slidenum">
              <a:rPr lang="pt-PT" smtClean="0"/>
              <a:t>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08119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Actuation system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Emanuel Avila 2010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65242-D4DB-47B4-909A-32C2A21FF6EF}" type="slidenum">
              <a:rPr lang="pt-PT" smtClean="0"/>
              <a:t>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2251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State-of-the-Art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SEA, Ltd. ASC</a:t>
            </a:r>
            <a:endParaRPr lang="en-US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90" y="2636839"/>
            <a:ext cx="3900822" cy="2879724"/>
          </a:xfrm>
        </p:spPr>
      </p:pic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ATI/Heitz Sprint 3</a:t>
            </a:r>
            <a:endParaRPr lang="en-US" dirty="0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889" y="2636838"/>
            <a:ext cx="3435895" cy="2879725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Emanuel Avila 2010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65242-D4DB-47B4-909A-32C2A21FF6EF}" type="slidenum">
              <a:rPr lang="pt-PT" smtClean="0"/>
              <a:t>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1520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si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Thesis</Template>
  <TotalTime>2699</TotalTime>
  <Words>1045</Words>
  <Application>Microsoft Office PowerPoint</Application>
  <PresentationFormat>On-screen Show (4:3)</PresentationFormat>
  <Paragraphs>357</Paragraphs>
  <Slides>48</Slides>
  <Notes>25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Thesis</vt:lpstr>
      <vt:lpstr>Servo-pilot for autonomous driving</vt:lpstr>
      <vt:lpstr>Summary</vt:lpstr>
      <vt:lpstr>introduction</vt:lpstr>
      <vt:lpstr>Motivation</vt:lpstr>
      <vt:lpstr>Atlas project</vt:lpstr>
      <vt:lpstr>Brief description</vt:lpstr>
      <vt:lpstr>AtlasCAR1</vt:lpstr>
      <vt:lpstr>Actuation system</vt:lpstr>
      <vt:lpstr>State-of-the-Art</vt:lpstr>
      <vt:lpstr>State-of-the-Art</vt:lpstr>
      <vt:lpstr>State-of-the-Art</vt:lpstr>
      <vt:lpstr>Project</vt:lpstr>
      <vt:lpstr>Sensor network</vt:lpstr>
      <vt:lpstr>Servo-feedback</vt:lpstr>
      <vt:lpstr>Inertial systems</vt:lpstr>
      <vt:lpstr>State-of-the-Art</vt:lpstr>
      <vt:lpstr>State-of-the-Art</vt:lpstr>
      <vt:lpstr>MEMS</vt:lpstr>
      <vt:lpstr>Prototype</vt:lpstr>
      <vt:lpstr>Architecture</vt:lpstr>
      <vt:lpstr>Slave software</vt:lpstr>
      <vt:lpstr>Master software</vt:lpstr>
      <vt:lpstr>CANbus protocol</vt:lpstr>
      <vt:lpstr>RS-232 protocol</vt:lpstr>
      <vt:lpstr>Base PCB</vt:lpstr>
      <vt:lpstr>TTL-RS232 bridge</vt:lpstr>
      <vt:lpstr>Power supply</vt:lpstr>
      <vt:lpstr>Tests and results</vt:lpstr>
      <vt:lpstr>Math</vt:lpstr>
      <vt:lpstr>Static</vt:lpstr>
      <vt:lpstr>Raw data</vt:lpstr>
      <vt:lpstr>Home position</vt:lpstr>
      <vt:lpstr>Pressed position</vt:lpstr>
      <vt:lpstr>Vertical position</vt:lpstr>
      <vt:lpstr>Measurement vs. roll</vt:lpstr>
      <vt:lpstr>dynamic</vt:lpstr>
      <vt:lpstr>Elliptical</vt:lpstr>
      <vt:lpstr>Elliptical + roll</vt:lpstr>
      <vt:lpstr>Linear + roll</vt:lpstr>
      <vt:lpstr>Pitch</vt:lpstr>
      <vt:lpstr>Linear + pitch</vt:lpstr>
      <vt:lpstr>Conclusions</vt:lpstr>
      <vt:lpstr>Sensor specification</vt:lpstr>
      <vt:lpstr>Conclusions</vt:lpstr>
      <vt:lpstr>Future work</vt:lpstr>
      <vt:lpstr>Future work</vt:lpstr>
      <vt:lpstr>END</vt:lpstr>
      <vt:lpstr>More applications</vt:lpstr>
    </vt:vector>
  </TitlesOfParts>
  <Manager>Vitor Santos</Manager>
  <Company>Universidade de Aveiro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Thesis</dc:title>
  <dc:subject>Servo-pilot for autonomous driving</dc:subject>
  <dc:creator>Emanuel Avila</dc:creator>
  <cp:keywords>Autonomous driving, micro-electromechanical systems, MEMS, modularity, inertial systems</cp:keywords>
  <cp:lastModifiedBy>Emanuel Avila</cp:lastModifiedBy>
  <cp:revision>92</cp:revision>
  <dcterms:created xsi:type="dcterms:W3CDTF">2010-06-28T14:55:46Z</dcterms:created>
  <dcterms:modified xsi:type="dcterms:W3CDTF">2010-07-22T00:06:49Z</dcterms:modified>
  <cp:category>Thesis presentation</cp:category>
</cp:coreProperties>
</file>