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6" r:id="rId9"/>
    <p:sldId id="267" r:id="rId10"/>
    <p:sldId id="269" r:id="rId11"/>
    <p:sldId id="268" r:id="rId12"/>
    <p:sldId id="302" r:id="rId13"/>
    <p:sldId id="270" r:id="rId14"/>
    <p:sldId id="271" r:id="rId15"/>
    <p:sldId id="272" r:id="rId16"/>
    <p:sldId id="273" r:id="rId17"/>
    <p:sldId id="279" r:id="rId18"/>
    <p:sldId id="280" r:id="rId19"/>
    <p:sldId id="278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304" r:id="rId30"/>
    <p:sldId id="291" r:id="rId31"/>
    <p:sldId id="299" r:id="rId32"/>
    <p:sldId id="292" r:id="rId33"/>
    <p:sldId id="300" r:id="rId34"/>
    <p:sldId id="303" r:id="rId35"/>
    <p:sldId id="293" r:id="rId36"/>
    <p:sldId id="301" r:id="rId37"/>
    <p:sldId id="294" r:id="rId38"/>
    <p:sldId id="295" r:id="rId39"/>
    <p:sldId id="296" r:id="rId40"/>
    <p:sldId id="305" r:id="rId41"/>
    <p:sldId id="297" r:id="rId42"/>
    <p:sldId id="298" r:id="rId4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75758" autoAdjust="0"/>
  </p:normalViewPr>
  <p:slideViewPr>
    <p:cSldViewPr>
      <p:cViewPr varScale="1">
        <p:scale>
          <a:sx n="85" d="100"/>
          <a:sy n="85" d="100"/>
        </p:scale>
        <p:origin x="-23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92C3D-F60A-4570-B416-7B8D5A55CE80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CB2EF-0BA6-4E4C-915D-39EDA6703EE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557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-Nome</a:t>
            </a:r>
          </a:p>
          <a:p>
            <a:r>
              <a:rPr lang="pt-PT" dirty="0" smtClean="0"/>
              <a:t>-Título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8977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-Erro do tipo A -&gt;</a:t>
            </a:r>
            <a:r>
              <a:rPr lang="pt-PT" baseline="0" dirty="0" smtClean="0"/>
              <a:t> Eliminação do condensador</a:t>
            </a:r>
          </a:p>
          <a:p>
            <a:r>
              <a:rPr lang="pt-PT" baseline="0" dirty="0" smtClean="0"/>
              <a:t>-Erro do tipo B -&gt; Filtro de mediana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4387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-Filtro de </a:t>
            </a:r>
            <a:r>
              <a:rPr lang="pt-PT" dirty="0" err="1" smtClean="0"/>
              <a:t>kalman</a:t>
            </a:r>
            <a:r>
              <a:rPr lang="pt-PT" dirty="0" smtClean="0"/>
              <a:t> discreto</a:t>
            </a:r>
          </a:p>
          <a:p>
            <a:r>
              <a:rPr lang="pt-PT" dirty="0" smtClean="0"/>
              <a:t>-Modelo</a:t>
            </a:r>
            <a:r>
              <a:rPr lang="pt-PT" baseline="0" dirty="0" smtClean="0"/>
              <a:t> da aceleração constante</a:t>
            </a:r>
          </a:p>
          <a:p>
            <a:r>
              <a:rPr lang="pt-PT" baseline="0" dirty="0" smtClean="0"/>
              <a:t>-Matriz de transmissão</a:t>
            </a:r>
          </a:p>
          <a:p>
            <a:r>
              <a:rPr lang="pt-PT" baseline="0" dirty="0" smtClean="0"/>
              <a:t>-</a:t>
            </a:r>
            <a:r>
              <a:rPr lang="pt-PT" baseline="0" dirty="0" err="1" smtClean="0"/>
              <a:t>Exp</a:t>
            </a:r>
            <a:r>
              <a:rPr lang="pt-PT" baseline="0" dirty="0" smtClean="0"/>
              <a:t> com acelerómetro no estado de repouso</a:t>
            </a:r>
          </a:p>
          <a:p>
            <a:r>
              <a:rPr lang="pt-PT" baseline="0" dirty="0" smtClean="0"/>
              <a:t>-10min-&gt; 160m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8748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-Velocidade constante</a:t>
            </a:r>
          </a:p>
          <a:p>
            <a:r>
              <a:rPr lang="pt-PT" dirty="0" smtClean="0"/>
              <a:t>-Matriz</a:t>
            </a:r>
            <a:r>
              <a:rPr lang="pt-PT" baseline="0" dirty="0" smtClean="0"/>
              <a:t> de transmissão</a:t>
            </a:r>
          </a:p>
          <a:p>
            <a:r>
              <a:rPr lang="pt-PT" baseline="0" dirty="0" smtClean="0"/>
              <a:t>-Dados da experiência anterior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7713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-2 juntas rotacionais</a:t>
            </a:r>
          </a:p>
          <a:p>
            <a:r>
              <a:rPr lang="pt-PT" dirty="0" smtClean="0"/>
              <a:t>-1 módulo</a:t>
            </a:r>
            <a:r>
              <a:rPr lang="pt-PT" baseline="0" dirty="0" smtClean="0"/>
              <a:t> em cada elo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9022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Esquerdo</a:t>
            </a:r>
          </a:p>
          <a:p>
            <a:r>
              <a:rPr lang="pt-PT" dirty="0" smtClean="0"/>
              <a:t>-Rotação</a:t>
            </a:r>
            <a:r>
              <a:rPr lang="pt-PT" baseline="0" dirty="0" smtClean="0"/>
              <a:t> só de uma junta</a:t>
            </a:r>
          </a:p>
          <a:p>
            <a:r>
              <a:rPr lang="pt-PT" baseline="0" dirty="0" smtClean="0"/>
              <a:t>-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</a:t>
            </a:r>
            <a:r>
              <a:rPr lang="pt-PT" baseline="0" dirty="0" smtClean="0"/>
              <a:t> 1º elo igual à do 2º</a:t>
            </a:r>
          </a:p>
          <a:p>
            <a:r>
              <a:rPr lang="pt-PT" baseline="0" dirty="0" smtClean="0"/>
              <a:t>Direito</a:t>
            </a:r>
          </a:p>
          <a:p>
            <a:r>
              <a:rPr lang="pt-PT" baseline="0" dirty="0" smtClean="0"/>
              <a:t>-Rotação na J0 e 1</a:t>
            </a:r>
          </a:p>
          <a:p>
            <a:r>
              <a:rPr lang="pt-PT" baseline="0" dirty="0" smtClean="0"/>
              <a:t>-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</a:t>
            </a:r>
            <a:r>
              <a:rPr lang="pt-PT" baseline="0" dirty="0" smtClean="0"/>
              <a:t> no elo 2 é maior q no elo 1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3381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-Integração para obter</a:t>
            </a:r>
            <a:r>
              <a:rPr lang="pt-PT" baseline="0" dirty="0" smtClean="0"/>
              <a:t> deslocamento</a:t>
            </a:r>
          </a:p>
          <a:p>
            <a:r>
              <a:rPr lang="pt-PT" baseline="0" dirty="0" smtClean="0"/>
              <a:t>-Matriz de </a:t>
            </a:r>
            <a:r>
              <a:rPr lang="pt-PT" baseline="0" dirty="0" err="1" smtClean="0"/>
              <a:t>trans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Geom</a:t>
            </a:r>
            <a:r>
              <a:rPr lang="pt-PT" baseline="0" dirty="0" smtClean="0"/>
              <a:t> para obter a posição de cada origem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41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-Mesmo principio</a:t>
            </a:r>
          </a:p>
          <a:p>
            <a:r>
              <a:rPr lang="pt-PT" dirty="0" smtClean="0"/>
              <a:t>-No calculo da </a:t>
            </a:r>
            <a:r>
              <a:rPr lang="pt-PT" dirty="0" err="1" smtClean="0"/>
              <a:t>Vel</a:t>
            </a:r>
            <a:r>
              <a:rPr lang="pt-PT" dirty="0" smtClean="0"/>
              <a:t> </a:t>
            </a:r>
            <a:r>
              <a:rPr lang="pt-PT" dirty="0" err="1" smtClean="0"/>
              <a:t>Ang</a:t>
            </a:r>
            <a:r>
              <a:rPr lang="pt-PT" dirty="0" smtClean="0"/>
              <a:t> da J tem de ter M T</a:t>
            </a:r>
          </a:p>
          <a:p>
            <a:r>
              <a:rPr lang="pt-PT" dirty="0" smtClean="0"/>
              <a:t>-Integrar</a:t>
            </a:r>
          </a:p>
          <a:p>
            <a:r>
              <a:rPr lang="pt-PT" dirty="0" smtClean="0"/>
              <a:t>-M</a:t>
            </a:r>
            <a:r>
              <a:rPr lang="pt-PT" baseline="0" dirty="0" smtClean="0"/>
              <a:t> T G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6775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-Conhecer sempre</a:t>
            </a:r>
            <a:r>
              <a:rPr lang="pt-PT" baseline="0" dirty="0" smtClean="0"/>
              <a:t> a posição inicial</a:t>
            </a:r>
          </a:p>
          <a:p>
            <a:r>
              <a:rPr lang="pt-PT" baseline="0" dirty="0" smtClean="0"/>
              <a:t>-Recorrer aos </a:t>
            </a:r>
            <a:r>
              <a:rPr lang="pt-PT" baseline="0" dirty="0" err="1" smtClean="0"/>
              <a:t>acelerometro</a:t>
            </a:r>
            <a:endParaRPr lang="pt-PT" baseline="0" dirty="0" smtClean="0"/>
          </a:p>
          <a:p>
            <a:r>
              <a:rPr lang="pt-PT" baseline="0" dirty="0" smtClean="0"/>
              <a:t>-Efeito da gravidade</a:t>
            </a:r>
          </a:p>
          <a:p>
            <a:r>
              <a:rPr lang="pt-PT" baseline="0" dirty="0" smtClean="0"/>
              <a:t>-Repouso ou 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 constante</a:t>
            </a:r>
          </a:p>
          <a:p>
            <a:r>
              <a:rPr lang="pt-PT" baseline="0" dirty="0" smtClean="0"/>
              <a:t>-PHI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2620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THETA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1434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PSI</a:t>
            </a:r>
          </a:p>
          <a:p>
            <a:r>
              <a:rPr lang="pt-PT" dirty="0" smtClean="0"/>
              <a:t>-Braço estar </a:t>
            </a:r>
            <a:r>
              <a:rPr lang="pt-PT" smtClean="0"/>
              <a:t>no plano XZ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798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-Membros</a:t>
            </a:r>
            <a:r>
              <a:rPr lang="pt-PT" baseline="0" dirty="0" smtClean="0"/>
              <a:t> de pessoas</a:t>
            </a:r>
          </a:p>
          <a:p>
            <a:r>
              <a:rPr lang="pt-PT" baseline="0" dirty="0" smtClean="0"/>
              <a:t>-Movimentos de robôs humanóides</a:t>
            </a:r>
          </a:p>
          <a:p>
            <a:r>
              <a:rPr lang="pt-PT" baseline="0" dirty="0" smtClean="0"/>
              <a:t>-Manipuladores industriais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8191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-Módulos desalinhados com as juntas</a:t>
            </a:r>
          </a:p>
          <a:p>
            <a:r>
              <a:rPr lang="pt-PT" dirty="0" smtClean="0"/>
              <a:t>-Gráfico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5647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-Alinhamento</a:t>
            </a:r>
            <a:r>
              <a:rPr lang="pt-PT" baseline="0" dirty="0" smtClean="0"/>
              <a:t> físico praticamente </a:t>
            </a:r>
            <a:r>
              <a:rPr lang="pt-PT" baseline="0" dirty="0" err="1" smtClean="0"/>
              <a:t>impóssivel</a:t>
            </a:r>
            <a:endParaRPr lang="pt-PT" baseline="0" dirty="0" smtClean="0"/>
          </a:p>
          <a:p>
            <a:r>
              <a:rPr lang="pt-PT" baseline="0" dirty="0" smtClean="0"/>
              <a:t>Software</a:t>
            </a:r>
          </a:p>
          <a:p>
            <a:r>
              <a:rPr lang="pt-PT" baseline="0" dirty="0" smtClean="0"/>
              <a:t>-Aplicado na 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</a:t>
            </a:r>
            <a:endParaRPr lang="pt-PT" baseline="0" dirty="0" smtClean="0"/>
          </a:p>
          <a:p>
            <a:r>
              <a:rPr lang="pt-PT" baseline="0" dirty="0" smtClean="0"/>
              <a:t>-Movimento para um ângulo conhecido</a:t>
            </a:r>
          </a:p>
          <a:p>
            <a:r>
              <a:rPr lang="pt-PT" baseline="0" dirty="0" smtClean="0"/>
              <a:t>-Utilizar dados para a Matriz e o Factor de escala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068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-Para os mesmos</a:t>
            </a:r>
            <a:r>
              <a:rPr lang="pt-PT" baseline="0" dirty="0" smtClean="0"/>
              <a:t> dados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3287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Passando agora para os resultados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9025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-Lado esquerdo</a:t>
            </a:r>
            <a:r>
              <a:rPr lang="pt-PT" baseline="0" dirty="0" smtClean="0"/>
              <a:t> -&gt;Movimento Real</a:t>
            </a:r>
          </a:p>
          <a:p>
            <a:r>
              <a:rPr lang="pt-PT" baseline="0" dirty="0" smtClean="0"/>
              <a:t>-Lado direito -&gt; Movimento adquirido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37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-Dados do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fanuc</a:t>
            </a:r>
            <a:r>
              <a:rPr lang="pt-PT" baseline="0" dirty="0" smtClean="0"/>
              <a:t> </a:t>
            </a:r>
            <a:r>
              <a:rPr lang="pt-PT" baseline="0" dirty="0" err="1" smtClean="0"/>
              <a:t>lienar</a:t>
            </a:r>
            <a:endParaRPr lang="pt-PT" baseline="0" dirty="0" smtClean="0"/>
          </a:p>
          <a:p>
            <a:r>
              <a:rPr lang="pt-PT" baseline="0" dirty="0" smtClean="0"/>
              <a:t>-Movimento adquirido muito semelhante com o real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3444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Novamente um </a:t>
            </a:r>
            <a:r>
              <a:rPr lang="pt-PT" dirty="0" err="1" smtClean="0"/>
              <a:t>video</a:t>
            </a:r>
            <a:r>
              <a:rPr lang="pt-PT" dirty="0" smtClean="0"/>
              <a:t> com uma experiência um pouco</a:t>
            </a:r>
            <a:r>
              <a:rPr lang="pt-PT" baseline="0" dirty="0" smtClean="0"/>
              <a:t> mais dinâmica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8529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-Sensores</a:t>
            </a:r>
            <a:r>
              <a:rPr lang="pt-PT" baseline="0" dirty="0" smtClean="0"/>
              <a:t> no punho</a:t>
            </a:r>
          </a:p>
          <a:p>
            <a:r>
              <a:rPr lang="pt-PT" baseline="0" dirty="0" smtClean="0"/>
              <a:t>-Diferentes posições para conseguir os 3 eixos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4573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-Representadas</a:t>
            </a:r>
            <a:r>
              <a:rPr lang="pt-PT" baseline="0" dirty="0" smtClean="0"/>
              <a:t> as orientações do punho</a:t>
            </a:r>
          </a:p>
          <a:p>
            <a:r>
              <a:rPr lang="pt-PT" baseline="0" dirty="0" smtClean="0"/>
              <a:t>-Desalinhamento dos eixos entre </a:t>
            </a:r>
            <a:r>
              <a:rPr lang="pt-PT" baseline="0" dirty="0" err="1" smtClean="0"/>
              <a:t>fanuc</a:t>
            </a:r>
            <a:r>
              <a:rPr lang="pt-PT" baseline="0" dirty="0" smtClean="0"/>
              <a:t> e sensores</a:t>
            </a:r>
          </a:p>
          <a:p>
            <a:r>
              <a:rPr lang="pt-PT" baseline="0" dirty="0" smtClean="0"/>
              <a:t>-XZ e YZ não têm 90º com o plano XY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2784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 ultimo, as conclusões e</a:t>
            </a:r>
            <a:r>
              <a:rPr lang="pt-PT" baseline="0" dirty="0" smtClean="0"/>
              <a:t> o trabalho futuro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73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-2 Módulos</a:t>
            </a:r>
          </a:p>
          <a:p>
            <a:r>
              <a:rPr lang="pt-PT" dirty="0" smtClean="0"/>
              <a:t>-1</a:t>
            </a:r>
            <a:r>
              <a:rPr lang="pt-PT" baseline="0" dirty="0" smtClean="0"/>
              <a:t> Master</a:t>
            </a:r>
          </a:p>
          <a:p>
            <a:r>
              <a:rPr lang="pt-PT" baseline="0" dirty="0" smtClean="0"/>
              <a:t>-Acelerómetro digital 3 eixos</a:t>
            </a:r>
          </a:p>
          <a:p>
            <a:r>
              <a:rPr lang="pt-PT" baseline="0" dirty="0" smtClean="0"/>
              <a:t>-Giroscópio analógico 2 eixos</a:t>
            </a:r>
          </a:p>
          <a:p>
            <a:r>
              <a:rPr lang="pt-PT" dirty="0" smtClean="0"/>
              <a:t>-Master semelhante ao módulo</a:t>
            </a:r>
          </a:p>
          <a:p>
            <a:r>
              <a:rPr lang="pt-PT" dirty="0" smtClean="0"/>
              <a:t>-PCB</a:t>
            </a:r>
          </a:p>
          <a:p>
            <a:r>
              <a:rPr lang="pt-PT" dirty="0" smtClean="0"/>
              <a:t>-</a:t>
            </a:r>
            <a:r>
              <a:rPr lang="pt-PT" dirty="0" err="1" smtClean="0"/>
              <a:t>CANbus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0161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TÓPICOS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0123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-2</a:t>
            </a:r>
            <a:r>
              <a:rPr lang="pt-PT" baseline="0" dirty="0" smtClean="0"/>
              <a:t> áreas a explorar: Software e hardware</a:t>
            </a:r>
          </a:p>
          <a:p>
            <a:r>
              <a:rPr lang="pt-PT" baseline="0" dirty="0" smtClean="0"/>
              <a:t>-Modelos cinemáticos</a:t>
            </a:r>
          </a:p>
          <a:p>
            <a:r>
              <a:rPr lang="pt-PT" baseline="0" dirty="0" smtClean="0"/>
              <a:t>-Técnicas de calibração</a:t>
            </a:r>
          </a:p>
          <a:p>
            <a:r>
              <a:rPr lang="pt-PT" baseline="0" dirty="0" smtClean="0"/>
              <a:t>-Kalman Giro</a:t>
            </a:r>
          </a:p>
          <a:p>
            <a:r>
              <a:rPr lang="pt-PT" baseline="0" dirty="0" smtClean="0"/>
              <a:t>-Trocar giro</a:t>
            </a:r>
          </a:p>
          <a:p>
            <a:r>
              <a:rPr lang="pt-PT" baseline="0" dirty="0" smtClean="0"/>
              <a:t>-</a:t>
            </a:r>
            <a:r>
              <a:rPr lang="pt-PT" baseline="0" dirty="0" err="1" smtClean="0"/>
              <a:t>Magnetometro</a:t>
            </a:r>
            <a:endParaRPr lang="pt-PT" baseline="0" dirty="0" smtClean="0"/>
          </a:p>
          <a:p>
            <a:r>
              <a:rPr lang="pt-PT" baseline="0" dirty="0" smtClean="0"/>
              <a:t>-Temperatura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8995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 finalizar</a:t>
            </a:r>
            <a:r>
              <a:rPr lang="pt-PT" baseline="0" dirty="0" smtClean="0"/>
              <a:t> deixo um exemplo de uma aplicação prática deste tipo </a:t>
            </a:r>
            <a:r>
              <a:rPr lang="pt-PT" baseline="0" smtClean="0"/>
              <a:t>de sistema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473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-Mola</a:t>
            </a:r>
            <a:r>
              <a:rPr lang="pt-PT" baseline="0" dirty="0" smtClean="0"/>
              <a:t> e massa</a:t>
            </a:r>
          </a:p>
          <a:p>
            <a:r>
              <a:rPr lang="pt-PT" baseline="0" dirty="0" smtClean="0"/>
              <a:t>-2ª lei de Newton</a:t>
            </a:r>
          </a:p>
          <a:p>
            <a:r>
              <a:rPr lang="pt-PT" baseline="0" dirty="0" smtClean="0"/>
              <a:t>-Sistemas capacitivos e resistivos</a:t>
            </a:r>
          </a:p>
          <a:p>
            <a:r>
              <a:rPr lang="pt-PT" baseline="0" dirty="0" smtClean="0"/>
              <a:t>-Deslocamento da massa-&gt;força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48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-Acelerómetro mede forças de reacção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514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-Tipo forquilha</a:t>
            </a:r>
          </a:p>
          <a:p>
            <a:r>
              <a:rPr lang="pt-PT" dirty="0" smtClean="0"/>
              <a:t>-2 massas em direcções opostas</a:t>
            </a:r>
          </a:p>
          <a:p>
            <a:r>
              <a:rPr lang="pt-PT" dirty="0" smtClean="0"/>
              <a:t>-Velocidade</a:t>
            </a:r>
            <a:r>
              <a:rPr lang="pt-PT" baseline="0" dirty="0" smtClean="0"/>
              <a:t> angular origina força de </a:t>
            </a:r>
            <a:r>
              <a:rPr lang="pt-PT" baseline="0" dirty="0" err="1" smtClean="0"/>
              <a:t>coriolis</a:t>
            </a:r>
            <a:r>
              <a:rPr lang="pt-PT" baseline="0" dirty="0" smtClean="0"/>
              <a:t> em direcções opostas</a:t>
            </a:r>
          </a:p>
          <a:p>
            <a:r>
              <a:rPr lang="pt-PT" baseline="0" dirty="0" smtClean="0"/>
              <a:t>-Mudança de capacitância</a:t>
            </a:r>
          </a:p>
          <a:p>
            <a:r>
              <a:rPr lang="pt-PT" baseline="0" dirty="0" smtClean="0"/>
              <a:t>-Diferença da capacitância proporcional à velocidade angular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5149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-Abordado</a:t>
            </a:r>
            <a:r>
              <a:rPr lang="pt-PT" baseline="0" dirty="0" smtClean="0"/>
              <a:t> temas de tratamento de dados via hardware e software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7940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-Problemas na aquisição de dados do giro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476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-Erro do tipo A</a:t>
            </a:r>
          </a:p>
          <a:p>
            <a:r>
              <a:rPr lang="pt-PT" dirty="0" smtClean="0"/>
              <a:t>-Erro</a:t>
            </a:r>
            <a:r>
              <a:rPr lang="pt-PT" baseline="0" dirty="0" smtClean="0"/>
              <a:t> do tipo B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2EF-0BA6-4E4C-915D-39EDA6703EE2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395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468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761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948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169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4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12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189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993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673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348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803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7FD65-41D4-46C9-B42E-18105616F351}" type="datetimeFigureOut">
              <a:rPr lang="pt-PT" smtClean="0"/>
              <a:t>21-07-2011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438AD-748E-4DCF-B8A6-74DDE4E4C2F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019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wmv"/><Relationship Id="rId7" Type="http://schemas.openxmlformats.org/officeDocument/2006/relationships/image" Target="../media/image26.png"/><Relationship Id="rId12" Type="http://schemas.openxmlformats.org/officeDocument/2006/relationships/image" Target="../media/image5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video" Target="../media/media3.wm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0080" y="2693988"/>
            <a:ext cx="7772400" cy="1470025"/>
          </a:xfrm>
        </p:spPr>
        <p:txBody>
          <a:bodyPr/>
          <a:lstStyle/>
          <a:p>
            <a:pPr algn="l"/>
            <a:r>
              <a:rPr lang="pt-PT" b="1" dirty="0" smtClean="0">
                <a:solidFill>
                  <a:srgbClr val="003300"/>
                </a:solidFill>
                <a:latin typeface="Centaur" pitchFamily="18" charset="0"/>
                <a:cs typeface="Arabic Typesetting" pitchFamily="66" charset="-78"/>
              </a:rPr>
              <a:t>Sistema Inercial Diferencial para Plataformas Multi-Corpo Dinâmicas</a:t>
            </a:r>
            <a:endParaRPr lang="pt-PT" b="1" dirty="0">
              <a:solidFill>
                <a:srgbClr val="003300"/>
              </a:solidFill>
              <a:latin typeface="Centaur" pitchFamily="18" charset="0"/>
              <a:cs typeface="Arabic Typesetting" pitchFamily="66" charset="-78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20080" y="4077072"/>
            <a:ext cx="6400800" cy="792088"/>
          </a:xfrm>
        </p:spPr>
        <p:txBody>
          <a:bodyPr/>
          <a:lstStyle/>
          <a:p>
            <a:pPr algn="l"/>
            <a:r>
              <a:rPr lang="pt-PT" dirty="0" smtClean="0">
                <a:solidFill>
                  <a:schemeClr val="tx1"/>
                </a:solidFill>
              </a:rPr>
              <a:t>Nuno Silva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96136" y="5827837"/>
            <a:ext cx="3312368" cy="91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PT" sz="2400" dirty="0">
                <a:latin typeface="+mn-lt"/>
              </a:rPr>
              <a:t>Orientador:</a:t>
            </a:r>
          </a:p>
          <a:p>
            <a:pPr eaLnBrk="1" hangingPunct="1">
              <a:spcBef>
                <a:spcPct val="20000"/>
              </a:spcBef>
            </a:pPr>
            <a:r>
              <a:rPr lang="pt-PT" sz="2400" dirty="0">
                <a:latin typeface="+mn-lt"/>
              </a:rPr>
              <a:t>Prof. </a:t>
            </a:r>
            <a:r>
              <a:rPr lang="pt-PT" sz="2400" dirty="0" smtClean="0">
                <a:latin typeface="+mn-lt"/>
              </a:rPr>
              <a:t>Doutor Vítor Santos</a:t>
            </a:r>
            <a:endParaRPr lang="en-US" sz="2400" dirty="0">
              <a:latin typeface="+mn-lt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786584" y="90488"/>
            <a:ext cx="3225655" cy="825500"/>
            <a:chOff x="5786233" y="90055"/>
            <a:chExt cx="3226273" cy="82601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90055"/>
              <a:ext cx="768098" cy="82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5786233" y="329625"/>
              <a:ext cx="2457105" cy="585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pt-PT" sz="1600" b="1" dirty="0" smtClean="0">
                  <a:latin typeface="Malgun Gothic" pitchFamily="34" charset="-127"/>
                  <a:ea typeface="Malgun Gothic" pitchFamily="34" charset="-127"/>
                  <a:cs typeface="Arial" charset="0"/>
                </a:rPr>
                <a:t>Universidade </a:t>
              </a:r>
              <a:r>
                <a:rPr lang="pt-PT" sz="1600" b="1" dirty="0">
                  <a:latin typeface="Malgun Gothic" pitchFamily="34" charset="-127"/>
                  <a:ea typeface="Malgun Gothic" pitchFamily="34" charset="-127"/>
                  <a:cs typeface="Arial" charset="0"/>
                </a:rPr>
                <a:t>de </a:t>
              </a:r>
              <a:r>
                <a:rPr lang="pt-PT" sz="1600" b="1" dirty="0" smtClean="0">
                  <a:latin typeface="Malgun Gothic" pitchFamily="34" charset="-127"/>
                  <a:ea typeface="Malgun Gothic" pitchFamily="34" charset="-127"/>
                  <a:cs typeface="Arial" charset="0"/>
                </a:rPr>
                <a:t>Aveiro</a:t>
              </a:r>
              <a:endParaRPr lang="pt-PT" sz="1600" b="1" dirty="0">
                <a:latin typeface="Malgun Gothic" pitchFamily="34" charset="-127"/>
                <a:ea typeface="Malgun Gothic" pitchFamily="34" charset="-127"/>
                <a:cs typeface="Arial" charset="0"/>
              </a:endParaRPr>
            </a:p>
            <a:p>
              <a:pPr algn="r" eaLnBrk="1" hangingPunct="1"/>
              <a:r>
                <a:rPr lang="pt-PT" sz="1600" dirty="0" err="1">
                  <a:latin typeface="Malgun Gothic" pitchFamily="34" charset="-127"/>
                  <a:ea typeface="Malgun Gothic" pitchFamily="34" charset="-127"/>
                  <a:cs typeface="Arial" charset="0"/>
                </a:rPr>
                <a:t>theoria</a:t>
              </a:r>
              <a:r>
                <a:rPr lang="pt-PT" sz="1600" dirty="0">
                  <a:latin typeface="Malgun Gothic" pitchFamily="34" charset="-127"/>
                  <a:ea typeface="Malgun Gothic" pitchFamily="34" charset="-127"/>
                  <a:cs typeface="Arial" charset="0"/>
                </a:rPr>
                <a:t> </a:t>
              </a:r>
              <a:r>
                <a:rPr lang="pt-PT" sz="1600" dirty="0" err="1">
                  <a:latin typeface="Malgun Gothic" pitchFamily="34" charset="-127"/>
                  <a:ea typeface="Malgun Gothic" pitchFamily="34" charset="-127"/>
                  <a:cs typeface="Arial" charset="0"/>
                </a:rPr>
                <a:t>poiesis</a:t>
              </a:r>
              <a:r>
                <a:rPr lang="pt-PT" sz="1600" dirty="0">
                  <a:latin typeface="Malgun Gothic" pitchFamily="34" charset="-127"/>
                  <a:ea typeface="Malgun Gothic" pitchFamily="34" charset="-127"/>
                  <a:cs typeface="Arial" charset="0"/>
                </a:rPr>
                <a:t> praxis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1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Alterações no Hardware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4" name="exp_teste_hardwar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2981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Alterações no Hardware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1026" name="Picture 2" descr="C:\Users\Nuno\Documents\My Dropbox\UA_DropBox\Imagens\Capitulo 3\Hardware\exp6_19Abril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4372" r="5926" b="1982"/>
          <a:stretch/>
        </p:blipFill>
        <p:spPr bwMode="auto">
          <a:xfrm>
            <a:off x="1519518" y="1484784"/>
            <a:ext cx="5997388" cy="469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3300"/>
                </a:solidFill>
              </a:rPr>
              <a:t>Alterações no Hardware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79" y="2084679"/>
            <a:ext cx="5542243" cy="4080625"/>
          </a:xfrm>
        </p:spPr>
      </p:pic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457200" y="1600201"/>
            <a:ext cx="7139136" cy="197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Circuito proposto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74326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Alterações no Hardware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7139136" cy="1972816"/>
          </a:xfrm>
        </p:spPr>
        <p:txBody>
          <a:bodyPr>
            <a:normAutofit/>
          </a:bodyPr>
          <a:lstStyle/>
          <a:p>
            <a:r>
              <a:rPr lang="pt-PT" sz="2400" dirty="0" smtClean="0"/>
              <a:t>Eliminação de condensadores</a:t>
            </a:r>
            <a:endParaRPr lang="pt-PT" sz="2400" dirty="0"/>
          </a:p>
        </p:txBody>
      </p:sp>
      <p:pic>
        <p:nvPicPr>
          <p:cNvPr id="2050" name="Picture 2" descr="C:\Users\Nuno\Documents\My Dropbox\UA_DropBox\Imagens\Capitulo 3\Hardware\DSC008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25409"/>
            <a:ext cx="5328592" cy="30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457200" y="5272608"/>
            <a:ext cx="7139136" cy="8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Filtro mediana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29818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Alterações no Hardware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5177" r="6330" b="2788"/>
          <a:stretch/>
        </p:blipFill>
        <p:spPr bwMode="auto">
          <a:xfrm>
            <a:off x="1573306" y="1600200"/>
            <a:ext cx="5916706" cy="46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Filtro de Kalman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/>
          <a:lstStyle/>
          <a:p>
            <a:r>
              <a:rPr lang="pt-PT" sz="2400" dirty="0" smtClean="0"/>
              <a:t>Acelerómetro</a:t>
            </a:r>
          </a:p>
          <a:p>
            <a:pPr lvl="1"/>
            <a:r>
              <a:rPr lang="pt-PT" sz="2000" dirty="0" smtClean="0"/>
              <a:t>Modelo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ângulo 3"/>
              <p:cNvSpPr/>
              <p:nvPr/>
            </p:nvSpPr>
            <p:spPr>
              <a:xfrm>
                <a:off x="899592" y="2276872"/>
                <a:ext cx="3611501" cy="672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∆</m:t>
                          </m:r>
                          <m:r>
                            <a:rPr lang="pt-PT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pt-PT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pt-PT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PT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PT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4" name="Rec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276872"/>
                <a:ext cx="3611501" cy="6726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899592" y="2950018"/>
                <a:ext cx="24318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∆</m:t>
                          </m:r>
                          <m:r>
                            <a:rPr lang="pt-PT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950018"/>
                <a:ext cx="243182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ângulo 5"/>
              <p:cNvSpPr/>
              <p:nvPr/>
            </p:nvSpPr>
            <p:spPr>
              <a:xfrm>
                <a:off x="899592" y="3318917"/>
                <a:ext cx="1220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" name="Rec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318917"/>
                <a:ext cx="122007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ângulo 6"/>
              <p:cNvSpPr/>
              <p:nvPr/>
            </p:nvSpPr>
            <p:spPr>
              <a:xfrm>
                <a:off x="4980001" y="2316195"/>
                <a:ext cx="4056495" cy="11128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pt-PT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∆</m:t>
                                            </m:r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pt-PT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+</m:t>
                      </m:r>
                      <m:r>
                        <a:rPr lang="pt-PT" i="1">
                          <a:latin typeface="Cambria Math"/>
                        </a:rPr>
                        <m:t>𝐵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7" name="Rec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01" y="2316195"/>
                <a:ext cx="4056495" cy="11128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C:\Users\Nuno\Documents\My Dropbox\UA_DropBox\Imagens\Capitulo 3\Comparação\exp2_7Abril_Kalma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4823" r="6965" b="3208"/>
          <a:stretch/>
        </p:blipFill>
        <p:spPr bwMode="auto">
          <a:xfrm>
            <a:off x="827584" y="3645024"/>
            <a:ext cx="5188351" cy="29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4499992" y="1600200"/>
            <a:ext cx="44028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pt-PT" sz="2000" dirty="0" smtClean="0"/>
          </a:p>
          <a:p>
            <a:pPr lvl="1"/>
            <a:r>
              <a:rPr lang="pt-PT" sz="2000" dirty="0" smtClean="0"/>
              <a:t>Estimativa a priori</a:t>
            </a:r>
          </a:p>
        </p:txBody>
      </p:sp>
    </p:spTree>
    <p:extLst>
      <p:ext uri="{BB962C8B-B14F-4D97-AF65-F5344CB8AC3E}">
        <p14:creationId xmlns:p14="http://schemas.microsoft.com/office/powerpoint/2010/main" val="33376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Filtro de Kalman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smtClean="0"/>
              <a:t>Giroscópio</a:t>
            </a:r>
            <a:endParaRPr lang="pt-PT" sz="2000" dirty="0" smtClean="0"/>
          </a:p>
          <a:p>
            <a:pPr lvl="1"/>
            <a:r>
              <a:rPr lang="pt-PT" sz="2000" dirty="0" smtClean="0"/>
              <a:t>Modelo</a:t>
            </a:r>
          </a:p>
          <a:p>
            <a:pPr lvl="1"/>
            <a:endParaRPr lang="pt-PT" sz="2000" dirty="0" smtClean="0"/>
          </a:p>
          <a:p>
            <a:pPr lvl="1"/>
            <a:endParaRPr lang="pt-PT" sz="2000" dirty="0"/>
          </a:p>
          <a:p>
            <a:pPr marL="457200" lvl="1" indent="0">
              <a:buNone/>
            </a:pPr>
            <a:endParaRPr lang="pt-PT" sz="2000" dirty="0"/>
          </a:p>
          <a:p>
            <a:pPr marL="457200" lvl="1" indent="0">
              <a:buNone/>
            </a:pPr>
            <a:endParaRPr lang="pt-PT" sz="2000" dirty="0" smtClean="0"/>
          </a:p>
          <a:p>
            <a:pPr marL="457200" lvl="1" indent="0">
              <a:buNone/>
            </a:pPr>
            <a:endParaRPr lang="pt-PT" sz="2000" dirty="0"/>
          </a:p>
          <a:p>
            <a:pPr marL="457200" lvl="1" indent="0">
              <a:buNone/>
            </a:pPr>
            <a:endParaRPr lang="pt-PT" sz="2000" dirty="0" smtClean="0"/>
          </a:p>
          <a:p>
            <a:pPr marL="457200" lvl="1" indent="0">
              <a:buNone/>
            </a:pPr>
            <a:endParaRPr lang="pt-PT" sz="2000" dirty="0"/>
          </a:p>
          <a:p>
            <a:pPr lvl="1"/>
            <a:r>
              <a:rPr lang="pt-PT" sz="2000" dirty="0" smtClean="0"/>
              <a:t>Estimativa a priori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ângulo 3"/>
              <p:cNvSpPr/>
              <p:nvPr/>
            </p:nvSpPr>
            <p:spPr>
              <a:xfrm>
                <a:off x="1115616" y="2420888"/>
                <a:ext cx="22635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  <m:r>
                            <a:rPr lang="pt-PT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pt-PT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∆</m:t>
                          </m:r>
                          <m:r>
                            <a:rPr lang="pt-PT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4" name="Rec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226350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1115616" y="2790220"/>
                <a:ext cx="1303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790220"/>
                <a:ext cx="130343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ângulo 6"/>
              <p:cNvSpPr/>
              <p:nvPr/>
            </p:nvSpPr>
            <p:spPr>
              <a:xfrm>
                <a:off x="1115616" y="5531924"/>
                <a:ext cx="3147080" cy="561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+</m:t>
                      </m:r>
                      <m:r>
                        <a:rPr lang="pt-PT" i="1">
                          <a:latin typeface="Cambria Math"/>
                        </a:rPr>
                        <m:t>𝐵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7" name="Rec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531924"/>
                <a:ext cx="3147080" cy="5613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C:\Users\Nuno\Documents\My Dropbox\UA_DropBox\Imagens\Capitulo 3\Comparação\exp3_20Maio_kalman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4700" r="7311" b="2529"/>
          <a:stretch/>
        </p:blipFill>
        <p:spPr bwMode="auto">
          <a:xfrm>
            <a:off x="3635896" y="1628800"/>
            <a:ext cx="4967655" cy="39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Sistemas diferenciais inerciais</a:t>
            </a:r>
            <a:endParaRPr lang="pt-PT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Movimento no Plano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2050" name="Picture 2" descr="C:\Users\Nuno\Documents\My Dropbox\UA_DropBox\Imagens\Capitulo 4\braço_inclinado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5" y="2348880"/>
            <a:ext cx="821479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Movimento no Plano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6" name="Untitl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2132856"/>
            <a:ext cx="3168352" cy="3168352"/>
          </a:xfrm>
        </p:spPr>
      </p:pic>
      <p:pic>
        <p:nvPicPr>
          <p:cNvPr id="7" name="junta1_junta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2040" y="2132856"/>
            <a:ext cx="3168352" cy="3168352"/>
          </a:xfrm>
          <a:prstGeom prst="rect">
            <a:avLst/>
          </a:prstGeom>
        </p:spPr>
      </p:pic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457200" y="1600201"/>
            <a:ext cx="3826768" cy="2908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Rotação de uma Junta</a:t>
            </a:r>
            <a:endParaRPr lang="pt-PT" sz="2000" dirty="0" smtClean="0"/>
          </a:p>
        </p:txBody>
      </p:sp>
      <p:sp>
        <p:nvSpPr>
          <p:cNvPr id="13" name="Marcador de Posição de Conteúdo 2"/>
          <p:cNvSpPr txBox="1">
            <a:spLocks/>
          </p:cNvSpPr>
          <p:nvPr/>
        </p:nvSpPr>
        <p:spPr>
          <a:xfrm>
            <a:off x="4462382" y="1600199"/>
            <a:ext cx="3826768" cy="311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Rotação de duas Juntas</a:t>
            </a:r>
            <a:endParaRPr lang="pt-PT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ângulo 13"/>
              <p:cNvSpPr/>
              <p:nvPr/>
            </p:nvSpPr>
            <p:spPr>
              <a:xfrm>
                <a:off x="1831879" y="5301209"/>
                <a:ext cx="1077410" cy="4274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4" name="Rec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879" y="5301209"/>
                <a:ext cx="1077410" cy="427425"/>
              </a:xfrm>
              <a:prstGeom prst="rect">
                <a:avLst/>
              </a:prstGeom>
              <a:blipFill rotWithShape="1">
                <a:blip r:embed="rId9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ângulo 14"/>
              <p:cNvSpPr/>
              <p:nvPr/>
            </p:nvSpPr>
            <p:spPr>
              <a:xfrm>
                <a:off x="1157655" y="5728634"/>
                <a:ext cx="2425857" cy="4274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=0 </m:t>
                      </m:r>
                      <m:f>
                        <m:fPr>
                          <m:type m:val="skw"/>
                          <m:ctrlPr>
                            <a:rPr lang="pt-PT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i="1">
                              <a:latin typeface="Cambria Math"/>
                            </a:rPr>
                            <m:t>°</m:t>
                          </m:r>
                        </m:num>
                        <m:den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5" name="Rec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55" y="5728634"/>
                <a:ext cx="2425857" cy="427425"/>
              </a:xfrm>
              <a:prstGeom prst="rect">
                <a:avLst/>
              </a:prstGeom>
              <a:blipFill rotWithShape="1">
                <a:blip r:embed="rId10"/>
                <a:stretch>
                  <a:fillRect t="-131429" r="-27387" b="-20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ângulo 15"/>
              <p:cNvSpPr/>
              <p:nvPr/>
            </p:nvSpPr>
            <p:spPr>
              <a:xfrm>
                <a:off x="5303287" y="5728634"/>
                <a:ext cx="2425857" cy="4274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pt-PT" b="0" i="1" smtClean="0">
                          <a:latin typeface="Cambria Math"/>
                        </a:rPr>
                        <m:t>&gt;</m:t>
                      </m:r>
                      <m:r>
                        <a:rPr lang="pt-PT" i="1">
                          <a:latin typeface="Cambria Math"/>
                        </a:rPr>
                        <m:t>0 </m:t>
                      </m:r>
                      <m:f>
                        <m:fPr>
                          <m:type m:val="skw"/>
                          <m:ctrlPr>
                            <a:rPr lang="pt-PT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i="1">
                              <a:latin typeface="Cambria Math"/>
                            </a:rPr>
                            <m:t>°</m:t>
                          </m:r>
                        </m:num>
                        <m:den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6" name="Rec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287" y="5728634"/>
                <a:ext cx="2425857" cy="427425"/>
              </a:xfrm>
              <a:prstGeom prst="rect">
                <a:avLst/>
              </a:prstGeom>
              <a:blipFill rotWithShape="1">
                <a:blip r:embed="rId11"/>
                <a:stretch>
                  <a:fillRect t="-131429" r="-27387" b="-20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ângulo 16"/>
              <p:cNvSpPr/>
              <p:nvPr/>
            </p:nvSpPr>
            <p:spPr>
              <a:xfrm>
                <a:off x="5977510" y="5301208"/>
                <a:ext cx="1077410" cy="4274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r>
                        <a:rPr lang="pt-P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7" name="Rec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510" y="5301208"/>
                <a:ext cx="1077410" cy="427425"/>
              </a:xfrm>
              <a:prstGeom prst="rect">
                <a:avLst/>
              </a:prstGeom>
              <a:blipFill rotWithShape="1">
                <a:blip r:embed="rId12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1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Sumário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Introdução</a:t>
            </a:r>
          </a:p>
          <a:p>
            <a:r>
              <a:rPr lang="pt-PT" dirty="0" smtClean="0"/>
              <a:t>Processamento dos dados inerciais</a:t>
            </a:r>
          </a:p>
          <a:p>
            <a:r>
              <a:rPr lang="pt-PT" dirty="0" smtClean="0"/>
              <a:t>Sistemas diferenciais inerciais</a:t>
            </a:r>
          </a:p>
          <a:p>
            <a:r>
              <a:rPr lang="pt-PT" dirty="0" smtClean="0"/>
              <a:t>Testes e Resultados</a:t>
            </a:r>
          </a:p>
          <a:p>
            <a:r>
              <a:rPr lang="pt-PT" dirty="0" smtClean="0"/>
              <a:t>Conclusões e Trabalho Futuro</a:t>
            </a:r>
          </a:p>
        </p:txBody>
      </p:sp>
    </p:spTree>
    <p:extLst>
      <p:ext uri="{BB962C8B-B14F-4D97-AF65-F5344CB8AC3E}">
        <p14:creationId xmlns:p14="http://schemas.microsoft.com/office/powerpoint/2010/main" val="29949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Movimento no Plano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2050" name="Picture 2" descr="C:\Users\Nuno\Documents\My Dropbox\UA_DropBox\Imagens\Capitulo 4\braço_inclinado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65101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ângulo 2"/>
              <p:cNvSpPr/>
              <p:nvPr/>
            </p:nvSpPr>
            <p:spPr>
              <a:xfrm>
                <a:off x="861865" y="2060848"/>
                <a:ext cx="2630015" cy="428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∆</m:t>
                          </m:r>
                          <m:r>
                            <a:rPr lang="pt-PT" i="1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×∆</m:t>
                      </m:r>
                      <m:r>
                        <a:rPr lang="pt-PT" i="1">
                          <a:latin typeface="Cambria Math"/>
                        </a:rPr>
                        <m:t>𝑡</m:t>
                      </m:r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" name="Rec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65" y="2060848"/>
                <a:ext cx="2630015" cy="42845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ângulo 3"/>
              <p:cNvSpPr/>
              <p:nvPr/>
            </p:nvSpPr>
            <p:spPr>
              <a:xfrm>
                <a:off x="861865" y="2489299"/>
                <a:ext cx="2630015" cy="428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∆</m:t>
                          </m:r>
                          <m:r>
                            <a:rPr lang="pt-PT" i="1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×∆</m:t>
                      </m:r>
                      <m:r>
                        <a:rPr lang="pt-PT" i="1">
                          <a:latin typeface="Cambria Math"/>
                        </a:rPr>
                        <m:t>𝑡</m:t>
                      </m:r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4" name="Rec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65" y="2489299"/>
                <a:ext cx="2630015" cy="4284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ângulo 5"/>
              <p:cNvSpPr/>
              <p:nvPr/>
            </p:nvSpPr>
            <p:spPr>
              <a:xfrm>
                <a:off x="755576" y="3789040"/>
                <a:ext cx="5565050" cy="1013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PT" i="1" smtClean="0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=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PT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pt-PT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𝐽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𝑠𝑒𝑛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𝑠𝑒𝑛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  <m:e>
                                <m:func>
                                  <m:func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PT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pt-PT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𝐽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" name="Rec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789040"/>
                <a:ext cx="5565050" cy="10139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755576" y="4804377"/>
                <a:ext cx="5565050" cy="10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PT" i="1" smtClean="0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=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PT">
                                        <a:latin typeface="Cambria Math"/>
                                      </a:rPr>
                                      <m:t>cos</m:t>
                                    </m:r>
                                    <m:r>
                                      <a:rPr lang="pt-PT">
                                        <a:latin typeface="Cambria Math"/>
                                      </a:rPr>
                                      <m:t> 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pt-PT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𝐽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𝑠𝑒𝑛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𝑠𝑒𝑛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 ∆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  <m:e>
                                <m:func>
                                  <m:func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PT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pt-PT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𝐽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804377"/>
                <a:ext cx="5565050" cy="10139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ângulo 6"/>
              <p:cNvSpPr/>
              <p:nvPr/>
            </p:nvSpPr>
            <p:spPr>
              <a:xfrm>
                <a:off x="755576" y="5818309"/>
                <a:ext cx="2682657" cy="42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=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∙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7" name="Rec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818309"/>
                <a:ext cx="2682657" cy="42498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457200" y="1600201"/>
            <a:ext cx="3826768" cy="175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Posição angular da Junta</a:t>
            </a:r>
            <a:endParaRPr lang="pt-PT" sz="2000" dirty="0" smtClean="0"/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457200" y="3356992"/>
            <a:ext cx="4330824" cy="175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Transformações Geométricas</a:t>
            </a:r>
            <a:endParaRPr lang="pt-PT" sz="2000" dirty="0" smtClean="0"/>
          </a:p>
        </p:txBody>
      </p:sp>
    </p:spTree>
    <p:extLst>
      <p:ext uri="{BB962C8B-B14F-4D97-AF65-F5344CB8AC3E}">
        <p14:creationId xmlns:p14="http://schemas.microsoft.com/office/powerpoint/2010/main" val="6144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Movimento no Espaço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2050" name="Picture 2" descr="C:\Users\Nuno\Documents\My Dropbox\UA_DropBox\Imagens\Capitulo 4\braço_inclinado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65101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ângulo 7"/>
              <p:cNvSpPr/>
              <p:nvPr/>
            </p:nvSpPr>
            <p:spPr>
              <a:xfrm>
                <a:off x="683568" y="1988840"/>
                <a:ext cx="5400600" cy="1260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>
                          <a:latin typeface="Cambria Math"/>
                        </a:rPr>
                        <m:t>=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pt-PT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  <m:r>
                            <a:rPr lang="pt-PT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pt-PT">
                          <a:latin typeface="Cambria Math"/>
                        </a:rPr>
                        <m:t>∙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𝑛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+1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pt-PT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8" name="Rec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988840"/>
                <a:ext cx="5400600" cy="12605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ângulo 8"/>
              <p:cNvSpPr/>
              <p:nvPr/>
            </p:nvSpPr>
            <p:spPr>
              <a:xfrm>
                <a:off x="683568" y="3600288"/>
                <a:ext cx="2907206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pt-PT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pt-PT" i="1">
                                    <a:latin typeface="Cambria Math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pt-PT" i="1">
                                    <a:latin typeface="Cambria Math"/>
                                  </a:rPr>
                                  <m:t>×∆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pt-PT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pt-PT" i="1">
                                    <a:latin typeface="Cambria Math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pt-PT" i="1">
                                    <a:latin typeface="Cambria Math"/>
                                  </a:rPr>
                                  <m:t>×∆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pt-PT" i="1">
                                        <a:latin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pt-PT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pt-PT" i="1">
                                    <a:latin typeface="Cambria Math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pt-PT" i="1">
                                        <a:latin typeface="Cambria Math"/>
                                      </a:rPr>
                                      <m:t>𝐽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pt-PT" i="1">
                                    <a:latin typeface="Cambria Math"/>
                                  </a:rPr>
                                  <m:t>×∆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9" name="Rec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600288"/>
                <a:ext cx="2907206" cy="13408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ângulo 9"/>
              <p:cNvSpPr/>
              <p:nvPr/>
            </p:nvSpPr>
            <p:spPr>
              <a:xfrm>
                <a:off x="683568" y="5523009"/>
                <a:ext cx="4586127" cy="426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>
                          <a:latin typeface="Cambria Math"/>
                        </a:rPr>
                        <m:t>=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pt-PT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pt-PT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pt-PT">
                          <a:latin typeface="Cambria Math"/>
                        </a:rPr>
                        <m:t>∙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𝑛</m:t>
                          </m:r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  <m:r>
                            <a:rPr lang="pt-PT"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  <m:r>
                            <a:rPr lang="pt-PT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pt-PT">
                          <a:latin typeface="Cambria Math"/>
                        </a:rPr>
                        <m:t>∙</m:t>
                      </m:r>
                      <m:sPre>
                        <m:sPrePr>
                          <m:ctrlPr>
                            <a:rPr lang="pt-PT" i="1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pt-PT" i="1">
                              <a:latin typeface="Cambria Math"/>
                            </a:rPr>
                            <m:t>𝑛</m:t>
                          </m:r>
                          <m:r>
                            <a:rPr lang="pt-PT" i="1">
                              <a:latin typeface="Cambria Math"/>
                            </a:rPr>
                            <m:t>−</m:t>
                          </m:r>
                          <m:r>
                            <a:rPr lang="pt-PT"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sPre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>
                              <a:latin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0" name="Rec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523009"/>
                <a:ext cx="4586127" cy="42627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600201"/>
            <a:ext cx="4114800" cy="175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Velocidade angular da Junta</a:t>
            </a:r>
            <a:endParaRPr lang="pt-PT" sz="2000" dirty="0" smtClean="0"/>
          </a:p>
        </p:txBody>
      </p:sp>
      <p:sp>
        <p:nvSpPr>
          <p:cNvPr id="11" name="Marcador de Posição de Conteúdo 2"/>
          <p:cNvSpPr txBox="1">
            <a:spLocks/>
          </p:cNvSpPr>
          <p:nvPr/>
        </p:nvSpPr>
        <p:spPr>
          <a:xfrm>
            <a:off x="457200" y="3184377"/>
            <a:ext cx="4114800" cy="175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Posição angular da Junta</a:t>
            </a:r>
            <a:endParaRPr lang="pt-PT" sz="2000" dirty="0" smtClean="0"/>
          </a:p>
        </p:txBody>
      </p:sp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457200" y="5128593"/>
            <a:ext cx="4330824" cy="1180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Transformações Geométricas</a:t>
            </a:r>
            <a:endParaRPr lang="pt-PT" sz="2000" dirty="0" smtClean="0"/>
          </a:p>
        </p:txBody>
      </p:sp>
    </p:spTree>
    <p:extLst>
      <p:ext uri="{BB962C8B-B14F-4D97-AF65-F5344CB8AC3E}">
        <p14:creationId xmlns:p14="http://schemas.microsoft.com/office/powerpoint/2010/main" val="39337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Cálculo da orientação inicial</a:t>
            </a:r>
            <a:endParaRPr lang="pt-PT" dirty="0">
              <a:solidFill>
                <a:srgbClr val="00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Posição de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PT" sz="2400" dirty="0" smtClean="0"/>
                  <a:t>Ângulo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400" i="0">
                        <a:latin typeface="Cambria Math"/>
                      </a:rPr>
                      <m:t>ϕ</m:t>
                    </m:r>
                  </m:oMath>
                </a14:m>
                <a:endParaRPr lang="pt-PT" sz="2400" dirty="0"/>
              </a:p>
            </p:txBody>
          </p:sp>
        </mc:Choice>
        <mc:Fallback xmlns="">
          <p:sp>
            <p:nvSpPr>
              <p:cNvPr id="3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:\Users\Nuno\Documents\My Dropbox\UA_DropBox\Imagens\Capitulo 4\Sistemas diferenciais\Autocad\p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2060848"/>
            <a:ext cx="6408712" cy="413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ângulo 3"/>
              <p:cNvSpPr/>
              <p:nvPr/>
            </p:nvSpPr>
            <p:spPr>
              <a:xfrm>
                <a:off x="5076056" y="2492896"/>
                <a:ext cx="2674130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latin typeface="Cambria Math"/>
                        </a:rPr>
                        <m:t>𝜙</m:t>
                      </m:r>
                      <m:r>
                        <a:rPr lang="pt-PT" i="1">
                          <a:latin typeface="Cambria Math"/>
                        </a:rPr>
                        <m:t>=</m:t>
                      </m:r>
                      <m:r>
                        <a:rPr lang="pt-PT" i="1">
                          <a:latin typeface="Cambria Math"/>
                        </a:rPr>
                        <m:t>𝑎𝑟𝑐𝑡𝑔</m:t>
                      </m:r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t-PT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pt-PT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pt-P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pt-PT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pt-PT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pt-P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4" name="Rec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2492896"/>
                <a:ext cx="2674130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6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Cálculo da orientação inicial</a:t>
            </a:r>
            <a:endParaRPr lang="pt-PT" dirty="0">
              <a:solidFill>
                <a:srgbClr val="00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Posição de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PT" sz="2400" dirty="0" smtClean="0"/>
                  <a:t>Ângulo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400" i="0">
                        <a:latin typeface="Cambria Math"/>
                      </a:rPr>
                      <m:t>θ</m:t>
                    </m:r>
                  </m:oMath>
                </a14:m>
                <a:endParaRPr lang="pt-PT" sz="2400" dirty="0"/>
              </a:p>
            </p:txBody>
          </p:sp>
        </mc:Choice>
        <mc:Fallback xmlns="">
          <p:sp>
            <p:nvSpPr>
              <p:cNvPr id="3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157778"/>
            <a:ext cx="6577934" cy="40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5436096" y="2420888"/>
                <a:ext cx="177510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latin typeface="Cambria Math"/>
                        </a:rPr>
                        <m:t>𝜃</m:t>
                      </m:r>
                      <m:r>
                        <a:rPr lang="pt-PT" i="1">
                          <a:latin typeface="Cambria Math"/>
                        </a:rPr>
                        <m:t>=</m:t>
                      </m:r>
                      <m:r>
                        <a:rPr lang="pt-PT" i="1">
                          <a:latin typeface="Cambria Math"/>
                        </a:rPr>
                        <m:t>𝑎𝑟𝑐𝑡𝑔</m:t>
                      </m:r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420888"/>
                <a:ext cx="1775101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Cálculo da orientação inicial</a:t>
            </a:r>
            <a:endParaRPr lang="pt-PT" dirty="0">
              <a:solidFill>
                <a:srgbClr val="00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Posição de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PT" sz="2400" dirty="0" smtClean="0"/>
                  <a:t>Ângulo</a:t>
                </a:r>
                <a14:m>
                  <m:oMath xmlns:m="http://schemas.openxmlformats.org/officeDocument/2006/math">
                    <m:r>
                      <a:rPr lang="pt-PT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PT" sz="2400" i="0">
                        <a:latin typeface="Cambria Math"/>
                      </a:rPr>
                      <m:t>ψ</m:t>
                    </m:r>
                  </m:oMath>
                </a14:m>
                <a:endParaRPr lang="pt-PT" sz="2400" dirty="0"/>
              </a:p>
            </p:txBody>
          </p:sp>
        </mc:Choice>
        <mc:Fallback xmlns="">
          <p:sp>
            <p:nvSpPr>
              <p:cNvPr id="3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344278"/>
            <a:ext cx="6577934" cy="36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5436096" y="2420888"/>
                <a:ext cx="2695481" cy="8165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latin typeface="Cambria Math"/>
                        </a:rPr>
                        <m:t>𝜓</m:t>
                      </m:r>
                      <m:r>
                        <a:rPr lang="pt-PT" i="1">
                          <a:latin typeface="Cambria Math"/>
                        </a:rPr>
                        <m:t>=</m:t>
                      </m:r>
                      <m:r>
                        <a:rPr lang="pt-PT" i="1">
                          <a:latin typeface="Cambria Math"/>
                        </a:rPr>
                        <m:t>𝑎𝑟𝑐𝑡𝑔</m:t>
                      </m:r>
                      <m:d>
                        <m:dPr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t-PT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pt-PT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pt-P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pt-PT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pt-PT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pt-PT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pt-P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sSub>
                                <m:sSubPr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420888"/>
                <a:ext cx="2695481" cy="8165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Correcção dos eixos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>
            <a:normAutofit/>
          </a:bodyPr>
          <a:lstStyle/>
          <a:p>
            <a:r>
              <a:rPr lang="pt-PT" sz="2400" dirty="0" smtClean="0"/>
              <a:t>Desalinhamento entre os eixos dos sensores e das Juntas</a:t>
            </a:r>
            <a:endParaRPr lang="pt-PT" sz="2400" dirty="0"/>
          </a:p>
        </p:txBody>
      </p:sp>
      <p:pic>
        <p:nvPicPr>
          <p:cNvPr id="2050" name="Picture 2" descr="C:\Users\Nuno\Documents\My Dropbox\UA_DropBox\Imagens\Capitulo 4\Alinhamento\alinhamento_eixos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4" y="1700808"/>
            <a:ext cx="86036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C:\Users\Nuno\Documents\My Dropbox\UA_DropBox\Imagens\Capitulo 5\Sistemas_diferenciais_resultados\exp6_20Maio_ant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4311" r="5715" b="2306"/>
          <a:stretch/>
        </p:blipFill>
        <p:spPr bwMode="auto">
          <a:xfrm>
            <a:off x="2915816" y="3204866"/>
            <a:ext cx="5472608" cy="3044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270184" y="3472408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0</a:t>
            </a:r>
            <a:r>
              <a:rPr lang="pt-PT" sz="2400" dirty="0" smtClean="0">
                <a:latin typeface="MS Mincho"/>
                <a:ea typeface="MS Mincho"/>
              </a:rPr>
              <a:t>º⇒90º⇒0</a:t>
            </a:r>
            <a:r>
              <a:rPr lang="pt-PT" sz="2400" dirty="0">
                <a:latin typeface="MS Mincho"/>
                <a:ea typeface="MS Mincho"/>
              </a:rPr>
              <a:t>º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8373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Correcção dos eixos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Alinhamento Físico</a:t>
            </a:r>
          </a:p>
          <a:p>
            <a:pPr lvl="1"/>
            <a:r>
              <a:rPr lang="pt-PT" sz="2000" dirty="0" smtClean="0"/>
              <a:t>Praticamente impossível</a:t>
            </a:r>
          </a:p>
          <a:p>
            <a:pPr lvl="1"/>
            <a:endParaRPr lang="pt-PT" sz="2000" dirty="0"/>
          </a:p>
          <a:p>
            <a:r>
              <a:rPr lang="pt-PT" sz="2400" dirty="0" smtClean="0"/>
              <a:t>Alinhamento por Software</a:t>
            </a:r>
          </a:p>
          <a:p>
            <a:endParaRPr lang="pt-P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ângulo 3"/>
              <p:cNvSpPr/>
              <p:nvPr/>
            </p:nvSpPr>
            <p:spPr>
              <a:xfrm>
                <a:off x="3612539" y="3244334"/>
                <a:ext cx="1918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∙</m:t>
                      </m:r>
                      <m:r>
                        <a:rPr lang="pt-PT" i="1">
                          <a:latin typeface="Cambria Math"/>
                        </a:rPr>
                        <m:t>𝑇</m:t>
                      </m:r>
                      <m:r>
                        <a:rPr lang="pt-PT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𝑒𝑠𝑐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4" name="Rec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539" y="3244334"/>
                <a:ext cx="191892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2816613" y="3828363"/>
                <a:ext cx="3510769" cy="11128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latin typeface="Cambria Math"/>
                        </a:rPr>
                        <m:t>𝑇</m:t>
                      </m:r>
                      <m:r>
                        <a:rPr lang="pt-PT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∙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pt-PT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pt-PT" i="1">
                                    <a:latin typeface="Cambria Math"/>
                                  </a:rPr>
                                  <m:t>∙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pt-PT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pt-PT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pt-PT" i="1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pt-P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pt-PT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pt-P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613" y="3828363"/>
                <a:ext cx="3510769" cy="11128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ângulo 5"/>
              <p:cNvSpPr/>
              <p:nvPr/>
            </p:nvSpPr>
            <p:spPr>
              <a:xfrm>
                <a:off x="3893737" y="5216898"/>
                <a:ext cx="1356525" cy="660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𝑒𝑠𝑐</m:t>
                          </m:r>
                        </m:sub>
                      </m:sSub>
                      <m:r>
                        <a:rPr lang="pt-PT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" name="Rec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737" y="5216898"/>
                <a:ext cx="1356525" cy="6603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49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Correcção dos eixos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Para os mesmos dados, mas com a matriz de transformação e o factor de escala</a:t>
            </a:r>
          </a:p>
        </p:txBody>
      </p:sp>
      <p:pic>
        <p:nvPicPr>
          <p:cNvPr id="7" name="Imagem 6" descr="C:\Users\Nuno\Documents\My Dropbox\UA_DropBox\Imagens\Capitulo 5\Sistemas_diferenciais_resultados\exp6_20Maio_depo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99" y="2564904"/>
            <a:ext cx="6606803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84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Testes e Resultados</a:t>
            </a:r>
            <a:endParaRPr lang="pt-PT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3300"/>
                </a:solidFill>
              </a:rPr>
              <a:t>Monitorização das juntas 1 e 3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0" y="1600200"/>
            <a:ext cx="7465260" cy="4525963"/>
          </a:xfrm>
        </p:spPr>
      </p:pic>
    </p:spTree>
    <p:extLst>
      <p:ext uri="{BB962C8B-B14F-4D97-AF65-F5344CB8AC3E}">
        <p14:creationId xmlns:p14="http://schemas.microsoft.com/office/powerpoint/2010/main" val="100715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Introdução</a:t>
            </a:r>
            <a:endParaRPr lang="pt-PT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Monitorização das juntas 1 e 3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4" name="exp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4805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Monitorização das juntas 1 e 3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09341"/>
            <a:ext cx="8229598" cy="4307680"/>
          </a:xfrm>
        </p:spPr>
      </p:pic>
    </p:spTree>
    <p:extLst>
      <p:ext uri="{BB962C8B-B14F-4D97-AF65-F5344CB8AC3E}">
        <p14:creationId xmlns:p14="http://schemas.microsoft.com/office/powerpoint/2010/main" val="26956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Monitorização das juntas 3 e 5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4" name="exp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6456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Monitorização das juntas 3 e 5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09341"/>
            <a:ext cx="8229598" cy="4307680"/>
          </a:xfrm>
        </p:spPr>
      </p:pic>
    </p:spTree>
    <p:extLst>
      <p:ext uri="{BB962C8B-B14F-4D97-AF65-F5344CB8AC3E}">
        <p14:creationId xmlns:p14="http://schemas.microsoft.com/office/powerpoint/2010/main" val="2122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3300"/>
                </a:solidFill>
              </a:rPr>
              <a:t>Monitorização da orientação global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33" y="1600200"/>
            <a:ext cx="6765534" cy="4525963"/>
          </a:xfrm>
        </p:spPr>
      </p:pic>
    </p:spTree>
    <p:extLst>
      <p:ext uri="{BB962C8B-B14F-4D97-AF65-F5344CB8AC3E}">
        <p14:creationId xmlns:p14="http://schemas.microsoft.com/office/powerpoint/2010/main" val="2943953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Monitorização da orientação global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4" name="exp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1150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Monitorização da orientação global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09341"/>
            <a:ext cx="8229598" cy="4307680"/>
          </a:xfrm>
        </p:spPr>
      </p:pic>
    </p:spTree>
    <p:extLst>
      <p:ext uri="{BB962C8B-B14F-4D97-AF65-F5344CB8AC3E}">
        <p14:creationId xmlns:p14="http://schemas.microsoft.com/office/powerpoint/2010/main" val="16720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Conclusões e Trabalho Futuro</a:t>
            </a:r>
            <a:endParaRPr lang="pt-PT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Conclusões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sz="2400" dirty="0" smtClean="0"/>
              <a:t>A monitorização de movimentos relativos de várias partes de uma plataforma multi-corpo foi conseguida com sucesso</a:t>
            </a:r>
          </a:p>
          <a:p>
            <a:endParaRPr lang="pt-PT" sz="2400" dirty="0" smtClean="0"/>
          </a:p>
          <a:p>
            <a:r>
              <a:rPr lang="pt-PT" sz="2400" dirty="0" smtClean="0"/>
              <a:t>O </a:t>
            </a:r>
            <a:r>
              <a:rPr lang="pt-PT" sz="2400" dirty="0"/>
              <a:t>filtro de Kalman no acelerómetro não </a:t>
            </a:r>
            <a:r>
              <a:rPr lang="pt-PT" sz="2400" dirty="0" smtClean="0"/>
              <a:t>teve </a:t>
            </a:r>
            <a:r>
              <a:rPr lang="pt-PT" sz="2400" dirty="0"/>
              <a:t>o sucesso </a:t>
            </a:r>
            <a:r>
              <a:rPr lang="pt-PT" sz="2400" dirty="0" smtClean="0"/>
              <a:t>pretendido, mas no giroscópio promoveu uma melhoria significativa</a:t>
            </a:r>
          </a:p>
          <a:p>
            <a:endParaRPr lang="pt-PT" sz="2400" dirty="0"/>
          </a:p>
          <a:p>
            <a:r>
              <a:rPr lang="pt-PT" sz="2400" dirty="0"/>
              <a:t>O alinhamento dos eixos dos sensores com os eixos das juntas foi cumprido, mas não é totalmente </a:t>
            </a:r>
            <a:r>
              <a:rPr lang="pt-PT" sz="2400" dirty="0" smtClean="0"/>
              <a:t>eficaz</a:t>
            </a:r>
          </a:p>
          <a:p>
            <a:endParaRPr lang="pt-PT" sz="2400" dirty="0"/>
          </a:p>
          <a:p>
            <a:r>
              <a:rPr lang="pt-PT" sz="2400" dirty="0" smtClean="0"/>
              <a:t>A utilização dos sistemas diferenciais constitui uma mais valia para a utilização dos sensores inerciais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1350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Trabalho Futuro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i="1" dirty="0" smtClean="0"/>
              <a:t>Software</a:t>
            </a:r>
          </a:p>
          <a:p>
            <a:pPr lvl="1"/>
            <a:r>
              <a:rPr lang="pt-PT" sz="2400" dirty="0"/>
              <a:t>Desenvolvimento de modelos </a:t>
            </a:r>
            <a:r>
              <a:rPr lang="pt-PT" sz="2400" dirty="0" smtClean="0"/>
              <a:t>cinemáticos</a:t>
            </a:r>
          </a:p>
          <a:p>
            <a:pPr lvl="1"/>
            <a:r>
              <a:rPr lang="pt-PT" sz="2400" dirty="0"/>
              <a:t>Aperfeiçoamento das técnicas de calibração de </a:t>
            </a:r>
            <a:r>
              <a:rPr lang="pt-PT" sz="2400" dirty="0" smtClean="0"/>
              <a:t>eixos</a:t>
            </a:r>
          </a:p>
          <a:p>
            <a:pPr lvl="1"/>
            <a:r>
              <a:rPr lang="pt-PT" sz="2400" dirty="0"/>
              <a:t>Melhorar o filtro de Kalman aplicado no </a:t>
            </a:r>
            <a:r>
              <a:rPr lang="pt-PT" sz="2400" dirty="0" smtClean="0"/>
              <a:t>giroscópio</a:t>
            </a:r>
          </a:p>
          <a:p>
            <a:pPr lvl="1"/>
            <a:endParaRPr lang="pt-PT" sz="2400" dirty="0"/>
          </a:p>
          <a:p>
            <a:r>
              <a:rPr lang="pt-PT" sz="2400" i="1" dirty="0" smtClean="0"/>
              <a:t>Hardware</a:t>
            </a:r>
          </a:p>
          <a:p>
            <a:pPr lvl="1"/>
            <a:r>
              <a:rPr lang="pt-PT" sz="2400" dirty="0"/>
              <a:t>Alteração do giroscópio analógico de 2 eixos para um digital de 3 eixos e com uma escala de trabalho </a:t>
            </a:r>
            <a:r>
              <a:rPr lang="pt-PT" sz="2400" dirty="0" smtClean="0"/>
              <a:t>maior</a:t>
            </a:r>
          </a:p>
          <a:p>
            <a:pPr lvl="1"/>
            <a:r>
              <a:rPr lang="pt-PT" sz="2400" dirty="0"/>
              <a:t>Implementação de um magnetómetro digital de 3 </a:t>
            </a:r>
            <a:r>
              <a:rPr lang="pt-PT" sz="2400" dirty="0" smtClean="0"/>
              <a:t>eixos</a:t>
            </a:r>
          </a:p>
          <a:p>
            <a:pPr lvl="1"/>
            <a:r>
              <a:rPr lang="pt-PT" sz="2400" dirty="0"/>
              <a:t>Instalação de um sensor de temperatura</a:t>
            </a:r>
          </a:p>
        </p:txBody>
      </p:sp>
    </p:spTree>
    <p:extLst>
      <p:ext uri="{BB962C8B-B14F-4D97-AF65-F5344CB8AC3E}">
        <p14:creationId xmlns:p14="http://schemas.microsoft.com/office/powerpoint/2010/main" val="31927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Objectivo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Monitorização de movimentos relativos das várias partes de uma plataforma multi-corpo</a:t>
            </a:r>
            <a:endParaRPr lang="pt-PT" sz="2400" dirty="0"/>
          </a:p>
        </p:txBody>
      </p:sp>
      <p:pic>
        <p:nvPicPr>
          <p:cNvPr id="1028" name="Picture 4" descr="C:\Users\Nuno\Documents\My Dropbox\UA_DropBox\Defesa\Imagens\j00787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60" y="3074665"/>
            <a:ext cx="185233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uno\Documents\My Dropbox\UA_DropBox\Defesa\Imagens\humanoid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69" y="2559197"/>
            <a:ext cx="2064643" cy="333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uno\Documents\My Dropbox\UA_DropBox\Defesa\Imagens\26f9a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r="26080"/>
          <a:stretch/>
        </p:blipFill>
        <p:spPr bwMode="auto">
          <a:xfrm>
            <a:off x="6156176" y="2566640"/>
            <a:ext cx="2223370" cy="33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8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3300"/>
                </a:solidFill>
              </a:rPr>
              <a:t>Aplicação Prática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000" dirty="0" smtClean="0"/>
              <a:t>J1 -&gt; Giroscópio (Y) do M3</a:t>
            </a:r>
          </a:p>
          <a:p>
            <a:r>
              <a:rPr lang="pt-PT" sz="2000" dirty="0" smtClean="0"/>
              <a:t>J3 -&gt; Acelerómetro do M3</a:t>
            </a:r>
          </a:p>
          <a:p>
            <a:r>
              <a:rPr lang="pt-PT" sz="2000" dirty="0" smtClean="0"/>
              <a:t>J4 -&gt; Acelerómetro e Giroscópio (X) do M3</a:t>
            </a:r>
          </a:p>
          <a:p>
            <a:r>
              <a:rPr lang="pt-PT" sz="2000" dirty="0" smtClean="0"/>
              <a:t>J5 -&gt; </a:t>
            </a:r>
            <a:r>
              <a:rPr lang="pt-PT" sz="2000" dirty="0"/>
              <a:t>Acelerómetro do </a:t>
            </a:r>
            <a:r>
              <a:rPr lang="pt-PT" sz="2000" dirty="0" smtClean="0"/>
              <a:t>M2</a:t>
            </a:r>
          </a:p>
          <a:p>
            <a:r>
              <a:rPr lang="pt-PT" sz="2000" dirty="0" smtClean="0"/>
              <a:t>J6 </a:t>
            </a:r>
            <a:r>
              <a:rPr lang="pt-PT" sz="2000" dirty="0"/>
              <a:t>-&gt; Acelerómetro e Giroscópio (X) do </a:t>
            </a:r>
            <a:r>
              <a:rPr lang="pt-PT" sz="2000" dirty="0" smtClean="0"/>
              <a:t>M2</a:t>
            </a:r>
            <a:endParaRPr lang="pt-PT" sz="2000" dirty="0"/>
          </a:p>
        </p:txBody>
      </p:sp>
      <p:pic>
        <p:nvPicPr>
          <p:cNvPr id="1028" name="Picture 4" descr="C:\Users\Nuno\Documents\My Dropbox\UA_DropBox\Imagens\Capitulo 5\Setup\Fanuc_junt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93" y="1794744"/>
            <a:ext cx="3175671" cy="37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uno\Documents\My Dropbox\UA_DropBox\Defesa\Imagens\Aplicação Pratica\exp_fanu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6088318" cy="19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44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Aplicação Prática</a:t>
            </a:r>
            <a:endParaRPr lang="pt-PT" dirty="0">
              <a:solidFill>
                <a:srgbClr val="003300"/>
              </a:solidFill>
            </a:endParaRPr>
          </a:p>
        </p:txBody>
      </p:sp>
      <p:pic>
        <p:nvPicPr>
          <p:cNvPr id="3" name="exp2_12_julh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5989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0080" y="2693988"/>
            <a:ext cx="7772400" cy="1470025"/>
          </a:xfrm>
        </p:spPr>
        <p:txBody>
          <a:bodyPr/>
          <a:lstStyle/>
          <a:p>
            <a:pPr algn="l"/>
            <a:r>
              <a:rPr lang="pt-PT" b="1" dirty="0" smtClean="0">
                <a:solidFill>
                  <a:srgbClr val="003300"/>
                </a:solidFill>
                <a:latin typeface="Centaur" pitchFamily="18" charset="0"/>
                <a:cs typeface="Arabic Typesetting" pitchFamily="66" charset="-78"/>
              </a:rPr>
              <a:t>Sistema Inercial Diferencial para Plataformas Multi-Corpo Dinâmicas</a:t>
            </a:r>
            <a:endParaRPr lang="pt-PT" b="1" dirty="0">
              <a:solidFill>
                <a:srgbClr val="003300"/>
              </a:solidFill>
              <a:latin typeface="Centaur" pitchFamily="18" charset="0"/>
              <a:cs typeface="Arabic Typesetting" pitchFamily="66" charset="-78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20080" y="4077072"/>
            <a:ext cx="6400800" cy="792088"/>
          </a:xfrm>
        </p:spPr>
        <p:txBody>
          <a:bodyPr/>
          <a:lstStyle/>
          <a:p>
            <a:pPr algn="l"/>
            <a:r>
              <a:rPr lang="pt-PT" smtClean="0">
                <a:solidFill>
                  <a:schemeClr val="tx1"/>
                </a:solidFill>
              </a:rPr>
              <a:t>Nuno Silva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96136" y="5827837"/>
            <a:ext cx="3312368" cy="91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PT" sz="2400" dirty="0">
                <a:latin typeface="+mn-lt"/>
              </a:rPr>
              <a:t>Orientador:</a:t>
            </a:r>
          </a:p>
          <a:p>
            <a:pPr eaLnBrk="1" hangingPunct="1">
              <a:spcBef>
                <a:spcPct val="20000"/>
              </a:spcBef>
            </a:pPr>
            <a:r>
              <a:rPr lang="pt-PT" sz="2400" dirty="0">
                <a:latin typeface="+mn-lt"/>
              </a:rPr>
              <a:t>Prof. </a:t>
            </a:r>
            <a:r>
              <a:rPr lang="pt-PT" sz="2400" dirty="0" smtClean="0">
                <a:latin typeface="+mn-lt"/>
              </a:rPr>
              <a:t>Doutor Vítor Santos</a:t>
            </a:r>
            <a:endParaRPr lang="en-US" sz="2400" dirty="0">
              <a:latin typeface="+mn-lt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786584" y="90488"/>
            <a:ext cx="3225655" cy="825500"/>
            <a:chOff x="5786233" y="90055"/>
            <a:chExt cx="3226273" cy="82601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90055"/>
              <a:ext cx="768098" cy="82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5786233" y="329625"/>
              <a:ext cx="2457105" cy="585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pt-PT" sz="1600" b="1" dirty="0" smtClean="0">
                  <a:latin typeface="Malgun Gothic" pitchFamily="34" charset="-127"/>
                  <a:ea typeface="Malgun Gothic" pitchFamily="34" charset="-127"/>
                  <a:cs typeface="Arial" charset="0"/>
                </a:rPr>
                <a:t>Universidade </a:t>
              </a:r>
              <a:r>
                <a:rPr lang="pt-PT" sz="1600" b="1" dirty="0">
                  <a:latin typeface="Malgun Gothic" pitchFamily="34" charset="-127"/>
                  <a:ea typeface="Malgun Gothic" pitchFamily="34" charset="-127"/>
                  <a:cs typeface="Arial" charset="0"/>
                </a:rPr>
                <a:t>de </a:t>
              </a:r>
              <a:r>
                <a:rPr lang="pt-PT" sz="1600" b="1" dirty="0" smtClean="0">
                  <a:latin typeface="Malgun Gothic" pitchFamily="34" charset="-127"/>
                  <a:ea typeface="Malgun Gothic" pitchFamily="34" charset="-127"/>
                  <a:cs typeface="Arial" charset="0"/>
                </a:rPr>
                <a:t>Aveiro</a:t>
              </a:r>
              <a:endParaRPr lang="pt-PT" sz="1600" b="1" dirty="0">
                <a:latin typeface="Malgun Gothic" pitchFamily="34" charset="-127"/>
                <a:ea typeface="Malgun Gothic" pitchFamily="34" charset="-127"/>
                <a:cs typeface="Arial" charset="0"/>
              </a:endParaRPr>
            </a:p>
            <a:p>
              <a:pPr algn="r" eaLnBrk="1" hangingPunct="1"/>
              <a:r>
                <a:rPr lang="pt-PT" sz="1600" dirty="0" err="1">
                  <a:latin typeface="Malgun Gothic" pitchFamily="34" charset="-127"/>
                  <a:ea typeface="Malgun Gothic" pitchFamily="34" charset="-127"/>
                  <a:cs typeface="Arial" charset="0"/>
                </a:rPr>
                <a:t>theoria</a:t>
              </a:r>
              <a:r>
                <a:rPr lang="pt-PT" sz="1600" dirty="0">
                  <a:latin typeface="Malgun Gothic" pitchFamily="34" charset="-127"/>
                  <a:ea typeface="Malgun Gothic" pitchFamily="34" charset="-127"/>
                  <a:cs typeface="Arial" charset="0"/>
                </a:rPr>
                <a:t> </a:t>
              </a:r>
              <a:r>
                <a:rPr lang="pt-PT" sz="1600" dirty="0" err="1">
                  <a:latin typeface="Malgun Gothic" pitchFamily="34" charset="-127"/>
                  <a:ea typeface="Malgun Gothic" pitchFamily="34" charset="-127"/>
                  <a:cs typeface="Arial" charset="0"/>
                </a:rPr>
                <a:t>poiesis</a:t>
              </a:r>
              <a:r>
                <a:rPr lang="pt-PT" sz="1600" dirty="0">
                  <a:latin typeface="Malgun Gothic" pitchFamily="34" charset="-127"/>
                  <a:ea typeface="Malgun Gothic" pitchFamily="34" charset="-127"/>
                  <a:cs typeface="Arial" charset="0"/>
                </a:rPr>
                <a:t> praxis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1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3300"/>
                </a:solidFill>
              </a:rPr>
              <a:t>Sistema Existente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3799581"/>
            <a:ext cx="3754760" cy="1429619"/>
          </a:xfrm>
        </p:spPr>
        <p:txBody>
          <a:bodyPr/>
          <a:lstStyle/>
          <a:p>
            <a:r>
              <a:rPr lang="pt-PT" sz="2400" dirty="0" smtClean="0"/>
              <a:t>Módulo</a:t>
            </a:r>
            <a:endParaRPr lang="pt-PT" sz="2400" dirty="0"/>
          </a:p>
        </p:txBody>
      </p:sp>
      <p:sp>
        <p:nvSpPr>
          <p:cNvPr id="4" name="Marcador de Posição de Conteúdo 2"/>
          <p:cNvSpPr txBox="1">
            <a:spLocks/>
          </p:cNvSpPr>
          <p:nvPr/>
        </p:nvSpPr>
        <p:spPr>
          <a:xfrm>
            <a:off x="4716016" y="3799581"/>
            <a:ext cx="3530352" cy="15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Master</a:t>
            </a:r>
            <a:endParaRPr lang="pt-PT" sz="2400" dirty="0"/>
          </a:p>
        </p:txBody>
      </p:sp>
      <p:pic>
        <p:nvPicPr>
          <p:cNvPr id="2050" name="Picture 2" descr="C:\Users\Nuno\Documents\My Dropbox\UA_DropBox\Imagens\Capitulo 1 - Introdução\Emanuel\sensor_final_alph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28806"/>
            <a:ext cx="2410203" cy="23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uno\Documents\My Dropbox\UA_DropBox\Imagens\Capitulo 1 - Introdução\Emanuel\master_cima_baix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81" b="8899"/>
          <a:stretch/>
        </p:blipFill>
        <p:spPr bwMode="auto">
          <a:xfrm>
            <a:off x="5652120" y="4194488"/>
            <a:ext cx="2162043" cy="20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Rede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72816"/>
            <a:ext cx="436113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Conceitos Teóricos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smtClean="0"/>
              <a:t>Acelerómetro</a:t>
            </a:r>
          </a:p>
          <a:p>
            <a:pPr lvl="1"/>
            <a:r>
              <a:rPr lang="pt-PT" sz="2000" dirty="0" smtClean="0"/>
              <a:t>Estrutura</a:t>
            </a:r>
            <a:endParaRPr lang="pt-PT" sz="2000" dirty="0"/>
          </a:p>
        </p:txBody>
      </p:sp>
      <p:pic>
        <p:nvPicPr>
          <p:cNvPr id="3074" name="Picture 2" descr="C:\Users\Nuno\Documents\My Dropbox\UA_DropBox\Resumos\fotos\acelerometro_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08" y="2300258"/>
            <a:ext cx="2951584" cy="35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Conceitos Teóricos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77680" y="2780928"/>
            <a:ext cx="3826768" cy="1152128"/>
          </a:xfrm>
        </p:spPr>
        <p:txBody>
          <a:bodyPr/>
          <a:lstStyle/>
          <a:p>
            <a:pPr lvl="1"/>
            <a:r>
              <a:rPr lang="pt-PT" sz="2000" dirty="0" smtClean="0"/>
              <a:t>Velocidade constante</a:t>
            </a:r>
          </a:p>
        </p:txBody>
      </p:sp>
      <p:pic>
        <p:nvPicPr>
          <p:cNvPr id="4099" name="Picture 3" descr="C:\Users\Nuno\Documents\My Dropbox\UA_DropBox\Imagens\Capitulo 1 - Introdução\Analise_acel\Autocad\acelerometro_repou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52" y="2420888"/>
            <a:ext cx="266926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uno\Documents\My Dropbox\UA_DropBox\Imagens\Capitulo 1 - Introdução\Analise_acel\Autocad\acelerometro_qued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2" y="4403058"/>
            <a:ext cx="2671200" cy="11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Posição de Conteúdo 2"/>
          <p:cNvSpPr txBox="1">
            <a:spLocks/>
          </p:cNvSpPr>
          <p:nvPr/>
        </p:nvSpPr>
        <p:spPr>
          <a:xfrm>
            <a:off x="467544" y="1556792"/>
            <a:ext cx="38267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smtClean="0"/>
              <a:t>Acelerómetro</a:t>
            </a:r>
          </a:p>
          <a:p>
            <a:pPr lvl="1"/>
            <a:r>
              <a:rPr lang="pt-PT" sz="2000" dirty="0" smtClean="0"/>
              <a:t>Repouso</a:t>
            </a:r>
          </a:p>
          <a:p>
            <a:pPr lvl="1"/>
            <a:endParaRPr lang="pt-PT" sz="2000" dirty="0" smtClean="0"/>
          </a:p>
          <a:p>
            <a:pPr lvl="1"/>
            <a:endParaRPr lang="pt-PT" sz="2000" dirty="0" smtClean="0"/>
          </a:p>
          <a:p>
            <a:pPr lvl="1"/>
            <a:endParaRPr lang="pt-PT" sz="2000" dirty="0" smtClean="0"/>
          </a:p>
          <a:p>
            <a:pPr lvl="1"/>
            <a:endParaRPr lang="pt-PT" sz="2000" dirty="0" smtClean="0"/>
          </a:p>
          <a:p>
            <a:pPr lvl="1"/>
            <a:r>
              <a:rPr lang="pt-PT" sz="2000" dirty="0" smtClean="0"/>
              <a:t>Queda livre ideal</a:t>
            </a:r>
          </a:p>
          <a:p>
            <a:pPr lvl="1"/>
            <a:endParaRPr lang="pt-PT" sz="2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4014" y="3252531"/>
            <a:ext cx="2671200" cy="12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Conceitos Teóricos</a:t>
            </a:r>
            <a:endParaRPr lang="pt-PT" dirty="0">
              <a:solidFill>
                <a:srgbClr val="0033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155876" cy="4525963"/>
          </a:xfrm>
        </p:spPr>
        <p:txBody>
          <a:bodyPr/>
          <a:lstStyle/>
          <a:p>
            <a:r>
              <a:rPr lang="pt-PT" sz="2400" dirty="0" smtClean="0"/>
              <a:t>Giroscópio</a:t>
            </a:r>
          </a:p>
          <a:p>
            <a:pPr lvl="1"/>
            <a:r>
              <a:rPr lang="pt-PT" sz="2000" dirty="0" smtClean="0"/>
              <a:t>Estrutura</a:t>
            </a:r>
            <a:endParaRPr lang="pt-PT" sz="2000" dirty="0"/>
          </a:p>
        </p:txBody>
      </p:sp>
      <p:pic>
        <p:nvPicPr>
          <p:cNvPr id="6147" name="Picture 3" descr="C:\Users\Nuno\Documents\My Dropbox\UA_DropBox\Imagens\Capitulo 1 - Introdução\Analise_gyro\anali_gy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040560" cy="32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ângulo 3"/>
              <p:cNvSpPr/>
              <p:nvPr/>
            </p:nvSpPr>
            <p:spPr>
              <a:xfrm>
                <a:off x="899592" y="5472481"/>
                <a:ext cx="2653226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P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𝐶𝑜𝑟𝑖𝑜𝑙𝑖𝑠</m:t>
                          </m:r>
                        </m:sub>
                      </m:sSub>
                      <m:r>
                        <a:rPr lang="pt-PT">
                          <a:latin typeface="Cambria Math"/>
                        </a:rPr>
                        <m:t>=</m:t>
                      </m:r>
                      <m:r>
                        <a:rPr lang="pt-PT" i="1">
                          <a:latin typeface="Cambria Math"/>
                        </a:rPr>
                        <m:t>−</m:t>
                      </m:r>
                      <m:r>
                        <a:rPr lang="pt-PT">
                          <a:latin typeface="Cambria Math"/>
                        </a:rPr>
                        <m:t>2∙</m:t>
                      </m:r>
                      <m:r>
                        <a:rPr lang="pt-PT" i="1">
                          <a:latin typeface="Cambria Math"/>
                        </a:rPr>
                        <m:t>𝑚</m:t>
                      </m:r>
                      <m:r>
                        <a:rPr lang="pt-PT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pt-PT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pt-PT">
                              <a:latin typeface="Cambria Math"/>
                            </a:rPr>
                            <m:t>Ω</m:t>
                          </m:r>
                        </m:e>
                      </m:acc>
                      <m:r>
                        <a:rPr lang="pt-PT">
                          <a:latin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pt-PT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t-PT" i="1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4" name="Rec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472481"/>
                <a:ext cx="2653226" cy="404791"/>
              </a:xfrm>
              <a:prstGeom prst="rect">
                <a:avLst/>
              </a:prstGeom>
              <a:blipFill rotWithShape="1">
                <a:blip r:embed="rId4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3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003300"/>
                </a:solidFill>
              </a:rPr>
              <a:t>Processamento dos dados Inerciais</a:t>
            </a:r>
            <a:endParaRPr lang="pt-PT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1767</Words>
  <Application>Microsoft Office PowerPoint</Application>
  <PresentationFormat>Apresentação no Ecrã (4:3)</PresentationFormat>
  <Paragraphs>273</Paragraphs>
  <Slides>42</Slides>
  <Notes>32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3" baseType="lpstr">
      <vt:lpstr>Tema do Office</vt:lpstr>
      <vt:lpstr>Sistema Inercial Diferencial para Plataformas Multi-Corpo Dinâmicas</vt:lpstr>
      <vt:lpstr>Sumário</vt:lpstr>
      <vt:lpstr>Introdução</vt:lpstr>
      <vt:lpstr>Objectivo</vt:lpstr>
      <vt:lpstr>Sistema Existente</vt:lpstr>
      <vt:lpstr>Conceitos Teóricos</vt:lpstr>
      <vt:lpstr>Conceitos Teóricos</vt:lpstr>
      <vt:lpstr>Conceitos Teóricos</vt:lpstr>
      <vt:lpstr>Processamento dos dados Inerciais</vt:lpstr>
      <vt:lpstr>Alterações no Hardware</vt:lpstr>
      <vt:lpstr>Alterações no Hardware</vt:lpstr>
      <vt:lpstr>Alterações no Hardware</vt:lpstr>
      <vt:lpstr>Alterações no Hardware</vt:lpstr>
      <vt:lpstr>Alterações no Hardware</vt:lpstr>
      <vt:lpstr>Filtro de Kalman</vt:lpstr>
      <vt:lpstr>Filtro de Kalman</vt:lpstr>
      <vt:lpstr>Sistemas diferenciais inerciais</vt:lpstr>
      <vt:lpstr>Movimento no Plano</vt:lpstr>
      <vt:lpstr>Movimento no Plano</vt:lpstr>
      <vt:lpstr>Movimento no Plano</vt:lpstr>
      <vt:lpstr>Movimento no Espaço</vt:lpstr>
      <vt:lpstr>Cálculo da orientação inicial</vt:lpstr>
      <vt:lpstr>Cálculo da orientação inicial</vt:lpstr>
      <vt:lpstr>Cálculo da orientação inicial</vt:lpstr>
      <vt:lpstr>Correcção dos eixos</vt:lpstr>
      <vt:lpstr>Correcção dos eixos</vt:lpstr>
      <vt:lpstr>Correcção dos eixos</vt:lpstr>
      <vt:lpstr>Testes e Resultados</vt:lpstr>
      <vt:lpstr>Monitorização das juntas 1 e 3</vt:lpstr>
      <vt:lpstr>Monitorização das juntas 1 e 3</vt:lpstr>
      <vt:lpstr>Monitorização das juntas 1 e 3</vt:lpstr>
      <vt:lpstr>Monitorização das juntas 3 e 5</vt:lpstr>
      <vt:lpstr>Monitorização das juntas 3 e 5</vt:lpstr>
      <vt:lpstr>Monitorização da orientação global</vt:lpstr>
      <vt:lpstr>Monitorização da orientação global</vt:lpstr>
      <vt:lpstr>Monitorização da orientação global</vt:lpstr>
      <vt:lpstr>Conclusões e Trabalho Futuro</vt:lpstr>
      <vt:lpstr>Conclusões</vt:lpstr>
      <vt:lpstr>Trabalho Futuro</vt:lpstr>
      <vt:lpstr>Aplicação Prática</vt:lpstr>
      <vt:lpstr>Aplicação Prática</vt:lpstr>
      <vt:lpstr>Sistema Inercial Diferencial para Plataformas Multi-Corpo Dinâmicas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Inercial Diferencial para Plataformas Multi-Corpo</dc:title>
  <dc:creator>Nuno</dc:creator>
  <cp:lastModifiedBy>Nuno</cp:lastModifiedBy>
  <cp:revision>93</cp:revision>
  <dcterms:created xsi:type="dcterms:W3CDTF">2011-07-01T01:51:17Z</dcterms:created>
  <dcterms:modified xsi:type="dcterms:W3CDTF">2011-07-21T18:31:41Z</dcterms:modified>
</cp:coreProperties>
</file>