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80" r:id="rId1"/>
  </p:sldMasterIdLst>
  <p:notesMasterIdLst>
    <p:notesMasterId r:id="rId35"/>
  </p:notesMasterIdLst>
  <p:handoutMasterIdLst>
    <p:handoutMasterId r:id="rId36"/>
  </p:handoutMasterIdLst>
  <p:sldIdLst>
    <p:sldId id="256" r:id="rId2"/>
    <p:sldId id="307" r:id="rId3"/>
    <p:sldId id="308" r:id="rId4"/>
    <p:sldId id="346" r:id="rId5"/>
    <p:sldId id="348" r:id="rId6"/>
    <p:sldId id="309" r:id="rId7"/>
    <p:sldId id="342" r:id="rId8"/>
    <p:sldId id="371" r:id="rId9"/>
    <p:sldId id="372" r:id="rId10"/>
    <p:sldId id="373" r:id="rId11"/>
    <p:sldId id="345" r:id="rId12"/>
    <p:sldId id="344" r:id="rId13"/>
    <p:sldId id="367" r:id="rId14"/>
    <p:sldId id="368" r:id="rId15"/>
    <p:sldId id="369" r:id="rId16"/>
    <p:sldId id="310" r:id="rId17"/>
    <p:sldId id="351" r:id="rId18"/>
    <p:sldId id="356" r:id="rId19"/>
    <p:sldId id="364" r:id="rId20"/>
    <p:sldId id="365" r:id="rId21"/>
    <p:sldId id="355" r:id="rId22"/>
    <p:sldId id="357" r:id="rId23"/>
    <p:sldId id="374" r:id="rId24"/>
    <p:sldId id="358" r:id="rId25"/>
    <p:sldId id="359" r:id="rId26"/>
    <p:sldId id="375" r:id="rId27"/>
    <p:sldId id="376" r:id="rId28"/>
    <p:sldId id="377" r:id="rId29"/>
    <p:sldId id="311" r:id="rId30"/>
    <p:sldId id="362" r:id="rId31"/>
    <p:sldId id="363" r:id="rId32"/>
    <p:sldId id="370" r:id="rId33"/>
    <p:sldId id="340" r:id="rId34"/>
  </p:sldIdLst>
  <p:sldSz cx="9144000" cy="5143500" type="screen16x9"/>
  <p:notesSz cx="6858000" cy="9144000"/>
  <p:embeddedFontLst>
    <p:embeddedFont>
      <p:font typeface="Amiko" panose="020B0604020202020204" charset="0"/>
      <p:regular r:id="rId37"/>
      <p:bold r:id="rId38"/>
    </p:embeddedFont>
    <p:embeddedFont>
      <p:font typeface="Barlow ExtraBold" panose="00000900000000000000" pitchFamily="2" charset="0"/>
      <p:bold r:id="rId39"/>
      <p:boldItalic r:id="rId40"/>
    </p:embeddedFont>
    <p:embeddedFont>
      <p:font typeface="Bebas Neue" panose="020B0606020202050201" pitchFamily="34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Open Sans" panose="020B0606030504020204" pitchFamily="3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584330B-E2EE-441C-A622-53CC88398060}">
  <a:tblStyle styleId="{7584330B-E2EE-441C-A622-53CC883980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88945" autoAdjust="0"/>
  </p:normalViewPr>
  <p:slideViewPr>
    <p:cSldViewPr snapToGrid="0">
      <p:cViewPr varScale="1">
        <p:scale>
          <a:sx n="101" d="100"/>
          <a:sy n="101" d="100"/>
        </p:scale>
        <p:origin x="859" y="67"/>
      </p:cViewPr>
      <p:guideLst/>
    </p:cSldViewPr>
  </p:slideViewPr>
  <p:outlineViewPr>
    <p:cViewPr>
      <p:scale>
        <a:sx n="33" d="100"/>
        <a:sy n="33" d="100"/>
      </p:scale>
      <p:origin x="0" y="-1225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49" Type="http://schemas.openxmlformats.org/officeDocument/2006/relationships/font" Target="fonts/font1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E52A637-0201-1FF2-83CF-6BF3C102EE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8A8F57-00E0-63D0-8479-EFEFA09D95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3F7347-4D8C-4D20-BE05-E9872D639722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E111B6-8DFE-958D-CFF3-4A8DD279444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938E2E-E76B-2B94-5012-6277E213098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8EDCEA-EA65-4C79-8A9A-7AA546A549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66354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18ddcdd357f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18ddcdd357f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8ddcdd357f_0_279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8ddcdd357f_0_279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6087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8ddcdd357f_0_279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8ddcdd357f_0_279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Tarefa</a:t>
            </a:r>
            <a:r>
              <a:rPr lang="en-GB" dirty="0"/>
              <a:t> </a:t>
            </a:r>
            <a:r>
              <a:rPr lang="en-GB" dirty="0" err="1"/>
              <a:t>Colaborativa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8114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8ddcdd357f_0_279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8ddcdd357f_0_279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Tarefa</a:t>
            </a:r>
            <a:r>
              <a:rPr lang="en-GB" dirty="0"/>
              <a:t> </a:t>
            </a:r>
            <a:r>
              <a:rPr lang="en-GB" dirty="0" err="1"/>
              <a:t>colaborativa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35776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8ddcdd357f_0_279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8ddcdd357f_0_279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78497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8ddcdd357f_0_279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8ddcdd357f_0_279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47708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8ddcdd357f_0_279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8ddcdd357f_0_279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algn="l">
              <a:buNone/>
            </a:pPr>
            <a:r>
              <a:rPr lang="pt-BR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Estas primeiras experiências permitiram validar o pipeline criado em ROS e mostrar alguns exemplos simples da aplicação de antecipação em tarefas colaborativas</a:t>
            </a:r>
          </a:p>
        </p:txBody>
      </p:sp>
    </p:spTree>
    <p:extLst>
      <p:ext uri="{BB962C8B-B14F-4D97-AF65-F5344CB8AC3E}">
        <p14:creationId xmlns:p14="http://schemas.microsoft.com/office/powerpoint/2010/main" val="33544918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214816f977cb436a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214816f977cb436a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52831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8ddcdd357f_0_279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8ddcdd357f_0_279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51698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8ddcdd357f_0_279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8ddcdd357f_0_279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15820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8ddcdd357f_0_279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8ddcdd357f_0_279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Referir</a:t>
            </a:r>
            <a:r>
              <a:rPr lang="en-GB" dirty="0"/>
              <a:t> que a tool é </a:t>
            </a:r>
            <a:r>
              <a:rPr lang="en-GB" dirty="0" err="1"/>
              <a:t>importante</a:t>
            </a:r>
            <a:r>
              <a:rPr lang="en-GB" dirty="0"/>
              <a:t> para </a:t>
            </a:r>
            <a:r>
              <a:rPr lang="en-GB" dirty="0" err="1"/>
              <a:t>criar</a:t>
            </a:r>
            <a:r>
              <a:rPr lang="en-GB" dirty="0"/>
              <a:t> datasets para </a:t>
            </a:r>
            <a:r>
              <a:rPr lang="en-GB" dirty="0" err="1"/>
              <a:t>utilizadores</a:t>
            </a:r>
            <a:r>
              <a:rPr lang="en-GB" dirty="0"/>
              <a:t> </a:t>
            </a:r>
            <a:r>
              <a:rPr lang="en-GB" dirty="0" err="1"/>
              <a:t>especificos</a:t>
            </a:r>
            <a:r>
              <a:rPr lang="en-GB" dirty="0"/>
              <a:t> e para </a:t>
            </a:r>
            <a:r>
              <a:rPr lang="en-GB" dirty="0" err="1"/>
              <a:t>depois</a:t>
            </a:r>
            <a:r>
              <a:rPr lang="en-GB" dirty="0"/>
              <a:t> </a:t>
            </a:r>
            <a:r>
              <a:rPr lang="en-GB" dirty="0" err="1"/>
              <a:t>poder</a:t>
            </a:r>
            <a:r>
              <a:rPr lang="en-GB" dirty="0"/>
              <a:t> </a:t>
            </a:r>
            <a:r>
              <a:rPr lang="en-GB" dirty="0" err="1"/>
              <a:t>ter</a:t>
            </a:r>
            <a:r>
              <a:rPr lang="en-GB" dirty="0"/>
              <a:t> </a:t>
            </a:r>
            <a:r>
              <a:rPr lang="en-GB" dirty="0" err="1"/>
              <a:t>mais</a:t>
            </a:r>
            <a:r>
              <a:rPr lang="en-GB" dirty="0"/>
              <a:t> </a:t>
            </a:r>
            <a:r>
              <a:rPr lang="en-GB" dirty="0" err="1"/>
              <a:t>objetos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7222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18ddcdd357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18ddcdd357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9769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8ddcdd357f_0_279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8ddcdd357f_0_279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09780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8ddcdd357f_0_279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8ddcdd357f_0_279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74319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8ddcdd357f_0_279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8ddcdd357f_0_279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33055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8ddcdd357f_0_279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8ddcdd357f_0_279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52303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8ddcdd357f_0_279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8ddcdd357f_0_279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GB" dirty="0" err="1"/>
              <a:t>Aqui</a:t>
            </a:r>
            <a:r>
              <a:rPr lang="en-GB" dirty="0"/>
              <a:t> </a:t>
            </a:r>
            <a:r>
              <a:rPr lang="en-GB" dirty="0" err="1"/>
              <a:t>temos</a:t>
            </a:r>
            <a:r>
              <a:rPr lang="en-GB" dirty="0"/>
              <a:t> </a:t>
            </a:r>
            <a:r>
              <a:rPr lang="en-GB" dirty="0" err="1"/>
              <a:t>resultados</a:t>
            </a:r>
            <a:r>
              <a:rPr lang="en-GB" dirty="0"/>
              <a:t> </a:t>
            </a:r>
            <a:r>
              <a:rPr lang="en-GB" dirty="0" err="1"/>
              <a:t>promissores</a:t>
            </a:r>
            <a:r>
              <a:rPr lang="en-GB" dirty="0"/>
              <a:t> mas </a:t>
            </a:r>
            <a:r>
              <a:rPr lang="en-GB" dirty="0" err="1"/>
              <a:t>não</a:t>
            </a:r>
            <a:r>
              <a:rPr lang="en-GB" dirty="0"/>
              <a:t> </a:t>
            </a:r>
            <a:r>
              <a:rPr lang="en-GB" dirty="0" err="1"/>
              <a:t>são</a:t>
            </a:r>
            <a:r>
              <a:rPr lang="en-GB" dirty="0"/>
              <a:t> </a:t>
            </a:r>
            <a:r>
              <a:rPr lang="en-GB" dirty="0" err="1"/>
              <a:t>realistas</a:t>
            </a:r>
            <a:r>
              <a:rPr lang="en-GB" dirty="0"/>
              <a:t> </a:t>
            </a:r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dirty="0" err="1"/>
              <a:t>uma</a:t>
            </a:r>
            <a:r>
              <a:rPr lang="en-GB" dirty="0"/>
              <a:t> </a:t>
            </a:r>
            <a:r>
              <a:rPr lang="en-GB" dirty="0" err="1"/>
              <a:t>aplicação</a:t>
            </a:r>
            <a:r>
              <a:rPr lang="en-GB" dirty="0"/>
              <a:t> </a:t>
            </a:r>
            <a:r>
              <a:rPr lang="en-GB" dirty="0" err="1"/>
              <a:t>prática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o </a:t>
            </a:r>
            <a:r>
              <a:rPr lang="en-GB" dirty="0" err="1"/>
              <a:t>padrão</a:t>
            </a:r>
            <a:r>
              <a:rPr lang="en-GB" dirty="0"/>
              <a:t> varia de </a:t>
            </a:r>
            <a:r>
              <a:rPr lang="en-GB" dirty="0" err="1"/>
              <a:t>aquisição</a:t>
            </a:r>
            <a:r>
              <a:rPr lang="en-GB" dirty="0"/>
              <a:t> para </a:t>
            </a:r>
            <a:r>
              <a:rPr lang="en-GB" dirty="0" err="1"/>
              <a:t>aquisição</a:t>
            </a:r>
            <a:r>
              <a:rPr lang="en-GB" dirty="0"/>
              <a:t>, e </a:t>
            </a:r>
            <a:r>
              <a:rPr lang="en-GB" dirty="0" err="1"/>
              <a:t>aqui</a:t>
            </a:r>
            <a:r>
              <a:rPr lang="en-GB" dirty="0"/>
              <a:t> </a:t>
            </a:r>
            <a:r>
              <a:rPr lang="en-GB" dirty="0" err="1"/>
              <a:t>usavam</a:t>
            </a:r>
            <a:r>
              <a:rPr lang="en-GB" dirty="0"/>
              <a:t>-se </a:t>
            </a:r>
            <a:r>
              <a:rPr lang="en-GB" dirty="0" err="1"/>
              <a:t>todos</a:t>
            </a:r>
            <a:r>
              <a:rPr lang="en-GB" dirty="0"/>
              <a:t>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utilizadores</a:t>
            </a:r>
            <a:r>
              <a:rPr lang="en-GB" dirty="0"/>
              <a:t> tanto </a:t>
            </a:r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dirty="0" err="1"/>
              <a:t>treino</a:t>
            </a:r>
            <a:r>
              <a:rPr lang="en-GB" dirty="0"/>
              <a:t> </a:t>
            </a:r>
            <a:r>
              <a:rPr lang="en-GB" dirty="0" err="1"/>
              <a:t>como</a:t>
            </a:r>
            <a:r>
              <a:rPr lang="en-GB" dirty="0"/>
              <a:t> </a:t>
            </a:r>
            <a:r>
              <a:rPr lang="en-GB" dirty="0" err="1"/>
              <a:t>em</a:t>
            </a:r>
            <a:r>
              <a:rPr lang="en-GB" dirty="0"/>
              <a:t> teste</a:t>
            </a:r>
          </a:p>
        </p:txBody>
      </p:sp>
    </p:spTree>
    <p:extLst>
      <p:ext uri="{BB962C8B-B14F-4D97-AF65-F5344CB8AC3E}">
        <p14:creationId xmlns:p14="http://schemas.microsoft.com/office/powerpoint/2010/main" val="28337282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8ddcdd357f_0_279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8ddcdd357f_0_279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50 simulations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91258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8ddcdd357f_0_279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8ddcdd357f_0_279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Primeiros</a:t>
            </a:r>
            <a:r>
              <a:rPr lang="en-GB" dirty="0"/>
              <a:t> </a:t>
            </a:r>
            <a:r>
              <a:rPr lang="en-GB" dirty="0" err="1"/>
              <a:t>resultados</a:t>
            </a:r>
            <a:r>
              <a:rPr lang="en-GB" dirty="0"/>
              <a:t> </a:t>
            </a:r>
            <a:r>
              <a:rPr lang="en-GB" dirty="0" err="1"/>
              <a:t>mostram</a:t>
            </a:r>
            <a:r>
              <a:rPr lang="en-GB" dirty="0"/>
              <a:t> que o </a:t>
            </a:r>
            <a:r>
              <a:rPr lang="en-GB" dirty="0" err="1"/>
              <a:t>modelo</a:t>
            </a:r>
            <a:r>
              <a:rPr lang="en-GB" dirty="0"/>
              <a:t> </a:t>
            </a:r>
            <a:r>
              <a:rPr lang="en-GB" dirty="0" err="1"/>
              <a:t>consegue</a:t>
            </a:r>
            <a:r>
              <a:rPr lang="en-GB" dirty="0"/>
              <a:t> </a:t>
            </a:r>
            <a:r>
              <a:rPr lang="en-GB" dirty="0" err="1"/>
              <a:t>generalizar</a:t>
            </a:r>
            <a:r>
              <a:rPr lang="en-GB" dirty="0"/>
              <a:t> entre as </a:t>
            </a:r>
            <a:r>
              <a:rPr lang="en-GB" dirty="0" err="1"/>
              <a:t>várias</a:t>
            </a:r>
            <a:r>
              <a:rPr lang="en-GB" dirty="0"/>
              <a:t> classes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segundos</a:t>
            </a:r>
            <a:r>
              <a:rPr lang="en-GB" dirty="0"/>
              <a:t> </a:t>
            </a:r>
            <a:r>
              <a:rPr lang="en-GB" dirty="0" err="1"/>
              <a:t>resultados</a:t>
            </a:r>
            <a:r>
              <a:rPr lang="en-GB" dirty="0"/>
              <a:t> </a:t>
            </a:r>
            <a:r>
              <a:rPr lang="en-GB" dirty="0" err="1"/>
              <a:t>mostram</a:t>
            </a:r>
            <a:r>
              <a:rPr lang="en-GB" dirty="0"/>
              <a:t> o </a:t>
            </a:r>
            <a:r>
              <a:rPr lang="en-GB" dirty="0" err="1"/>
              <a:t>impacto</a:t>
            </a:r>
            <a:r>
              <a:rPr lang="en-GB" dirty="0"/>
              <a:t> que </a:t>
            </a:r>
            <a:r>
              <a:rPr lang="en-GB" dirty="0" err="1"/>
              <a:t>os</a:t>
            </a:r>
            <a:r>
              <a:rPr lang="en-GB" dirty="0"/>
              <a:t> dados </a:t>
            </a:r>
            <a:r>
              <a:rPr lang="en-GB" dirty="0" err="1"/>
              <a:t>especificos</a:t>
            </a:r>
            <a:r>
              <a:rPr lang="en-GB" dirty="0"/>
              <a:t> de </a:t>
            </a:r>
            <a:r>
              <a:rPr lang="en-GB" dirty="0" err="1"/>
              <a:t>cada</a:t>
            </a:r>
            <a:r>
              <a:rPr lang="en-GB" dirty="0"/>
              <a:t> </a:t>
            </a:r>
            <a:r>
              <a:rPr lang="en-GB" dirty="0" err="1"/>
              <a:t>sessão</a:t>
            </a:r>
            <a:r>
              <a:rPr lang="en-GB" dirty="0"/>
              <a:t> </a:t>
            </a:r>
            <a:r>
              <a:rPr lang="en-GB" dirty="0" err="1"/>
              <a:t>afetam</a:t>
            </a:r>
            <a:r>
              <a:rPr lang="en-GB" dirty="0"/>
              <a:t> o </a:t>
            </a:r>
            <a:r>
              <a:rPr lang="en-GB" dirty="0" err="1"/>
              <a:t>classificador</a:t>
            </a:r>
            <a:r>
              <a:rPr lang="en-GB" dirty="0"/>
              <a:t> dado que </a:t>
            </a:r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dirty="0" err="1"/>
              <a:t>cada</a:t>
            </a:r>
            <a:r>
              <a:rPr lang="en-GB" dirty="0"/>
              <a:t> </a:t>
            </a:r>
            <a:r>
              <a:rPr lang="en-GB" dirty="0" err="1"/>
              <a:t>sessão</a:t>
            </a:r>
            <a:r>
              <a:rPr lang="en-GB" dirty="0"/>
              <a:t> o </a:t>
            </a:r>
            <a:r>
              <a:rPr lang="en-GB" dirty="0" err="1"/>
              <a:t>utilizador</a:t>
            </a:r>
            <a:r>
              <a:rPr lang="en-GB" dirty="0"/>
              <a:t> </a:t>
            </a:r>
            <a:r>
              <a:rPr lang="en-GB" dirty="0" err="1"/>
              <a:t>acaba</a:t>
            </a:r>
            <a:r>
              <a:rPr lang="en-GB" dirty="0"/>
              <a:t> </a:t>
            </a:r>
            <a:r>
              <a:rPr lang="en-GB" dirty="0" err="1"/>
              <a:t>por</a:t>
            </a:r>
            <a:r>
              <a:rPr lang="en-GB" dirty="0"/>
              <a:t> </a:t>
            </a:r>
            <a:r>
              <a:rPr lang="en-GB" dirty="0" err="1"/>
              <a:t>segurar</a:t>
            </a:r>
            <a:r>
              <a:rPr lang="en-GB" dirty="0"/>
              <a:t> </a:t>
            </a:r>
            <a:r>
              <a:rPr lang="en-GB" dirty="0" err="1"/>
              <a:t>num</a:t>
            </a:r>
            <a:r>
              <a:rPr lang="en-GB" dirty="0"/>
              <a:t> </a:t>
            </a:r>
            <a:r>
              <a:rPr lang="en-GB" dirty="0" err="1"/>
              <a:t>objeto</a:t>
            </a:r>
            <a:r>
              <a:rPr lang="en-GB" dirty="0"/>
              <a:t> de forma </a:t>
            </a:r>
            <a:r>
              <a:rPr lang="en-GB" dirty="0" err="1"/>
              <a:t>ligeiramente</a:t>
            </a:r>
            <a:r>
              <a:rPr lang="en-GB" dirty="0"/>
              <a:t> </a:t>
            </a:r>
            <a:r>
              <a:rPr lang="en-GB" dirty="0" err="1"/>
              <a:t>diferente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92727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8ddcdd357f_0_279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8ddcdd357f_0_279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A </a:t>
            </a:r>
            <a:r>
              <a:rPr lang="en-GB" dirty="0" err="1"/>
              <a:t>melhoria</a:t>
            </a:r>
            <a:r>
              <a:rPr lang="en-GB" dirty="0"/>
              <a:t> de performance que </a:t>
            </a:r>
            <a:r>
              <a:rPr lang="en-GB" dirty="0" err="1"/>
              <a:t>advém</a:t>
            </a:r>
            <a:r>
              <a:rPr lang="en-GB" dirty="0"/>
              <a:t> de usar </a:t>
            </a:r>
            <a:r>
              <a:rPr lang="en-GB" dirty="0" err="1"/>
              <a:t>apenas</a:t>
            </a:r>
            <a:r>
              <a:rPr lang="en-GB" dirty="0"/>
              <a:t> um </a:t>
            </a:r>
            <a:r>
              <a:rPr lang="en-GB" dirty="0" err="1"/>
              <a:t>utilizador</a:t>
            </a:r>
            <a:r>
              <a:rPr lang="en-GB" dirty="0"/>
              <a:t> </a:t>
            </a:r>
            <a:r>
              <a:rPr lang="en-GB" dirty="0" err="1"/>
              <a:t>mostra</a:t>
            </a:r>
            <a:r>
              <a:rPr lang="en-GB" dirty="0"/>
              <a:t> a </a:t>
            </a:r>
            <a:r>
              <a:rPr lang="en-GB" dirty="0" err="1"/>
              <a:t>importância</a:t>
            </a:r>
            <a:r>
              <a:rPr lang="en-GB" dirty="0"/>
              <a:t> de </a:t>
            </a:r>
            <a:r>
              <a:rPr lang="en-GB" dirty="0" err="1"/>
              <a:t>personalizar</a:t>
            </a:r>
            <a:r>
              <a:rPr lang="en-GB" dirty="0"/>
              <a:t> um </a:t>
            </a:r>
            <a:r>
              <a:rPr lang="en-GB" dirty="0" err="1"/>
              <a:t>modelo</a:t>
            </a:r>
            <a:r>
              <a:rPr lang="en-GB" dirty="0"/>
              <a:t> a um </a:t>
            </a:r>
            <a:r>
              <a:rPr lang="en-GB" dirty="0" err="1"/>
              <a:t>utilizador</a:t>
            </a:r>
            <a:r>
              <a:rPr lang="en-GB" dirty="0"/>
              <a:t> </a:t>
            </a:r>
            <a:r>
              <a:rPr lang="en-GB" dirty="0" err="1"/>
              <a:t>específico</a:t>
            </a:r>
            <a:r>
              <a:rPr lang="en-GB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Foi</a:t>
            </a:r>
            <a:r>
              <a:rPr lang="en-GB" dirty="0"/>
              <a:t> </a:t>
            </a:r>
            <a:r>
              <a:rPr lang="en-GB" dirty="0" err="1"/>
              <a:t>também</a:t>
            </a:r>
            <a:r>
              <a:rPr lang="en-GB" dirty="0"/>
              <a:t> </a:t>
            </a:r>
            <a:r>
              <a:rPr lang="en-GB" dirty="0" err="1"/>
              <a:t>aplicada</a:t>
            </a:r>
            <a:r>
              <a:rPr lang="en-GB" dirty="0"/>
              <a:t> a idea do teste anterior de usar </a:t>
            </a:r>
            <a:r>
              <a:rPr lang="en-GB" dirty="0" err="1"/>
              <a:t>uma</a:t>
            </a:r>
            <a:r>
              <a:rPr lang="en-GB" dirty="0"/>
              <a:t> </a:t>
            </a:r>
            <a:r>
              <a:rPr lang="en-GB" dirty="0" err="1"/>
              <a:t>sessão</a:t>
            </a:r>
            <a:r>
              <a:rPr lang="en-GB" dirty="0"/>
              <a:t> para teste para </a:t>
            </a:r>
            <a:r>
              <a:rPr lang="en-GB" dirty="0" err="1"/>
              <a:t>os</a:t>
            </a:r>
            <a:r>
              <a:rPr lang="en-GB" dirty="0"/>
              <a:t> dados do user1 e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resultados</a:t>
            </a:r>
            <a:r>
              <a:rPr lang="en-GB" dirty="0"/>
              <a:t> </a:t>
            </a:r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dirty="0" err="1"/>
              <a:t>geral</a:t>
            </a:r>
            <a:r>
              <a:rPr lang="en-GB" dirty="0"/>
              <a:t> </a:t>
            </a:r>
            <a:r>
              <a:rPr lang="en-GB" dirty="0" err="1"/>
              <a:t>foram</a:t>
            </a:r>
            <a:r>
              <a:rPr lang="en-GB" dirty="0"/>
              <a:t> </a:t>
            </a:r>
            <a:r>
              <a:rPr lang="en-GB" dirty="0" err="1"/>
              <a:t>superiores</a:t>
            </a:r>
            <a:r>
              <a:rPr lang="en-GB" dirty="0"/>
              <a:t> </a:t>
            </a:r>
            <a:r>
              <a:rPr lang="en-GB" dirty="0" err="1"/>
              <a:t>aos</a:t>
            </a:r>
            <a:r>
              <a:rPr lang="en-GB" dirty="0"/>
              <a:t> </a:t>
            </a:r>
            <a:r>
              <a:rPr lang="en-GB" dirty="0" err="1"/>
              <a:t>obtidos</a:t>
            </a:r>
            <a:r>
              <a:rPr lang="en-GB" dirty="0"/>
              <a:t> </a:t>
            </a:r>
            <a:r>
              <a:rPr lang="en-GB" dirty="0" err="1"/>
              <a:t>usando</a:t>
            </a:r>
            <a:r>
              <a:rPr lang="en-GB" dirty="0"/>
              <a:t> </a:t>
            </a:r>
            <a:r>
              <a:rPr lang="en-GB" dirty="0" err="1"/>
              <a:t>todos</a:t>
            </a:r>
            <a:r>
              <a:rPr lang="en-GB" dirty="0"/>
              <a:t>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utilizadores</a:t>
            </a:r>
            <a:r>
              <a:rPr lang="en-GB" dirty="0"/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29376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8ddcdd357f_0_279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8ddcdd357f_0_279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Esta </a:t>
            </a:r>
            <a:r>
              <a:rPr lang="en-GB" dirty="0" err="1"/>
              <a:t>experiência</a:t>
            </a:r>
            <a:r>
              <a:rPr lang="en-GB" dirty="0"/>
              <a:t> </a:t>
            </a:r>
            <a:r>
              <a:rPr lang="en-GB" dirty="0" err="1"/>
              <a:t>mostra</a:t>
            </a:r>
            <a:r>
              <a:rPr lang="en-GB" dirty="0"/>
              <a:t> as </a:t>
            </a:r>
            <a:r>
              <a:rPr lang="en-GB" dirty="0" err="1"/>
              <a:t>dificuldades</a:t>
            </a:r>
            <a:r>
              <a:rPr lang="en-GB" dirty="0"/>
              <a:t> para </a:t>
            </a:r>
            <a:r>
              <a:rPr lang="en-GB" dirty="0" err="1"/>
              <a:t>generalizar</a:t>
            </a:r>
            <a:r>
              <a:rPr lang="en-GB" dirty="0"/>
              <a:t> para outros </a:t>
            </a:r>
            <a:r>
              <a:rPr lang="en-GB" dirty="0" err="1"/>
              <a:t>utilizadores</a:t>
            </a:r>
            <a:r>
              <a:rPr lang="en-GB" dirty="0"/>
              <a:t> com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quais</a:t>
            </a:r>
            <a:r>
              <a:rPr lang="en-GB" dirty="0"/>
              <a:t> o </a:t>
            </a:r>
            <a:r>
              <a:rPr lang="en-GB" dirty="0" err="1"/>
              <a:t>modelo</a:t>
            </a:r>
            <a:r>
              <a:rPr lang="en-GB" dirty="0"/>
              <a:t> </a:t>
            </a:r>
            <a:r>
              <a:rPr lang="en-GB" dirty="0" err="1"/>
              <a:t>não</a:t>
            </a:r>
            <a:r>
              <a:rPr lang="en-GB" dirty="0"/>
              <a:t> </a:t>
            </a:r>
            <a:r>
              <a:rPr lang="en-GB" dirty="0" err="1"/>
              <a:t>foi</a:t>
            </a:r>
            <a:r>
              <a:rPr lang="en-GB" dirty="0"/>
              <a:t> </a:t>
            </a:r>
            <a:r>
              <a:rPr lang="en-GB" dirty="0" err="1"/>
              <a:t>treinado</a:t>
            </a:r>
            <a:r>
              <a:rPr lang="en-GB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Embora</a:t>
            </a:r>
            <a:r>
              <a:rPr lang="en-GB" dirty="0"/>
              <a:t> </a:t>
            </a:r>
            <a:r>
              <a:rPr lang="en-GB" dirty="0" err="1"/>
              <a:t>sem</a:t>
            </a:r>
            <a:r>
              <a:rPr lang="en-GB" dirty="0"/>
              <a:t> usar o User1 no </a:t>
            </a:r>
            <a:r>
              <a:rPr lang="en-GB" dirty="0" err="1"/>
              <a:t>treino</a:t>
            </a:r>
            <a:r>
              <a:rPr lang="en-GB" dirty="0"/>
              <a:t>,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resultados</a:t>
            </a:r>
            <a:r>
              <a:rPr lang="en-GB" dirty="0"/>
              <a:t> </a:t>
            </a:r>
            <a:r>
              <a:rPr lang="en-GB" dirty="0" err="1"/>
              <a:t>ainda</a:t>
            </a:r>
            <a:r>
              <a:rPr lang="en-GB" dirty="0"/>
              <a:t> </a:t>
            </a:r>
            <a:r>
              <a:rPr lang="en-GB" dirty="0" err="1"/>
              <a:t>foram</a:t>
            </a:r>
            <a:r>
              <a:rPr lang="en-GB" dirty="0"/>
              <a:t> </a:t>
            </a:r>
            <a:r>
              <a:rPr lang="en-GB" dirty="0" err="1"/>
              <a:t>aceitáveis</a:t>
            </a:r>
            <a:r>
              <a:rPr lang="en-GB" dirty="0"/>
              <a:t> mas para </a:t>
            </a:r>
            <a:r>
              <a:rPr lang="en-GB" dirty="0" err="1"/>
              <a:t>os</a:t>
            </a:r>
            <a:r>
              <a:rPr lang="en-GB" dirty="0"/>
              <a:t> outros </a:t>
            </a:r>
            <a:r>
              <a:rPr lang="en-GB" dirty="0" err="1"/>
              <a:t>utilizadores</a:t>
            </a:r>
            <a:r>
              <a:rPr lang="en-GB" dirty="0"/>
              <a:t>,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resultados</a:t>
            </a:r>
            <a:r>
              <a:rPr lang="en-GB" dirty="0"/>
              <a:t> </a:t>
            </a:r>
            <a:r>
              <a:rPr lang="en-GB" dirty="0" err="1"/>
              <a:t>foram</a:t>
            </a:r>
            <a:r>
              <a:rPr lang="en-GB" dirty="0"/>
              <a:t> </a:t>
            </a:r>
            <a:r>
              <a:rPr lang="en-GB" dirty="0" err="1"/>
              <a:t>muito</a:t>
            </a:r>
            <a:r>
              <a:rPr lang="en-GB" dirty="0"/>
              <a:t> </a:t>
            </a:r>
            <a:r>
              <a:rPr lang="en-GB" dirty="0" err="1"/>
              <a:t>inferiores</a:t>
            </a:r>
            <a:r>
              <a:rPr lang="en-GB" dirty="0"/>
              <a:t> </a:t>
            </a:r>
            <a:r>
              <a:rPr lang="en-GB" dirty="0" err="1"/>
              <a:t>reforçando</a:t>
            </a:r>
            <a:r>
              <a:rPr lang="en-GB" dirty="0"/>
              <a:t> a </a:t>
            </a:r>
            <a:r>
              <a:rPr lang="en-GB" dirty="0" err="1"/>
              <a:t>necessidade</a:t>
            </a:r>
            <a:r>
              <a:rPr lang="en-GB" dirty="0"/>
              <a:t> para </a:t>
            </a:r>
            <a:r>
              <a:rPr lang="en-GB" dirty="0" err="1"/>
              <a:t>personalizar</a:t>
            </a:r>
            <a:r>
              <a:rPr lang="en-GB" dirty="0"/>
              <a:t>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modelos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95725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214816f977cb436a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214816f977cb436a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5872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214816f977cb436a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214816f977cb436a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76747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8ddcdd357f_0_279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8ddcdd357f_0_279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84177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8ddcdd357f_0_279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8ddcdd357f_0_279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86291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8ddcdd357f_0_279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8ddcdd357f_0_279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41012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Google Shape;1566;g192d3ea774a_0_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7" name="Google Shape;1567;g192d3ea774a_0_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5859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8ddcdd357f_0_279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8ddcdd357f_0_279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9732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8ddcdd357f_0_279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8ddcdd357f_0_279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5927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214816f977cb436a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214816f977cb436a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7729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8ddcdd357f_0_279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8ddcdd357f_0_279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9727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8ddcdd357f_0_279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8ddcdd357f_0_279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4779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8ddcdd357f_0_279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8ddcdd357f_0_279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6164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>
            <a:spLocks noGrp="1"/>
          </p:cNvSpPr>
          <p:nvPr>
            <p:ph type="pic" idx="2"/>
          </p:nvPr>
        </p:nvSpPr>
        <p:spPr>
          <a:xfrm>
            <a:off x="5466075" y="531900"/>
            <a:ext cx="2963100" cy="4079700"/>
          </a:xfrm>
          <a:prstGeom prst="rect">
            <a:avLst/>
          </a:prstGeom>
          <a:noFill/>
          <a:ln>
            <a:noFill/>
          </a:ln>
        </p:spPr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08193" y="367806"/>
            <a:ext cx="43050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50">
                <a:latin typeface="Amiko"/>
                <a:ea typeface="Amiko"/>
                <a:cs typeface="Amiko"/>
                <a:sym typeface="Amik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38900" y="4061556"/>
            <a:ext cx="2278200" cy="59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3"/>
          </p:nvPr>
        </p:nvSpPr>
        <p:spPr>
          <a:xfrm>
            <a:off x="608193" y="1271124"/>
            <a:ext cx="4305000" cy="11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300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4030826" y="3267373"/>
            <a:ext cx="644323" cy="1341290"/>
            <a:chOff x="2544700" y="238000"/>
            <a:chExt cx="2510025" cy="5225125"/>
          </a:xfrm>
        </p:grpSpPr>
        <p:sp>
          <p:nvSpPr>
            <p:cNvPr id="14" name="Google Shape;14;p2"/>
            <p:cNvSpPr/>
            <p:nvPr/>
          </p:nvSpPr>
          <p:spPr>
            <a:xfrm>
              <a:off x="2544700" y="238000"/>
              <a:ext cx="2510025" cy="5225125"/>
            </a:xfrm>
            <a:custGeom>
              <a:avLst/>
              <a:gdLst/>
              <a:ahLst/>
              <a:cxnLst/>
              <a:rect l="l" t="t" r="r" b="b"/>
              <a:pathLst>
                <a:path w="100401" h="209005" extrusionOk="0">
                  <a:moveTo>
                    <a:pt x="96122" y="5"/>
                  </a:moveTo>
                  <a:cubicBezTo>
                    <a:pt x="93710" y="5"/>
                    <a:pt x="92451" y="1520"/>
                    <a:pt x="92084" y="3825"/>
                  </a:cubicBezTo>
                  <a:cubicBezTo>
                    <a:pt x="92228" y="6269"/>
                    <a:pt x="93398" y="7870"/>
                    <a:pt x="95842" y="8055"/>
                  </a:cubicBezTo>
                  <a:cubicBezTo>
                    <a:pt x="95992" y="8066"/>
                    <a:pt x="96138" y="8071"/>
                    <a:pt x="96282" y="8071"/>
                  </a:cubicBezTo>
                  <a:cubicBezTo>
                    <a:pt x="98634" y="8071"/>
                    <a:pt x="100099" y="6654"/>
                    <a:pt x="100195" y="4215"/>
                  </a:cubicBezTo>
                  <a:cubicBezTo>
                    <a:pt x="100319" y="1607"/>
                    <a:pt x="98758" y="46"/>
                    <a:pt x="96170" y="5"/>
                  </a:cubicBezTo>
                  <a:cubicBezTo>
                    <a:pt x="96154" y="5"/>
                    <a:pt x="96138" y="5"/>
                    <a:pt x="96122" y="5"/>
                  </a:cubicBezTo>
                  <a:close/>
                  <a:moveTo>
                    <a:pt x="65531" y="5"/>
                  </a:moveTo>
                  <a:cubicBezTo>
                    <a:pt x="62861" y="5"/>
                    <a:pt x="61383" y="1689"/>
                    <a:pt x="61465" y="4215"/>
                  </a:cubicBezTo>
                  <a:cubicBezTo>
                    <a:pt x="61526" y="6500"/>
                    <a:pt x="62966" y="8076"/>
                    <a:pt x="65442" y="8076"/>
                  </a:cubicBezTo>
                  <a:cubicBezTo>
                    <a:pt x="65458" y="8076"/>
                    <a:pt x="65474" y="8076"/>
                    <a:pt x="65490" y="8076"/>
                  </a:cubicBezTo>
                  <a:cubicBezTo>
                    <a:pt x="68159" y="8055"/>
                    <a:pt x="69433" y="6474"/>
                    <a:pt x="69576" y="3907"/>
                  </a:cubicBezTo>
                  <a:lnTo>
                    <a:pt x="69576" y="3886"/>
                  </a:lnTo>
                  <a:cubicBezTo>
                    <a:pt x="69309" y="1463"/>
                    <a:pt x="67975" y="5"/>
                    <a:pt x="65531" y="5"/>
                  </a:cubicBezTo>
                  <a:close/>
                  <a:moveTo>
                    <a:pt x="4108" y="19"/>
                  </a:moveTo>
                  <a:cubicBezTo>
                    <a:pt x="1673" y="19"/>
                    <a:pt x="225" y="1540"/>
                    <a:pt x="186" y="4051"/>
                  </a:cubicBezTo>
                  <a:cubicBezTo>
                    <a:pt x="144" y="6494"/>
                    <a:pt x="1664" y="7768"/>
                    <a:pt x="3985" y="8137"/>
                  </a:cubicBezTo>
                  <a:cubicBezTo>
                    <a:pt x="6428" y="7994"/>
                    <a:pt x="8030" y="6844"/>
                    <a:pt x="8215" y="4420"/>
                  </a:cubicBezTo>
                  <a:cubicBezTo>
                    <a:pt x="8420" y="1792"/>
                    <a:pt x="6983" y="149"/>
                    <a:pt x="4395" y="26"/>
                  </a:cubicBezTo>
                  <a:cubicBezTo>
                    <a:pt x="4298" y="21"/>
                    <a:pt x="4202" y="19"/>
                    <a:pt x="4108" y="19"/>
                  </a:cubicBezTo>
                  <a:close/>
                  <a:moveTo>
                    <a:pt x="34995" y="1"/>
                  </a:moveTo>
                  <a:cubicBezTo>
                    <a:pt x="34920" y="1"/>
                    <a:pt x="34844" y="2"/>
                    <a:pt x="34768" y="5"/>
                  </a:cubicBezTo>
                  <a:cubicBezTo>
                    <a:pt x="32139" y="108"/>
                    <a:pt x="30743" y="1709"/>
                    <a:pt x="30887" y="4338"/>
                  </a:cubicBezTo>
                  <a:cubicBezTo>
                    <a:pt x="31031" y="6844"/>
                    <a:pt x="32591" y="7973"/>
                    <a:pt x="34953" y="8137"/>
                  </a:cubicBezTo>
                  <a:cubicBezTo>
                    <a:pt x="37458" y="7911"/>
                    <a:pt x="38937" y="6433"/>
                    <a:pt x="38937" y="4112"/>
                  </a:cubicBezTo>
                  <a:cubicBezTo>
                    <a:pt x="38937" y="1679"/>
                    <a:pt x="37522" y="1"/>
                    <a:pt x="34995" y="1"/>
                  </a:cubicBezTo>
                  <a:close/>
                  <a:moveTo>
                    <a:pt x="34850" y="33438"/>
                  </a:moveTo>
                  <a:cubicBezTo>
                    <a:pt x="32468" y="33746"/>
                    <a:pt x="30928" y="34896"/>
                    <a:pt x="30866" y="37422"/>
                  </a:cubicBezTo>
                  <a:cubicBezTo>
                    <a:pt x="30825" y="40112"/>
                    <a:pt x="32406" y="41570"/>
                    <a:pt x="34932" y="41570"/>
                  </a:cubicBezTo>
                  <a:cubicBezTo>
                    <a:pt x="37335" y="41570"/>
                    <a:pt x="38896" y="40030"/>
                    <a:pt x="38937" y="37648"/>
                  </a:cubicBezTo>
                  <a:cubicBezTo>
                    <a:pt x="38978" y="35101"/>
                    <a:pt x="37397" y="33684"/>
                    <a:pt x="34850" y="33438"/>
                  </a:cubicBezTo>
                  <a:close/>
                  <a:moveTo>
                    <a:pt x="96202" y="33499"/>
                  </a:moveTo>
                  <a:cubicBezTo>
                    <a:pt x="93686" y="33499"/>
                    <a:pt x="92227" y="35016"/>
                    <a:pt x="92104" y="37648"/>
                  </a:cubicBezTo>
                  <a:cubicBezTo>
                    <a:pt x="92310" y="40132"/>
                    <a:pt x="93788" y="41570"/>
                    <a:pt x="96129" y="41570"/>
                  </a:cubicBezTo>
                  <a:cubicBezTo>
                    <a:pt x="98635" y="41570"/>
                    <a:pt x="100278" y="40091"/>
                    <a:pt x="100237" y="37422"/>
                  </a:cubicBezTo>
                  <a:cubicBezTo>
                    <a:pt x="100175" y="34937"/>
                    <a:pt x="98594" y="33520"/>
                    <a:pt x="96253" y="33499"/>
                  </a:cubicBezTo>
                  <a:cubicBezTo>
                    <a:pt x="96236" y="33499"/>
                    <a:pt x="96219" y="33499"/>
                    <a:pt x="96202" y="33499"/>
                  </a:cubicBezTo>
                  <a:close/>
                  <a:moveTo>
                    <a:pt x="4260" y="33499"/>
                  </a:moveTo>
                  <a:cubicBezTo>
                    <a:pt x="1744" y="33499"/>
                    <a:pt x="145" y="34955"/>
                    <a:pt x="165" y="37607"/>
                  </a:cubicBezTo>
                  <a:cubicBezTo>
                    <a:pt x="186" y="40091"/>
                    <a:pt x="1767" y="41529"/>
                    <a:pt x="4108" y="41570"/>
                  </a:cubicBezTo>
                  <a:cubicBezTo>
                    <a:pt x="4142" y="41571"/>
                    <a:pt x="4175" y="41571"/>
                    <a:pt x="4209" y="41571"/>
                  </a:cubicBezTo>
                  <a:cubicBezTo>
                    <a:pt x="6674" y="41571"/>
                    <a:pt x="8155" y="40077"/>
                    <a:pt x="8297" y="37483"/>
                  </a:cubicBezTo>
                  <a:cubicBezTo>
                    <a:pt x="8092" y="34998"/>
                    <a:pt x="6695" y="33540"/>
                    <a:pt x="4313" y="33499"/>
                  </a:cubicBezTo>
                  <a:cubicBezTo>
                    <a:pt x="4296" y="33499"/>
                    <a:pt x="4278" y="33499"/>
                    <a:pt x="4260" y="33499"/>
                  </a:cubicBezTo>
                  <a:close/>
                  <a:moveTo>
                    <a:pt x="65452" y="33513"/>
                  </a:moveTo>
                  <a:cubicBezTo>
                    <a:pt x="63009" y="33513"/>
                    <a:pt x="61485" y="35051"/>
                    <a:pt x="61465" y="37483"/>
                  </a:cubicBezTo>
                  <a:cubicBezTo>
                    <a:pt x="61424" y="40002"/>
                    <a:pt x="63005" y="41572"/>
                    <a:pt x="65509" y="41572"/>
                  </a:cubicBezTo>
                  <a:cubicBezTo>
                    <a:pt x="65557" y="41572"/>
                    <a:pt x="65605" y="41571"/>
                    <a:pt x="65654" y="41570"/>
                  </a:cubicBezTo>
                  <a:cubicBezTo>
                    <a:pt x="68016" y="41508"/>
                    <a:pt x="69433" y="40071"/>
                    <a:pt x="69556" y="37565"/>
                  </a:cubicBezTo>
                  <a:cubicBezTo>
                    <a:pt x="69474" y="35101"/>
                    <a:pt x="68139" y="33643"/>
                    <a:pt x="65736" y="33520"/>
                  </a:cubicBezTo>
                  <a:cubicBezTo>
                    <a:pt x="65640" y="33515"/>
                    <a:pt x="65545" y="33513"/>
                    <a:pt x="65452" y="33513"/>
                  </a:cubicBezTo>
                  <a:close/>
                  <a:moveTo>
                    <a:pt x="4190" y="66994"/>
                  </a:moveTo>
                  <a:cubicBezTo>
                    <a:pt x="1767" y="66994"/>
                    <a:pt x="247" y="68452"/>
                    <a:pt x="186" y="70854"/>
                  </a:cubicBezTo>
                  <a:cubicBezTo>
                    <a:pt x="103" y="73463"/>
                    <a:pt x="1623" y="75023"/>
                    <a:pt x="4231" y="75044"/>
                  </a:cubicBezTo>
                  <a:cubicBezTo>
                    <a:pt x="4247" y="75044"/>
                    <a:pt x="4264" y="75044"/>
                    <a:pt x="4280" y="75044"/>
                  </a:cubicBezTo>
                  <a:cubicBezTo>
                    <a:pt x="6692" y="75044"/>
                    <a:pt x="7951" y="73529"/>
                    <a:pt x="8318" y="71204"/>
                  </a:cubicBezTo>
                  <a:cubicBezTo>
                    <a:pt x="8112" y="68616"/>
                    <a:pt x="6819" y="66994"/>
                    <a:pt x="4190" y="66994"/>
                  </a:cubicBezTo>
                  <a:close/>
                  <a:moveTo>
                    <a:pt x="34918" y="66969"/>
                  </a:moveTo>
                  <a:cubicBezTo>
                    <a:pt x="34841" y="66969"/>
                    <a:pt x="34764" y="66970"/>
                    <a:pt x="34686" y="66973"/>
                  </a:cubicBezTo>
                  <a:cubicBezTo>
                    <a:pt x="32222" y="67076"/>
                    <a:pt x="30989" y="68595"/>
                    <a:pt x="30825" y="71019"/>
                  </a:cubicBezTo>
                  <a:cubicBezTo>
                    <a:pt x="31010" y="73442"/>
                    <a:pt x="32242" y="74941"/>
                    <a:pt x="34706" y="75044"/>
                  </a:cubicBezTo>
                  <a:cubicBezTo>
                    <a:pt x="34799" y="75048"/>
                    <a:pt x="34890" y="75050"/>
                    <a:pt x="34980" y="75050"/>
                  </a:cubicBezTo>
                  <a:cubicBezTo>
                    <a:pt x="37501" y="75050"/>
                    <a:pt x="38937" y="73398"/>
                    <a:pt x="38937" y="71019"/>
                  </a:cubicBezTo>
                  <a:cubicBezTo>
                    <a:pt x="38937" y="68607"/>
                    <a:pt x="37447" y="66969"/>
                    <a:pt x="34918" y="66969"/>
                  </a:cubicBezTo>
                  <a:close/>
                  <a:moveTo>
                    <a:pt x="96017" y="66987"/>
                  </a:moveTo>
                  <a:cubicBezTo>
                    <a:pt x="93750" y="66987"/>
                    <a:pt x="92519" y="68455"/>
                    <a:pt x="92104" y="70608"/>
                  </a:cubicBezTo>
                  <a:cubicBezTo>
                    <a:pt x="92145" y="73134"/>
                    <a:pt x="93295" y="74756"/>
                    <a:pt x="95698" y="75023"/>
                  </a:cubicBezTo>
                  <a:cubicBezTo>
                    <a:pt x="95910" y="75045"/>
                    <a:pt x="96115" y="75056"/>
                    <a:pt x="96315" y="75056"/>
                  </a:cubicBezTo>
                  <a:cubicBezTo>
                    <a:pt x="98570" y="75056"/>
                    <a:pt x="100007" y="73684"/>
                    <a:pt x="100195" y="71306"/>
                  </a:cubicBezTo>
                  <a:cubicBezTo>
                    <a:pt x="100401" y="68719"/>
                    <a:pt x="98902" y="67117"/>
                    <a:pt x="96294" y="66994"/>
                  </a:cubicBezTo>
                  <a:cubicBezTo>
                    <a:pt x="96200" y="66989"/>
                    <a:pt x="96108" y="66987"/>
                    <a:pt x="96017" y="66987"/>
                  </a:cubicBezTo>
                  <a:close/>
                  <a:moveTo>
                    <a:pt x="65436" y="66972"/>
                  </a:moveTo>
                  <a:cubicBezTo>
                    <a:pt x="62989" y="66972"/>
                    <a:pt x="61566" y="68543"/>
                    <a:pt x="61465" y="70834"/>
                  </a:cubicBezTo>
                  <a:cubicBezTo>
                    <a:pt x="61362" y="73360"/>
                    <a:pt x="62882" y="74859"/>
                    <a:pt x="65510" y="75126"/>
                  </a:cubicBezTo>
                  <a:cubicBezTo>
                    <a:pt x="67913" y="74879"/>
                    <a:pt x="69453" y="73688"/>
                    <a:pt x="69515" y="71204"/>
                  </a:cubicBezTo>
                  <a:cubicBezTo>
                    <a:pt x="69576" y="68575"/>
                    <a:pt x="68159" y="67035"/>
                    <a:pt x="65531" y="66973"/>
                  </a:cubicBezTo>
                  <a:cubicBezTo>
                    <a:pt x="65499" y="66973"/>
                    <a:pt x="65467" y="66972"/>
                    <a:pt x="65436" y="66972"/>
                  </a:cubicBezTo>
                  <a:close/>
                  <a:moveTo>
                    <a:pt x="4181" y="100486"/>
                  </a:moveTo>
                  <a:cubicBezTo>
                    <a:pt x="1742" y="100486"/>
                    <a:pt x="165" y="101939"/>
                    <a:pt x="165" y="104554"/>
                  </a:cubicBezTo>
                  <a:cubicBezTo>
                    <a:pt x="165" y="107039"/>
                    <a:pt x="1726" y="108476"/>
                    <a:pt x="4087" y="108518"/>
                  </a:cubicBezTo>
                  <a:cubicBezTo>
                    <a:pt x="4138" y="108519"/>
                    <a:pt x="4189" y="108519"/>
                    <a:pt x="4239" y="108519"/>
                  </a:cubicBezTo>
                  <a:cubicBezTo>
                    <a:pt x="6693" y="108519"/>
                    <a:pt x="8136" y="107048"/>
                    <a:pt x="8297" y="104492"/>
                  </a:cubicBezTo>
                  <a:cubicBezTo>
                    <a:pt x="8112" y="101967"/>
                    <a:pt x="6695" y="100529"/>
                    <a:pt x="4334" y="100488"/>
                  </a:cubicBezTo>
                  <a:cubicBezTo>
                    <a:pt x="4282" y="100487"/>
                    <a:pt x="4232" y="100486"/>
                    <a:pt x="4181" y="100486"/>
                  </a:cubicBezTo>
                  <a:close/>
                  <a:moveTo>
                    <a:pt x="34865" y="100467"/>
                  </a:moveTo>
                  <a:cubicBezTo>
                    <a:pt x="34833" y="100467"/>
                    <a:pt x="34800" y="100467"/>
                    <a:pt x="34768" y="100467"/>
                  </a:cubicBezTo>
                  <a:cubicBezTo>
                    <a:pt x="32406" y="100529"/>
                    <a:pt x="30969" y="101925"/>
                    <a:pt x="30846" y="104492"/>
                  </a:cubicBezTo>
                  <a:cubicBezTo>
                    <a:pt x="30927" y="107082"/>
                    <a:pt x="32426" y="108538"/>
                    <a:pt x="34941" y="108538"/>
                  </a:cubicBezTo>
                  <a:cubicBezTo>
                    <a:pt x="34959" y="108538"/>
                    <a:pt x="34976" y="108538"/>
                    <a:pt x="34994" y="108538"/>
                  </a:cubicBezTo>
                  <a:cubicBezTo>
                    <a:pt x="37376" y="108518"/>
                    <a:pt x="38916" y="106957"/>
                    <a:pt x="38937" y="104575"/>
                  </a:cubicBezTo>
                  <a:cubicBezTo>
                    <a:pt x="38957" y="102060"/>
                    <a:pt x="37395" y="100467"/>
                    <a:pt x="34865" y="100467"/>
                  </a:cubicBezTo>
                  <a:close/>
                  <a:moveTo>
                    <a:pt x="96170" y="100385"/>
                  </a:moveTo>
                  <a:cubicBezTo>
                    <a:pt x="93870" y="100714"/>
                    <a:pt x="92228" y="101782"/>
                    <a:pt x="92145" y="104308"/>
                  </a:cubicBezTo>
                  <a:cubicBezTo>
                    <a:pt x="92063" y="106998"/>
                    <a:pt x="93645" y="108497"/>
                    <a:pt x="96170" y="108538"/>
                  </a:cubicBezTo>
                  <a:cubicBezTo>
                    <a:pt x="96204" y="108539"/>
                    <a:pt x="96237" y="108539"/>
                    <a:pt x="96271" y="108539"/>
                  </a:cubicBezTo>
                  <a:cubicBezTo>
                    <a:pt x="98558" y="108539"/>
                    <a:pt x="100135" y="107147"/>
                    <a:pt x="100216" y="104698"/>
                  </a:cubicBezTo>
                  <a:cubicBezTo>
                    <a:pt x="100319" y="102028"/>
                    <a:pt x="98717" y="100734"/>
                    <a:pt x="96170" y="100406"/>
                  </a:cubicBezTo>
                  <a:lnTo>
                    <a:pt x="96170" y="100385"/>
                  </a:lnTo>
                  <a:close/>
                  <a:moveTo>
                    <a:pt x="65415" y="100479"/>
                  </a:moveTo>
                  <a:cubicBezTo>
                    <a:pt x="63013" y="100479"/>
                    <a:pt x="61504" y="102032"/>
                    <a:pt x="61465" y="104451"/>
                  </a:cubicBezTo>
                  <a:cubicBezTo>
                    <a:pt x="61445" y="106951"/>
                    <a:pt x="63007" y="108540"/>
                    <a:pt x="65511" y="108540"/>
                  </a:cubicBezTo>
                  <a:cubicBezTo>
                    <a:pt x="65558" y="108540"/>
                    <a:pt x="65606" y="108539"/>
                    <a:pt x="65654" y="108538"/>
                  </a:cubicBezTo>
                  <a:cubicBezTo>
                    <a:pt x="68016" y="108456"/>
                    <a:pt x="69433" y="107060"/>
                    <a:pt x="69556" y="104554"/>
                  </a:cubicBezTo>
                  <a:cubicBezTo>
                    <a:pt x="69494" y="102069"/>
                    <a:pt x="68118" y="100611"/>
                    <a:pt x="65736" y="100488"/>
                  </a:cubicBezTo>
                  <a:cubicBezTo>
                    <a:pt x="65627" y="100482"/>
                    <a:pt x="65520" y="100479"/>
                    <a:pt x="65415" y="100479"/>
                  </a:cubicBezTo>
                  <a:close/>
                  <a:moveTo>
                    <a:pt x="4071" y="133950"/>
                  </a:moveTo>
                  <a:cubicBezTo>
                    <a:pt x="1829" y="133950"/>
                    <a:pt x="376" y="135322"/>
                    <a:pt x="206" y="137699"/>
                  </a:cubicBezTo>
                  <a:cubicBezTo>
                    <a:pt x="1" y="140287"/>
                    <a:pt x="1500" y="141889"/>
                    <a:pt x="4108" y="142012"/>
                  </a:cubicBezTo>
                  <a:cubicBezTo>
                    <a:pt x="4202" y="142017"/>
                    <a:pt x="4294" y="142019"/>
                    <a:pt x="4384" y="142019"/>
                  </a:cubicBezTo>
                  <a:cubicBezTo>
                    <a:pt x="6651" y="142019"/>
                    <a:pt x="7883" y="140550"/>
                    <a:pt x="8297" y="138398"/>
                  </a:cubicBezTo>
                  <a:cubicBezTo>
                    <a:pt x="8256" y="135872"/>
                    <a:pt x="7086" y="134249"/>
                    <a:pt x="4683" y="133982"/>
                  </a:cubicBezTo>
                  <a:cubicBezTo>
                    <a:pt x="4473" y="133961"/>
                    <a:pt x="4269" y="133950"/>
                    <a:pt x="4071" y="133950"/>
                  </a:cubicBezTo>
                  <a:close/>
                  <a:moveTo>
                    <a:pt x="65551" y="133962"/>
                  </a:moveTo>
                  <a:cubicBezTo>
                    <a:pt x="62861" y="133962"/>
                    <a:pt x="61403" y="135646"/>
                    <a:pt x="61465" y="138131"/>
                  </a:cubicBezTo>
                  <a:cubicBezTo>
                    <a:pt x="61526" y="140451"/>
                    <a:pt x="63005" y="142032"/>
                    <a:pt x="65490" y="142032"/>
                  </a:cubicBezTo>
                  <a:cubicBezTo>
                    <a:pt x="68134" y="142012"/>
                    <a:pt x="69428" y="140436"/>
                    <a:pt x="69576" y="137857"/>
                  </a:cubicBezTo>
                  <a:lnTo>
                    <a:pt x="69576" y="137857"/>
                  </a:lnTo>
                  <a:cubicBezTo>
                    <a:pt x="69576" y="137859"/>
                    <a:pt x="69576" y="137861"/>
                    <a:pt x="69576" y="137864"/>
                  </a:cubicBezTo>
                  <a:lnTo>
                    <a:pt x="69576" y="137843"/>
                  </a:lnTo>
                  <a:cubicBezTo>
                    <a:pt x="69576" y="137848"/>
                    <a:pt x="69576" y="137852"/>
                    <a:pt x="69576" y="137857"/>
                  </a:cubicBezTo>
                  <a:lnTo>
                    <a:pt x="69576" y="137857"/>
                  </a:lnTo>
                  <a:cubicBezTo>
                    <a:pt x="69307" y="135417"/>
                    <a:pt x="68013" y="133962"/>
                    <a:pt x="65551" y="133962"/>
                  </a:cubicBezTo>
                  <a:close/>
                  <a:moveTo>
                    <a:pt x="34665" y="133880"/>
                  </a:moveTo>
                  <a:cubicBezTo>
                    <a:pt x="32181" y="134249"/>
                    <a:pt x="30722" y="135646"/>
                    <a:pt x="30887" y="138295"/>
                  </a:cubicBezTo>
                  <a:cubicBezTo>
                    <a:pt x="31049" y="140722"/>
                    <a:pt x="32525" y="142033"/>
                    <a:pt x="34904" y="142033"/>
                  </a:cubicBezTo>
                  <a:cubicBezTo>
                    <a:pt x="34941" y="142033"/>
                    <a:pt x="34977" y="142033"/>
                    <a:pt x="35014" y="142032"/>
                  </a:cubicBezTo>
                  <a:cubicBezTo>
                    <a:pt x="37499" y="141971"/>
                    <a:pt x="38937" y="140348"/>
                    <a:pt x="38937" y="138048"/>
                  </a:cubicBezTo>
                  <a:cubicBezTo>
                    <a:pt x="38957" y="135522"/>
                    <a:pt x="37397" y="134023"/>
                    <a:pt x="34665" y="133880"/>
                  </a:cubicBezTo>
                  <a:close/>
                  <a:moveTo>
                    <a:pt x="96294" y="133975"/>
                  </a:moveTo>
                  <a:cubicBezTo>
                    <a:pt x="96199" y="133975"/>
                    <a:pt x="96103" y="133978"/>
                    <a:pt x="96006" y="133982"/>
                  </a:cubicBezTo>
                  <a:cubicBezTo>
                    <a:pt x="93398" y="134085"/>
                    <a:pt x="91981" y="135728"/>
                    <a:pt x="92186" y="138336"/>
                  </a:cubicBezTo>
                  <a:cubicBezTo>
                    <a:pt x="92351" y="140780"/>
                    <a:pt x="93973" y="141930"/>
                    <a:pt x="96396" y="142094"/>
                  </a:cubicBezTo>
                  <a:cubicBezTo>
                    <a:pt x="98717" y="141704"/>
                    <a:pt x="100257" y="140431"/>
                    <a:pt x="100216" y="137987"/>
                  </a:cubicBezTo>
                  <a:cubicBezTo>
                    <a:pt x="100176" y="135496"/>
                    <a:pt x="98729" y="133975"/>
                    <a:pt x="96294" y="133975"/>
                  </a:cubicBezTo>
                  <a:close/>
                  <a:moveTo>
                    <a:pt x="96073" y="167435"/>
                  </a:moveTo>
                  <a:cubicBezTo>
                    <a:pt x="93808" y="167435"/>
                    <a:pt x="92347" y="168846"/>
                    <a:pt x="92104" y="171276"/>
                  </a:cubicBezTo>
                  <a:cubicBezTo>
                    <a:pt x="92166" y="173740"/>
                    <a:pt x="93419" y="175301"/>
                    <a:pt x="95821" y="175465"/>
                  </a:cubicBezTo>
                  <a:cubicBezTo>
                    <a:pt x="95977" y="175476"/>
                    <a:pt x="96130" y="175482"/>
                    <a:pt x="96279" y="175482"/>
                  </a:cubicBezTo>
                  <a:cubicBezTo>
                    <a:pt x="98606" y="175482"/>
                    <a:pt x="100100" y="174135"/>
                    <a:pt x="100216" y="171645"/>
                  </a:cubicBezTo>
                  <a:cubicBezTo>
                    <a:pt x="100339" y="168976"/>
                    <a:pt x="98696" y="167456"/>
                    <a:pt x="96170" y="167436"/>
                  </a:cubicBezTo>
                  <a:cubicBezTo>
                    <a:pt x="96138" y="167435"/>
                    <a:pt x="96105" y="167435"/>
                    <a:pt x="96073" y="167435"/>
                  </a:cubicBezTo>
                  <a:close/>
                  <a:moveTo>
                    <a:pt x="4209" y="167435"/>
                  </a:moveTo>
                  <a:cubicBezTo>
                    <a:pt x="4175" y="167435"/>
                    <a:pt x="4142" y="167435"/>
                    <a:pt x="4108" y="167436"/>
                  </a:cubicBezTo>
                  <a:cubicBezTo>
                    <a:pt x="1767" y="167477"/>
                    <a:pt x="186" y="168914"/>
                    <a:pt x="165" y="171399"/>
                  </a:cubicBezTo>
                  <a:cubicBezTo>
                    <a:pt x="145" y="174032"/>
                    <a:pt x="1723" y="175487"/>
                    <a:pt x="4209" y="175487"/>
                  </a:cubicBezTo>
                  <a:cubicBezTo>
                    <a:pt x="4244" y="175487"/>
                    <a:pt x="4278" y="175486"/>
                    <a:pt x="4313" y="175486"/>
                  </a:cubicBezTo>
                  <a:cubicBezTo>
                    <a:pt x="6695" y="175465"/>
                    <a:pt x="8092" y="174007"/>
                    <a:pt x="8297" y="171522"/>
                  </a:cubicBezTo>
                  <a:cubicBezTo>
                    <a:pt x="8155" y="168929"/>
                    <a:pt x="6674" y="167435"/>
                    <a:pt x="4209" y="167435"/>
                  </a:cubicBezTo>
                  <a:close/>
                  <a:moveTo>
                    <a:pt x="65457" y="167429"/>
                  </a:moveTo>
                  <a:cubicBezTo>
                    <a:pt x="63030" y="167429"/>
                    <a:pt x="61485" y="168986"/>
                    <a:pt x="61465" y="171440"/>
                  </a:cubicBezTo>
                  <a:cubicBezTo>
                    <a:pt x="61445" y="173923"/>
                    <a:pt x="62967" y="175489"/>
                    <a:pt x="65462" y="175489"/>
                  </a:cubicBezTo>
                  <a:cubicBezTo>
                    <a:pt x="65525" y="175489"/>
                    <a:pt x="65589" y="175488"/>
                    <a:pt x="65654" y="175486"/>
                  </a:cubicBezTo>
                  <a:cubicBezTo>
                    <a:pt x="68036" y="175424"/>
                    <a:pt x="69433" y="174007"/>
                    <a:pt x="69535" y="171543"/>
                  </a:cubicBezTo>
                  <a:cubicBezTo>
                    <a:pt x="69494" y="169017"/>
                    <a:pt x="68098" y="167559"/>
                    <a:pt x="65736" y="167436"/>
                  </a:cubicBezTo>
                  <a:cubicBezTo>
                    <a:pt x="65642" y="167431"/>
                    <a:pt x="65549" y="167429"/>
                    <a:pt x="65457" y="167429"/>
                  </a:cubicBezTo>
                  <a:close/>
                  <a:moveTo>
                    <a:pt x="34884" y="167435"/>
                  </a:moveTo>
                  <a:cubicBezTo>
                    <a:pt x="34852" y="167435"/>
                    <a:pt x="34821" y="167435"/>
                    <a:pt x="34789" y="167436"/>
                  </a:cubicBezTo>
                  <a:cubicBezTo>
                    <a:pt x="32427" y="167477"/>
                    <a:pt x="30989" y="168894"/>
                    <a:pt x="30846" y="171543"/>
                  </a:cubicBezTo>
                  <a:cubicBezTo>
                    <a:pt x="30907" y="173843"/>
                    <a:pt x="32201" y="175342"/>
                    <a:pt x="34604" y="175486"/>
                  </a:cubicBezTo>
                  <a:cubicBezTo>
                    <a:pt x="34717" y="175492"/>
                    <a:pt x="34829" y="175495"/>
                    <a:pt x="34939" y="175495"/>
                  </a:cubicBezTo>
                  <a:cubicBezTo>
                    <a:pt x="37354" y="175495"/>
                    <a:pt x="38878" y="173999"/>
                    <a:pt x="38937" y="171563"/>
                  </a:cubicBezTo>
                  <a:cubicBezTo>
                    <a:pt x="38998" y="169048"/>
                    <a:pt x="37416" y="167435"/>
                    <a:pt x="34884" y="167435"/>
                  </a:cubicBezTo>
                  <a:close/>
                  <a:moveTo>
                    <a:pt x="96115" y="200929"/>
                  </a:moveTo>
                  <a:cubicBezTo>
                    <a:pt x="93714" y="200929"/>
                    <a:pt x="92469" y="202439"/>
                    <a:pt x="92084" y="204729"/>
                  </a:cubicBezTo>
                  <a:cubicBezTo>
                    <a:pt x="92269" y="207317"/>
                    <a:pt x="93542" y="208959"/>
                    <a:pt x="96170" y="208980"/>
                  </a:cubicBezTo>
                  <a:cubicBezTo>
                    <a:pt x="96204" y="208981"/>
                    <a:pt x="96237" y="208981"/>
                    <a:pt x="96270" y="208981"/>
                  </a:cubicBezTo>
                  <a:cubicBezTo>
                    <a:pt x="98635" y="208981"/>
                    <a:pt x="100115" y="207530"/>
                    <a:pt x="100216" y="205160"/>
                  </a:cubicBezTo>
                  <a:cubicBezTo>
                    <a:pt x="100298" y="202552"/>
                    <a:pt x="98820" y="200991"/>
                    <a:pt x="96212" y="200930"/>
                  </a:cubicBezTo>
                  <a:cubicBezTo>
                    <a:pt x="96179" y="200929"/>
                    <a:pt x="96147" y="200929"/>
                    <a:pt x="96115" y="200929"/>
                  </a:cubicBezTo>
                  <a:close/>
                  <a:moveTo>
                    <a:pt x="4092" y="200923"/>
                  </a:moveTo>
                  <a:cubicBezTo>
                    <a:pt x="1811" y="200923"/>
                    <a:pt x="358" y="202315"/>
                    <a:pt x="206" y="204708"/>
                  </a:cubicBezTo>
                  <a:cubicBezTo>
                    <a:pt x="21" y="207296"/>
                    <a:pt x="1541" y="208898"/>
                    <a:pt x="4128" y="208980"/>
                  </a:cubicBezTo>
                  <a:cubicBezTo>
                    <a:pt x="4207" y="208983"/>
                    <a:pt x="4285" y="208985"/>
                    <a:pt x="4362" y="208985"/>
                  </a:cubicBezTo>
                  <a:cubicBezTo>
                    <a:pt x="6656" y="208985"/>
                    <a:pt x="7900" y="207505"/>
                    <a:pt x="8318" y="205160"/>
                  </a:cubicBezTo>
                  <a:cubicBezTo>
                    <a:pt x="8195" y="202840"/>
                    <a:pt x="7086" y="201197"/>
                    <a:pt x="4662" y="200950"/>
                  </a:cubicBezTo>
                  <a:cubicBezTo>
                    <a:pt x="4467" y="200932"/>
                    <a:pt x="4277" y="200923"/>
                    <a:pt x="4092" y="200923"/>
                  </a:cubicBezTo>
                  <a:close/>
                  <a:moveTo>
                    <a:pt x="34885" y="200929"/>
                  </a:moveTo>
                  <a:cubicBezTo>
                    <a:pt x="34853" y="200929"/>
                    <a:pt x="34821" y="200929"/>
                    <a:pt x="34789" y="200930"/>
                  </a:cubicBezTo>
                  <a:cubicBezTo>
                    <a:pt x="32324" y="200971"/>
                    <a:pt x="31072" y="202450"/>
                    <a:pt x="30825" y="204873"/>
                  </a:cubicBezTo>
                  <a:cubicBezTo>
                    <a:pt x="30988" y="207444"/>
                    <a:pt x="32307" y="209001"/>
                    <a:pt x="34902" y="209001"/>
                  </a:cubicBezTo>
                  <a:cubicBezTo>
                    <a:pt x="34919" y="209001"/>
                    <a:pt x="34936" y="209001"/>
                    <a:pt x="34953" y="209001"/>
                  </a:cubicBezTo>
                  <a:cubicBezTo>
                    <a:pt x="37438" y="209001"/>
                    <a:pt x="38916" y="207378"/>
                    <a:pt x="38937" y="205058"/>
                  </a:cubicBezTo>
                  <a:cubicBezTo>
                    <a:pt x="38957" y="202602"/>
                    <a:pt x="37534" y="200929"/>
                    <a:pt x="34885" y="200929"/>
                  </a:cubicBezTo>
                  <a:close/>
                  <a:moveTo>
                    <a:pt x="65777" y="200868"/>
                  </a:moveTo>
                  <a:cubicBezTo>
                    <a:pt x="63025" y="200971"/>
                    <a:pt x="61465" y="202470"/>
                    <a:pt x="61444" y="204975"/>
                  </a:cubicBezTo>
                  <a:cubicBezTo>
                    <a:pt x="61424" y="207296"/>
                    <a:pt x="62861" y="208918"/>
                    <a:pt x="65346" y="209001"/>
                  </a:cubicBezTo>
                  <a:cubicBezTo>
                    <a:pt x="65419" y="209003"/>
                    <a:pt x="65490" y="209004"/>
                    <a:pt x="65561" y="209004"/>
                  </a:cubicBezTo>
                  <a:cubicBezTo>
                    <a:pt x="67860" y="209004"/>
                    <a:pt x="69315" y="207715"/>
                    <a:pt x="69494" y="205304"/>
                  </a:cubicBezTo>
                  <a:cubicBezTo>
                    <a:pt x="69700" y="202675"/>
                    <a:pt x="68262" y="201238"/>
                    <a:pt x="65777" y="200868"/>
                  </a:cubicBezTo>
                  <a:close/>
                </a:path>
              </a:pathLst>
            </a:custGeom>
            <a:gradFill>
              <a:gsLst>
                <a:gs pos="0">
                  <a:srgbClr val="FAFAFA"/>
                </a:gs>
                <a:gs pos="100000">
                  <a:srgbClr val="B9B9B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315325" y="1073925"/>
              <a:ext cx="204350" cy="203325"/>
            </a:xfrm>
            <a:custGeom>
              <a:avLst/>
              <a:gdLst/>
              <a:ahLst/>
              <a:cxnLst/>
              <a:rect l="l" t="t" r="r" b="b"/>
              <a:pathLst>
                <a:path w="8174" h="8133" extrusionOk="0">
                  <a:moveTo>
                    <a:pt x="4025" y="1"/>
                  </a:moveTo>
                  <a:cubicBezTo>
                    <a:pt x="1643" y="309"/>
                    <a:pt x="103" y="1459"/>
                    <a:pt x="41" y="3985"/>
                  </a:cubicBezTo>
                  <a:cubicBezTo>
                    <a:pt x="0" y="6675"/>
                    <a:pt x="1581" y="8133"/>
                    <a:pt x="4107" y="8133"/>
                  </a:cubicBezTo>
                  <a:cubicBezTo>
                    <a:pt x="6510" y="8133"/>
                    <a:pt x="8071" y="6593"/>
                    <a:pt x="8112" y="4211"/>
                  </a:cubicBezTo>
                  <a:cubicBezTo>
                    <a:pt x="8173" y="1664"/>
                    <a:pt x="6572" y="247"/>
                    <a:pt x="40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080300" y="1075800"/>
              <a:ext cx="203300" cy="201500"/>
            </a:xfrm>
            <a:custGeom>
              <a:avLst/>
              <a:gdLst/>
              <a:ahLst/>
              <a:cxnLst/>
              <a:rect l="l" t="t" r="r" b="b"/>
              <a:pathLst>
                <a:path w="8132" h="8060" extrusionOk="0">
                  <a:moveTo>
                    <a:pt x="4024" y="1"/>
                  </a:moveTo>
                  <a:cubicBezTo>
                    <a:pt x="1584" y="1"/>
                    <a:pt x="61" y="1520"/>
                    <a:pt x="41" y="3971"/>
                  </a:cubicBezTo>
                  <a:cubicBezTo>
                    <a:pt x="0" y="6490"/>
                    <a:pt x="1581" y="8060"/>
                    <a:pt x="4085" y="8060"/>
                  </a:cubicBezTo>
                  <a:cubicBezTo>
                    <a:pt x="4133" y="8060"/>
                    <a:pt x="4181" y="8059"/>
                    <a:pt x="4230" y="8058"/>
                  </a:cubicBezTo>
                  <a:cubicBezTo>
                    <a:pt x="6592" y="7976"/>
                    <a:pt x="8009" y="6559"/>
                    <a:pt x="8132" y="4053"/>
                  </a:cubicBezTo>
                  <a:cubicBezTo>
                    <a:pt x="8050" y="1569"/>
                    <a:pt x="6715" y="131"/>
                    <a:pt x="4312" y="8"/>
                  </a:cubicBezTo>
                  <a:cubicBezTo>
                    <a:pt x="4215" y="3"/>
                    <a:pt x="4119" y="1"/>
                    <a:pt x="40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315825" y="2750150"/>
              <a:ext cx="202800" cy="201325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80300" y="2749950"/>
              <a:ext cx="202800" cy="201075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315825" y="4423850"/>
              <a:ext cx="203825" cy="201550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080800" y="4423700"/>
              <a:ext cx="202800" cy="201525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313275" y="238000"/>
              <a:ext cx="204850" cy="203450"/>
            </a:xfrm>
            <a:custGeom>
              <a:avLst/>
              <a:gdLst/>
              <a:ahLst/>
              <a:cxnLst/>
              <a:rect l="l" t="t" r="r" b="b"/>
              <a:pathLst>
                <a:path w="8194" h="8138" extrusionOk="0">
                  <a:moveTo>
                    <a:pt x="4252" y="1"/>
                  </a:moveTo>
                  <a:cubicBezTo>
                    <a:pt x="4177" y="1"/>
                    <a:pt x="4101" y="2"/>
                    <a:pt x="4025" y="5"/>
                  </a:cubicBezTo>
                  <a:cubicBezTo>
                    <a:pt x="1396" y="108"/>
                    <a:pt x="0" y="1709"/>
                    <a:pt x="144" y="4338"/>
                  </a:cubicBezTo>
                  <a:cubicBezTo>
                    <a:pt x="288" y="6844"/>
                    <a:pt x="1848" y="7973"/>
                    <a:pt x="4210" y="8137"/>
                  </a:cubicBezTo>
                  <a:cubicBezTo>
                    <a:pt x="6715" y="7911"/>
                    <a:pt x="8194" y="6433"/>
                    <a:pt x="8194" y="4112"/>
                  </a:cubicBezTo>
                  <a:cubicBezTo>
                    <a:pt x="8194" y="1679"/>
                    <a:pt x="6779" y="1"/>
                    <a:pt x="42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79250" y="238125"/>
              <a:ext cx="204875" cy="201775"/>
            </a:xfrm>
            <a:custGeom>
              <a:avLst/>
              <a:gdLst/>
              <a:ahLst/>
              <a:cxnLst/>
              <a:rect l="l" t="t" r="r" b="b"/>
              <a:pathLst>
                <a:path w="8195" h="8071" extrusionOk="0">
                  <a:moveTo>
                    <a:pt x="4149" y="0"/>
                  </a:moveTo>
                  <a:cubicBezTo>
                    <a:pt x="1500" y="0"/>
                    <a:pt x="1" y="1684"/>
                    <a:pt x="83" y="4210"/>
                  </a:cubicBezTo>
                  <a:cubicBezTo>
                    <a:pt x="144" y="6495"/>
                    <a:pt x="1584" y="8071"/>
                    <a:pt x="4060" y="8071"/>
                  </a:cubicBezTo>
                  <a:cubicBezTo>
                    <a:pt x="4076" y="8071"/>
                    <a:pt x="4092" y="8071"/>
                    <a:pt x="4108" y="8071"/>
                  </a:cubicBezTo>
                  <a:cubicBezTo>
                    <a:pt x="6798" y="8050"/>
                    <a:pt x="8051" y="6469"/>
                    <a:pt x="8194" y="3881"/>
                  </a:cubicBezTo>
                  <a:cubicBezTo>
                    <a:pt x="7927" y="1458"/>
                    <a:pt x="6593" y="0"/>
                    <a:pt x="4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315325" y="1912200"/>
              <a:ext cx="202800" cy="202025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078750" y="1912300"/>
              <a:ext cx="205875" cy="203850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548825" y="2750175"/>
              <a:ext cx="203325" cy="201300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846275" y="2747625"/>
              <a:ext cx="206400" cy="203850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312750" y="3584975"/>
              <a:ext cx="205900" cy="20387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079775" y="3587025"/>
              <a:ext cx="204350" cy="201800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315325" y="5261225"/>
              <a:ext cx="203325" cy="201800"/>
            </a:xfrm>
            <a:custGeom>
              <a:avLst/>
              <a:gdLst/>
              <a:ahLst/>
              <a:cxnLst/>
              <a:rect l="l" t="t" r="r" b="b"/>
              <a:pathLst>
                <a:path w="8133" h="8072" extrusionOk="0">
                  <a:moveTo>
                    <a:pt x="4060" y="0"/>
                  </a:moveTo>
                  <a:cubicBezTo>
                    <a:pt x="4028" y="0"/>
                    <a:pt x="3996" y="0"/>
                    <a:pt x="3964" y="1"/>
                  </a:cubicBezTo>
                  <a:cubicBezTo>
                    <a:pt x="1499" y="42"/>
                    <a:pt x="247" y="1521"/>
                    <a:pt x="0" y="3944"/>
                  </a:cubicBezTo>
                  <a:cubicBezTo>
                    <a:pt x="164" y="6531"/>
                    <a:pt x="1499" y="8072"/>
                    <a:pt x="4128" y="8072"/>
                  </a:cubicBezTo>
                  <a:cubicBezTo>
                    <a:pt x="6613" y="8051"/>
                    <a:pt x="8091" y="6449"/>
                    <a:pt x="8112" y="4129"/>
                  </a:cubicBezTo>
                  <a:cubicBezTo>
                    <a:pt x="8132" y="1673"/>
                    <a:pt x="6709" y="0"/>
                    <a:pt x="40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080275" y="5259700"/>
              <a:ext cx="206925" cy="203425"/>
            </a:xfrm>
            <a:custGeom>
              <a:avLst/>
              <a:gdLst/>
              <a:ahLst/>
              <a:cxnLst/>
              <a:rect l="l" t="t" r="r" b="b"/>
              <a:pathLst>
                <a:path w="8277" h="8137" extrusionOk="0">
                  <a:moveTo>
                    <a:pt x="4354" y="0"/>
                  </a:moveTo>
                  <a:cubicBezTo>
                    <a:pt x="1602" y="82"/>
                    <a:pt x="42" y="1602"/>
                    <a:pt x="21" y="4107"/>
                  </a:cubicBezTo>
                  <a:cubicBezTo>
                    <a:pt x="1" y="6428"/>
                    <a:pt x="1459" y="8050"/>
                    <a:pt x="3923" y="8133"/>
                  </a:cubicBezTo>
                  <a:cubicBezTo>
                    <a:pt x="3996" y="8135"/>
                    <a:pt x="4067" y="8136"/>
                    <a:pt x="4138" y="8136"/>
                  </a:cubicBezTo>
                  <a:cubicBezTo>
                    <a:pt x="6438" y="8136"/>
                    <a:pt x="7912" y="6847"/>
                    <a:pt x="8071" y="4436"/>
                  </a:cubicBezTo>
                  <a:cubicBezTo>
                    <a:pt x="8277" y="1807"/>
                    <a:pt x="6839" y="370"/>
                    <a:pt x="43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548300" y="238450"/>
              <a:ext cx="206925" cy="20300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3964" y="1"/>
                  </a:moveTo>
                  <a:cubicBezTo>
                    <a:pt x="1529" y="1"/>
                    <a:pt x="81" y="1522"/>
                    <a:pt x="42" y="4033"/>
                  </a:cubicBezTo>
                  <a:cubicBezTo>
                    <a:pt x="0" y="6476"/>
                    <a:pt x="1520" y="7750"/>
                    <a:pt x="3841" y="8119"/>
                  </a:cubicBezTo>
                  <a:cubicBezTo>
                    <a:pt x="6284" y="7976"/>
                    <a:pt x="7886" y="6826"/>
                    <a:pt x="8071" y="4382"/>
                  </a:cubicBezTo>
                  <a:cubicBezTo>
                    <a:pt x="8276" y="1774"/>
                    <a:pt x="6839" y="131"/>
                    <a:pt x="4251" y="8"/>
                  </a:cubicBezTo>
                  <a:cubicBezTo>
                    <a:pt x="4154" y="3"/>
                    <a:pt x="4058" y="1"/>
                    <a:pt x="39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846775" y="238600"/>
              <a:ext cx="205900" cy="201200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93" y="1"/>
                  </a:moveTo>
                  <a:cubicBezTo>
                    <a:pt x="1611" y="1"/>
                    <a:pt x="366" y="1531"/>
                    <a:pt x="1" y="3801"/>
                  </a:cubicBezTo>
                  <a:cubicBezTo>
                    <a:pt x="145" y="6245"/>
                    <a:pt x="1315" y="7846"/>
                    <a:pt x="3738" y="8031"/>
                  </a:cubicBezTo>
                  <a:cubicBezTo>
                    <a:pt x="3889" y="8042"/>
                    <a:pt x="4037" y="8047"/>
                    <a:pt x="4181" y="8047"/>
                  </a:cubicBezTo>
                  <a:cubicBezTo>
                    <a:pt x="6551" y="8047"/>
                    <a:pt x="8016" y="6630"/>
                    <a:pt x="8112" y="4191"/>
                  </a:cubicBezTo>
                  <a:cubicBezTo>
                    <a:pt x="8236" y="1583"/>
                    <a:pt x="6675" y="22"/>
                    <a:pt x="4087" y="2"/>
                  </a:cubicBezTo>
                  <a:cubicBezTo>
                    <a:pt x="4056" y="1"/>
                    <a:pt x="4024" y="1"/>
                    <a:pt x="39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548300" y="1075475"/>
              <a:ext cx="203850" cy="201800"/>
            </a:xfrm>
            <a:custGeom>
              <a:avLst/>
              <a:gdLst/>
              <a:ahLst/>
              <a:cxnLst/>
              <a:rect l="l" t="t" r="r" b="b"/>
              <a:pathLst>
                <a:path w="8154" h="8072" extrusionOk="0">
                  <a:moveTo>
                    <a:pt x="4116" y="0"/>
                  </a:moveTo>
                  <a:cubicBezTo>
                    <a:pt x="1600" y="0"/>
                    <a:pt x="1" y="1456"/>
                    <a:pt x="21" y="4108"/>
                  </a:cubicBezTo>
                  <a:cubicBezTo>
                    <a:pt x="42" y="6592"/>
                    <a:pt x="1623" y="8030"/>
                    <a:pt x="3964" y="8071"/>
                  </a:cubicBezTo>
                  <a:cubicBezTo>
                    <a:pt x="3998" y="8072"/>
                    <a:pt x="4031" y="8072"/>
                    <a:pt x="4065" y="8072"/>
                  </a:cubicBezTo>
                  <a:cubicBezTo>
                    <a:pt x="6530" y="8072"/>
                    <a:pt x="8011" y="6578"/>
                    <a:pt x="8153" y="3984"/>
                  </a:cubicBezTo>
                  <a:cubicBezTo>
                    <a:pt x="7948" y="1499"/>
                    <a:pt x="6551" y="41"/>
                    <a:pt x="4169" y="0"/>
                  </a:cubicBezTo>
                  <a:cubicBezTo>
                    <a:pt x="4152" y="0"/>
                    <a:pt x="4134" y="0"/>
                    <a:pt x="41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847300" y="1075475"/>
              <a:ext cx="204350" cy="201775"/>
            </a:xfrm>
            <a:custGeom>
              <a:avLst/>
              <a:gdLst/>
              <a:ahLst/>
              <a:cxnLst/>
              <a:rect l="l" t="t" r="r" b="b"/>
              <a:pathLst>
                <a:path w="8174" h="8071" extrusionOk="0">
                  <a:moveTo>
                    <a:pt x="4098" y="0"/>
                  </a:moveTo>
                  <a:cubicBezTo>
                    <a:pt x="1582" y="0"/>
                    <a:pt x="123" y="1517"/>
                    <a:pt x="0" y="4149"/>
                  </a:cubicBezTo>
                  <a:cubicBezTo>
                    <a:pt x="206" y="6633"/>
                    <a:pt x="1664" y="8071"/>
                    <a:pt x="4005" y="8071"/>
                  </a:cubicBezTo>
                  <a:cubicBezTo>
                    <a:pt x="6531" y="8071"/>
                    <a:pt x="8174" y="6592"/>
                    <a:pt x="8112" y="3923"/>
                  </a:cubicBezTo>
                  <a:cubicBezTo>
                    <a:pt x="8071" y="1438"/>
                    <a:pt x="6490" y="21"/>
                    <a:pt x="4149" y="0"/>
                  </a:cubicBezTo>
                  <a:cubicBezTo>
                    <a:pt x="4132" y="0"/>
                    <a:pt x="4115" y="0"/>
                    <a:pt x="40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547275" y="1912825"/>
              <a:ext cx="205375" cy="201275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847300" y="1912650"/>
              <a:ext cx="207425" cy="201750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544700" y="3586725"/>
              <a:ext cx="207450" cy="201750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844225" y="3587375"/>
              <a:ext cx="206925" cy="20300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548300" y="4423850"/>
              <a:ext cx="203850" cy="201325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847300" y="4423850"/>
              <a:ext cx="205900" cy="201200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545225" y="5261050"/>
              <a:ext cx="207425" cy="201575"/>
            </a:xfrm>
            <a:custGeom>
              <a:avLst/>
              <a:gdLst/>
              <a:ahLst/>
              <a:cxnLst/>
              <a:rect l="l" t="t" r="r" b="b"/>
              <a:pathLst>
                <a:path w="8297" h="8063" extrusionOk="0">
                  <a:moveTo>
                    <a:pt x="4065" y="0"/>
                  </a:moveTo>
                  <a:cubicBezTo>
                    <a:pt x="1787" y="0"/>
                    <a:pt x="337" y="1375"/>
                    <a:pt x="185" y="3766"/>
                  </a:cubicBezTo>
                  <a:cubicBezTo>
                    <a:pt x="0" y="6374"/>
                    <a:pt x="1520" y="7955"/>
                    <a:pt x="4107" y="8058"/>
                  </a:cubicBezTo>
                  <a:cubicBezTo>
                    <a:pt x="4185" y="8061"/>
                    <a:pt x="4262" y="8063"/>
                    <a:pt x="4338" y="8063"/>
                  </a:cubicBezTo>
                  <a:cubicBezTo>
                    <a:pt x="6634" y="8063"/>
                    <a:pt x="7879" y="6564"/>
                    <a:pt x="8297" y="4238"/>
                  </a:cubicBezTo>
                  <a:cubicBezTo>
                    <a:pt x="8174" y="1918"/>
                    <a:pt x="7065" y="275"/>
                    <a:pt x="4641" y="28"/>
                  </a:cubicBezTo>
                  <a:cubicBezTo>
                    <a:pt x="4444" y="10"/>
                    <a:pt x="4251" y="0"/>
                    <a:pt x="40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846775" y="5261225"/>
              <a:ext cx="205400" cy="201300"/>
            </a:xfrm>
            <a:custGeom>
              <a:avLst/>
              <a:gdLst/>
              <a:ahLst/>
              <a:cxnLst/>
              <a:rect l="l" t="t" r="r" b="b"/>
              <a:pathLst>
                <a:path w="8216" h="8052" extrusionOk="0">
                  <a:moveTo>
                    <a:pt x="4012" y="0"/>
                  </a:moveTo>
                  <a:cubicBezTo>
                    <a:pt x="1631" y="0"/>
                    <a:pt x="386" y="1510"/>
                    <a:pt x="1" y="3800"/>
                  </a:cubicBezTo>
                  <a:cubicBezTo>
                    <a:pt x="186" y="6408"/>
                    <a:pt x="1459" y="8030"/>
                    <a:pt x="4087" y="8051"/>
                  </a:cubicBezTo>
                  <a:cubicBezTo>
                    <a:pt x="4121" y="8052"/>
                    <a:pt x="4154" y="8052"/>
                    <a:pt x="4187" y="8052"/>
                  </a:cubicBezTo>
                  <a:cubicBezTo>
                    <a:pt x="6552" y="8052"/>
                    <a:pt x="8031" y="6601"/>
                    <a:pt x="8112" y="4231"/>
                  </a:cubicBezTo>
                  <a:cubicBezTo>
                    <a:pt x="8215" y="1623"/>
                    <a:pt x="6737" y="62"/>
                    <a:pt x="4108" y="1"/>
                  </a:cubicBezTo>
                  <a:cubicBezTo>
                    <a:pt x="4076" y="0"/>
                    <a:pt x="4044" y="0"/>
                    <a:pt x="40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0FE856-BE4D-3745-F8AB-DF546F35C2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D5302-F9D1-40F7-8BC2-6914F7D1A31E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1_1_1_1_1_1_1_1_1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" name="Google Shape;456;p30"/>
          <p:cNvGrpSpPr/>
          <p:nvPr/>
        </p:nvGrpSpPr>
        <p:grpSpPr>
          <a:xfrm>
            <a:off x="714988" y="534993"/>
            <a:ext cx="644323" cy="696478"/>
            <a:chOff x="9884101" y="2516393"/>
            <a:chExt cx="644323" cy="696478"/>
          </a:xfrm>
        </p:grpSpPr>
        <p:sp>
          <p:nvSpPr>
            <p:cNvPr id="457" name="Google Shape;457;p30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0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0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0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0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0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0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0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0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0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0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0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0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0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0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0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3" name="Google Shape;473;p30"/>
          <p:cNvGrpSpPr/>
          <p:nvPr/>
        </p:nvGrpSpPr>
        <p:grpSpPr>
          <a:xfrm>
            <a:off x="7784688" y="534993"/>
            <a:ext cx="644323" cy="696478"/>
            <a:chOff x="9884101" y="2516393"/>
            <a:chExt cx="644323" cy="696478"/>
          </a:xfrm>
        </p:grpSpPr>
        <p:sp>
          <p:nvSpPr>
            <p:cNvPr id="474" name="Google Shape;474;p30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0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0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0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0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0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0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0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0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0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0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0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0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0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0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0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2403FB-25B5-1159-3279-AC66A0D2D8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D5302-F9D1-40F7-8BC2-6914F7D1A31E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LANK_1_1_1_1_1_1_1_1_1_1_1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" name="Google Shape;491;p31"/>
          <p:cNvGrpSpPr/>
          <p:nvPr/>
        </p:nvGrpSpPr>
        <p:grpSpPr>
          <a:xfrm>
            <a:off x="715100" y="3696943"/>
            <a:ext cx="644323" cy="911522"/>
            <a:chOff x="9884101" y="2516393"/>
            <a:chExt cx="644323" cy="911522"/>
          </a:xfrm>
        </p:grpSpPr>
        <p:sp>
          <p:nvSpPr>
            <p:cNvPr id="492" name="Google Shape;492;p31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1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1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1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1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1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1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1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1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1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1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1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1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1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1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1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1"/>
            <p:cNvSpPr/>
            <p:nvPr/>
          </p:nvSpPr>
          <p:spPr>
            <a:xfrm>
              <a:off x="10475043" y="3376088"/>
              <a:ext cx="52726" cy="51674"/>
            </a:xfrm>
            <a:custGeom>
              <a:avLst/>
              <a:gdLst/>
              <a:ahLst/>
              <a:cxnLst/>
              <a:rect l="l" t="t" r="r" b="b"/>
              <a:pathLst>
                <a:path w="8216" h="8052" extrusionOk="0">
                  <a:moveTo>
                    <a:pt x="4012" y="0"/>
                  </a:moveTo>
                  <a:cubicBezTo>
                    <a:pt x="1631" y="0"/>
                    <a:pt x="386" y="1510"/>
                    <a:pt x="1" y="3800"/>
                  </a:cubicBezTo>
                  <a:cubicBezTo>
                    <a:pt x="186" y="6408"/>
                    <a:pt x="1459" y="8030"/>
                    <a:pt x="4087" y="8051"/>
                  </a:cubicBezTo>
                  <a:cubicBezTo>
                    <a:pt x="4121" y="8052"/>
                    <a:pt x="4154" y="8052"/>
                    <a:pt x="4187" y="8052"/>
                  </a:cubicBezTo>
                  <a:cubicBezTo>
                    <a:pt x="6552" y="8052"/>
                    <a:pt x="8031" y="6601"/>
                    <a:pt x="8112" y="4231"/>
                  </a:cubicBezTo>
                  <a:cubicBezTo>
                    <a:pt x="8215" y="1623"/>
                    <a:pt x="6737" y="62"/>
                    <a:pt x="4108" y="1"/>
                  </a:cubicBezTo>
                  <a:cubicBezTo>
                    <a:pt x="4076" y="0"/>
                    <a:pt x="4044" y="0"/>
                    <a:pt x="40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1"/>
            <p:cNvSpPr/>
            <p:nvPr/>
          </p:nvSpPr>
          <p:spPr>
            <a:xfrm>
              <a:off x="10278283" y="3375696"/>
              <a:ext cx="53118" cy="52219"/>
            </a:xfrm>
            <a:custGeom>
              <a:avLst/>
              <a:gdLst/>
              <a:ahLst/>
              <a:cxnLst/>
              <a:rect l="l" t="t" r="r" b="b"/>
              <a:pathLst>
                <a:path w="8277" h="8137" extrusionOk="0">
                  <a:moveTo>
                    <a:pt x="4354" y="0"/>
                  </a:moveTo>
                  <a:cubicBezTo>
                    <a:pt x="1602" y="82"/>
                    <a:pt x="42" y="1602"/>
                    <a:pt x="21" y="4107"/>
                  </a:cubicBezTo>
                  <a:cubicBezTo>
                    <a:pt x="1" y="6428"/>
                    <a:pt x="1459" y="8050"/>
                    <a:pt x="3923" y="8133"/>
                  </a:cubicBezTo>
                  <a:cubicBezTo>
                    <a:pt x="3996" y="8135"/>
                    <a:pt x="4067" y="8136"/>
                    <a:pt x="4138" y="8136"/>
                  </a:cubicBezTo>
                  <a:cubicBezTo>
                    <a:pt x="6438" y="8136"/>
                    <a:pt x="7912" y="6847"/>
                    <a:pt x="8071" y="4436"/>
                  </a:cubicBezTo>
                  <a:cubicBezTo>
                    <a:pt x="8277" y="1807"/>
                    <a:pt x="6839" y="370"/>
                    <a:pt x="43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1"/>
            <p:cNvSpPr/>
            <p:nvPr/>
          </p:nvSpPr>
          <p:spPr>
            <a:xfrm>
              <a:off x="10081920" y="3376088"/>
              <a:ext cx="52194" cy="51802"/>
            </a:xfrm>
            <a:custGeom>
              <a:avLst/>
              <a:gdLst/>
              <a:ahLst/>
              <a:cxnLst/>
              <a:rect l="l" t="t" r="r" b="b"/>
              <a:pathLst>
                <a:path w="8133" h="8072" extrusionOk="0">
                  <a:moveTo>
                    <a:pt x="4060" y="0"/>
                  </a:moveTo>
                  <a:cubicBezTo>
                    <a:pt x="4028" y="0"/>
                    <a:pt x="3996" y="0"/>
                    <a:pt x="3964" y="1"/>
                  </a:cubicBezTo>
                  <a:cubicBezTo>
                    <a:pt x="1499" y="42"/>
                    <a:pt x="247" y="1521"/>
                    <a:pt x="0" y="3944"/>
                  </a:cubicBezTo>
                  <a:cubicBezTo>
                    <a:pt x="164" y="6531"/>
                    <a:pt x="1499" y="8072"/>
                    <a:pt x="4128" y="8072"/>
                  </a:cubicBezTo>
                  <a:cubicBezTo>
                    <a:pt x="6613" y="8051"/>
                    <a:pt x="8091" y="6449"/>
                    <a:pt x="8112" y="4129"/>
                  </a:cubicBezTo>
                  <a:cubicBezTo>
                    <a:pt x="8132" y="1673"/>
                    <a:pt x="6709" y="0"/>
                    <a:pt x="40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1"/>
            <p:cNvSpPr/>
            <p:nvPr/>
          </p:nvSpPr>
          <p:spPr>
            <a:xfrm>
              <a:off x="9884236" y="3376043"/>
              <a:ext cx="53246" cy="51744"/>
            </a:xfrm>
            <a:custGeom>
              <a:avLst/>
              <a:gdLst/>
              <a:ahLst/>
              <a:cxnLst/>
              <a:rect l="l" t="t" r="r" b="b"/>
              <a:pathLst>
                <a:path w="8297" h="8063" extrusionOk="0">
                  <a:moveTo>
                    <a:pt x="4065" y="0"/>
                  </a:moveTo>
                  <a:cubicBezTo>
                    <a:pt x="1787" y="0"/>
                    <a:pt x="337" y="1375"/>
                    <a:pt x="185" y="3766"/>
                  </a:cubicBezTo>
                  <a:cubicBezTo>
                    <a:pt x="0" y="6374"/>
                    <a:pt x="1520" y="7955"/>
                    <a:pt x="4107" y="8058"/>
                  </a:cubicBezTo>
                  <a:cubicBezTo>
                    <a:pt x="4185" y="8061"/>
                    <a:pt x="4262" y="8063"/>
                    <a:pt x="4338" y="8063"/>
                  </a:cubicBezTo>
                  <a:cubicBezTo>
                    <a:pt x="6634" y="8063"/>
                    <a:pt x="7879" y="6564"/>
                    <a:pt x="8297" y="4238"/>
                  </a:cubicBezTo>
                  <a:cubicBezTo>
                    <a:pt x="8174" y="1918"/>
                    <a:pt x="7065" y="275"/>
                    <a:pt x="4641" y="28"/>
                  </a:cubicBezTo>
                  <a:cubicBezTo>
                    <a:pt x="4444" y="10"/>
                    <a:pt x="4251" y="0"/>
                    <a:pt x="40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49DC66-BF6A-0B5D-BF88-21B523730C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D5302-F9D1-40F7-8BC2-6914F7D1A31E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"/>
          <p:cNvSpPr txBox="1">
            <a:spLocks noGrp="1"/>
          </p:cNvSpPr>
          <p:nvPr>
            <p:ph type="title"/>
          </p:nvPr>
        </p:nvSpPr>
        <p:spPr>
          <a:xfrm>
            <a:off x="5015301" y="1543925"/>
            <a:ext cx="3413700" cy="15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7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5" name="Google Shape;45;p3"/>
          <p:cNvSpPr txBox="1">
            <a:spLocks noGrp="1"/>
          </p:cNvSpPr>
          <p:nvPr>
            <p:ph type="title" idx="2" hasCustomPrompt="1"/>
          </p:nvPr>
        </p:nvSpPr>
        <p:spPr>
          <a:xfrm>
            <a:off x="6796400" y="523425"/>
            <a:ext cx="1632600" cy="10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6" name="Google Shape;46;p3"/>
          <p:cNvSpPr txBox="1">
            <a:spLocks noGrp="1"/>
          </p:cNvSpPr>
          <p:nvPr>
            <p:ph type="subTitle" idx="1"/>
          </p:nvPr>
        </p:nvSpPr>
        <p:spPr>
          <a:xfrm>
            <a:off x="5972601" y="3906675"/>
            <a:ext cx="24564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"/>
          <p:cNvSpPr>
            <a:spLocks noGrp="1"/>
          </p:cNvSpPr>
          <p:nvPr>
            <p:ph type="pic" idx="3"/>
          </p:nvPr>
        </p:nvSpPr>
        <p:spPr>
          <a:xfrm>
            <a:off x="715100" y="531900"/>
            <a:ext cx="2963100" cy="40797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8" name="Google Shape;48;p3"/>
          <p:cNvGrpSpPr/>
          <p:nvPr/>
        </p:nvGrpSpPr>
        <p:grpSpPr>
          <a:xfrm>
            <a:off x="4060250" y="3700068"/>
            <a:ext cx="644323" cy="911522"/>
            <a:chOff x="9884101" y="2516393"/>
            <a:chExt cx="644323" cy="911522"/>
          </a:xfrm>
        </p:grpSpPr>
        <p:sp>
          <p:nvSpPr>
            <p:cNvPr id="49" name="Google Shape;49;p3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10475043" y="3376088"/>
              <a:ext cx="52726" cy="51674"/>
            </a:xfrm>
            <a:custGeom>
              <a:avLst/>
              <a:gdLst/>
              <a:ahLst/>
              <a:cxnLst/>
              <a:rect l="l" t="t" r="r" b="b"/>
              <a:pathLst>
                <a:path w="8216" h="8052" extrusionOk="0">
                  <a:moveTo>
                    <a:pt x="4012" y="0"/>
                  </a:moveTo>
                  <a:cubicBezTo>
                    <a:pt x="1631" y="0"/>
                    <a:pt x="386" y="1510"/>
                    <a:pt x="1" y="3800"/>
                  </a:cubicBezTo>
                  <a:cubicBezTo>
                    <a:pt x="186" y="6408"/>
                    <a:pt x="1459" y="8030"/>
                    <a:pt x="4087" y="8051"/>
                  </a:cubicBezTo>
                  <a:cubicBezTo>
                    <a:pt x="4121" y="8052"/>
                    <a:pt x="4154" y="8052"/>
                    <a:pt x="4187" y="8052"/>
                  </a:cubicBezTo>
                  <a:cubicBezTo>
                    <a:pt x="6552" y="8052"/>
                    <a:pt x="8031" y="6601"/>
                    <a:pt x="8112" y="4231"/>
                  </a:cubicBezTo>
                  <a:cubicBezTo>
                    <a:pt x="8215" y="1623"/>
                    <a:pt x="6737" y="62"/>
                    <a:pt x="4108" y="1"/>
                  </a:cubicBezTo>
                  <a:cubicBezTo>
                    <a:pt x="4076" y="0"/>
                    <a:pt x="4044" y="0"/>
                    <a:pt x="40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10278283" y="3375696"/>
              <a:ext cx="53118" cy="52219"/>
            </a:xfrm>
            <a:custGeom>
              <a:avLst/>
              <a:gdLst/>
              <a:ahLst/>
              <a:cxnLst/>
              <a:rect l="l" t="t" r="r" b="b"/>
              <a:pathLst>
                <a:path w="8277" h="8137" extrusionOk="0">
                  <a:moveTo>
                    <a:pt x="4354" y="0"/>
                  </a:moveTo>
                  <a:cubicBezTo>
                    <a:pt x="1602" y="82"/>
                    <a:pt x="42" y="1602"/>
                    <a:pt x="21" y="4107"/>
                  </a:cubicBezTo>
                  <a:cubicBezTo>
                    <a:pt x="1" y="6428"/>
                    <a:pt x="1459" y="8050"/>
                    <a:pt x="3923" y="8133"/>
                  </a:cubicBezTo>
                  <a:cubicBezTo>
                    <a:pt x="3996" y="8135"/>
                    <a:pt x="4067" y="8136"/>
                    <a:pt x="4138" y="8136"/>
                  </a:cubicBezTo>
                  <a:cubicBezTo>
                    <a:pt x="6438" y="8136"/>
                    <a:pt x="7912" y="6847"/>
                    <a:pt x="8071" y="4436"/>
                  </a:cubicBezTo>
                  <a:cubicBezTo>
                    <a:pt x="8277" y="1807"/>
                    <a:pt x="6839" y="370"/>
                    <a:pt x="43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10081920" y="3376088"/>
              <a:ext cx="52194" cy="51802"/>
            </a:xfrm>
            <a:custGeom>
              <a:avLst/>
              <a:gdLst/>
              <a:ahLst/>
              <a:cxnLst/>
              <a:rect l="l" t="t" r="r" b="b"/>
              <a:pathLst>
                <a:path w="8133" h="8072" extrusionOk="0">
                  <a:moveTo>
                    <a:pt x="4060" y="0"/>
                  </a:moveTo>
                  <a:cubicBezTo>
                    <a:pt x="4028" y="0"/>
                    <a:pt x="3996" y="0"/>
                    <a:pt x="3964" y="1"/>
                  </a:cubicBezTo>
                  <a:cubicBezTo>
                    <a:pt x="1499" y="42"/>
                    <a:pt x="247" y="1521"/>
                    <a:pt x="0" y="3944"/>
                  </a:cubicBezTo>
                  <a:cubicBezTo>
                    <a:pt x="164" y="6531"/>
                    <a:pt x="1499" y="8072"/>
                    <a:pt x="4128" y="8072"/>
                  </a:cubicBezTo>
                  <a:cubicBezTo>
                    <a:pt x="6613" y="8051"/>
                    <a:pt x="8091" y="6449"/>
                    <a:pt x="8112" y="4129"/>
                  </a:cubicBezTo>
                  <a:cubicBezTo>
                    <a:pt x="8132" y="1673"/>
                    <a:pt x="6709" y="0"/>
                    <a:pt x="40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9884236" y="3376043"/>
              <a:ext cx="53246" cy="51744"/>
            </a:xfrm>
            <a:custGeom>
              <a:avLst/>
              <a:gdLst/>
              <a:ahLst/>
              <a:cxnLst/>
              <a:rect l="l" t="t" r="r" b="b"/>
              <a:pathLst>
                <a:path w="8297" h="8063" extrusionOk="0">
                  <a:moveTo>
                    <a:pt x="4065" y="0"/>
                  </a:moveTo>
                  <a:cubicBezTo>
                    <a:pt x="1787" y="0"/>
                    <a:pt x="337" y="1375"/>
                    <a:pt x="185" y="3766"/>
                  </a:cubicBezTo>
                  <a:cubicBezTo>
                    <a:pt x="0" y="6374"/>
                    <a:pt x="1520" y="7955"/>
                    <a:pt x="4107" y="8058"/>
                  </a:cubicBezTo>
                  <a:cubicBezTo>
                    <a:pt x="4185" y="8061"/>
                    <a:pt x="4262" y="8063"/>
                    <a:pt x="4338" y="8063"/>
                  </a:cubicBezTo>
                  <a:cubicBezTo>
                    <a:pt x="6634" y="8063"/>
                    <a:pt x="7879" y="6564"/>
                    <a:pt x="8297" y="4238"/>
                  </a:cubicBezTo>
                  <a:cubicBezTo>
                    <a:pt x="8174" y="1918"/>
                    <a:pt x="7065" y="275"/>
                    <a:pt x="4641" y="28"/>
                  </a:cubicBezTo>
                  <a:cubicBezTo>
                    <a:pt x="4444" y="10"/>
                    <a:pt x="4251" y="0"/>
                    <a:pt x="40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C5FB82-3875-D19C-0F99-3E5915228C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D5302-F9D1-40F7-8BC2-6914F7D1A31E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"/>
          <p:cNvSpPr txBox="1">
            <a:spLocks noGrp="1"/>
          </p:cNvSpPr>
          <p:nvPr>
            <p:ph type="subTitle" idx="1"/>
          </p:nvPr>
        </p:nvSpPr>
        <p:spPr>
          <a:xfrm>
            <a:off x="985956" y="2791150"/>
            <a:ext cx="2907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300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subTitle" idx="2"/>
          </p:nvPr>
        </p:nvSpPr>
        <p:spPr>
          <a:xfrm>
            <a:off x="5250431" y="2791150"/>
            <a:ext cx="2907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300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5" name="Google Shape;75;p5"/>
          <p:cNvSpPr txBox="1">
            <a:spLocks noGrp="1"/>
          </p:cNvSpPr>
          <p:nvPr>
            <p:ph type="subTitle" idx="3"/>
          </p:nvPr>
        </p:nvSpPr>
        <p:spPr>
          <a:xfrm>
            <a:off x="985969" y="3221950"/>
            <a:ext cx="2907600" cy="10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"/>
          <p:cNvSpPr txBox="1">
            <a:spLocks noGrp="1"/>
          </p:cNvSpPr>
          <p:nvPr>
            <p:ph type="subTitle" idx="4"/>
          </p:nvPr>
        </p:nvSpPr>
        <p:spPr>
          <a:xfrm>
            <a:off x="5250444" y="3221950"/>
            <a:ext cx="2907600" cy="10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 flipH="1">
            <a:off x="715000" y="422725"/>
            <a:ext cx="7713900" cy="5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latin typeface="Amiko"/>
                <a:ea typeface="Amiko"/>
                <a:cs typeface="Amiko"/>
                <a:sym typeface="Amik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313960-7EA4-402E-AF10-D9A8C4EE11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D5302-F9D1-40F7-8BC2-6914F7D1A31E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3"/>
          <p:cNvSpPr txBox="1">
            <a:spLocks noGrp="1"/>
          </p:cNvSpPr>
          <p:nvPr>
            <p:ph type="title" hasCustomPrompt="1"/>
          </p:nvPr>
        </p:nvSpPr>
        <p:spPr>
          <a:xfrm>
            <a:off x="718750" y="1424812"/>
            <a:ext cx="674700" cy="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900">
                <a:solidFill>
                  <a:schemeClr val="accent1"/>
                </a:solidFill>
                <a:latin typeface="Amiko"/>
                <a:ea typeface="Amiko"/>
                <a:cs typeface="Amiko"/>
                <a:sym typeface="Amik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6" name="Google Shape;216;p13"/>
          <p:cNvSpPr txBox="1">
            <a:spLocks noGrp="1"/>
          </p:cNvSpPr>
          <p:nvPr>
            <p:ph type="subTitle" idx="1"/>
          </p:nvPr>
        </p:nvSpPr>
        <p:spPr>
          <a:xfrm>
            <a:off x="1440721" y="1758150"/>
            <a:ext cx="3985500" cy="31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title" idx="2"/>
          </p:nvPr>
        </p:nvSpPr>
        <p:spPr>
          <a:xfrm flipH="1">
            <a:off x="714950" y="422737"/>
            <a:ext cx="5419800" cy="5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latin typeface="Amiko"/>
                <a:ea typeface="Amiko"/>
                <a:cs typeface="Amiko"/>
                <a:sym typeface="Amik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>
            <a:off x="1440721" y="1382600"/>
            <a:ext cx="3985500" cy="53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300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 hasCustomPrompt="1"/>
          </p:nvPr>
        </p:nvSpPr>
        <p:spPr>
          <a:xfrm>
            <a:off x="718750" y="4007162"/>
            <a:ext cx="674700" cy="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900">
                <a:solidFill>
                  <a:schemeClr val="accent1"/>
                </a:solidFill>
                <a:latin typeface="Amiko"/>
                <a:ea typeface="Amiko"/>
                <a:cs typeface="Amiko"/>
                <a:sym typeface="Amik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20" name="Google Shape;220;p13"/>
          <p:cNvSpPr txBox="1">
            <a:spLocks noGrp="1"/>
          </p:cNvSpPr>
          <p:nvPr>
            <p:ph type="subTitle" idx="5"/>
          </p:nvPr>
        </p:nvSpPr>
        <p:spPr>
          <a:xfrm>
            <a:off x="1440721" y="4340500"/>
            <a:ext cx="3985500" cy="31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>
            <a:off x="1440721" y="3964950"/>
            <a:ext cx="3985500" cy="53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300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title" idx="7" hasCustomPrompt="1"/>
          </p:nvPr>
        </p:nvSpPr>
        <p:spPr>
          <a:xfrm>
            <a:off x="718750" y="2285595"/>
            <a:ext cx="674700" cy="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900">
                <a:solidFill>
                  <a:schemeClr val="accent1"/>
                </a:solidFill>
                <a:latin typeface="Amiko"/>
                <a:ea typeface="Amiko"/>
                <a:cs typeface="Amiko"/>
                <a:sym typeface="Amik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23" name="Google Shape;223;p13"/>
          <p:cNvSpPr txBox="1">
            <a:spLocks noGrp="1"/>
          </p:cNvSpPr>
          <p:nvPr>
            <p:ph type="subTitle" idx="8"/>
          </p:nvPr>
        </p:nvSpPr>
        <p:spPr>
          <a:xfrm>
            <a:off x="1440721" y="2618933"/>
            <a:ext cx="3985500" cy="31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3"/>
          <p:cNvSpPr txBox="1">
            <a:spLocks noGrp="1"/>
          </p:cNvSpPr>
          <p:nvPr>
            <p:ph type="subTitle" idx="9"/>
          </p:nvPr>
        </p:nvSpPr>
        <p:spPr>
          <a:xfrm>
            <a:off x="1440721" y="2243383"/>
            <a:ext cx="3985500" cy="53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300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5" name="Google Shape;225;p13"/>
          <p:cNvSpPr txBox="1">
            <a:spLocks noGrp="1"/>
          </p:cNvSpPr>
          <p:nvPr>
            <p:ph type="title" idx="13" hasCustomPrompt="1"/>
          </p:nvPr>
        </p:nvSpPr>
        <p:spPr>
          <a:xfrm>
            <a:off x="718750" y="3146379"/>
            <a:ext cx="674700" cy="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900">
                <a:solidFill>
                  <a:schemeClr val="accent1"/>
                </a:solidFill>
                <a:latin typeface="Amiko"/>
                <a:ea typeface="Amiko"/>
                <a:cs typeface="Amiko"/>
                <a:sym typeface="Amik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26" name="Google Shape;226;p13"/>
          <p:cNvSpPr txBox="1">
            <a:spLocks noGrp="1"/>
          </p:cNvSpPr>
          <p:nvPr>
            <p:ph type="subTitle" idx="14"/>
          </p:nvPr>
        </p:nvSpPr>
        <p:spPr>
          <a:xfrm>
            <a:off x="1440721" y="3479717"/>
            <a:ext cx="3985500" cy="31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3"/>
          <p:cNvSpPr txBox="1">
            <a:spLocks noGrp="1"/>
          </p:cNvSpPr>
          <p:nvPr>
            <p:ph type="subTitle" idx="15"/>
          </p:nvPr>
        </p:nvSpPr>
        <p:spPr>
          <a:xfrm>
            <a:off x="1440721" y="3104167"/>
            <a:ext cx="3985500" cy="53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300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8" name="Google Shape;228;p13"/>
          <p:cNvSpPr>
            <a:spLocks noGrp="1"/>
          </p:cNvSpPr>
          <p:nvPr>
            <p:ph type="pic" idx="16"/>
          </p:nvPr>
        </p:nvSpPr>
        <p:spPr>
          <a:xfrm>
            <a:off x="5838100" y="537150"/>
            <a:ext cx="2590800" cy="4069200"/>
          </a:xfrm>
          <a:prstGeom prst="rect">
            <a:avLst/>
          </a:prstGeom>
          <a:noFill/>
          <a:ln>
            <a:noFill/>
          </a:ln>
        </p:spPr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C71BDC-AC3E-1CE3-D438-EEACE4C4329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83D5302-F9D1-40F7-8BC2-6914F7D1A31E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6"/>
          <p:cNvSpPr txBox="1">
            <a:spLocks noGrp="1"/>
          </p:cNvSpPr>
          <p:nvPr>
            <p:ph type="ctrTitle"/>
          </p:nvPr>
        </p:nvSpPr>
        <p:spPr>
          <a:xfrm>
            <a:off x="4681350" y="535000"/>
            <a:ext cx="3743100" cy="87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67" name="Google Shape;367;p26"/>
          <p:cNvSpPr txBox="1">
            <a:spLocks noGrp="1"/>
          </p:cNvSpPr>
          <p:nvPr>
            <p:ph type="subTitle" idx="1"/>
          </p:nvPr>
        </p:nvSpPr>
        <p:spPr>
          <a:xfrm>
            <a:off x="4676975" y="1653200"/>
            <a:ext cx="3752100" cy="12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68" name="Google Shape;368;p26"/>
          <p:cNvSpPr>
            <a:spLocks noGrp="1"/>
          </p:cNvSpPr>
          <p:nvPr>
            <p:ph type="pic" idx="2"/>
          </p:nvPr>
        </p:nvSpPr>
        <p:spPr>
          <a:xfrm>
            <a:off x="715000" y="537100"/>
            <a:ext cx="2590800" cy="4069200"/>
          </a:xfrm>
          <a:prstGeom prst="rect">
            <a:avLst/>
          </a:prstGeom>
          <a:noFill/>
          <a:ln>
            <a:noFill/>
          </a:ln>
        </p:spPr>
      </p:sp>
      <p:sp>
        <p:nvSpPr>
          <p:cNvPr id="369" name="Google Shape;369;p26"/>
          <p:cNvSpPr txBox="1"/>
          <p:nvPr/>
        </p:nvSpPr>
        <p:spPr>
          <a:xfrm>
            <a:off x="4857875" y="3772200"/>
            <a:ext cx="3571200" cy="5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and infographics &amp; images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1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370" name="Google Shape;370;p26"/>
          <p:cNvGrpSpPr/>
          <p:nvPr/>
        </p:nvGrpSpPr>
        <p:grpSpPr>
          <a:xfrm>
            <a:off x="3759675" y="3267173"/>
            <a:ext cx="644323" cy="1341290"/>
            <a:chOff x="2544700" y="238000"/>
            <a:chExt cx="2510025" cy="5225125"/>
          </a:xfrm>
        </p:grpSpPr>
        <p:sp>
          <p:nvSpPr>
            <p:cNvPr id="371" name="Google Shape;371;p26"/>
            <p:cNvSpPr/>
            <p:nvPr/>
          </p:nvSpPr>
          <p:spPr>
            <a:xfrm>
              <a:off x="2544700" y="238000"/>
              <a:ext cx="2510025" cy="5225125"/>
            </a:xfrm>
            <a:custGeom>
              <a:avLst/>
              <a:gdLst/>
              <a:ahLst/>
              <a:cxnLst/>
              <a:rect l="l" t="t" r="r" b="b"/>
              <a:pathLst>
                <a:path w="100401" h="209005" extrusionOk="0">
                  <a:moveTo>
                    <a:pt x="96122" y="5"/>
                  </a:moveTo>
                  <a:cubicBezTo>
                    <a:pt x="93710" y="5"/>
                    <a:pt x="92451" y="1520"/>
                    <a:pt x="92084" y="3825"/>
                  </a:cubicBezTo>
                  <a:cubicBezTo>
                    <a:pt x="92228" y="6269"/>
                    <a:pt x="93398" y="7870"/>
                    <a:pt x="95842" y="8055"/>
                  </a:cubicBezTo>
                  <a:cubicBezTo>
                    <a:pt x="95992" y="8066"/>
                    <a:pt x="96138" y="8071"/>
                    <a:pt x="96282" y="8071"/>
                  </a:cubicBezTo>
                  <a:cubicBezTo>
                    <a:pt x="98634" y="8071"/>
                    <a:pt x="100099" y="6654"/>
                    <a:pt x="100195" y="4215"/>
                  </a:cubicBezTo>
                  <a:cubicBezTo>
                    <a:pt x="100319" y="1607"/>
                    <a:pt x="98758" y="46"/>
                    <a:pt x="96170" y="5"/>
                  </a:cubicBezTo>
                  <a:cubicBezTo>
                    <a:pt x="96154" y="5"/>
                    <a:pt x="96138" y="5"/>
                    <a:pt x="96122" y="5"/>
                  </a:cubicBezTo>
                  <a:close/>
                  <a:moveTo>
                    <a:pt x="65531" y="5"/>
                  </a:moveTo>
                  <a:cubicBezTo>
                    <a:pt x="62861" y="5"/>
                    <a:pt x="61383" y="1689"/>
                    <a:pt x="61465" y="4215"/>
                  </a:cubicBezTo>
                  <a:cubicBezTo>
                    <a:pt x="61526" y="6500"/>
                    <a:pt x="62966" y="8076"/>
                    <a:pt x="65442" y="8076"/>
                  </a:cubicBezTo>
                  <a:cubicBezTo>
                    <a:pt x="65458" y="8076"/>
                    <a:pt x="65474" y="8076"/>
                    <a:pt x="65490" y="8076"/>
                  </a:cubicBezTo>
                  <a:cubicBezTo>
                    <a:pt x="68159" y="8055"/>
                    <a:pt x="69433" y="6474"/>
                    <a:pt x="69576" y="3907"/>
                  </a:cubicBezTo>
                  <a:lnTo>
                    <a:pt x="69576" y="3886"/>
                  </a:lnTo>
                  <a:cubicBezTo>
                    <a:pt x="69309" y="1463"/>
                    <a:pt x="67975" y="5"/>
                    <a:pt x="65531" y="5"/>
                  </a:cubicBezTo>
                  <a:close/>
                  <a:moveTo>
                    <a:pt x="4108" y="19"/>
                  </a:moveTo>
                  <a:cubicBezTo>
                    <a:pt x="1673" y="19"/>
                    <a:pt x="225" y="1540"/>
                    <a:pt x="186" y="4051"/>
                  </a:cubicBezTo>
                  <a:cubicBezTo>
                    <a:pt x="144" y="6494"/>
                    <a:pt x="1664" y="7768"/>
                    <a:pt x="3985" y="8137"/>
                  </a:cubicBezTo>
                  <a:cubicBezTo>
                    <a:pt x="6428" y="7994"/>
                    <a:pt x="8030" y="6844"/>
                    <a:pt x="8215" y="4420"/>
                  </a:cubicBezTo>
                  <a:cubicBezTo>
                    <a:pt x="8420" y="1792"/>
                    <a:pt x="6983" y="149"/>
                    <a:pt x="4395" y="26"/>
                  </a:cubicBezTo>
                  <a:cubicBezTo>
                    <a:pt x="4298" y="21"/>
                    <a:pt x="4202" y="19"/>
                    <a:pt x="4108" y="19"/>
                  </a:cubicBezTo>
                  <a:close/>
                  <a:moveTo>
                    <a:pt x="34995" y="1"/>
                  </a:moveTo>
                  <a:cubicBezTo>
                    <a:pt x="34920" y="1"/>
                    <a:pt x="34844" y="2"/>
                    <a:pt x="34768" y="5"/>
                  </a:cubicBezTo>
                  <a:cubicBezTo>
                    <a:pt x="32139" y="108"/>
                    <a:pt x="30743" y="1709"/>
                    <a:pt x="30887" y="4338"/>
                  </a:cubicBezTo>
                  <a:cubicBezTo>
                    <a:pt x="31031" y="6844"/>
                    <a:pt x="32591" y="7973"/>
                    <a:pt x="34953" y="8137"/>
                  </a:cubicBezTo>
                  <a:cubicBezTo>
                    <a:pt x="37458" y="7911"/>
                    <a:pt x="38937" y="6433"/>
                    <a:pt x="38937" y="4112"/>
                  </a:cubicBezTo>
                  <a:cubicBezTo>
                    <a:pt x="38937" y="1679"/>
                    <a:pt x="37522" y="1"/>
                    <a:pt x="34995" y="1"/>
                  </a:cubicBezTo>
                  <a:close/>
                  <a:moveTo>
                    <a:pt x="34850" y="33438"/>
                  </a:moveTo>
                  <a:cubicBezTo>
                    <a:pt x="32468" y="33746"/>
                    <a:pt x="30928" y="34896"/>
                    <a:pt x="30866" y="37422"/>
                  </a:cubicBezTo>
                  <a:cubicBezTo>
                    <a:pt x="30825" y="40112"/>
                    <a:pt x="32406" y="41570"/>
                    <a:pt x="34932" y="41570"/>
                  </a:cubicBezTo>
                  <a:cubicBezTo>
                    <a:pt x="37335" y="41570"/>
                    <a:pt x="38896" y="40030"/>
                    <a:pt x="38937" y="37648"/>
                  </a:cubicBezTo>
                  <a:cubicBezTo>
                    <a:pt x="38978" y="35101"/>
                    <a:pt x="37397" y="33684"/>
                    <a:pt x="34850" y="33438"/>
                  </a:cubicBezTo>
                  <a:close/>
                  <a:moveTo>
                    <a:pt x="96202" y="33499"/>
                  </a:moveTo>
                  <a:cubicBezTo>
                    <a:pt x="93686" y="33499"/>
                    <a:pt x="92227" y="35016"/>
                    <a:pt x="92104" y="37648"/>
                  </a:cubicBezTo>
                  <a:cubicBezTo>
                    <a:pt x="92310" y="40132"/>
                    <a:pt x="93788" y="41570"/>
                    <a:pt x="96129" y="41570"/>
                  </a:cubicBezTo>
                  <a:cubicBezTo>
                    <a:pt x="98635" y="41570"/>
                    <a:pt x="100278" y="40091"/>
                    <a:pt x="100237" y="37422"/>
                  </a:cubicBezTo>
                  <a:cubicBezTo>
                    <a:pt x="100175" y="34937"/>
                    <a:pt x="98594" y="33520"/>
                    <a:pt x="96253" y="33499"/>
                  </a:cubicBezTo>
                  <a:cubicBezTo>
                    <a:pt x="96236" y="33499"/>
                    <a:pt x="96219" y="33499"/>
                    <a:pt x="96202" y="33499"/>
                  </a:cubicBezTo>
                  <a:close/>
                  <a:moveTo>
                    <a:pt x="4260" y="33499"/>
                  </a:moveTo>
                  <a:cubicBezTo>
                    <a:pt x="1744" y="33499"/>
                    <a:pt x="145" y="34955"/>
                    <a:pt x="165" y="37607"/>
                  </a:cubicBezTo>
                  <a:cubicBezTo>
                    <a:pt x="186" y="40091"/>
                    <a:pt x="1767" y="41529"/>
                    <a:pt x="4108" y="41570"/>
                  </a:cubicBezTo>
                  <a:cubicBezTo>
                    <a:pt x="4142" y="41571"/>
                    <a:pt x="4175" y="41571"/>
                    <a:pt x="4209" y="41571"/>
                  </a:cubicBezTo>
                  <a:cubicBezTo>
                    <a:pt x="6674" y="41571"/>
                    <a:pt x="8155" y="40077"/>
                    <a:pt x="8297" y="37483"/>
                  </a:cubicBezTo>
                  <a:cubicBezTo>
                    <a:pt x="8092" y="34998"/>
                    <a:pt x="6695" y="33540"/>
                    <a:pt x="4313" y="33499"/>
                  </a:cubicBezTo>
                  <a:cubicBezTo>
                    <a:pt x="4296" y="33499"/>
                    <a:pt x="4278" y="33499"/>
                    <a:pt x="4260" y="33499"/>
                  </a:cubicBezTo>
                  <a:close/>
                  <a:moveTo>
                    <a:pt x="65452" y="33513"/>
                  </a:moveTo>
                  <a:cubicBezTo>
                    <a:pt x="63009" y="33513"/>
                    <a:pt x="61485" y="35051"/>
                    <a:pt x="61465" y="37483"/>
                  </a:cubicBezTo>
                  <a:cubicBezTo>
                    <a:pt x="61424" y="40002"/>
                    <a:pt x="63005" y="41572"/>
                    <a:pt x="65509" y="41572"/>
                  </a:cubicBezTo>
                  <a:cubicBezTo>
                    <a:pt x="65557" y="41572"/>
                    <a:pt x="65605" y="41571"/>
                    <a:pt x="65654" y="41570"/>
                  </a:cubicBezTo>
                  <a:cubicBezTo>
                    <a:pt x="68016" y="41508"/>
                    <a:pt x="69433" y="40071"/>
                    <a:pt x="69556" y="37565"/>
                  </a:cubicBezTo>
                  <a:cubicBezTo>
                    <a:pt x="69474" y="35101"/>
                    <a:pt x="68139" y="33643"/>
                    <a:pt x="65736" y="33520"/>
                  </a:cubicBezTo>
                  <a:cubicBezTo>
                    <a:pt x="65640" y="33515"/>
                    <a:pt x="65545" y="33513"/>
                    <a:pt x="65452" y="33513"/>
                  </a:cubicBezTo>
                  <a:close/>
                  <a:moveTo>
                    <a:pt x="4190" y="66994"/>
                  </a:moveTo>
                  <a:cubicBezTo>
                    <a:pt x="1767" y="66994"/>
                    <a:pt x="247" y="68452"/>
                    <a:pt x="186" y="70854"/>
                  </a:cubicBezTo>
                  <a:cubicBezTo>
                    <a:pt x="103" y="73463"/>
                    <a:pt x="1623" y="75023"/>
                    <a:pt x="4231" y="75044"/>
                  </a:cubicBezTo>
                  <a:cubicBezTo>
                    <a:pt x="4247" y="75044"/>
                    <a:pt x="4264" y="75044"/>
                    <a:pt x="4280" y="75044"/>
                  </a:cubicBezTo>
                  <a:cubicBezTo>
                    <a:pt x="6692" y="75044"/>
                    <a:pt x="7951" y="73529"/>
                    <a:pt x="8318" y="71204"/>
                  </a:cubicBezTo>
                  <a:cubicBezTo>
                    <a:pt x="8112" y="68616"/>
                    <a:pt x="6819" y="66994"/>
                    <a:pt x="4190" y="66994"/>
                  </a:cubicBezTo>
                  <a:close/>
                  <a:moveTo>
                    <a:pt x="34918" y="66969"/>
                  </a:moveTo>
                  <a:cubicBezTo>
                    <a:pt x="34841" y="66969"/>
                    <a:pt x="34764" y="66970"/>
                    <a:pt x="34686" y="66973"/>
                  </a:cubicBezTo>
                  <a:cubicBezTo>
                    <a:pt x="32222" y="67076"/>
                    <a:pt x="30989" y="68595"/>
                    <a:pt x="30825" y="71019"/>
                  </a:cubicBezTo>
                  <a:cubicBezTo>
                    <a:pt x="31010" y="73442"/>
                    <a:pt x="32242" y="74941"/>
                    <a:pt x="34706" y="75044"/>
                  </a:cubicBezTo>
                  <a:cubicBezTo>
                    <a:pt x="34799" y="75048"/>
                    <a:pt x="34890" y="75050"/>
                    <a:pt x="34980" y="75050"/>
                  </a:cubicBezTo>
                  <a:cubicBezTo>
                    <a:pt x="37501" y="75050"/>
                    <a:pt x="38937" y="73398"/>
                    <a:pt x="38937" y="71019"/>
                  </a:cubicBezTo>
                  <a:cubicBezTo>
                    <a:pt x="38937" y="68607"/>
                    <a:pt x="37447" y="66969"/>
                    <a:pt x="34918" y="66969"/>
                  </a:cubicBezTo>
                  <a:close/>
                  <a:moveTo>
                    <a:pt x="96017" y="66987"/>
                  </a:moveTo>
                  <a:cubicBezTo>
                    <a:pt x="93750" y="66987"/>
                    <a:pt x="92519" y="68455"/>
                    <a:pt x="92104" y="70608"/>
                  </a:cubicBezTo>
                  <a:cubicBezTo>
                    <a:pt x="92145" y="73134"/>
                    <a:pt x="93295" y="74756"/>
                    <a:pt x="95698" y="75023"/>
                  </a:cubicBezTo>
                  <a:cubicBezTo>
                    <a:pt x="95910" y="75045"/>
                    <a:pt x="96115" y="75056"/>
                    <a:pt x="96315" y="75056"/>
                  </a:cubicBezTo>
                  <a:cubicBezTo>
                    <a:pt x="98570" y="75056"/>
                    <a:pt x="100007" y="73684"/>
                    <a:pt x="100195" y="71306"/>
                  </a:cubicBezTo>
                  <a:cubicBezTo>
                    <a:pt x="100401" y="68719"/>
                    <a:pt x="98902" y="67117"/>
                    <a:pt x="96294" y="66994"/>
                  </a:cubicBezTo>
                  <a:cubicBezTo>
                    <a:pt x="96200" y="66989"/>
                    <a:pt x="96108" y="66987"/>
                    <a:pt x="96017" y="66987"/>
                  </a:cubicBezTo>
                  <a:close/>
                  <a:moveTo>
                    <a:pt x="65436" y="66972"/>
                  </a:moveTo>
                  <a:cubicBezTo>
                    <a:pt x="62989" y="66972"/>
                    <a:pt x="61566" y="68543"/>
                    <a:pt x="61465" y="70834"/>
                  </a:cubicBezTo>
                  <a:cubicBezTo>
                    <a:pt x="61362" y="73360"/>
                    <a:pt x="62882" y="74859"/>
                    <a:pt x="65510" y="75126"/>
                  </a:cubicBezTo>
                  <a:cubicBezTo>
                    <a:pt x="67913" y="74879"/>
                    <a:pt x="69453" y="73688"/>
                    <a:pt x="69515" y="71204"/>
                  </a:cubicBezTo>
                  <a:cubicBezTo>
                    <a:pt x="69576" y="68575"/>
                    <a:pt x="68159" y="67035"/>
                    <a:pt x="65531" y="66973"/>
                  </a:cubicBezTo>
                  <a:cubicBezTo>
                    <a:pt x="65499" y="66973"/>
                    <a:pt x="65467" y="66972"/>
                    <a:pt x="65436" y="66972"/>
                  </a:cubicBezTo>
                  <a:close/>
                  <a:moveTo>
                    <a:pt x="4181" y="100486"/>
                  </a:moveTo>
                  <a:cubicBezTo>
                    <a:pt x="1742" y="100486"/>
                    <a:pt x="165" y="101939"/>
                    <a:pt x="165" y="104554"/>
                  </a:cubicBezTo>
                  <a:cubicBezTo>
                    <a:pt x="165" y="107039"/>
                    <a:pt x="1726" y="108476"/>
                    <a:pt x="4087" y="108518"/>
                  </a:cubicBezTo>
                  <a:cubicBezTo>
                    <a:pt x="4138" y="108519"/>
                    <a:pt x="4189" y="108519"/>
                    <a:pt x="4239" y="108519"/>
                  </a:cubicBezTo>
                  <a:cubicBezTo>
                    <a:pt x="6693" y="108519"/>
                    <a:pt x="8136" y="107048"/>
                    <a:pt x="8297" y="104492"/>
                  </a:cubicBezTo>
                  <a:cubicBezTo>
                    <a:pt x="8112" y="101967"/>
                    <a:pt x="6695" y="100529"/>
                    <a:pt x="4334" y="100488"/>
                  </a:cubicBezTo>
                  <a:cubicBezTo>
                    <a:pt x="4282" y="100487"/>
                    <a:pt x="4232" y="100486"/>
                    <a:pt x="4181" y="100486"/>
                  </a:cubicBezTo>
                  <a:close/>
                  <a:moveTo>
                    <a:pt x="34865" y="100467"/>
                  </a:moveTo>
                  <a:cubicBezTo>
                    <a:pt x="34833" y="100467"/>
                    <a:pt x="34800" y="100467"/>
                    <a:pt x="34768" y="100467"/>
                  </a:cubicBezTo>
                  <a:cubicBezTo>
                    <a:pt x="32406" y="100529"/>
                    <a:pt x="30969" y="101925"/>
                    <a:pt x="30846" y="104492"/>
                  </a:cubicBezTo>
                  <a:cubicBezTo>
                    <a:pt x="30927" y="107082"/>
                    <a:pt x="32426" y="108538"/>
                    <a:pt x="34941" y="108538"/>
                  </a:cubicBezTo>
                  <a:cubicBezTo>
                    <a:pt x="34959" y="108538"/>
                    <a:pt x="34976" y="108538"/>
                    <a:pt x="34994" y="108538"/>
                  </a:cubicBezTo>
                  <a:cubicBezTo>
                    <a:pt x="37376" y="108518"/>
                    <a:pt x="38916" y="106957"/>
                    <a:pt x="38937" y="104575"/>
                  </a:cubicBezTo>
                  <a:cubicBezTo>
                    <a:pt x="38957" y="102060"/>
                    <a:pt x="37395" y="100467"/>
                    <a:pt x="34865" y="100467"/>
                  </a:cubicBezTo>
                  <a:close/>
                  <a:moveTo>
                    <a:pt x="96170" y="100385"/>
                  </a:moveTo>
                  <a:cubicBezTo>
                    <a:pt x="93870" y="100714"/>
                    <a:pt x="92228" y="101782"/>
                    <a:pt x="92145" y="104308"/>
                  </a:cubicBezTo>
                  <a:cubicBezTo>
                    <a:pt x="92063" y="106998"/>
                    <a:pt x="93645" y="108497"/>
                    <a:pt x="96170" y="108538"/>
                  </a:cubicBezTo>
                  <a:cubicBezTo>
                    <a:pt x="96204" y="108539"/>
                    <a:pt x="96237" y="108539"/>
                    <a:pt x="96271" y="108539"/>
                  </a:cubicBezTo>
                  <a:cubicBezTo>
                    <a:pt x="98558" y="108539"/>
                    <a:pt x="100135" y="107147"/>
                    <a:pt x="100216" y="104698"/>
                  </a:cubicBezTo>
                  <a:cubicBezTo>
                    <a:pt x="100319" y="102028"/>
                    <a:pt x="98717" y="100734"/>
                    <a:pt x="96170" y="100406"/>
                  </a:cubicBezTo>
                  <a:lnTo>
                    <a:pt x="96170" y="100385"/>
                  </a:lnTo>
                  <a:close/>
                  <a:moveTo>
                    <a:pt x="65415" y="100479"/>
                  </a:moveTo>
                  <a:cubicBezTo>
                    <a:pt x="63013" y="100479"/>
                    <a:pt x="61504" y="102032"/>
                    <a:pt x="61465" y="104451"/>
                  </a:cubicBezTo>
                  <a:cubicBezTo>
                    <a:pt x="61445" y="106951"/>
                    <a:pt x="63007" y="108540"/>
                    <a:pt x="65511" y="108540"/>
                  </a:cubicBezTo>
                  <a:cubicBezTo>
                    <a:pt x="65558" y="108540"/>
                    <a:pt x="65606" y="108539"/>
                    <a:pt x="65654" y="108538"/>
                  </a:cubicBezTo>
                  <a:cubicBezTo>
                    <a:pt x="68016" y="108456"/>
                    <a:pt x="69433" y="107060"/>
                    <a:pt x="69556" y="104554"/>
                  </a:cubicBezTo>
                  <a:cubicBezTo>
                    <a:pt x="69494" y="102069"/>
                    <a:pt x="68118" y="100611"/>
                    <a:pt x="65736" y="100488"/>
                  </a:cubicBezTo>
                  <a:cubicBezTo>
                    <a:pt x="65627" y="100482"/>
                    <a:pt x="65520" y="100479"/>
                    <a:pt x="65415" y="100479"/>
                  </a:cubicBezTo>
                  <a:close/>
                  <a:moveTo>
                    <a:pt x="4071" y="133950"/>
                  </a:moveTo>
                  <a:cubicBezTo>
                    <a:pt x="1829" y="133950"/>
                    <a:pt x="376" y="135322"/>
                    <a:pt x="206" y="137699"/>
                  </a:cubicBezTo>
                  <a:cubicBezTo>
                    <a:pt x="1" y="140287"/>
                    <a:pt x="1500" y="141889"/>
                    <a:pt x="4108" y="142012"/>
                  </a:cubicBezTo>
                  <a:cubicBezTo>
                    <a:pt x="4202" y="142017"/>
                    <a:pt x="4294" y="142019"/>
                    <a:pt x="4384" y="142019"/>
                  </a:cubicBezTo>
                  <a:cubicBezTo>
                    <a:pt x="6651" y="142019"/>
                    <a:pt x="7883" y="140550"/>
                    <a:pt x="8297" y="138398"/>
                  </a:cubicBezTo>
                  <a:cubicBezTo>
                    <a:pt x="8256" y="135872"/>
                    <a:pt x="7086" y="134249"/>
                    <a:pt x="4683" y="133982"/>
                  </a:cubicBezTo>
                  <a:cubicBezTo>
                    <a:pt x="4473" y="133961"/>
                    <a:pt x="4269" y="133950"/>
                    <a:pt x="4071" y="133950"/>
                  </a:cubicBezTo>
                  <a:close/>
                  <a:moveTo>
                    <a:pt x="65551" y="133962"/>
                  </a:moveTo>
                  <a:cubicBezTo>
                    <a:pt x="62861" y="133962"/>
                    <a:pt x="61403" y="135646"/>
                    <a:pt x="61465" y="138131"/>
                  </a:cubicBezTo>
                  <a:cubicBezTo>
                    <a:pt x="61526" y="140451"/>
                    <a:pt x="63005" y="142032"/>
                    <a:pt x="65490" y="142032"/>
                  </a:cubicBezTo>
                  <a:cubicBezTo>
                    <a:pt x="68134" y="142012"/>
                    <a:pt x="69428" y="140436"/>
                    <a:pt x="69576" y="137857"/>
                  </a:cubicBezTo>
                  <a:lnTo>
                    <a:pt x="69576" y="137857"/>
                  </a:lnTo>
                  <a:cubicBezTo>
                    <a:pt x="69576" y="137859"/>
                    <a:pt x="69576" y="137861"/>
                    <a:pt x="69576" y="137864"/>
                  </a:cubicBezTo>
                  <a:lnTo>
                    <a:pt x="69576" y="137843"/>
                  </a:lnTo>
                  <a:cubicBezTo>
                    <a:pt x="69576" y="137848"/>
                    <a:pt x="69576" y="137852"/>
                    <a:pt x="69576" y="137857"/>
                  </a:cubicBezTo>
                  <a:lnTo>
                    <a:pt x="69576" y="137857"/>
                  </a:lnTo>
                  <a:cubicBezTo>
                    <a:pt x="69307" y="135417"/>
                    <a:pt x="68013" y="133962"/>
                    <a:pt x="65551" y="133962"/>
                  </a:cubicBezTo>
                  <a:close/>
                  <a:moveTo>
                    <a:pt x="34665" y="133880"/>
                  </a:moveTo>
                  <a:cubicBezTo>
                    <a:pt x="32181" y="134249"/>
                    <a:pt x="30722" y="135646"/>
                    <a:pt x="30887" y="138295"/>
                  </a:cubicBezTo>
                  <a:cubicBezTo>
                    <a:pt x="31049" y="140722"/>
                    <a:pt x="32525" y="142033"/>
                    <a:pt x="34904" y="142033"/>
                  </a:cubicBezTo>
                  <a:cubicBezTo>
                    <a:pt x="34941" y="142033"/>
                    <a:pt x="34977" y="142033"/>
                    <a:pt x="35014" y="142032"/>
                  </a:cubicBezTo>
                  <a:cubicBezTo>
                    <a:pt x="37499" y="141971"/>
                    <a:pt x="38937" y="140348"/>
                    <a:pt x="38937" y="138048"/>
                  </a:cubicBezTo>
                  <a:cubicBezTo>
                    <a:pt x="38957" y="135522"/>
                    <a:pt x="37397" y="134023"/>
                    <a:pt x="34665" y="133880"/>
                  </a:cubicBezTo>
                  <a:close/>
                  <a:moveTo>
                    <a:pt x="96294" y="133975"/>
                  </a:moveTo>
                  <a:cubicBezTo>
                    <a:pt x="96199" y="133975"/>
                    <a:pt x="96103" y="133978"/>
                    <a:pt x="96006" y="133982"/>
                  </a:cubicBezTo>
                  <a:cubicBezTo>
                    <a:pt x="93398" y="134085"/>
                    <a:pt x="91981" y="135728"/>
                    <a:pt x="92186" y="138336"/>
                  </a:cubicBezTo>
                  <a:cubicBezTo>
                    <a:pt x="92351" y="140780"/>
                    <a:pt x="93973" y="141930"/>
                    <a:pt x="96396" y="142094"/>
                  </a:cubicBezTo>
                  <a:cubicBezTo>
                    <a:pt x="98717" y="141704"/>
                    <a:pt x="100257" y="140431"/>
                    <a:pt x="100216" y="137987"/>
                  </a:cubicBezTo>
                  <a:cubicBezTo>
                    <a:pt x="100176" y="135496"/>
                    <a:pt x="98729" y="133975"/>
                    <a:pt x="96294" y="133975"/>
                  </a:cubicBezTo>
                  <a:close/>
                  <a:moveTo>
                    <a:pt x="96073" y="167435"/>
                  </a:moveTo>
                  <a:cubicBezTo>
                    <a:pt x="93808" y="167435"/>
                    <a:pt x="92347" y="168846"/>
                    <a:pt x="92104" y="171276"/>
                  </a:cubicBezTo>
                  <a:cubicBezTo>
                    <a:pt x="92166" y="173740"/>
                    <a:pt x="93419" y="175301"/>
                    <a:pt x="95821" y="175465"/>
                  </a:cubicBezTo>
                  <a:cubicBezTo>
                    <a:pt x="95977" y="175476"/>
                    <a:pt x="96130" y="175482"/>
                    <a:pt x="96279" y="175482"/>
                  </a:cubicBezTo>
                  <a:cubicBezTo>
                    <a:pt x="98606" y="175482"/>
                    <a:pt x="100100" y="174135"/>
                    <a:pt x="100216" y="171645"/>
                  </a:cubicBezTo>
                  <a:cubicBezTo>
                    <a:pt x="100339" y="168976"/>
                    <a:pt x="98696" y="167456"/>
                    <a:pt x="96170" y="167436"/>
                  </a:cubicBezTo>
                  <a:cubicBezTo>
                    <a:pt x="96138" y="167435"/>
                    <a:pt x="96105" y="167435"/>
                    <a:pt x="96073" y="167435"/>
                  </a:cubicBezTo>
                  <a:close/>
                  <a:moveTo>
                    <a:pt x="4209" y="167435"/>
                  </a:moveTo>
                  <a:cubicBezTo>
                    <a:pt x="4175" y="167435"/>
                    <a:pt x="4142" y="167435"/>
                    <a:pt x="4108" y="167436"/>
                  </a:cubicBezTo>
                  <a:cubicBezTo>
                    <a:pt x="1767" y="167477"/>
                    <a:pt x="186" y="168914"/>
                    <a:pt x="165" y="171399"/>
                  </a:cubicBezTo>
                  <a:cubicBezTo>
                    <a:pt x="145" y="174032"/>
                    <a:pt x="1723" y="175487"/>
                    <a:pt x="4209" y="175487"/>
                  </a:cubicBezTo>
                  <a:cubicBezTo>
                    <a:pt x="4244" y="175487"/>
                    <a:pt x="4278" y="175486"/>
                    <a:pt x="4313" y="175486"/>
                  </a:cubicBezTo>
                  <a:cubicBezTo>
                    <a:pt x="6695" y="175465"/>
                    <a:pt x="8092" y="174007"/>
                    <a:pt x="8297" y="171522"/>
                  </a:cubicBezTo>
                  <a:cubicBezTo>
                    <a:pt x="8155" y="168929"/>
                    <a:pt x="6674" y="167435"/>
                    <a:pt x="4209" y="167435"/>
                  </a:cubicBezTo>
                  <a:close/>
                  <a:moveTo>
                    <a:pt x="65457" y="167429"/>
                  </a:moveTo>
                  <a:cubicBezTo>
                    <a:pt x="63030" y="167429"/>
                    <a:pt x="61485" y="168986"/>
                    <a:pt x="61465" y="171440"/>
                  </a:cubicBezTo>
                  <a:cubicBezTo>
                    <a:pt x="61445" y="173923"/>
                    <a:pt x="62967" y="175489"/>
                    <a:pt x="65462" y="175489"/>
                  </a:cubicBezTo>
                  <a:cubicBezTo>
                    <a:pt x="65525" y="175489"/>
                    <a:pt x="65589" y="175488"/>
                    <a:pt x="65654" y="175486"/>
                  </a:cubicBezTo>
                  <a:cubicBezTo>
                    <a:pt x="68036" y="175424"/>
                    <a:pt x="69433" y="174007"/>
                    <a:pt x="69535" y="171543"/>
                  </a:cubicBezTo>
                  <a:cubicBezTo>
                    <a:pt x="69494" y="169017"/>
                    <a:pt x="68098" y="167559"/>
                    <a:pt x="65736" y="167436"/>
                  </a:cubicBezTo>
                  <a:cubicBezTo>
                    <a:pt x="65642" y="167431"/>
                    <a:pt x="65549" y="167429"/>
                    <a:pt x="65457" y="167429"/>
                  </a:cubicBezTo>
                  <a:close/>
                  <a:moveTo>
                    <a:pt x="34884" y="167435"/>
                  </a:moveTo>
                  <a:cubicBezTo>
                    <a:pt x="34852" y="167435"/>
                    <a:pt x="34821" y="167435"/>
                    <a:pt x="34789" y="167436"/>
                  </a:cubicBezTo>
                  <a:cubicBezTo>
                    <a:pt x="32427" y="167477"/>
                    <a:pt x="30989" y="168894"/>
                    <a:pt x="30846" y="171543"/>
                  </a:cubicBezTo>
                  <a:cubicBezTo>
                    <a:pt x="30907" y="173843"/>
                    <a:pt x="32201" y="175342"/>
                    <a:pt x="34604" y="175486"/>
                  </a:cubicBezTo>
                  <a:cubicBezTo>
                    <a:pt x="34717" y="175492"/>
                    <a:pt x="34829" y="175495"/>
                    <a:pt x="34939" y="175495"/>
                  </a:cubicBezTo>
                  <a:cubicBezTo>
                    <a:pt x="37354" y="175495"/>
                    <a:pt x="38878" y="173999"/>
                    <a:pt x="38937" y="171563"/>
                  </a:cubicBezTo>
                  <a:cubicBezTo>
                    <a:pt x="38998" y="169048"/>
                    <a:pt x="37416" y="167435"/>
                    <a:pt x="34884" y="167435"/>
                  </a:cubicBezTo>
                  <a:close/>
                  <a:moveTo>
                    <a:pt x="96115" y="200929"/>
                  </a:moveTo>
                  <a:cubicBezTo>
                    <a:pt x="93714" y="200929"/>
                    <a:pt x="92469" y="202439"/>
                    <a:pt x="92084" y="204729"/>
                  </a:cubicBezTo>
                  <a:cubicBezTo>
                    <a:pt x="92269" y="207317"/>
                    <a:pt x="93542" y="208959"/>
                    <a:pt x="96170" y="208980"/>
                  </a:cubicBezTo>
                  <a:cubicBezTo>
                    <a:pt x="96204" y="208981"/>
                    <a:pt x="96237" y="208981"/>
                    <a:pt x="96270" y="208981"/>
                  </a:cubicBezTo>
                  <a:cubicBezTo>
                    <a:pt x="98635" y="208981"/>
                    <a:pt x="100115" y="207530"/>
                    <a:pt x="100216" y="205160"/>
                  </a:cubicBezTo>
                  <a:cubicBezTo>
                    <a:pt x="100298" y="202552"/>
                    <a:pt x="98820" y="200991"/>
                    <a:pt x="96212" y="200930"/>
                  </a:cubicBezTo>
                  <a:cubicBezTo>
                    <a:pt x="96179" y="200929"/>
                    <a:pt x="96147" y="200929"/>
                    <a:pt x="96115" y="200929"/>
                  </a:cubicBezTo>
                  <a:close/>
                  <a:moveTo>
                    <a:pt x="4092" y="200923"/>
                  </a:moveTo>
                  <a:cubicBezTo>
                    <a:pt x="1811" y="200923"/>
                    <a:pt x="358" y="202315"/>
                    <a:pt x="206" y="204708"/>
                  </a:cubicBezTo>
                  <a:cubicBezTo>
                    <a:pt x="21" y="207296"/>
                    <a:pt x="1541" y="208898"/>
                    <a:pt x="4128" y="208980"/>
                  </a:cubicBezTo>
                  <a:cubicBezTo>
                    <a:pt x="4207" y="208983"/>
                    <a:pt x="4285" y="208985"/>
                    <a:pt x="4362" y="208985"/>
                  </a:cubicBezTo>
                  <a:cubicBezTo>
                    <a:pt x="6656" y="208985"/>
                    <a:pt x="7900" y="207505"/>
                    <a:pt x="8318" y="205160"/>
                  </a:cubicBezTo>
                  <a:cubicBezTo>
                    <a:pt x="8195" y="202840"/>
                    <a:pt x="7086" y="201197"/>
                    <a:pt x="4662" y="200950"/>
                  </a:cubicBezTo>
                  <a:cubicBezTo>
                    <a:pt x="4467" y="200932"/>
                    <a:pt x="4277" y="200923"/>
                    <a:pt x="4092" y="200923"/>
                  </a:cubicBezTo>
                  <a:close/>
                  <a:moveTo>
                    <a:pt x="34885" y="200929"/>
                  </a:moveTo>
                  <a:cubicBezTo>
                    <a:pt x="34853" y="200929"/>
                    <a:pt x="34821" y="200929"/>
                    <a:pt x="34789" y="200930"/>
                  </a:cubicBezTo>
                  <a:cubicBezTo>
                    <a:pt x="32324" y="200971"/>
                    <a:pt x="31072" y="202450"/>
                    <a:pt x="30825" y="204873"/>
                  </a:cubicBezTo>
                  <a:cubicBezTo>
                    <a:pt x="30988" y="207444"/>
                    <a:pt x="32307" y="209001"/>
                    <a:pt x="34902" y="209001"/>
                  </a:cubicBezTo>
                  <a:cubicBezTo>
                    <a:pt x="34919" y="209001"/>
                    <a:pt x="34936" y="209001"/>
                    <a:pt x="34953" y="209001"/>
                  </a:cubicBezTo>
                  <a:cubicBezTo>
                    <a:pt x="37438" y="209001"/>
                    <a:pt x="38916" y="207378"/>
                    <a:pt x="38937" y="205058"/>
                  </a:cubicBezTo>
                  <a:cubicBezTo>
                    <a:pt x="38957" y="202602"/>
                    <a:pt x="37534" y="200929"/>
                    <a:pt x="34885" y="200929"/>
                  </a:cubicBezTo>
                  <a:close/>
                  <a:moveTo>
                    <a:pt x="65777" y="200868"/>
                  </a:moveTo>
                  <a:cubicBezTo>
                    <a:pt x="63025" y="200971"/>
                    <a:pt x="61465" y="202470"/>
                    <a:pt x="61444" y="204975"/>
                  </a:cubicBezTo>
                  <a:cubicBezTo>
                    <a:pt x="61424" y="207296"/>
                    <a:pt x="62861" y="208918"/>
                    <a:pt x="65346" y="209001"/>
                  </a:cubicBezTo>
                  <a:cubicBezTo>
                    <a:pt x="65419" y="209003"/>
                    <a:pt x="65490" y="209004"/>
                    <a:pt x="65561" y="209004"/>
                  </a:cubicBezTo>
                  <a:cubicBezTo>
                    <a:pt x="67860" y="209004"/>
                    <a:pt x="69315" y="207715"/>
                    <a:pt x="69494" y="205304"/>
                  </a:cubicBezTo>
                  <a:cubicBezTo>
                    <a:pt x="69700" y="202675"/>
                    <a:pt x="68262" y="201238"/>
                    <a:pt x="65777" y="200868"/>
                  </a:cubicBezTo>
                  <a:close/>
                </a:path>
              </a:pathLst>
            </a:custGeom>
            <a:gradFill>
              <a:gsLst>
                <a:gs pos="0">
                  <a:srgbClr val="FAFAFA"/>
                </a:gs>
                <a:gs pos="100000">
                  <a:srgbClr val="B9B9B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6"/>
            <p:cNvSpPr/>
            <p:nvPr/>
          </p:nvSpPr>
          <p:spPr>
            <a:xfrm>
              <a:off x="3315325" y="1073925"/>
              <a:ext cx="204350" cy="203325"/>
            </a:xfrm>
            <a:custGeom>
              <a:avLst/>
              <a:gdLst/>
              <a:ahLst/>
              <a:cxnLst/>
              <a:rect l="l" t="t" r="r" b="b"/>
              <a:pathLst>
                <a:path w="8174" h="8133" extrusionOk="0">
                  <a:moveTo>
                    <a:pt x="4025" y="1"/>
                  </a:moveTo>
                  <a:cubicBezTo>
                    <a:pt x="1643" y="309"/>
                    <a:pt x="103" y="1459"/>
                    <a:pt x="41" y="3985"/>
                  </a:cubicBezTo>
                  <a:cubicBezTo>
                    <a:pt x="0" y="6675"/>
                    <a:pt x="1581" y="8133"/>
                    <a:pt x="4107" y="8133"/>
                  </a:cubicBezTo>
                  <a:cubicBezTo>
                    <a:pt x="6510" y="8133"/>
                    <a:pt x="8071" y="6593"/>
                    <a:pt x="8112" y="4211"/>
                  </a:cubicBezTo>
                  <a:cubicBezTo>
                    <a:pt x="8173" y="1664"/>
                    <a:pt x="6572" y="247"/>
                    <a:pt x="40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6"/>
            <p:cNvSpPr/>
            <p:nvPr/>
          </p:nvSpPr>
          <p:spPr>
            <a:xfrm>
              <a:off x="4080300" y="1075800"/>
              <a:ext cx="203300" cy="201500"/>
            </a:xfrm>
            <a:custGeom>
              <a:avLst/>
              <a:gdLst/>
              <a:ahLst/>
              <a:cxnLst/>
              <a:rect l="l" t="t" r="r" b="b"/>
              <a:pathLst>
                <a:path w="8132" h="8060" extrusionOk="0">
                  <a:moveTo>
                    <a:pt x="4024" y="1"/>
                  </a:moveTo>
                  <a:cubicBezTo>
                    <a:pt x="1584" y="1"/>
                    <a:pt x="61" y="1520"/>
                    <a:pt x="41" y="3971"/>
                  </a:cubicBezTo>
                  <a:cubicBezTo>
                    <a:pt x="0" y="6490"/>
                    <a:pt x="1581" y="8060"/>
                    <a:pt x="4085" y="8060"/>
                  </a:cubicBezTo>
                  <a:cubicBezTo>
                    <a:pt x="4133" y="8060"/>
                    <a:pt x="4181" y="8059"/>
                    <a:pt x="4230" y="8058"/>
                  </a:cubicBezTo>
                  <a:cubicBezTo>
                    <a:pt x="6592" y="7976"/>
                    <a:pt x="8009" y="6559"/>
                    <a:pt x="8132" y="4053"/>
                  </a:cubicBezTo>
                  <a:cubicBezTo>
                    <a:pt x="8050" y="1569"/>
                    <a:pt x="6715" y="131"/>
                    <a:pt x="4312" y="8"/>
                  </a:cubicBezTo>
                  <a:cubicBezTo>
                    <a:pt x="4215" y="3"/>
                    <a:pt x="4119" y="1"/>
                    <a:pt x="40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6"/>
            <p:cNvSpPr/>
            <p:nvPr/>
          </p:nvSpPr>
          <p:spPr>
            <a:xfrm>
              <a:off x="3315825" y="2750150"/>
              <a:ext cx="202800" cy="201325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6"/>
            <p:cNvSpPr/>
            <p:nvPr/>
          </p:nvSpPr>
          <p:spPr>
            <a:xfrm>
              <a:off x="4080300" y="2749950"/>
              <a:ext cx="202800" cy="201075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6"/>
            <p:cNvSpPr/>
            <p:nvPr/>
          </p:nvSpPr>
          <p:spPr>
            <a:xfrm>
              <a:off x="3315825" y="4423850"/>
              <a:ext cx="203825" cy="201550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6"/>
            <p:cNvSpPr/>
            <p:nvPr/>
          </p:nvSpPr>
          <p:spPr>
            <a:xfrm>
              <a:off x="4080800" y="4423700"/>
              <a:ext cx="202800" cy="201525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6"/>
            <p:cNvSpPr/>
            <p:nvPr/>
          </p:nvSpPr>
          <p:spPr>
            <a:xfrm>
              <a:off x="3313275" y="238000"/>
              <a:ext cx="204850" cy="203450"/>
            </a:xfrm>
            <a:custGeom>
              <a:avLst/>
              <a:gdLst/>
              <a:ahLst/>
              <a:cxnLst/>
              <a:rect l="l" t="t" r="r" b="b"/>
              <a:pathLst>
                <a:path w="8194" h="8138" extrusionOk="0">
                  <a:moveTo>
                    <a:pt x="4252" y="1"/>
                  </a:moveTo>
                  <a:cubicBezTo>
                    <a:pt x="4177" y="1"/>
                    <a:pt x="4101" y="2"/>
                    <a:pt x="4025" y="5"/>
                  </a:cubicBezTo>
                  <a:cubicBezTo>
                    <a:pt x="1396" y="108"/>
                    <a:pt x="0" y="1709"/>
                    <a:pt x="144" y="4338"/>
                  </a:cubicBezTo>
                  <a:cubicBezTo>
                    <a:pt x="288" y="6844"/>
                    <a:pt x="1848" y="7973"/>
                    <a:pt x="4210" y="8137"/>
                  </a:cubicBezTo>
                  <a:cubicBezTo>
                    <a:pt x="6715" y="7911"/>
                    <a:pt x="8194" y="6433"/>
                    <a:pt x="8194" y="4112"/>
                  </a:cubicBezTo>
                  <a:cubicBezTo>
                    <a:pt x="8194" y="1679"/>
                    <a:pt x="6779" y="1"/>
                    <a:pt x="42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6"/>
            <p:cNvSpPr/>
            <p:nvPr/>
          </p:nvSpPr>
          <p:spPr>
            <a:xfrm>
              <a:off x="4079250" y="238125"/>
              <a:ext cx="204875" cy="201775"/>
            </a:xfrm>
            <a:custGeom>
              <a:avLst/>
              <a:gdLst/>
              <a:ahLst/>
              <a:cxnLst/>
              <a:rect l="l" t="t" r="r" b="b"/>
              <a:pathLst>
                <a:path w="8195" h="8071" extrusionOk="0">
                  <a:moveTo>
                    <a:pt x="4149" y="0"/>
                  </a:moveTo>
                  <a:cubicBezTo>
                    <a:pt x="1500" y="0"/>
                    <a:pt x="1" y="1684"/>
                    <a:pt x="83" y="4210"/>
                  </a:cubicBezTo>
                  <a:cubicBezTo>
                    <a:pt x="144" y="6495"/>
                    <a:pt x="1584" y="8071"/>
                    <a:pt x="4060" y="8071"/>
                  </a:cubicBezTo>
                  <a:cubicBezTo>
                    <a:pt x="4076" y="8071"/>
                    <a:pt x="4092" y="8071"/>
                    <a:pt x="4108" y="8071"/>
                  </a:cubicBezTo>
                  <a:cubicBezTo>
                    <a:pt x="6798" y="8050"/>
                    <a:pt x="8051" y="6469"/>
                    <a:pt x="8194" y="3881"/>
                  </a:cubicBezTo>
                  <a:cubicBezTo>
                    <a:pt x="7927" y="1458"/>
                    <a:pt x="6593" y="0"/>
                    <a:pt x="4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6"/>
            <p:cNvSpPr/>
            <p:nvPr/>
          </p:nvSpPr>
          <p:spPr>
            <a:xfrm>
              <a:off x="3315325" y="1912200"/>
              <a:ext cx="202800" cy="202025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6"/>
            <p:cNvSpPr/>
            <p:nvPr/>
          </p:nvSpPr>
          <p:spPr>
            <a:xfrm>
              <a:off x="4078750" y="1912300"/>
              <a:ext cx="205875" cy="203850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6"/>
            <p:cNvSpPr/>
            <p:nvPr/>
          </p:nvSpPr>
          <p:spPr>
            <a:xfrm>
              <a:off x="2548825" y="2750175"/>
              <a:ext cx="203325" cy="201300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6"/>
            <p:cNvSpPr/>
            <p:nvPr/>
          </p:nvSpPr>
          <p:spPr>
            <a:xfrm>
              <a:off x="4846275" y="2747625"/>
              <a:ext cx="206400" cy="203850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6"/>
            <p:cNvSpPr/>
            <p:nvPr/>
          </p:nvSpPr>
          <p:spPr>
            <a:xfrm>
              <a:off x="3312750" y="3584975"/>
              <a:ext cx="205900" cy="20387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6"/>
            <p:cNvSpPr/>
            <p:nvPr/>
          </p:nvSpPr>
          <p:spPr>
            <a:xfrm>
              <a:off x="4079775" y="3587025"/>
              <a:ext cx="204350" cy="201800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6"/>
            <p:cNvSpPr/>
            <p:nvPr/>
          </p:nvSpPr>
          <p:spPr>
            <a:xfrm>
              <a:off x="3315325" y="5261225"/>
              <a:ext cx="203325" cy="201800"/>
            </a:xfrm>
            <a:custGeom>
              <a:avLst/>
              <a:gdLst/>
              <a:ahLst/>
              <a:cxnLst/>
              <a:rect l="l" t="t" r="r" b="b"/>
              <a:pathLst>
                <a:path w="8133" h="8072" extrusionOk="0">
                  <a:moveTo>
                    <a:pt x="4060" y="0"/>
                  </a:moveTo>
                  <a:cubicBezTo>
                    <a:pt x="4028" y="0"/>
                    <a:pt x="3996" y="0"/>
                    <a:pt x="3964" y="1"/>
                  </a:cubicBezTo>
                  <a:cubicBezTo>
                    <a:pt x="1499" y="42"/>
                    <a:pt x="247" y="1521"/>
                    <a:pt x="0" y="3944"/>
                  </a:cubicBezTo>
                  <a:cubicBezTo>
                    <a:pt x="164" y="6531"/>
                    <a:pt x="1499" y="8072"/>
                    <a:pt x="4128" y="8072"/>
                  </a:cubicBezTo>
                  <a:cubicBezTo>
                    <a:pt x="6613" y="8051"/>
                    <a:pt x="8091" y="6449"/>
                    <a:pt x="8112" y="4129"/>
                  </a:cubicBezTo>
                  <a:cubicBezTo>
                    <a:pt x="8132" y="1673"/>
                    <a:pt x="6709" y="0"/>
                    <a:pt x="40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6"/>
            <p:cNvSpPr/>
            <p:nvPr/>
          </p:nvSpPr>
          <p:spPr>
            <a:xfrm>
              <a:off x="4080275" y="5259700"/>
              <a:ext cx="206925" cy="203425"/>
            </a:xfrm>
            <a:custGeom>
              <a:avLst/>
              <a:gdLst/>
              <a:ahLst/>
              <a:cxnLst/>
              <a:rect l="l" t="t" r="r" b="b"/>
              <a:pathLst>
                <a:path w="8277" h="8137" extrusionOk="0">
                  <a:moveTo>
                    <a:pt x="4354" y="0"/>
                  </a:moveTo>
                  <a:cubicBezTo>
                    <a:pt x="1602" y="82"/>
                    <a:pt x="42" y="1602"/>
                    <a:pt x="21" y="4107"/>
                  </a:cubicBezTo>
                  <a:cubicBezTo>
                    <a:pt x="1" y="6428"/>
                    <a:pt x="1459" y="8050"/>
                    <a:pt x="3923" y="8133"/>
                  </a:cubicBezTo>
                  <a:cubicBezTo>
                    <a:pt x="3996" y="8135"/>
                    <a:pt x="4067" y="8136"/>
                    <a:pt x="4138" y="8136"/>
                  </a:cubicBezTo>
                  <a:cubicBezTo>
                    <a:pt x="6438" y="8136"/>
                    <a:pt x="7912" y="6847"/>
                    <a:pt x="8071" y="4436"/>
                  </a:cubicBezTo>
                  <a:cubicBezTo>
                    <a:pt x="8277" y="1807"/>
                    <a:pt x="6839" y="370"/>
                    <a:pt x="43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6"/>
            <p:cNvSpPr/>
            <p:nvPr/>
          </p:nvSpPr>
          <p:spPr>
            <a:xfrm>
              <a:off x="2548300" y="238450"/>
              <a:ext cx="206925" cy="20300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3964" y="1"/>
                  </a:moveTo>
                  <a:cubicBezTo>
                    <a:pt x="1529" y="1"/>
                    <a:pt x="81" y="1522"/>
                    <a:pt x="42" y="4033"/>
                  </a:cubicBezTo>
                  <a:cubicBezTo>
                    <a:pt x="0" y="6476"/>
                    <a:pt x="1520" y="7750"/>
                    <a:pt x="3841" y="8119"/>
                  </a:cubicBezTo>
                  <a:cubicBezTo>
                    <a:pt x="6284" y="7976"/>
                    <a:pt x="7886" y="6826"/>
                    <a:pt x="8071" y="4382"/>
                  </a:cubicBezTo>
                  <a:cubicBezTo>
                    <a:pt x="8276" y="1774"/>
                    <a:pt x="6839" y="131"/>
                    <a:pt x="4251" y="8"/>
                  </a:cubicBezTo>
                  <a:cubicBezTo>
                    <a:pt x="4154" y="3"/>
                    <a:pt x="4058" y="1"/>
                    <a:pt x="39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6"/>
            <p:cNvSpPr/>
            <p:nvPr/>
          </p:nvSpPr>
          <p:spPr>
            <a:xfrm>
              <a:off x="4846775" y="238600"/>
              <a:ext cx="205900" cy="201200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93" y="1"/>
                  </a:moveTo>
                  <a:cubicBezTo>
                    <a:pt x="1611" y="1"/>
                    <a:pt x="366" y="1531"/>
                    <a:pt x="1" y="3801"/>
                  </a:cubicBezTo>
                  <a:cubicBezTo>
                    <a:pt x="145" y="6245"/>
                    <a:pt x="1315" y="7846"/>
                    <a:pt x="3738" y="8031"/>
                  </a:cubicBezTo>
                  <a:cubicBezTo>
                    <a:pt x="3889" y="8042"/>
                    <a:pt x="4037" y="8047"/>
                    <a:pt x="4181" y="8047"/>
                  </a:cubicBezTo>
                  <a:cubicBezTo>
                    <a:pt x="6551" y="8047"/>
                    <a:pt x="8016" y="6630"/>
                    <a:pt x="8112" y="4191"/>
                  </a:cubicBezTo>
                  <a:cubicBezTo>
                    <a:pt x="8236" y="1583"/>
                    <a:pt x="6675" y="22"/>
                    <a:pt x="4087" y="2"/>
                  </a:cubicBezTo>
                  <a:cubicBezTo>
                    <a:pt x="4056" y="1"/>
                    <a:pt x="4024" y="1"/>
                    <a:pt x="39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6"/>
            <p:cNvSpPr/>
            <p:nvPr/>
          </p:nvSpPr>
          <p:spPr>
            <a:xfrm>
              <a:off x="2548300" y="1075475"/>
              <a:ext cx="203850" cy="201800"/>
            </a:xfrm>
            <a:custGeom>
              <a:avLst/>
              <a:gdLst/>
              <a:ahLst/>
              <a:cxnLst/>
              <a:rect l="l" t="t" r="r" b="b"/>
              <a:pathLst>
                <a:path w="8154" h="8072" extrusionOk="0">
                  <a:moveTo>
                    <a:pt x="4116" y="0"/>
                  </a:moveTo>
                  <a:cubicBezTo>
                    <a:pt x="1600" y="0"/>
                    <a:pt x="1" y="1456"/>
                    <a:pt x="21" y="4108"/>
                  </a:cubicBezTo>
                  <a:cubicBezTo>
                    <a:pt x="42" y="6592"/>
                    <a:pt x="1623" y="8030"/>
                    <a:pt x="3964" y="8071"/>
                  </a:cubicBezTo>
                  <a:cubicBezTo>
                    <a:pt x="3998" y="8072"/>
                    <a:pt x="4031" y="8072"/>
                    <a:pt x="4065" y="8072"/>
                  </a:cubicBezTo>
                  <a:cubicBezTo>
                    <a:pt x="6530" y="8072"/>
                    <a:pt x="8011" y="6578"/>
                    <a:pt x="8153" y="3984"/>
                  </a:cubicBezTo>
                  <a:cubicBezTo>
                    <a:pt x="7948" y="1499"/>
                    <a:pt x="6551" y="41"/>
                    <a:pt x="4169" y="0"/>
                  </a:cubicBezTo>
                  <a:cubicBezTo>
                    <a:pt x="4152" y="0"/>
                    <a:pt x="4134" y="0"/>
                    <a:pt x="41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6"/>
            <p:cNvSpPr/>
            <p:nvPr/>
          </p:nvSpPr>
          <p:spPr>
            <a:xfrm>
              <a:off x="4847300" y="1075475"/>
              <a:ext cx="204350" cy="201775"/>
            </a:xfrm>
            <a:custGeom>
              <a:avLst/>
              <a:gdLst/>
              <a:ahLst/>
              <a:cxnLst/>
              <a:rect l="l" t="t" r="r" b="b"/>
              <a:pathLst>
                <a:path w="8174" h="8071" extrusionOk="0">
                  <a:moveTo>
                    <a:pt x="4098" y="0"/>
                  </a:moveTo>
                  <a:cubicBezTo>
                    <a:pt x="1582" y="0"/>
                    <a:pt x="123" y="1517"/>
                    <a:pt x="0" y="4149"/>
                  </a:cubicBezTo>
                  <a:cubicBezTo>
                    <a:pt x="206" y="6633"/>
                    <a:pt x="1664" y="8071"/>
                    <a:pt x="4005" y="8071"/>
                  </a:cubicBezTo>
                  <a:cubicBezTo>
                    <a:pt x="6531" y="8071"/>
                    <a:pt x="8174" y="6592"/>
                    <a:pt x="8112" y="3923"/>
                  </a:cubicBezTo>
                  <a:cubicBezTo>
                    <a:pt x="8071" y="1438"/>
                    <a:pt x="6490" y="21"/>
                    <a:pt x="4149" y="0"/>
                  </a:cubicBezTo>
                  <a:cubicBezTo>
                    <a:pt x="4132" y="0"/>
                    <a:pt x="4115" y="0"/>
                    <a:pt x="40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6"/>
            <p:cNvSpPr/>
            <p:nvPr/>
          </p:nvSpPr>
          <p:spPr>
            <a:xfrm>
              <a:off x="2547275" y="1912825"/>
              <a:ext cx="205375" cy="201275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6"/>
            <p:cNvSpPr/>
            <p:nvPr/>
          </p:nvSpPr>
          <p:spPr>
            <a:xfrm>
              <a:off x="4847300" y="1912650"/>
              <a:ext cx="207425" cy="201750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6"/>
            <p:cNvSpPr/>
            <p:nvPr/>
          </p:nvSpPr>
          <p:spPr>
            <a:xfrm>
              <a:off x="2544700" y="3586725"/>
              <a:ext cx="207450" cy="201750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6"/>
            <p:cNvSpPr/>
            <p:nvPr/>
          </p:nvSpPr>
          <p:spPr>
            <a:xfrm>
              <a:off x="4844225" y="3587375"/>
              <a:ext cx="206925" cy="20300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6"/>
            <p:cNvSpPr/>
            <p:nvPr/>
          </p:nvSpPr>
          <p:spPr>
            <a:xfrm>
              <a:off x="2548300" y="4423850"/>
              <a:ext cx="203850" cy="201325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6"/>
            <p:cNvSpPr/>
            <p:nvPr/>
          </p:nvSpPr>
          <p:spPr>
            <a:xfrm>
              <a:off x="4847300" y="4423850"/>
              <a:ext cx="205900" cy="201200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6"/>
            <p:cNvSpPr/>
            <p:nvPr/>
          </p:nvSpPr>
          <p:spPr>
            <a:xfrm>
              <a:off x="2545225" y="5261050"/>
              <a:ext cx="207425" cy="201575"/>
            </a:xfrm>
            <a:custGeom>
              <a:avLst/>
              <a:gdLst/>
              <a:ahLst/>
              <a:cxnLst/>
              <a:rect l="l" t="t" r="r" b="b"/>
              <a:pathLst>
                <a:path w="8297" h="8063" extrusionOk="0">
                  <a:moveTo>
                    <a:pt x="4065" y="0"/>
                  </a:moveTo>
                  <a:cubicBezTo>
                    <a:pt x="1787" y="0"/>
                    <a:pt x="337" y="1375"/>
                    <a:pt x="185" y="3766"/>
                  </a:cubicBezTo>
                  <a:cubicBezTo>
                    <a:pt x="0" y="6374"/>
                    <a:pt x="1520" y="7955"/>
                    <a:pt x="4107" y="8058"/>
                  </a:cubicBezTo>
                  <a:cubicBezTo>
                    <a:pt x="4185" y="8061"/>
                    <a:pt x="4262" y="8063"/>
                    <a:pt x="4338" y="8063"/>
                  </a:cubicBezTo>
                  <a:cubicBezTo>
                    <a:pt x="6634" y="8063"/>
                    <a:pt x="7879" y="6564"/>
                    <a:pt x="8297" y="4238"/>
                  </a:cubicBezTo>
                  <a:cubicBezTo>
                    <a:pt x="8174" y="1918"/>
                    <a:pt x="7065" y="275"/>
                    <a:pt x="4641" y="28"/>
                  </a:cubicBezTo>
                  <a:cubicBezTo>
                    <a:pt x="4444" y="10"/>
                    <a:pt x="4251" y="0"/>
                    <a:pt x="40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6"/>
            <p:cNvSpPr/>
            <p:nvPr/>
          </p:nvSpPr>
          <p:spPr>
            <a:xfrm>
              <a:off x="4846775" y="5261225"/>
              <a:ext cx="205400" cy="201300"/>
            </a:xfrm>
            <a:custGeom>
              <a:avLst/>
              <a:gdLst/>
              <a:ahLst/>
              <a:cxnLst/>
              <a:rect l="l" t="t" r="r" b="b"/>
              <a:pathLst>
                <a:path w="8216" h="8052" extrusionOk="0">
                  <a:moveTo>
                    <a:pt x="4012" y="0"/>
                  </a:moveTo>
                  <a:cubicBezTo>
                    <a:pt x="1631" y="0"/>
                    <a:pt x="386" y="1510"/>
                    <a:pt x="1" y="3800"/>
                  </a:cubicBezTo>
                  <a:cubicBezTo>
                    <a:pt x="186" y="6408"/>
                    <a:pt x="1459" y="8030"/>
                    <a:pt x="4087" y="8051"/>
                  </a:cubicBezTo>
                  <a:cubicBezTo>
                    <a:pt x="4121" y="8052"/>
                    <a:pt x="4154" y="8052"/>
                    <a:pt x="4187" y="8052"/>
                  </a:cubicBezTo>
                  <a:cubicBezTo>
                    <a:pt x="6552" y="8052"/>
                    <a:pt x="8031" y="6601"/>
                    <a:pt x="8112" y="4231"/>
                  </a:cubicBezTo>
                  <a:cubicBezTo>
                    <a:pt x="8215" y="1623"/>
                    <a:pt x="6737" y="62"/>
                    <a:pt x="4108" y="1"/>
                  </a:cubicBezTo>
                  <a:cubicBezTo>
                    <a:pt x="4076" y="0"/>
                    <a:pt x="4044" y="0"/>
                    <a:pt x="40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765CD8-268B-65B2-13A0-7C8FF4E1A8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D5302-F9D1-40F7-8BC2-6914F7D1A31E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Google Shape;401;p27"/>
          <p:cNvGrpSpPr/>
          <p:nvPr/>
        </p:nvGrpSpPr>
        <p:grpSpPr>
          <a:xfrm>
            <a:off x="7784688" y="534993"/>
            <a:ext cx="644323" cy="482128"/>
            <a:chOff x="9884101" y="2516393"/>
            <a:chExt cx="644323" cy="482128"/>
          </a:xfrm>
        </p:grpSpPr>
        <p:sp>
          <p:nvSpPr>
            <p:cNvPr id="402" name="Google Shape;402;p27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7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7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7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7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7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7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7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7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7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7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7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4" name="Google Shape;414;p27"/>
          <p:cNvGrpSpPr/>
          <p:nvPr/>
        </p:nvGrpSpPr>
        <p:grpSpPr>
          <a:xfrm>
            <a:off x="715088" y="534993"/>
            <a:ext cx="644323" cy="482128"/>
            <a:chOff x="9884101" y="2516393"/>
            <a:chExt cx="644323" cy="482128"/>
          </a:xfrm>
        </p:grpSpPr>
        <p:sp>
          <p:nvSpPr>
            <p:cNvPr id="415" name="Google Shape;415;p27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7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7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7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7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7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7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7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7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7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7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7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79DC38-E443-2EBF-983A-7B33CF3569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D5302-F9D1-40F7-8BC2-6914F7D1A31E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8" name="Google Shape;428;p28"/>
          <p:cNvGrpSpPr/>
          <p:nvPr/>
        </p:nvGrpSpPr>
        <p:grpSpPr>
          <a:xfrm>
            <a:off x="715088" y="534993"/>
            <a:ext cx="644323" cy="482128"/>
            <a:chOff x="9884101" y="2516393"/>
            <a:chExt cx="644323" cy="482128"/>
          </a:xfrm>
        </p:grpSpPr>
        <p:sp>
          <p:nvSpPr>
            <p:cNvPr id="429" name="Google Shape;429;p28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8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8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8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8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8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8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8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8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8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8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8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FFE2A0-93E0-70B4-4C59-BB470E09A5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D5302-F9D1-40F7-8BC2-6914F7D1A31E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Google Shape;442;p29"/>
          <p:cNvGrpSpPr/>
          <p:nvPr/>
        </p:nvGrpSpPr>
        <p:grpSpPr>
          <a:xfrm>
            <a:off x="7784688" y="534993"/>
            <a:ext cx="644323" cy="482128"/>
            <a:chOff x="9884101" y="2516393"/>
            <a:chExt cx="644323" cy="482128"/>
          </a:xfrm>
        </p:grpSpPr>
        <p:sp>
          <p:nvSpPr>
            <p:cNvPr id="443" name="Google Shape;443;p29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9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9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9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9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9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9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9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9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9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9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9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D734B5-A4EB-8675-E405-43F4B10054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D5302-F9D1-40F7-8BC2-6914F7D1A31E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03575"/>
            <a:ext cx="771390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miko"/>
              <a:buNone/>
              <a:defRPr sz="3300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ExtraBold"/>
              <a:buNone/>
              <a:defRPr sz="3500">
                <a:solidFill>
                  <a:schemeClr val="dk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ExtraBold"/>
              <a:buNone/>
              <a:defRPr sz="3500">
                <a:solidFill>
                  <a:schemeClr val="dk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ExtraBold"/>
              <a:buNone/>
              <a:defRPr sz="3500">
                <a:solidFill>
                  <a:schemeClr val="dk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ExtraBold"/>
              <a:buNone/>
              <a:defRPr sz="3500">
                <a:solidFill>
                  <a:schemeClr val="dk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ExtraBold"/>
              <a:buNone/>
              <a:defRPr sz="3500">
                <a:solidFill>
                  <a:schemeClr val="dk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ExtraBold"/>
              <a:buNone/>
              <a:defRPr sz="3500">
                <a:solidFill>
                  <a:schemeClr val="dk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ExtraBold"/>
              <a:buNone/>
              <a:defRPr sz="3500">
                <a:solidFill>
                  <a:schemeClr val="dk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ExtraBold"/>
              <a:buNone/>
              <a:defRPr sz="3500">
                <a:solidFill>
                  <a:schemeClr val="dk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369075"/>
            <a:ext cx="7713900" cy="32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5462C5-5428-722F-F2C3-1133E47872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D5302-F9D1-40F7-8BC2-6914F7D1A31E}" type="slidenum">
              <a:rPr lang="en-GB" smtClean="0"/>
              <a:t>‹#›</a:t>
            </a:fld>
            <a:endParaRPr lang="en-GB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8" r:id="rId4"/>
    <p:sldLayoutId id="2147483659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dpi.com/1424-8220/23/21/8989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github.com/pedromiglou/MRSI_Thesis_Action_Anticipation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35"/>
          <p:cNvSpPr txBox="1">
            <a:spLocks noGrp="1"/>
          </p:cNvSpPr>
          <p:nvPr>
            <p:ph type="ctrTitle"/>
          </p:nvPr>
        </p:nvSpPr>
        <p:spPr>
          <a:xfrm>
            <a:off x="608192" y="367805"/>
            <a:ext cx="7927613" cy="14824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/>
              <a:t>Recognition of Human Grasping Patterns for Intention Prediction in Collaborative Tasks</a:t>
            </a:r>
            <a:endParaRPr lang="en-GB" sz="3600" b="1" dirty="0">
              <a:solidFill>
                <a:schemeClr val="accent1"/>
              </a:solidFill>
            </a:endParaRPr>
          </a:p>
        </p:txBody>
      </p:sp>
      <p:sp>
        <p:nvSpPr>
          <p:cNvPr id="524" name="Google Shape;524;p35"/>
          <p:cNvSpPr txBox="1">
            <a:spLocks noGrp="1"/>
          </p:cNvSpPr>
          <p:nvPr>
            <p:ph type="subTitle" idx="1"/>
          </p:nvPr>
        </p:nvSpPr>
        <p:spPr>
          <a:xfrm>
            <a:off x="5546964" y="3309882"/>
            <a:ext cx="2988841" cy="13595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/>
              <a:t>11</a:t>
            </a:r>
            <a:r>
              <a:rPr lang="en" sz="1800" dirty="0"/>
              <a:t>/12/2023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DETI-UA</a:t>
            </a:r>
            <a:endParaRPr sz="1800" dirty="0"/>
          </a:p>
        </p:txBody>
      </p:sp>
      <p:sp>
        <p:nvSpPr>
          <p:cNvPr id="525" name="Google Shape;525;p35"/>
          <p:cNvSpPr txBox="1">
            <a:spLocks noGrp="1"/>
          </p:cNvSpPr>
          <p:nvPr>
            <p:ph type="subTitle" idx="3"/>
          </p:nvPr>
        </p:nvSpPr>
        <p:spPr>
          <a:xfrm>
            <a:off x="608193" y="1735933"/>
            <a:ext cx="7927614" cy="7524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dirty="0"/>
              <a:t>93283 - Pedro Miguel Loureiro Amaral</a:t>
            </a: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dirty="0"/>
              <a:t>Master in Robotics and Intelligent Systems</a:t>
            </a:r>
            <a:endParaRPr lang="en-GB" sz="1600" dirty="0"/>
          </a:p>
        </p:txBody>
      </p:sp>
      <p:cxnSp>
        <p:nvCxnSpPr>
          <p:cNvPr id="526" name="Google Shape;526;p35"/>
          <p:cNvCxnSpPr>
            <a:cxnSpLocks/>
          </p:cNvCxnSpPr>
          <p:nvPr/>
        </p:nvCxnSpPr>
        <p:spPr>
          <a:xfrm>
            <a:off x="-9025" y="2707481"/>
            <a:ext cx="916205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Google Shape;524;p35">
            <a:extLst>
              <a:ext uri="{FF2B5EF4-FFF2-40B4-BE49-F238E27FC236}">
                <a16:creationId xmlns:a16="http://schemas.microsoft.com/office/drawing/2014/main" id="{8F316BE3-AA0D-A0E0-5776-4E270C31575D}"/>
              </a:ext>
            </a:extLst>
          </p:cNvPr>
          <p:cNvSpPr txBox="1">
            <a:spLocks/>
          </p:cNvSpPr>
          <p:nvPr/>
        </p:nvSpPr>
        <p:spPr>
          <a:xfrm>
            <a:off x="608192" y="3309882"/>
            <a:ext cx="3106806" cy="1359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/>
            <a:r>
              <a:rPr lang="pt-BR" sz="1800" dirty="0"/>
              <a:t>Advisor: Filipe Silva</a:t>
            </a:r>
          </a:p>
          <a:p>
            <a:pPr marL="0" indent="0"/>
            <a:endParaRPr lang="pt-BR" sz="1800" dirty="0"/>
          </a:p>
          <a:p>
            <a:pPr marL="0" indent="0"/>
            <a:r>
              <a:rPr lang="pt-BR" sz="1800" dirty="0"/>
              <a:t>Co-advisor: Vítor Santos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B131459-F14A-ECB6-B690-EEA1FA07E522}"/>
              </a:ext>
            </a:extLst>
          </p:cNvPr>
          <p:cNvSpPr/>
          <p:nvPr/>
        </p:nvSpPr>
        <p:spPr>
          <a:xfrm>
            <a:off x="3929062" y="3014663"/>
            <a:ext cx="1099970" cy="18645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grpSp>
        <p:nvGrpSpPr>
          <p:cNvPr id="25" name="Google Shape;572;p37">
            <a:extLst>
              <a:ext uri="{FF2B5EF4-FFF2-40B4-BE49-F238E27FC236}">
                <a16:creationId xmlns:a16="http://schemas.microsoft.com/office/drawing/2014/main" id="{63B92D2C-44E7-3E13-BDD4-1657F9A881FF}"/>
              </a:ext>
            </a:extLst>
          </p:cNvPr>
          <p:cNvGrpSpPr/>
          <p:nvPr/>
        </p:nvGrpSpPr>
        <p:grpSpPr>
          <a:xfrm>
            <a:off x="4156885" y="3309882"/>
            <a:ext cx="644323" cy="911522"/>
            <a:chOff x="9884101" y="2516393"/>
            <a:chExt cx="644323" cy="911522"/>
          </a:xfrm>
        </p:grpSpPr>
        <p:sp>
          <p:nvSpPr>
            <p:cNvPr id="26" name="Google Shape;573;p37">
              <a:extLst>
                <a:ext uri="{FF2B5EF4-FFF2-40B4-BE49-F238E27FC236}">
                  <a16:creationId xmlns:a16="http://schemas.microsoft.com/office/drawing/2014/main" id="{186FB789-6F29-BDFE-B81E-5D08EA1440D4}"/>
                </a:ext>
              </a:extLst>
            </p:cNvPr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574;p37">
              <a:extLst>
                <a:ext uri="{FF2B5EF4-FFF2-40B4-BE49-F238E27FC236}">
                  <a16:creationId xmlns:a16="http://schemas.microsoft.com/office/drawing/2014/main" id="{176BD62A-278C-987E-BCC9-546DF5A78039}"/>
                </a:ext>
              </a:extLst>
            </p:cNvPr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575;p37">
              <a:extLst>
                <a:ext uri="{FF2B5EF4-FFF2-40B4-BE49-F238E27FC236}">
                  <a16:creationId xmlns:a16="http://schemas.microsoft.com/office/drawing/2014/main" id="{F2FEF995-6BFF-A386-46AE-4F44FC912905}"/>
                </a:ext>
              </a:extLst>
            </p:cNvPr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576;p37">
              <a:extLst>
                <a:ext uri="{FF2B5EF4-FFF2-40B4-BE49-F238E27FC236}">
                  <a16:creationId xmlns:a16="http://schemas.microsoft.com/office/drawing/2014/main" id="{E17F99D7-B6F0-7363-2FFE-EDCC258AF7D1}"/>
                </a:ext>
              </a:extLst>
            </p:cNvPr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577;p37">
              <a:extLst>
                <a:ext uri="{FF2B5EF4-FFF2-40B4-BE49-F238E27FC236}">
                  <a16:creationId xmlns:a16="http://schemas.microsoft.com/office/drawing/2014/main" id="{BB2067D8-EA2F-D01E-0298-6382678D0812}"/>
                </a:ext>
              </a:extLst>
            </p:cNvPr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578;p37">
              <a:extLst>
                <a:ext uri="{FF2B5EF4-FFF2-40B4-BE49-F238E27FC236}">
                  <a16:creationId xmlns:a16="http://schemas.microsoft.com/office/drawing/2014/main" id="{3A1EE828-7201-8E61-14D5-CC4514EBBDB3}"/>
                </a:ext>
              </a:extLst>
            </p:cNvPr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579;p37">
              <a:extLst>
                <a:ext uri="{FF2B5EF4-FFF2-40B4-BE49-F238E27FC236}">
                  <a16:creationId xmlns:a16="http://schemas.microsoft.com/office/drawing/2014/main" id="{8C31B50B-6BD9-465B-208A-D5D7001A86C3}"/>
                </a:ext>
              </a:extLst>
            </p:cNvPr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580;p37">
              <a:extLst>
                <a:ext uri="{FF2B5EF4-FFF2-40B4-BE49-F238E27FC236}">
                  <a16:creationId xmlns:a16="http://schemas.microsoft.com/office/drawing/2014/main" id="{79C0820E-55D7-7D10-84A3-9688BC26A6D0}"/>
                </a:ext>
              </a:extLst>
            </p:cNvPr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" name="Google Shape;581;p37">
              <a:extLst>
                <a:ext uri="{FF2B5EF4-FFF2-40B4-BE49-F238E27FC236}">
                  <a16:creationId xmlns:a16="http://schemas.microsoft.com/office/drawing/2014/main" id="{64A0B59C-ACF5-A7F8-D85C-08A8479945DA}"/>
                </a:ext>
              </a:extLst>
            </p:cNvPr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582;p37">
              <a:extLst>
                <a:ext uri="{FF2B5EF4-FFF2-40B4-BE49-F238E27FC236}">
                  <a16:creationId xmlns:a16="http://schemas.microsoft.com/office/drawing/2014/main" id="{3F69BADF-79FF-2BC8-9848-5CE31977C91D}"/>
                </a:ext>
              </a:extLst>
            </p:cNvPr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583;p37">
              <a:extLst>
                <a:ext uri="{FF2B5EF4-FFF2-40B4-BE49-F238E27FC236}">
                  <a16:creationId xmlns:a16="http://schemas.microsoft.com/office/drawing/2014/main" id="{DE159285-0B4C-49EC-0B9D-B8C73A832290}"/>
                </a:ext>
              </a:extLst>
            </p:cNvPr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584;p37">
              <a:extLst>
                <a:ext uri="{FF2B5EF4-FFF2-40B4-BE49-F238E27FC236}">
                  <a16:creationId xmlns:a16="http://schemas.microsoft.com/office/drawing/2014/main" id="{1EAC5B51-4E84-6798-0CE1-95F542973C46}"/>
                </a:ext>
              </a:extLst>
            </p:cNvPr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585;p37">
              <a:extLst>
                <a:ext uri="{FF2B5EF4-FFF2-40B4-BE49-F238E27FC236}">
                  <a16:creationId xmlns:a16="http://schemas.microsoft.com/office/drawing/2014/main" id="{A9B2296A-76FC-0E99-81EC-8D2DB49F9A07}"/>
                </a:ext>
              </a:extLst>
            </p:cNvPr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586;p37">
              <a:extLst>
                <a:ext uri="{FF2B5EF4-FFF2-40B4-BE49-F238E27FC236}">
                  <a16:creationId xmlns:a16="http://schemas.microsoft.com/office/drawing/2014/main" id="{EB189E7F-FD81-99BE-2D6C-36662B0C7D63}"/>
                </a:ext>
              </a:extLst>
            </p:cNvPr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587;p37">
              <a:extLst>
                <a:ext uri="{FF2B5EF4-FFF2-40B4-BE49-F238E27FC236}">
                  <a16:creationId xmlns:a16="http://schemas.microsoft.com/office/drawing/2014/main" id="{DD2F46DB-2FCF-E2D7-1F61-478199CBEEC4}"/>
                </a:ext>
              </a:extLst>
            </p:cNvPr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588;p37">
              <a:extLst>
                <a:ext uri="{FF2B5EF4-FFF2-40B4-BE49-F238E27FC236}">
                  <a16:creationId xmlns:a16="http://schemas.microsoft.com/office/drawing/2014/main" id="{4F663407-A707-B811-7966-70520E6EB987}"/>
                </a:ext>
              </a:extLst>
            </p:cNvPr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589;p37">
              <a:extLst>
                <a:ext uri="{FF2B5EF4-FFF2-40B4-BE49-F238E27FC236}">
                  <a16:creationId xmlns:a16="http://schemas.microsoft.com/office/drawing/2014/main" id="{2DD0B83A-78EF-3D50-0CFC-D3B1E089A049}"/>
                </a:ext>
              </a:extLst>
            </p:cNvPr>
            <p:cNvSpPr/>
            <p:nvPr/>
          </p:nvSpPr>
          <p:spPr>
            <a:xfrm>
              <a:off x="10475043" y="3376088"/>
              <a:ext cx="52726" cy="51674"/>
            </a:xfrm>
            <a:custGeom>
              <a:avLst/>
              <a:gdLst/>
              <a:ahLst/>
              <a:cxnLst/>
              <a:rect l="l" t="t" r="r" b="b"/>
              <a:pathLst>
                <a:path w="8216" h="8052" extrusionOk="0">
                  <a:moveTo>
                    <a:pt x="4012" y="0"/>
                  </a:moveTo>
                  <a:cubicBezTo>
                    <a:pt x="1631" y="0"/>
                    <a:pt x="386" y="1510"/>
                    <a:pt x="1" y="3800"/>
                  </a:cubicBezTo>
                  <a:cubicBezTo>
                    <a:pt x="186" y="6408"/>
                    <a:pt x="1459" y="8030"/>
                    <a:pt x="4087" y="8051"/>
                  </a:cubicBezTo>
                  <a:cubicBezTo>
                    <a:pt x="4121" y="8052"/>
                    <a:pt x="4154" y="8052"/>
                    <a:pt x="4187" y="8052"/>
                  </a:cubicBezTo>
                  <a:cubicBezTo>
                    <a:pt x="6552" y="8052"/>
                    <a:pt x="8031" y="6601"/>
                    <a:pt x="8112" y="4231"/>
                  </a:cubicBezTo>
                  <a:cubicBezTo>
                    <a:pt x="8215" y="1623"/>
                    <a:pt x="6737" y="62"/>
                    <a:pt x="4108" y="1"/>
                  </a:cubicBezTo>
                  <a:cubicBezTo>
                    <a:pt x="4076" y="0"/>
                    <a:pt x="4044" y="0"/>
                    <a:pt x="40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590;p37">
              <a:extLst>
                <a:ext uri="{FF2B5EF4-FFF2-40B4-BE49-F238E27FC236}">
                  <a16:creationId xmlns:a16="http://schemas.microsoft.com/office/drawing/2014/main" id="{1E7733EF-1EE7-B169-BE9D-E55C2210E941}"/>
                </a:ext>
              </a:extLst>
            </p:cNvPr>
            <p:cNvSpPr/>
            <p:nvPr/>
          </p:nvSpPr>
          <p:spPr>
            <a:xfrm>
              <a:off x="10278283" y="3375696"/>
              <a:ext cx="53118" cy="52219"/>
            </a:xfrm>
            <a:custGeom>
              <a:avLst/>
              <a:gdLst/>
              <a:ahLst/>
              <a:cxnLst/>
              <a:rect l="l" t="t" r="r" b="b"/>
              <a:pathLst>
                <a:path w="8277" h="8137" extrusionOk="0">
                  <a:moveTo>
                    <a:pt x="4354" y="0"/>
                  </a:moveTo>
                  <a:cubicBezTo>
                    <a:pt x="1602" y="82"/>
                    <a:pt x="42" y="1602"/>
                    <a:pt x="21" y="4107"/>
                  </a:cubicBezTo>
                  <a:cubicBezTo>
                    <a:pt x="1" y="6428"/>
                    <a:pt x="1459" y="8050"/>
                    <a:pt x="3923" y="8133"/>
                  </a:cubicBezTo>
                  <a:cubicBezTo>
                    <a:pt x="3996" y="8135"/>
                    <a:pt x="4067" y="8136"/>
                    <a:pt x="4138" y="8136"/>
                  </a:cubicBezTo>
                  <a:cubicBezTo>
                    <a:pt x="6438" y="8136"/>
                    <a:pt x="7912" y="6847"/>
                    <a:pt x="8071" y="4436"/>
                  </a:cubicBezTo>
                  <a:cubicBezTo>
                    <a:pt x="8277" y="1807"/>
                    <a:pt x="6839" y="370"/>
                    <a:pt x="43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" name="Google Shape;591;p37">
              <a:extLst>
                <a:ext uri="{FF2B5EF4-FFF2-40B4-BE49-F238E27FC236}">
                  <a16:creationId xmlns:a16="http://schemas.microsoft.com/office/drawing/2014/main" id="{3890614A-93DC-8C5B-2BBA-E4DCCF00B960}"/>
                </a:ext>
              </a:extLst>
            </p:cNvPr>
            <p:cNvSpPr/>
            <p:nvPr/>
          </p:nvSpPr>
          <p:spPr>
            <a:xfrm>
              <a:off x="10081920" y="3376088"/>
              <a:ext cx="52194" cy="51802"/>
            </a:xfrm>
            <a:custGeom>
              <a:avLst/>
              <a:gdLst/>
              <a:ahLst/>
              <a:cxnLst/>
              <a:rect l="l" t="t" r="r" b="b"/>
              <a:pathLst>
                <a:path w="8133" h="8072" extrusionOk="0">
                  <a:moveTo>
                    <a:pt x="4060" y="0"/>
                  </a:moveTo>
                  <a:cubicBezTo>
                    <a:pt x="4028" y="0"/>
                    <a:pt x="3996" y="0"/>
                    <a:pt x="3964" y="1"/>
                  </a:cubicBezTo>
                  <a:cubicBezTo>
                    <a:pt x="1499" y="42"/>
                    <a:pt x="247" y="1521"/>
                    <a:pt x="0" y="3944"/>
                  </a:cubicBezTo>
                  <a:cubicBezTo>
                    <a:pt x="164" y="6531"/>
                    <a:pt x="1499" y="8072"/>
                    <a:pt x="4128" y="8072"/>
                  </a:cubicBezTo>
                  <a:cubicBezTo>
                    <a:pt x="6613" y="8051"/>
                    <a:pt x="8091" y="6449"/>
                    <a:pt x="8112" y="4129"/>
                  </a:cubicBezTo>
                  <a:cubicBezTo>
                    <a:pt x="8132" y="1673"/>
                    <a:pt x="6709" y="0"/>
                    <a:pt x="40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" name="Google Shape;592;p37">
              <a:extLst>
                <a:ext uri="{FF2B5EF4-FFF2-40B4-BE49-F238E27FC236}">
                  <a16:creationId xmlns:a16="http://schemas.microsoft.com/office/drawing/2014/main" id="{0441E62F-918C-91B1-7768-168CA431AA12}"/>
                </a:ext>
              </a:extLst>
            </p:cNvPr>
            <p:cNvSpPr/>
            <p:nvPr/>
          </p:nvSpPr>
          <p:spPr>
            <a:xfrm>
              <a:off x="9884236" y="3376043"/>
              <a:ext cx="53246" cy="51744"/>
            </a:xfrm>
            <a:custGeom>
              <a:avLst/>
              <a:gdLst/>
              <a:ahLst/>
              <a:cxnLst/>
              <a:rect l="l" t="t" r="r" b="b"/>
              <a:pathLst>
                <a:path w="8297" h="8063" extrusionOk="0">
                  <a:moveTo>
                    <a:pt x="4065" y="0"/>
                  </a:moveTo>
                  <a:cubicBezTo>
                    <a:pt x="1787" y="0"/>
                    <a:pt x="337" y="1375"/>
                    <a:pt x="185" y="3766"/>
                  </a:cubicBezTo>
                  <a:cubicBezTo>
                    <a:pt x="0" y="6374"/>
                    <a:pt x="1520" y="7955"/>
                    <a:pt x="4107" y="8058"/>
                  </a:cubicBezTo>
                  <a:cubicBezTo>
                    <a:pt x="4185" y="8061"/>
                    <a:pt x="4262" y="8063"/>
                    <a:pt x="4338" y="8063"/>
                  </a:cubicBezTo>
                  <a:cubicBezTo>
                    <a:pt x="6634" y="8063"/>
                    <a:pt x="7879" y="6564"/>
                    <a:pt x="8297" y="4238"/>
                  </a:cubicBezTo>
                  <a:cubicBezTo>
                    <a:pt x="8174" y="1918"/>
                    <a:pt x="7065" y="275"/>
                    <a:pt x="4641" y="28"/>
                  </a:cubicBezTo>
                  <a:cubicBezTo>
                    <a:pt x="4444" y="10"/>
                    <a:pt x="4251" y="0"/>
                    <a:pt x="40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43"/>
          <p:cNvSpPr txBox="1">
            <a:spLocks noGrp="1"/>
          </p:cNvSpPr>
          <p:nvPr>
            <p:ph type="title"/>
          </p:nvPr>
        </p:nvSpPr>
        <p:spPr>
          <a:xfrm flipH="1">
            <a:off x="964406" y="256647"/>
            <a:ext cx="7215188" cy="722318"/>
          </a:xfrm>
          <a:prstGeom prst="rect">
            <a:avLst/>
          </a:prstGeom>
        </p:spPr>
        <p:txBody>
          <a:bodyPr spcFirstLastPara="1" wrap="square" lIns="91425" tIns="0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50" dirty="0"/>
              <a:t>ARCHITECTURE</a:t>
            </a:r>
            <a:endParaRPr sz="2850" dirty="0"/>
          </a:p>
        </p:txBody>
      </p:sp>
      <p:grpSp>
        <p:nvGrpSpPr>
          <p:cNvPr id="752" name="Google Shape;752;p43"/>
          <p:cNvGrpSpPr/>
          <p:nvPr/>
        </p:nvGrpSpPr>
        <p:grpSpPr>
          <a:xfrm>
            <a:off x="268351" y="256647"/>
            <a:ext cx="644323" cy="696478"/>
            <a:chOff x="9884101" y="2516393"/>
            <a:chExt cx="644323" cy="696478"/>
          </a:xfrm>
        </p:grpSpPr>
        <p:sp>
          <p:nvSpPr>
            <p:cNvPr id="753" name="Google Shape;753;p43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4" name="Google Shape;754;p43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5" name="Google Shape;755;p43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6" name="Google Shape;756;p43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7" name="Google Shape;757;p43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8" name="Google Shape;758;p43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9" name="Google Shape;759;p43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0" name="Google Shape;760;p43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1" name="Google Shape;761;p43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2" name="Google Shape;762;p43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3" name="Google Shape;763;p43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4" name="Google Shape;764;p43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5" name="Google Shape;765;p43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6" name="Google Shape;766;p43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7" name="Google Shape;767;p43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8" name="Google Shape;768;p43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769" name="Google Shape;769;p43"/>
          <p:cNvGrpSpPr/>
          <p:nvPr/>
        </p:nvGrpSpPr>
        <p:grpSpPr>
          <a:xfrm>
            <a:off x="8230267" y="282577"/>
            <a:ext cx="644323" cy="696478"/>
            <a:chOff x="9884101" y="2516393"/>
            <a:chExt cx="644323" cy="696478"/>
          </a:xfrm>
        </p:grpSpPr>
        <p:sp>
          <p:nvSpPr>
            <p:cNvPr id="770" name="Google Shape;770;p43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1" name="Google Shape;771;p43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2" name="Google Shape;772;p43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3" name="Google Shape;773;p43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4" name="Google Shape;774;p43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5" name="Google Shape;775;p43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6" name="Google Shape;776;p43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7" name="Google Shape;777;p43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8" name="Google Shape;778;p43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9" name="Google Shape;779;p43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0" name="Google Shape;780;p43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1" name="Google Shape;781;p43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2" name="Google Shape;782;p43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3" name="Google Shape;783;p43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4" name="Google Shape;784;p43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5" name="Google Shape;785;p43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75AC55-0E11-6F56-1E89-6EC0FA5A50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D5302-F9D1-40F7-8BC2-6914F7D1A31E}" type="slidenum">
              <a:rPr lang="en-GB" smtClean="0"/>
              <a:t>10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2F29EC-3D42-C8BA-F546-6951EF4308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7494" y="1408122"/>
            <a:ext cx="7707992" cy="286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77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43"/>
          <p:cNvSpPr txBox="1">
            <a:spLocks noGrp="1"/>
          </p:cNvSpPr>
          <p:nvPr>
            <p:ph type="title"/>
          </p:nvPr>
        </p:nvSpPr>
        <p:spPr>
          <a:xfrm flipH="1">
            <a:off x="964406" y="256647"/>
            <a:ext cx="7215188" cy="722318"/>
          </a:xfrm>
          <a:prstGeom prst="rect">
            <a:avLst/>
          </a:prstGeom>
        </p:spPr>
        <p:txBody>
          <a:bodyPr spcFirstLastPara="1" wrap="square" lIns="91425" tIns="0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50" dirty="0"/>
              <a:t>COLLABORATIVE TASK: WORKSPACE</a:t>
            </a:r>
          </a:p>
        </p:txBody>
      </p:sp>
      <p:grpSp>
        <p:nvGrpSpPr>
          <p:cNvPr id="752" name="Google Shape;752;p43"/>
          <p:cNvGrpSpPr/>
          <p:nvPr/>
        </p:nvGrpSpPr>
        <p:grpSpPr>
          <a:xfrm>
            <a:off x="268351" y="256647"/>
            <a:ext cx="644323" cy="696478"/>
            <a:chOff x="9884101" y="2516393"/>
            <a:chExt cx="644323" cy="696478"/>
          </a:xfrm>
        </p:grpSpPr>
        <p:sp>
          <p:nvSpPr>
            <p:cNvPr id="753" name="Google Shape;753;p43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3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3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3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3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3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3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3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3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3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3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3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3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3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3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3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9" name="Google Shape;769;p43"/>
          <p:cNvGrpSpPr/>
          <p:nvPr/>
        </p:nvGrpSpPr>
        <p:grpSpPr>
          <a:xfrm>
            <a:off x="8230267" y="282577"/>
            <a:ext cx="644323" cy="696478"/>
            <a:chOff x="9884101" y="2516393"/>
            <a:chExt cx="644323" cy="696478"/>
          </a:xfrm>
        </p:grpSpPr>
        <p:sp>
          <p:nvSpPr>
            <p:cNvPr id="770" name="Google Shape;770;p43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3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3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3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3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3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3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3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3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3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3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3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3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3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3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3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75AC55-0E11-6F56-1E89-6EC0FA5A50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D5302-F9D1-40F7-8BC2-6914F7D1A31E}" type="slidenum">
              <a:rPr lang="en-GB" smtClean="0"/>
              <a:t>11</a:t>
            </a:fld>
            <a:endParaRPr lang="en-GB" dirty="0"/>
          </a:p>
        </p:txBody>
      </p:sp>
      <p:sp>
        <p:nvSpPr>
          <p:cNvPr id="2" name="Google Shape;606;p39">
            <a:extLst>
              <a:ext uri="{FF2B5EF4-FFF2-40B4-BE49-F238E27FC236}">
                <a16:creationId xmlns:a16="http://schemas.microsoft.com/office/drawing/2014/main" id="{9BC89344-F16A-2258-8091-427D7750550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14599" y="1115648"/>
            <a:ext cx="2907282" cy="35301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1600"/>
              </a:spcAft>
              <a:buSzPct val="100000"/>
              <a:buFont typeface="+mj-lt"/>
              <a:buAutoNum type="arabicPeriod"/>
            </a:pPr>
            <a:r>
              <a:rPr lang="en-GB" sz="1600" dirty="0"/>
              <a:t>Robot area where the big blocks are stored</a:t>
            </a:r>
          </a:p>
          <a:p>
            <a:pPr marL="342900" lvl="0" indent="-342900" algn="l" rtl="0">
              <a:spcBef>
                <a:spcPts val="0"/>
              </a:spcBef>
              <a:spcAft>
                <a:spcPts val="1600"/>
              </a:spcAft>
              <a:buSzPct val="100000"/>
              <a:buFont typeface="+mj-lt"/>
              <a:buAutoNum type="arabicPeriod"/>
            </a:pPr>
            <a:r>
              <a:rPr lang="en-GB" sz="1600" dirty="0"/>
              <a:t>Small blocks that can be hovered by the user to interact with the robot</a:t>
            </a:r>
          </a:p>
          <a:p>
            <a:pPr marL="342900" lvl="0" indent="-342900" algn="l" rtl="0">
              <a:spcBef>
                <a:spcPts val="0"/>
              </a:spcBef>
              <a:spcAft>
                <a:spcPts val="1600"/>
              </a:spcAft>
              <a:buSzPct val="100000"/>
              <a:buFont typeface="+mj-lt"/>
              <a:buAutoNum type="arabicPeriod"/>
            </a:pPr>
            <a:r>
              <a:rPr lang="en-GB" sz="1600" dirty="0"/>
              <a:t>Free space where the robot places the blocks</a:t>
            </a:r>
          </a:p>
          <a:p>
            <a:pPr marL="342900" lvl="0" indent="-342900" algn="l" rtl="0">
              <a:spcBef>
                <a:spcPts val="0"/>
              </a:spcBef>
              <a:spcAft>
                <a:spcPts val="1600"/>
              </a:spcAft>
              <a:buSzPct val="100000"/>
              <a:buFont typeface="+mj-lt"/>
              <a:buAutoNum type="arabicPeriod"/>
            </a:pPr>
            <a:r>
              <a:rPr lang="en-GB" sz="1600" dirty="0"/>
              <a:t>User space</a:t>
            </a:r>
          </a:p>
          <a:p>
            <a:pPr marL="342900" lvl="0" indent="-342900" algn="l" rtl="0">
              <a:spcBef>
                <a:spcPts val="0"/>
              </a:spcBef>
              <a:spcAft>
                <a:spcPts val="1600"/>
              </a:spcAft>
              <a:buSzPct val="100000"/>
              <a:buFont typeface="+mj-lt"/>
              <a:buAutoNum type="arabicPeriod"/>
            </a:pPr>
            <a:endParaRPr lang="en-GB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294785-E251-7EC7-4D6A-6E27B41CB9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755899" y="1141584"/>
            <a:ext cx="4670746" cy="350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52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43"/>
          <p:cNvSpPr txBox="1">
            <a:spLocks noGrp="1"/>
          </p:cNvSpPr>
          <p:nvPr>
            <p:ph type="title"/>
          </p:nvPr>
        </p:nvSpPr>
        <p:spPr>
          <a:xfrm flipH="1">
            <a:off x="911756" y="256647"/>
            <a:ext cx="7318246" cy="722318"/>
          </a:xfrm>
          <a:prstGeom prst="rect">
            <a:avLst/>
          </a:prstGeom>
        </p:spPr>
        <p:txBody>
          <a:bodyPr spcFirstLastPara="1" wrap="square" lIns="91425" tIns="0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50" dirty="0"/>
              <a:t>COLLABORATIVE TASK</a:t>
            </a:r>
            <a:r>
              <a:rPr lang="en-GB" sz="2850" dirty="0"/>
              <a:t>: BUILD A FLAG</a:t>
            </a:r>
            <a:endParaRPr sz="2850" dirty="0"/>
          </a:p>
        </p:txBody>
      </p:sp>
      <p:grpSp>
        <p:nvGrpSpPr>
          <p:cNvPr id="752" name="Google Shape;752;p43"/>
          <p:cNvGrpSpPr/>
          <p:nvPr/>
        </p:nvGrpSpPr>
        <p:grpSpPr>
          <a:xfrm>
            <a:off x="268351" y="256647"/>
            <a:ext cx="644323" cy="696478"/>
            <a:chOff x="9884101" y="2516393"/>
            <a:chExt cx="644323" cy="696478"/>
          </a:xfrm>
        </p:grpSpPr>
        <p:sp>
          <p:nvSpPr>
            <p:cNvPr id="753" name="Google Shape;753;p43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4" name="Google Shape;754;p43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5" name="Google Shape;755;p43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6" name="Google Shape;756;p43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7" name="Google Shape;757;p43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8" name="Google Shape;758;p43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9" name="Google Shape;759;p43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0" name="Google Shape;760;p43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1" name="Google Shape;761;p43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2" name="Google Shape;762;p43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3" name="Google Shape;763;p43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4" name="Google Shape;764;p43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5" name="Google Shape;765;p43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6" name="Google Shape;766;p43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7" name="Google Shape;767;p43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8" name="Google Shape;768;p43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769" name="Google Shape;769;p43"/>
          <p:cNvGrpSpPr/>
          <p:nvPr/>
        </p:nvGrpSpPr>
        <p:grpSpPr>
          <a:xfrm>
            <a:off x="8230267" y="282577"/>
            <a:ext cx="644323" cy="696478"/>
            <a:chOff x="9884101" y="2516393"/>
            <a:chExt cx="644323" cy="696478"/>
          </a:xfrm>
        </p:grpSpPr>
        <p:sp>
          <p:nvSpPr>
            <p:cNvPr id="770" name="Google Shape;770;p43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1" name="Google Shape;771;p43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2" name="Google Shape;772;p43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3" name="Google Shape;773;p43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4" name="Google Shape;774;p43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5" name="Google Shape;775;p43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6" name="Google Shape;776;p43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7" name="Google Shape;777;p43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8" name="Google Shape;778;p43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9" name="Google Shape;779;p43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0" name="Google Shape;780;p43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1" name="Google Shape;781;p43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2" name="Google Shape;782;p43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3" name="Google Shape;783;p43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4" name="Google Shape;784;p43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5" name="Google Shape;785;p43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75AC55-0E11-6F56-1E89-6EC0FA5A50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D5302-F9D1-40F7-8BC2-6914F7D1A31E}" type="slidenum">
              <a:rPr lang="en-GB" smtClean="0"/>
              <a:t>12</a:t>
            </a:fld>
            <a:endParaRPr lang="en-GB" dirty="0"/>
          </a:p>
        </p:txBody>
      </p:sp>
      <p:sp>
        <p:nvSpPr>
          <p:cNvPr id="2" name="Google Shape;606;p39">
            <a:extLst>
              <a:ext uri="{FF2B5EF4-FFF2-40B4-BE49-F238E27FC236}">
                <a16:creationId xmlns:a16="http://schemas.microsoft.com/office/drawing/2014/main" id="{9BC89344-F16A-2258-8091-427D7750550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14598" y="1115648"/>
            <a:ext cx="4379561" cy="34366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1600"/>
              </a:spcAft>
              <a:buSzPct val="100000"/>
              <a:buFont typeface="+mj-lt"/>
              <a:buAutoNum type="arabicPeriod"/>
            </a:pPr>
            <a:r>
              <a:rPr lang="en-GB" sz="1600" dirty="0"/>
              <a:t>The experiment involves the shared task of building a striped flag using Lego bricks (14 pre-selected flags).</a:t>
            </a:r>
          </a:p>
          <a:p>
            <a:pPr marL="342900" lvl="0" indent="-342900" algn="l" rtl="0">
              <a:spcBef>
                <a:spcPts val="0"/>
              </a:spcBef>
              <a:spcAft>
                <a:spcPts val="1600"/>
              </a:spcAft>
              <a:buSzPct val="100000"/>
              <a:buFont typeface="+mj-lt"/>
              <a:buAutoNum type="arabicPeriod"/>
            </a:pPr>
            <a:r>
              <a:rPr lang="en-GB" sz="1600" dirty="0"/>
              <a:t>The human operator selects the first block by interacting with the small blocks.</a:t>
            </a:r>
          </a:p>
          <a:p>
            <a:pPr marL="342900" lvl="0" indent="-342900" algn="l" rtl="0">
              <a:spcBef>
                <a:spcPts val="0"/>
              </a:spcBef>
              <a:spcAft>
                <a:spcPts val="1600"/>
              </a:spcAft>
              <a:buSzPct val="100000"/>
              <a:buFont typeface="+mj-lt"/>
              <a:buAutoNum type="arabicPeriod"/>
            </a:pPr>
            <a:r>
              <a:rPr lang="en-GB" sz="1600" dirty="0"/>
              <a:t>The robot completes the sequence trying to anticipate the human intention.</a:t>
            </a:r>
          </a:p>
          <a:p>
            <a:pPr marL="342900" lvl="0" indent="-342900" algn="l" rtl="0">
              <a:spcBef>
                <a:spcPts val="0"/>
              </a:spcBef>
              <a:spcAft>
                <a:spcPts val="1600"/>
              </a:spcAft>
              <a:buSzPct val="100000"/>
              <a:buFont typeface="+mj-lt"/>
              <a:buAutoNum type="arabicPeriod"/>
            </a:pPr>
            <a:r>
              <a:rPr lang="en-GB" sz="1600" dirty="0"/>
              <a:t>The operator can reject a block using the small violet block.</a:t>
            </a:r>
          </a:p>
        </p:txBody>
      </p:sp>
      <p:pic>
        <p:nvPicPr>
          <p:cNvPr id="5" name="Picture 4" descr="A group of lego blocks&#10;&#10;Description automatically generated with medium confidence">
            <a:extLst>
              <a:ext uri="{FF2B5EF4-FFF2-40B4-BE49-F238E27FC236}">
                <a16:creationId xmlns:a16="http://schemas.microsoft.com/office/drawing/2014/main" id="{2371CF1C-CCA0-EC61-0759-306DC1E66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6004" y="2794022"/>
            <a:ext cx="3001212" cy="1758286"/>
          </a:xfrm>
          <a:prstGeom prst="rect">
            <a:avLst/>
          </a:prstGeom>
        </p:spPr>
      </p:pic>
      <p:pic>
        <p:nvPicPr>
          <p:cNvPr id="6" name="Picture 5" descr="A group of flags with names&#10;&#10;Description automatically generated">
            <a:extLst>
              <a:ext uri="{FF2B5EF4-FFF2-40B4-BE49-F238E27FC236}">
                <a16:creationId xmlns:a16="http://schemas.microsoft.com/office/drawing/2014/main" id="{C1FDDF83-ACA3-F8AF-FA81-396E1FFCEE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3076" y="1115648"/>
            <a:ext cx="3367069" cy="161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986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43"/>
          <p:cNvSpPr txBox="1">
            <a:spLocks noGrp="1"/>
          </p:cNvSpPr>
          <p:nvPr>
            <p:ph type="title"/>
          </p:nvPr>
        </p:nvSpPr>
        <p:spPr>
          <a:xfrm flipH="1">
            <a:off x="964406" y="256647"/>
            <a:ext cx="7215188" cy="722318"/>
          </a:xfrm>
          <a:prstGeom prst="rect">
            <a:avLst/>
          </a:prstGeom>
        </p:spPr>
        <p:txBody>
          <a:bodyPr spcFirstLastPara="1" wrap="square" lIns="91425" tIns="0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50" dirty="0"/>
              <a:t>PROBABILITY BASED</a:t>
            </a:r>
            <a:endParaRPr sz="2850" dirty="0"/>
          </a:p>
        </p:txBody>
      </p:sp>
      <p:grpSp>
        <p:nvGrpSpPr>
          <p:cNvPr id="752" name="Google Shape;752;p43"/>
          <p:cNvGrpSpPr/>
          <p:nvPr/>
        </p:nvGrpSpPr>
        <p:grpSpPr>
          <a:xfrm>
            <a:off x="268351" y="256647"/>
            <a:ext cx="644323" cy="696478"/>
            <a:chOff x="9884101" y="2516393"/>
            <a:chExt cx="644323" cy="696478"/>
          </a:xfrm>
        </p:grpSpPr>
        <p:sp>
          <p:nvSpPr>
            <p:cNvPr id="753" name="Google Shape;753;p43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4" name="Google Shape;754;p43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5" name="Google Shape;755;p43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6" name="Google Shape;756;p43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7" name="Google Shape;757;p43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8" name="Google Shape;758;p43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9" name="Google Shape;759;p43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0" name="Google Shape;760;p43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1" name="Google Shape;761;p43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2" name="Google Shape;762;p43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3" name="Google Shape;763;p43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4" name="Google Shape;764;p43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5" name="Google Shape;765;p43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6" name="Google Shape;766;p43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7" name="Google Shape;767;p43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8" name="Google Shape;768;p43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769" name="Google Shape;769;p43"/>
          <p:cNvGrpSpPr/>
          <p:nvPr/>
        </p:nvGrpSpPr>
        <p:grpSpPr>
          <a:xfrm>
            <a:off x="8230267" y="282577"/>
            <a:ext cx="644323" cy="696478"/>
            <a:chOff x="9884101" y="2516393"/>
            <a:chExt cx="644323" cy="696478"/>
          </a:xfrm>
        </p:grpSpPr>
        <p:sp>
          <p:nvSpPr>
            <p:cNvPr id="770" name="Google Shape;770;p43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1" name="Google Shape;771;p43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2" name="Google Shape;772;p43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3" name="Google Shape;773;p43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4" name="Google Shape;774;p43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5" name="Google Shape;775;p43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6" name="Google Shape;776;p43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7" name="Google Shape;777;p43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8" name="Google Shape;778;p43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9" name="Google Shape;779;p43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0" name="Google Shape;780;p43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1" name="Google Shape;781;p43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2" name="Google Shape;782;p43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3" name="Google Shape;783;p43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4" name="Google Shape;784;p43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5" name="Google Shape;785;p43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75AC55-0E11-6F56-1E89-6EC0FA5A50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D5302-F9D1-40F7-8BC2-6914F7D1A31E}" type="slidenum">
              <a:rPr lang="en-GB" smtClean="0"/>
              <a:t>13</a:t>
            </a:fld>
            <a:endParaRPr lang="en-GB" dirty="0"/>
          </a:p>
        </p:txBody>
      </p:sp>
      <p:sp>
        <p:nvSpPr>
          <p:cNvPr id="2" name="Google Shape;606;p39">
            <a:extLst>
              <a:ext uri="{FF2B5EF4-FFF2-40B4-BE49-F238E27FC236}">
                <a16:creationId xmlns:a16="http://schemas.microsoft.com/office/drawing/2014/main" id="{9BC89344-F16A-2258-8091-427D7750550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14598" y="1115647"/>
            <a:ext cx="3132645" cy="19538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First block based on a small block interaction</a:t>
            </a:r>
          </a:p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Next blocks based on a probability table</a:t>
            </a:r>
            <a:endParaRPr lang="en-GB" sz="1400" dirty="0"/>
          </a:p>
        </p:txBody>
      </p:sp>
      <p:pic>
        <p:nvPicPr>
          <p:cNvPr id="5" name="Probability_based">
            <a:hlinkClick r:id="" action="ppaction://media"/>
            <a:extLst>
              <a:ext uri="{FF2B5EF4-FFF2-40B4-BE49-F238E27FC236}">
                <a16:creationId xmlns:a16="http://schemas.microsoft.com/office/drawing/2014/main" id="{93D02C24-1EE9-BE15-A6B2-A04A9BCE27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7026" t="15" r="21066" b="-15"/>
          <a:stretch/>
        </p:blipFill>
        <p:spPr>
          <a:xfrm>
            <a:off x="3914628" y="1141584"/>
            <a:ext cx="4512797" cy="35301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06DD13-2B93-68CD-A254-0432E0296EBF}"/>
              </a:ext>
            </a:extLst>
          </p:cNvPr>
          <p:cNvSpPr txBox="1"/>
          <p:nvPr/>
        </p:nvSpPr>
        <p:spPr>
          <a:xfrm>
            <a:off x="714597" y="3225201"/>
            <a:ext cx="31326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</a:pPr>
            <a:r>
              <a:rPr lang="en-GB" sz="1200" i="1" dirty="0">
                <a:latin typeface="Amiko" panose="020B0604020202020204" charset="0"/>
                <a:cs typeface="Amiko" panose="020B0604020202020204" charset="0"/>
              </a:rPr>
              <a:t>P(yellow | dark blue) = 50%</a:t>
            </a:r>
          </a:p>
          <a:p>
            <a:pPr marL="0" indent="0" algn="r">
              <a:spcAft>
                <a:spcPts val="1600"/>
              </a:spcAft>
            </a:pPr>
            <a:r>
              <a:rPr lang="en-GB" sz="1200" i="1" dirty="0">
                <a:latin typeface="Amiko" panose="020B0604020202020204" charset="0"/>
                <a:cs typeface="Amiko" panose="020B0604020202020204" charset="0"/>
              </a:rPr>
              <a:t>P(white | dark blue) = 25%</a:t>
            </a:r>
          </a:p>
          <a:p>
            <a:pPr marL="0" indent="0" algn="r">
              <a:spcAft>
                <a:spcPts val="1600"/>
              </a:spcAft>
            </a:pPr>
            <a:r>
              <a:rPr lang="en-GB" sz="1200" i="1" dirty="0">
                <a:latin typeface="Amiko" panose="020B0604020202020204" charset="0"/>
                <a:cs typeface="Amiko" panose="020B0604020202020204" charset="0"/>
              </a:rPr>
              <a:t>P(orange | dark blue) = 25%</a:t>
            </a:r>
          </a:p>
          <a:p>
            <a:pPr marL="0" indent="0" algn="r">
              <a:spcAft>
                <a:spcPts val="1600"/>
              </a:spcAft>
            </a:pPr>
            <a:r>
              <a:rPr lang="en-GB" sz="1200" i="1" dirty="0">
                <a:latin typeface="Amiko" panose="020B0604020202020204" charset="0"/>
                <a:cs typeface="Amiko" panose="020B0604020202020204" charset="0"/>
              </a:rPr>
              <a:t>P(red | dark blue &amp; white) = 100%</a:t>
            </a:r>
          </a:p>
        </p:txBody>
      </p:sp>
    </p:spTree>
    <p:extLst>
      <p:ext uri="{BB962C8B-B14F-4D97-AF65-F5344CB8AC3E}">
        <p14:creationId xmlns:p14="http://schemas.microsoft.com/office/powerpoint/2010/main" val="11738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43"/>
          <p:cNvSpPr txBox="1">
            <a:spLocks noGrp="1"/>
          </p:cNvSpPr>
          <p:nvPr>
            <p:ph type="title"/>
          </p:nvPr>
        </p:nvSpPr>
        <p:spPr>
          <a:xfrm flipH="1">
            <a:off x="964406" y="256647"/>
            <a:ext cx="7215188" cy="722318"/>
          </a:xfrm>
          <a:prstGeom prst="rect">
            <a:avLst/>
          </a:prstGeom>
        </p:spPr>
        <p:txBody>
          <a:bodyPr spcFirstLastPara="1" wrap="square" lIns="91425" tIns="0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50" dirty="0"/>
              <a:t>RULE BASED</a:t>
            </a:r>
            <a:endParaRPr sz="2850" dirty="0"/>
          </a:p>
        </p:txBody>
      </p:sp>
      <p:grpSp>
        <p:nvGrpSpPr>
          <p:cNvPr id="752" name="Google Shape;752;p43"/>
          <p:cNvGrpSpPr/>
          <p:nvPr/>
        </p:nvGrpSpPr>
        <p:grpSpPr>
          <a:xfrm>
            <a:off x="268351" y="256647"/>
            <a:ext cx="644323" cy="696478"/>
            <a:chOff x="9884101" y="2516393"/>
            <a:chExt cx="644323" cy="696478"/>
          </a:xfrm>
        </p:grpSpPr>
        <p:sp>
          <p:nvSpPr>
            <p:cNvPr id="753" name="Google Shape;753;p43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4" name="Google Shape;754;p43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5" name="Google Shape;755;p43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6" name="Google Shape;756;p43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7" name="Google Shape;757;p43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8" name="Google Shape;758;p43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9" name="Google Shape;759;p43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0" name="Google Shape;760;p43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1" name="Google Shape;761;p43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2" name="Google Shape;762;p43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3" name="Google Shape;763;p43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4" name="Google Shape;764;p43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5" name="Google Shape;765;p43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6" name="Google Shape;766;p43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7" name="Google Shape;767;p43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8" name="Google Shape;768;p43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769" name="Google Shape;769;p43"/>
          <p:cNvGrpSpPr/>
          <p:nvPr/>
        </p:nvGrpSpPr>
        <p:grpSpPr>
          <a:xfrm>
            <a:off x="8230267" y="282577"/>
            <a:ext cx="644323" cy="696478"/>
            <a:chOff x="9884101" y="2516393"/>
            <a:chExt cx="644323" cy="696478"/>
          </a:xfrm>
        </p:grpSpPr>
        <p:sp>
          <p:nvSpPr>
            <p:cNvPr id="770" name="Google Shape;770;p43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1" name="Google Shape;771;p43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2" name="Google Shape;772;p43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3" name="Google Shape;773;p43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4" name="Google Shape;774;p43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5" name="Google Shape;775;p43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6" name="Google Shape;776;p43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7" name="Google Shape;777;p43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8" name="Google Shape;778;p43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9" name="Google Shape;779;p43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0" name="Google Shape;780;p43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1" name="Google Shape;781;p43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2" name="Google Shape;782;p43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3" name="Google Shape;783;p43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4" name="Google Shape;784;p43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5" name="Google Shape;785;p43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75AC55-0E11-6F56-1E89-6EC0FA5A50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D5302-F9D1-40F7-8BC2-6914F7D1A31E}" type="slidenum">
              <a:rPr lang="en-GB" smtClean="0"/>
              <a:t>14</a:t>
            </a:fld>
            <a:endParaRPr lang="en-GB" dirty="0"/>
          </a:p>
        </p:txBody>
      </p:sp>
      <p:sp>
        <p:nvSpPr>
          <p:cNvPr id="2" name="Google Shape;606;p39">
            <a:extLst>
              <a:ext uri="{FF2B5EF4-FFF2-40B4-BE49-F238E27FC236}">
                <a16:creationId xmlns:a16="http://schemas.microsoft.com/office/drawing/2014/main" id="{9BC89344-F16A-2258-8091-427D7750550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14598" y="1115647"/>
            <a:ext cx="3132645" cy="35561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l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First block based on a small block interaction</a:t>
            </a:r>
          </a:p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Next blocks decided from a set of rules from a configuration file</a:t>
            </a:r>
          </a:p>
          <a:p>
            <a:pPr marL="285750" indent="-285750" algn="l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The rules are managed by the </a:t>
            </a:r>
            <a:r>
              <a:rPr lang="en-GB" sz="1600" dirty="0" err="1"/>
              <a:t>Experta</a:t>
            </a:r>
            <a:r>
              <a:rPr lang="en-GB" sz="1600" dirty="0"/>
              <a:t> library</a:t>
            </a:r>
          </a:p>
        </p:txBody>
      </p:sp>
      <p:pic>
        <p:nvPicPr>
          <p:cNvPr id="4" name="RuleBased">
            <a:hlinkClick r:id="" action="ppaction://media"/>
            <a:extLst>
              <a:ext uri="{FF2B5EF4-FFF2-40B4-BE49-F238E27FC236}">
                <a16:creationId xmlns:a16="http://schemas.microsoft.com/office/drawing/2014/main" id="{B5B17579-FB7F-8C29-8972-6AD906501D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7055" t="15" r="21085" b="-15"/>
          <a:stretch/>
        </p:blipFill>
        <p:spPr>
          <a:xfrm>
            <a:off x="3914628" y="1141584"/>
            <a:ext cx="4512797" cy="35325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0664EF-16DB-152A-1426-8BDC46C2DFD0}"/>
              </a:ext>
            </a:extLst>
          </p:cNvPr>
          <p:cNvSpPr txBox="1"/>
          <p:nvPr/>
        </p:nvSpPr>
        <p:spPr>
          <a:xfrm>
            <a:off x="714598" y="4054476"/>
            <a:ext cx="3132645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s-ES" sz="1200" i="1" dirty="0" err="1">
                <a:latin typeface="Amiko" panose="020B0604020202020204" charset="0"/>
                <a:cs typeface="Amiko" panose="020B0604020202020204" charset="0"/>
              </a:rPr>
              <a:t>green</a:t>
            </a:r>
            <a:r>
              <a:rPr lang="es-ES" sz="1200" i="1" dirty="0">
                <a:latin typeface="Amiko" panose="020B0604020202020204" charset="0"/>
                <a:cs typeface="Amiko" panose="020B0604020202020204" charset="0"/>
              </a:rPr>
              <a:t> -&gt; red</a:t>
            </a:r>
          </a:p>
          <a:p>
            <a:pPr algn="r">
              <a:lnSpc>
                <a:spcPct val="150000"/>
              </a:lnSpc>
            </a:pPr>
            <a:r>
              <a:rPr lang="es-ES" sz="1200" i="1" dirty="0" err="1">
                <a:latin typeface="Amiko" panose="020B0604020202020204" charset="0"/>
                <a:cs typeface="Amiko" panose="020B0604020202020204" charset="0"/>
              </a:rPr>
              <a:t>green</a:t>
            </a:r>
            <a:r>
              <a:rPr lang="es-ES" sz="1200" i="1" dirty="0">
                <a:latin typeface="Amiko" panose="020B0604020202020204" charset="0"/>
                <a:cs typeface="Amiko" panose="020B0604020202020204" charset="0"/>
              </a:rPr>
              <a:t> &amp; red -&gt; red</a:t>
            </a:r>
            <a:endParaRPr lang="en-GB" sz="1200" i="1" dirty="0">
              <a:latin typeface="Amiko" panose="020B0604020202020204" charset="0"/>
              <a:cs typeface="Amik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65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43"/>
          <p:cNvSpPr txBox="1">
            <a:spLocks noGrp="1"/>
          </p:cNvSpPr>
          <p:nvPr>
            <p:ph type="title"/>
          </p:nvPr>
        </p:nvSpPr>
        <p:spPr>
          <a:xfrm flipH="1">
            <a:off x="964406" y="256647"/>
            <a:ext cx="7215188" cy="722318"/>
          </a:xfrm>
          <a:prstGeom prst="rect">
            <a:avLst/>
          </a:prstGeom>
        </p:spPr>
        <p:txBody>
          <a:bodyPr spcFirstLastPara="1" wrap="square" lIns="91425" tIns="0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50" dirty="0"/>
              <a:t>RULE BASED + MEDIAPIPE</a:t>
            </a:r>
          </a:p>
        </p:txBody>
      </p:sp>
      <p:grpSp>
        <p:nvGrpSpPr>
          <p:cNvPr id="752" name="Google Shape;752;p43"/>
          <p:cNvGrpSpPr/>
          <p:nvPr/>
        </p:nvGrpSpPr>
        <p:grpSpPr>
          <a:xfrm>
            <a:off x="268351" y="256647"/>
            <a:ext cx="644323" cy="696478"/>
            <a:chOff x="9884101" y="2516393"/>
            <a:chExt cx="644323" cy="696478"/>
          </a:xfrm>
        </p:grpSpPr>
        <p:sp>
          <p:nvSpPr>
            <p:cNvPr id="753" name="Google Shape;753;p43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3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3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3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3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3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3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3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3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3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3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3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3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3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3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3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9" name="Google Shape;769;p43"/>
          <p:cNvGrpSpPr/>
          <p:nvPr/>
        </p:nvGrpSpPr>
        <p:grpSpPr>
          <a:xfrm>
            <a:off x="8230267" y="282577"/>
            <a:ext cx="644323" cy="696478"/>
            <a:chOff x="9884101" y="2516393"/>
            <a:chExt cx="644323" cy="696478"/>
          </a:xfrm>
        </p:grpSpPr>
        <p:sp>
          <p:nvSpPr>
            <p:cNvPr id="770" name="Google Shape;770;p43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3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3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3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3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3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3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3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3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3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3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3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3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3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3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3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75AC55-0E11-6F56-1E89-6EC0FA5A50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D5302-F9D1-40F7-8BC2-6914F7D1A31E}" type="slidenum">
              <a:rPr lang="en-GB" smtClean="0"/>
              <a:t>15</a:t>
            </a:fld>
            <a:endParaRPr lang="en-GB" dirty="0"/>
          </a:p>
        </p:txBody>
      </p:sp>
      <p:sp>
        <p:nvSpPr>
          <p:cNvPr id="2" name="Google Shape;606;p39">
            <a:extLst>
              <a:ext uri="{FF2B5EF4-FFF2-40B4-BE49-F238E27FC236}">
                <a16:creationId xmlns:a16="http://schemas.microsoft.com/office/drawing/2014/main" id="{9BC89344-F16A-2258-8091-427D7750550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14598" y="1115647"/>
            <a:ext cx="3132645" cy="29698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Rules are still used to decide the following blocks.</a:t>
            </a:r>
          </a:p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The first block is now picked up by the user.</a:t>
            </a:r>
          </a:p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GB" sz="1600" dirty="0" err="1"/>
              <a:t>MediaPipe</a:t>
            </a:r>
            <a:r>
              <a:rPr lang="en-GB" sz="1600" dirty="0"/>
              <a:t> is used to detect the right-hand (the zone of interest) and the object is detected with </a:t>
            </a:r>
            <a:r>
              <a:rPr lang="en-GB" sz="1600" dirty="0" err="1"/>
              <a:t>color</a:t>
            </a:r>
            <a:r>
              <a:rPr lang="en-GB" sz="1600" dirty="0"/>
              <a:t> segmentation.</a:t>
            </a:r>
          </a:p>
        </p:txBody>
      </p:sp>
      <p:pic>
        <p:nvPicPr>
          <p:cNvPr id="5" name="Rule+Mediapipe">
            <a:hlinkClick r:id="" action="ppaction://media"/>
            <a:extLst>
              <a:ext uri="{FF2B5EF4-FFF2-40B4-BE49-F238E27FC236}">
                <a16:creationId xmlns:a16="http://schemas.microsoft.com/office/drawing/2014/main" id="{FE223A2C-CD30-E52F-0D36-A0D1145E17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6457" r="21684"/>
          <a:stretch/>
        </p:blipFill>
        <p:spPr>
          <a:xfrm>
            <a:off x="3914628" y="1141584"/>
            <a:ext cx="4512797" cy="35325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5A0AEF-FB75-766F-67E7-1C31443573BD}"/>
              </a:ext>
            </a:extLst>
          </p:cNvPr>
          <p:cNvSpPr txBox="1"/>
          <p:nvPr/>
        </p:nvSpPr>
        <p:spPr>
          <a:xfrm>
            <a:off x="714598" y="4059648"/>
            <a:ext cx="3132645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s-ES" sz="1200" i="1" dirty="0" err="1">
                <a:latin typeface="Amiko" panose="020B0604020202020204" charset="0"/>
                <a:cs typeface="Amiko" panose="020B0604020202020204" charset="0"/>
              </a:rPr>
              <a:t>green</a:t>
            </a:r>
            <a:r>
              <a:rPr lang="es-ES" sz="1200" i="1" dirty="0">
                <a:latin typeface="Amiko" panose="020B0604020202020204" charset="0"/>
                <a:cs typeface="Amiko" panose="020B0604020202020204" charset="0"/>
              </a:rPr>
              <a:t> -&gt; red</a:t>
            </a:r>
          </a:p>
          <a:p>
            <a:pPr algn="r">
              <a:lnSpc>
                <a:spcPct val="150000"/>
              </a:lnSpc>
            </a:pPr>
            <a:r>
              <a:rPr lang="es-ES" sz="1200" i="1" dirty="0" err="1">
                <a:latin typeface="Amiko" panose="020B0604020202020204" charset="0"/>
                <a:cs typeface="Amiko" panose="020B0604020202020204" charset="0"/>
              </a:rPr>
              <a:t>green</a:t>
            </a:r>
            <a:r>
              <a:rPr lang="es-ES" sz="1200" i="1" dirty="0">
                <a:latin typeface="Amiko" panose="020B0604020202020204" charset="0"/>
                <a:cs typeface="Amiko" panose="020B0604020202020204" charset="0"/>
              </a:rPr>
              <a:t> &amp; red -&gt; red</a:t>
            </a:r>
            <a:endParaRPr lang="en-GB" sz="1200" i="1" dirty="0">
              <a:latin typeface="Amiko" panose="020B0604020202020204" charset="0"/>
              <a:cs typeface="Amik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52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9B92D01-704E-A525-9569-F8C70AB004ED}"/>
              </a:ext>
            </a:extLst>
          </p:cNvPr>
          <p:cNvSpPr/>
          <p:nvPr/>
        </p:nvSpPr>
        <p:spPr>
          <a:xfrm>
            <a:off x="3921919" y="3657600"/>
            <a:ext cx="935831" cy="1114425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7" name="Google Shape;597;p38"/>
          <p:cNvSpPr txBox="1">
            <a:spLocks noGrp="1"/>
          </p:cNvSpPr>
          <p:nvPr>
            <p:ph type="title" idx="2"/>
          </p:nvPr>
        </p:nvSpPr>
        <p:spPr>
          <a:xfrm>
            <a:off x="6796400" y="523425"/>
            <a:ext cx="1632600" cy="10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599" name="Google Shape;599;p38"/>
          <p:cNvSpPr txBox="1">
            <a:spLocks noGrp="1"/>
          </p:cNvSpPr>
          <p:nvPr>
            <p:ph type="title"/>
          </p:nvPr>
        </p:nvSpPr>
        <p:spPr>
          <a:xfrm>
            <a:off x="2678907" y="1543924"/>
            <a:ext cx="5750094" cy="21636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RECOGNITION OF HUMAN GRASPED OBJECTS</a:t>
            </a:r>
          </a:p>
        </p:txBody>
      </p:sp>
      <p:cxnSp>
        <p:nvCxnSpPr>
          <p:cNvPr id="601" name="Google Shape;601;p38"/>
          <p:cNvCxnSpPr>
            <a:cxnSpLocks/>
          </p:cNvCxnSpPr>
          <p:nvPr/>
        </p:nvCxnSpPr>
        <p:spPr>
          <a:xfrm>
            <a:off x="2678907" y="3906675"/>
            <a:ext cx="6465093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27D8D9-AB80-F7CC-D933-A8013DCB53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D5302-F9D1-40F7-8BC2-6914F7D1A31E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05129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43"/>
          <p:cNvSpPr txBox="1">
            <a:spLocks noGrp="1"/>
          </p:cNvSpPr>
          <p:nvPr>
            <p:ph type="title"/>
          </p:nvPr>
        </p:nvSpPr>
        <p:spPr>
          <a:xfrm flipH="1">
            <a:off x="964406" y="256647"/>
            <a:ext cx="7215188" cy="722318"/>
          </a:xfrm>
          <a:prstGeom prst="rect">
            <a:avLst/>
          </a:prstGeom>
        </p:spPr>
        <p:txBody>
          <a:bodyPr spcFirstLastPara="1" wrap="square" lIns="91425" tIns="0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50" dirty="0"/>
              <a:t>APPROACH</a:t>
            </a:r>
            <a:endParaRPr sz="2850" dirty="0"/>
          </a:p>
        </p:txBody>
      </p:sp>
      <p:grpSp>
        <p:nvGrpSpPr>
          <p:cNvPr id="752" name="Google Shape;752;p43"/>
          <p:cNvGrpSpPr/>
          <p:nvPr/>
        </p:nvGrpSpPr>
        <p:grpSpPr>
          <a:xfrm>
            <a:off x="268351" y="256647"/>
            <a:ext cx="644323" cy="696478"/>
            <a:chOff x="9884101" y="2516393"/>
            <a:chExt cx="644323" cy="696478"/>
          </a:xfrm>
        </p:grpSpPr>
        <p:sp>
          <p:nvSpPr>
            <p:cNvPr id="753" name="Google Shape;753;p43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3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3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3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3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3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3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3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3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3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3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3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3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3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3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3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9" name="Google Shape;769;p43"/>
          <p:cNvGrpSpPr/>
          <p:nvPr/>
        </p:nvGrpSpPr>
        <p:grpSpPr>
          <a:xfrm>
            <a:off x="8230267" y="282577"/>
            <a:ext cx="644323" cy="696478"/>
            <a:chOff x="9884101" y="2516393"/>
            <a:chExt cx="644323" cy="696478"/>
          </a:xfrm>
        </p:grpSpPr>
        <p:sp>
          <p:nvSpPr>
            <p:cNvPr id="770" name="Google Shape;770;p43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3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3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3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3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3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3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3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3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3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3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3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3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3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3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3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75AC55-0E11-6F56-1E89-6EC0FA5A50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D5302-F9D1-40F7-8BC2-6914F7D1A31E}" type="slidenum">
              <a:rPr lang="en-GB" smtClean="0"/>
              <a:t>17</a:t>
            </a:fld>
            <a:endParaRPr lang="en-GB" dirty="0"/>
          </a:p>
        </p:txBody>
      </p:sp>
      <p:sp>
        <p:nvSpPr>
          <p:cNvPr id="2" name="Google Shape;606;p39">
            <a:extLst>
              <a:ext uri="{FF2B5EF4-FFF2-40B4-BE49-F238E27FC236}">
                <a16:creationId xmlns:a16="http://schemas.microsoft.com/office/drawing/2014/main" id="{9BC89344-F16A-2258-8091-427D7750550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14598" y="1115649"/>
            <a:ext cx="7712295" cy="1073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This work proposes a learning-based framework to enable an assistive robot to recognize the object grasped by the human operator.</a:t>
            </a:r>
          </a:p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This framework combines </a:t>
            </a:r>
            <a:r>
              <a:rPr lang="en-GB" sz="1600" dirty="0" err="1"/>
              <a:t>MediaPipe</a:t>
            </a:r>
            <a:r>
              <a:rPr lang="en-GB" sz="1600" dirty="0"/>
              <a:t> and a deep muti-class classifier.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7FC503-E931-2054-68AF-4616464900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45979" y="2486857"/>
            <a:ext cx="6852041" cy="203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724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43"/>
          <p:cNvSpPr txBox="1">
            <a:spLocks noGrp="1"/>
          </p:cNvSpPr>
          <p:nvPr>
            <p:ph type="title"/>
          </p:nvPr>
        </p:nvSpPr>
        <p:spPr>
          <a:xfrm flipH="1">
            <a:off x="964406" y="256647"/>
            <a:ext cx="7215188" cy="722318"/>
          </a:xfrm>
          <a:prstGeom prst="rect">
            <a:avLst/>
          </a:prstGeom>
        </p:spPr>
        <p:txBody>
          <a:bodyPr spcFirstLastPara="1" wrap="square" lIns="91425" tIns="0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50" dirty="0"/>
              <a:t>MEDIAPIPE EVALUATION</a:t>
            </a:r>
            <a:endParaRPr sz="2850" dirty="0"/>
          </a:p>
        </p:txBody>
      </p:sp>
      <p:grpSp>
        <p:nvGrpSpPr>
          <p:cNvPr id="752" name="Google Shape;752;p43"/>
          <p:cNvGrpSpPr/>
          <p:nvPr/>
        </p:nvGrpSpPr>
        <p:grpSpPr>
          <a:xfrm>
            <a:off x="268351" y="256647"/>
            <a:ext cx="644323" cy="696478"/>
            <a:chOff x="9884101" y="2516393"/>
            <a:chExt cx="644323" cy="696478"/>
          </a:xfrm>
        </p:grpSpPr>
        <p:sp>
          <p:nvSpPr>
            <p:cNvPr id="753" name="Google Shape;753;p43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3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3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3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3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3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3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3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3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3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3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3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3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3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3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3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9" name="Google Shape;769;p43"/>
          <p:cNvGrpSpPr/>
          <p:nvPr/>
        </p:nvGrpSpPr>
        <p:grpSpPr>
          <a:xfrm>
            <a:off x="8230267" y="282577"/>
            <a:ext cx="644323" cy="696478"/>
            <a:chOff x="9884101" y="2516393"/>
            <a:chExt cx="644323" cy="696478"/>
          </a:xfrm>
        </p:grpSpPr>
        <p:sp>
          <p:nvSpPr>
            <p:cNvPr id="770" name="Google Shape;770;p43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3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3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3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3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3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3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3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3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3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3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3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3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3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3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3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75AC55-0E11-6F56-1E89-6EC0FA5A50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D5302-F9D1-40F7-8BC2-6914F7D1A31E}" type="slidenum">
              <a:rPr lang="en-GB" smtClean="0"/>
              <a:t>18</a:t>
            </a:fld>
            <a:endParaRPr lang="en-GB" dirty="0"/>
          </a:p>
        </p:txBody>
      </p:sp>
      <p:sp>
        <p:nvSpPr>
          <p:cNvPr id="2" name="Google Shape;606;p39">
            <a:extLst>
              <a:ext uri="{FF2B5EF4-FFF2-40B4-BE49-F238E27FC236}">
                <a16:creationId xmlns:a16="http://schemas.microsoft.com/office/drawing/2014/main" id="{9BC89344-F16A-2258-8091-427D7750550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44141" y="1115648"/>
            <a:ext cx="4628536" cy="21108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The </a:t>
            </a:r>
            <a:r>
              <a:rPr lang="en-GB" sz="1600" dirty="0" err="1"/>
              <a:t>MediaPipe</a:t>
            </a:r>
            <a:r>
              <a:rPr lang="en-GB" sz="1600" dirty="0"/>
              <a:t> models either extract all 21 right-hand (x, y, z) </a:t>
            </a:r>
            <a:r>
              <a:rPr lang="en-GB" sz="1600" dirty="0" err="1"/>
              <a:t>keypoints</a:t>
            </a:r>
            <a:r>
              <a:rPr lang="en-GB" sz="1600" dirty="0"/>
              <a:t> or none.</a:t>
            </a:r>
          </a:p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Previous studies in the literature show trust in its tracking accuracy.</a:t>
            </a:r>
          </a:p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Experiences with and without occlusions were made showing acceptable results.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2581A0C-F44A-6054-9FDA-3F5F3F205C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99565"/>
              </p:ext>
            </p:extLst>
          </p:nvPr>
        </p:nvGraphicFramePr>
        <p:xfrm>
          <a:off x="1014412" y="3331134"/>
          <a:ext cx="4121943" cy="868680"/>
        </p:xfrm>
        <a:graphic>
          <a:graphicData uri="http://schemas.openxmlformats.org/drawingml/2006/table">
            <a:tbl>
              <a:tblPr firstRow="1" bandRow="1">
                <a:tableStyleId>{7584330B-E2EE-441C-A622-53CC88398060}</a:tableStyleId>
              </a:tblPr>
              <a:tblGrid>
                <a:gridCol w="1373981">
                  <a:extLst>
                    <a:ext uri="{9D8B030D-6E8A-4147-A177-3AD203B41FA5}">
                      <a16:colId xmlns:a16="http://schemas.microsoft.com/office/drawing/2014/main" val="1794989883"/>
                    </a:ext>
                  </a:extLst>
                </a:gridCol>
                <a:gridCol w="1373981">
                  <a:extLst>
                    <a:ext uri="{9D8B030D-6E8A-4147-A177-3AD203B41FA5}">
                      <a16:colId xmlns:a16="http://schemas.microsoft.com/office/drawing/2014/main" val="1671088021"/>
                    </a:ext>
                  </a:extLst>
                </a:gridCol>
                <a:gridCol w="1373981">
                  <a:extLst>
                    <a:ext uri="{9D8B030D-6E8A-4147-A177-3AD203B41FA5}">
                      <a16:colId xmlns:a16="http://schemas.microsoft.com/office/drawing/2014/main" val="1467579709"/>
                    </a:ext>
                  </a:extLst>
                </a:gridCol>
              </a:tblGrid>
              <a:tr h="283727">
                <a:tc>
                  <a:txBody>
                    <a:bodyPr/>
                    <a:lstStyle/>
                    <a:p>
                      <a:pPr algn="ctr"/>
                      <a:endParaRPr lang="en-GB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/>
                        <a:t>Hand Open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dirty="0"/>
                        <a:t>Hand Closed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762319"/>
                  </a:ext>
                </a:extLst>
              </a:tr>
              <a:tr h="283727">
                <a:tc>
                  <a:txBody>
                    <a:bodyPr/>
                    <a:lstStyle/>
                    <a:p>
                      <a:pPr algn="ctr"/>
                      <a:r>
                        <a:rPr lang="en-GB" sz="1300" dirty="0"/>
                        <a:t>No Movement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100%</a:t>
                      </a:r>
                      <a:endParaRPr lang="en-GB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99.6%</a:t>
                      </a:r>
                      <a:endParaRPr lang="en-GB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3473210"/>
                  </a:ext>
                </a:extLst>
              </a:tr>
              <a:tr h="283727">
                <a:tc>
                  <a:txBody>
                    <a:bodyPr/>
                    <a:lstStyle/>
                    <a:p>
                      <a:pPr algn="ctr"/>
                      <a:r>
                        <a:rPr lang="en-GB" sz="1300" dirty="0"/>
                        <a:t>In Movement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93.2%</a:t>
                      </a:r>
                      <a:endParaRPr lang="en-GB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98.4%</a:t>
                      </a:r>
                      <a:endParaRPr lang="en-GB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6311847"/>
                  </a:ext>
                </a:extLst>
              </a:tr>
            </a:tbl>
          </a:graphicData>
        </a:graphic>
      </p:graphicFrame>
      <p:pic>
        <p:nvPicPr>
          <p:cNvPr id="6" name="Picture 5" descr="A hand with red dots and green lines&#10;&#10;Description automatically generated">
            <a:extLst>
              <a:ext uri="{FF2B5EF4-FFF2-40B4-BE49-F238E27FC236}">
                <a16:creationId xmlns:a16="http://schemas.microsoft.com/office/drawing/2014/main" id="{71DDA2F2-EA03-655B-2A4E-A014BE459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677" y="1415647"/>
            <a:ext cx="3154748" cy="291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318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43"/>
          <p:cNvSpPr txBox="1">
            <a:spLocks noGrp="1"/>
          </p:cNvSpPr>
          <p:nvPr>
            <p:ph type="title"/>
          </p:nvPr>
        </p:nvSpPr>
        <p:spPr>
          <a:xfrm flipH="1">
            <a:off x="964406" y="256647"/>
            <a:ext cx="7215188" cy="722318"/>
          </a:xfrm>
          <a:prstGeom prst="rect">
            <a:avLst/>
          </a:prstGeom>
        </p:spPr>
        <p:txBody>
          <a:bodyPr spcFirstLastPara="1" wrap="square" lIns="91425" tIns="0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50" dirty="0"/>
              <a:t>DATASET ACQUISITION</a:t>
            </a:r>
            <a:endParaRPr sz="2850" dirty="0"/>
          </a:p>
        </p:txBody>
      </p:sp>
      <p:grpSp>
        <p:nvGrpSpPr>
          <p:cNvPr id="752" name="Google Shape;752;p43"/>
          <p:cNvGrpSpPr/>
          <p:nvPr/>
        </p:nvGrpSpPr>
        <p:grpSpPr>
          <a:xfrm>
            <a:off x="268351" y="256647"/>
            <a:ext cx="644323" cy="696478"/>
            <a:chOff x="9884101" y="2516393"/>
            <a:chExt cx="644323" cy="696478"/>
          </a:xfrm>
        </p:grpSpPr>
        <p:sp>
          <p:nvSpPr>
            <p:cNvPr id="753" name="Google Shape;753;p43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3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3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3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3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3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3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3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3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3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3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3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3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3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3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3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9" name="Google Shape;769;p43"/>
          <p:cNvGrpSpPr/>
          <p:nvPr/>
        </p:nvGrpSpPr>
        <p:grpSpPr>
          <a:xfrm>
            <a:off x="8230267" y="282577"/>
            <a:ext cx="644323" cy="696478"/>
            <a:chOff x="9884101" y="2516393"/>
            <a:chExt cx="644323" cy="696478"/>
          </a:xfrm>
        </p:grpSpPr>
        <p:sp>
          <p:nvSpPr>
            <p:cNvPr id="770" name="Google Shape;770;p43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3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3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3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3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3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3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3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3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3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3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3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3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3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3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3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75AC55-0E11-6F56-1E89-6EC0FA5A50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D5302-F9D1-40F7-8BC2-6914F7D1A31E}" type="slidenum">
              <a:rPr lang="en-GB" smtClean="0"/>
              <a:t>19</a:t>
            </a:fld>
            <a:endParaRPr lang="en-GB" dirty="0"/>
          </a:p>
        </p:txBody>
      </p:sp>
      <p:sp>
        <p:nvSpPr>
          <p:cNvPr id="2" name="Google Shape;606;p39">
            <a:extLst>
              <a:ext uri="{FF2B5EF4-FFF2-40B4-BE49-F238E27FC236}">
                <a16:creationId xmlns:a16="http://schemas.microsoft.com/office/drawing/2014/main" id="{9BC89344-F16A-2258-8091-427D7750550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14598" y="1115650"/>
            <a:ext cx="4450333" cy="2313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l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The objects used include a water bottle, a Rubik’s cube, a smartphone, and a screwdriver.</a:t>
            </a:r>
          </a:p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The acquisition involved the participation of three volunteers, who were asked to naturally grab an object and execute small movements.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CF0B6E-368F-ABFD-EFC4-D59F4EF1DC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722143" y="1100414"/>
            <a:ext cx="2391288" cy="1793466"/>
          </a:xfrm>
          <a:prstGeom prst="rect">
            <a:avLst/>
          </a:prstGeom>
        </p:spPr>
      </p:pic>
      <p:pic>
        <p:nvPicPr>
          <p:cNvPr id="6" name="Picture 5" descr="A person standing on a black floor&#10;&#10;Description automatically generated">
            <a:extLst>
              <a:ext uri="{FF2B5EF4-FFF2-40B4-BE49-F238E27FC236}">
                <a16:creationId xmlns:a16="http://schemas.microsoft.com/office/drawing/2014/main" id="{FF7D0CD5-F471-C84E-B431-9EBC09516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2143" y="2971490"/>
            <a:ext cx="2391287" cy="17934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0E3DFA-C332-E9C9-8744-B78F35FB4583}"/>
              </a:ext>
            </a:extLst>
          </p:cNvPr>
          <p:cNvSpPr/>
          <p:nvPr/>
        </p:nvSpPr>
        <p:spPr>
          <a:xfrm>
            <a:off x="1171797" y="3290383"/>
            <a:ext cx="3535933" cy="103098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A tool was developed in ROS to ease the creation of a new dataset.</a:t>
            </a:r>
          </a:p>
        </p:txBody>
      </p:sp>
    </p:spTree>
    <p:extLst>
      <p:ext uri="{BB962C8B-B14F-4D97-AF65-F5344CB8AC3E}">
        <p14:creationId xmlns:p14="http://schemas.microsoft.com/office/powerpoint/2010/main" val="3037632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37"/>
          <p:cNvSpPr txBox="1">
            <a:spLocks noGrp="1"/>
          </p:cNvSpPr>
          <p:nvPr>
            <p:ph type="title"/>
          </p:nvPr>
        </p:nvSpPr>
        <p:spPr>
          <a:xfrm>
            <a:off x="450056" y="1424812"/>
            <a:ext cx="700088" cy="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556" name="Google Shape;556;p37"/>
          <p:cNvSpPr txBox="1">
            <a:spLocks noGrp="1"/>
          </p:cNvSpPr>
          <p:nvPr>
            <p:ph type="title" idx="2"/>
          </p:nvPr>
        </p:nvSpPr>
        <p:spPr>
          <a:xfrm flipH="1">
            <a:off x="450056" y="422737"/>
            <a:ext cx="5684694" cy="5304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OUTLINE</a:t>
            </a:r>
            <a:endParaRPr dirty="0"/>
          </a:p>
        </p:txBody>
      </p:sp>
      <p:sp>
        <p:nvSpPr>
          <p:cNvPr id="557" name="Google Shape;557;p37"/>
          <p:cNvSpPr txBox="1">
            <a:spLocks noGrp="1"/>
          </p:cNvSpPr>
          <p:nvPr>
            <p:ph type="subTitle" idx="3"/>
          </p:nvPr>
        </p:nvSpPr>
        <p:spPr>
          <a:xfrm>
            <a:off x="1150144" y="1410848"/>
            <a:ext cx="6817454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PROBLEM INTRODUCTION</a:t>
            </a:r>
            <a:endParaRPr sz="2400" dirty="0"/>
          </a:p>
        </p:txBody>
      </p:sp>
      <p:sp>
        <p:nvSpPr>
          <p:cNvPr id="558" name="Google Shape;558;p37"/>
          <p:cNvSpPr txBox="1">
            <a:spLocks noGrp="1"/>
          </p:cNvSpPr>
          <p:nvPr>
            <p:ph type="title" idx="4"/>
          </p:nvPr>
        </p:nvSpPr>
        <p:spPr>
          <a:xfrm>
            <a:off x="450056" y="4007162"/>
            <a:ext cx="700088" cy="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560" name="Google Shape;560;p37"/>
          <p:cNvSpPr txBox="1">
            <a:spLocks noGrp="1"/>
          </p:cNvSpPr>
          <p:nvPr>
            <p:ph type="subTitle" idx="6"/>
          </p:nvPr>
        </p:nvSpPr>
        <p:spPr>
          <a:xfrm>
            <a:off x="1150144" y="3993198"/>
            <a:ext cx="39855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CONCLUSIONS</a:t>
            </a:r>
            <a:endParaRPr sz="2400" dirty="0"/>
          </a:p>
        </p:txBody>
      </p:sp>
      <p:sp>
        <p:nvSpPr>
          <p:cNvPr id="561" name="Google Shape;561;p37"/>
          <p:cNvSpPr txBox="1">
            <a:spLocks noGrp="1"/>
          </p:cNvSpPr>
          <p:nvPr>
            <p:ph type="title" idx="13"/>
          </p:nvPr>
        </p:nvSpPr>
        <p:spPr>
          <a:xfrm>
            <a:off x="450056" y="3146379"/>
            <a:ext cx="700088" cy="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563" name="Google Shape;563;p37"/>
          <p:cNvSpPr txBox="1">
            <a:spLocks noGrp="1"/>
          </p:cNvSpPr>
          <p:nvPr>
            <p:ph type="subTitle" idx="15"/>
          </p:nvPr>
        </p:nvSpPr>
        <p:spPr>
          <a:xfrm>
            <a:off x="1150144" y="3141120"/>
            <a:ext cx="7400925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/>
              <a:t>RECOGNITION OF HUMAN GRASPED OBJECTS</a:t>
            </a:r>
            <a:endParaRPr sz="2400" dirty="0"/>
          </a:p>
        </p:txBody>
      </p:sp>
      <p:sp>
        <p:nvSpPr>
          <p:cNvPr id="564" name="Google Shape;564;p37"/>
          <p:cNvSpPr txBox="1">
            <a:spLocks noGrp="1"/>
          </p:cNvSpPr>
          <p:nvPr>
            <p:ph type="title" idx="7"/>
          </p:nvPr>
        </p:nvSpPr>
        <p:spPr>
          <a:xfrm>
            <a:off x="450057" y="2285595"/>
            <a:ext cx="700088" cy="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566" name="Google Shape;566;p37"/>
          <p:cNvSpPr txBox="1">
            <a:spLocks noGrp="1"/>
          </p:cNvSpPr>
          <p:nvPr>
            <p:ph type="subTitle" idx="9"/>
          </p:nvPr>
        </p:nvSpPr>
        <p:spPr>
          <a:xfrm>
            <a:off x="1150144" y="2285595"/>
            <a:ext cx="7365206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/>
              <a:t>HUMAN-ROBOT COLLABORATION SYSTEM</a:t>
            </a:r>
            <a:endParaRPr sz="2400" dirty="0"/>
          </a:p>
        </p:txBody>
      </p:sp>
      <p:grpSp>
        <p:nvGrpSpPr>
          <p:cNvPr id="567" name="Google Shape;567;p37"/>
          <p:cNvGrpSpPr/>
          <p:nvPr/>
        </p:nvGrpSpPr>
        <p:grpSpPr>
          <a:xfrm>
            <a:off x="250" y="1976375"/>
            <a:ext cx="1149894" cy="2598125"/>
            <a:chOff x="250" y="1976375"/>
            <a:chExt cx="1257300" cy="2598125"/>
          </a:xfrm>
        </p:grpSpPr>
        <p:cxnSp>
          <p:nvCxnSpPr>
            <p:cNvPr id="568" name="Google Shape;568;p37"/>
            <p:cNvCxnSpPr/>
            <p:nvPr/>
          </p:nvCxnSpPr>
          <p:spPr>
            <a:xfrm rot="10800000">
              <a:off x="250" y="1976375"/>
              <a:ext cx="12573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37"/>
            <p:cNvCxnSpPr/>
            <p:nvPr/>
          </p:nvCxnSpPr>
          <p:spPr>
            <a:xfrm rot="10800000">
              <a:off x="250" y="2842417"/>
              <a:ext cx="12573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37"/>
            <p:cNvCxnSpPr/>
            <p:nvPr/>
          </p:nvCxnSpPr>
          <p:spPr>
            <a:xfrm rot="10800000">
              <a:off x="250" y="3708458"/>
              <a:ext cx="12573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37"/>
            <p:cNvCxnSpPr/>
            <p:nvPr/>
          </p:nvCxnSpPr>
          <p:spPr>
            <a:xfrm rot="10800000">
              <a:off x="250" y="4574500"/>
              <a:ext cx="12573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72" name="Google Shape;572;p37"/>
          <p:cNvGrpSpPr/>
          <p:nvPr/>
        </p:nvGrpSpPr>
        <p:grpSpPr>
          <a:xfrm>
            <a:off x="7613852" y="422737"/>
            <a:ext cx="644323" cy="911522"/>
            <a:chOff x="9884101" y="2516393"/>
            <a:chExt cx="644323" cy="911522"/>
          </a:xfrm>
        </p:grpSpPr>
        <p:sp>
          <p:nvSpPr>
            <p:cNvPr id="573" name="Google Shape;573;p37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4" name="Google Shape;574;p37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5" name="Google Shape;575;p37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6" name="Google Shape;576;p37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7" name="Google Shape;577;p37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8" name="Google Shape;578;p37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9" name="Google Shape;579;p37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0" name="Google Shape;580;p37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1" name="Google Shape;581;p37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2" name="Google Shape;582;p37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3" name="Google Shape;583;p37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4" name="Google Shape;584;p37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5" name="Google Shape;585;p37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6" name="Google Shape;586;p37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7" name="Google Shape;587;p37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8" name="Google Shape;588;p37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9" name="Google Shape;589;p37"/>
            <p:cNvSpPr/>
            <p:nvPr/>
          </p:nvSpPr>
          <p:spPr>
            <a:xfrm>
              <a:off x="10475043" y="3376088"/>
              <a:ext cx="52726" cy="51674"/>
            </a:xfrm>
            <a:custGeom>
              <a:avLst/>
              <a:gdLst/>
              <a:ahLst/>
              <a:cxnLst/>
              <a:rect l="l" t="t" r="r" b="b"/>
              <a:pathLst>
                <a:path w="8216" h="8052" extrusionOk="0">
                  <a:moveTo>
                    <a:pt x="4012" y="0"/>
                  </a:moveTo>
                  <a:cubicBezTo>
                    <a:pt x="1631" y="0"/>
                    <a:pt x="386" y="1510"/>
                    <a:pt x="1" y="3800"/>
                  </a:cubicBezTo>
                  <a:cubicBezTo>
                    <a:pt x="186" y="6408"/>
                    <a:pt x="1459" y="8030"/>
                    <a:pt x="4087" y="8051"/>
                  </a:cubicBezTo>
                  <a:cubicBezTo>
                    <a:pt x="4121" y="8052"/>
                    <a:pt x="4154" y="8052"/>
                    <a:pt x="4187" y="8052"/>
                  </a:cubicBezTo>
                  <a:cubicBezTo>
                    <a:pt x="6552" y="8052"/>
                    <a:pt x="8031" y="6601"/>
                    <a:pt x="8112" y="4231"/>
                  </a:cubicBezTo>
                  <a:cubicBezTo>
                    <a:pt x="8215" y="1623"/>
                    <a:pt x="6737" y="62"/>
                    <a:pt x="4108" y="1"/>
                  </a:cubicBezTo>
                  <a:cubicBezTo>
                    <a:pt x="4076" y="0"/>
                    <a:pt x="4044" y="0"/>
                    <a:pt x="40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0" name="Google Shape;590;p37"/>
            <p:cNvSpPr/>
            <p:nvPr/>
          </p:nvSpPr>
          <p:spPr>
            <a:xfrm>
              <a:off x="10278283" y="3375696"/>
              <a:ext cx="53118" cy="52219"/>
            </a:xfrm>
            <a:custGeom>
              <a:avLst/>
              <a:gdLst/>
              <a:ahLst/>
              <a:cxnLst/>
              <a:rect l="l" t="t" r="r" b="b"/>
              <a:pathLst>
                <a:path w="8277" h="8137" extrusionOk="0">
                  <a:moveTo>
                    <a:pt x="4354" y="0"/>
                  </a:moveTo>
                  <a:cubicBezTo>
                    <a:pt x="1602" y="82"/>
                    <a:pt x="42" y="1602"/>
                    <a:pt x="21" y="4107"/>
                  </a:cubicBezTo>
                  <a:cubicBezTo>
                    <a:pt x="1" y="6428"/>
                    <a:pt x="1459" y="8050"/>
                    <a:pt x="3923" y="8133"/>
                  </a:cubicBezTo>
                  <a:cubicBezTo>
                    <a:pt x="3996" y="8135"/>
                    <a:pt x="4067" y="8136"/>
                    <a:pt x="4138" y="8136"/>
                  </a:cubicBezTo>
                  <a:cubicBezTo>
                    <a:pt x="6438" y="8136"/>
                    <a:pt x="7912" y="6847"/>
                    <a:pt x="8071" y="4436"/>
                  </a:cubicBezTo>
                  <a:cubicBezTo>
                    <a:pt x="8277" y="1807"/>
                    <a:pt x="6839" y="370"/>
                    <a:pt x="43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1" name="Google Shape;591;p37"/>
            <p:cNvSpPr/>
            <p:nvPr/>
          </p:nvSpPr>
          <p:spPr>
            <a:xfrm>
              <a:off x="10081920" y="3376088"/>
              <a:ext cx="52194" cy="51802"/>
            </a:xfrm>
            <a:custGeom>
              <a:avLst/>
              <a:gdLst/>
              <a:ahLst/>
              <a:cxnLst/>
              <a:rect l="l" t="t" r="r" b="b"/>
              <a:pathLst>
                <a:path w="8133" h="8072" extrusionOk="0">
                  <a:moveTo>
                    <a:pt x="4060" y="0"/>
                  </a:moveTo>
                  <a:cubicBezTo>
                    <a:pt x="4028" y="0"/>
                    <a:pt x="3996" y="0"/>
                    <a:pt x="3964" y="1"/>
                  </a:cubicBezTo>
                  <a:cubicBezTo>
                    <a:pt x="1499" y="42"/>
                    <a:pt x="247" y="1521"/>
                    <a:pt x="0" y="3944"/>
                  </a:cubicBezTo>
                  <a:cubicBezTo>
                    <a:pt x="164" y="6531"/>
                    <a:pt x="1499" y="8072"/>
                    <a:pt x="4128" y="8072"/>
                  </a:cubicBezTo>
                  <a:cubicBezTo>
                    <a:pt x="6613" y="8051"/>
                    <a:pt x="8091" y="6449"/>
                    <a:pt x="8112" y="4129"/>
                  </a:cubicBezTo>
                  <a:cubicBezTo>
                    <a:pt x="8132" y="1673"/>
                    <a:pt x="6709" y="0"/>
                    <a:pt x="40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2" name="Google Shape;592;p37"/>
            <p:cNvSpPr/>
            <p:nvPr/>
          </p:nvSpPr>
          <p:spPr>
            <a:xfrm>
              <a:off x="9884236" y="3376043"/>
              <a:ext cx="53246" cy="51744"/>
            </a:xfrm>
            <a:custGeom>
              <a:avLst/>
              <a:gdLst/>
              <a:ahLst/>
              <a:cxnLst/>
              <a:rect l="l" t="t" r="r" b="b"/>
              <a:pathLst>
                <a:path w="8297" h="8063" extrusionOk="0">
                  <a:moveTo>
                    <a:pt x="4065" y="0"/>
                  </a:moveTo>
                  <a:cubicBezTo>
                    <a:pt x="1787" y="0"/>
                    <a:pt x="337" y="1375"/>
                    <a:pt x="185" y="3766"/>
                  </a:cubicBezTo>
                  <a:cubicBezTo>
                    <a:pt x="0" y="6374"/>
                    <a:pt x="1520" y="7955"/>
                    <a:pt x="4107" y="8058"/>
                  </a:cubicBezTo>
                  <a:cubicBezTo>
                    <a:pt x="4185" y="8061"/>
                    <a:pt x="4262" y="8063"/>
                    <a:pt x="4338" y="8063"/>
                  </a:cubicBezTo>
                  <a:cubicBezTo>
                    <a:pt x="6634" y="8063"/>
                    <a:pt x="7879" y="6564"/>
                    <a:pt x="8297" y="4238"/>
                  </a:cubicBezTo>
                  <a:cubicBezTo>
                    <a:pt x="8174" y="1918"/>
                    <a:pt x="7065" y="275"/>
                    <a:pt x="4641" y="28"/>
                  </a:cubicBezTo>
                  <a:cubicBezTo>
                    <a:pt x="4444" y="10"/>
                    <a:pt x="4251" y="0"/>
                    <a:pt x="40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1C9B9F-35F9-C800-5278-18706BB1F72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83D5302-F9D1-40F7-8BC2-6914F7D1A31E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28092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43"/>
          <p:cNvSpPr txBox="1">
            <a:spLocks noGrp="1"/>
          </p:cNvSpPr>
          <p:nvPr>
            <p:ph type="title"/>
          </p:nvPr>
        </p:nvSpPr>
        <p:spPr>
          <a:xfrm flipH="1">
            <a:off x="964406" y="256647"/>
            <a:ext cx="7215188" cy="722318"/>
          </a:xfrm>
          <a:prstGeom prst="rect">
            <a:avLst/>
          </a:prstGeom>
        </p:spPr>
        <p:txBody>
          <a:bodyPr spcFirstLastPara="1" wrap="square" lIns="91425" tIns="0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50" dirty="0"/>
              <a:t>DATASET ACQUISITION</a:t>
            </a:r>
            <a:endParaRPr sz="2850" dirty="0"/>
          </a:p>
        </p:txBody>
      </p:sp>
      <p:grpSp>
        <p:nvGrpSpPr>
          <p:cNvPr id="752" name="Google Shape;752;p43"/>
          <p:cNvGrpSpPr/>
          <p:nvPr/>
        </p:nvGrpSpPr>
        <p:grpSpPr>
          <a:xfrm>
            <a:off x="268351" y="256647"/>
            <a:ext cx="644323" cy="696478"/>
            <a:chOff x="9884101" y="2516393"/>
            <a:chExt cx="644323" cy="696478"/>
          </a:xfrm>
        </p:grpSpPr>
        <p:sp>
          <p:nvSpPr>
            <p:cNvPr id="753" name="Google Shape;753;p43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3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3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3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3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3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3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3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3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3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3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3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3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3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3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3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9" name="Google Shape;769;p43"/>
          <p:cNvGrpSpPr/>
          <p:nvPr/>
        </p:nvGrpSpPr>
        <p:grpSpPr>
          <a:xfrm>
            <a:off x="8230267" y="282577"/>
            <a:ext cx="644323" cy="696478"/>
            <a:chOff x="9884101" y="2516393"/>
            <a:chExt cx="644323" cy="696478"/>
          </a:xfrm>
        </p:grpSpPr>
        <p:sp>
          <p:nvSpPr>
            <p:cNvPr id="770" name="Google Shape;770;p43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3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3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3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3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3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3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3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3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3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3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3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3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3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3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3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75AC55-0E11-6F56-1E89-6EC0FA5A50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D5302-F9D1-40F7-8BC2-6914F7D1A31E}" type="slidenum">
              <a:rPr lang="en-GB" smtClean="0"/>
              <a:t>20</a:t>
            </a:fld>
            <a:endParaRPr lang="en-GB" dirty="0"/>
          </a:p>
        </p:txBody>
      </p:sp>
      <p:sp>
        <p:nvSpPr>
          <p:cNvPr id="2" name="Google Shape;606;p39">
            <a:extLst>
              <a:ext uri="{FF2B5EF4-FFF2-40B4-BE49-F238E27FC236}">
                <a16:creationId xmlns:a16="http://schemas.microsoft.com/office/drawing/2014/main" id="{9BC89344-F16A-2258-8091-427D7750550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14598" y="1115649"/>
            <a:ext cx="7712295" cy="15444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l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The dataset is distributed almost equally between the 3 participants and the 4 objects in the acquisition.</a:t>
            </a:r>
          </a:p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For each participant and object, 4 sessions were recorded to ensure variability within the same human-object interaction.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9E34C77-5896-02AD-6CF5-53FA4EEAF4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7816153"/>
              </p:ext>
            </p:extLst>
          </p:nvPr>
        </p:nvGraphicFramePr>
        <p:xfrm>
          <a:off x="1190357" y="2796649"/>
          <a:ext cx="6760776" cy="1854200"/>
        </p:xfrm>
        <a:graphic>
          <a:graphicData uri="http://schemas.openxmlformats.org/drawingml/2006/table">
            <a:tbl>
              <a:tblPr firstRow="1" bandRow="1">
                <a:tableStyleId>{7584330B-E2EE-441C-A622-53CC88398060}</a:tableStyleId>
              </a:tblPr>
              <a:tblGrid>
                <a:gridCol w="1126796">
                  <a:extLst>
                    <a:ext uri="{9D8B030D-6E8A-4147-A177-3AD203B41FA5}">
                      <a16:colId xmlns:a16="http://schemas.microsoft.com/office/drawing/2014/main" val="46933487"/>
                    </a:ext>
                  </a:extLst>
                </a:gridCol>
                <a:gridCol w="1126796">
                  <a:extLst>
                    <a:ext uri="{9D8B030D-6E8A-4147-A177-3AD203B41FA5}">
                      <a16:colId xmlns:a16="http://schemas.microsoft.com/office/drawing/2014/main" val="797281639"/>
                    </a:ext>
                  </a:extLst>
                </a:gridCol>
                <a:gridCol w="1126796">
                  <a:extLst>
                    <a:ext uri="{9D8B030D-6E8A-4147-A177-3AD203B41FA5}">
                      <a16:colId xmlns:a16="http://schemas.microsoft.com/office/drawing/2014/main" val="1222986727"/>
                    </a:ext>
                  </a:extLst>
                </a:gridCol>
                <a:gridCol w="1126796">
                  <a:extLst>
                    <a:ext uri="{9D8B030D-6E8A-4147-A177-3AD203B41FA5}">
                      <a16:colId xmlns:a16="http://schemas.microsoft.com/office/drawing/2014/main" val="4047509882"/>
                    </a:ext>
                  </a:extLst>
                </a:gridCol>
                <a:gridCol w="1126796">
                  <a:extLst>
                    <a:ext uri="{9D8B030D-6E8A-4147-A177-3AD203B41FA5}">
                      <a16:colId xmlns:a16="http://schemas.microsoft.com/office/drawing/2014/main" val="1019860403"/>
                    </a:ext>
                  </a:extLst>
                </a:gridCol>
                <a:gridCol w="1126796">
                  <a:extLst>
                    <a:ext uri="{9D8B030D-6E8A-4147-A177-3AD203B41FA5}">
                      <a16:colId xmlns:a16="http://schemas.microsoft.com/office/drawing/2014/main" val="42752447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Dataset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Bottle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Cube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Phone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Screwdriver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1245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User1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928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950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957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3663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7193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User2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926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939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946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3697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023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User3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904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907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937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946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3694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6803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2618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2761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2826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2849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11 054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35631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67548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43"/>
          <p:cNvSpPr txBox="1">
            <a:spLocks noGrp="1"/>
          </p:cNvSpPr>
          <p:nvPr>
            <p:ph type="title"/>
          </p:nvPr>
        </p:nvSpPr>
        <p:spPr>
          <a:xfrm flipH="1">
            <a:off x="964406" y="256647"/>
            <a:ext cx="7215188" cy="722318"/>
          </a:xfrm>
          <a:prstGeom prst="rect">
            <a:avLst/>
          </a:prstGeom>
        </p:spPr>
        <p:txBody>
          <a:bodyPr spcFirstLastPara="1" wrap="square" lIns="91425" tIns="0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50" dirty="0"/>
              <a:t>DATASET PREPROCESSING</a:t>
            </a:r>
            <a:endParaRPr sz="2850" dirty="0"/>
          </a:p>
        </p:txBody>
      </p:sp>
      <p:grpSp>
        <p:nvGrpSpPr>
          <p:cNvPr id="752" name="Google Shape;752;p43"/>
          <p:cNvGrpSpPr/>
          <p:nvPr/>
        </p:nvGrpSpPr>
        <p:grpSpPr>
          <a:xfrm>
            <a:off x="268351" y="256647"/>
            <a:ext cx="644323" cy="696478"/>
            <a:chOff x="9884101" y="2516393"/>
            <a:chExt cx="644323" cy="696478"/>
          </a:xfrm>
        </p:grpSpPr>
        <p:sp>
          <p:nvSpPr>
            <p:cNvPr id="753" name="Google Shape;753;p43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3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3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3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3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3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3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3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3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3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3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3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3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3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3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3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9" name="Google Shape;769;p43"/>
          <p:cNvGrpSpPr/>
          <p:nvPr/>
        </p:nvGrpSpPr>
        <p:grpSpPr>
          <a:xfrm>
            <a:off x="8230267" y="282577"/>
            <a:ext cx="644323" cy="696478"/>
            <a:chOff x="9884101" y="2516393"/>
            <a:chExt cx="644323" cy="696478"/>
          </a:xfrm>
        </p:grpSpPr>
        <p:sp>
          <p:nvSpPr>
            <p:cNvPr id="770" name="Google Shape;770;p43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3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3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3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3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3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3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3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3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3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3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3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3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3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3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3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75AC55-0E11-6F56-1E89-6EC0FA5A50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D5302-F9D1-40F7-8BC2-6914F7D1A31E}" type="slidenum">
              <a:rPr lang="en-GB" smtClean="0"/>
              <a:t>21</a:t>
            </a:fld>
            <a:endParaRPr lang="en-GB" dirty="0"/>
          </a:p>
        </p:txBody>
      </p:sp>
      <p:sp>
        <p:nvSpPr>
          <p:cNvPr id="2" name="Google Shape;606;p39">
            <a:extLst>
              <a:ext uri="{FF2B5EF4-FFF2-40B4-BE49-F238E27FC236}">
                <a16:creationId xmlns:a16="http://schemas.microsoft.com/office/drawing/2014/main" id="{9BC89344-F16A-2258-8091-427D7750550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14598" y="1115648"/>
            <a:ext cx="7712295" cy="15444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The </a:t>
            </a:r>
            <a:r>
              <a:rPr lang="en-GB" sz="1600" dirty="0" err="1"/>
              <a:t>keypoints</a:t>
            </a:r>
            <a:r>
              <a:rPr lang="en-GB" sz="1600" dirty="0"/>
              <a:t> generated by </a:t>
            </a:r>
            <a:r>
              <a:rPr lang="en-GB" sz="1600" dirty="0" err="1"/>
              <a:t>MediaPipe</a:t>
            </a:r>
            <a:r>
              <a:rPr lang="en-GB" sz="1600" dirty="0"/>
              <a:t> corresponding to the right hand suffer further transformations and normalization.</a:t>
            </a:r>
          </a:p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This ensures maximum separation between </a:t>
            </a:r>
            <a:r>
              <a:rPr lang="en-GB" sz="1600" dirty="0" err="1"/>
              <a:t>keypoints</a:t>
            </a:r>
            <a:r>
              <a:rPr lang="en-GB" sz="1600" dirty="0"/>
              <a:t> helping the data be more consistent and invariable to hand position, size or scale.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CF0B6E-368F-ABFD-EFC4-D59F4EF1DC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43617" y="2538429"/>
            <a:ext cx="2971658" cy="22287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7D0CD5-F471-C84E-B431-9EBC095165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28726" y="2538429"/>
            <a:ext cx="2971658" cy="222874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2C6423E-5D5E-80EC-501A-210FF1B15FAE}"/>
              </a:ext>
            </a:extLst>
          </p:cNvPr>
          <p:cNvCxnSpPr>
            <a:cxnSpLocks/>
          </p:cNvCxnSpPr>
          <p:nvPr/>
        </p:nvCxnSpPr>
        <p:spPr>
          <a:xfrm>
            <a:off x="4271963" y="3726579"/>
            <a:ext cx="59293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6253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43"/>
          <p:cNvSpPr txBox="1">
            <a:spLocks noGrp="1"/>
          </p:cNvSpPr>
          <p:nvPr>
            <p:ph type="title"/>
          </p:nvPr>
        </p:nvSpPr>
        <p:spPr>
          <a:xfrm flipH="1">
            <a:off x="964406" y="256647"/>
            <a:ext cx="7215188" cy="722318"/>
          </a:xfrm>
          <a:prstGeom prst="rect">
            <a:avLst/>
          </a:prstGeom>
        </p:spPr>
        <p:txBody>
          <a:bodyPr spcFirstLastPara="1" wrap="square" lIns="91425" tIns="0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50" dirty="0"/>
              <a:t>DATASET STATISTICAL ANALYSIS</a:t>
            </a:r>
            <a:endParaRPr sz="2850" dirty="0"/>
          </a:p>
        </p:txBody>
      </p:sp>
      <p:grpSp>
        <p:nvGrpSpPr>
          <p:cNvPr id="752" name="Google Shape;752;p43"/>
          <p:cNvGrpSpPr/>
          <p:nvPr/>
        </p:nvGrpSpPr>
        <p:grpSpPr>
          <a:xfrm>
            <a:off x="268351" y="256647"/>
            <a:ext cx="644323" cy="696478"/>
            <a:chOff x="9884101" y="2516393"/>
            <a:chExt cx="644323" cy="696478"/>
          </a:xfrm>
        </p:grpSpPr>
        <p:sp>
          <p:nvSpPr>
            <p:cNvPr id="753" name="Google Shape;753;p43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3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3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3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3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3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3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3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3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3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3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3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3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3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3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3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9" name="Google Shape;769;p43"/>
          <p:cNvGrpSpPr/>
          <p:nvPr/>
        </p:nvGrpSpPr>
        <p:grpSpPr>
          <a:xfrm>
            <a:off x="8230267" y="282577"/>
            <a:ext cx="644323" cy="696478"/>
            <a:chOff x="9884101" y="2516393"/>
            <a:chExt cx="644323" cy="696478"/>
          </a:xfrm>
        </p:grpSpPr>
        <p:sp>
          <p:nvSpPr>
            <p:cNvPr id="770" name="Google Shape;770;p43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3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3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3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3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3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3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3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3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3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3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3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3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3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3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3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75AC55-0E11-6F56-1E89-6EC0FA5A50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D5302-F9D1-40F7-8BC2-6914F7D1A31E}" type="slidenum">
              <a:rPr lang="en-GB" smtClean="0"/>
              <a:t>22</a:t>
            </a:fld>
            <a:endParaRPr lang="en-GB" dirty="0"/>
          </a:p>
        </p:txBody>
      </p:sp>
      <p:sp>
        <p:nvSpPr>
          <p:cNvPr id="2" name="Google Shape;606;p39">
            <a:extLst>
              <a:ext uri="{FF2B5EF4-FFF2-40B4-BE49-F238E27FC236}">
                <a16:creationId xmlns:a16="http://schemas.microsoft.com/office/drawing/2014/main" id="{9BC89344-F16A-2258-8091-427D7750550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14599" y="1115649"/>
            <a:ext cx="7712826" cy="20061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K-Means clustering was used on the normalized </a:t>
            </a:r>
            <a:r>
              <a:rPr lang="en-GB" sz="1600" dirty="0" err="1"/>
              <a:t>keypoints</a:t>
            </a:r>
            <a:r>
              <a:rPr lang="en-GB" sz="1600" dirty="0"/>
              <a:t> as a statistical analysis of the complexity of this problem.</a:t>
            </a:r>
          </a:p>
          <a:p>
            <a:pPr marL="742950" lvl="1" indent="-285750" algn="l">
              <a:spcAft>
                <a:spcPts val="1600"/>
              </a:spcAft>
              <a:buFont typeface="Wingdings" panose="05000000000000000000" pitchFamily="2" charset="2"/>
              <a:buChar char="§"/>
            </a:pPr>
            <a:r>
              <a:rPr lang="en-GB" sz="1600" dirty="0">
                <a:latin typeface="Amiko" panose="020B0604020202020204" charset="0"/>
                <a:cs typeface="Amiko" panose="020B0604020202020204" charset="0"/>
              </a:rPr>
              <a:t>Clusters 0 and 3 exhibit a mix of all classes.</a:t>
            </a:r>
          </a:p>
          <a:p>
            <a:pPr marL="742950" lvl="1" indent="-285750" algn="l">
              <a:spcAft>
                <a:spcPts val="1600"/>
              </a:spcAft>
              <a:buFont typeface="Wingdings" panose="05000000000000000000" pitchFamily="2" charset="2"/>
              <a:buChar char="§"/>
            </a:pPr>
            <a:r>
              <a:rPr lang="en-GB" sz="1600" dirty="0">
                <a:latin typeface="Amiko" panose="020B0604020202020204" charset="0"/>
                <a:cs typeface="Amiko" panose="020B0604020202020204" charset="0"/>
              </a:rPr>
              <a:t>Cluster 0 encompasses 39.8% of all data.</a:t>
            </a:r>
          </a:p>
          <a:p>
            <a:pPr marL="742950" lvl="1" indent="-285750" algn="l">
              <a:spcAft>
                <a:spcPts val="1600"/>
              </a:spcAft>
              <a:buFont typeface="Wingdings" panose="05000000000000000000" pitchFamily="2" charset="2"/>
              <a:buChar char="§"/>
            </a:pPr>
            <a:r>
              <a:rPr lang="en-GB" sz="1600" dirty="0">
                <a:latin typeface="Amiko" panose="020B0604020202020204" charset="0"/>
                <a:cs typeface="Amiko" panose="020B0604020202020204" charset="0"/>
              </a:rPr>
              <a:t>Clusters do not align with classes.</a:t>
            </a:r>
          </a:p>
        </p:txBody>
      </p:sp>
      <p:pic>
        <p:nvPicPr>
          <p:cNvPr id="5" name="Picture 4" descr="A blue squares with numbers&#10;&#10;Description automatically generated">
            <a:extLst>
              <a:ext uri="{FF2B5EF4-FFF2-40B4-BE49-F238E27FC236}">
                <a16:creationId xmlns:a16="http://schemas.microsoft.com/office/drawing/2014/main" id="{216A241A-7ABB-ABF4-E80A-7F070547D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389" y="1888031"/>
            <a:ext cx="2549036" cy="2543042"/>
          </a:xfrm>
          <a:prstGeom prst="rect">
            <a:avLst/>
          </a:prstGeom>
        </p:spPr>
      </p:pic>
      <p:sp>
        <p:nvSpPr>
          <p:cNvPr id="7" name="Google Shape;606;p39">
            <a:extLst>
              <a:ext uri="{FF2B5EF4-FFF2-40B4-BE49-F238E27FC236}">
                <a16:creationId xmlns:a16="http://schemas.microsoft.com/office/drawing/2014/main" id="{03D57F18-A58A-C86E-B320-27A239EF248F}"/>
              </a:ext>
            </a:extLst>
          </p:cNvPr>
          <p:cNvSpPr txBox="1">
            <a:spLocks/>
          </p:cNvSpPr>
          <p:nvPr/>
        </p:nvSpPr>
        <p:spPr>
          <a:xfrm>
            <a:off x="714598" y="3121819"/>
            <a:ext cx="4578921" cy="867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3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285750" indent="-285750" algn="l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Amiko" panose="020B0604020202020204" charset="0"/>
                <a:cs typeface="Amiko" panose="020B0604020202020204" charset="0"/>
              </a:rPr>
              <a:t>Given the results, deep learning models were used showing a more robust generalization.</a:t>
            </a:r>
          </a:p>
          <a:p>
            <a:pPr marL="285750" indent="-285750" algn="l">
              <a:spcAft>
                <a:spcPts val="1600"/>
              </a:spcAft>
              <a:buFont typeface="Arial" panose="020B0604020202020204" pitchFamily="34" charset="0"/>
              <a:buChar char="•"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9212417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43"/>
          <p:cNvSpPr txBox="1">
            <a:spLocks noGrp="1"/>
          </p:cNvSpPr>
          <p:nvPr>
            <p:ph type="title"/>
          </p:nvPr>
        </p:nvSpPr>
        <p:spPr>
          <a:xfrm flipH="1">
            <a:off x="964406" y="256647"/>
            <a:ext cx="7215188" cy="722318"/>
          </a:xfrm>
          <a:prstGeom prst="rect">
            <a:avLst/>
          </a:prstGeom>
        </p:spPr>
        <p:txBody>
          <a:bodyPr spcFirstLastPara="1" wrap="square" lIns="91425" tIns="0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50" dirty="0"/>
              <a:t>DEEP ARCHITECTURES</a:t>
            </a:r>
            <a:endParaRPr sz="2850" dirty="0"/>
          </a:p>
        </p:txBody>
      </p:sp>
      <p:grpSp>
        <p:nvGrpSpPr>
          <p:cNvPr id="752" name="Google Shape;752;p43"/>
          <p:cNvGrpSpPr/>
          <p:nvPr/>
        </p:nvGrpSpPr>
        <p:grpSpPr>
          <a:xfrm>
            <a:off x="268351" y="256647"/>
            <a:ext cx="644323" cy="696478"/>
            <a:chOff x="9884101" y="2516393"/>
            <a:chExt cx="644323" cy="696478"/>
          </a:xfrm>
        </p:grpSpPr>
        <p:sp>
          <p:nvSpPr>
            <p:cNvPr id="753" name="Google Shape;753;p43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3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3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3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3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3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3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3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3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3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3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3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3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3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3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3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9" name="Google Shape;769;p43"/>
          <p:cNvGrpSpPr/>
          <p:nvPr/>
        </p:nvGrpSpPr>
        <p:grpSpPr>
          <a:xfrm>
            <a:off x="8230267" y="282577"/>
            <a:ext cx="644323" cy="696478"/>
            <a:chOff x="9884101" y="2516393"/>
            <a:chExt cx="644323" cy="696478"/>
          </a:xfrm>
        </p:grpSpPr>
        <p:sp>
          <p:nvSpPr>
            <p:cNvPr id="770" name="Google Shape;770;p43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3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3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3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3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3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3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3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3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3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3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3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3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3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3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3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75AC55-0E11-6F56-1E89-6EC0FA5A50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D5302-F9D1-40F7-8BC2-6914F7D1A31E}" type="slidenum">
              <a:rPr lang="en-GB" smtClean="0"/>
              <a:t>23</a:t>
            </a:fld>
            <a:endParaRPr lang="en-GB" dirty="0"/>
          </a:p>
        </p:txBody>
      </p:sp>
      <p:sp>
        <p:nvSpPr>
          <p:cNvPr id="2" name="Google Shape;606;p39">
            <a:extLst>
              <a:ext uri="{FF2B5EF4-FFF2-40B4-BE49-F238E27FC236}">
                <a16:creationId xmlns:a16="http://schemas.microsoft.com/office/drawing/2014/main" id="{9BC89344-F16A-2258-8091-427D7750550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14599" y="1115650"/>
            <a:ext cx="7712294" cy="1958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CNN – 156 644 trainable parameters &amp; 127s training time</a:t>
            </a:r>
          </a:p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Transformer – 16 384 trainable parameters &amp; 1351s training time</a:t>
            </a:r>
          </a:p>
        </p:txBody>
      </p:sp>
      <p:pic>
        <p:nvPicPr>
          <p:cNvPr id="9" name="Picture 8" descr="A diagram of a flowchart&#10;&#10;Description automatically generated">
            <a:extLst>
              <a:ext uri="{FF2B5EF4-FFF2-40B4-BE49-F238E27FC236}">
                <a16:creationId xmlns:a16="http://schemas.microsoft.com/office/drawing/2014/main" id="{DEA5734A-41CF-B9DD-0792-AB33A31B9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318" y="1545256"/>
            <a:ext cx="5628856" cy="886483"/>
          </a:xfrm>
          <a:prstGeom prst="rect">
            <a:avLst/>
          </a:prstGeom>
        </p:spPr>
      </p:pic>
      <p:pic>
        <p:nvPicPr>
          <p:cNvPr id="13" name="Picture 12" descr="A diagram of a diagram&#10;&#10;Description automatically generated">
            <a:extLst>
              <a:ext uri="{FF2B5EF4-FFF2-40B4-BE49-F238E27FC236}">
                <a16:creationId xmlns:a16="http://schemas.microsoft.com/office/drawing/2014/main" id="{8868CCFD-B07A-E1B6-8362-F4C8894BD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6317" y="2931359"/>
            <a:ext cx="5458871" cy="153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772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43"/>
          <p:cNvSpPr txBox="1">
            <a:spLocks noGrp="1"/>
          </p:cNvSpPr>
          <p:nvPr>
            <p:ph type="title"/>
          </p:nvPr>
        </p:nvSpPr>
        <p:spPr>
          <a:xfrm flipH="1">
            <a:off x="964406" y="256647"/>
            <a:ext cx="7215188" cy="722318"/>
          </a:xfrm>
          <a:prstGeom prst="rect">
            <a:avLst/>
          </a:prstGeom>
        </p:spPr>
        <p:txBody>
          <a:bodyPr spcFirstLastPara="1" wrap="square" lIns="91425" tIns="0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50" dirty="0"/>
              <a:t>PERFORMANCE EVALUATION</a:t>
            </a:r>
            <a:endParaRPr sz="2850" dirty="0"/>
          </a:p>
        </p:txBody>
      </p:sp>
      <p:grpSp>
        <p:nvGrpSpPr>
          <p:cNvPr id="752" name="Google Shape;752;p43"/>
          <p:cNvGrpSpPr/>
          <p:nvPr/>
        </p:nvGrpSpPr>
        <p:grpSpPr>
          <a:xfrm>
            <a:off x="268351" y="256647"/>
            <a:ext cx="644323" cy="696478"/>
            <a:chOff x="9884101" y="2516393"/>
            <a:chExt cx="644323" cy="696478"/>
          </a:xfrm>
        </p:grpSpPr>
        <p:sp>
          <p:nvSpPr>
            <p:cNvPr id="753" name="Google Shape;753;p43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3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3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3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3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3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3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3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3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3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3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3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3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3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3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3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9" name="Google Shape;769;p43"/>
          <p:cNvGrpSpPr/>
          <p:nvPr/>
        </p:nvGrpSpPr>
        <p:grpSpPr>
          <a:xfrm>
            <a:off x="8230267" y="282577"/>
            <a:ext cx="644323" cy="696478"/>
            <a:chOff x="9884101" y="2516393"/>
            <a:chExt cx="644323" cy="696478"/>
          </a:xfrm>
        </p:grpSpPr>
        <p:sp>
          <p:nvSpPr>
            <p:cNvPr id="770" name="Google Shape;770;p43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3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3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3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3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3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3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3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3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3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3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3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3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3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3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3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75AC55-0E11-6F56-1E89-6EC0FA5A50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D5302-F9D1-40F7-8BC2-6914F7D1A31E}" type="slidenum">
              <a:rPr lang="en-GB" smtClean="0"/>
              <a:t>24</a:t>
            </a:fld>
            <a:endParaRPr lang="en-GB" dirty="0"/>
          </a:p>
        </p:txBody>
      </p:sp>
      <p:pic>
        <p:nvPicPr>
          <p:cNvPr id="4" name="Picture 3" descr="A diagram of a number of labels&#10;&#10;Description automatically generated with medium confidence">
            <a:extLst>
              <a:ext uri="{FF2B5EF4-FFF2-40B4-BE49-F238E27FC236}">
                <a16:creationId xmlns:a16="http://schemas.microsoft.com/office/drawing/2014/main" id="{9195C23C-E279-535A-A550-738FC2FAA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017" y="2323418"/>
            <a:ext cx="2373149" cy="2364841"/>
          </a:xfrm>
          <a:prstGeom prst="rect">
            <a:avLst/>
          </a:prstGeom>
        </p:spPr>
      </p:pic>
      <p:pic>
        <p:nvPicPr>
          <p:cNvPr id="6" name="Picture 5" descr="A diagram of a number of bottles&#10;&#10;Description automatically generated with medium confidence">
            <a:extLst>
              <a:ext uri="{FF2B5EF4-FFF2-40B4-BE49-F238E27FC236}">
                <a16:creationId xmlns:a16="http://schemas.microsoft.com/office/drawing/2014/main" id="{D707C68D-BB6A-B1A0-2985-CA92DF165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7836" y="2323418"/>
            <a:ext cx="2373147" cy="2364840"/>
          </a:xfrm>
          <a:prstGeom prst="rect">
            <a:avLst/>
          </a:prstGeom>
        </p:spPr>
      </p:pic>
      <p:sp>
        <p:nvSpPr>
          <p:cNvPr id="7" name="Google Shape;606;p39">
            <a:extLst>
              <a:ext uri="{FF2B5EF4-FFF2-40B4-BE49-F238E27FC236}">
                <a16:creationId xmlns:a16="http://schemas.microsoft.com/office/drawing/2014/main" id="{50F146E6-EBE2-D902-2F25-3393CD3B63A0}"/>
              </a:ext>
            </a:extLst>
          </p:cNvPr>
          <p:cNvSpPr txBox="1">
            <a:spLocks/>
          </p:cNvSpPr>
          <p:nvPr/>
        </p:nvSpPr>
        <p:spPr>
          <a:xfrm>
            <a:off x="714590" y="1066626"/>
            <a:ext cx="3722067" cy="286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3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GB" sz="1800" dirty="0"/>
              <a:t>CNN</a:t>
            </a:r>
            <a:endParaRPr lang="en-GB" sz="1400" dirty="0"/>
          </a:p>
        </p:txBody>
      </p:sp>
      <p:sp>
        <p:nvSpPr>
          <p:cNvPr id="8" name="Google Shape;606;p39">
            <a:extLst>
              <a:ext uri="{FF2B5EF4-FFF2-40B4-BE49-F238E27FC236}">
                <a16:creationId xmlns:a16="http://schemas.microsoft.com/office/drawing/2014/main" id="{678942F6-16F7-DAFF-8B43-B08C3E1C2175}"/>
              </a:ext>
            </a:extLst>
          </p:cNvPr>
          <p:cNvSpPr txBox="1">
            <a:spLocks/>
          </p:cNvSpPr>
          <p:nvPr/>
        </p:nvSpPr>
        <p:spPr>
          <a:xfrm>
            <a:off x="4704824" y="1066625"/>
            <a:ext cx="3722067" cy="286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3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GB" sz="1800" dirty="0"/>
              <a:t>Transformer</a:t>
            </a:r>
            <a:endParaRPr lang="en-GB" sz="14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B58184A-9989-990D-F786-AF27222529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4325200"/>
              </p:ext>
            </p:extLst>
          </p:nvPr>
        </p:nvGraphicFramePr>
        <p:xfrm>
          <a:off x="714598" y="1440461"/>
          <a:ext cx="3722068" cy="741680"/>
        </p:xfrm>
        <a:graphic>
          <a:graphicData uri="http://schemas.openxmlformats.org/drawingml/2006/table">
            <a:tbl>
              <a:tblPr firstRow="1" bandRow="1">
                <a:tableStyleId>{7584330B-E2EE-441C-A622-53CC88398060}</a:tableStyleId>
              </a:tblPr>
              <a:tblGrid>
                <a:gridCol w="930517">
                  <a:extLst>
                    <a:ext uri="{9D8B030D-6E8A-4147-A177-3AD203B41FA5}">
                      <a16:colId xmlns:a16="http://schemas.microsoft.com/office/drawing/2014/main" val="2852608153"/>
                    </a:ext>
                  </a:extLst>
                </a:gridCol>
                <a:gridCol w="930517">
                  <a:extLst>
                    <a:ext uri="{9D8B030D-6E8A-4147-A177-3AD203B41FA5}">
                      <a16:colId xmlns:a16="http://schemas.microsoft.com/office/drawing/2014/main" val="426277842"/>
                    </a:ext>
                  </a:extLst>
                </a:gridCol>
                <a:gridCol w="930517">
                  <a:extLst>
                    <a:ext uri="{9D8B030D-6E8A-4147-A177-3AD203B41FA5}">
                      <a16:colId xmlns:a16="http://schemas.microsoft.com/office/drawing/2014/main" val="1185009184"/>
                    </a:ext>
                  </a:extLst>
                </a:gridCol>
                <a:gridCol w="930517">
                  <a:extLst>
                    <a:ext uri="{9D8B030D-6E8A-4147-A177-3AD203B41FA5}">
                      <a16:colId xmlns:a16="http://schemas.microsoft.com/office/drawing/2014/main" val="23279216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Accuracy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Precision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Recall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F1-Score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9861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0.9240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0.9242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0.9240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0.9240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8062031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9C9DF84-3938-A5B0-AFFE-2134E74F70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2101039"/>
              </p:ext>
            </p:extLst>
          </p:nvPr>
        </p:nvGraphicFramePr>
        <p:xfrm>
          <a:off x="4705357" y="1434170"/>
          <a:ext cx="3722068" cy="741680"/>
        </p:xfrm>
        <a:graphic>
          <a:graphicData uri="http://schemas.openxmlformats.org/drawingml/2006/table">
            <a:tbl>
              <a:tblPr firstRow="1" bandRow="1">
                <a:tableStyleId>{7584330B-E2EE-441C-A622-53CC88398060}</a:tableStyleId>
              </a:tblPr>
              <a:tblGrid>
                <a:gridCol w="930517">
                  <a:extLst>
                    <a:ext uri="{9D8B030D-6E8A-4147-A177-3AD203B41FA5}">
                      <a16:colId xmlns:a16="http://schemas.microsoft.com/office/drawing/2014/main" val="2852608153"/>
                    </a:ext>
                  </a:extLst>
                </a:gridCol>
                <a:gridCol w="930517">
                  <a:extLst>
                    <a:ext uri="{9D8B030D-6E8A-4147-A177-3AD203B41FA5}">
                      <a16:colId xmlns:a16="http://schemas.microsoft.com/office/drawing/2014/main" val="426277842"/>
                    </a:ext>
                  </a:extLst>
                </a:gridCol>
                <a:gridCol w="930517">
                  <a:extLst>
                    <a:ext uri="{9D8B030D-6E8A-4147-A177-3AD203B41FA5}">
                      <a16:colId xmlns:a16="http://schemas.microsoft.com/office/drawing/2014/main" val="1185009184"/>
                    </a:ext>
                  </a:extLst>
                </a:gridCol>
                <a:gridCol w="930517">
                  <a:extLst>
                    <a:ext uri="{9D8B030D-6E8A-4147-A177-3AD203B41FA5}">
                      <a16:colId xmlns:a16="http://schemas.microsoft.com/office/drawing/2014/main" val="23279216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Accuracy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Precision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Recall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F1-Score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9861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0.9109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0.9115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0.9109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0.9109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8062031"/>
                  </a:ext>
                </a:extLst>
              </a:tr>
            </a:tbl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A2335CC-D7D5-3E1C-B673-BA03900CE028}"/>
              </a:ext>
            </a:extLst>
          </p:cNvPr>
          <p:cNvCxnSpPr>
            <a:cxnSpLocks/>
          </p:cNvCxnSpPr>
          <p:nvPr/>
        </p:nvCxnSpPr>
        <p:spPr>
          <a:xfrm>
            <a:off x="4572000" y="1066625"/>
            <a:ext cx="0" cy="370063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25960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43"/>
          <p:cNvSpPr txBox="1">
            <a:spLocks noGrp="1"/>
          </p:cNvSpPr>
          <p:nvPr>
            <p:ph type="title"/>
          </p:nvPr>
        </p:nvSpPr>
        <p:spPr>
          <a:xfrm flipH="1">
            <a:off x="964406" y="256647"/>
            <a:ext cx="7215188" cy="722318"/>
          </a:xfrm>
          <a:prstGeom prst="rect">
            <a:avLst/>
          </a:prstGeom>
        </p:spPr>
        <p:txBody>
          <a:bodyPr spcFirstLastPara="1" wrap="square" lIns="91425" tIns="0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50" dirty="0"/>
              <a:t>PRACTICAL CHALLENGES</a:t>
            </a:r>
            <a:endParaRPr sz="2850" dirty="0"/>
          </a:p>
        </p:txBody>
      </p:sp>
      <p:grpSp>
        <p:nvGrpSpPr>
          <p:cNvPr id="752" name="Google Shape;752;p43"/>
          <p:cNvGrpSpPr/>
          <p:nvPr/>
        </p:nvGrpSpPr>
        <p:grpSpPr>
          <a:xfrm>
            <a:off x="268351" y="256647"/>
            <a:ext cx="644323" cy="696478"/>
            <a:chOff x="9884101" y="2516393"/>
            <a:chExt cx="644323" cy="696478"/>
          </a:xfrm>
        </p:grpSpPr>
        <p:sp>
          <p:nvSpPr>
            <p:cNvPr id="753" name="Google Shape;753;p43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3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3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3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3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3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3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3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3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3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3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3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3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3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3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3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9" name="Google Shape;769;p43"/>
          <p:cNvGrpSpPr/>
          <p:nvPr/>
        </p:nvGrpSpPr>
        <p:grpSpPr>
          <a:xfrm>
            <a:off x="8230267" y="282577"/>
            <a:ext cx="644323" cy="696478"/>
            <a:chOff x="9884101" y="2516393"/>
            <a:chExt cx="644323" cy="696478"/>
          </a:xfrm>
        </p:grpSpPr>
        <p:sp>
          <p:nvSpPr>
            <p:cNvPr id="770" name="Google Shape;770;p43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3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3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3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3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3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3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3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3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3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3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3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3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3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3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3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75AC55-0E11-6F56-1E89-6EC0FA5A50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D5302-F9D1-40F7-8BC2-6914F7D1A31E}" type="slidenum">
              <a:rPr lang="en-GB" smtClean="0"/>
              <a:t>25</a:t>
            </a:fld>
            <a:endParaRPr lang="en-GB" dirty="0"/>
          </a:p>
        </p:txBody>
      </p:sp>
      <p:sp>
        <p:nvSpPr>
          <p:cNvPr id="10" name="Google Shape;693;p42">
            <a:extLst>
              <a:ext uri="{FF2B5EF4-FFF2-40B4-BE49-F238E27FC236}">
                <a16:creationId xmlns:a16="http://schemas.microsoft.com/office/drawing/2014/main" id="{36344577-DA8B-2BAC-E521-0891607A9EB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83572" y="2430647"/>
            <a:ext cx="2266800" cy="83519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SESSION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BASED</a:t>
            </a:r>
            <a:endParaRPr dirty="0"/>
          </a:p>
        </p:txBody>
      </p:sp>
      <p:sp>
        <p:nvSpPr>
          <p:cNvPr id="11" name="Google Shape;694;p42">
            <a:extLst>
              <a:ext uri="{FF2B5EF4-FFF2-40B4-BE49-F238E27FC236}">
                <a16:creationId xmlns:a16="http://schemas.microsoft.com/office/drawing/2014/main" id="{0B458EC8-B0C8-906C-63A2-8625794517B2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3407065" y="2430647"/>
            <a:ext cx="2266800" cy="77592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USER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SPECIFIC</a:t>
            </a:r>
            <a:endParaRPr dirty="0"/>
          </a:p>
        </p:txBody>
      </p:sp>
      <p:sp>
        <p:nvSpPr>
          <p:cNvPr id="12" name="Google Shape;695;p42">
            <a:extLst>
              <a:ext uri="{FF2B5EF4-FFF2-40B4-BE49-F238E27FC236}">
                <a16:creationId xmlns:a16="http://schemas.microsoft.com/office/drawing/2014/main" id="{ADEEB261-DEB9-EDCB-F847-5819F9BDDC98}"/>
              </a:ext>
            </a:extLst>
          </p:cNvPr>
          <p:cNvSpPr txBox="1">
            <a:spLocks noGrp="1"/>
          </p:cNvSpPr>
          <p:nvPr>
            <p:ph type="subTitle" idx="3"/>
          </p:nvPr>
        </p:nvSpPr>
        <p:spPr>
          <a:xfrm>
            <a:off x="683572" y="3206574"/>
            <a:ext cx="2266800" cy="8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Acess the impact of the sessions on the classifier’s performance.</a:t>
            </a:r>
            <a:endParaRPr dirty="0"/>
          </a:p>
        </p:txBody>
      </p:sp>
      <p:sp>
        <p:nvSpPr>
          <p:cNvPr id="13" name="Google Shape;696;p42">
            <a:extLst>
              <a:ext uri="{FF2B5EF4-FFF2-40B4-BE49-F238E27FC236}">
                <a16:creationId xmlns:a16="http://schemas.microsoft.com/office/drawing/2014/main" id="{8D73EDCF-D23C-39CB-E88F-33B4BE8F2C8B}"/>
              </a:ext>
            </a:extLst>
          </p:cNvPr>
          <p:cNvSpPr txBox="1">
            <a:spLocks noGrp="1"/>
          </p:cNvSpPr>
          <p:nvPr>
            <p:ph type="subTitle" idx="4"/>
          </p:nvPr>
        </p:nvSpPr>
        <p:spPr>
          <a:xfrm>
            <a:off x="3326034" y="3206574"/>
            <a:ext cx="2421731" cy="8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Provide insights into the classifier’s performance on data from a single user.</a:t>
            </a:r>
            <a:endParaRPr dirty="0"/>
          </a:p>
        </p:txBody>
      </p:sp>
      <p:sp>
        <p:nvSpPr>
          <p:cNvPr id="14" name="Google Shape;698;p42">
            <a:extLst>
              <a:ext uri="{FF2B5EF4-FFF2-40B4-BE49-F238E27FC236}">
                <a16:creationId xmlns:a16="http://schemas.microsoft.com/office/drawing/2014/main" id="{A8D5AB47-72B1-F0C3-9828-8340852EE1A0}"/>
              </a:ext>
            </a:extLst>
          </p:cNvPr>
          <p:cNvSpPr txBox="1">
            <a:spLocks/>
          </p:cNvSpPr>
          <p:nvPr/>
        </p:nvSpPr>
        <p:spPr>
          <a:xfrm>
            <a:off x="6052299" y="3213585"/>
            <a:ext cx="2421731" cy="8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dirty="0"/>
              <a:t>Evaluate the performance on data from a user not included in the training data.</a:t>
            </a:r>
          </a:p>
        </p:txBody>
      </p:sp>
      <p:cxnSp>
        <p:nvCxnSpPr>
          <p:cNvPr id="15" name="Google Shape;699;p42">
            <a:extLst>
              <a:ext uri="{FF2B5EF4-FFF2-40B4-BE49-F238E27FC236}">
                <a16:creationId xmlns:a16="http://schemas.microsoft.com/office/drawing/2014/main" id="{A407624D-C0FD-C3D4-9B6E-141DFB30C82D}"/>
              </a:ext>
            </a:extLst>
          </p:cNvPr>
          <p:cNvCxnSpPr/>
          <p:nvPr/>
        </p:nvCxnSpPr>
        <p:spPr>
          <a:xfrm rot="10800000">
            <a:off x="1422322" y="2243448"/>
            <a:ext cx="7893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" name="Google Shape;700;p42">
            <a:extLst>
              <a:ext uri="{FF2B5EF4-FFF2-40B4-BE49-F238E27FC236}">
                <a16:creationId xmlns:a16="http://schemas.microsoft.com/office/drawing/2014/main" id="{08F7D006-9F27-AD31-8796-A06385F0D959}"/>
              </a:ext>
            </a:extLst>
          </p:cNvPr>
          <p:cNvCxnSpPr/>
          <p:nvPr/>
        </p:nvCxnSpPr>
        <p:spPr>
          <a:xfrm rot="10800000">
            <a:off x="4145815" y="2243448"/>
            <a:ext cx="7893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" name="Google Shape;709;p42">
            <a:extLst>
              <a:ext uri="{FF2B5EF4-FFF2-40B4-BE49-F238E27FC236}">
                <a16:creationId xmlns:a16="http://schemas.microsoft.com/office/drawing/2014/main" id="{528A6E1B-8D1E-A911-E31D-960333B8CD14}"/>
              </a:ext>
            </a:extLst>
          </p:cNvPr>
          <p:cNvCxnSpPr/>
          <p:nvPr/>
        </p:nvCxnSpPr>
        <p:spPr>
          <a:xfrm rot="10800000">
            <a:off x="6869308" y="2202998"/>
            <a:ext cx="7893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Google Shape;694;p42">
            <a:extLst>
              <a:ext uri="{FF2B5EF4-FFF2-40B4-BE49-F238E27FC236}">
                <a16:creationId xmlns:a16="http://schemas.microsoft.com/office/drawing/2014/main" id="{8A63CC52-815C-BB66-33ED-52C6DA2485FC}"/>
              </a:ext>
            </a:extLst>
          </p:cNvPr>
          <p:cNvSpPr txBox="1">
            <a:spLocks/>
          </p:cNvSpPr>
          <p:nvPr/>
        </p:nvSpPr>
        <p:spPr>
          <a:xfrm>
            <a:off x="6129765" y="2430159"/>
            <a:ext cx="2266800" cy="775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3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GB" dirty="0"/>
              <a:t>LEAVE ONE</a:t>
            </a:r>
          </a:p>
          <a:p>
            <a:pPr marL="0" indent="0"/>
            <a:r>
              <a:rPr lang="en-GB" dirty="0"/>
              <a:t>USER OUT</a:t>
            </a:r>
          </a:p>
        </p:txBody>
      </p:sp>
      <p:grpSp>
        <p:nvGrpSpPr>
          <p:cNvPr id="19" name="Google Shape;10652;p79">
            <a:extLst>
              <a:ext uri="{FF2B5EF4-FFF2-40B4-BE49-F238E27FC236}">
                <a16:creationId xmlns:a16="http://schemas.microsoft.com/office/drawing/2014/main" id="{6F416B0E-12CD-9F3C-78D6-4C218F2A6E78}"/>
              </a:ext>
            </a:extLst>
          </p:cNvPr>
          <p:cNvGrpSpPr/>
          <p:nvPr/>
        </p:nvGrpSpPr>
        <p:grpSpPr>
          <a:xfrm>
            <a:off x="1499299" y="1563291"/>
            <a:ext cx="635343" cy="470644"/>
            <a:chOff x="5331913" y="3413947"/>
            <a:chExt cx="347143" cy="254684"/>
          </a:xfrm>
          <a:solidFill>
            <a:srgbClr val="003852"/>
          </a:solidFill>
        </p:grpSpPr>
        <p:sp>
          <p:nvSpPr>
            <p:cNvPr id="20" name="Google Shape;10653;p79">
              <a:extLst>
                <a:ext uri="{FF2B5EF4-FFF2-40B4-BE49-F238E27FC236}">
                  <a16:creationId xmlns:a16="http://schemas.microsoft.com/office/drawing/2014/main" id="{0FDA1C9F-9976-C4B2-380F-B2278E7F4E92}"/>
                </a:ext>
              </a:extLst>
            </p:cNvPr>
            <p:cNvSpPr/>
            <p:nvPr/>
          </p:nvSpPr>
          <p:spPr>
            <a:xfrm>
              <a:off x="5597163" y="3523083"/>
              <a:ext cx="43222" cy="15564"/>
            </a:xfrm>
            <a:custGeom>
              <a:avLst/>
              <a:gdLst/>
              <a:ahLst/>
              <a:cxnLst/>
              <a:rect l="l" t="t" r="r" b="b"/>
              <a:pathLst>
                <a:path w="1358" h="489" extrusionOk="0">
                  <a:moveTo>
                    <a:pt x="167" y="0"/>
                  </a:moveTo>
                  <a:cubicBezTo>
                    <a:pt x="84" y="0"/>
                    <a:pt x="0" y="71"/>
                    <a:pt x="0" y="167"/>
                  </a:cubicBezTo>
                  <a:cubicBezTo>
                    <a:pt x="0" y="250"/>
                    <a:pt x="84" y="322"/>
                    <a:pt x="167" y="322"/>
                  </a:cubicBezTo>
                  <a:cubicBezTo>
                    <a:pt x="346" y="322"/>
                    <a:pt x="870" y="357"/>
                    <a:pt x="1120" y="476"/>
                  </a:cubicBezTo>
                  <a:cubicBezTo>
                    <a:pt x="1155" y="488"/>
                    <a:pt x="1167" y="488"/>
                    <a:pt x="1191" y="488"/>
                  </a:cubicBezTo>
                  <a:cubicBezTo>
                    <a:pt x="1251" y="488"/>
                    <a:pt x="1310" y="464"/>
                    <a:pt x="1346" y="405"/>
                  </a:cubicBezTo>
                  <a:cubicBezTo>
                    <a:pt x="1358" y="322"/>
                    <a:pt x="1334" y="226"/>
                    <a:pt x="1251" y="191"/>
                  </a:cubicBezTo>
                  <a:cubicBezTo>
                    <a:pt x="882" y="12"/>
                    <a:pt x="20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0654;p79">
              <a:extLst>
                <a:ext uri="{FF2B5EF4-FFF2-40B4-BE49-F238E27FC236}">
                  <a16:creationId xmlns:a16="http://schemas.microsoft.com/office/drawing/2014/main" id="{54BD49EC-8744-8721-07B4-C90558858D26}"/>
                </a:ext>
              </a:extLst>
            </p:cNvPr>
            <p:cNvSpPr/>
            <p:nvPr/>
          </p:nvSpPr>
          <p:spPr>
            <a:xfrm>
              <a:off x="5331913" y="3413947"/>
              <a:ext cx="347143" cy="253538"/>
            </a:xfrm>
            <a:custGeom>
              <a:avLst/>
              <a:gdLst/>
              <a:ahLst/>
              <a:cxnLst/>
              <a:rect l="l" t="t" r="r" b="b"/>
              <a:pathLst>
                <a:path w="10907" h="7966" extrusionOk="0">
                  <a:moveTo>
                    <a:pt x="7168" y="357"/>
                  </a:moveTo>
                  <a:lnTo>
                    <a:pt x="7168" y="1893"/>
                  </a:lnTo>
                  <a:cubicBezTo>
                    <a:pt x="7168" y="2131"/>
                    <a:pt x="7120" y="2357"/>
                    <a:pt x="7013" y="2560"/>
                  </a:cubicBezTo>
                  <a:cubicBezTo>
                    <a:pt x="7001" y="2584"/>
                    <a:pt x="7001" y="2608"/>
                    <a:pt x="7001" y="2643"/>
                  </a:cubicBezTo>
                  <a:lnTo>
                    <a:pt x="7001" y="3084"/>
                  </a:lnTo>
                  <a:cubicBezTo>
                    <a:pt x="7001" y="3512"/>
                    <a:pt x="6822" y="3917"/>
                    <a:pt x="6513" y="4203"/>
                  </a:cubicBezTo>
                  <a:cubicBezTo>
                    <a:pt x="6465" y="4227"/>
                    <a:pt x="6429" y="4274"/>
                    <a:pt x="6394" y="4310"/>
                  </a:cubicBezTo>
                  <a:cubicBezTo>
                    <a:pt x="6111" y="4514"/>
                    <a:pt x="5775" y="4621"/>
                    <a:pt x="5415" y="4621"/>
                  </a:cubicBezTo>
                  <a:cubicBezTo>
                    <a:pt x="5396" y="4621"/>
                    <a:pt x="5377" y="4620"/>
                    <a:pt x="5358" y="4620"/>
                  </a:cubicBezTo>
                  <a:cubicBezTo>
                    <a:pt x="4536" y="4560"/>
                    <a:pt x="3917" y="3858"/>
                    <a:pt x="3917" y="3024"/>
                  </a:cubicBezTo>
                  <a:lnTo>
                    <a:pt x="3917" y="2643"/>
                  </a:lnTo>
                  <a:cubicBezTo>
                    <a:pt x="3917" y="2608"/>
                    <a:pt x="3917" y="2596"/>
                    <a:pt x="3905" y="2560"/>
                  </a:cubicBezTo>
                  <a:cubicBezTo>
                    <a:pt x="3798" y="2357"/>
                    <a:pt x="3751" y="2131"/>
                    <a:pt x="3751" y="1893"/>
                  </a:cubicBezTo>
                  <a:lnTo>
                    <a:pt x="3751" y="1548"/>
                  </a:lnTo>
                  <a:cubicBezTo>
                    <a:pt x="3751" y="893"/>
                    <a:pt x="4286" y="357"/>
                    <a:pt x="4941" y="357"/>
                  </a:cubicBezTo>
                  <a:close/>
                  <a:moveTo>
                    <a:pt x="10013" y="2905"/>
                  </a:moveTo>
                  <a:lnTo>
                    <a:pt x="10013" y="3560"/>
                  </a:lnTo>
                  <a:cubicBezTo>
                    <a:pt x="10013" y="3667"/>
                    <a:pt x="9989" y="3774"/>
                    <a:pt x="9942" y="3870"/>
                  </a:cubicBezTo>
                  <a:lnTo>
                    <a:pt x="9870" y="4036"/>
                  </a:lnTo>
                  <a:cubicBezTo>
                    <a:pt x="9858" y="4048"/>
                    <a:pt x="9858" y="4084"/>
                    <a:pt x="9858" y="4108"/>
                  </a:cubicBezTo>
                  <a:lnTo>
                    <a:pt x="9858" y="4453"/>
                  </a:lnTo>
                  <a:cubicBezTo>
                    <a:pt x="9870" y="4679"/>
                    <a:pt x="9763" y="4882"/>
                    <a:pt x="9597" y="5048"/>
                  </a:cubicBezTo>
                  <a:cubicBezTo>
                    <a:pt x="9451" y="5205"/>
                    <a:pt x="9244" y="5288"/>
                    <a:pt x="9022" y="5288"/>
                  </a:cubicBezTo>
                  <a:cubicBezTo>
                    <a:pt x="9007" y="5288"/>
                    <a:pt x="8992" y="5287"/>
                    <a:pt x="8977" y="5286"/>
                  </a:cubicBezTo>
                  <a:cubicBezTo>
                    <a:pt x="8513" y="5275"/>
                    <a:pt x="8144" y="4870"/>
                    <a:pt x="8144" y="4382"/>
                  </a:cubicBezTo>
                  <a:lnTo>
                    <a:pt x="8144" y="4084"/>
                  </a:lnTo>
                  <a:cubicBezTo>
                    <a:pt x="8144" y="4048"/>
                    <a:pt x="8144" y="4036"/>
                    <a:pt x="8132" y="4012"/>
                  </a:cubicBezTo>
                  <a:lnTo>
                    <a:pt x="8025" y="3810"/>
                  </a:lnTo>
                  <a:cubicBezTo>
                    <a:pt x="8002" y="3741"/>
                    <a:pt x="7968" y="3672"/>
                    <a:pt x="7966" y="3582"/>
                  </a:cubicBezTo>
                  <a:lnTo>
                    <a:pt x="7966" y="3582"/>
                  </a:lnTo>
                  <a:cubicBezTo>
                    <a:pt x="7973" y="3196"/>
                    <a:pt x="8279" y="2905"/>
                    <a:pt x="8644" y="2905"/>
                  </a:cubicBezTo>
                  <a:close/>
                  <a:moveTo>
                    <a:pt x="1727" y="2893"/>
                  </a:moveTo>
                  <a:cubicBezTo>
                    <a:pt x="2000" y="2893"/>
                    <a:pt x="2250" y="3000"/>
                    <a:pt x="2441" y="3191"/>
                  </a:cubicBezTo>
                  <a:cubicBezTo>
                    <a:pt x="2643" y="3381"/>
                    <a:pt x="2739" y="3655"/>
                    <a:pt x="2774" y="3929"/>
                  </a:cubicBezTo>
                  <a:cubicBezTo>
                    <a:pt x="2774" y="4024"/>
                    <a:pt x="2786" y="4132"/>
                    <a:pt x="2786" y="4227"/>
                  </a:cubicBezTo>
                  <a:lnTo>
                    <a:pt x="2786" y="4262"/>
                  </a:lnTo>
                  <a:cubicBezTo>
                    <a:pt x="2608" y="3989"/>
                    <a:pt x="2358" y="3798"/>
                    <a:pt x="2000" y="3691"/>
                  </a:cubicBezTo>
                  <a:cubicBezTo>
                    <a:pt x="1753" y="3615"/>
                    <a:pt x="1520" y="3607"/>
                    <a:pt x="1431" y="3607"/>
                  </a:cubicBezTo>
                  <a:cubicBezTo>
                    <a:pt x="1409" y="3607"/>
                    <a:pt x="1396" y="3608"/>
                    <a:pt x="1393" y="3608"/>
                  </a:cubicBezTo>
                  <a:cubicBezTo>
                    <a:pt x="1346" y="3608"/>
                    <a:pt x="1310" y="3620"/>
                    <a:pt x="1286" y="3655"/>
                  </a:cubicBezTo>
                  <a:lnTo>
                    <a:pt x="1000" y="3953"/>
                  </a:lnTo>
                  <a:cubicBezTo>
                    <a:pt x="941" y="4012"/>
                    <a:pt x="941" y="4108"/>
                    <a:pt x="1000" y="4167"/>
                  </a:cubicBezTo>
                  <a:cubicBezTo>
                    <a:pt x="1030" y="4197"/>
                    <a:pt x="1072" y="4212"/>
                    <a:pt x="1113" y="4212"/>
                  </a:cubicBezTo>
                  <a:cubicBezTo>
                    <a:pt x="1155" y="4212"/>
                    <a:pt x="1197" y="4197"/>
                    <a:pt x="1226" y="4167"/>
                  </a:cubicBezTo>
                  <a:lnTo>
                    <a:pt x="1465" y="3917"/>
                  </a:lnTo>
                  <a:cubicBezTo>
                    <a:pt x="1667" y="3929"/>
                    <a:pt x="2322" y="4012"/>
                    <a:pt x="2572" y="4572"/>
                  </a:cubicBezTo>
                  <a:cubicBezTo>
                    <a:pt x="2500" y="4989"/>
                    <a:pt x="2143" y="5298"/>
                    <a:pt x="1727" y="5298"/>
                  </a:cubicBezTo>
                  <a:cubicBezTo>
                    <a:pt x="1250" y="5298"/>
                    <a:pt x="869" y="4917"/>
                    <a:pt x="869" y="4441"/>
                  </a:cubicBezTo>
                  <a:cubicBezTo>
                    <a:pt x="869" y="4346"/>
                    <a:pt x="798" y="4274"/>
                    <a:pt x="703" y="4274"/>
                  </a:cubicBezTo>
                  <a:lnTo>
                    <a:pt x="679" y="4274"/>
                  </a:lnTo>
                  <a:lnTo>
                    <a:pt x="679" y="4227"/>
                  </a:lnTo>
                  <a:cubicBezTo>
                    <a:pt x="679" y="4132"/>
                    <a:pt x="679" y="4024"/>
                    <a:pt x="691" y="3929"/>
                  </a:cubicBezTo>
                  <a:cubicBezTo>
                    <a:pt x="703" y="3655"/>
                    <a:pt x="822" y="3381"/>
                    <a:pt x="1012" y="3191"/>
                  </a:cubicBezTo>
                  <a:cubicBezTo>
                    <a:pt x="1215" y="3000"/>
                    <a:pt x="1465" y="2893"/>
                    <a:pt x="1727" y="2893"/>
                  </a:cubicBezTo>
                  <a:close/>
                  <a:moveTo>
                    <a:pt x="643" y="4882"/>
                  </a:moveTo>
                  <a:cubicBezTo>
                    <a:pt x="726" y="5096"/>
                    <a:pt x="881" y="5275"/>
                    <a:pt x="1060" y="5405"/>
                  </a:cubicBezTo>
                  <a:lnTo>
                    <a:pt x="1060" y="5596"/>
                  </a:lnTo>
                  <a:cubicBezTo>
                    <a:pt x="762" y="5501"/>
                    <a:pt x="619" y="5346"/>
                    <a:pt x="560" y="5275"/>
                  </a:cubicBezTo>
                  <a:cubicBezTo>
                    <a:pt x="595" y="5155"/>
                    <a:pt x="631" y="5036"/>
                    <a:pt x="643" y="4882"/>
                  </a:cubicBezTo>
                  <a:close/>
                  <a:moveTo>
                    <a:pt x="2798" y="4882"/>
                  </a:moveTo>
                  <a:cubicBezTo>
                    <a:pt x="2810" y="5024"/>
                    <a:pt x="2846" y="5155"/>
                    <a:pt x="2893" y="5263"/>
                  </a:cubicBezTo>
                  <a:cubicBezTo>
                    <a:pt x="2834" y="5346"/>
                    <a:pt x="2679" y="5477"/>
                    <a:pt x="2381" y="5596"/>
                  </a:cubicBezTo>
                  <a:lnTo>
                    <a:pt x="2381" y="5405"/>
                  </a:lnTo>
                  <a:cubicBezTo>
                    <a:pt x="2560" y="5275"/>
                    <a:pt x="2715" y="5096"/>
                    <a:pt x="2798" y="4882"/>
                  </a:cubicBezTo>
                  <a:close/>
                  <a:moveTo>
                    <a:pt x="6299" y="4727"/>
                  </a:moveTo>
                  <a:lnTo>
                    <a:pt x="6299" y="5001"/>
                  </a:lnTo>
                  <a:lnTo>
                    <a:pt x="5453" y="5596"/>
                  </a:lnTo>
                  <a:lnTo>
                    <a:pt x="4584" y="5024"/>
                  </a:lnTo>
                  <a:lnTo>
                    <a:pt x="4584" y="4727"/>
                  </a:lnTo>
                  <a:cubicBezTo>
                    <a:pt x="4810" y="4846"/>
                    <a:pt x="5060" y="4917"/>
                    <a:pt x="5322" y="4929"/>
                  </a:cubicBezTo>
                  <a:lnTo>
                    <a:pt x="5441" y="4929"/>
                  </a:lnTo>
                  <a:cubicBezTo>
                    <a:pt x="5739" y="4929"/>
                    <a:pt x="6037" y="4858"/>
                    <a:pt x="6299" y="4727"/>
                  </a:cubicBezTo>
                  <a:close/>
                  <a:moveTo>
                    <a:pt x="9347" y="5572"/>
                  </a:moveTo>
                  <a:lnTo>
                    <a:pt x="9347" y="5632"/>
                  </a:lnTo>
                  <a:cubicBezTo>
                    <a:pt x="9347" y="5656"/>
                    <a:pt x="9347" y="5691"/>
                    <a:pt x="9358" y="5715"/>
                  </a:cubicBezTo>
                  <a:lnTo>
                    <a:pt x="9001" y="6072"/>
                  </a:lnTo>
                  <a:lnTo>
                    <a:pt x="8644" y="5715"/>
                  </a:lnTo>
                  <a:cubicBezTo>
                    <a:pt x="8644" y="5691"/>
                    <a:pt x="8668" y="5656"/>
                    <a:pt x="8668" y="5632"/>
                  </a:cubicBezTo>
                  <a:lnTo>
                    <a:pt x="8668" y="5572"/>
                  </a:lnTo>
                  <a:cubicBezTo>
                    <a:pt x="8763" y="5596"/>
                    <a:pt x="8870" y="5632"/>
                    <a:pt x="8977" y="5632"/>
                  </a:cubicBezTo>
                  <a:lnTo>
                    <a:pt x="9001" y="5632"/>
                  </a:lnTo>
                  <a:cubicBezTo>
                    <a:pt x="9120" y="5632"/>
                    <a:pt x="9239" y="5620"/>
                    <a:pt x="9347" y="5572"/>
                  </a:cubicBezTo>
                  <a:close/>
                  <a:moveTo>
                    <a:pt x="2108" y="5572"/>
                  </a:moveTo>
                  <a:lnTo>
                    <a:pt x="2108" y="5739"/>
                  </a:lnTo>
                  <a:cubicBezTo>
                    <a:pt x="2108" y="5798"/>
                    <a:pt x="2119" y="5834"/>
                    <a:pt x="2143" y="5882"/>
                  </a:cubicBezTo>
                  <a:lnTo>
                    <a:pt x="1965" y="6013"/>
                  </a:lnTo>
                  <a:cubicBezTo>
                    <a:pt x="1899" y="6084"/>
                    <a:pt x="1816" y="6120"/>
                    <a:pt x="1731" y="6120"/>
                  </a:cubicBezTo>
                  <a:cubicBezTo>
                    <a:pt x="1646" y="6120"/>
                    <a:pt x="1560" y="6084"/>
                    <a:pt x="1488" y="6013"/>
                  </a:cubicBezTo>
                  <a:lnTo>
                    <a:pt x="1346" y="5882"/>
                  </a:lnTo>
                  <a:cubicBezTo>
                    <a:pt x="1369" y="5834"/>
                    <a:pt x="1381" y="5775"/>
                    <a:pt x="1381" y="5739"/>
                  </a:cubicBezTo>
                  <a:lnTo>
                    <a:pt x="1381" y="5572"/>
                  </a:lnTo>
                  <a:cubicBezTo>
                    <a:pt x="1488" y="5596"/>
                    <a:pt x="1607" y="5632"/>
                    <a:pt x="1750" y="5632"/>
                  </a:cubicBezTo>
                  <a:cubicBezTo>
                    <a:pt x="1857" y="5632"/>
                    <a:pt x="1977" y="5608"/>
                    <a:pt x="2108" y="5572"/>
                  </a:cubicBezTo>
                  <a:close/>
                  <a:moveTo>
                    <a:pt x="4465" y="5298"/>
                  </a:moveTo>
                  <a:lnTo>
                    <a:pt x="5215" y="5810"/>
                  </a:lnTo>
                  <a:lnTo>
                    <a:pt x="4810" y="6215"/>
                  </a:lnTo>
                  <a:lnTo>
                    <a:pt x="4798" y="6215"/>
                  </a:lnTo>
                  <a:lnTo>
                    <a:pt x="4310" y="5465"/>
                  </a:lnTo>
                  <a:lnTo>
                    <a:pt x="4465" y="5298"/>
                  </a:lnTo>
                  <a:close/>
                  <a:moveTo>
                    <a:pt x="6429" y="5298"/>
                  </a:moveTo>
                  <a:lnTo>
                    <a:pt x="6596" y="5465"/>
                  </a:lnTo>
                  <a:lnTo>
                    <a:pt x="6108" y="6215"/>
                  </a:lnTo>
                  <a:lnTo>
                    <a:pt x="6096" y="6215"/>
                  </a:lnTo>
                  <a:lnTo>
                    <a:pt x="5691" y="5810"/>
                  </a:lnTo>
                  <a:lnTo>
                    <a:pt x="6429" y="5298"/>
                  </a:lnTo>
                  <a:close/>
                  <a:moveTo>
                    <a:pt x="4905" y="0"/>
                  </a:moveTo>
                  <a:cubicBezTo>
                    <a:pt x="4072" y="0"/>
                    <a:pt x="3381" y="691"/>
                    <a:pt x="3381" y="1524"/>
                  </a:cubicBezTo>
                  <a:lnTo>
                    <a:pt x="3381" y="1869"/>
                  </a:lnTo>
                  <a:cubicBezTo>
                    <a:pt x="3381" y="2131"/>
                    <a:pt x="3441" y="2381"/>
                    <a:pt x="3548" y="2643"/>
                  </a:cubicBezTo>
                  <a:lnTo>
                    <a:pt x="3548" y="3000"/>
                  </a:lnTo>
                  <a:cubicBezTo>
                    <a:pt x="3548" y="3596"/>
                    <a:pt x="3810" y="4132"/>
                    <a:pt x="4227" y="4465"/>
                  </a:cubicBezTo>
                  <a:lnTo>
                    <a:pt x="4227" y="5001"/>
                  </a:lnTo>
                  <a:lnTo>
                    <a:pt x="3929" y="5322"/>
                  </a:lnTo>
                  <a:cubicBezTo>
                    <a:pt x="3905" y="5346"/>
                    <a:pt x="3893" y="5394"/>
                    <a:pt x="3893" y="5441"/>
                  </a:cubicBezTo>
                  <a:lnTo>
                    <a:pt x="2905" y="5798"/>
                  </a:lnTo>
                  <a:cubicBezTo>
                    <a:pt x="2834" y="5822"/>
                    <a:pt x="2774" y="5858"/>
                    <a:pt x="2715" y="5894"/>
                  </a:cubicBezTo>
                  <a:lnTo>
                    <a:pt x="2560" y="5822"/>
                  </a:lnTo>
                  <a:cubicBezTo>
                    <a:pt x="3024" y="5632"/>
                    <a:pt x="3155" y="5346"/>
                    <a:pt x="3179" y="5334"/>
                  </a:cubicBezTo>
                  <a:cubicBezTo>
                    <a:pt x="3203" y="5286"/>
                    <a:pt x="3203" y="5227"/>
                    <a:pt x="3179" y="5179"/>
                  </a:cubicBezTo>
                  <a:cubicBezTo>
                    <a:pt x="3060" y="4965"/>
                    <a:pt x="3036" y="4524"/>
                    <a:pt x="3036" y="4203"/>
                  </a:cubicBezTo>
                  <a:cubicBezTo>
                    <a:pt x="3036" y="4084"/>
                    <a:pt x="3036" y="3977"/>
                    <a:pt x="3024" y="3893"/>
                  </a:cubicBezTo>
                  <a:cubicBezTo>
                    <a:pt x="2965" y="3131"/>
                    <a:pt x="2405" y="2548"/>
                    <a:pt x="1691" y="2548"/>
                  </a:cubicBezTo>
                  <a:cubicBezTo>
                    <a:pt x="976" y="2548"/>
                    <a:pt x="393" y="3131"/>
                    <a:pt x="345" y="3893"/>
                  </a:cubicBezTo>
                  <a:cubicBezTo>
                    <a:pt x="345" y="3977"/>
                    <a:pt x="333" y="4084"/>
                    <a:pt x="333" y="4203"/>
                  </a:cubicBezTo>
                  <a:cubicBezTo>
                    <a:pt x="322" y="4548"/>
                    <a:pt x="298" y="4965"/>
                    <a:pt x="203" y="5179"/>
                  </a:cubicBezTo>
                  <a:cubicBezTo>
                    <a:pt x="167" y="5227"/>
                    <a:pt x="167" y="5286"/>
                    <a:pt x="203" y="5334"/>
                  </a:cubicBezTo>
                  <a:cubicBezTo>
                    <a:pt x="203" y="5346"/>
                    <a:pt x="345" y="5632"/>
                    <a:pt x="810" y="5822"/>
                  </a:cubicBezTo>
                  <a:lnTo>
                    <a:pt x="369" y="6037"/>
                  </a:lnTo>
                  <a:cubicBezTo>
                    <a:pt x="155" y="6156"/>
                    <a:pt x="0" y="6370"/>
                    <a:pt x="0" y="6632"/>
                  </a:cubicBezTo>
                  <a:lnTo>
                    <a:pt x="0" y="7799"/>
                  </a:lnTo>
                  <a:cubicBezTo>
                    <a:pt x="0" y="7894"/>
                    <a:pt x="72" y="7965"/>
                    <a:pt x="167" y="7965"/>
                  </a:cubicBezTo>
                  <a:cubicBezTo>
                    <a:pt x="250" y="7965"/>
                    <a:pt x="333" y="7894"/>
                    <a:pt x="333" y="7799"/>
                  </a:cubicBezTo>
                  <a:lnTo>
                    <a:pt x="333" y="6632"/>
                  </a:lnTo>
                  <a:cubicBezTo>
                    <a:pt x="333" y="6489"/>
                    <a:pt x="405" y="6370"/>
                    <a:pt x="524" y="6310"/>
                  </a:cubicBezTo>
                  <a:lnTo>
                    <a:pt x="1060" y="6048"/>
                  </a:lnTo>
                  <a:lnTo>
                    <a:pt x="1238" y="6227"/>
                  </a:lnTo>
                  <a:cubicBezTo>
                    <a:pt x="1369" y="6346"/>
                    <a:pt x="1536" y="6406"/>
                    <a:pt x="1703" y="6406"/>
                  </a:cubicBezTo>
                  <a:cubicBezTo>
                    <a:pt x="1857" y="6406"/>
                    <a:pt x="2024" y="6346"/>
                    <a:pt x="2155" y="6227"/>
                  </a:cubicBezTo>
                  <a:lnTo>
                    <a:pt x="2334" y="6048"/>
                  </a:lnTo>
                  <a:lnTo>
                    <a:pt x="2512" y="6132"/>
                  </a:lnTo>
                  <a:cubicBezTo>
                    <a:pt x="2441" y="6275"/>
                    <a:pt x="2381" y="6418"/>
                    <a:pt x="2381" y="6584"/>
                  </a:cubicBezTo>
                  <a:lnTo>
                    <a:pt x="2381" y="7799"/>
                  </a:lnTo>
                  <a:cubicBezTo>
                    <a:pt x="2381" y="7894"/>
                    <a:pt x="2453" y="7965"/>
                    <a:pt x="2548" y="7965"/>
                  </a:cubicBezTo>
                  <a:cubicBezTo>
                    <a:pt x="2631" y="7965"/>
                    <a:pt x="2715" y="7894"/>
                    <a:pt x="2715" y="7799"/>
                  </a:cubicBezTo>
                  <a:lnTo>
                    <a:pt x="2715" y="6584"/>
                  </a:lnTo>
                  <a:cubicBezTo>
                    <a:pt x="2715" y="6358"/>
                    <a:pt x="2846" y="6167"/>
                    <a:pt x="3048" y="6096"/>
                  </a:cubicBezTo>
                  <a:lnTo>
                    <a:pt x="4084" y="5715"/>
                  </a:lnTo>
                  <a:lnTo>
                    <a:pt x="4513" y="6358"/>
                  </a:lnTo>
                  <a:cubicBezTo>
                    <a:pt x="4572" y="6453"/>
                    <a:pt x="4655" y="6489"/>
                    <a:pt x="4751" y="6513"/>
                  </a:cubicBezTo>
                  <a:lnTo>
                    <a:pt x="4775" y="6513"/>
                  </a:lnTo>
                  <a:cubicBezTo>
                    <a:pt x="4870" y="6513"/>
                    <a:pt x="4941" y="6477"/>
                    <a:pt x="5013" y="6418"/>
                  </a:cubicBezTo>
                  <a:lnTo>
                    <a:pt x="5286" y="6156"/>
                  </a:lnTo>
                  <a:lnTo>
                    <a:pt x="5286" y="7799"/>
                  </a:lnTo>
                  <a:cubicBezTo>
                    <a:pt x="5286" y="7894"/>
                    <a:pt x="5358" y="7965"/>
                    <a:pt x="5453" y="7965"/>
                  </a:cubicBezTo>
                  <a:cubicBezTo>
                    <a:pt x="5537" y="7965"/>
                    <a:pt x="5608" y="7894"/>
                    <a:pt x="5608" y="7799"/>
                  </a:cubicBezTo>
                  <a:lnTo>
                    <a:pt x="5608" y="6156"/>
                  </a:lnTo>
                  <a:lnTo>
                    <a:pt x="5882" y="6418"/>
                  </a:lnTo>
                  <a:cubicBezTo>
                    <a:pt x="5941" y="6477"/>
                    <a:pt x="6025" y="6513"/>
                    <a:pt x="6120" y="6513"/>
                  </a:cubicBezTo>
                  <a:lnTo>
                    <a:pt x="6144" y="6513"/>
                  </a:lnTo>
                  <a:cubicBezTo>
                    <a:pt x="6251" y="6489"/>
                    <a:pt x="6322" y="6453"/>
                    <a:pt x="6382" y="6358"/>
                  </a:cubicBezTo>
                  <a:lnTo>
                    <a:pt x="6822" y="5715"/>
                  </a:lnTo>
                  <a:lnTo>
                    <a:pt x="7846" y="6096"/>
                  </a:lnTo>
                  <a:cubicBezTo>
                    <a:pt x="8049" y="6167"/>
                    <a:pt x="8192" y="6358"/>
                    <a:pt x="8192" y="6584"/>
                  </a:cubicBezTo>
                  <a:lnTo>
                    <a:pt x="8192" y="7799"/>
                  </a:lnTo>
                  <a:cubicBezTo>
                    <a:pt x="8192" y="7894"/>
                    <a:pt x="8263" y="7965"/>
                    <a:pt x="8346" y="7965"/>
                  </a:cubicBezTo>
                  <a:cubicBezTo>
                    <a:pt x="8442" y="7965"/>
                    <a:pt x="8513" y="7894"/>
                    <a:pt x="8513" y="7799"/>
                  </a:cubicBezTo>
                  <a:lnTo>
                    <a:pt x="8513" y="6584"/>
                  </a:lnTo>
                  <a:cubicBezTo>
                    <a:pt x="8513" y="6358"/>
                    <a:pt x="8430" y="6156"/>
                    <a:pt x="8275" y="6001"/>
                  </a:cubicBezTo>
                  <a:lnTo>
                    <a:pt x="8323" y="5989"/>
                  </a:lnTo>
                  <a:cubicBezTo>
                    <a:pt x="8370" y="5977"/>
                    <a:pt x="8406" y="5953"/>
                    <a:pt x="8465" y="5929"/>
                  </a:cubicBezTo>
                  <a:lnTo>
                    <a:pt x="8870" y="6334"/>
                  </a:lnTo>
                  <a:lnTo>
                    <a:pt x="8870" y="7787"/>
                  </a:lnTo>
                  <a:cubicBezTo>
                    <a:pt x="8870" y="7882"/>
                    <a:pt x="8942" y="7953"/>
                    <a:pt x="9037" y="7953"/>
                  </a:cubicBezTo>
                  <a:cubicBezTo>
                    <a:pt x="9120" y="7953"/>
                    <a:pt x="9204" y="7882"/>
                    <a:pt x="9204" y="7787"/>
                  </a:cubicBezTo>
                  <a:lnTo>
                    <a:pt x="9204" y="6334"/>
                  </a:lnTo>
                  <a:lnTo>
                    <a:pt x="9597" y="5929"/>
                  </a:lnTo>
                  <a:cubicBezTo>
                    <a:pt x="9620" y="5941"/>
                    <a:pt x="9644" y="5941"/>
                    <a:pt x="9680" y="5953"/>
                  </a:cubicBezTo>
                  <a:lnTo>
                    <a:pt x="10335" y="6156"/>
                  </a:lnTo>
                  <a:cubicBezTo>
                    <a:pt x="10478" y="6191"/>
                    <a:pt x="10585" y="6334"/>
                    <a:pt x="10585" y="6489"/>
                  </a:cubicBezTo>
                  <a:lnTo>
                    <a:pt x="10585" y="7799"/>
                  </a:lnTo>
                  <a:cubicBezTo>
                    <a:pt x="10585" y="7894"/>
                    <a:pt x="10656" y="7965"/>
                    <a:pt x="10751" y="7965"/>
                  </a:cubicBezTo>
                  <a:cubicBezTo>
                    <a:pt x="10835" y="7965"/>
                    <a:pt x="10906" y="7894"/>
                    <a:pt x="10906" y="7799"/>
                  </a:cubicBezTo>
                  <a:lnTo>
                    <a:pt x="10906" y="6489"/>
                  </a:lnTo>
                  <a:cubicBezTo>
                    <a:pt x="10871" y="6227"/>
                    <a:pt x="10656" y="5953"/>
                    <a:pt x="10382" y="5870"/>
                  </a:cubicBezTo>
                  <a:lnTo>
                    <a:pt x="9716" y="5679"/>
                  </a:lnTo>
                  <a:cubicBezTo>
                    <a:pt x="9692" y="5656"/>
                    <a:pt x="9680" y="5644"/>
                    <a:pt x="9680" y="5620"/>
                  </a:cubicBezTo>
                  <a:lnTo>
                    <a:pt x="9680" y="5394"/>
                  </a:lnTo>
                  <a:cubicBezTo>
                    <a:pt x="9739" y="5358"/>
                    <a:pt x="9787" y="5322"/>
                    <a:pt x="9823" y="5275"/>
                  </a:cubicBezTo>
                  <a:cubicBezTo>
                    <a:pt x="10049" y="5048"/>
                    <a:pt x="10180" y="4751"/>
                    <a:pt x="10180" y="4429"/>
                  </a:cubicBezTo>
                  <a:lnTo>
                    <a:pt x="10180" y="4132"/>
                  </a:lnTo>
                  <a:lnTo>
                    <a:pt x="10239" y="3989"/>
                  </a:lnTo>
                  <a:cubicBezTo>
                    <a:pt x="10323" y="3858"/>
                    <a:pt x="10347" y="3691"/>
                    <a:pt x="10347" y="3548"/>
                  </a:cubicBezTo>
                  <a:lnTo>
                    <a:pt x="10347" y="2727"/>
                  </a:lnTo>
                  <a:cubicBezTo>
                    <a:pt x="10347" y="2643"/>
                    <a:pt x="10275" y="2560"/>
                    <a:pt x="10180" y="2560"/>
                  </a:cubicBezTo>
                  <a:lnTo>
                    <a:pt x="8656" y="2560"/>
                  </a:lnTo>
                  <a:cubicBezTo>
                    <a:pt x="8096" y="2560"/>
                    <a:pt x="7644" y="3012"/>
                    <a:pt x="7644" y="3572"/>
                  </a:cubicBezTo>
                  <a:lnTo>
                    <a:pt x="7644" y="3596"/>
                  </a:lnTo>
                  <a:cubicBezTo>
                    <a:pt x="7644" y="3727"/>
                    <a:pt x="7668" y="3846"/>
                    <a:pt x="7727" y="3965"/>
                  </a:cubicBezTo>
                  <a:lnTo>
                    <a:pt x="7799" y="4132"/>
                  </a:lnTo>
                  <a:lnTo>
                    <a:pt x="7799" y="4382"/>
                  </a:lnTo>
                  <a:cubicBezTo>
                    <a:pt x="7799" y="4798"/>
                    <a:pt x="8013" y="5155"/>
                    <a:pt x="8311" y="5382"/>
                  </a:cubicBezTo>
                  <a:lnTo>
                    <a:pt x="8311" y="5596"/>
                  </a:lnTo>
                  <a:cubicBezTo>
                    <a:pt x="8311" y="5632"/>
                    <a:pt x="8311" y="5644"/>
                    <a:pt x="8180" y="5691"/>
                  </a:cubicBezTo>
                  <a:lnTo>
                    <a:pt x="7858" y="5775"/>
                  </a:lnTo>
                  <a:lnTo>
                    <a:pt x="6941" y="5441"/>
                  </a:lnTo>
                  <a:cubicBezTo>
                    <a:pt x="6941" y="5394"/>
                    <a:pt x="6930" y="5346"/>
                    <a:pt x="6894" y="5322"/>
                  </a:cubicBezTo>
                  <a:lnTo>
                    <a:pt x="6596" y="5001"/>
                  </a:lnTo>
                  <a:lnTo>
                    <a:pt x="6596" y="4489"/>
                  </a:lnTo>
                  <a:cubicBezTo>
                    <a:pt x="6632" y="4453"/>
                    <a:pt x="6656" y="4429"/>
                    <a:pt x="6691" y="4405"/>
                  </a:cubicBezTo>
                  <a:cubicBezTo>
                    <a:pt x="7061" y="4072"/>
                    <a:pt x="7263" y="3560"/>
                    <a:pt x="7263" y="3060"/>
                  </a:cubicBezTo>
                  <a:lnTo>
                    <a:pt x="7263" y="2643"/>
                  </a:lnTo>
                  <a:cubicBezTo>
                    <a:pt x="7382" y="2405"/>
                    <a:pt x="7430" y="2131"/>
                    <a:pt x="7430" y="1869"/>
                  </a:cubicBezTo>
                  <a:lnTo>
                    <a:pt x="7430" y="167"/>
                  </a:lnTo>
                  <a:cubicBezTo>
                    <a:pt x="7430" y="83"/>
                    <a:pt x="7358" y="0"/>
                    <a:pt x="7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655;p79">
              <a:extLst>
                <a:ext uri="{FF2B5EF4-FFF2-40B4-BE49-F238E27FC236}">
                  <a16:creationId xmlns:a16="http://schemas.microsoft.com/office/drawing/2014/main" id="{E2DCDE28-28FB-0B8A-7364-125DD6EAA142}"/>
                </a:ext>
              </a:extLst>
            </p:cNvPr>
            <p:cNvSpPr/>
            <p:nvPr/>
          </p:nvSpPr>
          <p:spPr>
            <a:xfrm>
              <a:off x="5645669" y="3625759"/>
              <a:ext cx="10248" cy="42872"/>
            </a:xfrm>
            <a:custGeom>
              <a:avLst/>
              <a:gdLst/>
              <a:ahLst/>
              <a:cxnLst/>
              <a:rect l="l" t="t" r="r" b="b"/>
              <a:pathLst>
                <a:path w="322" h="1347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1179"/>
                  </a:lnTo>
                  <a:cubicBezTo>
                    <a:pt x="0" y="1263"/>
                    <a:pt x="72" y="1346"/>
                    <a:pt x="167" y="1346"/>
                  </a:cubicBezTo>
                  <a:cubicBezTo>
                    <a:pt x="251" y="1346"/>
                    <a:pt x="322" y="1263"/>
                    <a:pt x="322" y="1179"/>
                  </a:cubicBezTo>
                  <a:lnTo>
                    <a:pt x="322" y="167"/>
                  </a:lnTo>
                  <a:cubicBezTo>
                    <a:pt x="322" y="60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656;p79">
              <a:extLst>
                <a:ext uri="{FF2B5EF4-FFF2-40B4-BE49-F238E27FC236}">
                  <a16:creationId xmlns:a16="http://schemas.microsoft.com/office/drawing/2014/main" id="{A0BB21F2-3C49-58DC-3EEB-3727EA7259E6}"/>
                </a:ext>
              </a:extLst>
            </p:cNvPr>
            <p:cNvSpPr/>
            <p:nvPr/>
          </p:nvSpPr>
          <p:spPr>
            <a:xfrm>
              <a:off x="5462247" y="3461115"/>
              <a:ext cx="86825" cy="29759"/>
            </a:xfrm>
            <a:custGeom>
              <a:avLst/>
              <a:gdLst/>
              <a:ahLst/>
              <a:cxnLst/>
              <a:rect l="l" t="t" r="r" b="b"/>
              <a:pathLst>
                <a:path w="2728" h="935" extrusionOk="0">
                  <a:moveTo>
                    <a:pt x="1094" y="0"/>
                  </a:moveTo>
                  <a:cubicBezTo>
                    <a:pt x="768" y="0"/>
                    <a:pt x="473" y="35"/>
                    <a:pt x="287" y="66"/>
                  </a:cubicBezTo>
                  <a:cubicBezTo>
                    <a:pt x="120" y="102"/>
                    <a:pt x="1" y="233"/>
                    <a:pt x="1" y="399"/>
                  </a:cubicBezTo>
                  <a:lnTo>
                    <a:pt x="1" y="768"/>
                  </a:lnTo>
                  <a:cubicBezTo>
                    <a:pt x="1" y="864"/>
                    <a:pt x="72" y="935"/>
                    <a:pt x="168" y="935"/>
                  </a:cubicBezTo>
                  <a:cubicBezTo>
                    <a:pt x="251" y="935"/>
                    <a:pt x="322" y="864"/>
                    <a:pt x="322" y="768"/>
                  </a:cubicBezTo>
                  <a:lnTo>
                    <a:pt x="322" y="399"/>
                  </a:lnTo>
                  <a:cubicBezTo>
                    <a:pt x="322" y="399"/>
                    <a:pt x="322" y="387"/>
                    <a:pt x="346" y="387"/>
                  </a:cubicBezTo>
                  <a:cubicBezTo>
                    <a:pt x="498" y="361"/>
                    <a:pt x="764" y="327"/>
                    <a:pt x="1063" y="327"/>
                  </a:cubicBezTo>
                  <a:cubicBezTo>
                    <a:pt x="1162" y="327"/>
                    <a:pt x="1266" y="331"/>
                    <a:pt x="1370" y="340"/>
                  </a:cubicBezTo>
                  <a:cubicBezTo>
                    <a:pt x="1858" y="364"/>
                    <a:pt x="2215" y="506"/>
                    <a:pt x="2442" y="709"/>
                  </a:cubicBezTo>
                  <a:cubicBezTo>
                    <a:pt x="2471" y="739"/>
                    <a:pt x="2513" y="753"/>
                    <a:pt x="2555" y="753"/>
                  </a:cubicBezTo>
                  <a:cubicBezTo>
                    <a:pt x="2596" y="753"/>
                    <a:pt x="2638" y="739"/>
                    <a:pt x="2668" y="709"/>
                  </a:cubicBezTo>
                  <a:cubicBezTo>
                    <a:pt x="2727" y="637"/>
                    <a:pt x="2727" y="530"/>
                    <a:pt x="2656" y="471"/>
                  </a:cubicBezTo>
                  <a:cubicBezTo>
                    <a:pt x="2283" y="97"/>
                    <a:pt x="1643" y="0"/>
                    <a:pt x="10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657;p79">
              <a:extLst>
                <a:ext uri="{FF2B5EF4-FFF2-40B4-BE49-F238E27FC236}">
                  <a16:creationId xmlns:a16="http://schemas.microsoft.com/office/drawing/2014/main" id="{210E59C5-EF60-BDBE-5052-A6C23F9E339D}"/>
                </a:ext>
              </a:extLst>
            </p:cNvPr>
            <p:cNvSpPr/>
            <p:nvPr/>
          </p:nvSpPr>
          <p:spPr>
            <a:xfrm>
              <a:off x="5441050" y="3636389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0"/>
                  </a:moveTo>
                  <a:cubicBezTo>
                    <a:pt x="72" y="0"/>
                    <a:pt x="0" y="71"/>
                    <a:pt x="0" y="155"/>
                  </a:cubicBezTo>
                  <a:lnTo>
                    <a:pt x="0" y="845"/>
                  </a:lnTo>
                  <a:cubicBezTo>
                    <a:pt x="0" y="929"/>
                    <a:pt x="72" y="1012"/>
                    <a:pt x="167" y="1012"/>
                  </a:cubicBezTo>
                  <a:cubicBezTo>
                    <a:pt x="250" y="1012"/>
                    <a:pt x="322" y="929"/>
                    <a:pt x="322" y="845"/>
                  </a:cubicBezTo>
                  <a:lnTo>
                    <a:pt x="322" y="155"/>
                  </a:lnTo>
                  <a:cubicBezTo>
                    <a:pt x="310" y="71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0658;p79">
              <a:extLst>
                <a:ext uri="{FF2B5EF4-FFF2-40B4-BE49-F238E27FC236}">
                  <a16:creationId xmlns:a16="http://schemas.microsoft.com/office/drawing/2014/main" id="{16AC2713-D088-C64D-D426-CDF18C0212F4}"/>
                </a:ext>
              </a:extLst>
            </p:cNvPr>
            <p:cNvSpPr/>
            <p:nvPr/>
          </p:nvSpPr>
          <p:spPr>
            <a:xfrm>
              <a:off x="5559257" y="3636389"/>
              <a:ext cx="10662" cy="32241"/>
            </a:xfrm>
            <a:custGeom>
              <a:avLst/>
              <a:gdLst/>
              <a:ahLst/>
              <a:cxnLst/>
              <a:rect l="l" t="t" r="r" b="b"/>
              <a:pathLst>
                <a:path w="335" h="1013" extrusionOk="0">
                  <a:moveTo>
                    <a:pt x="168" y="0"/>
                  </a:moveTo>
                  <a:cubicBezTo>
                    <a:pt x="84" y="0"/>
                    <a:pt x="1" y="71"/>
                    <a:pt x="1" y="155"/>
                  </a:cubicBezTo>
                  <a:lnTo>
                    <a:pt x="1" y="845"/>
                  </a:lnTo>
                  <a:cubicBezTo>
                    <a:pt x="1" y="929"/>
                    <a:pt x="84" y="1012"/>
                    <a:pt x="168" y="1012"/>
                  </a:cubicBezTo>
                  <a:cubicBezTo>
                    <a:pt x="263" y="1012"/>
                    <a:pt x="334" y="929"/>
                    <a:pt x="334" y="845"/>
                  </a:cubicBezTo>
                  <a:lnTo>
                    <a:pt x="334" y="155"/>
                  </a:lnTo>
                  <a:cubicBezTo>
                    <a:pt x="334" y="71"/>
                    <a:pt x="263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10227;p79">
            <a:extLst>
              <a:ext uri="{FF2B5EF4-FFF2-40B4-BE49-F238E27FC236}">
                <a16:creationId xmlns:a16="http://schemas.microsoft.com/office/drawing/2014/main" id="{B06A1335-BAA5-029A-BF99-DE01C0633C27}"/>
              </a:ext>
            </a:extLst>
          </p:cNvPr>
          <p:cNvGrpSpPr/>
          <p:nvPr/>
        </p:nvGrpSpPr>
        <p:grpSpPr>
          <a:xfrm>
            <a:off x="4280769" y="1563292"/>
            <a:ext cx="519552" cy="468526"/>
            <a:chOff x="5771483" y="1515787"/>
            <a:chExt cx="357359" cy="357391"/>
          </a:xfrm>
          <a:solidFill>
            <a:srgbClr val="003852"/>
          </a:solidFill>
        </p:grpSpPr>
        <p:sp>
          <p:nvSpPr>
            <p:cNvPr id="27" name="Google Shape;10228;p79">
              <a:extLst>
                <a:ext uri="{FF2B5EF4-FFF2-40B4-BE49-F238E27FC236}">
                  <a16:creationId xmlns:a16="http://schemas.microsoft.com/office/drawing/2014/main" id="{5E8B8A6E-7673-9E83-DF44-0700F77CA1AD}"/>
                </a:ext>
              </a:extLst>
            </p:cNvPr>
            <p:cNvSpPr/>
            <p:nvPr/>
          </p:nvSpPr>
          <p:spPr>
            <a:xfrm>
              <a:off x="5771483" y="1515787"/>
              <a:ext cx="357359" cy="357391"/>
            </a:xfrm>
            <a:custGeom>
              <a:avLst/>
              <a:gdLst/>
              <a:ahLst/>
              <a:cxnLst/>
              <a:rect l="l" t="t" r="r" b="b"/>
              <a:pathLst>
                <a:path w="11228" h="11229" extrusionOk="0">
                  <a:moveTo>
                    <a:pt x="6334" y="346"/>
                  </a:moveTo>
                  <a:cubicBezTo>
                    <a:pt x="6334" y="346"/>
                    <a:pt x="6346" y="346"/>
                    <a:pt x="6346" y="358"/>
                  </a:cubicBezTo>
                  <a:lnTo>
                    <a:pt x="6346" y="822"/>
                  </a:lnTo>
                  <a:cubicBezTo>
                    <a:pt x="6346" y="989"/>
                    <a:pt x="6454" y="1120"/>
                    <a:pt x="6608" y="1156"/>
                  </a:cubicBezTo>
                  <a:cubicBezTo>
                    <a:pt x="7132" y="1275"/>
                    <a:pt x="7644" y="1477"/>
                    <a:pt x="8097" y="1763"/>
                  </a:cubicBezTo>
                  <a:cubicBezTo>
                    <a:pt x="8157" y="1798"/>
                    <a:pt x="8225" y="1817"/>
                    <a:pt x="8290" y="1817"/>
                  </a:cubicBezTo>
                  <a:cubicBezTo>
                    <a:pt x="8377" y="1817"/>
                    <a:pt x="8459" y="1784"/>
                    <a:pt x="8513" y="1715"/>
                  </a:cubicBezTo>
                  <a:lnTo>
                    <a:pt x="8847" y="1394"/>
                  </a:lnTo>
                  <a:lnTo>
                    <a:pt x="8859" y="1394"/>
                  </a:lnTo>
                  <a:lnTo>
                    <a:pt x="9859" y="2382"/>
                  </a:lnTo>
                  <a:lnTo>
                    <a:pt x="9859" y="2406"/>
                  </a:lnTo>
                  <a:lnTo>
                    <a:pt x="9525" y="2727"/>
                  </a:lnTo>
                  <a:cubicBezTo>
                    <a:pt x="9406" y="2846"/>
                    <a:pt x="9394" y="3013"/>
                    <a:pt x="9490" y="3144"/>
                  </a:cubicBezTo>
                  <a:cubicBezTo>
                    <a:pt x="9787" y="3608"/>
                    <a:pt x="9978" y="4097"/>
                    <a:pt x="10097" y="4632"/>
                  </a:cubicBezTo>
                  <a:cubicBezTo>
                    <a:pt x="10121" y="4799"/>
                    <a:pt x="10264" y="4906"/>
                    <a:pt x="10418" y="4906"/>
                  </a:cubicBezTo>
                  <a:lnTo>
                    <a:pt x="10883" y="4906"/>
                  </a:lnTo>
                  <a:cubicBezTo>
                    <a:pt x="10883" y="4906"/>
                    <a:pt x="10895" y="4906"/>
                    <a:pt x="10895" y="4918"/>
                  </a:cubicBezTo>
                  <a:lnTo>
                    <a:pt x="10883" y="6335"/>
                  </a:lnTo>
                  <a:lnTo>
                    <a:pt x="10418" y="6335"/>
                  </a:lnTo>
                  <a:cubicBezTo>
                    <a:pt x="10264" y="6335"/>
                    <a:pt x="10121" y="6430"/>
                    <a:pt x="10097" y="6597"/>
                  </a:cubicBezTo>
                  <a:cubicBezTo>
                    <a:pt x="9978" y="7121"/>
                    <a:pt x="9763" y="7621"/>
                    <a:pt x="9490" y="8085"/>
                  </a:cubicBezTo>
                  <a:cubicBezTo>
                    <a:pt x="9394" y="8216"/>
                    <a:pt x="9406" y="8407"/>
                    <a:pt x="9525" y="8502"/>
                  </a:cubicBezTo>
                  <a:lnTo>
                    <a:pt x="9859" y="8835"/>
                  </a:lnTo>
                  <a:lnTo>
                    <a:pt x="9859" y="8847"/>
                  </a:lnTo>
                  <a:lnTo>
                    <a:pt x="8859" y="9847"/>
                  </a:lnTo>
                  <a:lnTo>
                    <a:pt x="8847" y="9847"/>
                  </a:lnTo>
                  <a:lnTo>
                    <a:pt x="8513" y="9514"/>
                  </a:lnTo>
                  <a:cubicBezTo>
                    <a:pt x="8447" y="9448"/>
                    <a:pt x="8370" y="9415"/>
                    <a:pt x="8290" y="9415"/>
                  </a:cubicBezTo>
                  <a:cubicBezTo>
                    <a:pt x="8226" y="9415"/>
                    <a:pt x="8160" y="9436"/>
                    <a:pt x="8097" y="9478"/>
                  </a:cubicBezTo>
                  <a:cubicBezTo>
                    <a:pt x="7644" y="9776"/>
                    <a:pt x="7144" y="9966"/>
                    <a:pt x="6608" y="10085"/>
                  </a:cubicBezTo>
                  <a:cubicBezTo>
                    <a:pt x="6454" y="10109"/>
                    <a:pt x="6346" y="10252"/>
                    <a:pt x="6346" y="10407"/>
                  </a:cubicBezTo>
                  <a:lnTo>
                    <a:pt x="6346" y="10871"/>
                  </a:lnTo>
                  <a:cubicBezTo>
                    <a:pt x="6346" y="10871"/>
                    <a:pt x="6346" y="10883"/>
                    <a:pt x="6334" y="10883"/>
                  </a:cubicBezTo>
                  <a:lnTo>
                    <a:pt x="4930" y="10883"/>
                  </a:lnTo>
                  <a:cubicBezTo>
                    <a:pt x="4930" y="10883"/>
                    <a:pt x="4918" y="10883"/>
                    <a:pt x="4918" y="10871"/>
                  </a:cubicBezTo>
                  <a:lnTo>
                    <a:pt x="4918" y="10407"/>
                  </a:lnTo>
                  <a:cubicBezTo>
                    <a:pt x="4918" y="10252"/>
                    <a:pt x="4810" y="10109"/>
                    <a:pt x="4644" y="10085"/>
                  </a:cubicBezTo>
                  <a:cubicBezTo>
                    <a:pt x="4132" y="9966"/>
                    <a:pt x="3620" y="9752"/>
                    <a:pt x="3156" y="9478"/>
                  </a:cubicBezTo>
                  <a:cubicBezTo>
                    <a:pt x="3096" y="9442"/>
                    <a:pt x="3036" y="9419"/>
                    <a:pt x="2977" y="9419"/>
                  </a:cubicBezTo>
                  <a:cubicBezTo>
                    <a:pt x="2894" y="9419"/>
                    <a:pt x="2798" y="9442"/>
                    <a:pt x="2739" y="9514"/>
                  </a:cubicBezTo>
                  <a:lnTo>
                    <a:pt x="2417" y="9847"/>
                  </a:lnTo>
                  <a:lnTo>
                    <a:pt x="2405" y="9847"/>
                  </a:lnTo>
                  <a:lnTo>
                    <a:pt x="1405" y="8847"/>
                  </a:lnTo>
                  <a:lnTo>
                    <a:pt x="1405" y="8835"/>
                  </a:lnTo>
                  <a:lnTo>
                    <a:pt x="1727" y="8502"/>
                  </a:lnTo>
                  <a:cubicBezTo>
                    <a:pt x="1846" y="8383"/>
                    <a:pt x="1870" y="8228"/>
                    <a:pt x="1774" y="8085"/>
                  </a:cubicBezTo>
                  <a:cubicBezTo>
                    <a:pt x="1477" y="7621"/>
                    <a:pt x="1286" y="7133"/>
                    <a:pt x="1167" y="6597"/>
                  </a:cubicBezTo>
                  <a:cubicBezTo>
                    <a:pt x="1131" y="6430"/>
                    <a:pt x="1000" y="6335"/>
                    <a:pt x="834" y="6335"/>
                  </a:cubicBezTo>
                  <a:lnTo>
                    <a:pt x="381" y="6335"/>
                  </a:lnTo>
                  <a:cubicBezTo>
                    <a:pt x="381" y="6335"/>
                    <a:pt x="358" y="6335"/>
                    <a:pt x="358" y="6311"/>
                  </a:cubicBezTo>
                  <a:lnTo>
                    <a:pt x="358" y="4918"/>
                  </a:lnTo>
                  <a:cubicBezTo>
                    <a:pt x="358" y="4918"/>
                    <a:pt x="358" y="4906"/>
                    <a:pt x="381" y="4906"/>
                  </a:cubicBezTo>
                  <a:lnTo>
                    <a:pt x="834" y="4906"/>
                  </a:lnTo>
                  <a:cubicBezTo>
                    <a:pt x="1000" y="4906"/>
                    <a:pt x="1131" y="4799"/>
                    <a:pt x="1167" y="4632"/>
                  </a:cubicBezTo>
                  <a:cubicBezTo>
                    <a:pt x="1286" y="4108"/>
                    <a:pt x="1489" y="3608"/>
                    <a:pt x="1774" y="3144"/>
                  </a:cubicBezTo>
                  <a:cubicBezTo>
                    <a:pt x="1870" y="3013"/>
                    <a:pt x="1846" y="2834"/>
                    <a:pt x="1727" y="2727"/>
                  </a:cubicBezTo>
                  <a:lnTo>
                    <a:pt x="1405" y="2406"/>
                  </a:lnTo>
                  <a:lnTo>
                    <a:pt x="1405" y="2382"/>
                  </a:lnTo>
                  <a:lnTo>
                    <a:pt x="2405" y="1394"/>
                  </a:lnTo>
                  <a:lnTo>
                    <a:pt x="2417" y="1394"/>
                  </a:lnTo>
                  <a:lnTo>
                    <a:pt x="2739" y="1715"/>
                  </a:lnTo>
                  <a:cubicBezTo>
                    <a:pt x="2807" y="1784"/>
                    <a:pt x="2891" y="1817"/>
                    <a:pt x="2975" y="1817"/>
                  </a:cubicBezTo>
                  <a:cubicBezTo>
                    <a:pt x="3037" y="1817"/>
                    <a:pt x="3100" y="1798"/>
                    <a:pt x="3156" y="1763"/>
                  </a:cubicBezTo>
                  <a:cubicBezTo>
                    <a:pt x="3620" y="1465"/>
                    <a:pt x="4108" y="1275"/>
                    <a:pt x="4644" y="1156"/>
                  </a:cubicBezTo>
                  <a:cubicBezTo>
                    <a:pt x="4810" y="1120"/>
                    <a:pt x="4918" y="989"/>
                    <a:pt x="4918" y="822"/>
                  </a:cubicBezTo>
                  <a:lnTo>
                    <a:pt x="4918" y="358"/>
                  </a:lnTo>
                  <a:cubicBezTo>
                    <a:pt x="4918" y="358"/>
                    <a:pt x="4918" y="346"/>
                    <a:pt x="4930" y="346"/>
                  </a:cubicBezTo>
                  <a:close/>
                  <a:moveTo>
                    <a:pt x="4918" y="1"/>
                  </a:moveTo>
                  <a:cubicBezTo>
                    <a:pt x="4727" y="1"/>
                    <a:pt x="4572" y="156"/>
                    <a:pt x="4572" y="346"/>
                  </a:cubicBezTo>
                  <a:lnTo>
                    <a:pt x="4572" y="810"/>
                  </a:lnTo>
                  <a:cubicBezTo>
                    <a:pt x="4572" y="810"/>
                    <a:pt x="4572" y="822"/>
                    <a:pt x="4560" y="822"/>
                  </a:cubicBezTo>
                  <a:cubicBezTo>
                    <a:pt x="3989" y="941"/>
                    <a:pt x="3453" y="1168"/>
                    <a:pt x="2965" y="1477"/>
                  </a:cubicBezTo>
                  <a:lnTo>
                    <a:pt x="2953" y="1477"/>
                  </a:lnTo>
                  <a:lnTo>
                    <a:pt x="2620" y="1156"/>
                  </a:lnTo>
                  <a:cubicBezTo>
                    <a:pt x="2554" y="1090"/>
                    <a:pt x="2471" y="1057"/>
                    <a:pt x="2386" y="1057"/>
                  </a:cubicBezTo>
                  <a:cubicBezTo>
                    <a:pt x="2301" y="1057"/>
                    <a:pt x="2215" y="1090"/>
                    <a:pt x="2143" y="1156"/>
                  </a:cubicBezTo>
                  <a:lnTo>
                    <a:pt x="1155" y="2144"/>
                  </a:lnTo>
                  <a:cubicBezTo>
                    <a:pt x="1012" y="2287"/>
                    <a:pt x="1012" y="2489"/>
                    <a:pt x="1155" y="2620"/>
                  </a:cubicBezTo>
                  <a:lnTo>
                    <a:pt x="1477" y="2954"/>
                  </a:lnTo>
                  <a:lnTo>
                    <a:pt x="1477" y="2965"/>
                  </a:lnTo>
                  <a:cubicBezTo>
                    <a:pt x="1167" y="3454"/>
                    <a:pt x="941" y="3989"/>
                    <a:pt x="822" y="4561"/>
                  </a:cubicBezTo>
                  <a:cubicBezTo>
                    <a:pt x="822" y="4561"/>
                    <a:pt x="822" y="4573"/>
                    <a:pt x="810" y="4573"/>
                  </a:cubicBezTo>
                  <a:lnTo>
                    <a:pt x="346" y="4573"/>
                  </a:lnTo>
                  <a:cubicBezTo>
                    <a:pt x="155" y="4573"/>
                    <a:pt x="0" y="4728"/>
                    <a:pt x="0" y="4918"/>
                  </a:cubicBezTo>
                  <a:lnTo>
                    <a:pt x="0" y="6311"/>
                  </a:lnTo>
                  <a:cubicBezTo>
                    <a:pt x="0" y="6513"/>
                    <a:pt x="155" y="6656"/>
                    <a:pt x="346" y="6656"/>
                  </a:cubicBezTo>
                  <a:lnTo>
                    <a:pt x="810" y="6656"/>
                  </a:lnTo>
                  <a:cubicBezTo>
                    <a:pt x="810" y="6656"/>
                    <a:pt x="822" y="6656"/>
                    <a:pt x="822" y="6680"/>
                  </a:cubicBezTo>
                  <a:cubicBezTo>
                    <a:pt x="941" y="7240"/>
                    <a:pt x="1167" y="7776"/>
                    <a:pt x="1477" y="8264"/>
                  </a:cubicBezTo>
                  <a:lnTo>
                    <a:pt x="1477" y="8288"/>
                  </a:lnTo>
                  <a:lnTo>
                    <a:pt x="1155" y="8609"/>
                  </a:lnTo>
                  <a:cubicBezTo>
                    <a:pt x="1012" y="8740"/>
                    <a:pt x="1012" y="8954"/>
                    <a:pt x="1155" y="9085"/>
                  </a:cubicBezTo>
                  <a:lnTo>
                    <a:pt x="2143" y="10085"/>
                  </a:lnTo>
                  <a:cubicBezTo>
                    <a:pt x="2215" y="10151"/>
                    <a:pt x="2301" y="10184"/>
                    <a:pt x="2386" y="10184"/>
                  </a:cubicBezTo>
                  <a:cubicBezTo>
                    <a:pt x="2471" y="10184"/>
                    <a:pt x="2554" y="10151"/>
                    <a:pt x="2620" y="10085"/>
                  </a:cubicBezTo>
                  <a:lnTo>
                    <a:pt x="2953" y="9752"/>
                  </a:lnTo>
                  <a:lnTo>
                    <a:pt x="2965" y="9752"/>
                  </a:lnTo>
                  <a:cubicBezTo>
                    <a:pt x="3453" y="10073"/>
                    <a:pt x="3989" y="10288"/>
                    <a:pt x="4560" y="10407"/>
                  </a:cubicBezTo>
                  <a:cubicBezTo>
                    <a:pt x="4560" y="10407"/>
                    <a:pt x="4572" y="10407"/>
                    <a:pt x="4572" y="10431"/>
                  </a:cubicBezTo>
                  <a:lnTo>
                    <a:pt x="4572" y="10883"/>
                  </a:lnTo>
                  <a:cubicBezTo>
                    <a:pt x="4572" y="11085"/>
                    <a:pt x="4727" y="11228"/>
                    <a:pt x="4918" y="11228"/>
                  </a:cubicBezTo>
                  <a:lnTo>
                    <a:pt x="6311" y="11228"/>
                  </a:lnTo>
                  <a:cubicBezTo>
                    <a:pt x="6513" y="11228"/>
                    <a:pt x="6656" y="11085"/>
                    <a:pt x="6656" y="10883"/>
                  </a:cubicBezTo>
                  <a:lnTo>
                    <a:pt x="6656" y="10431"/>
                  </a:lnTo>
                  <a:cubicBezTo>
                    <a:pt x="6656" y="10431"/>
                    <a:pt x="6656" y="10407"/>
                    <a:pt x="6668" y="10407"/>
                  </a:cubicBezTo>
                  <a:cubicBezTo>
                    <a:pt x="7239" y="10288"/>
                    <a:pt x="7775" y="10062"/>
                    <a:pt x="8263" y="9752"/>
                  </a:cubicBezTo>
                  <a:lnTo>
                    <a:pt x="8275" y="9752"/>
                  </a:lnTo>
                  <a:lnTo>
                    <a:pt x="8609" y="10085"/>
                  </a:lnTo>
                  <a:cubicBezTo>
                    <a:pt x="8674" y="10151"/>
                    <a:pt x="8760" y="10184"/>
                    <a:pt x="8847" y="10184"/>
                  </a:cubicBezTo>
                  <a:cubicBezTo>
                    <a:pt x="8933" y="10184"/>
                    <a:pt x="9019" y="10151"/>
                    <a:pt x="9085" y="10085"/>
                  </a:cubicBezTo>
                  <a:lnTo>
                    <a:pt x="10085" y="9085"/>
                  </a:lnTo>
                  <a:cubicBezTo>
                    <a:pt x="10216" y="8954"/>
                    <a:pt x="10216" y="8740"/>
                    <a:pt x="10085" y="8609"/>
                  </a:cubicBezTo>
                  <a:lnTo>
                    <a:pt x="9752" y="8288"/>
                  </a:lnTo>
                  <a:lnTo>
                    <a:pt x="9752" y="8264"/>
                  </a:lnTo>
                  <a:cubicBezTo>
                    <a:pt x="10061" y="7776"/>
                    <a:pt x="10287" y="7240"/>
                    <a:pt x="10406" y="6680"/>
                  </a:cubicBezTo>
                  <a:cubicBezTo>
                    <a:pt x="10406" y="6680"/>
                    <a:pt x="10406" y="6656"/>
                    <a:pt x="10418" y="6656"/>
                  </a:cubicBezTo>
                  <a:lnTo>
                    <a:pt x="10883" y="6656"/>
                  </a:lnTo>
                  <a:cubicBezTo>
                    <a:pt x="11073" y="6656"/>
                    <a:pt x="11228" y="6513"/>
                    <a:pt x="11228" y="6311"/>
                  </a:cubicBezTo>
                  <a:lnTo>
                    <a:pt x="11228" y="4918"/>
                  </a:lnTo>
                  <a:cubicBezTo>
                    <a:pt x="11228" y="4728"/>
                    <a:pt x="11073" y="4573"/>
                    <a:pt x="10883" y="4573"/>
                  </a:cubicBezTo>
                  <a:lnTo>
                    <a:pt x="10418" y="4573"/>
                  </a:lnTo>
                  <a:cubicBezTo>
                    <a:pt x="10418" y="4573"/>
                    <a:pt x="10406" y="4573"/>
                    <a:pt x="10406" y="4561"/>
                  </a:cubicBezTo>
                  <a:cubicBezTo>
                    <a:pt x="10287" y="3989"/>
                    <a:pt x="10061" y="3454"/>
                    <a:pt x="9752" y="2965"/>
                  </a:cubicBezTo>
                  <a:lnTo>
                    <a:pt x="9752" y="2954"/>
                  </a:lnTo>
                  <a:lnTo>
                    <a:pt x="10085" y="2620"/>
                  </a:lnTo>
                  <a:cubicBezTo>
                    <a:pt x="10216" y="2489"/>
                    <a:pt x="10216" y="2287"/>
                    <a:pt x="10085" y="2144"/>
                  </a:cubicBezTo>
                  <a:lnTo>
                    <a:pt x="9085" y="1156"/>
                  </a:lnTo>
                  <a:cubicBezTo>
                    <a:pt x="9019" y="1090"/>
                    <a:pt x="8933" y="1057"/>
                    <a:pt x="8847" y="1057"/>
                  </a:cubicBezTo>
                  <a:cubicBezTo>
                    <a:pt x="8760" y="1057"/>
                    <a:pt x="8674" y="1090"/>
                    <a:pt x="8609" y="1156"/>
                  </a:cubicBezTo>
                  <a:lnTo>
                    <a:pt x="8275" y="1477"/>
                  </a:lnTo>
                  <a:lnTo>
                    <a:pt x="8263" y="1477"/>
                  </a:lnTo>
                  <a:cubicBezTo>
                    <a:pt x="7775" y="1168"/>
                    <a:pt x="7239" y="941"/>
                    <a:pt x="6668" y="822"/>
                  </a:cubicBezTo>
                  <a:cubicBezTo>
                    <a:pt x="6668" y="822"/>
                    <a:pt x="6656" y="822"/>
                    <a:pt x="6656" y="810"/>
                  </a:cubicBezTo>
                  <a:lnTo>
                    <a:pt x="6656" y="346"/>
                  </a:lnTo>
                  <a:cubicBezTo>
                    <a:pt x="6656" y="156"/>
                    <a:pt x="6513" y="1"/>
                    <a:pt x="63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229;p79">
              <a:extLst>
                <a:ext uri="{FF2B5EF4-FFF2-40B4-BE49-F238E27FC236}">
                  <a16:creationId xmlns:a16="http://schemas.microsoft.com/office/drawing/2014/main" id="{BFC17492-DA8A-52C3-B81E-F9E3BB66D6F6}"/>
                </a:ext>
              </a:extLst>
            </p:cNvPr>
            <p:cNvSpPr/>
            <p:nvPr/>
          </p:nvSpPr>
          <p:spPr>
            <a:xfrm>
              <a:off x="5837429" y="1583070"/>
              <a:ext cx="185713" cy="183613"/>
            </a:xfrm>
            <a:custGeom>
              <a:avLst/>
              <a:gdLst/>
              <a:ahLst/>
              <a:cxnLst/>
              <a:rect l="l" t="t" r="r" b="b"/>
              <a:pathLst>
                <a:path w="5835" h="5769" extrusionOk="0">
                  <a:moveTo>
                    <a:pt x="3566" y="1"/>
                  </a:moveTo>
                  <a:cubicBezTo>
                    <a:pt x="3505" y="1"/>
                    <a:pt x="3443" y="3"/>
                    <a:pt x="3381" y="6"/>
                  </a:cubicBezTo>
                  <a:cubicBezTo>
                    <a:pt x="2512" y="54"/>
                    <a:pt x="1703" y="411"/>
                    <a:pt x="1072" y="1030"/>
                  </a:cubicBezTo>
                  <a:cubicBezTo>
                    <a:pt x="464" y="1649"/>
                    <a:pt x="95" y="2459"/>
                    <a:pt x="48" y="3340"/>
                  </a:cubicBezTo>
                  <a:cubicBezTo>
                    <a:pt x="0" y="4209"/>
                    <a:pt x="286" y="5054"/>
                    <a:pt x="822" y="5709"/>
                  </a:cubicBezTo>
                  <a:cubicBezTo>
                    <a:pt x="845" y="5757"/>
                    <a:pt x="893" y="5769"/>
                    <a:pt x="953" y="5769"/>
                  </a:cubicBezTo>
                  <a:cubicBezTo>
                    <a:pt x="988" y="5769"/>
                    <a:pt x="1024" y="5745"/>
                    <a:pt x="1060" y="5733"/>
                  </a:cubicBezTo>
                  <a:cubicBezTo>
                    <a:pt x="1131" y="5673"/>
                    <a:pt x="1131" y="5566"/>
                    <a:pt x="1084" y="5495"/>
                  </a:cubicBezTo>
                  <a:cubicBezTo>
                    <a:pt x="595" y="4888"/>
                    <a:pt x="345" y="4126"/>
                    <a:pt x="393" y="3352"/>
                  </a:cubicBezTo>
                  <a:cubicBezTo>
                    <a:pt x="429" y="2566"/>
                    <a:pt x="762" y="1816"/>
                    <a:pt x="1310" y="1268"/>
                  </a:cubicBezTo>
                  <a:cubicBezTo>
                    <a:pt x="1857" y="720"/>
                    <a:pt x="2608" y="399"/>
                    <a:pt x="3393" y="351"/>
                  </a:cubicBezTo>
                  <a:cubicBezTo>
                    <a:pt x="3456" y="348"/>
                    <a:pt x="3518" y="346"/>
                    <a:pt x="3580" y="346"/>
                  </a:cubicBezTo>
                  <a:cubicBezTo>
                    <a:pt x="4291" y="346"/>
                    <a:pt x="4989" y="593"/>
                    <a:pt x="5536" y="1042"/>
                  </a:cubicBezTo>
                  <a:cubicBezTo>
                    <a:pt x="5567" y="1068"/>
                    <a:pt x="5605" y="1080"/>
                    <a:pt x="5642" y="1080"/>
                  </a:cubicBezTo>
                  <a:cubicBezTo>
                    <a:pt x="5692" y="1080"/>
                    <a:pt x="5741" y="1059"/>
                    <a:pt x="5775" y="1018"/>
                  </a:cubicBezTo>
                  <a:cubicBezTo>
                    <a:pt x="5834" y="947"/>
                    <a:pt x="5822" y="840"/>
                    <a:pt x="5751" y="780"/>
                  </a:cubicBezTo>
                  <a:cubicBezTo>
                    <a:pt x="5121" y="283"/>
                    <a:pt x="4358" y="1"/>
                    <a:pt x="35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230;p79">
              <a:extLst>
                <a:ext uri="{FF2B5EF4-FFF2-40B4-BE49-F238E27FC236}">
                  <a16:creationId xmlns:a16="http://schemas.microsoft.com/office/drawing/2014/main" id="{84A72A73-EC9E-CDD0-C055-2CBB0826D0AB}"/>
                </a:ext>
              </a:extLst>
            </p:cNvPr>
            <p:cNvSpPr/>
            <p:nvPr/>
          </p:nvSpPr>
          <p:spPr>
            <a:xfrm>
              <a:off x="5876068" y="1616584"/>
              <a:ext cx="186859" cy="189501"/>
            </a:xfrm>
            <a:custGeom>
              <a:avLst/>
              <a:gdLst/>
              <a:ahLst/>
              <a:cxnLst/>
              <a:rect l="l" t="t" r="r" b="b"/>
              <a:pathLst>
                <a:path w="5871" h="5954" extrusionOk="0">
                  <a:moveTo>
                    <a:pt x="3406" y="322"/>
                  </a:moveTo>
                  <a:lnTo>
                    <a:pt x="3406" y="1013"/>
                  </a:lnTo>
                  <a:cubicBezTo>
                    <a:pt x="3406" y="1108"/>
                    <a:pt x="3370" y="1227"/>
                    <a:pt x="3322" y="1322"/>
                  </a:cubicBezTo>
                  <a:lnTo>
                    <a:pt x="3239" y="1489"/>
                  </a:lnTo>
                  <a:cubicBezTo>
                    <a:pt x="3227" y="1513"/>
                    <a:pt x="3227" y="1525"/>
                    <a:pt x="3227" y="1561"/>
                  </a:cubicBezTo>
                  <a:lnTo>
                    <a:pt x="3227" y="1918"/>
                  </a:lnTo>
                  <a:cubicBezTo>
                    <a:pt x="3227" y="2156"/>
                    <a:pt x="3132" y="2382"/>
                    <a:pt x="2953" y="2561"/>
                  </a:cubicBezTo>
                  <a:cubicBezTo>
                    <a:pt x="2775" y="2715"/>
                    <a:pt x="2548" y="2811"/>
                    <a:pt x="2310" y="2811"/>
                  </a:cubicBezTo>
                  <a:cubicBezTo>
                    <a:pt x="1834" y="2799"/>
                    <a:pt x="1453" y="2370"/>
                    <a:pt x="1453" y="1882"/>
                  </a:cubicBezTo>
                  <a:lnTo>
                    <a:pt x="1453" y="1572"/>
                  </a:lnTo>
                  <a:cubicBezTo>
                    <a:pt x="1453" y="1549"/>
                    <a:pt x="1453" y="1525"/>
                    <a:pt x="1441" y="1501"/>
                  </a:cubicBezTo>
                  <a:lnTo>
                    <a:pt x="1334" y="1287"/>
                  </a:lnTo>
                  <a:cubicBezTo>
                    <a:pt x="1298" y="1215"/>
                    <a:pt x="1274" y="1132"/>
                    <a:pt x="1274" y="1049"/>
                  </a:cubicBezTo>
                  <a:lnTo>
                    <a:pt x="1274" y="1037"/>
                  </a:lnTo>
                  <a:cubicBezTo>
                    <a:pt x="1274" y="644"/>
                    <a:pt x="1584" y="322"/>
                    <a:pt x="1989" y="322"/>
                  </a:cubicBezTo>
                  <a:close/>
                  <a:moveTo>
                    <a:pt x="1989" y="3073"/>
                  </a:moveTo>
                  <a:cubicBezTo>
                    <a:pt x="2084" y="3108"/>
                    <a:pt x="2191" y="3132"/>
                    <a:pt x="2310" y="3132"/>
                  </a:cubicBezTo>
                  <a:lnTo>
                    <a:pt x="2358" y="3132"/>
                  </a:lnTo>
                  <a:cubicBezTo>
                    <a:pt x="2477" y="3132"/>
                    <a:pt x="2608" y="3120"/>
                    <a:pt x="2715" y="3073"/>
                  </a:cubicBezTo>
                  <a:lnTo>
                    <a:pt x="2715" y="3073"/>
                  </a:lnTo>
                  <a:cubicBezTo>
                    <a:pt x="2703" y="3132"/>
                    <a:pt x="2715" y="3180"/>
                    <a:pt x="2727" y="3227"/>
                  </a:cubicBezTo>
                  <a:lnTo>
                    <a:pt x="2596" y="3358"/>
                  </a:lnTo>
                  <a:cubicBezTo>
                    <a:pt x="2525" y="3430"/>
                    <a:pt x="2429" y="3466"/>
                    <a:pt x="2346" y="3466"/>
                  </a:cubicBezTo>
                  <a:cubicBezTo>
                    <a:pt x="2251" y="3466"/>
                    <a:pt x="2144" y="3418"/>
                    <a:pt x="2084" y="3358"/>
                  </a:cubicBezTo>
                  <a:lnTo>
                    <a:pt x="1953" y="3227"/>
                  </a:lnTo>
                  <a:cubicBezTo>
                    <a:pt x="1965" y="3180"/>
                    <a:pt x="1989" y="3120"/>
                    <a:pt x="1989" y="3073"/>
                  </a:cubicBezTo>
                  <a:close/>
                  <a:moveTo>
                    <a:pt x="2953" y="3489"/>
                  </a:moveTo>
                  <a:cubicBezTo>
                    <a:pt x="3001" y="3525"/>
                    <a:pt x="3048" y="3537"/>
                    <a:pt x="3108" y="3549"/>
                  </a:cubicBezTo>
                  <a:lnTo>
                    <a:pt x="3703" y="3716"/>
                  </a:lnTo>
                  <a:cubicBezTo>
                    <a:pt x="3846" y="3763"/>
                    <a:pt x="3965" y="3906"/>
                    <a:pt x="3965" y="4061"/>
                  </a:cubicBezTo>
                  <a:lnTo>
                    <a:pt x="3965" y="5192"/>
                  </a:lnTo>
                  <a:lnTo>
                    <a:pt x="3941" y="5192"/>
                  </a:lnTo>
                  <a:cubicBezTo>
                    <a:pt x="3822" y="5263"/>
                    <a:pt x="3703" y="5323"/>
                    <a:pt x="3560" y="5371"/>
                  </a:cubicBezTo>
                  <a:lnTo>
                    <a:pt x="3560" y="4370"/>
                  </a:lnTo>
                  <a:cubicBezTo>
                    <a:pt x="3560" y="4287"/>
                    <a:pt x="3489" y="4204"/>
                    <a:pt x="3406" y="4204"/>
                  </a:cubicBezTo>
                  <a:cubicBezTo>
                    <a:pt x="3310" y="4204"/>
                    <a:pt x="3239" y="4287"/>
                    <a:pt x="3239" y="4370"/>
                  </a:cubicBezTo>
                  <a:lnTo>
                    <a:pt x="3239" y="5490"/>
                  </a:lnTo>
                  <a:cubicBezTo>
                    <a:pt x="3001" y="5561"/>
                    <a:pt x="2763" y="5597"/>
                    <a:pt x="2513" y="5609"/>
                  </a:cubicBezTo>
                  <a:lnTo>
                    <a:pt x="2346" y="5609"/>
                  </a:lnTo>
                  <a:cubicBezTo>
                    <a:pt x="2048" y="5609"/>
                    <a:pt x="1751" y="5561"/>
                    <a:pt x="1453" y="5478"/>
                  </a:cubicBezTo>
                  <a:lnTo>
                    <a:pt x="1453" y="4359"/>
                  </a:lnTo>
                  <a:cubicBezTo>
                    <a:pt x="1453" y="4263"/>
                    <a:pt x="1382" y="4192"/>
                    <a:pt x="1286" y="4192"/>
                  </a:cubicBezTo>
                  <a:cubicBezTo>
                    <a:pt x="1203" y="4192"/>
                    <a:pt x="1120" y="4263"/>
                    <a:pt x="1120" y="4359"/>
                  </a:cubicBezTo>
                  <a:lnTo>
                    <a:pt x="1120" y="5359"/>
                  </a:lnTo>
                  <a:cubicBezTo>
                    <a:pt x="989" y="5299"/>
                    <a:pt x="870" y="5240"/>
                    <a:pt x="751" y="5180"/>
                  </a:cubicBezTo>
                  <a:lnTo>
                    <a:pt x="751" y="4061"/>
                  </a:lnTo>
                  <a:cubicBezTo>
                    <a:pt x="751" y="3894"/>
                    <a:pt x="858" y="3763"/>
                    <a:pt x="1024" y="3716"/>
                  </a:cubicBezTo>
                  <a:lnTo>
                    <a:pt x="1620" y="3549"/>
                  </a:lnTo>
                  <a:cubicBezTo>
                    <a:pt x="1655" y="3537"/>
                    <a:pt x="1715" y="3513"/>
                    <a:pt x="1763" y="3489"/>
                  </a:cubicBezTo>
                  <a:lnTo>
                    <a:pt x="1870" y="3597"/>
                  </a:lnTo>
                  <a:cubicBezTo>
                    <a:pt x="2001" y="3727"/>
                    <a:pt x="2179" y="3811"/>
                    <a:pt x="2358" y="3811"/>
                  </a:cubicBezTo>
                  <a:cubicBezTo>
                    <a:pt x="2537" y="3811"/>
                    <a:pt x="2715" y="3727"/>
                    <a:pt x="2846" y="3597"/>
                  </a:cubicBezTo>
                  <a:lnTo>
                    <a:pt x="2953" y="3489"/>
                  </a:lnTo>
                  <a:close/>
                  <a:moveTo>
                    <a:pt x="1953" y="1"/>
                  </a:moveTo>
                  <a:cubicBezTo>
                    <a:pt x="1382" y="1"/>
                    <a:pt x="917" y="453"/>
                    <a:pt x="917" y="1037"/>
                  </a:cubicBezTo>
                  <a:lnTo>
                    <a:pt x="917" y="1049"/>
                  </a:lnTo>
                  <a:cubicBezTo>
                    <a:pt x="917" y="1191"/>
                    <a:pt x="941" y="1322"/>
                    <a:pt x="1001" y="1441"/>
                  </a:cubicBezTo>
                  <a:lnTo>
                    <a:pt x="1096" y="1608"/>
                  </a:lnTo>
                  <a:lnTo>
                    <a:pt x="1096" y="1870"/>
                  </a:lnTo>
                  <a:cubicBezTo>
                    <a:pt x="1096" y="2299"/>
                    <a:pt x="1298" y="2680"/>
                    <a:pt x="1620" y="2918"/>
                  </a:cubicBezTo>
                  <a:lnTo>
                    <a:pt x="1620" y="3061"/>
                  </a:lnTo>
                  <a:cubicBezTo>
                    <a:pt x="1620" y="3156"/>
                    <a:pt x="1548" y="3227"/>
                    <a:pt x="1477" y="3239"/>
                  </a:cubicBezTo>
                  <a:lnTo>
                    <a:pt x="882" y="3406"/>
                  </a:lnTo>
                  <a:cubicBezTo>
                    <a:pt x="584" y="3489"/>
                    <a:pt x="381" y="3763"/>
                    <a:pt x="381" y="4073"/>
                  </a:cubicBezTo>
                  <a:lnTo>
                    <a:pt x="381" y="4966"/>
                  </a:lnTo>
                  <a:cubicBezTo>
                    <a:pt x="346" y="4954"/>
                    <a:pt x="334" y="4918"/>
                    <a:pt x="298" y="4906"/>
                  </a:cubicBezTo>
                  <a:cubicBezTo>
                    <a:pt x="268" y="4881"/>
                    <a:pt x="232" y="4869"/>
                    <a:pt x="196" y="4869"/>
                  </a:cubicBezTo>
                  <a:cubicBezTo>
                    <a:pt x="146" y="4869"/>
                    <a:pt x="95" y="4893"/>
                    <a:pt x="60" y="4942"/>
                  </a:cubicBezTo>
                  <a:cubicBezTo>
                    <a:pt x="0" y="5013"/>
                    <a:pt x="24" y="5121"/>
                    <a:pt x="96" y="5180"/>
                  </a:cubicBezTo>
                  <a:cubicBezTo>
                    <a:pt x="727" y="5680"/>
                    <a:pt x="1501" y="5954"/>
                    <a:pt x="2298" y="5954"/>
                  </a:cubicBezTo>
                  <a:lnTo>
                    <a:pt x="2477" y="5954"/>
                  </a:lnTo>
                  <a:cubicBezTo>
                    <a:pt x="3334" y="5906"/>
                    <a:pt x="4156" y="5549"/>
                    <a:pt x="4787" y="4918"/>
                  </a:cubicBezTo>
                  <a:cubicBezTo>
                    <a:pt x="5394" y="4311"/>
                    <a:pt x="5763" y="3489"/>
                    <a:pt x="5811" y="2620"/>
                  </a:cubicBezTo>
                  <a:cubicBezTo>
                    <a:pt x="5870" y="1763"/>
                    <a:pt x="5596" y="918"/>
                    <a:pt x="5049" y="251"/>
                  </a:cubicBezTo>
                  <a:cubicBezTo>
                    <a:pt x="5014" y="209"/>
                    <a:pt x="4967" y="192"/>
                    <a:pt x="4917" y="192"/>
                  </a:cubicBezTo>
                  <a:cubicBezTo>
                    <a:pt x="4882" y="192"/>
                    <a:pt x="4845" y="200"/>
                    <a:pt x="4811" y="215"/>
                  </a:cubicBezTo>
                  <a:cubicBezTo>
                    <a:pt x="4739" y="275"/>
                    <a:pt x="4739" y="382"/>
                    <a:pt x="4787" y="453"/>
                  </a:cubicBezTo>
                  <a:cubicBezTo>
                    <a:pt x="5275" y="1072"/>
                    <a:pt x="5525" y="1822"/>
                    <a:pt x="5489" y="2596"/>
                  </a:cubicBezTo>
                  <a:cubicBezTo>
                    <a:pt x="5442" y="3394"/>
                    <a:pt x="5108" y="4132"/>
                    <a:pt x="4561" y="4680"/>
                  </a:cubicBezTo>
                  <a:cubicBezTo>
                    <a:pt x="4453" y="4787"/>
                    <a:pt x="4358" y="4882"/>
                    <a:pt x="4239" y="4966"/>
                  </a:cubicBezTo>
                  <a:lnTo>
                    <a:pt x="4239" y="4073"/>
                  </a:lnTo>
                  <a:cubicBezTo>
                    <a:pt x="4239" y="3763"/>
                    <a:pt x="4025" y="3489"/>
                    <a:pt x="3727" y="3406"/>
                  </a:cubicBezTo>
                  <a:lnTo>
                    <a:pt x="3132" y="3239"/>
                  </a:lnTo>
                  <a:cubicBezTo>
                    <a:pt x="3060" y="3216"/>
                    <a:pt x="3001" y="3144"/>
                    <a:pt x="3001" y="3061"/>
                  </a:cubicBezTo>
                  <a:lnTo>
                    <a:pt x="3001" y="2930"/>
                  </a:lnTo>
                  <a:cubicBezTo>
                    <a:pt x="3060" y="2882"/>
                    <a:pt x="3108" y="2858"/>
                    <a:pt x="3156" y="2799"/>
                  </a:cubicBezTo>
                  <a:cubicBezTo>
                    <a:pt x="3394" y="2561"/>
                    <a:pt x="3537" y="2263"/>
                    <a:pt x="3537" y="1918"/>
                  </a:cubicBezTo>
                  <a:lnTo>
                    <a:pt x="3537" y="1608"/>
                  </a:lnTo>
                  <a:lnTo>
                    <a:pt x="3596" y="1465"/>
                  </a:lnTo>
                  <a:cubicBezTo>
                    <a:pt x="3668" y="1322"/>
                    <a:pt x="3703" y="1168"/>
                    <a:pt x="3703" y="1013"/>
                  </a:cubicBezTo>
                  <a:lnTo>
                    <a:pt x="3703" y="156"/>
                  </a:lnTo>
                  <a:cubicBezTo>
                    <a:pt x="3703" y="72"/>
                    <a:pt x="3620" y="1"/>
                    <a:pt x="3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231;p79">
              <a:extLst>
                <a:ext uri="{FF2B5EF4-FFF2-40B4-BE49-F238E27FC236}">
                  <a16:creationId xmlns:a16="http://schemas.microsoft.com/office/drawing/2014/main" id="{FD2B6CD9-658F-AFB9-C513-1459DE4A061F}"/>
                </a:ext>
              </a:extLst>
            </p:cNvPr>
            <p:cNvSpPr/>
            <p:nvPr/>
          </p:nvSpPr>
          <p:spPr>
            <a:xfrm>
              <a:off x="5928360" y="1644624"/>
              <a:ext cx="45131" cy="16328"/>
            </a:xfrm>
            <a:custGeom>
              <a:avLst/>
              <a:gdLst/>
              <a:ahLst/>
              <a:cxnLst/>
              <a:rect l="l" t="t" r="r" b="b"/>
              <a:pathLst>
                <a:path w="1418" h="513" extrusionOk="0">
                  <a:moveTo>
                    <a:pt x="167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67" y="334"/>
                  </a:cubicBezTo>
                  <a:cubicBezTo>
                    <a:pt x="346" y="334"/>
                    <a:pt x="882" y="370"/>
                    <a:pt x="1144" y="501"/>
                  </a:cubicBezTo>
                  <a:cubicBezTo>
                    <a:pt x="1179" y="513"/>
                    <a:pt x="1191" y="513"/>
                    <a:pt x="1227" y="513"/>
                  </a:cubicBezTo>
                  <a:cubicBezTo>
                    <a:pt x="1286" y="513"/>
                    <a:pt x="1346" y="489"/>
                    <a:pt x="1370" y="430"/>
                  </a:cubicBezTo>
                  <a:cubicBezTo>
                    <a:pt x="1417" y="334"/>
                    <a:pt x="1370" y="227"/>
                    <a:pt x="1298" y="203"/>
                  </a:cubicBezTo>
                  <a:cubicBezTo>
                    <a:pt x="905" y="1"/>
                    <a:pt x="19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10232;p79">
            <a:extLst>
              <a:ext uri="{FF2B5EF4-FFF2-40B4-BE49-F238E27FC236}">
                <a16:creationId xmlns:a16="http://schemas.microsoft.com/office/drawing/2014/main" id="{3961E952-109C-8E30-AA29-CBDFB2BC19FF}"/>
              </a:ext>
            </a:extLst>
          </p:cNvPr>
          <p:cNvGrpSpPr/>
          <p:nvPr/>
        </p:nvGrpSpPr>
        <p:grpSpPr>
          <a:xfrm>
            <a:off x="7020433" y="1563291"/>
            <a:ext cx="485462" cy="468509"/>
            <a:chOff x="7121669" y="1533610"/>
            <a:chExt cx="321362" cy="321362"/>
          </a:xfrm>
          <a:solidFill>
            <a:srgbClr val="003852"/>
          </a:solidFill>
        </p:grpSpPr>
        <p:sp>
          <p:nvSpPr>
            <p:cNvPr id="32" name="Google Shape;10233;p79">
              <a:extLst>
                <a:ext uri="{FF2B5EF4-FFF2-40B4-BE49-F238E27FC236}">
                  <a16:creationId xmlns:a16="http://schemas.microsoft.com/office/drawing/2014/main" id="{7405D0EF-2493-3315-BA11-A8F944217A6A}"/>
                </a:ext>
              </a:extLst>
            </p:cNvPr>
            <p:cNvSpPr/>
            <p:nvPr/>
          </p:nvSpPr>
          <p:spPr>
            <a:xfrm>
              <a:off x="7121669" y="1600289"/>
              <a:ext cx="142142" cy="192556"/>
            </a:xfrm>
            <a:custGeom>
              <a:avLst/>
              <a:gdLst/>
              <a:ahLst/>
              <a:cxnLst/>
              <a:rect l="l" t="t" r="r" b="b"/>
              <a:pathLst>
                <a:path w="4466" h="6050" extrusionOk="0">
                  <a:moveTo>
                    <a:pt x="2346" y="275"/>
                  </a:moveTo>
                  <a:cubicBezTo>
                    <a:pt x="2929" y="275"/>
                    <a:pt x="3406" y="751"/>
                    <a:pt x="3406" y="1322"/>
                  </a:cubicBezTo>
                  <a:lnTo>
                    <a:pt x="3406" y="1608"/>
                  </a:lnTo>
                  <a:lnTo>
                    <a:pt x="3382" y="1608"/>
                  </a:lnTo>
                  <a:cubicBezTo>
                    <a:pt x="3048" y="1537"/>
                    <a:pt x="2941" y="1108"/>
                    <a:pt x="2941" y="1108"/>
                  </a:cubicBezTo>
                  <a:cubicBezTo>
                    <a:pt x="2929" y="1049"/>
                    <a:pt x="2882" y="1001"/>
                    <a:pt x="2822" y="989"/>
                  </a:cubicBezTo>
                  <a:cubicBezTo>
                    <a:pt x="2809" y="984"/>
                    <a:pt x="2796" y="981"/>
                    <a:pt x="2783" y="981"/>
                  </a:cubicBezTo>
                  <a:cubicBezTo>
                    <a:pt x="2738" y="981"/>
                    <a:pt x="2695" y="1011"/>
                    <a:pt x="2667" y="1049"/>
                  </a:cubicBezTo>
                  <a:cubicBezTo>
                    <a:pt x="2155" y="1608"/>
                    <a:pt x="1262" y="1608"/>
                    <a:pt x="1250" y="1608"/>
                  </a:cubicBezTo>
                  <a:lnTo>
                    <a:pt x="1191" y="1608"/>
                  </a:lnTo>
                  <a:lnTo>
                    <a:pt x="1191" y="1322"/>
                  </a:lnTo>
                  <a:cubicBezTo>
                    <a:pt x="1191" y="751"/>
                    <a:pt x="1667" y="275"/>
                    <a:pt x="2251" y="275"/>
                  </a:cubicBezTo>
                  <a:close/>
                  <a:moveTo>
                    <a:pt x="1096" y="2049"/>
                  </a:moveTo>
                  <a:lnTo>
                    <a:pt x="1096" y="2382"/>
                  </a:lnTo>
                  <a:cubicBezTo>
                    <a:pt x="1060" y="2358"/>
                    <a:pt x="1012" y="2287"/>
                    <a:pt x="1012" y="2215"/>
                  </a:cubicBezTo>
                  <a:cubicBezTo>
                    <a:pt x="1012" y="2144"/>
                    <a:pt x="1036" y="2084"/>
                    <a:pt x="1096" y="2049"/>
                  </a:cubicBezTo>
                  <a:close/>
                  <a:moveTo>
                    <a:pt x="3394" y="2061"/>
                  </a:moveTo>
                  <a:cubicBezTo>
                    <a:pt x="3441" y="2084"/>
                    <a:pt x="3477" y="2144"/>
                    <a:pt x="3477" y="2215"/>
                  </a:cubicBezTo>
                  <a:cubicBezTo>
                    <a:pt x="3477" y="2299"/>
                    <a:pt x="3453" y="2358"/>
                    <a:pt x="3394" y="2382"/>
                  </a:cubicBezTo>
                  <a:lnTo>
                    <a:pt x="3394" y="2061"/>
                  </a:lnTo>
                  <a:close/>
                  <a:moveTo>
                    <a:pt x="2632" y="1442"/>
                  </a:moveTo>
                  <a:cubicBezTo>
                    <a:pt x="2727" y="1608"/>
                    <a:pt x="2858" y="1787"/>
                    <a:pt x="3084" y="1894"/>
                  </a:cubicBezTo>
                  <a:lnTo>
                    <a:pt x="3084" y="2537"/>
                  </a:lnTo>
                  <a:cubicBezTo>
                    <a:pt x="3084" y="2930"/>
                    <a:pt x="2751" y="3263"/>
                    <a:pt x="2346" y="3263"/>
                  </a:cubicBezTo>
                  <a:lnTo>
                    <a:pt x="2155" y="3263"/>
                  </a:lnTo>
                  <a:cubicBezTo>
                    <a:pt x="1739" y="3263"/>
                    <a:pt x="1417" y="2930"/>
                    <a:pt x="1417" y="2537"/>
                  </a:cubicBezTo>
                  <a:lnTo>
                    <a:pt x="1417" y="1918"/>
                  </a:lnTo>
                  <a:cubicBezTo>
                    <a:pt x="1679" y="1894"/>
                    <a:pt x="2227" y="1799"/>
                    <a:pt x="2632" y="1442"/>
                  </a:cubicBezTo>
                  <a:close/>
                  <a:moveTo>
                    <a:pt x="2536" y="3573"/>
                  </a:moveTo>
                  <a:lnTo>
                    <a:pt x="2536" y="3775"/>
                  </a:lnTo>
                  <a:lnTo>
                    <a:pt x="2251" y="4073"/>
                  </a:lnTo>
                  <a:lnTo>
                    <a:pt x="1965" y="3811"/>
                  </a:lnTo>
                  <a:lnTo>
                    <a:pt x="1965" y="3632"/>
                  </a:lnTo>
                  <a:lnTo>
                    <a:pt x="1965" y="3573"/>
                  </a:lnTo>
                  <a:cubicBezTo>
                    <a:pt x="2024" y="3585"/>
                    <a:pt x="2084" y="3585"/>
                    <a:pt x="2155" y="3585"/>
                  </a:cubicBezTo>
                  <a:lnTo>
                    <a:pt x="2346" y="3585"/>
                  </a:lnTo>
                  <a:cubicBezTo>
                    <a:pt x="2405" y="3585"/>
                    <a:pt x="2465" y="3585"/>
                    <a:pt x="2536" y="3573"/>
                  </a:cubicBezTo>
                  <a:close/>
                  <a:moveTo>
                    <a:pt x="2846" y="3906"/>
                  </a:moveTo>
                  <a:lnTo>
                    <a:pt x="2941" y="3989"/>
                  </a:lnTo>
                  <a:lnTo>
                    <a:pt x="2727" y="4454"/>
                  </a:lnTo>
                  <a:lnTo>
                    <a:pt x="2667" y="4406"/>
                  </a:lnTo>
                  <a:lnTo>
                    <a:pt x="2489" y="4275"/>
                  </a:lnTo>
                  <a:lnTo>
                    <a:pt x="2810" y="3930"/>
                  </a:lnTo>
                  <a:lnTo>
                    <a:pt x="2846" y="3906"/>
                  </a:lnTo>
                  <a:close/>
                  <a:moveTo>
                    <a:pt x="1655" y="3918"/>
                  </a:moveTo>
                  <a:cubicBezTo>
                    <a:pt x="1655" y="3942"/>
                    <a:pt x="1667" y="3966"/>
                    <a:pt x="1691" y="3989"/>
                  </a:cubicBezTo>
                  <a:lnTo>
                    <a:pt x="2012" y="4287"/>
                  </a:lnTo>
                  <a:lnTo>
                    <a:pt x="1774" y="4466"/>
                  </a:lnTo>
                  <a:lnTo>
                    <a:pt x="1536" y="3989"/>
                  </a:lnTo>
                  <a:lnTo>
                    <a:pt x="1655" y="3918"/>
                  </a:lnTo>
                  <a:close/>
                  <a:moveTo>
                    <a:pt x="2227" y="4490"/>
                  </a:moveTo>
                  <a:lnTo>
                    <a:pt x="2370" y="4597"/>
                  </a:lnTo>
                  <a:lnTo>
                    <a:pt x="2322" y="4704"/>
                  </a:lnTo>
                  <a:lnTo>
                    <a:pt x="2155" y="4704"/>
                  </a:lnTo>
                  <a:lnTo>
                    <a:pt x="2108" y="4585"/>
                  </a:lnTo>
                  <a:lnTo>
                    <a:pt x="2227" y="4490"/>
                  </a:lnTo>
                  <a:close/>
                  <a:moveTo>
                    <a:pt x="1846" y="4799"/>
                  </a:moveTo>
                  <a:lnTo>
                    <a:pt x="1893" y="4894"/>
                  </a:lnTo>
                  <a:lnTo>
                    <a:pt x="1846" y="5156"/>
                  </a:lnTo>
                  <a:lnTo>
                    <a:pt x="1751" y="4835"/>
                  </a:lnTo>
                  <a:cubicBezTo>
                    <a:pt x="1774" y="4835"/>
                    <a:pt x="1786" y="4823"/>
                    <a:pt x="1798" y="4823"/>
                  </a:cubicBezTo>
                  <a:lnTo>
                    <a:pt x="1846" y="4799"/>
                  </a:lnTo>
                  <a:close/>
                  <a:moveTo>
                    <a:pt x="2632" y="4799"/>
                  </a:moveTo>
                  <a:lnTo>
                    <a:pt x="2679" y="4823"/>
                  </a:lnTo>
                  <a:cubicBezTo>
                    <a:pt x="2691" y="4835"/>
                    <a:pt x="2703" y="4835"/>
                    <a:pt x="2739" y="4847"/>
                  </a:cubicBezTo>
                  <a:lnTo>
                    <a:pt x="2644" y="5156"/>
                  </a:lnTo>
                  <a:lnTo>
                    <a:pt x="2608" y="4882"/>
                  </a:lnTo>
                  <a:lnTo>
                    <a:pt x="2632" y="4799"/>
                  </a:lnTo>
                  <a:close/>
                  <a:moveTo>
                    <a:pt x="2322" y="5037"/>
                  </a:moveTo>
                  <a:lnTo>
                    <a:pt x="2441" y="5728"/>
                  </a:lnTo>
                  <a:lnTo>
                    <a:pt x="2084" y="5728"/>
                  </a:lnTo>
                  <a:lnTo>
                    <a:pt x="2203" y="5037"/>
                  </a:lnTo>
                  <a:close/>
                  <a:moveTo>
                    <a:pt x="3263" y="4156"/>
                  </a:moveTo>
                  <a:lnTo>
                    <a:pt x="3620" y="4299"/>
                  </a:lnTo>
                  <a:lnTo>
                    <a:pt x="3632" y="4299"/>
                  </a:lnTo>
                  <a:cubicBezTo>
                    <a:pt x="3644" y="4323"/>
                    <a:pt x="4156" y="4501"/>
                    <a:pt x="4156" y="5121"/>
                  </a:cubicBezTo>
                  <a:lnTo>
                    <a:pt x="4156" y="5728"/>
                  </a:lnTo>
                  <a:lnTo>
                    <a:pt x="3739" y="5728"/>
                  </a:lnTo>
                  <a:lnTo>
                    <a:pt x="3739" y="5097"/>
                  </a:lnTo>
                  <a:cubicBezTo>
                    <a:pt x="3739" y="5001"/>
                    <a:pt x="3656" y="4930"/>
                    <a:pt x="3572" y="4930"/>
                  </a:cubicBezTo>
                  <a:cubicBezTo>
                    <a:pt x="3477" y="4930"/>
                    <a:pt x="3406" y="5001"/>
                    <a:pt x="3406" y="5097"/>
                  </a:cubicBezTo>
                  <a:lnTo>
                    <a:pt x="3406" y="5728"/>
                  </a:lnTo>
                  <a:lnTo>
                    <a:pt x="2810" y="5728"/>
                  </a:lnTo>
                  <a:lnTo>
                    <a:pt x="3263" y="4156"/>
                  </a:lnTo>
                  <a:close/>
                  <a:moveTo>
                    <a:pt x="2179" y="1"/>
                  </a:moveTo>
                  <a:cubicBezTo>
                    <a:pt x="1429" y="1"/>
                    <a:pt x="810" y="608"/>
                    <a:pt x="810" y="1370"/>
                  </a:cubicBezTo>
                  <a:lnTo>
                    <a:pt x="810" y="1870"/>
                  </a:lnTo>
                  <a:cubicBezTo>
                    <a:pt x="739" y="1965"/>
                    <a:pt x="679" y="2084"/>
                    <a:pt x="679" y="2215"/>
                  </a:cubicBezTo>
                  <a:cubicBezTo>
                    <a:pt x="679" y="2465"/>
                    <a:pt x="858" y="2680"/>
                    <a:pt x="1096" y="2727"/>
                  </a:cubicBezTo>
                  <a:cubicBezTo>
                    <a:pt x="1155" y="3037"/>
                    <a:pt x="1346" y="3299"/>
                    <a:pt x="1631" y="3454"/>
                  </a:cubicBezTo>
                  <a:lnTo>
                    <a:pt x="1631" y="3525"/>
                  </a:lnTo>
                  <a:lnTo>
                    <a:pt x="1274" y="3763"/>
                  </a:lnTo>
                  <a:lnTo>
                    <a:pt x="1262" y="3763"/>
                  </a:lnTo>
                  <a:lnTo>
                    <a:pt x="727" y="3989"/>
                  </a:lnTo>
                  <a:cubicBezTo>
                    <a:pt x="477" y="4073"/>
                    <a:pt x="0" y="4418"/>
                    <a:pt x="0" y="5109"/>
                  </a:cubicBezTo>
                  <a:lnTo>
                    <a:pt x="0" y="5859"/>
                  </a:lnTo>
                  <a:cubicBezTo>
                    <a:pt x="0" y="5954"/>
                    <a:pt x="72" y="6025"/>
                    <a:pt x="155" y="6025"/>
                  </a:cubicBezTo>
                  <a:lnTo>
                    <a:pt x="1203" y="6025"/>
                  </a:lnTo>
                  <a:cubicBezTo>
                    <a:pt x="1286" y="6025"/>
                    <a:pt x="1370" y="5954"/>
                    <a:pt x="1370" y="5859"/>
                  </a:cubicBezTo>
                  <a:cubicBezTo>
                    <a:pt x="1370" y="5775"/>
                    <a:pt x="1286" y="5704"/>
                    <a:pt x="1203" y="5704"/>
                  </a:cubicBezTo>
                  <a:lnTo>
                    <a:pt x="1048" y="5704"/>
                  </a:lnTo>
                  <a:lnTo>
                    <a:pt x="1048" y="5061"/>
                  </a:lnTo>
                  <a:cubicBezTo>
                    <a:pt x="1048" y="4966"/>
                    <a:pt x="977" y="4894"/>
                    <a:pt x="893" y="4894"/>
                  </a:cubicBezTo>
                  <a:cubicBezTo>
                    <a:pt x="798" y="4894"/>
                    <a:pt x="727" y="4966"/>
                    <a:pt x="727" y="5061"/>
                  </a:cubicBezTo>
                  <a:lnTo>
                    <a:pt x="727" y="5704"/>
                  </a:lnTo>
                  <a:lnTo>
                    <a:pt x="310" y="5704"/>
                  </a:lnTo>
                  <a:lnTo>
                    <a:pt x="310" y="5085"/>
                  </a:lnTo>
                  <a:cubicBezTo>
                    <a:pt x="310" y="4454"/>
                    <a:pt x="798" y="4275"/>
                    <a:pt x="834" y="4275"/>
                  </a:cubicBezTo>
                  <a:lnTo>
                    <a:pt x="846" y="4275"/>
                  </a:lnTo>
                  <a:lnTo>
                    <a:pt x="1227" y="4109"/>
                  </a:lnTo>
                  <a:lnTo>
                    <a:pt x="1679" y="5704"/>
                  </a:lnTo>
                  <a:cubicBezTo>
                    <a:pt x="1608" y="5716"/>
                    <a:pt x="1560" y="5775"/>
                    <a:pt x="1560" y="5847"/>
                  </a:cubicBezTo>
                  <a:cubicBezTo>
                    <a:pt x="1560" y="5942"/>
                    <a:pt x="1631" y="6013"/>
                    <a:pt x="1727" y="6013"/>
                  </a:cubicBezTo>
                  <a:lnTo>
                    <a:pt x="1893" y="6049"/>
                  </a:lnTo>
                  <a:lnTo>
                    <a:pt x="4298" y="6049"/>
                  </a:lnTo>
                  <a:cubicBezTo>
                    <a:pt x="4394" y="6049"/>
                    <a:pt x="4465" y="5966"/>
                    <a:pt x="4465" y="5883"/>
                  </a:cubicBezTo>
                  <a:lnTo>
                    <a:pt x="4465" y="5121"/>
                  </a:lnTo>
                  <a:cubicBezTo>
                    <a:pt x="4465" y="4430"/>
                    <a:pt x="3989" y="4097"/>
                    <a:pt x="3727" y="4001"/>
                  </a:cubicBezTo>
                  <a:lnTo>
                    <a:pt x="3203" y="3775"/>
                  </a:lnTo>
                  <a:lnTo>
                    <a:pt x="2834" y="3537"/>
                  </a:lnTo>
                  <a:lnTo>
                    <a:pt x="2834" y="3454"/>
                  </a:lnTo>
                  <a:cubicBezTo>
                    <a:pt x="3108" y="3299"/>
                    <a:pt x="3310" y="3037"/>
                    <a:pt x="3370" y="2727"/>
                  </a:cubicBezTo>
                  <a:cubicBezTo>
                    <a:pt x="3608" y="2680"/>
                    <a:pt x="3787" y="2465"/>
                    <a:pt x="3787" y="2215"/>
                  </a:cubicBezTo>
                  <a:cubicBezTo>
                    <a:pt x="3787" y="2084"/>
                    <a:pt x="3751" y="1965"/>
                    <a:pt x="3656" y="1870"/>
                  </a:cubicBezTo>
                  <a:lnTo>
                    <a:pt x="3656" y="1370"/>
                  </a:lnTo>
                  <a:cubicBezTo>
                    <a:pt x="3656" y="608"/>
                    <a:pt x="3048" y="1"/>
                    <a:pt x="22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234;p79">
              <a:extLst>
                <a:ext uri="{FF2B5EF4-FFF2-40B4-BE49-F238E27FC236}">
                  <a16:creationId xmlns:a16="http://schemas.microsoft.com/office/drawing/2014/main" id="{9028F788-105B-C8E2-6B14-3785D7ED10BE}"/>
                </a:ext>
              </a:extLst>
            </p:cNvPr>
            <p:cNvSpPr/>
            <p:nvPr/>
          </p:nvSpPr>
          <p:spPr>
            <a:xfrm>
              <a:off x="7170938" y="1533610"/>
              <a:ext cx="223206" cy="53852"/>
            </a:xfrm>
            <a:custGeom>
              <a:avLst/>
              <a:gdLst/>
              <a:ahLst/>
              <a:cxnLst/>
              <a:rect l="l" t="t" r="r" b="b"/>
              <a:pathLst>
                <a:path w="7013" h="1692" extrusionOk="0">
                  <a:moveTo>
                    <a:pt x="3512" y="0"/>
                  </a:moveTo>
                  <a:cubicBezTo>
                    <a:pt x="2227" y="0"/>
                    <a:pt x="1000" y="477"/>
                    <a:pt x="72" y="1358"/>
                  </a:cubicBezTo>
                  <a:cubicBezTo>
                    <a:pt x="12" y="1405"/>
                    <a:pt x="0" y="1512"/>
                    <a:pt x="72" y="1572"/>
                  </a:cubicBezTo>
                  <a:cubicBezTo>
                    <a:pt x="92" y="1625"/>
                    <a:pt x="130" y="1649"/>
                    <a:pt x="171" y="1649"/>
                  </a:cubicBezTo>
                  <a:cubicBezTo>
                    <a:pt x="203" y="1649"/>
                    <a:pt x="236" y="1634"/>
                    <a:pt x="262" y="1608"/>
                  </a:cubicBezTo>
                  <a:cubicBezTo>
                    <a:pt x="1143" y="786"/>
                    <a:pt x="2286" y="322"/>
                    <a:pt x="3501" y="322"/>
                  </a:cubicBezTo>
                  <a:cubicBezTo>
                    <a:pt x="4584" y="322"/>
                    <a:pt x="5608" y="691"/>
                    <a:pt x="6453" y="1370"/>
                  </a:cubicBezTo>
                  <a:lnTo>
                    <a:pt x="6203" y="1370"/>
                  </a:lnTo>
                  <a:cubicBezTo>
                    <a:pt x="6120" y="1370"/>
                    <a:pt x="6037" y="1441"/>
                    <a:pt x="6037" y="1536"/>
                  </a:cubicBezTo>
                  <a:cubicBezTo>
                    <a:pt x="6037" y="1620"/>
                    <a:pt x="6120" y="1691"/>
                    <a:pt x="6203" y="1691"/>
                  </a:cubicBezTo>
                  <a:lnTo>
                    <a:pt x="6846" y="1691"/>
                  </a:lnTo>
                  <a:cubicBezTo>
                    <a:pt x="6930" y="1691"/>
                    <a:pt x="7013" y="1620"/>
                    <a:pt x="7013" y="1536"/>
                  </a:cubicBezTo>
                  <a:lnTo>
                    <a:pt x="7013" y="953"/>
                  </a:lnTo>
                  <a:cubicBezTo>
                    <a:pt x="7013" y="858"/>
                    <a:pt x="6930" y="786"/>
                    <a:pt x="6846" y="786"/>
                  </a:cubicBezTo>
                  <a:cubicBezTo>
                    <a:pt x="6751" y="786"/>
                    <a:pt x="6680" y="858"/>
                    <a:pt x="6680" y="953"/>
                  </a:cubicBezTo>
                  <a:lnTo>
                    <a:pt x="6680" y="1131"/>
                  </a:lnTo>
                  <a:cubicBezTo>
                    <a:pt x="5787" y="405"/>
                    <a:pt x="4667" y="0"/>
                    <a:pt x="35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0235;p79">
              <a:extLst>
                <a:ext uri="{FF2B5EF4-FFF2-40B4-BE49-F238E27FC236}">
                  <a16:creationId xmlns:a16="http://schemas.microsoft.com/office/drawing/2014/main" id="{39276340-8E60-F5DF-D077-BA8171A8282A}"/>
                </a:ext>
              </a:extLst>
            </p:cNvPr>
            <p:cNvSpPr/>
            <p:nvPr/>
          </p:nvSpPr>
          <p:spPr>
            <a:xfrm>
              <a:off x="7175107" y="1804558"/>
              <a:ext cx="215249" cy="50415"/>
            </a:xfrm>
            <a:custGeom>
              <a:avLst/>
              <a:gdLst/>
              <a:ahLst/>
              <a:cxnLst/>
              <a:rect l="l" t="t" r="r" b="b"/>
              <a:pathLst>
                <a:path w="6763" h="158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738"/>
                  </a:lnTo>
                  <a:cubicBezTo>
                    <a:pt x="0" y="834"/>
                    <a:pt x="72" y="905"/>
                    <a:pt x="167" y="905"/>
                  </a:cubicBezTo>
                  <a:cubicBezTo>
                    <a:pt x="250" y="905"/>
                    <a:pt x="333" y="834"/>
                    <a:pt x="333" y="738"/>
                  </a:cubicBezTo>
                  <a:lnTo>
                    <a:pt x="333" y="560"/>
                  </a:lnTo>
                  <a:cubicBezTo>
                    <a:pt x="1203" y="1215"/>
                    <a:pt x="2262" y="1584"/>
                    <a:pt x="3381" y="1584"/>
                  </a:cubicBezTo>
                  <a:cubicBezTo>
                    <a:pt x="4596" y="1584"/>
                    <a:pt x="5775" y="1143"/>
                    <a:pt x="6680" y="357"/>
                  </a:cubicBezTo>
                  <a:cubicBezTo>
                    <a:pt x="6739" y="298"/>
                    <a:pt x="6763" y="191"/>
                    <a:pt x="6691" y="131"/>
                  </a:cubicBezTo>
                  <a:cubicBezTo>
                    <a:pt x="6652" y="92"/>
                    <a:pt x="6609" y="74"/>
                    <a:pt x="6567" y="74"/>
                  </a:cubicBezTo>
                  <a:cubicBezTo>
                    <a:pt x="6532" y="74"/>
                    <a:pt x="6497" y="86"/>
                    <a:pt x="6465" y="107"/>
                  </a:cubicBezTo>
                  <a:cubicBezTo>
                    <a:pt x="5596" y="846"/>
                    <a:pt x="4501" y="1262"/>
                    <a:pt x="3370" y="1262"/>
                  </a:cubicBezTo>
                  <a:cubicBezTo>
                    <a:pt x="2334" y="1262"/>
                    <a:pt x="1346" y="941"/>
                    <a:pt x="536" y="322"/>
                  </a:cubicBezTo>
                  <a:lnTo>
                    <a:pt x="810" y="322"/>
                  </a:lnTo>
                  <a:cubicBezTo>
                    <a:pt x="893" y="322"/>
                    <a:pt x="965" y="250"/>
                    <a:pt x="965" y="167"/>
                  </a:cubicBezTo>
                  <a:cubicBezTo>
                    <a:pt x="965" y="72"/>
                    <a:pt x="893" y="0"/>
                    <a:pt x="8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36;p79">
              <a:extLst>
                <a:ext uri="{FF2B5EF4-FFF2-40B4-BE49-F238E27FC236}">
                  <a16:creationId xmlns:a16="http://schemas.microsoft.com/office/drawing/2014/main" id="{CB19F7C0-999F-AC9E-C0DB-65C05CD3BD46}"/>
                </a:ext>
              </a:extLst>
            </p:cNvPr>
            <p:cNvSpPr/>
            <p:nvPr/>
          </p:nvSpPr>
          <p:spPr>
            <a:xfrm>
              <a:off x="7300539" y="1600289"/>
              <a:ext cx="142492" cy="191793"/>
            </a:xfrm>
            <a:custGeom>
              <a:avLst/>
              <a:gdLst/>
              <a:ahLst/>
              <a:cxnLst/>
              <a:rect l="l" t="t" r="r" b="b"/>
              <a:pathLst>
                <a:path w="4477" h="6026" extrusionOk="0">
                  <a:moveTo>
                    <a:pt x="2358" y="275"/>
                  </a:moveTo>
                  <a:cubicBezTo>
                    <a:pt x="2941" y="275"/>
                    <a:pt x="3417" y="751"/>
                    <a:pt x="3417" y="1322"/>
                  </a:cubicBezTo>
                  <a:lnTo>
                    <a:pt x="3417" y="1608"/>
                  </a:lnTo>
                  <a:lnTo>
                    <a:pt x="3381" y="1608"/>
                  </a:lnTo>
                  <a:cubicBezTo>
                    <a:pt x="3060" y="1537"/>
                    <a:pt x="2953" y="1108"/>
                    <a:pt x="2953" y="1108"/>
                  </a:cubicBezTo>
                  <a:cubicBezTo>
                    <a:pt x="2941" y="1049"/>
                    <a:pt x="2893" y="1001"/>
                    <a:pt x="2834" y="989"/>
                  </a:cubicBezTo>
                  <a:cubicBezTo>
                    <a:pt x="2821" y="984"/>
                    <a:pt x="2808" y="981"/>
                    <a:pt x="2795" y="981"/>
                  </a:cubicBezTo>
                  <a:cubicBezTo>
                    <a:pt x="2749" y="981"/>
                    <a:pt x="2704" y="1011"/>
                    <a:pt x="2667" y="1049"/>
                  </a:cubicBezTo>
                  <a:cubicBezTo>
                    <a:pt x="2167" y="1608"/>
                    <a:pt x="1274" y="1608"/>
                    <a:pt x="1250" y="1608"/>
                  </a:cubicBezTo>
                  <a:lnTo>
                    <a:pt x="1191" y="1608"/>
                  </a:lnTo>
                  <a:lnTo>
                    <a:pt x="1191" y="1322"/>
                  </a:lnTo>
                  <a:cubicBezTo>
                    <a:pt x="1191" y="751"/>
                    <a:pt x="1667" y="275"/>
                    <a:pt x="2250" y="275"/>
                  </a:cubicBezTo>
                  <a:close/>
                  <a:moveTo>
                    <a:pt x="1107" y="2049"/>
                  </a:moveTo>
                  <a:lnTo>
                    <a:pt x="1107" y="2382"/>
                  </a:lnTo>
                  <a:cubicBezTo>
                    <a:pt x="1060" y="2358"/>
                    <a:pt x="1012" y="2287"/>
                    <a:pt x="1012" y="2215"/>
                  </a:cubicBezTo>
                  <a:cubicBezTo>
                    <a:pt x="1012" y="2144"/>
                    <a:pt x="1048" y="2084"/>
                    <a:pt x="1107" y="2049"/>
                  </a:cubicBezTo>
                  <a:close/>
                  <a:moveTo>
                    <a:pt x="3393" y="2061"/>
                  </a:moveTo>
                  <a:cubicBezTo>
                    <a:pt x="3441" y="2084"/>
                    <a:pt x="3489" y="2144"/>
                    <a:pt x="3489" y="2215"/>
                  </a:cubicBezTo>
                  <a:cubicBezTo>
                    <a:pt x="3489" y="2299"/>
                    <a:pt x="3453" y="2358"/>
                    <a:pt x="3393" y="2382"/>
                  </a:cubicBezTo>
                  <a:lnTo>
                    <a:pt x="3393" y="2061"/>
                  </a:lnTo>
                  <a:close/>
                  <a:moveTo>
                    <a:pt x="2643" y="1442"/>
                  </a:moveTo>
                  <a:cubicBezTo>
                    <a:pt x="2727" y="1608"/>
                    <a:pt x="2858" y="1787"/>
                    <a:pt x="3084" y="1894"/>
                  </a:cubicBezTo>
                  <a:lnTo>
                    <a:pt x="3084" y="2537"/>
                  </a:lnTo>
                  <a:cubicBezTo>
                    <a:pt x="3084" y="2930"/>
                    <a:pt x="2762" y="3263"/>
                    <a:pt x="2358" y="3263"/>
                  </a:cubicBezTo>
                  <a:lnTo>
                    <a:pt x="2167" y="3263"/>
                  </a:lnTo>
                  <a:cubicBezTo>
                    <a:pt x="1750" y="3263"/>
                    <a:pt x="1417" y="2930"/>
                    <a:pt x="1417" y="2537"/>
                  </a:cubicBezTo>
                  <a:lnTo>
                    <a:pt x="1417" y="1918"/>
                  </a:lnTo>
                  <a:cubicBezTo>
                    <a:pt x="1691" y="1894"/>
                    <a:pt x="2238" y="1799"/>
                    <a:pt x="2643" y="1442"/>
                  </a:cubicBezTo>
                  <a:close/>
                  <a:moveTo>
                    <a:pt x="2548" y="3573"/>
                  </a:moveTo>
                  <a:lnTo>
                    <a:pt x="2548" y="3775"/>
                  </a:lnTo>
                  <a:lnTo>
                    <a:pt x="2250" y="4073"/>
                  </a:lnTo>
                  <a:lnTo>
                    <a:pt x="1965" y="3811"/>
                  </a:lnTo>
                  <a:lnTo>
                    <a:pt x="1965" y="3632"/>
                  </a:lnTo>
                  <a:lnTo>
                    <a:pt x="1965" y="3573"/>
                  </a:lnTo>
                  <a:cubicBezTo>
                    <a:pt x="2024" y="3585"/>
                    <a:pt x="2084" y="3585"/>
                    <a:pt x="2155" y="3585"/>
                  </a:cubicBezTo>
                  <a:lnTo>
                    <a:pt x="2358" y="3585"/>
                  </a:lnTo>
                  <a:cubicBezTo>
                    <a:pt x="2417" y="3585"/>
                    <a:pt x="2477" y="3585"/>
                    <a:pt x="2548" y="3573"/>
                  </a:cubicBezTo>
                  <a:close/>
                  <a:moveTo>
                    <a:pt x="1667" y="3918"/>
                  </a:moveTo>
                  <a:cubicBezTo>
                    <a:pt x="1667" y="3942"/>
                    <a:pt x="1679" y="3954"/>
                    <a:pt x="1715" y="3989"/>
                  </a:cubicBezTo>
                  <a:lnTo>
                    <a:pt x="2024" y="4287"/>
                  </a:lnTo>
                  <a:lnTo>
                    <a:pt x="1774" y="4454"/>
                  </a:lnTo>
                  <a:lnTo>
                    <a:pt x="1548" y="3989"/>
                  </a:lnTo>
                  <a:lnTo>
                    <a:pt x="1667" y="3918"/>
                  </a:lnTo>
                  <a:close/>
                  <a:moveTo>
                    <a:pt x="2834" y="3918"/>
                  </a:moveTo>
                  <a:lnTo>
                    <a:pt x="2941" y="3989"/>
                  </a:lnTo>
                  <a:lnTo>
                    <a:pt x="2715" y="4454"/>
                  </a:lnTo>
                  <a:lnTo>
                    <a:pt x="2655" y="4406"/>
                  </a:lnTo>
                  <a:lnTo>
                    <a:pt x="2477" y="4275"/>
                  </a:lnTo>
                  <a:lnTo>
                    <a:pt x="2798" y="3942"/>
                  </a:lnTo>
                  <a:lnTo>
                    <a:pt x="2834" y="3918"/>
                  </a:lnTo>
                  <a:close/>
                  <a:moveTo>
                    <a:pt x="2238" y="4501"/>
                  </a:moveTo>
                  <a:lnTo>
                    <a:pt x="2369" y="4585"/>
                  </a:lnTo>
                  <a:lnTo>
                    <a:pt x="2322" y="4692"/>
                  </a:lnTo>
                  <a:lnTo>
                    <a:pt x="2167" y="4692"/>
                  </a:lnTo>
                  <a:lnTo>
                    <a:pt x="2119" y="4585"/>
                  </a:lnTo>
                  <a:lnTo>
                    <a:pt x="2238" y="4501"/>
                  </a:lnTo>
                  <a:close/>
                  <a:moveTo>
                    <a:pt x="1846" y="4799"/>
                  </a:moveTo>
                  <a:lnTo>
                    <a:pt x="1893" y="4894"/>
                  </a:lnTo>
                  <a:lnTo>
                    <a:pt x="1846" y="5156"/>
                  </a:lnTo>
                  <a:lnTo>
                    <a:pt x="1762" y="4835"/>
                  </a:lnTo>
                  <a:cubicBezTo>
                    <a:pt x="1774" y="4835"/>
                    <a:pt x="1786" y="4823"/>
                    <a:pt x="1810" y="4823"/>
                  </a:cubicBezTo>
                  <a:lnTo>
                    <a:pt x="1846" y="4799"/>
                  </a:lnTo>
                  <a:close/>
                  <a:moveTo>
                    <a:pt x="2643" y="4799"/>
                  </a:moveTo>
                  <a:lnTo>
                    <a:pt x="2679" y="4823"/>
                  </a:lnTo>
                  <a:cubicBezTo>
                    <a:pt x="2703" y="4835"/>
                    <a:pt x="2715" y="4835"/>
                    <a:pt x="2739" y="4847"/>
                  </a:cubicBezTo>
                  <a:lnTo>
                    <a:pt x="2655" y="5156"/>
                  </a:lnTo>
                  <a:lnTo>
                    <a:pt x="2608" y="4882"/>
                  </a:lnTo>
                  <a:lnTo>
                    <a:pt x="2643" y="4799"/>
                  </a:lnTo>
                  <a:close/>
                  <a:moveTo>
                    <a:pt x="2322" y="5037"/>
                  </a:moveTo>
                  <a:lnTo>
                    <a:pt x="2441" y="5728"/>
                  </a:lnTo>
                  <a:lnTo>
                    <a:pt x="2084" y="5728"/>
                  </a:lnTo>
                  <a:lnTo>
                    <a:pt x="2203" y="5037"/>
                  </a:lnTo>
                  <a:close/>
                  <a:moveTo>
                    <a:pt x="3262" y="4156"/>
                  </a:moveTo>
                  <a:lnTo>
                    <a:pt x="3620" y="4299"/>
                  </a:lnTo>
                  <a:lnTo>
                    <a:pt x="3631" y="4299"/>
                  </a:lnTo>
                  <a:cubicBezTo>
                    <a:pt x="3655" y="4323"/>
                    <a:pt x="4155" y="4501"/>
                    <a:pt x="4155" y="5121"/>
                  </a:cubicBezTo>
                  <a:lnTo>
                    <a:pt x="4155" y="5728"/>
                  </a:lnTo>
                  <a:lnTo>
                    <a:pt x="3739" y="5728"/>
                  </a:lnTo>
                  <a:lnTo>
                    <a:pt x="3739" y="5097"/>
                  </a:lnTo>
                  <a:cubicBezTo>
                    <a:pt x="3739" y="5001"/>
                    <a:pt x="3667" y="4930"/>
                    <a:pt x="3572" y="4930"/>
                  </a:cubicBezTo>
                  <a:cubicBezTo>
                    <a:pt x="3489" y="4930"/>
                    <a:pt x="3417" y="5001"/>
                    <a:pt x="3417" y="5097"/>
                  </a:cubicBezTo>
                  <a:lnTo>
                    <a:pt x="3417" y="5728"/>
                  </a:lnTo>
                  <a:lnTo>
                    <a:pt x="2822" y="5728"/>
                  </a:lnTo>
                  <a:lnTo>
                    <a:pt x="3262" y="4156"/>
                  </a:lnTo>
                  <a:close/>
                  <a:moveTo>
                    <a:pt x="2191" y="1"/>
                  </a:moveTo>
                  <a:cubicBezTo>
                    <a:pt x="1429" y="1"/>
                    <a:pt x="822" y="608"/>
                    <a:pt x="822" y="1370"/>
                  </a:cubicBezTo>
                  <a:lnTo>
                    <a:pt x="822" y="1870"/>
                  </a:lnTo>
                  <a:cubicBezTo>
                    <a:pt x="750" y="1965"/>
                    <a:pt x="691" y="2084"/>
                    <a:pt x="691" y="2215"/>
                  </a:cubicBezTo>
                  <a:cubicBezTo>
                    <a:pt x="691" y="2465"/>
                    <a:pt x="869" y="2680"/>
                    <a:pt x="1107" y="2727"/>
                  </a:cubicBezTo>
                  <a:cubicBezTo>
                    <a:pt x="1167" y="3037"/>
                    <a:pt x="1357" y="3299"/>
                    <a:pt x="1643" y="3454"/>
                  </a:cubicBezTo>
                  <a:lnTo>
                    <a:pt x="1643" y="3525"/>
                  </a:lnTo>
                  <a:lnTo>
                    <a:pt x="1286" y="3763"/>
                  </a:lnTo>
                  <a:lnTo>
                    <a:pt x="1262" y="3763"/>
                  </a:lnTo>
                  <a:lnTo>
                    <a:pt x="726" y="3989"/>
                  </a:lnTo>
                  <a:cubicBezTo>
                    <a:pt x="476" y="4073"/>
                    <a:pt x="0" y="4418"/>
                    <a:pt x="0" y="5109"/>
                  </a:cubicBezTo>
                  <a:lnTo>
                    <a:pt x="0" y="5859"/>
                  </a:lnTo>
                  <a:cubicBezTo>
                    <a:pt x="0" y="5954"/>
                    <a:pt x="72" y="6025"/>
                    <a:pt x="167" y="6025"/>
                  </a:cubicBezTo>
                  <a:lnTo>
                    <a:pt x="1203" y="6025"/>
                  </a:lnTo>
                  <a:cubicBezTo>
                    <a:pt x="1298" y="6025"/>
                    <a:pt x="1369" y="5954"/>
                    <a:pt x="1369" y="5859"/>
                  </a:cubicBezTo>
                  <a:cubicBezTo>
                    <a:pt x="1369" y="5775"/>
                    <a:pt x="1298" y="5704"/>
                    <a:pt x="1203" y="5704"/>
                  </a:cubicBezTo>
                  <a:lnTo>
                    <a:pt x="1060" y="5704"/>
                  </a:lnTo>
                  <a:lnTo>
                    <a:pt x="1060" y="5061"/>
                  </a:lnTo>
                  <a:cubicBezTo>
                    <a:pt x="1060" y="4966"/>
                    <a:pt x="988" y="4894"/>
                    <a:pt x="893" y="4894"/>
                  </a:cubicBezTo>
                  <a:cubicBezTo>
                    <a:pt x="810" y="4894"/>
                    <a:pt x="726" y="4966"/>
                    <a:pt x="726" y="5061"/>
                  </a:cubicBezTo>
                  <a:lnTo>
                    <a:pt x="726" y="5704"/>
                  </a:lnTo>
                  <a:lnTo>
                    <a:pt x="310" y="5704"/>
                  </a:lnTo>
                  <a:lnTo>
                    <a:pt x="310" y="5085"/>
                  </a:lnTo>
                  <a:cubicBezTo>
                    <a:pt x="310" y="4454"/>
                    <a:pt x="810" y="4275"/>
                    <a:pt x="834" y="4275"/>
                  </a:cubicBezTo>
                  <a:lnTo>
                    <a:pt x="845" y="4275"/>
                  </a:lnTo>
                  <a:lnTo>
                    <a:pt x="1238" y="4109"/>
                  </a:lnTo>
                  <a:lnTo>
                    <a:pt x="1679" y="5704"/>
                  </a:lnTo>
                  <a:cubicBezTo>
                    <a:pt x="1607" y="5716"/>
                    <a:pt x="1560" y="5775"/>
                    <a:pt x="1560" y="5847"/>
                  </a:cubicBezTo>
                  <a:cubicBezTo>
                    <a:pt x="1560" y="5942"/>
                    <a:pt x="1643" y="6013"/>
                    <a:pt x="1726" y="6013"/>
                  </a:cubicBezTo>
                  <a:lnTo>
                    <a:pt x="4322" y="6013"/>
                  </a:lnTo>
                  <a:cubicBezTo>
                    <a:pt x="4405" y="6013"/>
                    <a:pt x="4477" y="5942"/>
                    <a:pt x="4477" y="5847"/>
                  </a:cubicBezTo>
                  <a:lnTo>
                    <a:pt x="4477" y="5085"/>
                  </a:lnTo>
                  <a:cubicBezTo>
                    <a:pt x="4465" y="4442"/>
                    <a:pt x="3989" y="4097"/>
                    <a:pt x="3739" y="4001"/>
                  </a:cubicBezTo>
                  <a:lnTo>
                    <a:pt x="3203" y="3775"/>
                  </a:lnTo>
                  <a:lnTo>
                    <a:pt x="2846" y="3537"/>
                  </a:lnTo>
                  <a:lnTo>
                    <a:pt x="2846" y="3454"/>
                  </a:lnTo>
                  <a:cubicBezTo>
                    <a:pt x="3120" y="3299"/>
                    <a:pt x="3322" y="3037"/>
                    <a:pt x="3381" y="2727"/>
                  </a:cubicBezTo>
                  <a:cubicBezTo>
                    <a:pt x="3620" y="2680"/>
                    <a:pt x="3798" y="2465"/>
                    <a:pt x="3798" y="2215"/>
                  </a:cubicBezTo>
                  <a:cubicBezTo>
                    <a:pt x="3798" y="2084"/>
                    <a:pt x="3751" y="1965"/>
                    <a:pt x="3667" y="1870"/>
                  </a:cubicBezTo>
                  <a:lnTo>
                    <a:pt x="3667" y="1370"/>
                  </a:lnTo>
                  <a:cubicBezTo>
                    <a:pt x="3667" y="608"/>
                    <a:pt x="3048" y="1"/>
                    <a:pt x="22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73483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43"/>
          <p:cNvSpPr txBox="1">
            <a:spLocks noGrp="1"/>
          </p:cNvSpPr>
          <p:nvPr>
            <p:ph type="title"/>
          </p:nvPr>
        </p:nvSpPr>
        <p:spPr>
          <a:xfrm flipH="1">
            <a:off x="964406" y="256647"/>
            <a:ext cx="7215188" cy="722318"/>
          </a:xfrm>
          <a:prstGeom prst="rect">
            <a:avLst/>
          </a:prstGeom>
        </p:spPr>
        <p:txBody>
          <a:bodyPr spcFirstLastPara="1" wrap="square" lIns="91425" tIns="0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50" dirty="0"/>
              <a:t>SESSION BASED TESTING</a:t>
            </a:r>
            <a:endParaRPr sz="2850" dirty="0"/>
          </a:p>
        </p:txBody>
      </p:sp>
      <p:grpSp>
        <p:nvGrpSpPr>
          <p:cNvPr id="752" name="Google Shape;752;p43"/>
          <p:cNvGrpSpPr/>
          <p:nvPr/>
        </p:nvGrpSpPr>
        <p:grpSpPr>
          <a:xfrm>
            <a:off x="268351" y="256647"/>
            <a:ext cx="644323" cy="696478"/>
            <a:chOff x="9884101" y="2516393"/>
            <a:chExt cx="644323" cy="696478"/>
          </a:xfrm>
        </p:grpSpPr>
        <p:sp>
          <p:nvSpPr>
            <p:cNvPr id="753" name="Google Shape;753;p43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3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3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3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3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3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3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3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3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3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3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3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3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3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3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3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9" name="Google Shape;769;p43"/>
          <p:cNvGrpSpPr/>
          <p:nvPr/>
        </p:nvGrpSpPr>
        <p:grpSpPr>
          <a:xfrm>
            <a:off x="8230267" y="282577"/>
            <a:ext cx="644323" cy="696478"/>
            <a:chOff x="9884101" y="2516393"/>
            <a:chExt cx="644323" cy="696478"/>
          </a:xfrm>
        </p:grpSpPr>
        <p:sp>
          <p:nvSpPr>
            <p:cNvPr id="770" name="Google Shape;770;p43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3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3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3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3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3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3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3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3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3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3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3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3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3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3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3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75AC55-0E11-6F56-1E89-6EC0FA5A50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D5302-F9D1-40F7-8BC2-6914F7D1A31E}" type="slidenum">
              <a:rPr lang="en-GB" smtClean="0"/>
              <a:t>26</a:t>
            </a:fld>
            <a:endParaRPr lang="en-GB" dirty="0"/>
          </a:p>
        </p:txBody>
      </p:sp>
      <p:sp>
        <p:nvSpPr>
          <p:cNvPr id="2" name="Google Shape;606;p39">
            <a:extLst>
              <a:ext uri="{FF2B5EF4-FFF2-40B4-BE49-F238E27FC236}">
                <a16:creationId xmlns:a16="http://schemas.microsoft.com/office/drawing/2014/main" id="{9BC89344-F16A-2258-8091-427D7750550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14598" y="1115649"/>
            <a:ext cx="7712295" cy="35301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l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Access the impact of session-specific data on the classifier’s performance.</a:t>
            </a:r>
          </a:p>
          <a:p>
            <a:pPr marL="742950" lvl="1" indent="-285750" algn="l">
              <a:spcAft>
                <a:spcPts val="1600"/>
              </a:spcAft>
              <a:buFont typeface="Wingdings" panose="05000000000000000000" pitchFamily="2" charset="2"/>
              <a:buChar char="§"/>
            </a:pPr>
            <a:r>
              <a:rPr lang="en-GB" sz="1600" dirty="0">
                <a:latin typeface="Amiko" panose="020B0604020202020204" charset="0"/>
                <a:cs typeface="Amiko" panose="020B0604020202020204" charset="0"/>
              </a:rPr>
              <a:t>“Full Dataset” – trained and tested on all users and all sessions</a:t>
            </a:r>
          </a:p>
          <a:p>
            <a:pPr marL="742950" lvl="1" indent="-285750" algn="l">
              <a:spcAft>
                <a:spcPts val="1600"/>
              </a:spcAft>
              <a:buFont typeface="Wingdings" panose="05000000000000000000" pitchFamily="2" charset="2"/>
              <a:buChar char="§"/>
            </a:pPr>
            <a:endParaRPr lang="en-GB" sz="1600" dirty="0">
              <a:latin typeface="Amiko" panose="020B0604020202020204" charset="0"/>
              <a:cs typeface="Amiko" panose="020B0604020202020204" charset="0"/>
            </a:endParaRPr>
          </a:p>
          <a:p>
            <a:pPr marL="457200" lvl="1" indent="0" algn="l">
              <a:spcAft>
                <a:spcPts val="1600"/>
              </a:spcAft>
            </a:pPr>
            <a:endParaRPr lang="en-GB" sz="1600" dirty="0">
              <a:latin typeface="Amiko" panose="020B0604020202020204" charset="0"/>
              <a:cs typeface="Amiko" panose="020B0604020202020204" charset="0"/>
            </a:endParaRPr>
          </a:p>
          <a:p>
            <a:pPr marL="742950" lvl="1" indent="-285750" algn="l">
              <a:spcAft>
                <a:spcPts val="1600"/>
              </a:spcAft>
              <a:buFont typeface="Wingdings" panose="05000000000000000000" pitchFamily="2" charset="2"/>
              <a:buChar char="§"/>
            </a:pPr>
            <a:r>
              <a:rPr lang="en-GB" sz="1600" dirty="0">
                <a:latin typeface="Amiko" panose="020B0604020202020204" charset="0"/>
                <a:cs typeface="Amiko" panose="020B0604020202020204" charset="0"/>
              </a:rPr>
              <a:t>“Session-Based Testing” – tested on a session not used for training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2CCC277-32F5-43D2-6679-67AF676A42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4296908"/>
              </p:ext>
            </p:extLst>
          </p:nvPr>
        </p:nvGraphicFramePr>
        <p:xfrm>
          <a:off x="1847577" y="2213929"/>
          <a:ext cx="5446335" cy="839238"/>
        </p:xfrm>
        <a:graphic>
          <a:graphicData uri="http://schemas.openxmlformats.org/drawingml/2006/table">
            <a:tbl>
              <a:tblPr>
                <a:tableStyleId>{7584330B-E2EE-441C-A622-53CC88398060}</a:tableStyleId>
              </a:tblPr>
              <a:tblGrid>
                <a:gridCol w="1089267">
                  <a:extLst>
                    <a:ext uri="{9D8B030D-6E8A-4147-A177-3AD203B41FA5}">
                      <a16:colId xmlns:a16="http://schemas.microsoft.com/office/drawing/2014/main" val="715384497"/>
                    </a:ext>
                  </a:extLst>
                </a:gridCol>
                <a:gridCol w="1089267">
                  <a:extLst>
                    <a:ext uri="{9D8B030D-6E8A-4147-A177-3AD203B41FA5}">
                      <a16:colId xmlns:a16="http://schemas.microsoft.com/office/drawing/2014/main" val="237385419"/>
                    </a:ext>
                  </a:extLst>
                </a:gridCol>
                <a:gridCol w="1089267">
                  <a:extLst>
                    <a:ext uri="{9D8B030D-6E8A-4147-A177-3AD203B41FA5}">
                      <a16:colId xmlns:a16="http://schemas.microsoft.com/office/drawing/2014/main" val="2011409325"/>
                    </a:ext>
                  </a:extLst>
                </a:gridCol>
                <a:gridCol w="1089267">
                  <a:extLst>
                    <a:ext uri="{9D8B030D-6E8A-4147-A177-3AD203B41FA5}">
                      <a16:colId xmlns:a16="http://schemas.microsoft.com/office/drawing/2014/main" val="1705051608"/>
                    </a:ext>
                  </a:extLst>
                </a:gridCol>
                <a:gridCol w="1089267">
                  <a:extLst>
                    <a:ext uri="{9D8B030D-6E8A-4147-A177-3AD203B41FA5}">
                      <a16:colId xmlns:a16="http://schemas.microsoft.com/office/drawing/2014/main" val="294373522"/>
                    </a:ext>
                  </a:extLst>
                </a:gridCol>
              </a:tblGrid>
              <a:tr h="27974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Model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Accuracy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Precision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Recall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F1-Score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00934334"/>
                  </a:ext>
                </a:extLst>
              </a:tr>
              <a:tr h="27974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CNN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0.9210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0.9214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0.9211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0.9211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86548938"/>
                  </a:ext>
                </a:extLst>
              </a:tr>
              <a:tr h="27974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Transformer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0.9017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0.902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0.9016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0.9017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29620752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5117B20-100F-C1C9-07C8-487AD5520B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940344"/>
              </p:ext>
            </p:extLst>
          </p:nvPr>
        </p:nvGraphicFramePr>
        <p:xfrm>
          <a:off x="1229952" y="3608232"/>
          <a:ext cx="6681588" cy="839238"/>
        </p:xfrm>
        <a:graphic>
          <a:graphicData uri="http://schemas.openxmlformats.org/drawingml/2006/table">
            <a:tbl>
              <a:tblPr>
                <a:tableStyleId>{7584330B-E2EE-441C-A622-53CC88398060}</a:tableStyleId>
              </a:tblPr>
              <a:tblGrid>
                <a:gridCol w="1113598">
                  <a:extLst>
                    <a:ext uri="{9D8B030D-6E8A-4147-A177-3AD203B41FA5}">
                      <a16:colId xmlns:a16="http://schemas.microsoft.com/office/drawing/2014/main" val="4011237454"/>
                    </a:ext>
                  </a:extLst>
                </a:gridCol>
                <a:gridCol w="1113598">
                  <a:extLst>
                    <a:ext uri="{9D8B030D-6E8A-4147-A177-3AD203B41FA5}">
                      <a16:colId xmlns:a16="http://schemas.microsoft.com/office/drawing/2014/main" val="715384497"/>
                    </a:ext>
                  </a:extLst>
                </a:gridCol>
                <a:gridCol w="1113598">
                  <a:extLst>
                    <a:ext uri="{9D8B030D-6E8A-4147-A177-3AD203B41FA5}">
                      <a16:colId xmlns:a16="http://schemas.microsoft.com/office/drawing/2014/main" val="237385419"/>
                    </a:ext>
                  </a:extLst>
                </a:gridCol>
                <a:gridCol w="1113598">
                  <a:extLst>
                    <a:ext uri="{9D8B030D-6E8A-4147-A177-3AD203B41FA5}">
                      <a16:colId xmlns:a16="http://schemas.microsoft.com/office/drawing/2014/main" val="2011409325"/>
                    </a:ext>
                  </a:extLst>
                </a:gridCol>
                <a:gridCol w="1113598">
                  <a:extLst>
                    <a:ext uri="{9D8B030D-6E8A-4147-A177-3AD203B41FA5}">
                      <a16:colId xmlns:a16="http://schemas.microsoft.com/office/drawing/2014/main" val="1705051608"/>
                    </a:ext>
                  </a:extLst>
                </a:gridCol>
                <a:gridCol w="1113598">
                  <a:extLst>
                    <a:ext uri="{9D8B030D-6E8A-4147-A177-3AD203B41FA5}">
                      <a16:colId xmlns:a16="http://schemas.microsoft.com/office/drawing/2014/main" val="294373522"/>
                    </a:ext>
                  </a:extLst>
                </a:gridCol>
              </a:tblGrid>
              <a:tr h="27974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Metric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Model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Session 1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Session 2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Session 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Session 4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00934334"/>
                  </a:ext>
                </a:extLst>
              </a:tr>
              <a:tr h="27974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Accuracy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CNN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dirty="0"/>
                        <a:t>0.8493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dirty="0"/>
                        <a:t>0.8138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dirty="0"/>
                        <a:t>0.7844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dirty="0"/>
                        <a:t>0.7718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86548938"/>
                  </a:ext>
                </a:extLst>
              </a:tr>
              <a:tr h="27974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Transformer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dirty="0"/>
                        <a:t>0.8458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dirty="0"/>
                        <a:t>0.8027 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dirty="0"/>
                        <a:t>0.7902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dirty="0"/>
                        <a:t>0.7613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296207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71964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43"/>
          <p:cNvSpPr txBox="1">
            <a:spLocks noGrp="1"/>
          </p:cNvSpPr>
          <p:nvPr>
            <p:ph type="title"/>
          </p:nvPr>
        </p:nvSpPr>
        <p:spPr>
          <a:xfrm flipH="1">
            <a:off x="964406" y="256647"/>
            <a:ext cx="7215188" cy="722318"/>
          </a:xfrm>
          <a:prstGeom prst="rect">
            <a:avLst/>
          </a:prstGeom>
        </p:spPr>
        <p:txBody>
          <a:bodyPr spcFirstLastPara="1" wrap="square" lIns="91425" tIns="0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50" dirty="0"/>
              <a:t>USER SPECIFIC TESTING</a:t>
            </a:r>
            <a:endParaRPr sz="2850" dirty="0"/>
          </a:p>
        </p:txBody>
      </p:sp>
      <p:grpSp>
        <p:nvGrpSpPr>
          <p:cNvPr id="752" name="Google Shape;752;p43"/>
          <p:cNvGrpSpPr/>
          <p:nvPr/>
        </p:nvGrpSpPr>
        <p:grpSpPr>
          <a:xfrm>
            <a:off x="268351" y="256647"/>
            <a:ext cx="644323" cy="696478"/>
            <a:chOff x="9884101" y="2516393"/>
            <a:chExt cx="644323" cy="696478"/>
          </a:xfrm>
        </p:grpSpPr>
        <p:sp>
          <p:nvSpPr>
            <p:cNvPr id="753" name="Google Shape;753;p43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3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3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3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3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3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3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3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3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3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3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3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3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3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3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3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9" name="Google Shape;769;p43"/>
          <p:cNvGrpSpPr/>
          <p:nvPr/>
        </p:nvGrpSpPr>
        <p:grpSpPr>
          <a:xfrm>
            <a:off x="8230267" y="282577"/>
            <a:ext cx="644323" cy="696478"/>
            <a:chOff x="9884101" y="2516393"/>
            <a:chExt cx="644323" cy="696478"/>
          </a:xfrm>
        </p:grpSpPr>
        <p:sp>
          <p:nvSpPr>
            <p:cNvPr id="770" name="Google Shape;770;p43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3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3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3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3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3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3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3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3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3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3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3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3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3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3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3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75AC55-0E11-6F56-1E89-6EC0FA5A50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D5302-F9D1-40F7-8BC2-6914F7D1A31E}" type="slidenum">
              <a:rPr lang="en-GB" smtClean="0"/>
              <a:t>27</a:t>
            </a:fld>
            <a:endParaRPr lang="en-GB" dirty="0"/>
          </a:p>
        </p:txBody>
      </p:sp>
      <p:sp>
        <p:nvSpPr>
          <p:cNvPr id="2" name="Google Shape;606;p39">
            <a:extLst>
              <a:ext uri="{FF2B5EF4-FFF2-40B4-BE49-F238E27FC236}">
                <a16:creationId xmlns:a16="http://schemas.microsoft.com/office/drawing/2014/main" id="{9BC89344-F16A-2258-8091-427D7750550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16015" y="1115648"/>
            <a:ext cx="7909459" cy="36515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l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Provide insights into the classifier’s performance on data from a single user.</a:t>
            </a:r>
          </a:p>
          <a:p>
            <a:pPr marL="742950" lvl="1" indent="-285750" algn="l">
              <a:spcAft>
                <a:spcPts val="1600"/>
              </a:spcAft>
              <a:buFont typeface="Wingdings" panose="05000000000000000000" pitchFamily="2" charset="2"/>
              <a:buChar char="§"/>
            </a:pPr>
            <a:r>
              <a:rPr lang="en-GB" sz="1600" dirty="0">
                <a:latin typeface="Amiko" panose="020B0604020202020204" charset="0"/>
                <a:cs typeface="Amiko" panose="020B0604020202020204" charset="0"/>
              </a:rPr>
              <a:t>“Full User Dataset” – trained and tested on all sessions from one user</a:t>
            </a:r>
          </a:p>
          <a:p>
            <a:pPr marL="742950" lvl="1" indent="-285750" algn="l">
              <a:spcAft>
                <a:spcPts val="1600"/>
              </a:spcAft>
              <a:buFont typeface="Wingdings" panose="05000000000000000000" pitchFamily="2" charset="2"/>
              <a:buChar char="§"/>
            </a:pPr>
            <a:endParaRPr lang="en-GB" sz="1600" dirty="0">
              <a:latin typeface="Amiko" panose="020B0604020202020204" charset="0"/>
              <a:cs typeface="Amiko" panose="020B0604020202020204" charset="0"/>
            </a:endParaRPr>
          </a:p>
          <a:p>
            <a:pPr marL="742950" lvl="1" indent="-285750" algn="l">
              <a:spcAft>
                <a:spcPts val="1600"/>
              </a:spcAft>
              <a:buFont typeface="Wingdings" panose="05000000000000000000" pitchFamily="2" charset="2"/>
              <a:buChar char="§"/>
            </a:pPr>
            <a:endParaRPr lang="en-GB" sz="1600" dirty="0">
              <a:latin typeface="Amiko" panose="020B0604020202020204" charset="0"/>
              <a:cs typeface="Amiko" panose="020B0604020202020204" charset="0"/>
            </a:endParaRPr>
          </a:p>
          <a:p>
            <a:pPr marL="742950" lvl="1" indent="-285750" algn="l">
              <a:spcAft>
                <a:spcPts val="1600"/>
              </a:spcAft>
              <a:buFont typeface="Wingdings" panose="05000000000000000000" pitchFamily="2" charset="2"/>
              <a:buChar char="§"/>
            </a:pPr>
            <a:r>
              <a:rPr lang="en-GB" sz="1600" dirty="0">
                <a:latin typeface="Amiko" panose="020B0604020202020204" charset="0"/>
                <a:cs typeface="Amiko" panose="020B0604020202020204" charset="0"/>
              </a:rPr>
              <a:t>“Session-Based User1 Testing” – using only user1’s data, tested on a session not used for training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FF0EC38-0C2C-755B-C6ED-132C496AB1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5939900"/>
              </p:ext>
            </p:extLst>
          </p:nvPr>
        </p:nvGraphicFramePr>
        <p:xfrm>
          <a:off x="1786749" y="2235650"/>
          <a:ext cx="5567990" cy="839238"/>
        </p:xfrm>
        <a:graphic>
          <a:graphicData uri="http://schemas.openxmlformats.org/drawingml/2006/table">
            <a:tbl>
              <a:tblPr>
                <a:tableStyleId>{7584330B-E2EE-441C-A622-53CC88398060}</a:tableStyleId>
              </a:tblPr>
              <a:tblGrid>
                <a:gridCol w="1113598">
                  <a:extLst>
                    <a:ext uri="{9D8B030D-6E8A-4147-A177-3AD203B41FA5}">
                      <a16:colId xmlns:a16="http://schemas.microsoft.com/office/drawing/2014/main" val="4011237454"/>
                    </a:ext>
                  </a:extLst>
                </a:gridCol>
                <a:gridCol w="1113598">
                  <a:extLst>
                    <a:ext uri="{9D8B030D-6E8A-4147-A177-3AD203B41FA5}">
                      <a16:colId xmlns:a16="http://schemas.microsoft.com/office/drawing/2014/main" val="715384497"/>
                    </a:ext>
                  </a:extLst>
                </a:gridCol>
                <a:gridCol w="1113598">
                  <a:extLst>
                    <a:ext uri="{9D8B030D-6E8A-4147-A177-3AD203B41FA5}">
                      <a16:colId xmlns:a16="http://schemas.microsoft.com/office/drawing/2014/main" val="237385419"/>
                    </a:ext>
                  </a:extLst>
                </a:gridCol>
                <a:gridCol w="1113598">
                  <a:extLst>
                    <a:ext uri="{9D8B030D-6E8A-4147-A177-3AD203B41FA5}">
                      <a16:colId xmlns:a16="http://schemas.microsoft.com/office/drawing/2014/main" val="2011409325"/>
                    </a:ext>
                  </a:extLst>
                </a:gridCol>
                <a:gridCol w="1113598">
                  <a:extLst>
                    <a:ext uri="{9D8B030D-6E8A-4147-A177-3AD203B41FA5}">
                      <a16:colId xmlns:a16="http://schemas.microsoft.com/office/drawing/2014/main" val="1705051608"/>
                    </a:ext>
                  </a:extLst>
                </a:gridCol>
              </a:tblGrid>
              <a:tr h="27974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Metric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Model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User1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User2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User3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00934334"/>
                  </a:ext>
                </a:extLst>
              </a:tr>
              <a:tr h="27974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Accuracy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CNN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dirty="0"/>
                        <a:t>0.9674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dirty="0"/>
                        <a:t>0.9100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dirty="0"/>
                        <a:t>0.9163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86548938"/>
                  </a:ext>
                </a:extLst>
              </a:tr>
              <a:tr h="27974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Transformer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dirty="0"/>
                        <a:t>0.9423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dirty="0"/>
                        <a:t>0.8929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dirty="0"/>
                        <a:t>0.8730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29620752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E941903-65B4-2DDD-4289-7FA9AAFFC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194548"/>
              </p:ext>
            </p:extLst>
          </p:nvPr>
        </p:nvGraphicFramePr>
        <p:xfrm>
          <a:off x="1229950" y="3775271"/>
          <a:ext cx="6681588" cy="839238"/>
        </p:xfrm>
        <a:graphic>
          <a:graphicData uri="http://schemas.openxmlformats.org/drawingml/2006/table">
            <a:tbl>
              <a:tblPr>
                <a:tableStyleId>{7584330B-E2EE-441C-A622-53CC88398060}</a:tableStyleId>
              </a:tblPr>
              <a:tblGrid>
                <a:gridCol w="1113598">
                  <a:extLst>
                    <a:ext uri="{9D8B030D-6E8A-4147-A177-3AD203B41FA5}">
                      <a16:colId xmlns:a16="http://schemas.microsoft.com/office/drawing/2014/main" val="4011237454"/>
                    </a:ext>
                  </a:extLst>
                </a:gridCol>
                <a:gridCol w="1113598">
                  <a:extLst>
                    <a:ext uri="{9D8B030D-6E8A-4147-A177-3AD203B41FA5}">
                      <a16:colId xmlns:a16="http://schemas.microsoft.com/office/drawing/2014/main" val="715384497"/>
                    </a:ext>
                  </a:extLst>
                </a:gridCol>
                <a:gridCol w="1113598">
                  <a:extLst>
                    <a:ext uri="{9D8B030D-6E8A-4147-A177-3AD203B41FA5}">
                      <a16:colId xmlns:a16="http://schemas.microsoft.com/office/drawing/2014/main" val="237385419"/>
                    </a:ext>
                  </a:extLst>
                </a:gridCol>
                <a:gridCol w="1113598">
                  <a:extLst>
                    <a:ext uri="{9D8B030D-6E8A-4147-A177-3AD203B41FA5}">
                      <a16:colId xmlns:a16="http://schemas.microsoft.com/office/drawing/2014/main" val="2011409325"/>
                    </a:ext>
                  </a:extLst>
                </a:gridCol>
                <a:gridCol w="1113598">
                  <a:extLst>
                    <a:ext uri="{9D8B030D-6E8A-4147-A177-3AD203B41FA5}">
                      <a16:colId xmlns:a16="http://schemas.microsoft.com/office/drawing/2014/main" val="1705051608"/>
                    </a:ext>
                  </a:extLst>
                </a:gridCol>
                <a:gridCol w="1113598">
                  <a:extLst>
                    <a:ext uri="{9D8B030D-6E8A-4147-A177-3AD203B41FA5}">
                      <a16:colId xmlns:a16="http://schemas.microsoft.com/office/drawing/2014/main" val="294373522"/>
                    </a:ext>
                  </a:extLst>
                </a:gridCol>
              </a:tblGrid>
              <a:tr h="27974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Metric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Model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Session 1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Session 2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Session 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Session 4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00934334"/>
                  </a:ext>
                </a:extLst>
              </a:tr>
              <a:tr h="27974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Accuracy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CNN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dirty="0"/>
                        <a:t>0.9257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dirty="0"/>
                        <a:t>0.8364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dirty="0"/>
                        <a:t>0.9053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dirty="0"/>
                        <a:t>0.7883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86548938"/>
                  </a:ext>
                </a:extLst>
              </a:tr>
              <a:tr h="27974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Transformer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dirty="0"/>
                        <a:t>0.9078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dirty="0"/>
                        <a:t>0.8171 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dirty="0"/>
                        <a:t>0.8742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dirty="0"/>
                        <a:t>0.7636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296207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83041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43"/>
          <p:cNvSpPr txBox="1">
            <a:spLocks noGrp="1"/>
          </p:cNvSpPr>
          <p:nvPr>
            <p:ph type="title"/>
          </p:nvPr>
        </p:nvSpPr>
        <p:spPr>
          <a:xfrm flipH="1">
            <a:off x="964406" y="256647"/>
            <a:ext cx="7215188" cy="722318"/>
          </a:xfrm>
          <a:prstGeom prst="rect">
            <a:avLst/>
          </a:prstGeom>
        </p:spPr>
        <p:txBody>
          <a:bodyPr spcFirstLastPara="1" wrap="square" lIns="91425" tIns="0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50" dirty="0"/>
              <a:t>LEAVE ONE USER OUT</a:t>
            </a:r>
          </a:p>
        </p:txBody>
      </p:sp>
      <p:grpSp>
        <p:nvGrpSpPr>
          <p:cNvPr id="752" name="Google Shape;752;p43"/>
          <p:cNvGrpSpPr/>
          <p:nvPr/>
        </p:nvGrpSpPr>
        <p:grpSpPr>
          <a:xfrm>
            <a:off x="268351" y="256647"/>
            <a:ext cx="644323" cy="696478"/>
            <a:chOff x="9884101" y="2516393"/>
            <a:chExt cx="644323" cy="696478"/>
          </a:xfrm>
        </p:grpSpPr>
        <p:sp>
          <p:nvSpPr>
            <p:cNvPr id="753" name="Google Shape;753;p43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3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3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3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3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3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3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3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3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3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3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3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3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3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3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3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9" name="Google Shape;769;p43"/>
          <p:cNvGrpSpPr/>
          <p:nvPr/>
        </p:nvGrpSpPr>
        <p:grpSpPr>
          <a:xfrm>
            <a:off x="8230267" y="282577"/>
            <a:ext cx="644323" cy="696478"/>
            <a:chOff x="9884101" y="2516393"/>
            <a:chExt cx="644323" cy="696478"/>
          </a:xfrm>
        </p:grpSpPr>
        <p:sp>
          <p:nvSpPr>
            <p:cNvPr id="770" name="Google Shape;770;p43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3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3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3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3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3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3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3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3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3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3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3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3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3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3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3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75AC55-0E11-6F56-1E89-6EC0FA5A50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D5302-F9D1-40F7-8BC2-6914F7D1A31E}" type="slidenum">
              <a:rPr lang="en-GB" smtClean="0"/>
              <a:t>28</a:t>
            </a:fld>
            <a:endParaRPr lang="en-GB" dirty="0"/>
          </a:p>
        </p:txBody>
      </p:sp>
      <p:sp>
        <p:nvSpPr>
          <p:cNvPr id="2" name="Google Shape;606;p39">
            <a:extLst>
              <a:ext uri="{FF2B5EF4-FFF2-40B4-BE49-F238E27FC236}">
                <a16:creationId xmlns:a16="http://schemas.microsoft.com/office/drawing/2014/main" id="{9BC89344-F16A-2258-8091-427D7750550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16015" y="1115648"/>
            <a:ext cx="7909459" cy="17966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l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Evaluate the performance on data from a user not included in the training data.</a:t>
            </a:r>
          </a:p>
          <a:p>
            <a:pPr marL="742950" lvl="1" indent="-285750" algn="l">
              <a:spcAft>
                <a:spcPts val="1600"/>
              </a:spcAft>
              <a:buFont typeface="Wingdings" panose="05000000000000000000" pitchFamily="2" charset="2"/>
              <a:buChar char="§"/>
            </a:pPr>
            <a:r>
              <a:rPr lang="en-GB" sz="1600" dirty="0">
                <a:latin typeface="Amiko" panose="020B0604020202020204" charset="0"/>
                <a:cs typeface="Amiko" panose="020B0604020202020204" charset="0"/>
              </a:rPr>
              <a:t>“Leave-One-User-Out Test” – tested on all sessions from one user not used in training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9169C6C-17AA-4520-FF97-2DA5FC99D8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987243"/>
              </p:ext>
            </p:extLst>
          </p:nvPr>
        </p:nvGraphicFramePr>
        <p:xfrm>
          <a:off x="1786749" y="2580934"/>
          <a:ext cx="5567990" cy="839238"/>
        </p:xfrm>
        <a:graphic>
          <a:graphicData uri="http://schemas.openxmlformats.org/drawingml/2006/table">
            <a:tbl>
              <a:tblPr>
                <a:tableStyleId>{7584330B-E2EE-441C-A622-53CC88398060}</a:tableStyleId>
              </a:tblPr>
              <a:tblGrid>
                <a:gridCol w="1113598">
                  <a:extLst>
                    <a:ext uri="{9D8B030D-6E8A-4147-A177-3AD203B41FA5}">
                      <a16:colId xmlns:a16="http://schemas.microsoft.com/office/drawing/2014/main" val="4011237454"/>
                    </a:ext>
                  </a:extLst>
                </a:gridCol>
                <a:gridCol w="1113598">
                  <a:extLst>
                    <a:ext uri="{9D8B030D-6E8A-4147-A177-3AD203B41FA5}">
                      <a16:colId xmlns:a16="http://schemas.microsoft.com/office/drawing/2014/main" val="715384497"/>
                    </a:ext>
                  </a:extLst>
                </a:gridCol>
                <a:gridCol w="1113598">
                  <a:extLst>
                    <a:ext uri="{9D8B030D-6E8A-4147-A177-3AD203B41FA5}">
                      <a16:colId xmlns:a16="http://schemas.microsoft.com/office/drawing/2014/main" val="237385419"/>
                    </a:ext>
                  </a:extLst>
                </a:gridCol>
                <a:gridCol w="1113598">
                  <a:extLst>
                    <a:ext uri="{9D8B030D-6E8A-4147-A177-3AD203B41FA5}">
                      <a16:colId xmlns:a16="http://schemas.microsoft.com/office/drawing/2014/main" val="2011409325"/>
                    </a:ext>
                  </a:extLst>
                </a:gridCol>
                <a:gridCol w="1113598">
                  <a:extLst>
                    <a:ext uri="{9D8B030D-6E8A-4147-A177-3AD203B41FA5}">
                      <a16:colId xmlns:a16="http://schemas.microsoft.com/office/drawing/2014/main" val="1705051608"/>
                    </a:ext>
                  </a:extLst>
                </a:gridCol>
              </a:tblGrid>
              <a:tr h="27974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Metric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Model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User1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User2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User3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00934334"/>
                  </a:ext>
                </a:extLst>
              </a:tr>
              <a:tr h="27974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Accuracy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CNN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dirty="0"/>
                        <a:t>0.7969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dirty="0"/>
                        <a:t>0.5827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dirty="0"/>
                        <a:t>0.5488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86548938"/>
                  </a:ext>
                </a:extLst>
              </a:tr>
              <a:tr h="27974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Transformer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dirty="0"/>
                        <a:t>0.8006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dirty="0"/>
                        <a:t>0.5730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dirty="0"/>
                        <a:t>0.5350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296207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7767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9B92D01-704E-A525-9569-F8C70AB004ED}"/>
              </a:ext>
            </a:extLst>
          </p:cNvPr>
          <p:cNvSpPr/>
          <p:nvPr/>
        </p:nvSpPr>
        <p:spPr>
          <a:xfrm>
            <a:off x="3921919" y="3657600"/>
            <a:ext cx="935831" cy="1114425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7" name="Google Shape;597;p38"/>
          <p:cNvSpPr txBox="1">
            <a:spLocks noGrp="1"/>
          </p:cNvSpPr>
          <p:nvPr>
            <p:ph type="title" idx="2"/>
          </p:nvPr>
        </p:nvSpPr>
        <p:spPr>
          <a:xfrm>
            <a:off x="6796400" y="523425"/>
            <a:ext cx="1632600" cy="10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599" name="Google Shape;599;p38"/>
          <p:cNvSpPr txBox="1">
            <a:spLocks noGrp="1"/>
          </p:cNvSpPr>
          <p:nvPr>
            <p:ph type="title"/>
          </p:nvPr>
        </p:nvSpPr>
        <p:spPr>
          <a:xfrm>
            <a:off x="2678907" y="1543924"/>
            <a:ext cx="5750094" cy="21636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CONCLUSIONS</a:t>
            </a:r>
          </a:p>
        </p:txBody>
      </p:sp>
      <p:cxnSp>
        <p:nvCxnSpPr>
          <p:cNvPr id="601" name="Google Shape;601;p38"/>
          <p:cNvCxnSpPr>
            <a:cxnSpLocks/>
          </p:cNvCxnSpPr>
          <p:nvPr/>
        </p:nvCxnSpPr>
        <p:spPr>
          <a:xfrm>
            <a:off x="3757613" y="2571750"/>
            <a:ext cx="5386387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D70D1E-CC2D-BF2A-512C-D09BE0EC1A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D5302-F9D1-40F7-8BC2-6914F7D1A31E}" type="slidenum">
              <a:rPr lang="en-GB" smtClean="0"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4077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38"/>
          <p:cNvSpPr txBox="1">
            <a:spLocks noGrp="1"/>
          </p:cNvSpPr>
          <p:nvPr>
            <p:ph type="title" idx="2"/>
          </p:nvPr>
        </p:nvSpPr>
        <p:spPr>
          <a:xfrm>
            <a:off x="6796400" y="523425"/>
            <a:ext cx="1632600" cy="10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 dirty="0"/>
          </a:p>
        </p:txBody>
      </p:sp>
      <p:sp>
        <p:nvSpPr>
          <p:cNvPr id="599" name="Google Shape;599;p38"/>
          <p:cNvSpPr txBox="1">
            <a:spLocks noGrp="1"/>
          </p:cNvSpPr>
          <p:nvPr>
            <p:ph type="title"/>
          </p:nvPr>
        </p:nvSpPr>
        <p:spPr>
          <a:xfrm>
            <a:off x="1750219" y="1543925"/>
            <a:ext cx="6678782" cy="15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PROBLEM INTRODUCTION</a:t>
            </a:r>
            <a:endParaRPr dirty="0"/>
          </a:p>
        </p:txBody>
      </p:sp>
      <p:cxnSp>
        <p:nvCxnSpPr>
          <p:cNvPr id="601" name="Google Shape;601;p38"/>
          <p:cNvCxnSpPr>
            <a:cxnSpLocks/>
          </p:cNvCxnSpPr>
          <p:nvPr/>
        </p:nvCxnSpPr>
        <p:spPr>
          <a:xfrm>
            <a:off x="3278981" y="3295650"/>
            <a:ext cx="5865044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C9B92D01-704E-A525-9569-F8C70AB004ED}"/>
              </a:ext>
            </a:extLst>
          </p:cNvPr>
          <p:cNvSpPr/>
          <p:nvPr/>
        </p:nvSpPr>
        <p:spPr>
          <a:xfrm>
            <a:off x="3921919" y="3657600"/>
            <a:ext cx="935831" cy="1114425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E9D615-2C57-EF6E-71E7-7DF7FFD235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D5302-F9D1-40F7-8BC2-6914F7D1A31E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67379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43"/>
          <p:cNvSpPr txBox="1">
            <a:spLocks noGrp="1"/>
          </p:cNvSpPr>
          <p:nvPr>
            <p:ph type="title"/>
          </p:nvPr>
        </p:nvSpPr>
        <p:spPr>
          <a:xfrm flipH="1">
            <a:off x="964406" y="256647"/>
            <a:ext cx="7215188" cy="722318"/>
          </a:xfrm>
          <a:prstGeom prst="rect">
            <a:avLst/>
          </a:prstGeom>
        </p:spPr>
        <p:txBody>
          <a:bodyPr spcFirstLastPara="1" wrap="square" lIns="91425" tIns="0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50" dirty="0"/>
              <a:t>CONCLUSIONS</a:t>
            </a:r>
            <a:endParaRPr sz="2850" dirty="0"/>
          </a:p>
        </p:txBody>
      </p:sp>
      <p:grpSp>
        <p:nvGrpSpPr>
          <p:cNvPr id="752" name="Google Shape;752;p43"/>
          <p:cNvGrpSpPr/>
          <p:nvPr/>
        </p:nvGrpSpPr>
        <p:grpSpPr>
          <a:xfrm>
            <a:off x="268351" y="256647"/>
            <a:ext cx="644323" cy="696478"/>
            <a:chOff x="9884101" y="2516393"/>
            <a:chExt cx="644323" cy="696478"/>
          </a:xfrm>
        </p:grpSpPr>
        <p:sp>
          <p:nvSpPr>
            <p:cNvPr id="753" name="Google Shape;753;p43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3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3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3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3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3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3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3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3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3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3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3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3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3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3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3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9" name="Google Shape;769;p43"/>
          <p:cNvGrpSpPr/>
          <p:nvPr/>
        </p:nvGrpSpPr>
        <p:grpSpPr>
          <a:xfrm>
            <a:off x="8230267" y="282577"/>
            <a:ext cx="644323" cy="696478"/>
            <a:chOff x="9884101" y="2516393"/>
            <a:chExt cx="644323" cy="696478"/>
          </a:xfrm>
        </p:grpSpPr>
        <p:sp>
          <p:nvSpPr>
            <p:cNvPr id="770" name="Google Shape;770;p43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3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3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3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3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3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3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3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3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3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3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3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3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3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3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3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75AC55-0E11-6F56-1E89-6EC0FA5A50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D5302-F9D1-40F7-8BC2-6914F7D1A31E}" type="slidenum">
              <a:rPr lang="en-GB" smtClean="0"/>
              <a:t>30</a:t>
            </a:fld>
            <a:endParaRPr lang="en-GB" dirty="0"/>
          </a:p>
        </p:txBody>
      </p:sp>
      <p:sp>
        <p:nvSpPr>
          <p:cNvPr id="2" name="Google Shape;606;p39">
            <a:extLst>
              <a:ext uri="{FF2B5EF4-FFF2-40B4-BE49-F238E27FC236}">
                <a16:creationId xmlns:a16="http://schemas.microsoft.com/office/drawing/2014/main" id="{9BC89344-F16A-2258-8091-427D7750550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14598" y="1251379"/>
            <a:ext cx="7712295" cy="25348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l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The collaborative workspace and infrastructure was validated and allowed for preliminary anticipation experiments.</a:t>
            </a:r>
          </a:p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The approach adopted in this work was to perform action anticipation by recognizing the object being grasped by the user.</a:t>
            </a:r>
          </a:p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The object recognition framework was tested in different cases and showed promising results for a practical implementation.</a:t>
            </a:r>
          </a:p>
        </p:txBody>
      </p:sp>
    </p:spTree>
    <p:extLst>
      <p:ext uri="{BB962C8B-B14F-4D97-AF65-F5344CB8AC3E}">
        <p14:creationId xmlns:p14="http://schemas.microsoft.com/office/powerpoint/2010/main" val="23667043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43"/>
          <p:cNvSpPr txBox="1">
            <a:spLocks noGrp="1"/>
          </p:cNvSpPr>
          <p:nvPr>
            <p:ph type="title"/>
          </p:nvPr>
        </p:nvSpPr>
        <p:spPr>
          <a:xfrm flipH="1">
            <a:off x="964406" y="256647"/>
            <a:ext cx="7215188" cy="722318"/>
          </a:xfrm>
          <a:prstGeom prst="rect">
            <a:avLst/>
          </a:prstGeom>
        </p:spPr>
        <p:txBody>
          <a:bodyPr spcFirstLastPara="1" wrap="square" lIns="91425" tIns="0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50" dirty="0"/>
              <a:t>FUTURE WORK</a:t>
            </a:r>
            <a:endParaRPr sz="2850" dirty="0"/>
          </a:p>
        </p:txBody>
      </p:sp>
      <p:grpSp>
        <p:nvGrpSpPr>
          <p:cNvPr id="752" name="Google Shape;752;p43"/>
          <p:cNvGrpSpPr/>
          <p:nvPr/>
        </p:nvGrpSpPr>
        <p:grpSpPr>
          <a:xfrm>
            <a:off x="268351" y="256647"/>
            <a:ext cx="644323" cy="696478"/>
            <a:chOff x="9884101" y="2516393"/>
            <a:chExt cx="644323" cy="696478"/>
          </a:xfrm>
        </p:grpSpPr>
        <p:sp>
          <p:nvSpPr>
            <p:cNvPr id="753" name="Google Shape;753;p43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3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3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3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3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3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3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3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3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3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3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3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3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3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3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3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9" name="Google Shape;769;p43"/>
          <p:cNvGrpSpPr/>
          <p:nvPr/>
        </p:nvGrpSpPr>
        <p:grpSpPr>
          <a:xfrm>
            <a:off x="8230267" y="282577"/>
            <a:ext cx="644323" cy="696478"/>
            <a:chOff x="9884101" y="2516393"/>
            <a:chExt cx="644323" cy="696478"/>
          </a:xfrm>
        </p:grpSpPr>
        <p:sp>
          <p:nvSpPr>
            <p:cNvPr id="770" name="Google Shape;770;p43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3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3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3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3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3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3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3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3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3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3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3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3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3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3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3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75AC55-0E11-6F56-1E89-6EC0FA5A50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D5302-F9D1-40F7-8BC2-6914F7D1A31E}" type="slidenum">
              <a:rPr lang="en-GB" smtClean="0"/>
              <a:t>31</a:t>
            </a:fld>
            <a:endParaRPr lang="en-GB" dirty="0"/>
          </a:p>
        </p:txBody>
      </p:sp>
      <p:sp>
        <p:nvSpPr>
          <p:cNvPr id="2" name="Google Shape;606;p39">
            <a:extLst>
              <a:ext uri="{FF2B5EF4-FFF2-40B4-BE49-F238E27FC236}">
                <a16:creationId xmlns:a16="http://schemas.microsoft.com/office/drawing/2014/main" id="{9BC89344-F16A-2258-8091-427D7750550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14598" y="1251379"/>
            <a:ext cx="7712295" cy="25348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GB" sz="1600" b="1" dirty="0"/>
              <a:t>More Data </a:t>
            </a:r>
            <a:r>
              <a:rPr lang="en-GB" sz="1600" dirty="0"/>
              <a:t>- test the current architectures with a bigger dataset.</a:t>
            </a:r>
          </a:p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GB" sz="1600" b="1" dirty="0"/>
              <a:t>Adaptability Strategies </a:t>
            </a:r>
            <a:r>
              <a:rPr lang="en-GB" sz="1600" dirty="0"/>
              <a:t>- explore advanced techniques to further enhance the adaptability and generalization capabilities of the system.</a:t>
            </a:r>
          </a:p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GB" sz="1600" b="1" dirty="0"/>
              <a:t>Real-Time Integration </a:t>
            </a:r>
            <a:r>
              <a:rPr lang="en-GB" sz="1600" dirty="0"/>
              <a:t>– test the integration of the object recognition pipeline into a real-time collaborative application.</a:t>
            </a:r>
          </a:p>
        </p:txBody>
      </p:sp>
    </p:spTree>
    <p:extLst>
      <p:ext uri="{BB962C8B-B14F-4D97-AF65-F5344CB8AC3E}">
        <p14:creationId xmlns:p14="http://schemas.microsoft.com/office/powerpoint/2010/main" val="24980000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43"/>
          <p:cNvSpPr txBox="1">
            <a:spLocks noGrp="1"/>
          </p:cNvSpPr>
          <p:nvPr>
            <p:ph type="title"/>
          </p:nvPr>
        </p:nvSpPr>
        <p:spPr>
          <a:xfrm flipH="1">
            <a:off x="964406" y="256647"/>
            <a:ext cx="7215188" cy="722318"/>
          </a:xfrm>
          <a:prstGeom prst="rect">
            <a:avLst/>
          </a:prstGeom>
        </p:spPr>
        <p:txBody>
          <a:bodyPr spcFirstLastPara="1" wrap="square" lIns="91425" tIns="0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50" dirty="0"/>
              <a:t>CONTRIBUTIONS</a:t>
            </a:r>
            <a:endParaRPr sz="2850" dirty="0"/>
          </a:p>
        </p:txBody>
      </p:sp>
      <p:grpSp>
        <p:nvGrpSpPr>
          <p:cNvPr id="752" name="Google Shape;752;p43"/>
          <p:cNvGrpSpPr/>
          <p:nvPr/>
        </p:nvGrpSpPr>
        <p:grpSpPr>
          <a:xfrm>
            <a:off x="268351" y="256647"/>
            <a:ext cx="644323" cy="696478"/>
            <a:chOff x="9884101" y="2516393"/>
            <a:chExt cx="644323" cy="696478"/>
          </a:xfrm>
        </p:grpSpPr>
        <p:sp>
          <p:nvSpPr>
            <p:cNvPr id="753" name="Google Shape;753;p43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3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3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3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3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3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3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3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3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3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3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3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3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3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3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3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9" name="Google Shape;769;p43"/>
          <p:cNvGrpSpPr/>
          <p:nvPr/>
        </p:nvGrpSpPr>
        <p:grpSpPr>
          <a:xfrm>
            <a:off x="8230267" y="282577"/>
            <a:ext cx="644323" cy="696478"/>
            <a:chOff x="9884101" y="2516393"/>
            <a:chExt cx="644323" cy="696478"/>
          </a:xfrm>
        </p:grpSpPr>
        <p:sp>
          <p:nvSpPr>
            <p:cNvPr id="770" name="Google Shape;770;p43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3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3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3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3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3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3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3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3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3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3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3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3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3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3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3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75AC55-0E11-6F56-1E89-6EC0FA5A50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D5302-F9D1-40F7-8BC2-6914F7D1A31E}" type="slidenum">
              <a:rPr lang="en-GB" smtClean="0"/>
              <a:t>32</a:t>
            </a:fld>
            <a:endParaRPr lang="en-GB" dirty="0"/>
          </a:p>
        </p:txBody>
      </p:sp>
      <p:sp>
        <p:nvSpPr>
          <p:cNvPr id="2" name="Google Shape;606;p39">
            <a:extLst>
              <a:ext uri="{FF2B5EF4-FFF2-40B4-BE49-F238E27FC236}">
                <a16:creationId xmlns:a16="http://schemas.microsoft.com/office/drawing/2014/main" id="{9BC89344-F16A-2258-8091-427D7750550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14598" y="1251379"/>
            <a:ext cx="7712295" cy="28712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GB" sz="1600" b="1" dirty="0"/>
              <a:t>Article</a:t>
            </a:r>
            <a:r>
              <a:rPr lang="en-GB" sz="1600" dirty="0"/>
              <a:t> - P. Amaral, F. Silva, V. Santos, «Recognition of Grasping Patterns using Deep Learning for Human-Robot Collaboration», Sensors, </a:t>
            </a:r>
            <a:r>
              <a:rPr lang="en-GB" sz="1600" dirty="0">
                <a:hlinkClick r:id="rId3"/>
              </a:rPr>
              <a:t>https://www.mdpi.com/1424-8220/23/21/8989</a:t>
            </a:r>
            <a:r>
              <a:rPr lang="en-GB" sz="1600" dirty="0"/>
              <a:t>.</a:t>
            </a:r>
          </a:p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GB" sz="1600" b="1" dirty="0" err="1"/>
              <a:t>Github</a:t>
            </a:r>
            <a:r>
              <a:rPr lang="en-GB" sz="1600" b="1" dirty="0"/>
              <a:t> Repository </a:t>
            </a:r>
            <a:r>
              <a:rPr lang="en-GB" sz="1600" dirty="0"/>
              <a:t>- Pedro Amaral, Recognition of Human Grasping Patterns for Intention Prediction in Collaborative Tasks, </a:t>
            </a:r>
            <a:r>
              <a:rPr lang="en-GB" sz="1600" dirty="0">
                <a:hlinkClick r:id="rId4"/>
              </a:rPr>
              <a:t>https://github.com/pedromiglou/MRSI_Thesis_Action_Anticipation</a:t>
            </a:r>
            <a:r>
              <a:rPr lang="en-GB" sz="1600" dirty="0"/>
              <a:t>.</a:t>
            </a:r>
          </a:p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GB" sz="1600" b="1" dirty="0"/>
              <a:t>Kaggle Dataset </a:t>
            </a:r>
            <a:r>
              <a:rPr lang="en-GB" sz="1600" dirty="0"/>
              <a:t>- Pedro Amaral, Human Grasping Patterns for Object Recognition, </a:t>
            </a:r>
            <a:r>
              <a:rPr lang="en-GB" sz="1600" u="sng" dirty="0"/>
              <a:t>https://www.kaggle.com/datasets/pedromiglou/human-grasping-patterns-for-object-recognition</a:t>
            </a:r>
            <a:r>
              <a:rPr lang="en-GB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61818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p64"/>
          <p:cNvSpPr txBox="1">
            <a:spLocks noGrp="1"/>
          </p:cNvSpPr>
          <p:nvPr>
            <p:ph type="subTitle" idx="1"/>
          </p:nvPr>
        </p:nvSpPr>
        <p:spPr>
          <a:xfrm>
            <a:off x="4676975" y="1653200"/>
            <a:ext cx="3752100" cy="12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" dirty="0"/>
              <a:t>Do you have any questions?</a:t>
            </a:r>
            <a:endParaRPr dirty="0"/>
          </a:p>
        </p:txBody>
      </p:sp>
      <p:sp>
        <p:nvSpPr>
          <p:cNvPr id="1570" name="Google Shape;1570;p64"/>
          <p:cNvSpPr txBox="1">
            <a:spLocks noGrp="1"/>
          </p:cNvSpPr>
          <p:nvPr>
            <p:ph type="ctrTitle"/>
          </p:nvPr>
        </p:nvSpPr>
        <p:spPr>
          <a:xfrm>
            <a:off x="3671888" y="535000"/>
            <a:ext cx="4752562" cy="87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 YOU</a:t>
            </a:r>
            <a:endParaRPr dirty="0"/>
          </a:p>
        </p:txBody>
      </p:sp>
      <p:cxnSp>
        <p:nvCxnSpPr>
          <p:cNvPr id="1587" name="Google Shape;1587;p64"/>
          <p:cNvCxnSpPr>
            <a:cxnSpLocks/>
          </p:cNvCxnSpPr>
          <p:nvPr/>
        </p:nvCxnSpPr>
        <p:spPr>
          <a:xfrm>
            <a:off x="3836194" y="1533600"/>
            <a:ext cx="5314981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36B98CC4-1C08-C6BC-8571-D356E6A11D65}"/>
              </a:ext>
            </a:extLst>
          </p:cNvPr>
          <p:cNvSpPr/>
          <p:nvPr/>
        </p:nvSpPr>
        <p:spPr>
          <a:xfrm>
            <a:off x="2707481" y="2750344"/>
            <a:ext cx="5965032" cy="2200272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DA0AE7-9C4E-2A33-2FBB-A8F4D3B655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D5302-F9D1-40F7-8BC2-6914F7D1A31E}" type="slidenum">
              <a:rPr lang="en-GB" smtClean="0"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6663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43"/>
          <p:cNvSpPr txBox="1">
            <a:spLocks noGrp="1"/>
          </p:cNvSpPr>
          <p:nvPr>
            <p:ph type="title"/>
          </p:nvPr>
        </p:nvSpPr>
        <p:spPr>
          <a:xfrm flipH="1">
            <a:off x="964406" y="256647"/>
            <a:ext cx="7215188" cy="722318"/>
          </a:xfrm>
          <a:prstGeom prst="rect">
            <a:avLst/>
          </a:prstGeom>
        </p:spPr>
        <p:txBody>
          <a:bodyPr spcFirstLastPara="1" wrap="square" lIns="91425" tIns="0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50" dirty="0"/>
              <a:t>INTRODUCTION</a:t>
            </a:r>
            <a:endParaRPr sz="2850" dirty="0"/>
          </a:p>
        </p:txBody>
      </p:sp>
      <p:grpSp>
        <p:nvGrpSpPr>
          <p:cNvPr id="752" name="Google Shape;752;p43"/>
          <p:cNvGrpSpPr/>
          <p:nvPr/>
        </p:nvGrpSpPr>
        <p:grpSpPr>
          <a:xfrm>
            <a:off x="268351" y="256647"/>
            <a:ext cx="644323" cy="696478"/>
            <a:chOff x="9884101" y="2516393"/>
            <a:chExt cx="644323" cy="696478"/>
          </a:xfrm>
        </p:grpSpPr>
        <p:sp>
          <p:nvSpPr>
            <p:cNvPr id="753" name="Google Shape;753;p43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4" name="Google Shape;754;p43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5" name="Google Shape;755;p43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6" name="Google Shape;756;p43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7" name="Google Shape;757;p43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8" name="Google Shape;758;p43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9" name="Google Shape;759;p43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0" name="Google Shape;760;p43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1" name="Google Shape;761;p43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2" name="Google Shape;762;p43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3" name="Google Shape;763;p43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4" name="Google Shape;764;p43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5" name="Google Shape;765;p43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6" name="Google Shape;766;p43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7" name="Google Shape;767;p43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8" name="Google Shape;768;p43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769" name="Google Shape;769;p43"/>
          <p:cNvGrpSpPr/>
          <p:nvPr/>
        </p:nvGrpSpPr>
        <p:grpSpPr>
          <a:xfrm>
            <a:off x="8230267" y="282577"/>
            <a:ext cx="644323" cy="696478"/>
            <a:chOff x="9884101" y="2516393"/>
            <a:chExt cx="644323" cy="696478"/>
          </a:xfrm>
        </p:grpSpPr>
        <p:sp>
          <p:nvSpPr>
            <p:cNvPr id="770" name="Google Shape;770;p43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1" name="Google Shape;771;p43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2" name="Google Shape;772;p43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3" name="Google Shape;773;p43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4" name="Google Shape;774;p43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5" name="Google Shape;775;p43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6" name="Google Shape;776;p43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7" name="Google Shape;777;p43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8" name="Google Shape;778;p43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9" name="Google Shape;779;p43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0" name="Google Shape;780;p43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1" name="Google Shape;781;p43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2" name="Google Shape;782;p43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3" name="Google Shape;783;p43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4" name="Google Shape;784;p43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5" name="Google Shape;785;p43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75AC55-0E11-6F56-1E89-6EC0FA5A50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D5302-F9D1-40F7-8BC2-6914F7D1A31E}" type="slidenum">
              <a:rPr lang="en-GB" smtClean="0"/>
              <a:t>4</a:t>
            </a:fld>
            <a:endParaRPr lang="en-GB" dirty="0"/>
          </a:p>
        </p:txBody>
      </p:sp>
      <p:sp>
        <p:nvSpPr>
          <p:cNvPr id="2" name="Google Shape;606;p39">
            <a:extLst>
              <a:ext uri="{FF2B5EF4-FFF2-40B4-BE49-F238E27FC236}">
                <a16:creationId xmlns:a16="http://schemas.microsoft.com/office/drawing/2014/main" id="{9BC89344-F16A-2258-8091-427D7750550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14598" y="1319379"/>
            <a:ext cx="7712295" cy="18429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Human-Robot Collaboration is a research topic increasingly important in the industry to enhance productivity, efficiency, and safety.</a:t>
            </a:r>
          </a:p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This dissertation aims at the development of an anticipatory system to enhance human-robot collaboration in industrial settings.</a:t>
            </a:r>
          </a:p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This work was developed in the context of the AUGMANITY mobilizing project.</a:t>
            </a:r>
          </a:p>
        </p:txBody>
      </p:sp>
      <p:pic>
        <p:nvPicPr>
          <p:cNvPr id="5" name="Picture 6" descr="CeNTI - Centre for Nanotechnology and Smart Materials - AUGMANITY">
            <a:extLst>
              <a:ext uri="{FF2B5EF4-FFF2-40B4-BE49-F238E27FC236}">
                <a16:creationId xmlns:a16="http://schemas.microsoft.com/office/drawing/2014/main" id="{2BECD955-64B4-D8D5-E3EC-BA4DCA637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842" y="3291840"/>
            <a:ext cx="2424315" cy="116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187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43"/>
          <p:cNvSpPr txBox="1">
            <a:spLocks noGrp="1"/>
          </p:cNvSpPr>
          <p:nvPr>
            <p:ph type="title"/>
          </p:nvPr>
        </p:nvSpPr>
        <p:spPr>
          <a:xfrm flipH="1">
            <a:off x="964406" y="256647"/>
            <a:ext cx="7215188" cy="722318"/>
          </a:xfrm>
          <a:prstGeom prst="rect">
            <a:avLst/>
          </a:prstGeom>
        </p:spPr>
        <p:txBody>
          <a:bodyPr spcFirstLastPara="1" wrap="square" lIns="91425" tIns="0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50" dirty="0"/>
              <a:t>OBJECTIVES</a:t>
            </a:r>
            <a:endParaRPr sz="2850" dirty="0"/>
          </a:p>
        </p:txBody>
      </p:sp>
      <p:grpSp>
        <p:nvGrpSpPr>
          <p:cNvPr id="752" name="Google Shape;752;p43"/>
          <p:cNvGrpSpPr/>
          <p:nvPr/>
        </p:nvGrpSpPr>
        <p:grpSpPr>
          <a:xfrm>
            <a:off x="268351" y="256647"/>
            <a:ext cx="644323" cy="696478"/>
            <a:chOff x="9884101" y="2516393"/>
            <a:chExt cx="644323" cy="696478"/>
          </a:xfrm>
        </p:grpSpPr>
        <p:sp>
          <p:nvSpPr>
            <p:cNvPr id="753" name="Google Shape;753;p43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4" name="Google Shape;754;p43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5" name="Google Shape;755;p43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6" name="Google Shape;756;p43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7" name="Google Shape;757;p43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8" name="Google Shape;758;p43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9" name="Google Shape;759;p43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0" name="Google Shape;760;p43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1" name="Google Shape;761;p43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2" name="Google Shape;762;p43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3" name="Google Shape;763;p43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4" name="Google Shape;764;p43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5" name="Google Shape;765;p43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6" name="Google Shape;766;p43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7" name="Google Shape;767;p43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8" name="Google Shape;768;p43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769" name="Google Shape;769;p43"/>
          <p:cNvGrpSpPr/>
          <p:nvPr/>
        </p:nvGrpSpPr>
        <p:grpSpPr>
          <a:xfrm>
            <a:off x="8230267" y="282577"/>
            <a:ext cx="644323" cy="696478"/>
            <a:chOff x="9884101" y="2516393"/>
            <a:chExt cx="644323" cy="696478"/>
          </a:xfrm>
        </p:grpSpPr>
        <p:sp>
          <p:nvSpPr>
            <p:cNvPr id="770" name="Google Shape;770;p43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1" name="Google Shape;771;p43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2" name="Google Shape;772;p43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3" name="Google Shape;773;p43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4" name="Google Shape;774;p43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5" name="Google Shape;775;p43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6" name="Google Shape;776;p43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7" name="Google Shape;777;p43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8" name="Google Shape;778;p43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9" name="Google Shape;779;p43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0" name="Google Shape;780;p43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1" name="Google Shape;781;p43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2" name="Google Shape;782;p43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3" name="Google Shape;783;p43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4" name="Google Shape;784;p43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5" name="Google Shape;785;p43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75AC55-0E11-6F56-1E89-6EC0FA5A50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D5302-F9D1-40F7-8BC2-6914F7D1A31E}" type="slidenum">
              <a:rPr lang="en-GB" smtClean="0"/>
              <a:t>5</a:t>
            </a:fld>
            <a:endParaRPr lang="en-GB" dirty="0"/>
          </a:p>
        </p:txBody>
      </p:sp>
      <p:sp>
        <p:nvSpPr>
          <p:cNvPr id="2" name="Google Shape;606;p39">
            <a:extLst>
              <a:ext uri="{FF2B5EF4-FFF2-40B4-BE49-F238E27FC236}">
                <a16:creationId xmlns:a16="http://schemas.microsoft.com/office/drawing/2014/main" id="{9BC89344-F16A-2258-8091-427D7750550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14598" y="1319379"/>
            <a:ext cx="7712295" cy="26257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Review important concepts in HRC and, in this context, study the current research direction of action anticipation and object recognition.</a:t>
            </a:r>
          </a:p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Develop an infrastructure in ROS to support a practical implementation of action anticipation in the context of HRC.</a:t>
            </a:r>
          </a:p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Develop a learning framework capable of recognizing the objects being grasped by the human operator to infer his/her intention or needs.</a:t>
            </a:r>
          </a:p>
        </p:txBody>
      </p:sp>
    </p:spTree>
    <p:extLst>
      <p:ext uri="{BB962C8B-B14F-4D97-AF65-F5344CB8AC3E}">
        <p14:creationId xmlns:p14="http://schemas.microsoft.com/office/powerpoint/2010/main" val="3911205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9B92D01-704E-A525-9569-F8C70AB004ED}"/>
              </a:ext>
            </a:extLst>
          </p:cNvPr>
          <p:cNvSpPr/>
          <p:nvPr/>
        </p:nvSpPr>
        <p:spPr>
          <a:xfrm>
            <a:off x="3921919" y="3657600"/>
            <a:ext cx="935831" cy="1114425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97" name="Google Shape;597;p38"/>
          <p:cNvSpPr txBox="1">
            <a:spLocks noGrp="1"/>
          </p:cNvSpPr>
          <p:nvPr>
            <p:ph type="title" idx="2"/>
          </p:nvPr>
        </p:nvSpPr>
        <p:spPr>
          <a:xfrm>
            <a:off x="6796400" y="523425"/>
            <a:ext cx="1632600" cy="10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599" name="Google Shape;599;p38"/>
          <p:cNvSpPr txBox="1">
            <a:spLocks noGrp="1"/>
          </p:cNvSpPr>
          <p:nvPr>
            <p:ph type="title"/>
          </p:nvPr>
        </p:nvSpPr>
        <p:spPr>
          <a:xfrm>
            <a:off x="2700337" y="1543924"/>
            <a:ext cx="5728663" cy="21636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HUMAN-ROBOT COLLABORATION SYSTEM</a:t>
            </a:r>
          </a:p>
        </p:txBody>
      </p:sp>
      <p:cxnSp>
        <p:nvCxnSpPr>
          <p:cNvPr id="601" name="Google Shape;601;p38"/>
          <p:cNvCxnSpPr>
            <a:cxnSpLocks/>
          </p:cNvCxnSpPr>
          <p:nvPr/>
        </p:nvCxnSpPr>
        <p:spPr>
          <a:xfrm>
            <a:off x="2814638" y="3906675"/>
            <a:ext cx="6329362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07B0CB-0486-1FD4-93DA-70DB4C39D4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D5302-F9D1-40F7-8BC2-6914F7D1A31E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2769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43"/>
          <p:cNvSpPr txBox="1">
            <a:spLocks noGrp="1"/>
          </p:cNvSpPr>
          <p:nvPr>
            <p:ph type="title"/>
          </p:nvPr>
        </p:nvSpPr>
        <p:spPr>
          <a:xfrm flipH="1">
            <a:off x="964406" y="256647"/>
            <a:ext cx="7215188" cy="722318"/>
          </a:xfrm>
          <a:prstGeom prst="rect">
            <a:avLst/>
          </a:prstGeom>
        </p:spPr>
        <p:txBody>
          <a:bodyPr spcFirstLastPara="1" wrap="square" lIns="91425" tIns="0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50" dirty="0"/>
              <a:t>EXPERIMENTAL SETUP</a:t>
            </a:r>
            <a:endParaRPr sz="2850" dirty="0"/>
          </a:p>
        </p:txBody>
      </p:sp>
      <p:grpSp>
        <p:nvGrpSpPr>
          <p:cNvPr id="752" name="Google Shape;752;p43"/>
          <p:cNvGrpSpPr/>
          <p:nvPr/>
        </p:nvGrpSpPr>
        <p:grpSpPr>
          <a:xfrm>
            <a:off x="268351" y="256647"/>
            <a:ext cx="644323" cy="696478"/>
            <a:chOff x="9884101" y="2516393"/>
            <a:chExt cx="644323" cy="696478"/>
          </a:xfrm>
        </p:grpSpPr>
        <p:sp>
          <p:nvSpPr>
            <p:cNvPr id="753" name="Google Shape;753;p43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4" name="Google Shape;754;p43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5" name="Google Shape;755;p43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6" name="Google Shape;756;p43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7" name="Google Shape;757;p43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8" name="Google Shape;758;p43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9" name="Google Shape;759;p43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0" name="Google Shape;760;p43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1" name="Google Shape;761;p43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2" name="Google Shape;762;p43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3" name="Google Shape;763;p43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4" name="Google Shape;764;p43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5" name="Google Shape;765;p43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6" name="Google Shape;766;p43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7" name="Google Shape;767;p43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8" name="Google Shape;768;p43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769" name="Google Shape;769;p43"/>
          <p:cNvGrpSpPr/>
          <p:nvPr/>
        </p:nvGrpSpPr>
        <p:grpSpPr>
          <a:xfrm>
            <a:off x="8230267" y="282577"/>
            <a:ext cx="644323" cy="696478"/>
            <a:chOff x="9884101" y="2516393"/>
            <a:chExt cx="644323" cy="696478"/>
          </a:xfrm>
        </p:grpSpPr>
        <p:sp>
          <p:nvSpPr>
            <p:cNvPr id="770" name="Google Shape;770;p43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1" name="Google Shape;771;p43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2" name="Google Shape;772;p43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3" name="Google Shape;773;p43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4" name="Google Shape;774;p43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5" name="Google Shape;775;p43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6" name="Google Shape;776;p43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7" name="Google Shape;777;p43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8" name="Google Shape;778;p43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9" name="Google Shape;779;p43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0" name="Google Shape;780;p43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1" name="Google Shape;781;p43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2" name="Google Shape;782;p43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3" name="Google Shape;783;p43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4" name="Google Shape;784;p43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5" name="Google Shape;785;p43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7FE6E8F-A10A-2B9C-9F12-91043D6D71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10" b="1310"/>
          <a:stretch/>
        </p:blipFill>
        <p:spPr>
          <a:xfrm>
            <a:off x="2044898" y="1760176"/>
            <a:ext cx="5054203" cy="295017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75AC55-0E11-6F56-1E89-6EC0FA5A50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D5302-F9D1-40F7-8BC2-6914F7D1A31E}" type="slidenum">
              <a:rPr lang="en-GB" smtClean="0"/>
              <a:t>7</a:t>
            </a:fld>
            <a:endParaRPr lang="en-GB" dirty="0"/>
          </a:p>
        </p:txBody>
      </p:sp>
      <p:sp>
        <p:nvSpPr>
          <p:cNvPr id="2" name="Google Shape;606;p39">
            <a:extLst>
              <a:ext uri="{FF2B5EF4-FFF2-40B4-BE49-F238E27FC236}">
                <a16:creationId xmlns:a16="http://schemas.microsoft.com/office/drawing/2014/main" id="{9BC89344-F16A-2258-8091-427D7750550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14598" y="1115648"/>
            <a:ext cx="7712295" cy="13048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The experimental setup is part of the collaborative cell (LARCC) at the Laboratory for Automation and Robotics (LAR-DEM-UA).</a:t>
            </a:r>
          </a:p>
        </p:txBody>
      </p:sp>
    </p:spTree>
    <p:extLst>
      <p:ext uri="{BB962C8B-B14F-4D97-AF65-F5344CB8AC3E}">
        <p14:creationId xmlns:p14="http://schemas.microsoft.com/office/powerpoint/2010/main" val="5016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43"/>
          <p:cNvSpPr txBox="1">
            <a:spLocks noGrp="1"/>
          </p:cNvSpPr>
          <p:nvPr>
            <p:ph type="title"/>
          </p:nvPr>
        </p:nvSpPr>
        <p:spPr>
          <a:xfrm flipH="1">
            <a:off x="964406" y="256647"/>
            <a:ext cx="7215188" cy="722318"/>
          </a:xfrm>
          <a:prstGeom prst="rect">
            <a:avLst/>
          </a:prstGeom>
        </p:spPr>
        <p:txBody>
          <a:bodyPr spcFirstLastPara="1" wrap="square" lIns="91425" tIns="0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50" dirty="0"/>
              <a:t>EXPERIMENTAL SETUP</a:t>
            </a:r>
            <a:endParaRPr lang="en-GB" sz="2850" dirty="0"/>
          </a:p>
        </p:txBody>
      </p:sp>
      <p:grpSp>
        <p:nvGrpSpPr>
          <p:cNvPr id="752" name="Google Shape;752;p43"/>
          <p:cNvGrpSpPr/>
          <p:nvPr/>
        </p:nvGrpSpPr>
        <p:grpSpPr>
          <a:xfrm>
            <a:off x="268351" y="256647"/>
            <a:ext cx="644323" cy="696478"/>
            <a:chOff x="9884101" y="2516393"/>
            <a:chExt cx="644323" cy="696478"/>
          </a:xfrm>
        </p:grpSpPr>
        <p:sp>
          <p:nvSpPr>
            <p:cNvPr id="753" name="Google Shape;753;p43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4" name="Google Shape;754;p43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5" name="Google Shape;755;p43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6" name="Google Shape;756;p43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7" name="Google Shape;757;p43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8" name="Google Shape;758;p43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9" name="Google Shape;759;p43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0" name="Google Shape;760;p43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1" name="Google Shape;761;p43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2" name="Google Shape;762;p43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3" name="Google Shape;763;p43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4" name="Google Shape;764;p43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5" name="Google Shape;765;p43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6" name="Google Shape;766;p43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7" name="Google Shape;767;p43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8" name="Google Shape;768;p43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769" name="Google Shape;769;p43"/>
          <p:cNvGrpSpPr/>
          <p:nvPr/>
        </p:nvGrpSpPr>
        <p:grpSpPr>
          <a:xfrm>
            <a:off x="8230267" y="282577"/>
            <a:ext cx="644323" cy="696478"/>
            <a:chOff x="9884101" y="2516393"/>
            <a:chExt cx="644323" cy="696478"/>
          </a:xfrm>
        </p:grpSpPr>
        <p:sp>
          <p:nvSpPr>
            <p:cNvPr id="770" name="Google Shape;770;p43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1" name="Google Shape;771;p43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2" name="Google Shape;772;p43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3" name="Google Shape;773;p43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4" name="Google Shape;774;p43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5" name="Google Shape;775;p43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6" name="Google Shape;776;p43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7" name="Google Shape;777;p43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8" name="Google Shape;778;p43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9" name="Google Shape;779;p43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0" name="Google Shape;780;p43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1" name="Google Shape;781;p43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2" name="Google Shape;782;p43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3" name="Google Shape;783;p43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4" name="Google Shape;784;p43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5" name="Google Shape;785;p43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75AC55-0E11-6F56-1E89-6EC0FA5A50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D5302-F9D1-40F7-8BC2-6914F7D1A31E}" type="slidenum">
              <a:rPr lang="en-GB" smtClean="0"/>
              <a:t>8</a:t>
            </a:fld>
            <a:endParaRPr lang="en-GB" dirty="0"/>
          </a:p>
        </p:txBody>
      </p:sp>
      <p:sp>
        <p:nvSpPr>
          <p:cNvPr id="2" name="Google Shape;606;p39">
            <a:extLst>
              <a:ext uri="{FF2B5EF4-FFF2-40B4-BE49-F238E27FC236}">
                <a16:creationId xmlns:a16="http://schemas.microsoft.com/office/drawing/2014/main" id="{9BC89344-F16A-2258-8091-427D7750550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14598" y="1115649"/>
            <a:ext cx="3385915" cy="35334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1600"/>
              </a:spcAft>
              <a:buSzPct val="100000"/>
              <a:buFont typeface="+mj-lt"/>
              <a:buAutoNum type="arabicPeriod"/>
            </a:pPr>
            <a:r>
              <a:rPr lang="en-GB" sz="1600" dirty="0" err="1"/>
              <a:t>Orbbec</a:t>
            </a:r>
            <a:r>
              <a:rPr lang="en-GB" sz="1600" dirty="0"/>
              <a:t> Astra Pro recording the objects in the table</a:t>
            </a:r>
          </a:p>
          <a:p>
            <a:pPr marL="342900" lvl="0" indent="-342900" algn="l" rtl="0">
              <a:spcBef>
                <a:spcPts val="0"/>
              </a:spcBef>
              <a:spcAft>
                <a:spcPts val="1600"/>
              </a:spcAft>
              <a:buSzPct val="100000"/>
              <a:buFont typeface="+mj-lt"/>
              <a:buAutoNum type="arabicPeriod"/>
            </a:pPr>
            <a:r>
              <a:rPr lang="en-GB" sz="1600" dirty="0" err="1"/>
              <a:t>Orbbec</a:t>
            </a:r>
            <a:r>
              <a:rPr lang="en-GB" sz="1600" dirty="0"/>
              <a:t> Astra Pro recording the human operator</a:t>
            </a:r>
          </a:p>
          <a:p>
            <a:pPr marL="342900" lvl="0" indent="-342900" algn="l" rtl="0">
              <a:spcBef>
                <a:spcPts val="0"/>
              </a:spcBef>
              <a:spcAft>
                <a:spcPts val="1600"/>
              </a:spcAft>
              <a:buSzPct val="100000"/>
              <a:buFont typeface="+mj-lt"/>
              <a:buAutoNum type="arabicPeriod"/>
            </a:pPr>
            <a:r>
              <a:rPr lang="en-GB" sz="1600" dirty="0"/>
              <a:t>UR10e </a:t>
            </a:r>
            <a:r>
              <a:rPr lang="en-GB" sz="1600" dirty="0" err="1"/>
              <a:t>cobot</a:t>
            </a:r>
            <a:r>
              <a:rPr lang="en-GB" sz="1600" dirty="0"/>
              <a:t> with 6-DOF equipped with a </a:t>
            </a:r>
            <a:r>
              <a:rPr lang="en-GB" sz="1600" dirty="0" err="1"/>
              <a:t>Robotiq</a:t>
            </a:r>
            <a:r>
              <a:rPr lang="en-GB" sz="1600" dirty="0"/>
              <a:t> 2F-140 gripper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1BE3F57-07E4-147C-021B-E99108AFF6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96" r="4493"/>
          <a:stretch/>
        </p:blipFill>
        <p:spPr>
          <a:xfrm>
            <a:off x="4146474" y="1141584"/>
            <a:ext cx="4280951" cy="35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1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43"/>
          <p:cNvSpPr txBox="1">
            <a:spLocks noGrp="1"/>
          </p:cNvSpPr>
          <p:nvPr>
            <p:ph type="title"/>
          </p:nvPr>
        </p:nvSpPr>
        <p:spPr>
          <a:xfrm flipH="1">
            <a:off x="964406" y="256647"/>
            <a:ext cx="7215188" cy="722318"/>
          </a:xfrm>
          <a:prstGeom prst="rect">
            <a:avLst/>
          </a:prstGeom>
        </p:spPr>
        <p:txBody>
          <a:bodyPr spcFirstLastPara="1" wrap="square" lIns="91425" tIns="0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50" dirty="0"/>
              <a:t>SOFTWARE</a:t>
            </a:r>
            <a:endParaRPr sz="2850" dirty="0"/>
          </a:p>
        </p:txBody>
      </p:sp>
      <p:grpSp>
        <p:nvGrpSpPr>
          <p:cNvPr id="752" name="Google Shape;752;p43"/>
          <p:cNvGrpSpPr/>
          <p:nvPr/>
        </p:nvGrpSpPr>
        <p:grpSpPr>
          <a:xfrm>
            <a:off x="268351" y="256647"/>
            <a:ext cx="644323" cy="696478"/>
            <a:chOff x="9884101" y="2516393"/>
            <a:chExt cx="644323" cy="696478"/>
          </a:xfrm>
        </p:grpSpPr>
        <p:sp>
          <p:nvSpPr>
            <p:cNvPr id="753" name="Google Shape;753;p43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4" name="Google Shape;754;p43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5" name="Google Shape;755;p43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6" name="Google Shape;756;p43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7" name="Google Shape;757;p43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8" name="Google Shape;758;p43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9" name="Google Shape;759;p43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0" name="Google Shape;760;p43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1" name="Google Shape;761;p43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2" name="Google Shape;762;p43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3" name="Google Shape;763;p43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4" name="Google Shape;764;p43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5" name="Google Shape;765;p43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6" name="Google Shape;766;p43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7" name="Google Shape;767;p43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8" name="Google Shape;768;p43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769" name="Google Shape;769;p43"/>
          <p:cNvGrpSpPr/>
          <p:nvPr/>
        </p:nvGrpSpPr>
        <p:grpSpPr>
          <a:xfrm>
            <a:off x="8230267" y="282577"/>
            <a:ext cx="644323" cy="696478"/>
            <a:chOff x="9884101" y="2516393"/>
            <a:chExt cx="644323" cy="696478"/>
          </a:xfrm>
        </p:grpSpPr>
        <p:sp>
          <p:nvSpPr>
            <p:cNvPr id="770" name="Google Shape;770;p43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1" name="Google Shape;771;p43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2" name="Google Shape;772;p43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3" name="Google Shape;773;p43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4" name="Google Shape;774;p43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5" name="Google Shape;775;p43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6" name="Google Shape;776;p43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7" name="Google Shape;777;p43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8" name="Google Shape;778;p43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9" name="Google Shape;779;p43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0" name="Google Shape;780;p43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1" name="Google Shape;781;p43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2" name="Google Shape;782;p43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3" name="Google Shape;783;p43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4" name="Google Shape;784;p43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5" name="Google Shape;785;p43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75AC55-0E11-6F56-1E89-6EC0FA5A50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D5302-F9D1-40F7-8BC2-6914F7D1A31E}" type="slidenum">
              <a:rPr lang="en-GB" smtClean="0"/>
              <a:t>9</a:t>
            </a:fld>
            <a:endParaRPr lang="en-GB" dirty="0"/>
          </a:p>
        </p:txBody>
      </p:sp>
      <p:sp>
        <p:nvSpPr>
          <p:cNvPr id="2" name="Google Shape;606;p39">
            <a:extLst>
              <a:ext uri="{FF2B5EF4-FFF2-40B4-BE49-F238E27FC236}">
                <a16:creationId xmlns:a16="http://schemas.microsoft.com/office/drawing/2014/main" id="{9BC89344-F16A-2258-8091-427D7750550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14598" y="1115649"/>
            <a:ext cx="7712294" cy="17347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GB" sz="1600" b="1" dirty="0"/>
              <a:t>ROS</a:t>
            </a:r>
            <a:r>
              <a:rPr lang="en-GB" sz="1600" dirty="0"/>
              <a:t> – integration and communication among the various components</a:t>
            </a:r>
          </a:p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GB" sz="1600" b="1" dirty="0" err="1"/>
              <a:t>MoveIt</a:t>
            </a:r>
            <a:r>
              <a:rPr lang="en-GB" sz="1600" dirty="0"/>
              <a:t> – planning and execution of robot movements</a:t>
            </a:r>
          </a:p>
          <a:p>
            <a:pPr marL="285750" indent="-285750" algn="l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GB" sz="1600" b="1" dirty="0"/>
              <a:t>OpenCV</a:t>
            </a:r>
            <a:r>
              <a:rPr lang="en-GB" sz="1600" dirty="0"/>
              <a:t> – image processing</a:t>
            </a:r>
          </a:p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GB" sz="1600" b="1" dirty="0" err="1"/>
              <a:t>MediaPipe</a:t>
            </a:r>
            <a:r>
              <a:rPr lang="en-GB" sz="1600" dirty="0"/>
              <a:t> – </a:t>
            </a:r>
            <a:r>
              <a:rPr lang="en-GB" sz="1600" dirty="0" err="1"/>
              <a:t>keypoint</a:t>
            </a:r>
            <a:r>
              <a:rPr lang="en-GB" sz="1600" dirty="0"/>
              <a:t> detection</a:t>
            </a:r>
          </a:p>
        </p:txBody>
      </p:sp>
      <p:pic>
        <p:nvPicPr>
          <p:cNvPr id="6" name="Picture 5" descr="A collage of a person doing yoga&#10;&#10;Description automatically generated">
            <a:extLst>
              <a:ext uri="{FF2B5EF4-FFF2-40B4-BE49-F238E27FC236}">
                <a16:creationId xmlns:a16="http://schemas.microsoft.com/office/drawing/2014/main" id="{98EC1575-2FA3-6B9F-16BB-DF7351747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244" y="2933250"/>
            <a:ext cx="5323002" cy="183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576130"/>
      </p:ext>
    </p:extLst>
  </p:cSld>
  <p:clrMapOvr>
    <a:masterClrMapping/>
  </p:clrMapOvr>
</p:sld>
</file>

<file path=ppt/theme/theme1.xml><?xml version="1.0" encoding="utf-8"?>
<a:theme xmlns:a="http://schemas.openxmlformats.org/drawingml/2006/main" name="Urban Construction Company Profile by Slidesgo">
  <a:themeElements>
    <a:clrScheme name="Simple Light">
      <a:dk1>
        <a:srgbClr val="000000"/>
      </a:dk1>
      <a:lt1>
        <a:srgbClr val="FFFFFF"/>
      </a:lt1>
      <a:dk2>
        <a:srgbClr val="DDDDDD"/>
      </a:dk2>
      <a:lt2>
        <a:srgbClr val="999999"/>
      </a:lt2>
      <a:accent1>
        <a:srgbClr val="003852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4655</TotalTime>
  <Words>1612</Words>
  <Application>Microsoft Office PowerPoint</Application>
  <PresentationFormat>On-screen Show (16:9)</PresentationFormat>
  <Paragraphs>321</Paragraphs>
  <Slides>33</Slides>
  <Notes>33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Amiko</vt:lpstr>
      <vt:lpstr>Open Sans</vt:lpstr>
      <vt:lpstr>Bebas Neue</vt:lpstr>
      <vt:lpstr>Arial</vt:lpstr>
      <vt:lpstr>Barlow ExtraBold</vt:lpstr>
      <vt:lpstr>Calibri</vt:lpstr>
      <vt:lpstr>Wingdings</vt:lpstr>
      <vt:lpstr>Urban Construction Company Profile by Slidesgo</vt:lpstr>
      <vt:lpstr>Recognition of Human Grasping Patterns for Intention Prediction in Collaborative Tasks</vt:lpstr>
      <vt:lpstr>01</vt:lpstr>
      <vt:lpstr>01</vt:lpstr>
      <vt:lpstr>INTRODUCTION</vt:lpstr>
      <vt:lpstr>OBJECTIVES</vt:lpstr>
      <vt:lpstr>02</vt:lpstr>
      <vt:lpstr>EXPERIMENTAL SETUP</vt:lpstr>
      <vt:lpstr>EXPERIMENTAL SETUP</vt:lpstr>
      <vt:lpstr>SOFTWARE</vt:lpstr>
      <vt:lpstr>ARCHITECTURE</vt:lpstr>
      <vt:lpstr>COLLABORATIVE TASK: WORKSPACE</vt:lpstr>
      <vt:lpstr>COLLABORATIVE TASK: BUILD A FLAG</vt:lpstr>
      <vt:lpstr>PROBABILITY BASED</vt:lpstr>
      <vt:lpstr>RULE BASED</vt:lpstr>
      <vt:lpstr>RULE BASED + MEDIAPIPE</vt:lpstr>
      <vt:lpstr>03</vt:lpstr>
      <vt:lpstr>APPROACH</vt:lpstr>
      <vt:lpstr>MEDIAPIPE EVALUATION</vt:lpstr>
      <vt:lpstr>DATASET ACQUISITION</vt:lpstr>
      <vt:lpstr>DATASET ACQUISITION</vt:lpstr>
      <vt:lpstr>DATASET PREPROCESSING</vt:lpstr>
      <vt:lpstr>DATASET STATISTICAL ANALYSIS</vt:lpstr>
      <vt:lpstr>DEEP ARCHITECTURES</vt:lpstr>
      <vt:lpstr>PERFORMANCE EVALUATION</vt:lpstr>
      <vt:lpstr>PRACTICAL CHALLENGES</vt:lpstr>
      <vt:lpstr>SESSION BASED TESTING</vt:lpstr>
      <vt:lpstr>USER SPECIFIC TESTING</vt:lpstr>
      <vt:lpstr>LEAVE ONE USER OUT</vt:lpstr>
      <vt:lpstr>04</vt:lpstr>
      <vt:lpstr>CONCLUSIONS</vt:lpstr>
      <vt:lpstr>FUTURE WORK</vt:lpstr>
      <vt:lpstr>CONTRIBUTIONS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Recognition of Human Grasping Patterns for Intention Prediction in Collaborative Tasks</dc:title>
  <dc:creator>pedro amaral</dc:creator>
  <cp:lastModifiedBy>pedro amaral</cp:lastModifiedBy>
  <cp:revision>43</cp:revision>
  <dcterms:modified xsi:type="dcterms:W3CDTF">2023-12-11T09:19:31Z</dcterms:modified>
</cp:coreProperties>
</file>