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P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P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P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B988071-7F14-4F17-8AA7-ACE64EEDD3A4}" type="slidenum">
              <a:rPr lang="pt-P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Muito bom dia a todos, o meu nome é Bruno Vieira e vou apresentar a fase intermédia da minha dissertação.
</a:t>
            </a: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título da dissertação é: Reconversão da Plataforma Robuter num AGV com Guiamento Visual e é orientada pelo Dr. Vitor Santos</a:t>
            </a:r>
          </a:p>
        </p:txBody>
      </p:sp>
      <p:sp>
        <p:nvSpPr>
          <p:cNvPr id="199" name="TextShape 2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6F766450-42E9-4674-B4AE-CBF30693E215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comunicar entre o hardware existente será utilizado o protocolo TCP/IP através do meio Ethernet (uma vez que é uma solução local) e a arquitetura de suporte e interface entre os diversos módulos será o ROS.</a:t>
            </a:r>
          </a:p>
          <a:p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ROS é uma framework de software open-source que possui várias bibliotecas e ferramentas direcionadas para a robótica.</a:t>
            </a: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Existem vários processos que são executados de forma independente, chamados de nodos, que comunicam entre eles através de publicações e subscrições em tópicos (que são canais atribuidos para comunicação). Apesar de não estar representado neste exemplo, cada tópico pode ser acedido por diferentes nodos, tanto para publicações como para subscrições).</a:t>
            </a:r>
          </a:p>
        </p:txBody>
      </p:sp>
      <p:sp>
        <p:nvSpPr>
          <p:cNvPr id="226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C7CE27D6-D626-459D-8A11-F874FCB2FCA4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Relativamente às unidades de processamento, foi selecionado um Arduino Leonardo ETH (que estava disponível no laboratório), que será responsável por controlar os motores, atuar os travões e adquirir outros IO’s que se venham a revelar necessários.</a:t>
            </a:r>
          </a:p>
          <a:p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unidade principal ainda não está definida, mas será algo similar a um CPU da gama Intel NUC, de pequenas dimensões mas com uma elevada capacidade computacional para ser capaz de lidar com o ROS e o processamento de imagem.</a:t>
            </a:r>
          </a:p>
        </p:txBody>
      </p:sp>
      <p:sp>
        <p:nvSpPr>
          <p:cNvPr id="229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A875D69F-5EE3-45BD-922B-C3D69394F288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Quanto ao ponto da situação, pode afirmar-se que: LER</a:t>
            </a:r>
          </a:p>
        </p:txBody>
      </p:sp>
      <p:sp>
        <p:nvSpPr>
          <p:cNvPr id="232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C4286086-820E-43AA-83A7-57BD063D3CFD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Como plano imediato terá de ser finalizada a seleção e encomenda dos restantes componentes para os poder instalar e fechar a plataforma.</a:t>
            </a: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Paralelamente a isto, será iniciado o desenvolvimento em ROS</a:t>
            </a:r>
          </a:p>
        </p:txBody>
      </p:sp>
      <p:sp>
        <p:nvSpPr>
          <p:cNvPr id="235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023896CE-B209-45C3-9BB3-2D9A3CC73BAF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concluir, gostaria de assinalar o ponto de desenvolvimento com cronograma inicial onde a verde estão as etapas já concluídas e a vermelho os próximos desafios.</a:t>
            </a:r>
          </a:p>
        </p:txBody>
      </p:sp>
      <p:sp>
        <p:nvSpPr>
          <p:cNvPr id="238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380503AD-1964-437B-B4DC-FF577E9D7091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Muito obrigado a todos pela vossa atenção.</a:t>
            </a:r>
          </a:p>
        </p:txBody>
      </p:sp>
      <p:sp>
        <p:nvSpPr>
          <p:cNvPr id="241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E8CBFC8A-3A6D-443B-9AC8-0FD1DB887F86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 começar pelo sumário desta apresentação:</a:t>
            </a:r>
          </a:p>
          <a:p>
            <a:pPr>
              <a:lnSpc>
                <a:spcPct val="100000"/>
              </a:lnSpc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 1º lugar vou abordar os objetivos e motivações deste projeto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seguida, o cronograma proposto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 dar a conhecer a plataforma Robuter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posteriormente vou passar à fase de desenvolvimento onde vai ser abordada a ARQ. PROP., COM. SUBSIS e o HARDWARE PROJ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 último, farei um ponto da situação e irei apresentar o plano imediado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75D022DD-5928-48FA-862A-055775DBFAF9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Quanto às principais motivações desta dissertação, posso apontar: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Reaproveitamento de um equip. Obsoleto, mas bastante robusto e que tem várias apps à escala industrial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Espera-se também, no final, que o LAR seja dotado com uma nova plataforma móvel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este é um projeto com bastante possibilidade de expansão, uma vez que permite ser desenvolvido pelos futuros ocupantes do laboratório.</a:t>
            </a:r>
          </a:p>
        </p:txBody>
      </p:sp>
      <p:sp>
        <p:nvSpPr>
          <p:cNvPr id="205" name="TextShape 2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21AFABC3-E462-40C2-B21A-A6AF1108E6CC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principal objetivo é o </a:t>
            </a:r>
            <a:r>
              <a:rPr lang="pt-PT" sz="1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retroffiting</a:t>
            </a:r>
            <a:r>
              <a:rPr lang="pt-P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 plataforma para a converter num AGV.</a:t>
            </a: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P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Retrofitting é a modernização e/ou reestruturação de um equipamento já ultrapassado. Vai além de uma reparação uma vez que adiciona novas potencialidades/caraterísticas.</a:t>
            </a: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P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conseguir reconverter a plataforma, será necessário a:</a:t>
            </a: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LER</a:t>
            </a: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4331BE05-9634-43B1-86F7-3932CB0FD38F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Passando à fase de desenvolvimento, foram retiradas as principais caraterísticas da plataforma Robuter II original que podem ser consultadas na tabela.
Como é visível, trata-se de uma plataforma muito robusta, uma vez que pesa 150 kg e tem uma capacidade de carga até 120 kg.</a:t>
            </a:r>
          </a:p>
          <a:p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Possui 2 motores DC de 300W 48V, um para cada roda traseira, pelo que o controlo é diferencial.
Tem um PC integrado e o sistema operativo é o ALBATROS.</a:t>
            </a:r>
            <a:endParaRPr lang="pt-P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0DA74C4D-63A4-4853-A7BE-7F768B25B0B5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P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01090AE0-03BB-4EAF-923F-5F8CC7735797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Após o levantamento de informações, começou-se por desmontar a plataforma para identificar os diferentes elementos. 
</a:t>
            </a: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Foi identificada uma torre central, e na figura estão assinalados os módulos aproveitados para o retrofitting da plataforma. Aqui é importante referir que um dos controladores DC não estava operacional e que teve de ser reparado. Os restantes elementos são utilizados para o PC integrado na plataforma que não será aproveitado.</a:t>
            </a:r>
          </a:p>
          <a:p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outra figura são visíveis alguns elementos após a desmontagem do equipamento.</a:t>
            </a:r>
          </a:p>
        </p:txBody>
      </p:sp>
      <p:sp>
        <p:nvSpPr>
          <p:cNvPr id="217" name="TextShape 2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E9840910-9F35-44B7-9966-9AC56B977DDD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Como não existia informações acerca do estado de funcionamento nem do pinout dos componentes, desmontou-se as rodas para aferir o estado dos motores.</a:t>
            </a:r>
          </a:p>
          <a:p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Ao desmontar, foram identificados um travão eletromagnético e um encoder por roda. Os travões funcionam com um sinal comum de 48V e os encoders são incrementais e de dois canais.</a:t>
            </a:r>
          </a:p>
          <a:p>
            <a:endParaRPr lang="pt-P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Verificou-se ainda que os sinais associados aos motores são ligados a um conetor circular cujo pinout foi descoberto e é apresentado na tabela.</a:t>
            </a: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notar que as alimentações dos encoders e travões são comuns.</a:t>
            </a:r>
          </a:p>
        </p:txBody>
      </p:sp>
      <p:sp>
        <p:nvSpPr>
          <p:cNvPr id="220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2305F3AC-EF83-48B5-A74B-27BA36C4CEB6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Relativamente à arquitetura, propõe-se algo modular, que permita adicionar novos elementos sem alterar a arquitetura da plataforma, para isso:</a:t>
            </a:r>
          </a:p>
          <a:p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-Será colocado um switch, que será responsável pela gestão das comunicações.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Uma câmara de vídeo é responsável pela aqs de img que irá ser recebida e processada pela unidade central (2). Consoante a info. recebida, serão transmitidas mensagens ao controlador (7) para atuar sobre os motores consoante a ordem de navegação.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 motores são acionados através dos controladores DC que recebem sinais em PWM de acordo com a velocidade e direção pretendidas.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Como referido anteriormente, cada um dos motores tem um encoder associado que dá a informação da velocidade atual ao controlador, fechando assim a malha de controlo.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Existe ainda um sistema remoto (1) que será utilizado para monitorizar e controlar a platf. Será desenvolvida uma aplicação, do tipo cliente TCP/IP que possibilitará a troca de comandos e mensagens entre a plataforma Robuter e o utilizador</a:t>
            </a:r>
          </a:p>
        </p:txBody>
      </p:sp>
      <p:sp>
        <p:nvSpPr>
          <p:cNvPr id="223" name="TextShape 2"/>
          <p:cNvSpPr txBox="1"/>
          <p:nvPr/>
        </p:nvSpPr>
        <p:spPr>
          <a:xfrm>
            <a:off x="0" y="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/>
          <a:lstStyle/>
          <a:p>
            <a:pPr>
              <a:lnSpc>
                <a:spcPct val="100000"/>
              </a:lnSpc>
            </a:pPr>
            <a:r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asdf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D9AA6B6D-E17C-48F7-ABD9-784030883B05}" type="slidenum">
              <a:rPr lang="pt-P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4535640" y="2666520"/>
            <a:ext cx="3915000" cy="31237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4535640" y="2666520"/>
            <a:ext cx="3915000" cy="31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4535640" y="2666520"/>
            <a:ext cx="3915000" cy="312372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4535640" y="2666520"/>
            <a:ext cx="3915000" cy="31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457200" y="0"/>
            <a:ext cx="1122120" cy="532872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"/>
          <p:cNvSpPr/>
          <p:nvPr/>
        </p:nvSpPr>
        <p:spPr>
          <a:xfrm>
            <a:off x="150840" y="0"/>
            <a:ext cx="1117080" cy="527652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50840" y="5238720"/>
            <a:ext cx="1228320" cy="161892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57200" y="5291280"/>
            <a:ext cx="1495080" cy="156636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57200" y="5286240"/>
            <a:ext cx="2130120" cy="157140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50840" y="5238720"/>
            <a:ext cx="1695240" cy="161892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84240" y="-4680"/>
            <a:ext cx="1063440" cy="2782440"/>
          </a:xfrm>
          <a:custGeom>
            <a:avLst/>
            <a:gdLst/>
            <a:ahLst/>
            <a:cxnLst/>
            <a:rect l="l" t="t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546120" y="-4680"/>
            <a:ext cx="1034640" cy="2673000"/>
          </a:xfrm>
          <a:custGeom>
            <a:avLst/>
            <a:gdLst/>
            <a:ahLst/>
            <a:cxnLst/>
            <a:rect l="l" t="t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546120" y="2583000"/>
            <a:ext cx="2693520" cy="4274640"/>
          </a:xfrm>
          <a:custGeom>
            <a:avLst/>
            <a:gdLst/>
            <a:ahLst/>
            <a:cxnLst/>
            <a:rect l="l" t="t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88920" y="2692440"/>
            <a:ext cx="3331800" cy="4165200"/>
          </a:xfrm>
          <a:custGeom>
            <a:avLst/>
            <a:gdLst/>
            <a:ahLst/>
            <a:cxnLst/>
            <a:rect l="l" t="t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984240" y="2687760"/>
            <a:ext cx="4576320" cy="4169880"/>
          </a:xfrm>
          <a:custGeom>
            <a:avLst/>
            <a:gdLst/>
            <a:ahLst/>
            <a:cxnLst/>
            <a:rect l="l" t="t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546120" y="2577960"/>
            <a:ext cx="3584160" cy="4279680"/>
          </a:xfrm>
          <a:custGeom>
            <a:avLst/>
            <a:gdLst/>
            <a:ahLst/>
            <a:cxnLst/>
            <a:rect l="l" t="t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2928240" y="1380240"/>
            <a:ext cx="8574120" cy="261576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Clique para editar o estilo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pt-P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09-05-2017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5332320" y="5883120"/>
            <a:ext cx="43236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&lt;#&gt;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10951920" y="5883120"/>
            <a:ext cx="5508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9EDCD5-441F-4858-BA83-E11CB0C2866C}" type="slidenum">
              <a:rPr lang="pt-P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0"/>
            <a:ext cx="1122120" cy="5328720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150840" y="0"/>
            <a:ext cx="1117080" cy="527652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150840" y="5238720"/>
            <a:ext cx="1228320" cy="161892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457200" y="5291280"/>
            <a:ext cx="1495080" cy="1566360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457200" y="5286240"/>
            <a:ext cx="2130120" cy="1571400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6"/>
          <p:cNvSpPr/>
          <p:nvPr/>
        </p:nvSpPr>
        <p:spPr>
          <a:xfrm>
            <a:off x="150840" y="5238720"/>
            <a:ext cx="1695240" cy="161892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PlaceHolder 7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Clique para editar o estilo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LevelClique para editar os estilos</a:t>
            </a:r>
          </a:p>
          <a:p>
            <a:pPr marL="743040" lvl="1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Segundo nível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00240" lvl="2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Terceiro nível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542960" lvl="3" indent="-17100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Quarto nível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000160" lvl="4" indent="-17100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nível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pt-P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09-05-2017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10"/>
          <p:cNvSpPr>
            <a:spLocks noGrp="1"/>
          </p:cNvSpPr>
          <p:nvPr>
            <p:ph type="ftr"/>
          </p:nvPr>
        </p:nvSpPr>
        <p:spPr>
          <a:xfrm>
            <a:off x="2572200" y="5883120"/>
            <a:ext cx="70837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&lt;#&gt;</a:t>
            </a:r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11"/>
          <p:cNvSpPr>
            <a:spLocks noGrp="1"/>
          </p:cNvSpPr>
          <p:nvPr>
            <p:ph type="sldNum"/>
          </p:nvPr>
        </p:nvSpPr>
        <p:spPr>
          <a:xfrm>
            <a:off x="10951920" y="5867280"/>
            <a:ext cx="5508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71BDA2-B48D-4DB9-9441-4BE54E7ADC7C}" type="slidenum">
              <a:rPr lang="pt-P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‹#›</a:t>
            </a:fld>
            <a:endParaRPr lang="pt-P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171520" y="2161080"/>
            <a:ext cx="9856080" cy="20278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Reconversão da Plataforma Robuter num AGV com Guiamento Visual</a:t>
            </a:r>
            <a:r>
              <a:rPr lang="en-U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651840" y="4189320"/>
            <a:ext cx="6895440" cy="125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Dissertação  de Mestrado em Engenharia de Automação Industrial</a:t>
            </a:r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171800" y="6070680"/>
            <a:ext cx="24282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Realizado por:
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Bruno Vieira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	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7920360" y="6106320"/>
            <a:ext cx="2892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Orientador: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Dr. Vitor Santos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Picture 9"/>
          <p:cNvPicPr/>
          <p:nvPr/>
        </p:nvPicPr>
        <p:blipFill>
          <a:blip r:embed="rId4"/>
          <a:stretch/>
        </p:blipFill>
        <p:spPr>
          <a:xfrm>
            <a:off x="8689320" y="236520"/>
            <a:ext cx="3338280" cy="125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10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59" name="TextShape 2"/>
          <p:cNvSpPr txBox="1"/>
          <p:nvPr/>
        </p:nvSpPr>
        <p:spPr>
          <a:xfrm>
            <a:off x="1484280" y="219240"/>
            <a:ext cx="10018440" cy="64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Comunicação</a:t>
            </a:r>
            <a:r>
              <a:rPr lang="en-US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entre </a:t>
            </a:r>
            <a:r>
              <a:rPr lang="en-US" sz="4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subsistemas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484280" y="2011680"/>
            <a:ext cx="5693760" cy="234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Protocolo TCP/IP através do meio </a:t>
            </a:r>
            <a:r>
              <a:rPr lang="pt-P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Ethernet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I2C (</a:t>
            </a:r>
            <a:r>
              <a:rPr lang="pt-PT" sz="2000" dirty="0"/>
              <a:t>Inter-Integrated </a:t>
            </a:r>
            <a:r>
              <a:rPr lang="pt-PT" sz="2000" dirty="0" smtClean="0"/>
              <a:t>Circuit</a:t>
            </a: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Robotic </a:t>
            </a:r>
            <a:r>
              <a:rPr lang="pt-P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Operating System </a:t>
            </a: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(ROS)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10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4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Trabalho</a:t>
            </a: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Desenvolvido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484280" y="1935480"/>
            <a:ext cx="9839040" cy="40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Reconhecimento da plataforma: </a:t>
            </a: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desmontagem completa, identificação de elementos e módulos, pinout dos elementos e cabos importantes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Estudo da solução a desenvolver: </a:t>
            </a:r>
            <a:r>
              <a:rPr lang="pt-P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seleção e encomenda do hardware adicional, estudo do layout do hardware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10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Trabalho</a:t>
            </a: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Desenvolvido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3380" y="915120"/>
            <a:ext cx="10353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Restruturação elétrica e mecânica: 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Remoção </a:t>
            </a: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das antigas 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cablagens; Reparação </a:t>
            </a: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 uma 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das drives DC; Remoção </a:t>
            </a: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 toda a estrutura interior para rearranjo do </a:t>
            </a:r>
            <a:r>
              <a:rPr lang="pt-PT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layout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; Aplicação </a:t>
            </a: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 novas 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ventoínhas; Colocação de um barramento com vários níveis de tensão; Identificação dos cabos por cores e etiquetas; Nova cablagem para carregador das baterias; Instalação das baterias com nova cablagem e reparação do carro de suporte. Reparação da PCB do painel de sinalização e alteração das ligações; Reparação da parte traseira para aumentar resistência ao choque; Aplicação de um acrílico para suportar os componentes eletrónicos; Desenvolvimento de uma placa para converter PWM em sinal analógico [-5;5]V; Criação de uma placa para suportar o Arduino Micro e filtrar o ruído dos encoders;  Aplicação de um potenciómetro para leitura do nível das baterias. No final, desenho do esquema elétrico total em eagle. </a:t>
            </a:r>
            <a:endParaRPr lang="pt-PT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Trabalho</a:t>
            </a: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Desenvolvido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89" name="Picture 7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68511" y="1720334"/>
            <a:ext cx="913476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Arduino Micro: </a:t>
            </a:r>
            <a:r>
              <a:rPr lang="pt-P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Aquisição dos sinais dos encoders e transmissão (via I2C) para o Arduino Leonardo</a:t>
            </a:r>
            <a:r>
              <a:rPr lang="pt-PT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Arduino </a:t>
            </a:r>
            <a:r>
              <a:rPr lang="pt-PT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Leonardo ETH: </a:t>
            </a:r>
            <a:r>
              <a:rPr lang="pt-P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Transmissão/ receção de dados/comandos via ETH para o ROS; Controlo dos motores malha fechada tipo P;</a:t>
            </a:r>
            <a:endParaRPr lang="pt-PT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ROS: </a:t>
            </a:r>
            <a:r>
              <a:rPr lang="pt-P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Nodo TCP/IP cliente para comunicação com Arduino; Nodo de aquisição e publicação de imagem da câmara; Nodo de aquisição de dados do comando; Criação de um modelo URDF da plataforma e visualização em Gazebo e Rviz.</a:t>
            </a:r>
            <a:endParaRPr lang="pt-P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que </a:t>
            </a: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92" name="Picture 7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1979836" y="1098937"/>
            <a:ext cx="9637004" cy="5002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Ajustar o controlador PID</a:t>
            </a:r>
            <a:endParaRPr lang="pt-P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Migração do ambiente ROS desenvolvido para um CPU integrado na plataforma.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Instalação da unidade pan and tilt, câmara, router e switch.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Terminar o código em para efetuar  tarefas de navegação em ambiente ROS.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Integração do projeto com o manipulador robótico (desenvolvido pelo Vitor Silva)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Validação experimental e demonstração das soluções desenvolvidas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Criação de software para as tarefas de navegação em ambiente </a:t>
            </a: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Escrita da tese</a:t>
            </a:r>
            <a:endParaRPr lang="pt-P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1622960" y="6425640"/>
            <a:ext cx="47376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1415520" y="568692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Obrigado pela vossa atenção!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5025600" y="2269080"/>
            <a:ext cx="2798280" cy="174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9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FIM</a:t>
            </a:r>
            <a:endParaRPr lang="pt-PT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5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042280" y="977760"/>
            <a:ext cx="6095520" cy="461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Motivação e Objetivos</a:t>
            </a: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plataforma Robuter II</a:t>
            </a: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Solução proposta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Arquitetura </a:t>
            </a:r>
            <a:endParaRPr lang="pt-PT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utilizado</a:t>
            </a: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Comunicação entre 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subsistemas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Ponto da situação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Trabalho Desenvolvido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que falta fazer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Imagem 1"/>
          <p:cNvPicPr/>
          <p:nvPr/>
        </p:nvPicPr>
        <p:blipFill>
          <a:blip r:embed="rId3"/>
          <a:stretch/>
        </p:blipFill>
        <p:spPr>
          <a:xfrm>
            <a:off x="7754040" y="2189160"/>
            <a:ext cx="3003840" cy="300384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1484280" y="219240"/>
            <a:ext cx="10018440" cy="64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Sumário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09" name="Picture 8"/>
          <p:cNvPicPr/>
          <p:nvPr/>
        </p:nvPicPr>
        <p:blipFill>
          <a:blip r:embed="rId4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484280" y="219240"/>
            <a:ext cx="10018440" cy="64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Motivação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2" name="Picture 9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1484280" y="1885680"/>
            <a:ext cx="9633960" cy="23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Reaproveitamento de um equipamento obsoleto, mas robusto, com aplicações à escala industrial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Dotar o Laboratório de Automação e Robótica com uma nova plataforma móvel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Projeto com possibilidade de expansão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484280" y="219240"/>
            <a:ext cx="10018440" cy="64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Objetivos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6" name="Picture 9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1484280" y="1731960"/>
            <a:ext cx="963396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50000"/>
              </a:lnSpc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objetivo principal é o </a:t>
            </a:r>
            <a:r>
              <a:rPr lang="pt-PT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retroffiting</a:t>
            </a: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 plataforma para a converter num AGV.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Reestruturação da instalação elétrica;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Substituição da unidade de controlo dos motores e integração numa arquitetura distribuída baseada em ROS;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Instalação de uma câmara e desenvolvimento de </a:t>
            </a:r>
            <a:r>
              <a:rPr lang="pt-PT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</a:t>
            </a:r>
            <a:r>
              <a:rPr lang="pt-P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para poder navegar autonomamente com base em marcadores.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9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1484280" y="219240"/>
            <a:ext cx="1001844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PT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plataforma Robuter II</a:t>
            </a:r>
            <a:endParaRPr lang="pt-PT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"/>
          <p:cNvPicPr/>
          <p:nvPr/>
        </p:nvPicPr>
        <p:blipFill>
          <a:blip r:embed="rId4"/>
          <a:stretch/>
        </p:blipFill>
        <p:spPr>
          <a:xfrm>
            <a:off x="7864560" y="2201400"/>
            <a:ext cx="3632760" cy="223776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3"/>
          <p:cNvGraphicFramePr/>
          <p:nvPr>
            <p:extLst>
              <p:ext uri="{D42A27DB-BD31-4B8C-83A1-F6EECF244321}">
                <p14:modId xmlns:p14="http://schemas.microsoft.com/office/powerpoint/2010/main" val="3646539724"/>
              </p:ext>
            </p:extLst>
          </p:nvPr>
        </p:nvGraphicFramePr>
        <p:xfrm>
          <a:off x="2468880" y="1310040"/>
          <a:ext cx="5083920" cy="4803840"/>
        </p:xfrm>
        <a:graphic>
          <a:graphicData uri="http://schemas.openxmlformats.org/drawingml/2006/table">
            <a:tbl>
              <a:tblPr/>
              <a:tblGrid>
                <a:gridCol w="245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Dimensões (c, l, a)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28080">
                      <a:solidFill>
                        <a:srgbClr val="30ACEC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102.5 x 68 x 44 cm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28080">
                      <a:solidFill>
                        <a:srgbClr val="30ACEC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Peso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150 kg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Carga/Payload</a:t>
                      </a:r>
                      <a:endParaRPr lang="pt-P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até 120 kg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Velocidade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até 1 m/s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 Baterias de chumbo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12V 60Ah 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Motores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DC 300W 48V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Controlo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Diferencial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Precisão no posicionamento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Encoders óticos &lt; 1mm 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Sistema Operativo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ALBATROS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9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Programação</a:t>
                      </a:r>
                      <a:endParaRPr lang="pt-P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Controlo interativo com mensagens ASCII via modem; Programas em linguagem C</a:t>
                      </a:r>
                      <a:endParaRPr lang="pt-P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0" marR="35640"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CustomShape 4"/>
          <p:cNvSpPr/>
          <p:nvPr/>
        </p:nvSpPr>
        <p:spPr>
          <a:xfrm>
            <a:off x="9422280" y="4590360"/>
            <a:ext cx="1289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Robuter II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8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1484280" y="219240"/>
            <a:ext cx="1001844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Arquitetura</a:t>
            </a:r>
            <a:endParaRPr lang="pt-PT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99" y="1486975"/>
            <a:ext cx="8342602" cy="428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2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7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3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</a:t>
            </a:r>
            <a:r>
              <a:rPr lang="en-US" sz="4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Utilizado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3172380" y="1780990"/>
            <a:ext cx="151920" cy="1559087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3324660" y="1903751"/>
            <a:ext cx="2812544" cy="1108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MINI-PC (A DEFINIR)</a:t>
            </a:r>
            <a:endParaRPr lang="pt-PT" sz="1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Unidade </a:t>
            </a: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principal</a:t>
            </a:r>
          </a:p>
          <a:p>
            <a:pPr>
              <a:lnSpc>
                <a:spcPct val="100000"/>
              </a:lnSpc>
            </a:pP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ROS
Processamento de imagem</a:t>
            </a:r>
          </a:p>
          <a:p>
            <a:pPr>
              <a:lnSpc>
                <a:spcPct val="1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2151" y="2077790"/>
            <a:ext cx="1088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CPU1</a:t>
            </a:r>
            <a:endParaRPr lang="pt-PT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1762151" y="4477403"/>
            <a:ext cx="1286629" cy="750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CPU3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6"/>
          <p:cNvSpPr/>
          <p:nvPr/>
        </p:nvSpPr>
        <p:spPr>
          <a:xfrm>
            <a:off x="3244563" y="4343189"/>
            <a:ext cx="151920" cy="116172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7"/>
          <p:cNvSpPr/>
          <p:nvPr/>
        </p:nvSpPr>
        <p:spPr>
          <a:xfrm>
            <a:off x="3396123" y="4492692"/>
            <a:ext cx="2660984" cy="730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ARDUINO MICRO</a:t>
            </a:r>
            <a:endParaRPr lang="pt-PT" sz="1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Adquirir </a:t>
            </a: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 enviar sinais dos encoders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6540865" y="2012350"/>
            <a:ext cx="1286629" cy="711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CPU2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" name="CustomShape 4"/>
          <p:cNvSpPr/>
          <p:nvPr/>
        </p:nvSpPr>
        <p:spPr>
          <a:xfrm>
            <a:off x="7969859" y="1753280"/>
            <a:ext cx="152280" cy="1421273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5"/>
          <p:cNvSpPr/>
          <p:nvPr/>
        </p:nvSpPr>
        <p:spPr>
          <a:xfrm>
            <a:off x="8122139" y="1754360"/>
            <a:ext cx="3380581" cy="1420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ARDUINO LEONARDO ETH</a:t>
            </a:r>
          </a:p>
          <a:p>
            <a:pPr>
              <a:lnSpc>
                <a:spcPct val="100000"/>
              </a:lnSpc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Controlar </a:t>
            </a: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motores
Atuar travões</a:t>
            </a:r>
          </a:p>
          <a:p>
            <a:pPr>
              <a:lnSpc>
                <a:spcPct val="100000"/>
              </a:lnSpc>
            </a:pPr>
            <a:r>
              <a:rPr lang="pt-P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Outros IO’s (bumper, etc)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0262" y="4650919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Power</a:t>
            </a:r>
            <a:endParaRPr lang="pt-PT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" name="CustomShape 6"/>
          <p:cNvSpPr/>
          <p:nvPr/>
        </p:nvSpPr>
        <p:spPr>
          <a:xfrm>
            <a:off x="7944401" y="3728099"/>
            <a:ext cx="177737" cy="2240341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7"/>
          <p:cNvSpPr/>
          <p:nvPr/>
        </p:nvSpPr>
        <p:spPr>
          <a:xfrm>
            <a:off x="8078596" y="3794775"/>
            <a:ext cx="3538244" cy="2231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dirty="0" smtClean="0"/>
              <a:t>- 4 Baterias Ultracell 12V 75Ah</a:t>
            </a:r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Alimentação da plataforma</a:t>
            </a:r>
          </a:p>
          <a:p>
            <a:pPr>
              <a:lnSpc>
                <a:spcPct val="100000"/>
              </a:lnSpc>
            </a:pPr>
            <a:r>
              <a:rPr lang="pt-PT" b="1" dirty="0"/>
              <a:t>- </a:t>
            </a:r>
            <a:r>
              <a:rPr lang="pt-PT" b="1" dirty="0" smtClean="0"/>
              <a:t>Fonte Q1000</a:t>
            </a:r>
            <a:endParaRPr lang="pt-PT" b="1" dirty="0"/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Fornecimento de 5V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PT" b="1" dirty="0"/>
              <a:t>- Fonte </a:t>
            </a:r>
            <a:r>
              <a:rPr lang="pt-PT" b="1" dirty="0" smtClean="0"/>
              <a:t>48Q2000</a:t>
            </a:r>
            <a:endParaRPr lang="pt-PT" b="1" dirty="0"/>
          </a:p>
          <a:p>
            <a:pPr>
              <a:lnSpc>
                <a:spcPct val="100000"/>
              </a:lnSpc>
            </a:pP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Fornecimento de </a:t>
            </a: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12V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PT" b="1" dirty="0" smtClean="0"/>
              <a:t>- Fonte SD-100C-24</a:t>
            </a:r>
            <a:endParaRPr lang="pt-PT" b="1" dirty="0"/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Fornecimento de [21;30] V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8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8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</a:t>
            </a:r>
            <a:r>
              <a:rPr lang="en-US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Utilizado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370854" y="2219637"/>
            <a:ext cx="1737322" cy="666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Visual Unit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3160854" y="1395274"/>
            <a:ext cx="277164" cy="2041151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3312414" y="1437142"/>
            <a:ext cx="2914524" cy="1999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FLEA 3 GigE, modelo GE-28S4C-C</a:t>
            </a:r>
            <a:endParaRPr lang="pt-PT" sz="1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P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Aquisição de imagem</a:t>
            </a:r>
          </a:p>
          <a:p>
            <a:pPr>
              <a:lnSpc>
                <a:spcPct val="100000"/>
              </a:lnSpc>
            </a:pPr>
            <a:r>
              <a:rPr lang="pt-PT" b="1" dirty="0"/>
              <a:t>- Pan-Tilt Unit FLIR PTU-D46</a:t>
            </a:r>
          </a:p>
          <a:p>
            <a:pPr>
              <a:lnSpc>
                <a:spcPct val="100000"/>
              </a:lnSpc>
            </a:pP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Movimentação da câmara, dois graus de liberdade</a:t>
            </a:r>
          </a:p>
          <a:p>
            <a:pPr>
              <a:lnSpc>
                <a:spcPct val="1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6757566" y="2247562"/>
            <a:ext cx="1481692" cy="666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Network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8239258" y="1437142"/>
            <a:ext cx="180754" cy="1997948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8390818" y="1479009"/>
            <a:ext cx="2756976" cy="1956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dirty="0" smtClean="0"/>
              <a:t>- Router </a:t>
            </a:r>
            <a:r>
              <a:rPr lang="pt-PT" b="1" dirty="0"/>
              <a:t>Asus AC750 </a:t>
            </a:r>
            <a:r>
              <a:rPr lang="pt-PT" b="1" dirty="0" smtClean="0"/>
              <a:t>RT-AC51U</a:t>
            </a:r>
          </a:p>
          <a:p>
            <a:pPr>
              <a:lnSpc>
                <a:spcPct val="100000"/>
              </a:lnSpc>
            </a:pPr>
            <a:r>
              <a:rPr lang="pt-P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Criação de uma rede</a:t>
            </a:r>
            <a:endParaRPr lang="pt-PT" b="1" dirty="0" smtClean="0"/>
          </a:p>
          <a:p>
            <a:pPr>
              <a:lnSpc>
                <a:spcPct val="100000"/>
              </a:lnSpc>
            </a:pPr>
            <a:r>
              <a:rPr lang="pt-PT" b="1" dirty="0" smtClean="0"/>
              <a:t>- Switch </a:t>
            </a:r>
            <a:r>
              <a:rPr lang="pt-PT" b="1" dirty="0"/>
              <a:t>D-Link DGS-108 </a:t>
            </a:r>
            <a:r>
              <a:rPr lang="pt-PT" b="1" dirty="0" smtClean="0"/>
              <a:t>Gigabit</a:t>
            </a:r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Adição de portas ETH (expansão da rede)</a:t>
            </a: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1560653" y="4590093"/>
            <a:ext cx="1666836" cy="666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DC Drives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3227489" y="4430385"/>
            <a:ext cx="134194" cy="826401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3361683" y="4497061"/>
            <a:ext cx="2756976" cy="1048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dirty="0" smtClean="0"/>
              <a:t>- Copley Controls 306</a:t>
            </a:r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Atuação dos motores</a:t>
            </a: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6922898" y="4614392"/>
            <a:ext cx="1135606" cy="666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8075870" y="4083552"/>
            <a:ext cx="291730" cy="1461884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7"/>
          <p:cNvSpPr/>
          <p:nvPr/>
        </p:nvSpPr>
        <p:spPr>
          <a:xfrm>
            <a:off x="8239258" y="4052418"/>
            <a:ext cx="3275284" cy="1048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9258" y="4068108"/>
            <a:ext cx="3485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X-Box </a:t>
            </a: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</a:rPr>
              <a:t>remote </a:t>
            </a:r>
            <a:r>
              <a:rPr lang="pt-PT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controller</a:t>
            </a:r>
          </a:p>
          <a:p>
            <a:r>
              <a:rPr lang="pt-PT" dirty="0" smtClean="0"/>
              <a:t>Controlo manual da plataforma</a:t>
            </a:r>
          </a:p>
          <a:p>
            <a:r>
              <a:rPr lang="pt-PT" dirty="0" smtClean="0"/>
              <a:t>- </a:t>
            </a:r>
            <a:r>
              <a:rPr lang="pt-PT" b="1" dirty="0" smtClean="0"/>
              <a:t>PC Remoto</a:t>
            </a:r>
          </a:p>
          <a:p>
            <a:r>
              <a:rPr lang="pt-PT" dirty="0" smtClean="0"/>
              <a:t>Acesso à plataforma de forma externa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616840" y="6425640"/>
            <a:ext cx="460440" cy="33336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8"/>
          <p:cNvPicPr/>
          <p:nvPr/>
        </p:nvPicPr>
        <p:blipFill>
          <a:blip r:embed="rId3"/>
          <a:srcRect r="62455"/>
          <a:stretch/>
        </p:blipFill>
        <p:spPr>
          <a:xfrm>
            <a:off x="11118600" y="220320"/>
            <a:ext cx="757440" cy="75708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1484280" y="3294360"/>
            <a:ext cx="9050040" cy="23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1484280" y="181080"/>
            <a:ext cx="10018440" cy="69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</a:t>
            </a:r>
            <a:r>
              <a:rPr lang="en-US" sz="4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Utilizado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241275" y="1955399"/>
            <a:ext cx="1832458" cy="666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Setup Roda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3301498" y="1162045"/>
            <a:ext cx="180754" cy="1997948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7"/>
          <p:cNvSpPr/>
          <p:nvPr/>
        </p:nvSpPr>
        <p:spPr>
          <a:xfrm>
            <a:off x="3453058" y="1203912"/>
            <a:ext cx="3145862" cy="1956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dirty="0" smtClean="0"/>
              <a:t>- Motor DC 48V </a:t>
            </a:r>
            <a:r>
              <a:rPr lang="pt-PT" b="1" dirty="0"/>
              <a:t>300W</a:t>
            </a:r>
            <a:endParaRPr lang="pt-PT" b="1" dirty="0" smtClean="0"/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Tração </a:t>
            </a:r>
          </a:p>
          <a:p>
            <a:pPr>
              <a:lnSpc>
                <a:spcPct val="100000"/>
              </a:lnSpc>
            </a:pPr>
            <a:r>
              <a:rPr lang="pt-PT" b="1" dirty="0" smtClean="0"/>
              <a:t>- Travões eletromagnéticos BEK 48V</a:t>
            </a:r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Segurança</a:t>
            </a:r>
            <a:endParaRPr lang="pt-PT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pt-PT" b="1" dirty="0"/>
              <a:t>- </a:t>
            </a:r>
            <a:r>
              <a:rPr lang="pt-PT" b="1" dirty="0" smtClean="0"/>
              <a:t>Encoders 2 canais</a:t>
            </a:r>
            <a:endParaRPr lang="pt-PT" b="1" dirty="0"/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Aquisição de velocidade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0" y="1453500"/>
            <a:ext cx="1931123" cy="2574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25" y="4380567"/>
            <a:ext cx="2972235" cy="2183634"/>
          </a:xfrm>
          <a:prstGeom prst="rect">
            <a:avLst/>
          </a:prstGeom>
        </p:spPr>
      </p:pic>
      <p:sp>
        <p:nvSpPr>
          <p:cNvPr id="13" name="CustomShape 3"/>
          <p:cNvSpPr/>
          <p:nvPr/>
        </p:nvSpPr>
        <p:spPr>
          <a:xfrm>
            <a:off x="1289375" y="3813236"/>
            <a:ext cx="1832458" cy="459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Sinalização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3295473" y="3556997"/>
            <a:ext cx="180754" cy="93569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3447033" y="3598863"/>
            <a:ext cx="3145862" cy="1346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dirty="0" smtClean="0"/>
              <a:t>- Painel LED de estados</a:t>
            </a:r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Acionamento de emergência e visualização de informação relevante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280869" y="3645408"/>
            <a:ext cx="1325880" cy="9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546045" y="3043571"/>
            <a:ext cx="106070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216861" y="2130551"/>
            <a:ext cx="1389888" cy="18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06749" y="1976662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6749" y="3491519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6749" y="2750676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Travões </a:t>
            </a:r>
            <a:b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eletromagnéticos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1289375" y="5523907"/>
            <a:ext cx="1993049" cy="475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Clr>
                <a:srgbClr val="000000"/>
              </a:buClr>
              <a:buFont typeface="Wingdings" charset="2"/>
              <a:buChar char=""/>
            </a:pPr>
            <a:r>
              <a:rPr lang="pt-P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Interruptores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200000"/>
              </a:lnSpc>
            </a:pP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3292918" y="5170609"/>
            <a:ext cx="209043" cy="1218015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7"/>
          <p:cNvSpPr/>
          <p:nvPr/>
        </p:nvSpPr>
        <p:spPr>
          <a:xfrm>
            <a:off x="3427113" y="5237285"/>
            <a:ext cx="2756976" cy="1188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 b="1" dirty="0" smtClean="0"/>
              <a:t>- Módulo 2 relés</a:t>
            </a:r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Acionamento dos travões</a:t>
            </a:r>
          </a:p>
          <a:p>
            <a:pPr>
              <a:lnSpc>
                <a:spcPct val="100000"/>
              </a:lnSpc>
            </a:pPr>
            <a:r>
              <a:rPr lang="pt-PT" b="1" dirty="0"/>
              <a:t>- </a:t>
            </a:r>
            <a:r>
              <a:rPr lang="pt-PT" b="1" dirty="0" smtClean="0"/>
              <a:t>Disjuntor C32H - DC</a:t>
            </a:r>
            <a:endParaRPr lang="pt-PT" b="1" dirty="0"/>
          </a:p>
          <a:p>
            <a:pPr>
              <a:lnSpc>
                <a:spcPct val="100000"/>
              </a:lnSpc>
            </a:pPr>
            <a:r>
              <a:rPr lang="pt-PT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Corte geral do sistema</a:t>
            </a: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pt-P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4351</TotalTime>
  <Words>1623</Words>
  <Application>Microsoft Office PowerPoint</Application>
  <PresentationFormat>Widescreen</PresentationFormat>
  <Paragraphs>223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Corbel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Moniprocess      Bollinghaus</dc:title>
  <dc:subject/>
  <dc:creator>Bruno Vieira</dc:creator>
  <dc:description/>
  <cp:lastModifiedBy>GP</cp:lastModifiedBy>
  <cp:revision>173</cp:revision>
  <cp:lastPrinted>2015-07-27T14:35:34Z</cp:lastPrinted>
  <dcterms:created xsi:type="dcterms:W3CDTF">2015-07-24T16:10:03Z</dcterms:created>
  <dcterms:modified xsi:type="dcterms:W3CDTF">2017-05-10T17:44:44Z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