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1" r:id="rId6"/>
    <p:sldId id="257" r:id="rId7"/>
    <p:sldId id="258" r:id="rId8"/>
    <p:sldId id="276" r:id="rId9"/>
    <p:sldId id="282" r:id="rId10"/>
    <p:sldId id="286" r:id="rId11"/>
    <p:sldId id="287" r:id="rId12"/>
    <p:sldId id="259" r:id="rId13"/>
    <p:sldId id="260" r:id="rId14"/>
    <p:sldId id="261" r:id="rId15"/>
    <p:sldId id="262" r:id="rId16"/>
    <p:sldId id="267" r:id="rId17"/>
    <p:sldId id="270" r:id="rId18"/>
    <p:sldId id="263" r:id="rId19"/>
    <p:sldId id="269" r:id="rId20"/>
    <p:sldId id="283" r:id="rId21"/>
    <p:sldId id="284" r:id="rId22"/>
    <p:sldId id="277" r:id="rId23"/>
    <p:sldId id="274" r:id="rId24"/>
    <p:sldId id="285" r:id="rId25"/>
    <p:sldId id="275" r:id="rId26"/>
    <p:sldId id="273" r:id="rId27"/>
    <p:sldId id="266" r:id="rId28"/>
    <p:sldId id="27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Coisas</a:t>
            </a:r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pt-PT" smtClean="0"/>
              <a:pPr/>
              <a:t>14-07-2010</a:t>
            </a:fld>
            <a:endParaRPr lang="pt-PT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pt-PT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pt-PT" smtClean="0"/>
              <a:pPr/>
              <a:t>‹nº›</a:t>
            </a:fld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/>
              <a:pPr/>
              <a:t>9/5/2006</a:t>
            </a:fld>
            <a:endParaRPr lang="pt-PT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pt-P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Boa tarde</a:t>
            </a:r>
          </a:p>
          <a:p>
            <a:r>
              <a:rPr lang="pt-PT" dirty="0" smtClean="0"/>
              <a:t>Venho</a:t>
            </a:r>
            <a:r>
              <a:rPr lang="pt-PT" baseline="0" dirty="0" smtClean="0"/>
              <a:t> aqui apresentar o trabalho desenvolvido intitulado Seguimento de objectos dinâmicos com oclusão usando dados laser</a:t>
            </a:r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dirty="0" smtClean="0"/>
              <a:t>Coisas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dirty="0" err="1" smtClean="0"/>
              <a:t>pre</a:t>
            </a:r>
            <a:r>
              <a:rPr lang="pt-PT" baseline="0" dirty="0" smtClean="0"/>
              <a:t> processamento dos dados tem como principal objectivo remover o ruído presente nas medições do laser</a:t>
            </a:r>
          </a:p>
          <a:p>
            <a:r>
              <a:rPr lang="pt-PT" baseline="0" dirty="0" smtClean="0"/>
              <a:t>Para isto é aplicado um filtro de media móvel temporal, assim os últimos N </a:t>
            </a:r>
            <a:r>
              <a:rPr lang="pt-PT" baseline="0" dirty="0" err="1" smtClean="0"/>
              <a:t>scans</a:t>
            </a:r>
            <a:r>
              <a:rPr lang="pt-PT" baseline="0" dirty="0" smtClean="0"/>
              <a:t> são acumulados e o </a:t>
            </a:r>
            <a:r>
              <a:rPr lang="pt-PT" baseline="0" dirty="0" err="1" smtClean="0"/>
              <a:t>scan</a:t>
            </a:r>
            <a:r>
              <a:rPr lang="pt-PT" baseline="0" dirty="0" smtClean="0"/>
              <a:t> actual corresponde a uma média desses </a:t>
            </a:r>
            <a:r>
              <a:rPr lang="pt-PT" baseline="0" dirty="0" err="1" smtClean="0"/>
              <a:t>scans</a:t>
            </a:r>
            <a:r>
              <a:rPr lang="pt-PT" baseline="0" dirty="0" smtClean="0"/>
              <a:t>, está media é aplicada aos dados laser originais ainda em coordenadas polares</a:t>
            </a:r>
          </a:p>
          <a:p>
            <a:r>
              <a:rPr lang="pt-PT" baseline="0" dirty="0" smtClean="0"/>
              <a:t>Visto que este filtro iria comprometer a resposta do algoritmo é feita uma limitação, se numa determinada direcção aparecer um ponto que esteja mais perto do sensor mais que um determinado valor esse ponto é utilizado em vez da media nessa direcção</a:t>
            </a:r>
          </a:p>
          <a:p>
            <a:r>
              <a:rPr lang="pt-PT" baseline="0" dirty="0" smtClean="0"/>
              <a:t>Depois da filtragem são calculadas coordenadas cartesianas para todos os pontos e anexadas às coordenadas polares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segmentação consiste no agrupamento de</a:t>
            </a:r>
            <a:r>
              <a:rPr lang="pt-PT" baseline="0" dirty="0" smtClean="0"/>
              <a:t> medidas que pertencem a um mesmo objecto ou grupo</a:t>
            </a:r>
          </a:p>
          <a:p>
            <a:r>
              <a:rPr lang="pt-PT" baseline="0" dirty="0" smtClean="0"/>
              <a:t>Esta segmentação é feita em varias etapas, primeiro são detectados os pontos de </a:t>
            </a:r>
            <a:r>
              <a:rPr lang="pt-PT" baseline="0" dirty="0" err="1" smtClean="0"/>
              <a:t>scans</a:t>
            </a:r>
            <a:r>
              <a:rPr lang="pt-PT" baseline="0" dirty="0" smtClean="0"/>
              <a:t> anteriores ocluídos, um ponto é definido como estando </a:t>
            </a:r>
            <a:r>
              <a:rPr lang="pt-PT" baseline="0" dirty="0" err="1" smtClean="0"/>
              <a:t>ocluído</a:t>
            </a:r>
            <a:r>
              <a:rPr lang="pt-PT" baseline="0" dirty="0" smtClean="0"/>
              <a:t> quando o ponto do </a:t>
            </a:r>
            <a:r>
              <a:rPr lang="pt-PT" baseline="0" dirty="0" err="1" smtClean="0"/>
              <a:t>scan</a:t>
            </a:r>
            <a:r>
              <a:rPr lang="pt-PT" baseline="0" dirty="0" smtClean="0"/>
              <a:t> actual na mesma direcção está mais próximo do sensor uma determinada distancia, de seguida estes pontos são agrupados aos pontos visíveis e é feita a segmentação em grupos</a:t>
            </a:r>
          </a:p>
          <a:p>
            <a:r>
              <a:rPr lang="pt-PT" baseline="0" dirty="0" smtClean="0"/>
              <a:t>Esta segmentação é feita com base na distancia euclidiana entre pontos consecutivos</a:t>
            </a:r>
          </a:p>
          <a:p>
            <a:r>
              <a:rPr lang="pt-PT" baseline="0" dirty="0" smtClean="0"/>
              <a:t>Nesta fase é também aplicada uma técnica de fragmentação de objectos, basicamente um grupo nunca pode exceder um determinado tamanho, assim objectos grandes são ser compostos por vários grupos, a utilidade deste algoritmo vai ser demonstrada mais à frente nesta apresentação</a:t>
            </a:r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redução de dados</a:t>
            </a:r>
            <a:r>
              <a:rPr lang="pt-PT" baseline="0" dirty="0" smtClean="0"/>
              <a:t> tem como objectivo simplificar o tratamento dos dados sem perder informação relevante</a:t>
            </a:r>
          </a:p>
          <a:p>
            <a:r>
              <a:rPr lang="pt-PT" baseline="0" dirty="0" smtClean="0"/>
              <a:t>Com este objectivo dos os grupos são convertidos de grupos de pontos a grupos de linhas, esta representação é perfeitamente suficiente para os efeitos pretendidos</a:t>
            </a:r>
          </a:p>
          <a:p>
            <a:r>
              <a:rPr lang="pt-PT" dirty="0" smtClean="0"/>
              <a:t>Para</a:t>
            </a:r>
            <a:r>
              <a:rPr lang="pt-PT" baseline="0" dirty="0" smtClean="0"/>
              <a:t> realizar esta redução é aplicado o algoritmo de </a:t>
            </a:r>
            <a:r>
              <a:rPr lang="pt-PT" baseline="0" dirty="0" err="1" smtClean="0"/>
              <a:t>iterative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point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fit</a:t>
            </a:r>
            <a:r>
              <a:rPr lang="pt-PT" baseline="0" dirty="0" smtClean="0"/>
              <a:t>, neste algoritmo uma linha é definida começando no primeiro ponto do grupo e acabando no ultimo, depois a distancia de todos os pontos intermédios à linha é calculada, se a media destes valores exceder um determinado valor, uma nova linha é definida do ponto inicial até ao ponto mais distante da linha original e outra a começar neste ponto e a acabar no ultimo, o processo repete-se para as duas linhas resultantes.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associação de objectos é feita com base em zonas de procura, cada</a:t>
            </a:r>
            <a:r>
              <a:rPr lang="pt-PT" baseline="0" dirty="0" smtClean="0"/>
              <a:t> objecto da lista de objectos a seguir possui uma zona onde este vai ser procurado nos objectos visíveis</a:t>
            </a:r>
          </a:p>
          <a:p>
            <a:r>
              <a:rPr lang="pt-PT" baseline="0" dirty="0" smtClean="0"/>
              <a:t>Esta zona de procura tem uma forma elipsoidal</a:t>
            </a:r>
          </a:p>
          <a:p>
            <a:r>
              <a:rPr lang="pt-PT" dirty="0" smtClean="0"/>
              <a:t>Os objectos</a:t>
            </a:r>
            <a:r>
              <a:rPr lang="pt-PT" baseline="0" dirty="0" smtClean="0"/>
              <a:t> visíveis não associados à nenhum objecto da lista são adicionados à lista se não violarem nenhuma regra</a:t>
            </a:r>
          </a:p>
          <a:p>
            <a:r>
              <a:rPr lang="pt-PT" baseline="0" dirty="0" smtClean="0"/>
              <a:t>E objectos que não foram associados durante um determinado numero de iteração são removidos da lista</a:t>
            </a:r>
          </a:p>
          <a:p>
            <a:r>
              <a:rPr lang="pt-PT" dirty="0" smtClean="0"/>
              <a:t>A associação é auxiliada pela</a:t>
            </a:r>
            <a:r>
              <a:rPr lang="pt-PT" baseline="0" dirty="0" smtClean="0"/>
              <a:t> previsão do movimento dos objectos e em regras heurísticas para melhorar o desempenho</a:t>
            </a:r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Á</a:t>
            </a:r>
            <a:r>
              <a:rPr lang="pt-PT" baseline="0" dirty="0" smtClean="0"/>
              <a:t> zona de procura é centrada na posição prevista do objecto, visto ser o local mais provável de o encontrar </a:t>
            </a:r>
          </a:p>
          <a:p>
            <a:r>
              <a:rPr lang="pt-PT" baseline="0" dirty="0" smtClean="0"/>
              <a:t>O tamanho dos eixos da elipse varia para permitir uma maior margem de erro, o tamanho aumenta de acordo com o tamanho do objecto, com o tempo de </a:t>
            </a:r>
            <a:r>
              <a:rPr lang="pt-PT" baseline="0" dirty="0" err="1" smtClean="0"/>
              <a:t>occlusão</a:t>
            </a:r>
            <a:r>
              <a:rPr lang="pt-PT" baseline="0" dirty="0" smtClean="0"/>
              <a:t> deste e com os erros de localização</a:t>
            </a:r>
          </a:p>
          <a:p>
            <a:r>
              <a:rPr lang="pt-PT" baseline="0" dirty="0" smtClean="0"/>
              <a:t>O triangulo vermelho localizado no fundo da imagem corresponde ao laser.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previsão do movimento dos objectos é feita com base e</a:t>
            </a:r>
            <a:r>
              <a:rPr lang="pt-PT" baseline="0" dirty="0" smtClean="0"/>
              <a:t>m filtros de </a:t>
            </a:r>
            <a:r>
              <a:rPr lang="pt-PT" baseline="0" dirty="0" err="1" smtClean="0"/>
              <a:t>kalman</a:t>
            </a:r>
            <a:r>
              <a:rPr lang="pt-PT" baseline="0" dirty="0" smtClean="0"/>
              <a:t> linear adaptativos</a:t>
            </a:r>
          </a:p>
          <a:p>
            <a:r>
              <a:rPr lang="pt-PT" baseline="0" dirty="0" smtClean="0"/>
              <a:t>Foram testados dois modelos de movimento, um modelo de velocidade constante e um de aceleração constante</a:t>
            </a:r>
          </a:p>
          <a:p>
            <a:r>
              <a:rPr lang="pt-PT" dirty="0" smtClean="0"/>
              <a:t>A matriz de </a:t>
            </a:r>
            <a:r>
              <a:rPr lang="pt-PT" dirty="0" err="1" smtClean="0"/>
              <a:t>covariancia</a:t>
            </a:r>
            <a:r>
              <a:rPr lang="pt-PT" baseline="0" dirty="0" smtClean="0"/>
              <a:t> do ruído de processo é variável com o erro de previsão, dado o carácter de adaptativo ao filtro , esta técnica permitiu uma maior estabilidade a associações erradas</a:t>
            </a:r>
          </a:p>
          <a:p>
            <a:r>
              <a:rPr lang="pt-PT" baseline="0" dirty="0" smtClean="0"/>
              <a:t>Assim cada objecto possui um total de quatro filtros, para cada modelo foram aplicados 2 filtros, um para cada coordenada</a:t>
            </a:r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Foram aplicadas algumas regras heurísticas</a:t>
            </a:r>
            <a:r>
              <a:rPr lang="pt-PT" baseline="0" dirty="0" smtClean="0"/>
              <a:t> de modo a melhorar a performance do algoritmo</a:t>
            </a:r>
          </a:p>
          <a:p>
            <a:r>
              <a:rPr lang="pt-PT" dirty="0" smtClean="0"/>
              <a:t>Destas destaco:</a:t>
            </a:r>
          </a:p>
          <a:p>
            <a:r>
              <a:rPr lang="pt-PT" dirty="0" smtClean="0"/>
              <a:t>O facto de cada objecto visível</a:t>
            </a:r>
            <a:r>
              <a:rPr lang="pt-PT" baseline="0" dirty="0" smtClean="0"/>
              <a:t> apenas se poder associar a um objecto da lista</a:t>
            </a:r>
          </a:p>
          <a:p>
            <a:r>
              <a:rPr lang="pt-PT" baseline="0" dirty="0" smtClean="0"/>
              <a:t>E a existência de duas zonas de exclusão, a zona de exclusão A e B.</a:t>
            </a:r>
          </a:p>
          <a:p>
            <a:r>
              <a:rPr lang="pt-PT" baseline="0" dirty="0" smtClean="0"/>
              <a:t>A zona A tem como objectivo evitar a criação de falsos objectos, assim qualquer objecto que apareça nesta zona não poderá ser adicionado à lista de </a:t>
            </a:r>
            <a:r>
              <a:rPr lang="pt-PT" baseline="0" dirty="0" err="1" smtClean="0"/>
              <a:t>tracking</a:t>
            </a:r>
            <a:r>
              <a:rPr lang="pt-PT" baseline="0" dirty="0" smtClean="0"/>
              <a:t> devido a estar demasiado perto de um objecto já existente</a:t>
            </a:r>
          </a:p>
          <a:p>
            <a:r>
              <a:rPr lang="pt-PT" baseline="0" dirty="0" smtClean="0"/>
              <a:t>A zona B tem como objectivo evitar associações erradas, assim no seu interior a única associação permitida é a do objecto à qual pertence</a:t>
            </a:r>
          </a:p>
          <a:p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</a:t>
            </a:r>
            <a:r>
              <a:rPr lang="pt-PT" baseline="0" dirty="0" smtClean="0"/>
              <a:t> modo a simplificar o desenvolvimento da aplicação e visto que é </a:t>
            </a:r>
            <a:r>
              <a:rPr lang="pt-PT" baseline="0" dirty="0" err="1" smtClean="0"/>
              <a:t>impossivel</a:t>
            </a:r>
            <a:r>
              <a:rPr lang="pt-PT" baseline="0" dirty="0" smtClean="0"/>
              <a:t> ter sempre o equipamento </a:t>
            </a:r>
            <a:r>
              <a:rPr lang="pt-PT" baseline="0" dirty="0" err="1" smtClean="0"/>
              <a:t>disponivel</a:t>
            </a:r>
            <a:r>
              <a:rPr lang="pt-PT" baseline="0" dirty="0" smtClean="0"/>
              <a:t> para usar, foram desenvolvidas duas aplicações auxiliares, a primeira o </a:t>
            </a:r>
            <a:r>
              <a:rPr lang="pt-PT" baseline="0" dirty="0" err="1" smtClean="0"/>
              <a:t>recorder</a:t>
            </a:r>
            <a:r>
              <a:rPr lang="pt-PT" baseline="0" dirty="0" smtClean="0"/>
              <a:t> tem como objectivo gravar em disco os dados enviados pelo sensor, a segunda aplicação serve para reenviar os dados guardados para o programa</a:t>
            </a:r>
          </a:p>
          <a:p>
            <a:r>
              <a:rPr lang="pt-PT" baseline="0" dirty="0" smtClean="0"/>
              <a:t>Deste modo o programa não sabe que não está a trabalhar directamente com o sensor permitindo uma </a:t>
            </a:r>
            <a:r>
              <a:rPr lang="pt-PT" baseline="0" dirty="0" err="1" smtClean="0"/>
              <a:t>especie</a:t>
            </a:r>
            <a:r>
              <a:rPr lang="pt-PT" baseline="0" dirty="0" smtClean="0"/>
              <a:t> de simulação com dados reais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Escrever amanha…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Foram realizadas</a:t>
            </a:r>
            <a:r>
              <a:rPr lang="pt-PT" baseline="0" dirty="0" smtClean="0"/>
              <a:t> varias experiencias para testar o algoritmo</a:t>
            </a:r>
          </a:p>
          <a:p>
            <a:r>
              <a:rPr lang="pt-PT" baseline="0" dirty="0" smtClean="0"/>
              <a:t>As primeiras pretenderam verificar a performance do filtro de Kalman, e compara os dois modelos de movimento,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A experiencia seguinte correspondeu a um teste à robustez à oclusão do algoritmo, este teste foi realizado numa zona exterior onde se realizava a passagem de peões. Este teste também serviu para avaliar a performance global do algoritmo.</a:t>
            </a:r>
          </a:p>
          <a:p>
            <a:r>
              <a:rPr lang="pt-PT" baseline="0" dirty="0" smtClean="0"/>
              <a:t>Foi também testado o movimento de objectos muito próximos de outros, neste caso o ensaio baseou-se numa pessoa movendo-se encostada a uma parede, este tipo de movimento acrescenta serias dificuldades ao algoritmo de </a:t>
            </a:r>
            <a:r>
              <a:rPr lang="pt-PT" baseline="0" dirty="0" err="1" smtClean="0"/>
              <a:t>tracking</a:t>
            </a:r>
            <a:r>
              <a:rPr lang="pt-PT" baseline="0" dirty="0" smtClean="0"/>
              <a:t> visto que é muito difícil distinguir entre o objecto de fundo e o outro devido à sua proximidade. Alguma robustez a este tipo de movimento pode ser especialmente importante numa algoritmo de segurança </a:t>
            </a:r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Apresento um pequeno resumo do que será a apresentação</a:t>
            </a:r>
          </a:p>
          <a:p>
            <a:r>
              <a:rPr lang="pt-PT" dirty="0" smtClean="0"/>
              <a:t>Iniciarei por explicitar os</a:t>
            </a:r>
            <a:r>
              <a:rPr lang="pt-PT" baseline="0" dirty="0" smtClean="0"/>
              <a:t> objectivos do trabalho</a:t>
            </a:r>
          </a:p>
          <a:p>
            <a:r>
              <a:rPr lang="pt-PT" baseline="0" dirty="0" smtClean="0"/>
              <a:t>Seguido da motivação que me levou a desenvolve-lo</a:t>
            </a:r>
          </a:p>
          <a:p>
            <a:r>
              <a:rPr lang="pt-PT" baseline="0" dirty="0" smtClean="0"/>
              <a:t>Vou também expor o sensor que é a base deste trabalho</a:t>
            </a:r>
          </a:p>
          <a:p>
            <a:r>
              <a:rPr lang="pt-PT" baseline="0" dirty="0" smtClean="0"/>
              <a:t>De seguida vou apresentar o algoritmo desenvolvido para cumprir os objectivos</a:t>
            </a:r>
          </a:p>
          <a:p>
            <a:r>
              <a:rPr lang="pt-PT" baseline="0" dirty="0" smtClean="0"/>
              <a:t>Vou também falar de algumas ferramentas auxiliares desenvolvidas</a:t>
            </a:r>
          </a:p>
          <a:p>
            <a:r>
              <a:rPr lang="pt-PT" baseline="0" dirty="0" smtClean="0"/>
              <a:t>Vou apresentar as experiencias realizadas para averiguar a performance do algoritmo</a:t>
            </a:r>
          </a:p>
          <a:p>
            <a:r>
              <a:rPr lang="pt-PT" baseline="0" dirty="0" smtClean="0"/>
              <a:t>De seguida vou mostrar os resultados dessas experiencias</a:t>
            </a:r>
          </a:p>
          <a:p>
            <a:r>
              <a:rPr lang="pt-PT" baseline="0" dirty="0" smtClean="0"/>
              <a:t>E acabo com as conclusões e trabalho futuro</a:t>
            </a:r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dirty="0" smtClean="0"/>
              <a:t>Coisas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ensaio</a:t>
            </a:r>
            <a:r>
              <a:rPr lang="pt-PT" baseline="0" dirty="0" smtClean="0"/>
              <a:t> em ambiente real durou um total de 17 </a:t>
            </a:r>
            <a:r>
              <a:rPr lang="pt-PT" baseline="0" dirty="0" err="1" smtClean="0"/>
              <a:t>min</a:t>
            </a:r>
            <a:r>
              <a:rPr lang="pt-PT" baseline="0" dirty="0" smtClean="0"/>
              <a:t> numa zona populosa, à entrada do departamento de engenharia mecânica</a:t>
            </a:r>
          </a:p>
          <a:p>
            <a:r>
              <a:rPr lang="pt-PT" baseline="0" dirty="0" smtClean="0"/>
              <a:t>A </a:t>
            </a:r>
            <a:r>
              <a:rPr lang="pt-PT" baseline="0" dirty="0" err="1" smtClean="0"/>
              <a:t>ground-truth</a:t>
            </a:r>
            <a:r>
              <a:rPr lang="pt-PT" baseline="0" dirty="0" smtClean="0"/>
              <a:t> foi obtida com uma câmara de filmar</a:t>
            </a:r>
          </a:p>
          <a:p>
            <a:r>
              <a:rPr lang="pt-PT" baseline="0" dirty="0" smtClean="0"/>
              <a:t>A avaliação da performance do algoritmo foi feita com base a percentagem de tempo que os objectos foram seguidos, em relação ao tempo que permaneceram em cena, e na percentagem de objectos com falhas de </a:t>
            </a:r>
            <a:r>
              <a:rPr lang="pt-PT" baseline="0" dirty="0" err="1" smtClean="0"/>
              <a:t>tracking</a:t>
            </a:r>
            <a:r>
              <a:rPr lang="pt-PT" baseline="0" dirty="0" smtClean="0"/>
              <a:t> em relação ao numero de objectos total, as falhas correspondem a perca do alvo, o alvo entra numa zona de oclusão e não é detectado correctamente quando sai desta, troca de alvos, dois alvos trocam a identificação erradamente, e a criação de objectos falsos, objectos que não correspondem a nenhum objecto na realidade.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Neste ensaio foram distinguidos dois tipos de alvos: singulares, tipo A, e alvos múltiplos, tipo B. Os alvos singulares correspondem a uma única pessoa, enquanto os alvos múltiplos correspondem a duas ou mais pessoas movendo-se em proximidade e na mesma direcção, sendo tratadas como alvos individuais mas do tipo B.</a:t>
            </a:r>
            <a:endParaRPr lang="pt-PT" dirty="0" smtClean="0"/>
          </a:p>
          <a:p>
            <a:r>
              <a:rPr lang="pt-PT" dirty="0" smtClean="0"/>
              <a:t>Foram obtidos bons resultados,</a:t>
            </a:r>
            <a:r>
              <a:rPr lang="pt-PT" baseline="0" dirty="0" smtClean="0"/>
              <a:t> os objectos do tipo A forma seguidos durante 98.5% do tempo e apenas 5.4% dos objectos possuíram falhas, correspondente a apenas 2 objectos. Os objectos do tipo B foram seguidos durante 89.9% do tempo e aproximada mente 20% apresentaram falhas.</a:t>
            </a:r>
          </a:p>
          <a:p>
            <a:r>
              <a:rPr lang="pt-PT" baseline="0" dirty="0" smtClean="0"/>
              <a:t>Como é observável os objectos do tipo B apresentaram piores resultados, isto deve-se principalmente ao facto de quando duas pessoas se movem juntas a que está mais próxima do sensor vai ocultar a outra durante um longo período de tempo.</a:t>
            </a:r>
          </a:p>
          <a:p>
            <a:r>
              <a:rPr lang="pt-PT" baseline="0" dirty="0" smtClean="0"/>
              <a:t>No ensaio a falhar mais comum for a perca de um alvo.</a:t>
            </a:r>
          </a:p>
          <a:p>
            <a:endParaRPr lang="pt-PT" baseline="0" dirty="0" smtClean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grande objectivo deste</a:t>
            </a:r>
            <a:r>
              <a:rPr lang="pt-PT" baseline="0" dirty="0" smtClean="0"/>
              <a:t> trabalho foi o desenvolvimento de um algoritmo capaz de seguir múltiplos alvos </a:t>
            </a:r>
          </a:p>
          <a:p>
            <a:r>
              <a:rPr lang="pt-PT" baseline="0" dirty="0" smtClean="0"/>
              <a:t>superando oclusões temporárias e obtendo em simultâneo as velocidades e posições dos alvos</a:t>
            </a:r>
          </a:p>
          <a:p>
            <a:r>
              <a:rPr lang="pt-PT" baseline="0" dirty="0" smtClean="0"/>
              <a:t>Usando um sensor de distâncias laser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5" name="Marcador de Posição do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PT" dirty="0" smtClean="0"/>
              <a:t>Coisas</a:t>
            </a:r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Assim</a:t>
            </a:r>
            <a:r>
              <a:rPr lang="pt-PT" baseline="0" dirty="0" smtClean="0"/>
              <a:t> seria possível obter uma percepção dos objectos dinâmicos do ambiente</a:t>
            </a:r>
          </a:p>
          <a:p>
            <a:r>
              <a:rPr lang="pt-PT" baseline="0" dirty="0" smtClean="0"/>
              <a:t>Esta percepção têm muitas aplicações</a:t>
            </a:r>
          </a:p>
          <a:p>
            <a:r>
              <a:rPr lang="pt-PT" baseline="0" dirty="0" smtClean="0"/>
              <a:t>Em ambientes interiores pode servir para efeitos de segurança, controlo de acessos de pessoas</a:t>
            </a:r>
          </a:p>
          <a:p>
            <a:r>
              <a:rPr lang="pt-PT" baseline="0" dirty="0" smtClean="0"/>
              <a:t>Ou por exemplo na optimização de fluxos de movimento de pessoas em centros comerciais</a:t>
            </a:r>
          </a:p>
          <a:p>
            <a:r>
              <a:rPr lang="pt-PT" baseline="0" dirty="0" smtClean="0"/>
              <a:t>No exterior, para alem das tarefas acima, poderá principalmente servir para assistência à condução, por exemplo para evitar colisões,</a:t>
            </a:r>
          </a:p>
          <a:p>
            <a:r>
              <a:rPr lang="pt-PT" baseline="0" dirty="0" smtClean="0"/>
              <a:t>Ou no campo da robótica como entrada para algoritmos de planeamento de trajectória avançados que tomem em linha de conta o</a:t>
            </a:r>
          </a:p>
          <a:p>
            <a:r>
              <a:rPr lang="pt-PT" baseline="0" dirty="0" smtClean="0"/>
              <a:t>Movimento dos objectos circundantes</a:t>
            </a:r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dirty="0" smtClean="0"/>
              <a:t>Coisas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Para isto foi</a:t>
            </a:r>
            <a:r>
              <a:rPr lang="pt-PT" baseline="0" dirty="0" smtClean="0"/>
              <a:t> utilizado um sensor de distâncias laser planar (2D)</a:t>
            </a:r>
          </a:p>
          <a:p>
            <a:r>
              <a:rPr lang="pt-PT" dirty="0" smtClean="0"/>
              <a:t>O laser usado foi um </a:t>
            </a:r>
            <a:r>
              <a:rPr lang="pt-PT" dirty="0" err="1" smtClean="0"/>
              <a:t>Hokuyo</a:t>
            </a:r>
            <a:r>
              <a:rPr lang="pt-PT" baseline="0" dirty="0" smtClean="0"/>
              <a:t> UTM-30LX</a:t>
            </a:r>
          </a:p>
          <a:p>
            <a:r>
              <a:rPr lang="pt-PT" baseline="0" dirty="0" smtClean="0"/>
              <a:t>Este possui 30m de alcance máximo</a:t>
            </a:r>
          </a:p>
          <a:p>
            <a:r>
              <a:rPr lang="pt-PT" baseline="0" dirty="0" smtClean="0"/>
              <a:t>Funciona a uma taxa de 40Hz</a:t>
            </a:r>
          </a:p>
          <a:p>
            <a:r>
              <a:rPr lang="pt-PT" baseline="0" dirty="0" smtClean="0"/>
              <a:t>Têm uma resolução angular de 0.25º</a:t>
            </a:r>
          </a:p>
          <a:p>
            <a:r>
              <a:rPr lang="pt-PT" baseline="0" dirty="0" smtClean="0"/>
              <a:t>E possui um campo de visão de 270º</a:t>
            </a:r>
          </a:p>
          <a:p>
            <a:r>
              <a:rPr lang="pt-PT" baseline="0" dirty="0" smtClean="0"/>
              <a:t>Comparado com outro tipo de sensores, por exemplo câmaras, este tipo de sensores permite obter directamente e com muito boa precisão a distancia a objectos</a:t>
            </a:r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Aqui</a:t>
            </a:r>
            <a:r>
              <a:rPr lang="pt-PT" baseline="0" dirty="0" smtClean="0"/>
              <a:t> apresento um </a:t>
            </a:r>
            <a:r>
              <a:rPr lang="pt-PT" baseline="0" dirty="0" err="1" smtClean="0"/>
              <a:t>scan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tipico</a:t>
            </a:r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Neste</a:t>
            </a:r>
            <a:r>
              <a:rPr lang="pt-PT" baseline="0" dirty="0" smtClean="0"/>
              <a:t> exemplo são observáveis vários objectos, como paredes e pilares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Mas também</a:t>
            </a:r>
            <a:r>
              <a:rPr lang="pt-PT" baseline="0" dirty="0" smtClean="0"/>
              <a:t> pessoas, como se pode ver sem uma imagem é impossível distinguir entre as pessoas e os pilares com base em apenas um </a:t>
            </a:r>
            <a:r>
              <a:rPr lang="pt-PT" baseline="0" dirty="0" err="1" smtClean="0"/>
              <a:t>scan</a:t>
            </a:r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algoritmo desenvolvido</a:t>
            </a:r>
            <a:r>
              <a:rPr lang="pt-PT" baseline="0" dirty="0" smtClean="0"/>
              <a:t> possui 2 fazes principais a reconstrução dos objectos visíveis e associação dos objectos</a:t>
            </a:r>
          </a:p>
          <a:p>
            <a:r>
              <a:rPr lang="pt-PT" baseline="0" dirty="0" smtClean="0"/>
              <a:t>A reconstrução de objectos serve para obter uma representação dos objectos que são neste momento visíveis pelo sensor, para isto os dados laser são </a:t>
            </a:r>
            <a:r>
              <a:rPr lang="pt-PT" baseline="0" dirty="0" err="1" smtClean="0"/>
              <a:t>pre</a:t>
            </a:r>
            <a:r>
              <a:rPr lang="pt-PT" baseline="0" dirty="0" smtClean="0"/>
              <a:t> processados seguindo-se de uma segmentação dos pontos para obter grupos, e no final é aplicado um algoritmo de redução de dados</a:t>
            </a:r>
          </a:p>
          <a:p>
            <a:r>
              <a:rPr lang="pt-PT" baseline="0" dirty="0" smtClean="0"/>
              <a:t>Assim de modo a fazer o seguimento dos objectos existem sempre duas listas de objectos, a lista de objectos visíveis e a lista de objectos que estão a ser seguidos</a:t>
            </a:r>
          </a:p>
          <a:p>
            <a:r>
              <a:rPr lang="pt-PT" baseline="0" dirty="0" smtClean="0"/>
              <a:t>A fase de associação de objectos têm o objectivo de associar os objectos visíveis aos objectos que estão a ser seguidos, assim procedesse a um algoritmo de associação</a:t>
            </a:r>
          </a:p>
          <a:p>
            <a:r>
              <a:rPr lang="pt-PT" baseline="0" dirty="0" smtClean="0"/>
              <a:t>O movimento dos objectos resultantes é de seguida previsto, no final desta fase a lista de objectos a ser seguida é actualizada com os novos dados</a:t>
            </a:r>
          </a:p>
          <a:p>
            <a:r>
              <a:rPr lang="pt-PT" baseline="0" dirty="0" smtClean="0"/>
              <a:t>Os objectos resultantes deste algoritmo são disponibilizados para outros algoritmos por exemplo para evitar colisões ou planear trajectórias</a:t>
            </a:r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 smtClean="0"/>
              <a:t>Coisas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77768-21C8-4125-A345-258E48D2EED0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pt-PT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pt-PT" sz="4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da Colu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9/5/2006</a:t>
            </a:r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PT"/>
              <a:t>Clique para editar o estilo do título do modelo global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pt-PT" sz="1000">
                <a:latin typeface="+mn-lt"/>
              </a:defRPr>
            </a:lvl1pPr>
          </a:lstStyle>
          <a:p>
            <a:r>
              <a:rPr lang="pt-PT" smtClean="0"/>
              <a:t>9/5/2006</a:t>
            </a:r>
            <a:endParaRPr lang="pt-PT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pt-PT" sz="1000">
                <a:latin typeface="+mn-lt"/>
              </a:defRPr>
            </a:lvl1pPr>
          </a:lstStyle>
          <a:p>
            <a:pPr algn="ctr"/>
            <a:endParaRPr lang="pt-PT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pt-PT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pt-PT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lang="pt-PT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pt-PT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pt-PT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pt-PT" sz="2800">
          <a:latin typeface="+mn-lt"/>
        </a:defRPr>
      </a:lvl1pPr>
      <a:lvl2pPr marL="742950" indent="-285750" eaLnBrk="1" hangingPunct="1">
        <a:buChar char="–"/>
        <a:defRPr lang="pt-PT" sz="2400">
          <a:latin typeface="+mn-lt"/>
        </a:defRPr>
      </a:lvl2pPr>
      <a:lvl3pPr marL="1143000" indent="-228600" eaLnBrk="1" hangingPunct="1">
        <a:buChar char="•"/>
        <a:defRPr lang="pt-PT" sz="2400">
          <a:latin typeface="+mn-lt"/>
        </a:defRPr>
      </a:lvl3pPr>
      <a:lvl4pPr marL="1600200" indent="-228600" eaLnBrk="1" hangingPunct="1">
        <a:buChar char="–"/>
        <a:defRPr lang="pt-PT" sz="2000">
          <a:latin typeface="+mn-lt"/>
        </a:defRPr>
      </a:lvl4pPr>
      <a:lvl5pPr marL="2057400" indent="-228600" eaLnBrk="1" hangingPunct="1">
        <a:buChar char="»"/>
        <a:defRPr lang="pt-PT" sz="2000">
          <a:latin typeface="+mn-lt"/>
        </a:defRPr>
      </a:lvl5pPr>
      <a:lvl6pPr marL="2514600" indent="-228600" eaLnBrk="1" hangingPunct="1">
        <a:buChar char="•"/>
        <a:defRPr lang="pt-PT" sz="2000"/>
      </a:lvl6pPr>
      <a:lvl7pPr marL="2971800" indent="-228600" eaLnBrk="1" hangingPunct="1">
        <a:buChar char="•"/>
        <a:defRPr lang="pt-PT" sz="2000"/>
      </a:lvl7pPr>
      <a:lvl8pPr marL="3429000" indent="-228600" eaLnBrk="1" hangingPunct="1">
        <a:buChar char="•"/>
        <a:defRPr lang="pt-PT" sz="2000"/>
      </a:lvl8pPr>
      <a:lvl9pPr marL="3886200" indent="-228600" eaLnBrk="1" hangingPunct="1">
        <a:buChar char="•"/>
        <a:defRPr lang="pt-PT" sz="2000"/>
      </a:lvl9pPr>
    </p:bodyStyle>
    <p:otherStyle>
      <a:defPPr>
        <a:defRPr lang="pt-PT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tlas\Desktop\Tese\Videos\PlayerExample.avi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tlas\Desktop\Tese\Videos\OclusionExtract2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tlas\Desktop\Tese\Videos\MovingNearWall2.avi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tlas\Desktop\Tese\Videos\CrossWalk3.av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Jorge Almeida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Seguimento de objectos dinâmicos com oclusão usando dados laser</a:t>
            </a:r>
            <a:endParaRPr lang="pt-PT" dirty="0"/>
          </a:p>
        </p:txBody>
      </p:sp>
      <p:pic>
        <p:nvPicPr>
          <p:cNvPr id="5" name="Imagem 4" descr="simbolo_UA_pre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2377"/>
            <a:ext cx="571504" cy="5834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15074" y="1185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Universidade de Aveiro 2010</a:t>
            </a:r>
          </a:p>
          <a:p>
            <a:r>
              <a:rPr lang="pt-PT" sz="1200" dirty="0" smtClean="0"/>
              <a:t>Departamento de Engenharia Mecânica</a:t>
            </a:r>
          </a:p>
          <a:p>
            <a:r>
              <a:rPr lang="pt-PT" sz="1200" dirty="0" smtClean="0"/>
              <a:t>Laboratório de Automação e Robótica</a:t>
            </a:r>
            <a:endParaRPr lang="pt-PT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581025"/>
            <a:ext cx="30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Prof. Doutor Vitor Manuel Ferreira dos Santos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85909" y="6488668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14 Julho 2010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Remover ruído</a:t>
            </a:r>
          </a:p>
          <a:p>
            <a:endParaRPr lang="pt-PT" dirty="0" smtClean="0"/>
          </a:p>
          <a:p>
            <a:r>
              <a:rPr lang="pt-PT" dirty="0" smtClean="0"/>
              <a:t>Filtro de média móvel temporal</a:t>
            </a:r>
          </a:p>
          <a:p>
            <a:pPr lvl="1"/>
            <a:r>
              <a:rPr lang="pt-PT" dirty="0" smtClean="0"/>
              <a:t>Aplicado aos dados em coordenadas polares (r, </a:t>
            </a:r>
            <a:r>
              <a:rPr lang="el-GR" dirty="0" smtClean="0"/>
              <a:t>θ</a:t>
            </a:r>
            <a:r>
              <a:rPr lang="pt-PT" dirty="0" smtClean="0"/>
              <a:t>)</a:t>
            </a:r>
          </a:p>
          <a:p>
            <a:endParaRPr lang="pt-PT" dirty="0" smtClean="0"/>
          </a:p>
          <a:p>
            <a:r>
              <a:rPr lang="pt-PT" dirty="0" smtClean="0"/>
              <a:t>Filtragem limitada de modo a não comprometer a resposta do algoritmo</a:t>
            </a:r>
          </a:p>
          <a:p>
            <a:endParaRPr lang="pt-PT" dirty="0" smtClean="0"/>
          </a:p>
          <a:p>
            <a:r>
              <a:rPr lang="pt-PT" dirty="0" smtClean="0"/>
              <a:t>Calculo das coordenadas cartesianas (x, y)</a:t>
            </a:r>
          </a:p>
          <a:p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Pré-processamento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Criação de objectos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cap="small" dirty="0" smtClean="0"/>
              <a:t>Pré-processamento</a:t>
            </a:r>
            <a:endParaRPr lang="pt-PT" sz="1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Agrupamento de medidas pertencentes ao mesmo grupo</a:t>
            </a:r>
          </a:p>
          <a:p>
            <a:endParaRPr lang="pt-PT" dirty="0" smtClean="0"/>
          </a:p>
          <a:p>
            <a:r>
              <a:rPr lang="pt-PT" dirty="0" smtClean="0"/>
              <a:t>Várias etapas</a:t>
            </a:r>
          </a:p>
          <a:p>
            <a:pPr lvl="1"/>
            <a:r>
              <a:rPr lang="pt-PT" dirty="0" smtClean="0"/>
              <a:t>Detecção de pontos </a:t>
            </a:r>
            <a:r>
              <a:rPr lang="pt-PT" dirty="0" err="1" smtClean="0"/>
              <a:t>ocludidos</a:t>
            </a:r>
            <a:endParaRPr lang="pt-PT" dirty="0" smtClean="0"/>
          </a:p>
          <a:p>
            <a:pPr lvl="1"/>
            <a:r>
              <a:rPr lang="pt-PT" dirty="0" smtClean="0"/>
              <a:t>Segmentação de pontos visíveis e ocluídos</a:t>
            </a:r>
          </a:p>
          <a:p>
            <a:endParaRPr lang="pt-PT" dirty="0" smtClean="0"/>
          </a:p>
          <a:p>
            <a:r>
              <a:rPr lang="pt-PT" dirty="0" smtClean="0"/>
              <a:t>Distância euclidiana entre pontos consecutivos</a:t>
            </a:r>
          </a:p>
          <a:p>
            <a:endParaRPr lang="pt-PT" dirty="0" smtClean="0"/>
          </a:p>
          <a:p>
            <a:r>
              <a:rPr lang="pt-PT" dirty="0" smtClean="0"/>
              <a:t>Fragmentação de objectos grandes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Segmentação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Criação de objectos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cap="small" dirty="0" smtClean="0"/>
              <a:t>Segmentação</a:t>
            </a:r>
            <a:endParaRPr lang="pt-PT" sz="1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Simplificar o tratamento dos dados</a:t>
            </a:r>
          </a:p>
          <a:p>
            <a:endParaRPr lang="pt-PT" dirty="0" smtClean="0"/>
          </a:p>
          <a:p>
            <a:r>
              <a:rPr lang="pt-PT" dirty="0" smtClean="0"/>
              <a:t>Conversão de grupos de pontos a linhas</a:t>
            </a:r>
          </a:p>
          <a:p>
            <a:pPr lvl="1"/>
            <a:r>
              <a:rPr lang="pt-PT" dirty="0" smtClean="0"/>
              <a:t>Representação suficiente para os efeitos pretendidos</a:t>
            </a:r>
          </a:p>
          <a:p>
            <a:endParaRPr lang="pt-PT" dirty="0" smtClean="0"/>
          </a:p>
          <a:p>
            <a:r>
              <a:rPr lang="pt-PT" i="1" dirty="0" err="1" smtClean="0"/>
              <a:t>Iterative</a:t>
            </a:r>
            <a:r>
              <a:rPr lang="pt-PT" i="1" dirty="0" smtClean="0"/>
              <a:t> </a:t>
            </a:r>
            <a:r>
              <a:rPr lang="pt-PT" i="1" dirty="0" err="1" smtClean="0"/>
              <a:t>End-Point</a:t>
            </a:r>
            <a:r>
              <a:rPr lang="pt-PT" i="1" dirty="0" smtClean="0"/>
              <a:t> </a:t>
            </a:r>
            <a:r>
              <a:rPr lang="pt-PT" i="1" dirty="0" err="1" smtClean="0"/>
              <a:t>Fit</a:t>
            </a:r>
            <a:r>
              <a:rPr lang="pt-PT" i="1" dirty="0" smtClean="0"/>
              <a:t> </a:t>
            </a:r>
            <a:r>
              <a:rPr lang="pt-PT" dirty="0" smtClean="0"/>
              <a:t>(IEPF)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Redução de dados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Criação de objectos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cap="small" dirty="0" smtClean="0"/>
              <a:t>Redução de dados</a:t>
            </a:r>
            <a:endParaRPr lang="pt-PT" sz="1400" cap="sm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572008"/>
            <a:ext cx="3952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PT" dirty="0" smtClean="0"/>
              <a:t>Zonas de procura</a:t>
            </a:r>
          </a:p>
          <a:p>
            <a:pPr lvl="1"/>
            <a:r>
              <a:rPr lang="pt-PT" dirty="0" smtClean="0"/>
              <a:t>Forma elipsoidal</a:t>
            </a:r>
          </a:p>
          <a:p>
            <a:endParaRPr lang="pt-PT" dirty="0" smtClean="0"/>
          </a:p>
          <a:p>
            <a:r>
              <a:rPr lang="pt-PT" dirty="0" smtClean="0"/>
              <a:t>Objectos visíveis não associados são adicionados à lista de objectos a seguir</a:t>
            </a:r>
          </a:p>
          <a:p>
            <a:endParaRPr lang="pt-PT" dirty="0" smtClean="0"/>
          </a:p>
          <a:p>
            <a:r>
              <a:rPr lang="pt-PT" dirty="0" smtClean="0"/>
              <a:t>Objectos </a:t>
            </a:r>
            <a:r>
              <a:rPr lang="pt-PT" dirty="0" smtClean="0"/>
              <a:t>não associados são removidos da lista</a:t>
            </a:r>
          </a:p>
          <a:p>
            <a:endParaRPr lang="pt-PT" dirty="0" smtClean="0"/>
          </a:p>
          <a:p>
            <a:r>
              <a:rPr lang="pt-PT" dirty="0" smtClean="0"/>
              <a:t>Auxiliada por</a:t>
            </a:r>
          </a:p>
          <a:p>
            <a:pPr lvl="1"/>
            <a:r>
              <a:rPr lang="pt-PT" dirty="0" smtClean="0"/>
              <a:t>Previsão do movimento dos objectos</a:t>
            </a:r>
          </a:p>
          <a:p>
            <a:pPr lvl="1"/>
            <a:r>
              <a:rPr lang="pt-PT" dirty="0" smtClean="0"/>
              <a:t>Heurística para melhorar o desempenho</a:t>
            </a:r>
          </a:p>
          <a:p>
            <a:pPr lvl="1"/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Associação de objectos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Associação de objectos</a:t>
            </a:r>
            <a:endParaRPr lang="pt-PT" sz="1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Centro na posição prevista</a:t>
            </a:r>
            <a:br>
              <a:rPr lang="pt-PT" dirty="0" smtClean="0"/>
            </a:br>
            <a:r>
              <a:rPr lang="pt-PT" dirty="0" smtClean="0"/>
              <a:t>do objecto</a:t>
            </a:r>
          </a:p>
          <a:p>
            <a:endParaRPr lang="pt-PT" dirty="0" smtClean="0"/>
          </a:p>
          <a:p>
            <a:r>
              <a:rPr lang="pt-PT" dirty="0" smtClean="0"/>
              <a:t>Alinhada com o vector de </a:t>
            </a:r>
            <a:br>
              <a:rPr lang="pt-PT" dirty="0" smtClean="0"/>
            </a:br>
            <a:r>
              <a:rPr lang="pt-PT" dirty="0" smtClean="0"/>
              <a:t>velocidade</a:t>
            </a:r>
          </a:p>
          <a:p>
            <a:endParaRPr lang="pt-PT" dirty="0" smtClean="0"/>
          </a:p>
          <a:p>
            <a:r>
              <a:rPr lang="pt-PT" dirty="0" smtClean="0"/>
              <a:t>Eixos variáveis</a:t>
            </a:r>
          </a:p>
          <a:p>
            <a:pPr lvl="1"/>
            <a:r>
              <a:rPr lang="pt-PT" dirty="0" smtClean="0"/>
              <a:t>Dimensão do objecto</a:t>
            </a:r>
          </a:p>
          <a:p>
            <a:pPr lvl="1"/>
            <a:r>
              <a:rPr lang="pt-PT" dirty="0" smtClean="0"/>
              <a:t>Tempo de oclusão</a:t>
            </a:r>
          </a:p>
          <a:p>
            <a:pPr lvl="1"/>
            <a:r>
              <a:rPr lang="pt-PT" dirty="0" smtClean="0"/>
              <a:t>Erros de localização</a:t>
            </a:r>
          </a:p>
          <a:p>
            <a:pPr lvl="1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Zona de procura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Associação de objectos </a:t>
            </a:r>
            <a:r>
              <a:rPr lang="pt-PT" sz="1400" cap="small" dirty="0" smtClean="0"/>
              <a:t>– Zona de procura</a:t>
            </a:r>
            <a:endParaRPr lang="pt-PT" sz="1400" cap="small" dirty="0"/>
          </a:p>
        </p:txBody>
      </p:sp>
      <p:pic>
        <p:nvPicPr>
          <p:cNvPr id="5" name="Imagem 4" descr="SearchArea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1428736"/>
            <a:ext cx="3857620" cy="52353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Filtro de Kalman linear adaptativo</a:t>
            </a:r>
          </a:p>
          <a:p>
            <a:endParaRPr lang="pt-PT" dirty="0" smtClean="0"/>
          </a:p>
          <a:p>
            <a:r>
              <a:rPr lang="pt-PT" dirty="0" smtClean="0"/>
              <a:t>Dois modelos de movimento</a:t>
            </a:r>
          </a:p>
          <a:p>
            <a:pPr lvl="1"/>
            <a:r>
              <a:rPr lang="pt-PT" dirty="0" smtClean="0"/>
              <a:t>Velocidade constante</a:t>
            </a:r>
          </a:p>
          <a:p>
            <a:pPr lvl="1"/>
            <a:r>
              <a:rPr lang="pt-PT" dirty="0" smtClean="0"/>
              <a:t>Aceleração constante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Matriz de </a:t>
            </a:r>
            <a:r>
              <a:rPr lang="pt-PT" dirty="0" err="1" smtClean="0"/>
              <a:t>covariância</a:t>
            </a:r>
            <a:r>
              <a:rPr lang="pt-PT" dirty="0" smtClean="0"/>
              <a:t> do ruído do processo é variável com erro de previsão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Previsão de movimento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Associação de objectos </a:t>
            </a:r>
            <a:r>
              <a:rPr lang="pt-PT" sz="1400" cap="small" dirty="0" smtClean="0"/>
              <a:t>– Previsão de movimento</a:t>
            </a:r>
            <a:endParaRPr lang="pt-PT" sz="1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Melhorar o desempenho</a:t>
            </a:r>
          </a:p>
          <a:p>
            <a:endParaRPr lang="pt-PT" dirty="0" smtClean="0"/>
          </a:p>
          <a:p>
            <a:r>
              <a:rPr lang="pt-PT" dirty="0" smtClean="0"/>
              <a:t>Apenas associações únicas</a:t>
            </a:r>
          </a:p>
          <a:p>
            <a:endParaRPr lang="pt-PT" dirty="0" smtClean="0"/>
          </a:p>
          <a:p>
            <a:r>
              <a:rPr lang="pt-PT" dirty="0" smtClean="0"/>
              <a:t>Zonas de exclusão</a:t>
            </a:r>
          </a:p>
          <a:p>
            <a:pPr lvl="1"/>
            <a:r>
              <a:rPr lang="pt-PT" i="1" dirty="0" err="1" smtClean="0"/>
              <a:t>ezA</a:t>
            </a:r>
            <a:endParaRPr lang="pt-PT" i="1" dirty="0" smtClean="0"/>
          </a:p>
          <a:p>
            <a:pPr lvl="2"/>
            <a:r>
              <a:rPr lang="pt-PT" dirty="0" smtClean="0"/>
              <a:t>Evita a criação de objectos </a:t>
            </a:r>
            <a:br>
              <a:rPr lang="pt-PT" dirty="0" smtClean="0"/>
            </a:br>
            <a:r>
              <a:rPr lang="pt-PT" dirty="0" smtClean="0"/>
              <a:t>falsos</a:t>
            </a:r>
          </a:p>
          <a:p>
            <a:pPr lvl="1"/>
            <a:r>
              <a:rPr lang="pt-PT" i="1" dirty="0" err="1" smtClean="0"/>
              <a:t>ezB</a:t>
            </a:r>
            <a:endParaRPr lang="pt-PT" i="1" dirty="0" smtClean="0"/>
          </a:p>
          <a:p>
            <a:pPr lvl="2"/>
            <a:r>
              <a:rPr lang="pt-PT" dirty="0" smtClean="0"/>
              <a:t>Evita associações erradas</a:t>
            </a:r>
          </a:p>
          <a:p>
            <a:pPr lvl="1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Heurística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Associação de objectos </a:t>
            </a:r>
            <a:r>
              <a:rPr lang="pt-PT" sz="1400" cap="small" dirty="0" smtClean="0"/>
              <a:t>– Heurística</a:t>
            </a:r>
            <a:endParaRPr lang="pt-PT" sz="1400" cap="small" dirty="0"/>
          </a:p>
        </p:txBody>
      </p:sp>
      <p:pic>
        <p:nvPicPr>
          <p:cNvPr id="7" name="Imagem 6" descr="SearchArea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1571612"/>
            <a:ext cx="3857652" cy="50720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pt-PT" sz="2800" dirty="0" smtClean="0"/>
              <a:t>Simplificar o desenvolvimento</a:t>
            </a:r>
          </a:p>
          <a:p>
            <a:pPr marL="342900" lvl="1" indent="-342900">
              <a:buFontTx/>
              <a:buChar char="•"/>
            </a:pPr>
            <a:endParaRPr lang="pt-PT" sz="2800" i="1" dirty="0" smtClean="0"/>
          </a:p>
          <a:p>
            <a:pPr marL="342900" lvl="1" indent="-342900">
              <a:buFontTx/>
              <a:buChar char="•"/>
            </a:pPr>
            <a:r>
              <a:rPr lang="pt-PT" sz="2800" dirty="0" smtClean="0"/>
              <a:t>Impossível trabalhar sempre com dados reais</a:t>
            </a:r>
          </a:p>
          <a:p>
            <a:pPr marL="342900" lvl="1" indent="-342900">
              <a:buFontTx/>
              <a:buChar char="•"/>
            </a:pPr>
            <a:endParaRPr lang="pt-PT" sz="2800" i="1" dirty="0" smtClean="0"/>
          </a:p>
          <a:p>
            <a:r>
              <a:rPr lang="pt-PT" i="1" dirty="0" err="1" smtClean="0"/>
              <a:t>Recorder</a:t>
            </a:r>
            <a:endParaRPr lang="pt-PT" i="1" dirty="0" smtClean="0"/>
          </a:p>
          <a:p>
            <a:pPr lvl="1"/>
            <a:r>
              <a:rPr lang="pt-PT" dirty="0" smtClean="0"/>
              <a:t>Guardar dados para posterior uso</a:t>
            </a:r>
          </a:p>
          <a:p>
            <a:pPr lvl="1"/>
            <a:endParaRPr lang="pt-PT" i="1" dirty="0" smtClean="0"/>
          </a:p>
          <a:p>
            <a:r>
              <a:rPr lang="pt-PT" i="1" dirty="0" err="1" smtClean="0"/>
              <a:t>Player</a:t>
            </a:r>
            <a:endParaRPr lang="pt-PT" i="1" dirty="0" smtClean="0"/>
          </a:p>
          <a:p>
            <a:pPr lvl="1"/>
            <a:r>
              <a:rPr lang="pt-PT" dirty="0" smtClean="0"/>
              <a:t>Reenviar os dados guardados para o programa</a:t>
            </a:r>
          </a:p>
          <a:p>
            <a:pPr lvl="1"/>
            <a:r>
              <a:rPr lang="pt-PT" dirty="0" smtClean="0"/>
              <a:t>“Simulação” com dados reais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Ferramentas auxiliares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Ferramentas auxiliares</a:t>
            </a:r>
            <a:endParaRPr lang="pt-PT" sz="14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Demonstração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Ferramentas auxiliares</a:t>
            </a:r>
            <a:endParaRPr lang="pt-PT" sz="1400" cap="small" dirty="0"/>
          </a:p>
        </p:txBody>
      </p:sp>
      <p:pic>
        <p:nvPicPr>
          <p:cNvPr id="5" name="PlayerExamp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785926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Performance do filtro de Kalman</a:t>
            </a:r>
          </a:p>
          <a:p>
            <a:pPr lvl="1"/>
            <a:r>
              <a:rPr lang="pt-PT" dirty="0" smtClean="0"/>
              <a:t>Comparação dos dois modelos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Robustez à oclusão</a:t>
            </a:r>
          </a:p>
          <a:p>
            <a:pPr lvl="1"/>
            <a:r>
              <a:rPr lang="pt-PT" dirty="0" smtClean="0"/>
              <a:t>Zona exterior de passagem de peões</a:t>
            </a:r>
          </a:p>
          <a:p>
            <a:pPr lvl="1"/>
            <a:r>
              <a:rPr lang="pt-PT" dirty="0" smtClean="0"/>
              <a:t>Teste à performance global do algoritmo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Movimento de objectos muito próximos</a:t>
            </a:r>
          </a:p>
          <a:p>
            <a:pPr lvl="1"/>
            <a:r>
              <a:rPr lang="pt-PT" dirty="0" smtClean="0"/>
              <a:t>Pessoa movendo-se encostada a uma parede</a:t>
            </a:r>
          </a:p>
          <a:p>
            <a:pPr lvl="1"/>
            <a:r>
              <a:rPr lang="pt-PT" dirty="0" smtClean="0"/>
              <a:t>Algoritmos de segurança</a:t>
            </a:r>
          </a:p>
          <a:p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Experiências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Experiencias</a:t>
            </a:r>
            <a:endParaRPr lang="pt-PT" sz="1400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PT" dirty="0" smtClean="0"/>
              <a:t>Objectivos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Motivação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Laser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Algoritmo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Ferramentas auxiliares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Experiências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Resultados</a:t>
            </a:r>
          </a:p>
          <a:p>
            <a:pPr>
              <a:lnSpc>
                <a:spcPct val="120000"/>
              </a:lnSpc>
            </a:pPr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Resumo</a:t>
            </a:r>
            <a:endParaRPr lang="pt-PT" sz="1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PT" dirty="0" smtClean="0"/>
              <a:t>Ensaio de longa duração (~</a:t>
            </a:r>
            <a:r>
              <a:rPr lang="pt-PT" dirty="0" smtClean="0">
                <a:latin typeface="Cambria" pitchFamily="18" charset="0"/>
              </a:rPr>
              <a:t>17</a:t>
            </a:r>
            <a:r>
              <a:rPr lang="pt-PT" dirty="0" smtClean="0"/>
              <a:t> </a:t>
            </a:r>
            <a:r>
              <a:rPr lang="pt-PT" dirty="0" err="1" smtClean="0"/>
              <a:t>min</a:t>
            </a:r>
            <a:r>
              <a:rPr lang="pt-PT" dirty="0" smtClean="0"/>
              <a:t>) em zona populosa</a:t>
            </a:r>
          </a:p>
          <a:p>
            <a:endParaRPr lang="pt-PT" dirty="0" smtClean="0"/>
          </a:p>
          <a:p>
            <a:r>
              <a:rPr lang="pt-PT" i="1" dirty="0" err="1" smtClean="0"/>
              <a:t>Ground-truth</a:t>
            </a:r>
            <a:r>
              <a:rPr lang="pt-PT" dirty="0" smtClean="0"/>
              <a:t> obtido com câmara de filmar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Avaliação da performance</a:t>
            </a:r>
          </a:p>
          <a:p>
            <a:pPr lvl="1"/>
            <a:r>
              <a:rPr lang="pt-PT" dirty="0" smtClean="0"/>
              <a:t>Percentagem de tempo de seguimento</a:t>
            </a:r>
          </a:p>
          <a:p>
            <a:pPr lvl="1"/>
            <a:r>
              <a:rPr lang="pt-PT" dirty="0" smtClean="0"/>
              <a:t>Percentagem de alvos com falhas</a:t>
            </a:r>
          </a:p>
          <a:p>
            <a:pPr lvl="2"/>
            <a:r>
              <a:rPr lang="pt-PT" dirty="0" smtClean="0"/>
              <a:t>Perca de alvo</a:t>
            </a:r>
          </a:p>
          <a:p>
            <a:pPr lvl="2"/>
            <a:r>
              <a:rPr lang="pt-PT" dirty="0" smtClean="0"/>
              <a:t>Troca de alvo</a:t>
            </a:r>
          </a:p>
          <a:p>
            <a:pPr lvl="2"/>
            <a:r>
              <a:rPr lang="pt-PT" dirty="0" smtClean="0"/>
              <a:t>Criação de objectos falsos</a:t>
            </a:r>
          </a:p>
          <a:p>
            <a:pPr lvl="2">
              <a:buNone/>
            </a:pPr>
            <a:endParaRPr lang="pt-PT" dirty="0" smtClean="0"/>
          </a:p>
          <a:p>
            <a:pPr lvl="2"/>
            <a:endParaRPr lang="pt-PT" dirty="0" smtClean="0"/>
          </a:p>
          <a:p>
            <a:pPr lvl="2"/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Oclusão em ambiente real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Resultados </a:t>
            </a:r>
            <a:r>
              <a:rPr lang="pt-PT" sz="1400" cap="small" dirty="0" smtClean="0"/>
              <a:t>– Oclusão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Oclusão em ambiente real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Resultados </a:t>
            </a:r>
            <a:r>
              <a:rPr lang="pt-PT" sz="1400" cap="small" dirty="0" smtClean="0"/>
              <a:t>– Oclusão</a:t>
            </a:r>
          </a:p>
        </p:txBody>
      </p:sp>
      <p:pic>
        <p:nvPicPr>
          <p:cNvPr id="6" name="OclusionExtract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23926" y="1428736"/>
            <a:ext cx="7096148" cy="532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Distinção entre alvos singulares (A) e múltiplos (B)</a:t>
            </a:r>
          </a:p>
          <a:p>
            <a:endParaRPr lang="pt-PT" dirty="0" smtClean="0"/>
          </a:p>
          <a:p>
            <a:r>
              <a:rPr lang="pt-PT" dirty="0" smtClean="0"/>
              <a:t>Bons resultados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Alvos tipo B apresentam piores resultados</a:t>
            </a:r>
          </a:p>
          <a:p>
            <a:pPr lvl="1"/>
            <a:r>
              <a:rPr lang="pt-PT" dirty="0" smtClean="0"/>
              <a:t>Longas oclusões</a:t>
            </a:r>
          </a:p>
          <a:p>
            <a:endParaRPr lang="pt-PT" dirty="0" smtClean="0"/>
          </a:p>
          <a:p>
            <a:r>
              <a:rPr lang="pt-PT" dirty="0" smtClean="0"/>
              <a:t>Falha mais comum foi a perca de alvo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Oclusão em ambiente real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Resultados </a:t>
            </a:r>
            <a:r>
              <a:rPr lang="pt-PT" sz="1400" cap="small" dirty="0" smtClean="0"/>
              <a:t>– Oclusão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57224" y="3000372"/>
          <a:ext cx="7500989" cy="956529"/>
        </p:xfrm>
        <a:graphic>
          <a:graphicData uri="http://schemas.openxmlformats.org/drawingml/2006/table">
            <a:tbl>
              <a:tblPr/>
              <a:tblGrid>
                <a:gridCol w="1053138"/>
                <a:gridCol w="1678722"/>
                <a:gridCol w="2104778"/>
                <a:gridCol w="2664351"/>
              </a:tblGrid>
              <a:tr h="407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noProof="0" dirty="0" smtClean="0">
                          <a:latin typeface="+mn-lt"/>
                          <a:ea typeface="Constantia"/>
                          <a:cs typeface="Times New Roman"/>
                        </a:rPr>
                        <a:t>Tipo</a:t>
                      </a:r>
                      <a:endParaRPr lang="pt-PT" sz="1400" noProof="0" dirty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noProof="0" dirty="0" smtClean="0">
                          <a:latin typeface="+mn-lt"/>
                          <a:ea typeface="Constantia"/>
                          <a:cs typeface="Times New Roman"/>
                        </a:rPr>
                        <a:t>Numero de alvos</a:t>
                      </a:r>
                      <a:endParaRPr lang="pt-PT" sz="1400" noProof="0" dirty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noProof="0" dirty="0" smtClean="0">
                          <a:latin typeface="+mn-lt"/>
                          <a:ea typeface="Constantia"/>
                          <a:cs typeface="Times New Roman"/>
                        </a:rPr>
                        <a:t>% tempo</a:t>
                      </a:r>
                      <a:r>
                        <a:rPr lang="pt-PT" sz="1400" b="1" baseline="0" noProof="0" dirty="0" smtClean="0">
                          <a:latin typeface="+mn-lt"/>
                          <a:ea typeface="Constantia"/>
                          <a:cs typeface="Times New Roman"/>
                        </a:rPr>
                        <a:t> seguimento</a:t>
                      </a:r>
                      <a:endParaRPr lang="pt-PT" sz="1400" noProof="0" dirty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b="1" noProof="0" dirty="0" smtClean="0">
                          <a:latin typeface="+mn-lt"/>
                          <a:ea typeface="Constantia"/>
                          <a:cs typeface="Times New Roman"/>
                        </a:rPr>
                        <a:t>% objectos com falhas</a:t>
                      </a:r>
                      <a:endParaRPr lang="pt-PT" sz="1400" noProof="0" dirty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+mn-lt"/>
                          <a:ea typeface="Constantia"/>
                          <a:cs typeface="Times New Roman"/>
                        </a:rPr>
                        <a:t>A</a:t>
                      </a:r>
                      <a:endParaRPr lang="pt-PT" sz="1400" noProof="0" dirty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37</a:t>
                      </a:r>
                      <a:endParaRPr lang="pt-PT" sz="1400" noProof="0" dirty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98.5</a:t>
                      </a:r>
                      <a:endParaRPr lang="pt-PT" sz="1400" noProof="0" dirty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5.4</a:t>
                      </a:r>
                      <a:endParaRPr lang="pt-PT" sz="1400" noProof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smtClean="0">
                          <a:latin typeface="+mn-lt"/>
                          <a:ea typeface="Constantia"/>
                          <a:cs typeface="Times New Roman"/>
                        </a:rPr>
                        <a:t>B</a:t>
                      </a:r>
                      <a:endParaRPr lang="pt-PT" sz="1400" noProof="0">
                        <a:latin typeface="+mn-lt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26</a:t>
                      </a:r>
                      <a:endParaRPr lang="pt-PT" sz="1400" noProof="0" dirty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89.9</a:t>
                      </a:r>
                      <a:endParaRPr lang="pt-PT" sz="1400" noProof="0" dirty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noProof="0" dirty="0" smtClean="0">
                          <a:latin typeface="Cambria" pitchFamily="18" charset="0"/>
                          <a:ea typeface="Constantia"/>
                          <a:cs typeface="Times New Roman"/>
                        </a:rPr>
                        <a:t>19.2</a:t>
                      </a:r>
                      <a:endParaRPr lang="pt-PT" sz="1400" noProof="0" dirty="0">
                        <a:latin typeface="Cambria" pitchFamily="18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Objectos em proximidade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Resultados </a:t>
            </a:r>
            <a:r>
              <a:rPr lang="pt-PT" sz="1400" cap="small" dirty="0" smtClean="0"/>
              <a:t>– Objectos em proximidade</a:t>
            </a:r>
          </a:p>
        </p:txBody>
      </p:sp>
      <p:pic>
        <p:nvPicPr>
          <p:cNvPr id="6" name="MovingNearWall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59645" y="1500174"/>
            <a:ext cx="7024710" cy="526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Foi implementado um algoritmo capaz de seguir obstáculos usando dados laser.</a:t>
            </a:r>
          </a:p>
          <a:p>
            <a:endParaRPr lang="pt-PT" sz="2000" dirty="0" smtClean="0"/>
          </a:p>
          <a:p>
            <a:r>
              <a:rPr lang="pt-PT" sz="2000" dirty="0" smtClean="0"/>
              <a:t>O algoritmo mostrou-se robusto e eficaz mesmo em situações de extensa oclusão.</a:t>
            </a:r>
          </a:p>
          <a:p>
            <a:endParaRPr lang="pt-PT" sz="2000" dirty="0" smtClean="0"/>
          </a:p>
          <a:p>
            <a:r>
              <a:rPr lang="pt-PT" sz="2000" dirty="0" smtClean="0"/>
              <a:t>O filtro de Kalman mostrou-se uma ferramenta eficaz na previsão do movimento dos objectos.</a:t>
            </a:r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O sistema </a:t>
            </a:r>
            <a:r>
              <a:rPr lang="pt-PT" sz="2000" i="1" dirty="0" err="1" smtClean="0"/>
              <a:t>Recorder</a:t>
            </a:r>
            <a:r>
              <a:rPr lang="pt-PT" sz="2000" i="1" dirty="0" smtClean="0"/>
              <a:t>/</a:t>
            </a:r>
            <a:r>
              <a:rPr lang="pt-PT" sz="2000" i="1" dirty="0" err="1" smtClean="0"/>
              <a:t>Player</a:t>
            </a:r>
            <a:r>
              <a:rPr lang="pt-PT" sz="2000" dirty="0" smtClean="0"/>
              <a:t> verificou ser indispensável não só neste trabalho mas também em outros trabalhos da equipa</a:t>
            </a:r>
          </a:p>
          <a:p>
            <a:endParaRPr lang="pt-PT" sz="2000" dirty="0" smtClean="0"/>
          </a:p>
          <a:p>
            <a:r>
              <a:rPr lang="pt-PT" sz="2000" dirty="0" smtClean="0"/>
              <a:t>Trabalho futuro deverá incidir sobre os problemas levantados pelo movimento próprio do sensor quando montado numa plataforma móvel (</a:t>
            </a:r>
            <a:r>
              <a:rPr lang="pt-PT" sz="2000" i="1" dirty="0" err="1" smtClean="0"/>
              <a:t>ego-motion</a:t>
            </a:r>
            <a:r>
              <a:rPr lang="pt-PT" sz="2000" dirty="0" smtClean="0"/>
              <a:t>); uma melhor definição dos objectos e na aplicação de algoritmos mais sofisticados para as várias tarefas.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 e trabalho futuro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Conclusões</a:t>
            </a:r>
            <a:endParaRPr lang="pt-PT" sz="1400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Vídeo demonstrativo</a:t>
            </a:r>
            <a:endParaRPr lang="pt-PT" dirty="0"/>
          </a:p>
        </p:txBody>
      </p:sp>
      <p:pic>
        <p:nvPicPr>
          <p:cNvPr id="7" name="CrossWalk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83471" y="1482354"/>
            <a:ext cx="6977058" cy="523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Jorge Almeida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Seguimento de objectos dinâmicos com oclusão usando dados laser</a:t>
            </a:r>
            <a:endParaRPr lang="pt-PT" dirty="0"/>
          </a:p>
        </p:txBody>
      </p:sp>
      <p:pic>
        <p:nvPicPr>
          <p:cNvPr id="5" name="Imagem 4" descr="simbolo_UA_pre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2377"/>
            <a:ext cx="571504" cy="5834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15074" y="1185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Universidade de Aveiro 2010</a:t>
            </a:r>
          </a:p>
          <a:p>
            <a:r>
              <a:rPr lang="pt-PT" sz="1200" dirty="0" smtClean="0"/>
              <a:t>Departamento de Engenharia Mecânica</a:t>
            </a:r>
          </a:p>
          <a:p>
            <a:r>
              <a:rPr lang="pt-PT" sz="1200" dirty="0" smtClean="0"/>
              <a:t>Laboratório de Automação e Robótica</a:t>
            </a:r>
            <a:endParaRPr lang="pt-PT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581025"/>
            <a:ext cx="30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Prof. Doutor Vitor Manuel Ferreira dos Santos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85909" y="6488668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14 Julho 2010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Algoritmo capaz de seguir múltiplos alvos</a:t>
            </a:r>
          </a:p>
          <a:p>
            <a:pPr lvl="1"/>
            <a:r>
              <a:rPr lang="pt-PT" dirty="0" smtClean="0"/>
              <a:t>Superar oclusões temporárias</a:t>
            </a:r>
          </a:p>
          <a:p>
            <a:pPr lvl="1"/>
            <a:r>
              <a:rPr lang="pt-PT" dirty="0" smtClean="0"/>
              <a:t>Obter velocidades e posições dos alvos</a:t>
            </a:r>
          </a:p>
          <a:p>
            <a:pPr lvl="1">
              <a:buNone/>
            </a:pPr>
            <a:endParaRPr lang="pt-PT" dirty="0" smtClean="0"/>
          </a:p>
          <a:p>
            <a:pPr marL="342900" lvl="1" indent="-342900">
              <a:buChar char="•"/>
            </a:pPr>
            <a:r>
              <a:rPr lang="pt-PT" sz="2800" dirty="0" smtClean="0"/>
              <a:t>Utilização de sensor de distâncias laser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pt-PT" dirty="0" smtClean="0"/>
              <a:t>Objectivos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Objectivos</a:t>
            </a:r>
            <a:endParaRPr lang="pt-PT" sz="1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Percepção dos objectos dinâmicos do ambiente</a:t>
            </a:r>
          </a:p>
          <a:p>
            <a:endParaRPr lang="pt-PT" u="sng" dirty="0" smtClean="0"/>
          </a:p>
          <a:p>
            <a:r>
              <a:rPr lang="pt-PT" dirty="0" smtClean="0"/>
              <a:t>Ambientes Interiores</a:t>
            </a:r>
          </a:p>
          <a:p>
            <a:pPr lvl="1"/>
            <a:r>
              <a:rPr lang="pt-PT" dirty="0" smtClean="0"/>
              <a:t>Segurança, controlo de acessos</a:t>
            </a:r>
          </a:p>
          <a:p>
            <a:pPr lvl="1"/>
            <a:r>
              <a:rPr lang="pt-PT" dirty="0" smtClean="0"/>
              <a:t>Optimização de fluxos de movimento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Ambientes Exteriores</a:t>
            </a:r>
          </a:p>
          <a:p>
            <a:pPr lvl="1"/>
            <a:r>
              <a:rPr lang="pt-PT" dirty="0" smtClean="0"/>
              <a:t>Assistência à condução de veículos</a:t>
            </a:r>
          </a:p>
          <a:p>
            <a:pPr lvl="1"/>
            <a:r>
              <a:rPr lang="pt-PT" dirty="0" smtClean="0"/>
              <a:t>Algoritmos de planeamento de trajectória avançados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Motivação</a:t>
            </a:r>
            <a:endParaRPr lang="pt-PT" dirty="0"/>
          </a:p>
        </p:txBody>
      </p:sp>
      <p:sp>
        <p:nvSpPr>
          <p:cNvPr id="364" name="CaixaDeTexto 36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Introdução</a:t>
            </a:r>
            <a:endParaRPr lang="pt-PT" sz="14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Sensor de distâncias </a:t>
            </a:r>
            <a:r>
              <a:rPr lang="pt-PT" dirty="0" smtClean="0">
                <a:latin typeface="Cambria" pitchFamily="18" charset="0"/>
              </a:rPr>
              <a:t>2</a:t>
            </a:r>
            <a:r>
              <a:rPr lang="pt-PT" dirty="0" smtClean="0"/>
              <a:t>D</a:t>
            </a:r>
          </a:p>
          <a:p>
            <a:endParaRPr lang="pt-PT" dirty="0" smtClean="0"/>
          </a:p>
          <a:p>
            <a:r>
              <a:rPr lang="pt-PT" dirty="0" err="1" smtClean="0"/>
              <a:t>Hokuyo</a:t>
            </a:r>
            <a:r>
              <a:rPr lang="pt-PT" dirty="0" smtClean="0"/>
              <a:t> UTM-</a:t>
            </a:r>
            <a:r>
              <a:rPr lang="pt-PT" dirty="0" smtClean="0">
                <a:latin typeface="Cambria" pitchFamily="18" charset="0"/>
              </a:rPr>
              <a:t>30</a:t>
            </a:r>
            <a:r>
              <a:rPr lang="pt-PT" dirty="0" smtClean="0"/>
              <a:t>LX</a:t>
            </a:r>
          </a:p>
          <a:p>
            <a:pPr lvl="1"/>
            <a:r>
              <a:rPr lang="pt-PT" dirty="0" smtClean="0">
                <a:latin typeface="Cambria" pitchFamily="18" charset="0"/>
              </a:rPr>
              <a:t>30</a:t>
            </a:r>
            <a:r>
              <a:rPr lang="pt-PT" dirty="0" smtClean="0"/>
              <a:t> m de alcance máximo</a:t>
            </a:r>
          </a:p>
          <a:p>
            <a:pPr lvl="1"/>
            <a:r>
              <a:rPr lang="pt-PT" dirty="0" smtClean="0">
                <a:latin typeface="Cambria" pitchFamily="18" charset="0"/>
              </a:rPr>
              <a:t>40</a:t>
            </a:r>
            <a:r>
              <a:rPr lang="pt-PT" dirty="0" smtClean="0">
                <a:latin typeface="Arial Narrow" pitchFamily="34" charset="0"/>
              </a:rPr>
              <a:t> </a:t>
            </a:r>
            <a:r>
              <a:rPr lang="pt-PT" dirty="0" smtClean="0"/>
              <a:t>Hz de frequência máxima</a:t>
            </a:r>
          </a:p>
          <a:p>
            <a:pPr lvl="1"/>
            <a:r>
              <a:rPr lang="pt-PT" dirty="0" smtClean="0">
                <a:latin typeface="Cambria" pitchFamily="18" charset="0"/>
              </a:rPr>
              <a:t>0.25°</a:t>
            </a:r>
            <a:r>
              <a:rPr lang="pt-PT" dirty="0" smtClean="0"/>
              <a:t> resolução angular</a:t>
            </a:r>
          </a:p>
          <a:p>
            <a:pPr lvl="1"/>
            <a:r>
              <a:rPr lang="pt-PT" dirty="0" smtClean="0">
                <a:latin typeface="Cambria" pitchFamily="18" charset="0"/>
              </a:rPr>
              <a:t>270°</a:t>
            </a:r>
            <a:r>
              <a:rPr lang="pt-PT" dirty="0" smtClean="0"/>
              <a:t> de ângulo de varredura</a:t>
            </a:r>
          </a:p>
          <a:p>
            <a:endParaRPr lang="pt-PT" dirty="0" smtClean="0"/>
          </a:p>
          <a:p>
            <a:r>
              <a:rPr lang="pt-PT" dirty="0" smtClean="0"/>
              <a:t>Obtenção directa da distância</a:t>
            </a:r>
            <a:br>
              <a:rPr lang="pt-PT" dirty="0" smtClean="0"/>
            </a:br>
            <a:r>
              <a:rPr lang="pt-PT" dirty="0" smtClean="0"/>
              <a:t>aos objectos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Laser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Laser</a:t>
            </a:r>
            <a:endParaRPr lang="pt-PT" sz="1400" b="1" cap="small" dirty="0"/>
          </a:p>
        </p:txBody>
      </p:sp>
      <p:pic>
        <p:nvPicPr>
          <p:cNvPr id="5" name="Imagem 4" descr="utm_30lx_to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643182"/>
            <a:ext cx="26765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 smtClean="0"/>
              <a:t>Scan</a:t>
            </a:r>
            <a:r>
              <a:rPr lang="pt-PT" dirty="0" smtClean="0"/>
              <a:t> típico</a:t>
            </a:r>
            <a:endParaRPr lang="pt-PT" dirty="0"/>
          </a:p>
        </p:txBody>
      </p:sp>
      <p:pic>
        <p:nvPicPr>
          <p:cNvPr id="4" name="Picture 2" descr="C:\Users\atlas\Desktop\SampleSca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2" y="2071678"/>
            <a:ext cx="4500594" cy="3888862"/>
          </a:xfrm>
          <a:prstGeom prst="rect">
            <a:avLst/>
          </a:prstGeom>
          <a:noFill/>
        </p:spPr>
      </p:pic>
      <p:pic>
        <p:nvPicPr>
          <p:cNvPr id="8" name="Imagem 7" descr="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2751391"/>
            <a:ext cx="4357686" cy="24406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Laser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i="1" cap="small" dirty="0" err="1" smtClean="0"/>
              <a:t>Scan</a:t>
            </a:r>
            <a:endParaRPr lang="pt-PT" sz="1400" i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 smtClean="0"/>
              <a:t>Scan</a:t>
            </a:r>
            <a:r>
              <a:rPr lang="pt-PT" dirty="0" smtClean="0"/>
              <a:t> típico</a:t>
            </a:r>
            <a:endParaRPr lang="pt-PT" dirty="0"/>
          </a:p>
        </p:txBody>
      </p:sp>
      <p:pic>
        <p:nvPicPr>
          <p:cNvPr id="4" name="Picture 2" descr="C:\Users\atlas\Desktop\SampleSca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2" y="2071678"/>
            <a:ext cx="4500594" cy="3888862"/>
          </a:xfrm>
          <a:prstGeom prst="rect">
            <a:avLst/>
          </a:prstGeom>
          <a:noFill/>
        </p:spPr>
      </p:pic>
      <p:pic>
        <p:nvPicPr>
          <p:cNvPr id="8" name="Imagem 7" descr="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2751391"/>
            <a:ext cx="4357686" cy="24406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Laser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i="1" cap="small" dirty="0" err="1" smtClean="0"/>
              <a:t>Scan</a:t>
            </a:r>
            <a:endParaRPr lang="pt-PT" sz="1400" i="1" cap="small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00364" y="59293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Pilares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28860" y="17859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Parede</a:t>
            </a:r>
            <a:endParaRPr lang="pt-PT" dirty="0"/>
          </a:p>
        </p:txBody>
      </p:sp>
      <p:cxnSp>
        <p:nvCxnSpPr>
          <p:cNvPr id="11" name="Conexão recta unidireccional 10"/>
          <p:cNvCxnSpPr>
            <a:stCxn id="9" idx="2"/>
          </p:cNvCxnSpPr>
          <p:nvPr/>
        </p:nvCxnSpPr>
        <p:spPr>
          <a:xfrm rot="5400000">
            <a:off x="2220617" y="2577815"/>
            <a:ext cx="10594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>
            <a:stCxn id="9" idx="2"/>
          </p:cNvCxnSpPr>
          <p:nvPr/>
        </p:nvCxnSpPr>
        <p:spPr>
          <a:xfrm rot="16200000" flipH="1">
            <a:off x="3756534" y="1256212"/>
            <a:ext cx="702238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>
            <a:stCxn id="7" idx="0"/>
          </p:cNvCxnSpPr>
          <p:nvPr/>
        </p:nvCxnSpPr>
        <p:spPr>
          <a:xfrm rot="16200000" flipV="1">
            <a:off x="1678761" y="4179099"/>
            <a:ext cx="200026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>
            <a:stCxn id="7" idx="0"/>
          </p:cNvCxnSpPr>
          <p:nvPr/>
        </p:nvCxnSpPr>
        <p:spPr>
          <a:xfrm rot="16200000" flipV="1">
            <a:off x="2214546" y="4714884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>
            <a:stCxn id="7" idx="0"/>
          </p:cNvCxnSpPr>
          <p:nvPr/>
        </p:nvCxnSpPr>
        <p:spPr>
          <a:xfrm rot="5400000" flipH="1" flipV="1">
            <a:off x="3714744" y="3714752"/>
            <a:ext cx="1928826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>
            <a:stCxn id="7" idx="0"/>
          </p:cNvCxnSpPr>
          <p:nvPr/>
        </p:nvCxnSpPr>
        <p:spPr>
          <a:xfrm rot="5400000" flipH="1" flipV="1">
            <a:off x="3571868" y="3286124"/>
            <a:ext cx="2500330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 smtClean="0"/>
              <a:t>Scan</a:t>
            </a:r>
            <a:r>
              <a:rPr lang="pt-PT" dirty="0" smtClean="0"/>
              <a:t> típico</a:t>
            </a:r>
            <a:endParaRPr lang="pt-PT" dirty="0"/>
          </a:p>
        </p:txBody>
      </p:sp>
      <p:pic>
        <p:nvPicPr>
          <p:cNvPr id="4" name="Picture 2" descr="C:\Users\atlas\Desktop\SampleSca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2" y="2071678"/>
            <a:ext cx="4500594" cy="3888862"/>
          </a:xfrm>
          <a:prstGeom prst="rect">
            <a:avLst/>
          </a:prstGeom>
          <a:noFill/>
        </p:spPr>
      </p:pic>
      <p:pic>
        <p:nvPicPr>
          <p:cNvPr id="8" name="Imagem 7" descr="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2751391"/>
            <a:ext cx="4357686" cy="24406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Laser </a:t>
            </a:r>
            <a:r>
              <a:rPr lang="pt-PT" sz="1400" cap="small" dirty="0" smtClean="0"/>
              <a:t>–</a:t>
            </a:r>
            <a:r>
              <a:rPr lang="pt-PT" sz="1400" b="1" cap="small" dirty="0" smtClean="0"/>
              <a:t> </a:t>
            </a:r>
            <a:r>
              <a:rPr lang="pt-PT" sz="1400" i="1" cap="small" dirty="0" err="1" smtClean="0"/>
              <a:t>Scan</a:t>
            </a:r>
            <a:endParaRPr lang="pt-PT" sz="1400" i="1" cap="small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72132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Pessoas</a:t>
            </a:r>
            <a:endParaRPr lang="pt-PT" dirty="0"/>
          </a:p>
        </p:txBody>
      </p:sp>
      <p:cxnSp>
        <p:nvCxnSpPr>
          <p:cNvPr id="10" name="Conexão recta unidireccional 9"/>
          <p:cNvCxnSpPr>
            <a:stCxn id="7" idx="0"/>
          </p:cNvCxnSpPr>
          <p:nvPr/>
        </p:nvCxnSpPr>
        <p:spPr>
          <a:xfrm rot="16200000" flipV="1">
            <a:off x="5357818" y="521495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Duas fases principais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Reconstrução de objectos</a:t>
            </a:r>
          </a:p>
          <a:p>
            <a:pPr lvl="2"/>
            <a:r>
              <a:rPr lang="pt-PT" dirty="0" smtClean="0"/>
              <a:t>Pré-processamento</a:t>
            </a:r>
          </a:p>
          <a:p>
            <a:pPr lvl="2"/>
            <a:r>
              <a:rPr lang="pt-PT" dirty="0" smtClean="0"/>
              <a:t>Segmentação</a:t>
            </a:r>
          </a:p>
          <a:p>
            <a:pPr lvl="2"/>
            <a:r>
              <a:rPr lang="pt-PT" dirty="0" smtClean="0"/>
              <a:t>Redução de dados</a:t>
            </a:r>
          </a:p>
          <a:p>
            <a:pPr lvl="2"/>
            <a:endParaRPr lang="pt-PT" dirty="0" smtClean="0"/>
          </a:p>
          <a:p>
            <a:pPr lvl="1"/>
            <a:r>
              <a:rPr lang="pt-PT" dirty="0" smtClean="0"/>
              <a:t>Associação de objectos</a:t>
            </a:r>
          </a:p>
          <a:p>
            <a:pPr lvl="2"/>
            <a:r>
              <a:rPr lang="pt-PT" dirty="0" smtClean="0"/>
              <a:t>Previsão de movimento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Algoritmo de seguimento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cap="small" dirty="0" smtClean="0"/>
              <a:t>Algoritmo</a:t>
            </a:r>
            <a:endParaRPr lang="pt-PT" sz="1400" b="1" cap="small" dirty="0"/>
          </a:p>
        </p:txBody>
      </p:sp>
      <p:pic>
        <p:nvPicPr>
          <p:cNvPr id="7" name="Imagem 6" descr="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402774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5EB5FCBB1E5ECD4D83FA6E62BA4F98FF04003B76559807ED7042AFCC9CD6E0E16B7A" ma:contentTypeVersion="23" ma:contentTypeDescription="Create a new document." ma:contentTypeScope="" ma:versionID="4e7ae912b4fbccaa31f4eb83f826eee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3739120-6E4D-43F1-BE63-8A56581E977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639430A2-2E43-417E-8E0C-4D8978286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2A88F-2AED-40BE-90C1-A473125720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1380</TotalTime>
  <Words>2542</Words>
  <Application>Microsoft Office PowerPoint</Application>
  <PresentationFormat>Apresentação no Ecrã (4:3)</PresentationFormat>
  <Paragraphs>352</Paragraphs>
  <Slides>26</Slides>
  <Notes>23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DesignTemplate</vt:lpstr>
      <vt:lpstr>Seguimento de objectos dinâmicos com oclusão usando dados laser</vt:lpstr>
      <vt:lpstr>Resumo</vt:lpstr>
      <vt:lpstr>Objectivos</vt:lpstr>
      <vt:lpstr>Motivação</vt:lpstr>
      <vt:lpstr>Laser</vt:lpstr>
      <vt:lpstr>Scan típico</vt:lpstr>
      <vt:lpstr>Scan típico</vt:lpstr>
      <vt:lpstr>Scan típico</vt:lpstr>
      <vt:lpstr>Algoritmo de seguimento</vt:lpstr>
      <vt:lpstr>Pré-processamento</vt:lpstr>
      <vt:lpstr>Segmentação</vt:lpstr>
      <vt:lpstr>Redução de dados</vt:lpstr>
      <vt:lpstr>Associação de objectos</vt:lpstr>
      <vt:lpstr>Zona de procura</vt:lpstr>
      <vt:lpstr>Previsão de movimento</vt:lpstr>
      <vt:lpstr>Heurística</vt:lpstr>
      <vt:lpstr>Ferramentas auxiliares</vt:lpstr>
      <vt:lpstr>Demonstração</vt:lpstr>
      <vt:lpstr>Experiências</vt:lpstr>
      <vt:lpstr>Oclusão em ambiente real</vt:lpstr>
      <vt:lpstr>Oclusão em ambiente real</vt:lpstr>
      <vt:lpstr>Oclusão em ambiente real</vt:lpstr>
      <vt:lpstr>Objectos em proximidade</vt:lpstr>
      <vt:lpstr>Conclusões e trabalho futuro</vt:lpstr>
      <vt:lpstr>Vídeo demonstrativo</vt:lpstr>
      <vt:lpstr>Seguimento de objectos dinâmicos com oclusão usando dados laser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Seguimento de objectos dinâmicos com oclusão usando dados laser</dc:title>
  <dc:creator>atlas</dc:creator>
  <cp:lastModifiedBy>atlas</cp:lastModifiedBy>
  <cp:revision>113</cp:revision>
  <dcterms:created xsi:type="dcterms:W3CDTF">2010-07-08T00:47:54Z</dcterms:created>
  <dcterms:modified xsi:type="dcterms:W3CDTF">2010-07-14T09:38:15Z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