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9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7" r:id="rId9"/>
    <p:sldId id="268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96" r:id="rId21"/>
    <p:sldId id="280" r:id="rId22"/>
    <p:sldId id="281" r:id="rId23"/>
    <p:sldId id="282" r:id="rId24"/>
    <p:sldId id="283" r:id="rId25"/>
    <p:sldId id="284" r:id="rId26"/>
    <p:sldId id="286" r:id="rId27"/>
    <p:sldId id="285" r:id="rId28"/>
    <p:sldId id="287" r:id="rId29"/>
    <p:sldId id="297" r:id="rId30"/>
    <p:sldId id="298" r:id="rId31"/>
    <p:sldId id="299" r:id="rId32"/>
    <p:sldId id="300" r:id="rId33"/>
    <p:sldId id="290" r:id="rId34"/>
    <p:sldId id="295" r:id="rId35"/>
    <p:sldId id="301" r:id="rId36"/>
    <p:sldId id="293" r:id="rId37"/>
    <p:sldId id="291" r:id="rId38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Estilo Claro 2 - Destaque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D5ABB26-0587-4C30-8999-92F81FD0307C}" styleName="Sem Estilo, Sem Grelh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97" autoAdjust="0"/>
    <p:restoredTop sz="78863" autoAdjust="0"/>
  </p:normalViewPr>
  <p:slideViewPr>
    <p:cSldViewPr>
      <p:cViewPr varScale="1">
        <p:scale>
          <a:sx n="57" d="100"/>
          <a:sy n="57" d="100"/>
        </p:scale>
        <p:origin x="-176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EC4F91-137C-4921-B258-8C0151138488}" type="datetimeFigureOut">
              <a:rPr lang="en-US" smtClean="0"/>
              <a:t>7/22/2013</a:t>
            </a:fld>
            <a:endParaRPr lang="en-US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B6F80E-6321-4A4C-8463-D85EE4425D9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8827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 smtClean="0"/>
              <a:t>Boa tarde o meu</a:t>
            </a:r>
            <a:r>
              <a:rPr lang="pt-PT" baseline="0" dirty="0" smtClean="0"/>
              <a:t> nome é Daniel Coimbra </a:t>
            </a:r>
            <a:r>
              <a:rPr lang="pt-PT" b="1" baseline="0" dirty="0" smtClean="0"/>
              <a:t>E vou apresentar o trabalho desenvolvido</a:t>
            </a:r>
            <a:r>
              <a:rPr lang="pt-PT" baseline="0" dirty="0" smtClean="0"/>
              <a:t> para a minha tese de mestrado intitulada “Deteção e Segmentação se Alvos em Ambiente de Estrada Usando LIDAR”. Este trabalho foi realizado sob a orientação do professor Doutor Vítor Santos e com a colaboração do Mestre Jorge Almeida.</a:t>
            </a:r>
          </a:p>
          <a:p>
            <a:endParaRPr lang="en-US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B6F80E-6321-4A4C-8463-D85EE4425D9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4927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baseline="0" dirty="0" smtClean="0">
                <a:latin typeface="Calibri"/>
              </a:rPr>
              <a:t>O objetivo da Segmentação é transformar conjuntos de medições em Segmentos, os segmentos são conjuntos de pontos com </a:t>
            </a:r>
            <a:r>
              <a:rPr lang="pt-PT" baseline="0" dirty="0" err="1" smtClean="0">
                <a:latin typeface="Calibri"/>
              </a:rPr>
              <a:t>caracteristicas</a:t>
            </a:r>
            <a:r>
              <a:rPr lang="pt-PT" baseline="0" dirty="0" smtClean="0">
                <a:latin typeface="Calibri"/>
              </a:rPr>
              <a:t> </a:t>
            </a:r>
            <a:r>
              <a:rPr lang="pt-PT" baseline="0" smtClean="0">
                <a:latin typeface="Calibri"/>
              </a:rPr>
              <a:t>espaciais semelhantes </a:t>
            </a:r>
            <a:r>
              <a:rPr lang="pt-PT" baseline="0" dirty="0" smtClean="0">
                <a:latin typeface="Calibri"/>
              </a:rPr>
              <a:t>e que idealmente vão pertencer a um </a:t>
            </a:r>
            <a:r>
              <a:rPr lang="pt-PT" baseline="0" dirty="0" err="1" smtClean="0">
                <a:latin typeface="Calibri"/>
              </a:rPr>
              <a:t>so</a:t>
            </a:r>
            <a:r>
              <a:rPr lang="pt-PT" baseline="0" dirty="0" smtClean="0">
                <a:latin typeface="Calibri"/>
              </a:rPr>
              <a:t> objeto.</a:t>
            </a:r>
          </a:p>
          <a:p>
            <a:r>
              <a:rPr lang="pt-PT" baseline="0" dirty="0" smtClean="0">
                <a:latin typeface="Calibri"/>
              </a:rPr>
              <a:t>Como já foi referido, </a:t>
            </a:r>
            <a:r>
              <a:rPr lang="pt-PT" b="1" baseline="0" dirty="0" smtClean="0">
                <a:latin typeface="Calibri"/>
              </a:rPr>
              <a:t>o objetivo de implementar os algoritmos é </a:t>
            </a:r>
            <a:r>
              <a:rPr lang="pt-PT" b="1" baseline="0" dirty="0" err="1" smtClean="0">
                <a:latin typeface="Calibri"/>
              </a:rPr>
              <a:t>comparalos</a:t>
            </a:r>
            <a:r>
              <a:rPr lang="pt-PT" b="1" baseline="0" dirty="0" smtClean="0">
                <a:latin typeface="Calibri"/>
              </a:rPr>
              <a:t> com o GT e ver qual o que se assemelha mais</a:t>
            </a:r>
            <a:r>
              <a:rPr lang="pt-PT" baseline="0" dirty="0" smtClean="0">
                <a:latin typeface="Calibri"/>
              </a:rPr>
              <a:t>. Todos os </a:t>
            </a:r>
            <a:r>
              <a:rPr lang="pt-PT" baseline="0" dirty="0" err="1" smtClean="0">
                <a:latin typeface="Calibri"/>
              </a:rPr>
              <a:t>algortimos</a:t>
            </a:r>
            <a:r>
              <a:rPr lang="pt-PT" baseline="0" dirty="0" smtClean="0">
                <a:latin typeface="Calibri"/>
              </a:rPr>
              <a:t> têm um ou mais </a:t>
            </a:r>
            <a:r>
              <a:rPr lang="pt-PT" b="1" baseline="0" dirty="0" err="1" smtClean="0">
                <a:latin typeface="Calibri"/>
              </a:rPr>
              <a:t>parametros</a:t>
            </a:r>
            <a:r>
              <a:rPr lang="pt-PT" b="1" baseline="0" dirty="0" smtClean="0">
                <a:latin typeface="Calibri"/>
              </a:rPr>
              <a:t> configuráveis</a:t>
            </a:r>
            <a:r>
              <a:rPr lang="pt-PT" baseline="0" dirty="0" smtClean="0">
                <a:latin typeface="Calibri"/>
              </a:rPr>
              <a:t>. </a:t>
            </a:r>
            <a:r>
              <a:rPr lang="pt-PT" baseline="0" dirty="0" err="1" smtClean="0">
                <a:latin typeface="Calibri"/>
              </a:rPr>
              <a:t>Entao</a:t>
            </a:r>
            <a:r>
              <a:rPr lang="pt-PT" baseline="0" dirty="0" smtClean="0">
                <a:latin typeface="Calibri"/>
              </a:rPr>
              <a:t> o objetivo será </a:t>
            </a:r>
            <a:r>
              <a:rPr lang="pt-PT" b="1" baseline="0" dirty="0" smtClean="0">
                <a:latin typeface="Calibri"/>
              </a:rPr>
              <a:t>variar esses </a:t>
            </a:r>
            <a:r>
              <a:rPr lang="pt-PT" b="1" baseline="0" dirty="0" err="1" smtClean="0">
                <a:latin typeface="Calibri"/>
              </a:rPr>
              <a:t>parametros</a:t>
            </a:r>
            <a:r>
              <a:rPr lang="pt-PT" baseline="0" dirty="0" smtClean="0">
                <a:latin typeface="Calibri"/>
              </a:rPr>
              <a:t> e encontrar o valor </a:t>
            </a:r>
            <a:r>
              <a:rPr lang="pt-PT" baseline="0" dirty="0" err="1" smtClean="0">
                <a:latin typeface="Calibri"/>
              </a:rPr>
              <a:t>optimo</a:t>
            </a:r>
            <a:r>
              <a:rPr lang="pt-PT" baseline="0" dirty="0" smtClean="0">
                <a:latin typeface="Calibri"/>
              </a:rPr>
              <a:t> – Onde o resultado da segmentação se aproxima do GT.</a:t>
            </a:r>
          </a:p>
          <a:p>
            <a:r>
              <a:rPr lang="pt-PT" b="1" baseline="0" dirty="0" smtClean="0">
                <a:latin typeface="Calibri"/>
              </a:rPr>
              <a:t>Variar esse </a:t>
            </a:r>
            <a:r>
              <a:rPr lang="pt-PT" b="1" baseline="0" dirty="0" err="1" smtClean="0">
                <a:latin typeface="Calibri"/>
              </a:rPr>
              <a:t>parametros</a:t>
            </a:r>
            <a:r>
              <a:rPr lang="pt-PT" b="1" baseline="0" dirty="0" smtClean="0">
                <a:latin typeface="Calibri"/>
              </a:rPr>
              <a:t> pode resultar</a:t>
            </a:r>
            <a:r>
              <a:rPr lang="pt-PT" baseline="0" dirty="0" smtClean="0">
                <a:latin typeface="Calibri"/>
              </a:rPr>
              <a:t> em casos de </a:t>
            </a:r>
            <a:r>
              <a:rPr lang="pt-PT" baseline="0" dirty="0" err="1" smtClean="0">
                <a:latin typeface="Calibri"/>
              </a:rPr>
              <a:t>Sobre-Segmentação</a:t>
            </a:r>
            <a:r>
              <a:rPr lang="pt-PT" baseline="0" dirty="0" smtClean="0">
                <a:latin typeface="Calibri"/>
              </a:rPr>
              <a:t> (figura de cima) e </a:t>
            </a:r>
            <a:r>
              <a:rPr lang="pt-PT" baseline="0" dirty="0" err="1" smtClean="0">
                <a:latin typeface="Calibri"/>
              </a:rPr>
              <a:t>Sub-Segmentação</a:t>
            </a:r>
            <a:r>
              <a:rPr lang="pt-PT" baseline="0" dirty="0" smtClean="0">
                <a:latin typeface="Calibri"/>
              </a:rPr>
              <a:t> (figura de baixo).</a:t>
            </a:r>
          </a:p>
          <a:p>
            <a:r>
              <a:rPr lang="pt-PT" baseline="0" dirty="0" smtClean="0">
                <a:latin typeface="Calibri"/>
              </a:rPr>
              <a:t> Na figura de cima mostra um caso de </a:t>
            </a:r>
            <a:r>
              <a:rPr lang="pt-PT" baseline="0" dirty="0" err="1" smtClean="0">
                <a:latin typeface="Calibri"/>
              </a:rPr>
              <a:t>Sobre-Segmentação</a:t>
            </a:r>
            <a:r>
              <a:rPr lang="pt-PT" baseline="0" dirty="0" smtClean="0">
                <a:latin typeface="Calibri"/>
              </a:rPr>
              <a:t> onde há um </a:t>
            </a:r>
            <a:r>
              <a:rPr lang="pt-PT" b="1" baseline="0" dirty="0" smtClean="0">
                <a:latin typeface="Calibri"/>
              </a:rPr>
              <a:t>numero </a:t>
            </a:r>
            <a:r>
              <a:rPr lang="pt-PT" b="1" baseline="0" dirty="0" err="1" smtClean="0">
                <a:latin typeface="Calibri"/>
              </a:rPr>
              <a:t>exesivo</a:t>
            </a:r>
            <a:r>
              <a:rPr lang="pt-PT" b="1" baseline="0" dirty="0" smtClean="0">
                <a:latin typeface="Calibri"/>
              </a:rPr>
              <a:t> de segmentos</a:t>
            </a:r>
            <a:r>
              <a:rPr lang="pt-PT" baseline="0" dirty="0" smtClean="0">
                <a:latin typeface="Calibri"/>
              </a:rPr>
              <a:t>.</a:t>
            </a:r>
          </a:p>
          <a:p>
            <a:r>
              <a:rPr lang="pt-PT" baseline="0" dirty="0" smtClean="0">
                <a:latin typeface="Calibri"/>
              </a:rPr>
              <a:t>Na de baixo, </a:t>
            </a:r>
            <a:r>
              <a:rPr lang="pt-PT" b="1" baseline="0" dirty="0" err="1" smtClean="0">
                <a:latin typeface="Calibri"/>
              </a:rPr>
              <a:t>multiplos</a:t>
            </a:r>
            <a:r>
              <a:rPr lang="pt-PT" b="1" baseline="0" dirty="0" smtClean="0">
                <a:latin typeface="Calibri"/>
              </a:rPr>
              <a:t> </a:t>
            </a:r>
            <a:r>
              <a:rPr lang="pt-PT" b="1" baseline="0" dirty="0" err="1" smtClean="0">
                <a:latin typeface="Calibri"/>
              </a:rPr>
              <a:t>objectos</a:t>
            </a:r>
            <a:r>
              <a:rPr lang="pt-PT" b="1" baseline="0" dirty="0" smtClean="0">
                <a:latin typeface="Calibri"/>
              </a:rPr>
              <a:t> são juntos num só</a:t>
            </a:r>
            <a:r>
              <a:rPr lang="pt-PT" baseline="0" dirty="0" smtClean="0">
                <a:latin typeface="Calibri"/>
              </a:rPr>
              <a:t>.</a:t>
            </a:r>
          </a:p>
          <a:p>
            <a:endParaRPr lang="pt-PT" baseline="0" dirty="0" smtClean="0">
              <a:latin typeface="Calibri"/>
            </a:endParaRPr>
          </a:p>
          <a:p>
            <a:endParaRPr lang="en-US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B6F80E-6321-4A4C-8463-D85EE4425D9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0978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Como o </a:t>
            </a:r>
            <a:r>
              <a:rPr lang="en-US" dirty="0" err="1" smtClean="0"/>
              <a:t>nome</a:t>
            </a:r>
            <a:r>
              <a:rPr lang="en-US" dirty="0" smtClean="0"/>
              <a:t> </a:t>
            </a:r>
            <a:r>
              <a:rPr lang="en-US" dirty="0" err="1" smtClean="0"/>
              <a:t>indica</a:t>
            </a:r>
            <a:r>
              <a:rPr lang="en-US" dirty="0" smtClean="0"/>
              <a:t>, </a:t>
            </a:r>
            <a:r>
              <a:rPr lang="en-US" dirty="0" err="1" smtClean="0"/>
              <a:t>este</a:t>
            </a:r>
            <a:r>
              <a:rPr lang="en-US" dirty="0" smtClean="0"/>
              <a:t> é o </a:t>
            </a:r>
            <a:r>
              <a:rPr lang="en-US" b="1" dirty="0" err="1" smtClean="0"/>
              <a:t>metodo</a:t>
            </a:r>
            <a:r>
              <a:rPr lang="en-US" b="1" baseline="0" dirty="0" smtClean="0"/>
              <a:t> de </a:t>
            </a:r>
            <a:r>
              <a:rPr lang="en-US" b="1" baseline="0" dirty="0" err="1" smtClean="0"/>
              <a:t>segmentação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mais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simplista</a:t>
            </a:r>
            <a:r>
              <a:rPr lang="en-US" baseline="0" dirty="0" smtClean="0"/>
              <a:t>.</a:t>
            </a:r>
          </a:p>
          <a:p>
            <a:r>
              <a:rPr lang="en-US" baseline="0" dirty="0" err="1" smtClean="0"/>
              <a:t>Calcula</a:t>
            </a:r>
            <a:r>
              <a:rPr lang="en-US" baseline="0" dirty="0" smtClean="0"/>
              <a:t>-se a </a:t>
            </a:r>
            <a:r>
              <a:rPr lang="en-US" b="1" baseline="0" dirty="0" err="1" smtClean="0"/>
              <a:t>distancia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Euclideana</a:t>
            </a:r>
            <a:r>
              <a:rPr lang="en-US" b="1" baseline="0" dirty="0" smtClean="0"/>
              <a:t> entre 2 </a:t>
            </a:r>
            <a:r>
              <a:rPr lang="en-US" b="1" baseline="0" dirty="0" err="1" smtClean="0"/>
              <a:t>pontos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consecutivos</a:t>
            </a:r>
            <a:r>
              <a:rPr lang="en-US" baseline="0" dirty="0" smtClean="0"/>
              <a:t> e </a:t>
            </a:r>
            <a:r>
              <a:rPr lang="en-US" baseline="0" dirty="0" err="1" smtClean="0"/>
              <a:t>atribui</a:t>
            </a:r>
            <a:r>
              <a:rPr lang="en-US" baseline="0" dirty="0" smtClean="0"/>
              <a:t>-se um </a:t>
            </a:r>
            <a:r>
              <a:rPr lang="en-US" baseline="0" dirty="0" err="1" smtClean="0"/>
              <a:t>valores</a:t>
            </a:r>
            <a:r>
              <a:rPr lang="en-US" baseline="0" dirty="0" smtClean="0"/>
              <a:t> de threshold a </a:t>
            </a:r>
            <a:r>
              <a:rPr lang="en-US" baseline="0" dirty="0" err="1" smtClean="0"/>
              <a:t>essa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distancia</a:t>
            </a:r>
            <a:r>
              <a:rPr lang="en-US" baseline="0" dirty="0" smtClean="0"/>
              <a:t>, se a </a:t>
            </a:r>
            <a:r>
              <a:rPr lang="en-US" b="1" baseline="0" dirty="0" err="1" smtClean="0"/>
              <a:t>Distancia</a:t>
            </a:r>
            <a:r>
              <a:rPr lang="en-US" b="1" baseline="0" dirty="0" smtClean="0"/>
              <a:t> for </a:t>
            </a:r>
            <a:r>
              <a:rPr lang="en-US" b="1" baseline="0" dirty="0" err="1" smtClean="0"/>
              <a:t>maior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que</a:t>
            </a:r>
            <a:r>
              <a:rPr lang="en-US" b="1" baseline="0" dirty="0" smtClean="0"/>
              <a:t> o threshold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esses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pontos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pertencem</a:t>
            </a:r>
            <a:r>
              <a:rPr lang="en-US" baseline="0" dirty="0" smtClean="0"/>
              <a:t> a </a:t>
            </a:r>
            <a:r>
              <a:rPr lang="en-US" baseline="0" dirty="0" err="1" smtClean="0"/>
              <a:t>grupos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diferentes</a:t>
            </a:r>
            <a:r>
              <a:rPr lang="en-US" baseline="0" dirty="0" smtClean="0"/>
              <a:t>.</a:t>
            </a:r>
          </a:p>
          <a:p>
            <a:r>
              <a:rPr lang="en-US" b="1" baseline="0" dirty="0" smtClean="0"/>
              <a:t>O </a:t>
            </a:r>
            <a:r>
              <a:rPr lang="en-US" b="1" baseline="0" dirty="0" err="1" smtClean="0"/>
              <a:t>parametro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em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teste</a:t>
            </a:r>
            <a:r>
              <a:rPr lang="en-US" baseline="0" dirty="0" smtClean="0"/>
              <a:t> sera </a:t>
            </a:r>
            <a:r>
              <a:rPr lang="en-US" baseline="0" dirty="0" err="1" smtClean="0"/>
              <a:t>esse</a:t>
            </a:r>
            <a:r>
              <a:rPr lang="en-US" baseline="0" dirty="0" smtClean="0"/>
              <a:t> threshold. È de </a:t>
            </a:r>
            <a:r>
              <a:rPr lang="en-US" baseline="0" dirty="0" err="1" smtClean="0"/>
              <a:t>esperar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quanto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maior</a:t>
            </a:r>
            <a:r>
              <a:rPr lang="en-US" baseline="0" dirty="0" smtClean="0"/>
              <a:t> o threshold </a:t>
            </a:r>
            <a:r>
              <a:rPr lang="en-US" baseline="0" dirty="0" err="1" smtClean="0"/>
              <a:t>haja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menos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segmentos</a:t>
            </a:r>
            <a:r>
              <a:rPr lang="en-US" baseline="0" dirty="0" smtClean="0"/>
              <a:t> e vice-versa.</a:t>
            </a: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B6F80E-6321-4A4C-8463-D85EE4425D9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3111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Outro </a:t>
            </a:r>
            <a:r>
              <a:rPr lang="en-US" dirty="0" err="1" smtClean="0"/>
              <a:t>método</a:t>
            </a:r>
            <a:r>
              <a:rPr lang="en-US" baseline="0" dirty="0" smtClean="0"/>
              <a:t> é o </a:t>
            </a:r>
            <a:r>
              <a:rPr lang="en-US" baseline="0" dirty="0" err="1" smtClean="0"/>
              <a:t>Dietmayer</a:t>
            </a:r>
            <a:r>
              <a:rPr lang="en-US" baseline="0" dirty="0" smtClean="0"/>
              <a:t> Segmentation, é um </a:t>
            </a:r>
            <a:r>
              <a:rPr lang="en-US" baseline="0" dirty="0" err="1" smtClean="0"/>
              <a:t>metodo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adaptativo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pois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já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depende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fortemente</a:t>
            </a:r>
            <a:r>
              <a:rPr lang="en-US" baseline="0" dirty="0" smtClean="0"/>
              <a:t> do valor da </a:t>
            </a:r>
            <a:r>
              <a:rPr lang="en-US" baseline="0" dirty="0" err="1" smtClean="0"/>
              <a:t>distancia</a:t>
            </a:r>
            <a:r>
              <a:rPr lang="en-US" baseline="0" dirty="0" smtClean="0"/>
              <a:t> do </a:t>
            </a:r>
            <a:r>
              <a:rPr lang="en-US" baseline="0" dirty="0" err="1" smtClean="0"/>
              <a:t>objeto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ao</a:t>
            </a:r>
            <a:r>
              <a:rPr lang="en-US" baseline="0" dirty="0" smtClean="0"/>
              <a:t> LIDAR, a </a:t>
            </a:r>
            <a:r>
              <a:rPr lang="en-US" baseline="0" dirty="0" err="1" smtClean="0"/>
              <a:t>parcela</a:t>
            </a:r>
            <a:r>
              <a:rPr lang="en-US" baseline="0" dirty="0" smtClean="0"/>
              <a:t> min{r1,r1+1} é o valor </a:t>
            </a:r>
            <a:r>
              <a:rPr lang="en-US" baseline="0" dirty="0" err="1" smtClean="0"/>
              <a:t>minimo</a:t>
            </a:r>
            <a:r>
              <a:rPr lang="en-US" baseline="0" dirty="0" smtClean="0"/>
              <a:t> da </a:t>
            </a:r>
            <a:r>
              <a:rPr lang="en-US" baseline="0" dirty="0" err="1" smtClean="0"/>
              <a:t>medição</a:t>
            </a:r>
            <a:r>
              <a:rPr lang="en-US" baseline="0" dirty="0" smtClean="0"/>
              <a:t> dos 2 </a:t>
            </a:r>
            <a:r>
              <a:rPr lang="en-US" b="1" baseline="0" dirty="0" err="1" smtClean="0"/>
              <a:t>pontos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em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teste</a:t>
            </a:r>
            <a:r>
              <a:rPr lang="en-US" baseline="0" dirty="0" smtClean="0"/>
              <a:t> (anterior e o </a:t>
            </a:r>
            <a:r>
              <a:rPr lang="en-US" baseline="0" dirty="0" err="1" smtClean="0"/>
              <a:t>em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teste</a:t>
            </a:r>
            <a:r>
              <a:rPr lang="en-US" baseline="0" dirty="0" smtClean="0"/>
              <a:t>) </a:t>
            </a:r>
          </a:p>
          <a:p>
            <a:r>
              <a:rPr lang="en-US" b="1" baseline="0" dirty="0" smtClean="0"/>
              <a:t>A </a:t>
            </a:r>
            <a:r>
              <a:rPr lang="en-US" b="1" baseline="0" dirty="0" err="1" smtClean="0"/>
              <a:t>condição</a:t>
            </a:r>
            <a:r>
              <a:rPr lang="en-US" b="1" baseline="0" dirty="0" smtClean="0"/>
              <a:t> de </a:t>
            </a:r>
            <a:r>
              <a:rPr lang="en-US" b="1" baseline="0" dirty="0" err="1" smtClean="0"/>
              <a:t>separação</a:t>
            </a:r>
            <a:r>
              <a:rPr lang="en-US" b="1" baseline="0" dirty="0" smtClean="0"/>
              <a:t> </a:t>
            </a:r>
            <a:r>
              <a:rPr lang="en-US" baseline="0" dirty="0" smtClean="0"/>
              <a:t>é </a:t>
            </a:r>
            <a:r>
              <a:rPr lang="en-US" baseline="0" dirty="0" err="1" smtClean="0"/>
              <a:t>aquela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Calcula</a:t>
            </a:r>
            <a:r>
              <a:rPr lang="en-US" baseline="0" dirty="0" smtClean="0"/>
              <a:t>-se </a:t>
            </a:r>
            <a:r>
              <a:rPr lang="en-US" baseline="0" dirty="0" err="1" smtClean="0"/>
              <a:t>novamente</a:t>
            </a:r>
            <a:r>
              <a:rPr lang="en-US" baseline="0" dirty="0" smtClean="0"/>
              <a:t> a </a:t>
            </a:r>
            <a:r>
              <a:rPr lang="en-US" b="1" baseline="0" dirty="0" err="1" smtClean="0"/>
              <a:t>distancia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Euclidiana</a:t>
            </a:r>
            <a:r>
              <a:rPr lang="en-US" b="1" baseline="0" dirty="0" smtClean="0"/>
              <a:t> entre </a:t>
            </a:r>
            <a:r>
              <a:rPr lang="en-US" b="1" baseline="0" dirty="0" err="1" smtClean="0"/>
              <a:t>pontos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consecutivos</a:t>
            </a:r>
            <a:r>
              <a:rPr lang="en-US" baseline="0" dirty="0" smtClean="0"/>
              <a:t>.</a:t>
            </a:r>
          </a:p>
          <a:p>
            <a:r>
              <a:rPr lang="en-US" baseline="0" dirty="0" smtClean="0"/>
              <a:t>O valor do </a:t>
            </a:r>
            <a:r>
              <a:rPr lang="en-US" baseline="0" dirty="0" err="1" smtClean="0"/>
              <a:t>thresholde</a:t>
            </a:r>
            <a:r>
              <a:rPr lang="en-US" baseline="0" dirty="0" smtClean="0"/>
              <a:t> é </a:t>
            </a:r>
            <a:r>
              <a:rPr lang="en-US" b="1" baseline="0" dirty="0" err="1" smtClean="0"/>
              <a:t>adaptativo</a:t>
            </a:r>
            <a:r>
              <a:rPr lang="en-US" baseline="0" dirty="0" smtClean="0"/>
              <a:t> A </a:t>
            </a:r>
            <a:r>
              <a:rPr lang="en-US" baseline="0" dirty="0" err="1" smtClean="0"/>
              <a:t>constante</a:t>
            </a:r>
            <a:r>
              <a:rPr lang="en-US" baseline="0" dirty="0" smtClean="0"/>
              <a:t> C0 é o </a:t>
            </a:r>
            <a:r>
              <a:rPr lang="en-US" baseline="0" dirty="0" err="1" smtClean="0"/>
              <a:t>parametro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variável</a:t>
            </a:r>
            <a:r>
              <a:rPr lang="en-US" baseline="0" dirty="0" smtClean="0"/>
              <a:t> e </a:t>
            </a:r>
            <a:r>
              <a:rPr lang="en-US" baseline="0" dirty="0" err="1" smtClean="0"/>
              <a:t>que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estará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teste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este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foi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introduzido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para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permitir</a:t>
            </a:r>
            <a:r>
              <a:rPr lang="en-US" baseline="0" dirty="0" smtClean="0"/>
              <a:t> um </a:t>
            </a:r>
            <a:r>
              <a:rPr lang="en-US" b="1" baseline="0" dirty="0" err="1" smtClean="0"/>
              <a:t>ajustamento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ao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ruido</a:t>
            </a:r>
            <a:r>
              <a:rPr lang="en-US" b="1" baseline="0" dirty="0" smtClean="0"/>
              <a:t>.</a:t>
            </a:r>
            <a:r>
              <a:rPr lang="en-US" baseline="0" dirty="0" smtClean="0"/>
              <a:t> A </a:t>
            </a:r>
            <a:r>
              <a:rPr lang="en-US" baseline="0" dirty="0" err="1" smtClean="0"/>
              <a:t>constante</a:t>
            </a:r>
            <a:r>
              <a:rPr lang="en-US" baseline="0" dirty="0" smtClean="0"/>
              <a:t> C1 </a:t>
            </a:r>
            <a:r>
              <a:rPr lang="en-US" baseline="0" dirty="0" err="1" smtClean="0"/>
              <a:t>depende</a:t>
            </a:r>
            <a:r>
              <a:rPr lang="en-US" baseline="0" dirty="0" smtClean="0"/>
              <a:t> da </a:t>
            </a:r>
            <a:r>
              <a:rPr lang="en-US" baseline="0" dirty="0" err="1" smtClean="0"/>
              <a:t>distancia</a:t>
            </a:r>
            <a:r>
              <a:rPr lang="en-US" baseline="0" dirty="0" smtClean="0"/>
              <a:t> angular entre </a:t>
            </a:r>
            <a:r>
              <a:rPr lang="en-US" baseline="0" dirty="0" err="1" smtClean="0"/>
              <a:t>os</a:t>
            </a:r>
            <a:r>
              <a:rPr lang="en-US" baseline="0" dirty="0" smtClean="0"/>
              <a:t> 2 </a:t>
            </a:r>
            <a:r>
              <a:rPr lang="en-US" baseline="0" dirty="0" err="1" smtClean="0"/>
              <a:t>pontos</a:t>
            </a:r>
            <a:r>
              <a:rPr lang="en-US" baseline="0" dirty="0" smtClean="0"/>
              <a:t>.</a:t>
            </a:r>
          </a:p>
          <a:p>
            <a:r>
              <a:rPr lang="en-US" b="1" baseline="0" dirty="0" err="1" smtClean="0"/>
              <a:t>Quanto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maior</a:t>
            </a:r>
            <a:r>
              <a:rPr lang="en-US" b="1" baseline="0" dirty="0" smtClean="0"/>
              <a:t> C0 </a:t>
            </a:r>
            <a:r>
              <a:rPr lang="en-US" b="1" baseline="0" dirty="0" err="1" smtClean="0"/>
              <a:t>maior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será</a:t>
            </a:r>
            <a:r>
              <a:rPr lang="en-US" b="1" baseline="0" dirty="0" smtClean="0"/>
              <a:t> a </a:t>
            </a:r>
            <a:r>
              <a:rPr lang="en-US" b="1" baseline="0" dirty="0" err="1" smtClean="0"/>
              <a:t>condição</a:t>
            </a:r>
            <a:r>
              <a:rPr lang="en-US" b="1" baseline="0" dirty="0" smtClean="0"/>
              <a:t> de </a:t>
            </a:r>
            <a:r>
              <a:rPr lang="en-US" b="1" baseline="0" dirty="0" err="1" smtClean="0"/>
              <a:t>seperação</a:t>
            </a:r>
            <a:r>
              <a:rPr lang="en-US" b="1" baseline="0" dirty="0" smtClean="0"/>
              <a:t> logo </a:t>
            </a:r>
            <a:r>
              <a:rPr lang="en-US" b="1" baseline="0" dirty="0" err="1" smtClean="0"/>
              <a:t>haverá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menos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segmentos</a:t>
            </a:r>
            <a:r>
              <a:rPr lang="en-US" b="1" baseline="0" dirty="0" smtClean="0"/>
              <a:t> e vice versa</a:t>
            </a:r>
            <a:r>
              <a:rPr lang="en-US" baseline="0" dirty="0" smtClean="0"/>
              <a:t>.</a:t>
            </a:r>
          </a:p>
          <a:p>
            <a:r>
              <a:rPr lang="en-US" dirty="0" err="1" smtClean="0"/>
              <a:t>Falar</a:t>
            </a:r>
            <a:r>
              <a:rPr lang="en-US" baseline="0" dirty="0" smtClean="0"/>
              <a:t> do </a:t>
            </a:r>
            <a:r>
              <a:rPr lang="el-GR" baseline="0" dirty="0" smtClean="0"/>
              <a:t>α</a:t>
            </a:r>
            <a:r>
              <a:rPr lang="pt-PT" baseline="0" dirty="0" smtClean="0"/>
              <a:t> .. Distancia angular entre pontos em teste.</a:t>
            </a:r>
            <a:endParaRPr lang="en-US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B6F80E-6321-4A4C-8463-D85EE4425D9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767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Este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critério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Segmentação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foi</a:t>
            </a:r>
            <a:r>
              <a:rPr lang="en-US" baseline="0" dirty="0" smtClean="0"/>
              <a:t> </a:t>
            </a:r>
            <a:r>
              <a:rPr lang="en-US" b="1" baseline="0" dirty="0" err="1" smtClean="0"/>
              <a:t>baseado</a:t>
            </a:r>
            <a:r>
              <a:rPr lang="en-US" b="1" baseline="0" dirty="0" smtClean="0"/>
              <a:t> no </a:t>
            </a:r>
            <a:r>
              <a:rPr lang="en-US" b="1" baseline="0" dirty="0" err="1" smtClean="0"/>
              <a:t>método</a:t>
            </a:r>
            <a:r>
              <a:rPr lang="en-US" b="1" baseline="0" dirty="0" smtClean="0"/>
              <a:t> anterior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parametros</a:t>
            </a:r>
            <a:r>
              <a:rPr lang="en-US" baseline="0" dirty="0" smtClean="0"/>
              <a:t> </a:t>
            </a:r>
            <a:r>
              <a:rPr lang="en-US" b="1" baseline="0" dirty="0" smtClean="0"/>
              <a:t>C0 e C1 </a:t>
            </a:r>
            <a:r>
              <a:rPr lang="en-US" b="1" baseline="0" dirty="0" err="1" smtClean="0"/>
              <a:t>são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os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mesmos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esta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aproximação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possui</a:t>
            </a:r>
            <a:r>
              <a:rPr lang="en-US" baseline="0" dirty="0" smtClean="0"/>
              <a:t> um novo </a:t>
            </a:r>
            <a:r>
              <a:rPr lang="en-US" baseline="0" dirty="0" err="1" smtClean="0"/>
              <a:t>parametro</a:t>
            </a:r>
            <a:r>
              <a:rPr lang="en-US" baseline="0" dirty="0" smtClean="0"/>
              <a:t> </a:t>
            </a:r>
            <a:r>
              <a:rPr lang="el-GR" baseline="0" dirty="0" smtClean="0"/>
              <a:t>β</a:t>
            </a:r>
            <a:r>
              <a:rPr lang="pt-PT" baseline="0" dirty="0" smtClean="0"/>
              <a:t>.</a:t>
            </a:r>
          </a:p>
          <a:p>
            <a:r>
              <a:rPr lang="pt-PT" baseline="0" dirty="0" smtClean="0"/>
              <a:t>Este </a:t>
            </a:r>
            <a:r>
              <a:rPr lang="pt-PT" b="1" baseline="0" dirty="0" smtClean="0"/>
              <a:t>angulo foi introduzido para reduzir a </a:t>
            </a:r>
            <a:r>
              <a:rPr lang="pt-PT" b="1" baseline="0" dirty="0" err="1" smtClean="0"/>
              <a:t>dependencia</a:t>
            </a:r>
            <a:r>
              <a:rPr lang="pt-PT" b="1" baseline="0" dirty="0" smtClean="0"/>
              <a:t> da distancia entre o Laser e o objeto</a:t>
            </a:r>
            <a:r>
              <a:rPr lang="pt-PT" baseline="0" dirty="0" smtClean="0"/>
              <a:t> min{r1,r1+1}.</a:t>
            </a:r>
          </a:p>
          <a:p>
            <a:r>
              <a:rPr lang="pt-PT" baseline="0" dirty="0" smtClean="0"/>
              <a:t>Na figura, mostra o efeito do angulo </a:t>
            </a:r>
            <a:r>
              <a:rPr lang="el-GR" baseline="0" dirty="0" smtClean="0"/>
              <a:t>β</a:t>
            </a:r>
            <a:r>
              <a:rPr lang="pt-PT" baseline="0" dirty="0" smtClean="0"/>
              <a:t> quando a constante para redução de ruido C0 é removida.</a:t>
            </a:r>
          </a:p>
          <a:p>
            <a:r>
              <a:rPr lang="pt-PT" baseline="0" dirty="0" smtClean="0"/>
              <a:t>Quando </a:t>
            </a:r>
            <a:r>
              <a:rPr lang="el-GR" baseline="0" dirty="0" smtClean="0"/>
              <a:t>β</a:t>
            </a:r>
            <a:r>
              <a:rPr lang="pt-PT" baseline="0" dirty="0" smtClean="0"/>
              <a:t> toma valores demasiado pequenos, </a:t>
            </a:r>
            <a:r>
              <a:rPr lang="pt-PT" b="1" baseline="0" dirty="0" smtClean="0"/>
              <a:t>os pontos podem não pertencer ao mesmo segmento</a:t>
            </a:r>
            <a:r>
              <a:rPr lang="pt-PT" baseline="0" dirty="0" smtClean="0"/>
              <a:t>, por outro, lado quando </a:t>
            </a:r>
            <a:r>
              <a:rPr lang="el-GR" baseline="0" dirty="0" smtClean="0"/>
              <a:t>β</a:t>
            </a:r>
            <a:r>
              <a:rPr lang="pt-PT" baseline="0" dirty="0" smtClean="0"/>
              <a:t> é demasiado elevado, um segmento </a:t>
            </a:r>
            <a:r>
              <a:rPr lang="pt-PT" b="1" baseline="0" dirty="0" smtClean="0"/>
              <a:t>pode ser representado por </a:t>
            </a:r>
            <a:r>
              <a:rPr lang="pt-PT" b="1" baseline="0" dirty="0" err="1" smtClean="0"/>
              <a:t>multiplos</a:t>
            </a:r>
            <a:r>
              <a:rPr lang="pt-PT" b="1" baseline="0" dirty="0" smtClean="0"/>
              <a:t> </a:t>
            </a:r>
            <a:r>
              <a:rPr lang="pt-PT" b="1" baseline="0" dirty="0" err="1" smtClean="0"/>
              <a:t>objectos</a:t>
            </a:r>
            <a:r>
              <a:rPr lang="pt-PT" baseline="0" dirty="0" smtClean="0"/>
              <a:t>.</a:t>
            </a:r>
          </a:p>
          <a:p>
            <a:r>
              <a:rPr lang="pt-PT" baseline="0" dirty="0" smtClean="0"/>
              <a:t>Este algoritmo tem a particularidade de ter </a:t>
            </a:r>
            <a:r>
              <a:rPr lang="pt-PT" b="1" baseline="0" dirty="0" smtClean="0"/>
              <a:t>2 </a:t>
            </a:r>
            <a:r>
              <a:rPr lang="pt-PT" b="1" baseline="0" dirty="0" err="1" smtClean="0"/>
              <a:t>parametros</a:t>
            </a:r>
            <a:r>
              <a:rPr lang="pt-PT" b="1" baseline="0" dirty="0" smtClean="0"/>
              <a:t> configuráveis</a:t>
            </a:r>
            <a:r>
              <a:rPr lang="pt-PT" baseline="0" dirty="0" smtClean="0"/>
              <a:t>. De maneira a averiguar o peso de cada uma, quando um dos </a:t>
            </a:r>
            <a:r>
              <a:rPr lang="pt-PT" baseline="0" dirty="0" err="1" smtClean="0"/>
              <a:t>parametros</a:t>
            </a:r>
            <a:r>
              <a:rPr lang="pt-PT" baseline="0" dirty="0" smtClean="0"/>
              <a:t> é testado o outro irá ter um valore </a:t>
            </a:r>
            <a:r>
              <a:rPr lang="pt-PT" baseline="0" dirty="0" err="1" smtClean="0"/>
              <a:t>pre-definido</a:t>
            </a:r>
            <a:r>
              <a:rPr lang="pt-PT" baseline="0" dirty="0" smtClean="0"/>
              <a:t>. </a:t>
            </a: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B6F80E-6321-4A4C-8463-D85EE4425D9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9238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Este</a:t>
            </a:r>
            <a:r>
              <a:rPr lang="en-US" baseline="0" dirty="0" smtClean="0"/>
              <a:t> é </a:t>
            </a:r>
            <a:r>
              <a:rPr lang="en-US" baseline="0" dirty="0" err="1" smtClean="0"/>
              <a:t>mais</a:t>
            </a:r>
            <a:r>
              <a:rPr lang="en-US" baseline="0" dirty="0" smtClean="0"/>
              <a:t> um </a:t>
            </a:r>
            <a:r>
              <a:rPr lang="en-US" b="1" baseline="0" dirty="0" err="1" smtClean="0"/>
              <a:t>método</a:t>
            </a:r>
            <a:r>
              <a:rPr lang="en-US" b="1" baseline="0" dirty="0" smtClean="0"/>
              <a:t> distance-based </a:t>
            </a:r>
            <a:r>
              <a:rPr lang="en-US" b="1" baseline="0" dirty="0" err="1" smtClean="0"/>
              <a:t>adaptativo</a:t>
            </a:r>
            <a:r>
              <a:rPr lang="en-US" b="1" baseline="0" dirty="0" smtClean="0"/>
              <a:t> </a:t>
            </a:r>
            <a:r>
              <a:rPr lang="en-US" baseline="0" dirty="0" err="1" smtClean="0"/>
              <a:t>já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que</a:t>
            </a:r>
            <a:r>
              <a:rPr lang="en-US" baseline="0" dirty="0" smtClean="0"/>
              <a:t> o valor do threshold </a:t>
            </a:r>
            <a:r>
              <a:rPr lang="en-US" baseline="0" dirty="0" err="1" smtClean="0"/>
              <a:t>depende</a:t>
            </a:r>
            <a:r>
              <a:rPr lang="en-US" baseline="0" dirty="0" smtClean="0"/>
              <a:t> da </a:t>
            </a:r>
            <a:r>
              <a:rPr lang="en-US" baseline="0" dirty="0" err="1" smtClean="0"/>
              <a:t>distancia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objeto</a:t>
            </a:r>
            <a:r>
              <a:rPr lang="en-US" baseline="0" dirty="0" smtClean="0"/>
              <a:t>, e tem com a </a:t>
            </a:r>
            <a:r>
              <a:rPr lang="en-US" baseline="0" dirty="0" err="1" smtClean="0"/>
              <a:t>seguinte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condição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separação</a:t>
            </a:r>
            <a:r>
              <a:rPr lang="en-US" baseline="0" dirty="0" smtClean="0"/>
              <a:t>.</a:t>
            </a:r>
          </a:p>
          <a:p>
            <a:r>
              <a:rPr lang="en-US" baseline="0" dirty="0" smtClean="0"/>
              <a:t>O </a:t>
            </a:r>
            <a:r>
              <a:rPr lang="en-US" baseline="0" dirty="0" err="1" smtClean="0"/>
              <a:t>angulo</a:t>
            </a:r>
            <a:r>
              <a:rPr lang="en-US" baseline="0" dirty="0" smtClean="0"/>
              <a:t> lambda  </a:t>
            </a:r>
            <a:r>
              <a:rPr lang="en-US" baseline="0" dirty="0" err="1" smtClean="0"/>
              <a:t>parâmetro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auxiliar</a:t>
            </a:r>
            <a:r>
              <a:rPr lang="en-US" baseline="0" dirty="0" smtClean="0"/>
              <a:t> </a:t>
            </a:r>
            <a:r>
              <a:rPr lang="en-US" b="1" baseline="0" dirty="0" err="1" smtClean="0"/>
              <a:t>configuráve</a:t>
            </a:r>
            <a:r>
              <a:rPr lang="en-US" baseline="0" dirty="0" err="1" smtClean="0"/>
              <a:t>l</a:t>
            </a:r>
            <a:r>
              <a:rPr lang="en-US" baseline="0" dirty="0" smtClean="0"/>
              <a:t> - </a:t>
            </a:r>
            <a:r>
              <a:rPr lang="en-US" baseline="0" dirty="0" err="1" smtClean="0"/>
              <a:t>ja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vou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explicar</a:t>
            </a:r>
            <a:r>
              <a:rPr lang="en-US" baseline="0" dirty="0" smtClean="0"/>
              <a:t> a </a:t>
            </a:r>
            <a:r>
              <a:rPr lang="en-US" baseline="0" dirty="0" err="1" smtClean="0"/>
              <a:t>seguir</a:t>
            </a:r>
            <a:r>
              <a:rPr lang="en-US" baseline="0" dirty="0" smtClean="0"/>
              <a:t>.</a:t>
            </a:r>
          </a:p>
          <a:p>
            <a:r>
              <a:rPr lang="en-US" baseline="0" dirty="0" smtClean="0"/>
              <a:t>σ é </a:t>
            </a:r>
            <a:r>
              <a:rPr lang="en-US" b="1" baseline="0" dirty="0" smtClean="0"/>
              <a:t>a </a:t>
            </a:r>
            <a:r>
              <a:rPr lang="en-US" b="1" baseline="0" dirty="0" err="1" smtClean="0"/>
              <a:t>variancia</a:t>
            </a:r>
            <a:r>
              <a:rPr lang="en-US" b="1" baseline="0" dirty="0" smtClean="0"/>
              <a:t> residual do laser </a:t>
            </a:r>
            <a:r>
              <a:rPr lang="en-US" baseline="0" dirty="0" smtClean="0"/>
              <a:t>(0.03m).</a:t>
            </a:r>
          </a:p>
          <a:p>
            <a:r>
              <a:rPr lang="en-US" baseline="0" dirty="0" smtClean="0"/>
              <a:t>Para </a:t>
            </a:r>
            <a:r>
              <a:rPr lang="en-US" baseline="0" dirty="0" err="1" smtClean="0"/>
              <a:t>determinar</a:t>
            </a:r>
            <a:r>
              <a:rPr lang="en-US" baseline="0" dirty="0" smtClean="0"/>
              <a:t> o Valor do Dthd </a:t>
            </a:r>
            <a:r>
              <a:rPr lang="en-US" baseline="0" dirty="0" err="1" smtClean="0"/>
              <a:t>foi</a:t>
            </a:r>
            <a:r>
              <a:rPr lang="en-US" baseline="0" dirty="0" smtClean="0"/>
              <a:t> </a:t>
            </a:r>
            <a:r>
              <a:rPr lang="en-US" b="1" baseline="0" dirty="0" err="1" smtClean="0"/>
              <a:t>utilizada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metodologia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seguinte</a:t>
            </a:r>
            <a:r>
              <a:rPr lang="en-US" baseline="0" dirty="0" smtClean="0"/>
              <a:t>: </a:t>
            </a:r>
            <a:endParaRPr lang="en-US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B6F80E-6321-4A4C-8463-D85EE4425D9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8144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Para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definir</a:t>
            </a:r>
            <a:r>
              <a:rPr lang="en-US" baseline="0" dirty="0" smtClean="0"/>
              <a:t> a </a:t>
            </a:r>
            <a:r>
              <a:rPr lang="en-US" b="1" baseline="0" dirty="0" err="1" smtClean="0"/>
              <a:t>condição</a:t>
            </a:r>
            <a:r>
              <a:rPr lang="en-US" b="1" baseline="0" dirty="0" smtClean="0"/>
              <a:t> de </a:t>
            </a:r>
            <a:r>
              <a:rPr lang="en-US" b="1" baseline="0" dirty="0" err="1" smtClean="0"/>
              <a:t>separação</a:t>
            </a:r>
            <a:r>
              <a:rPr lang="en-US" b="1" baseline="0" dirty="0" smtClean="0"/>
              <a:t>:</a:t>
            </a:r>
            <a:r>
              <a:rPr lang="en-US" b="1" dirty="0" smtClean="0"/>
              <a:t> </a:t>
            </a:r>
            <a:r>
              <a:rPr lang="en-US" dirty="0" err="1" smtClean="0"/>
              <a:t>Definir</a:t>
            </a:r>
            <a:r>
              <a:rPr lang="en-US" dirty="0" smtClean="0"/>
              <a:t> </a:t>
            </a:r>
            <a:r>
              <a:rPr lang="en-US" dirty="0" err="1" smtClean="0"/>
              <a:t>uma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linha</a:t>
            </a:r>
            <a:r>
              <a:rPr lang="en-US" baseline="0" dirty="0" smtClean="0"/>
              <a:t> virtual </a:t>
            </a:r>
            <a:r>
              <a:rPr lang="en-US" baseline="0" dirty="0" err="1" smtClean="0"/>
              <a:t>passante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pelo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ponto</a:t>
            </a:r>
            <a:r>
              <a:rPr lang="en-US" baseline="0" dirty="0" smtClean="0"/>
              <a:t> anterior p-1. </a:t>
            </a:r>
            <a:r>
              <a:rPr lang="en-US" baseline="0" dirty="0" err="1" smtClean="0"/>
              <a:t>Esta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linha</a:t>
            </a:r>
            <a:r>
              <a:rPr lang="en-US" baseline="0" dirty="0" smtClean="0"/>
              <a:t> virtual </a:t>
            </a:r>
            <a:r>
              <a:rPr lang="en-US" baseline="0" dirty="0" err="1" smtClean="0"/>
              <a:t>faz</a:t>
            </a:r>
            <a:r>
              <a:rPr lang="en-US" baseline="0" dirty="0" smtClean="0"/>
              <a:t> um </a:t>
            </a:r>
            <a:r>
              <a:rPr lang="en-US" baseline="0" dirty="0" err="1" smtClean="0"/>
              <a:t>angulo</a:t>
            </a:r>
            <a:r>
              <a:rPr lang="en-US" baseline="0" dirty="0" smtClean="0"/>
              <a:t> </a:t>
            </a:r>
            <a:r>
              <a:rPr lang="el-GR" b="1" baseline="0" dirty="0" smtClean="0">
                <a:latin typeface="Calibri"/>
              </a:rPr>
              <a:t>λ</a:t>
            </a:r>
            <a:r>
              <a:rPr lang="pt-PT" b="1" baseline="0" dirty="0" smtClean="0">
                <a:latin typeface="Calibri"/>
              </a:rPr>
              <a:t> relativamente à direção </a:t>
            </a:r>
            <a:r>
              <a:rPr lang="el-GR" b="1" baseline="0" dirty="0" smtClean="0">
                <a:latin typeface="Calibri"/>
              </a:rPr>
              <a:t>α</a:t>
            </a:r>
            <a:r>
              <a:rPr lang="pt-PT" b="1" baseline="0" dirty="0" smtClean="0">
                <a:latin typeface="Calibri"/>
              </a:rPr>
              <a:t>-1</a:t>
            </a:r>
          </a:p>
          <a:p>
            <a:r>
              <a:rPr lang="pt-PT" b="1" baseline="0" dirty="0" smtClean="0">
                <a:latin typeface="Calibri"/>
              </a:rPr>
              <a:t>O </a:t>
            </a:r>
            <a:r>
              <a:rPr lang="pt-PT" b="1" baseline="0" dirty="0" err="1" smtClean="0">
                <a:latin typeface="Calibri"/>
              </a:rPr>
              <a:t>detector</a:t>
            </a:r>
            <a:r>
              <a:rPr lang="pt-PT" b="1" baseline="0" dirty="0" smtClean="0">
                <a:latin typeface="Calibri"/>
              </a:rPr>
              <a:t> gera um circulo </a:t>
            </a:r>
            <a:r>
              <a:rPr lang="pt-PT" b="1" baseline="0" dirty="0" err="1" smtClean="0">
                <a:latin typeface="Calibri"/>
              </a:rPr>
              <a:t>threshold</a:t>
            </a:r>
            <a:r>
              <a:rPr lang="pt-PT" b="1" baseline="0" dirty="0" smtClean="0">
                <a:latin typeface="Calibri"/>
              </a:rPr>
              <a:t> centrado no ponto p-1 com raio Dthd que se adapta com a medida ri</a:t>
            </a:r>
            <a:r>
              <a:rPr lang="pt-PT" baseline="0" dirty="0" smtClean="0">
                <a:latin typeface="Calibri"/>
              </a:rPr>
              <a:t>.</a:t>
            </a:r>
          </a:p>
          <a:p>
            <a:r>
              <a:rPr lang="pt-PT" baseline="0" dirty="0" smtClean="0">
                <a:latin typeface="Calibri"/>
              </a:rPr>
              <a:t>Se o ponto pi está fora desse circulo é criado um novo segmento. </a:t>
            </a:r>
            <a:endParaRPr lang="en-US" baseline="0" dirty="0" smtClean="0"/>
          </a:p>
          <a:p>
            <a:endParaRPr lang="en-US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B6F80E-6321-4A4C-8463-D85EE4425D9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493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Ao</a:t>
            </a:r>
            <a:r>
              <a:rPr lang="en-US" dirty="0" smtClean="0"/>
              <a:t> </a:t>
            </a:r>
            <a:r>
              <a:rPr lang="en-US" dirty="0" err="1" smtClean="0"/>
              <a:t>contrario</a:t>
            </a:r>
            <a:r>
              <a:rPr lang="en-US" baseline="0" dirty="0" smtClean="0"/>
              <a:t> dos </a:t>
            </a:r>
            <a:r>
              <a:rPr lang="en-US" baseline="0" dirty="0" err="1" smtClean="0"/>
              <a:t>metodos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anteriores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que</a:t>
            </a:r>
            <a:r>
              <a:rPr lang="en-US" baseline="0" dirty="0" smtClean="0"/>
              <a:t> é </a:t>
            </a:r>
            <a:r>
              <a:rPr lang="en-US" baseline="0" dirty="0" err="1" smtClean="0"/>
              <a:t>calculada</a:t>
            </a:r>
            <a:r>
              <a:rPr lang="en-US" baseline="0" dirty="0" smtClean="0"/>
              <a:t> a </a:t>
            </a:r>
            <a:r>
              <a:rPr lang="en-US" baseline="0" dirty="0" err="1" smtClean="0"/>
              <a:t>distancia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euclidiana</a:t>
            </a:r>
            <a:r>
              <a:rPr lang="en-US" baseline="0" dirty="0" smtClean="0"/>
              <a:t> entre </a:t>
            </a:r>
            <a:r>
              <a:rPr lang="en-US" baseline="0" dirty="0" err="1" smtClean="0"/>
              <a:t>pontos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consecutivos</a:t>
            </a:r>
            <a:r>
              <a:rPr lang="en-US" baseline="0" dirty="0" smtClean="0"/>
              <a:t>;</a:t>
            </a:r>
            <a:endParaRPr lang="en-US" dirty="0" smtClean="0"/>
          </a:p>
          <a:p>
            <a:r>
              <a:rPr lang="en-US" dirty="0" err="1" smtClean="0"/>
              <a:t>Èste</a:t>
            </a:r>
            <a:r>
              <a:rPr lang="en-US" dirty="0" smtClean="0"/>
              <a:t> é um </a:t>
            </a:r>
            <a:r>
              <a:rPr lang="en-US" b="1" dirty="0" err="1" smtClean="0"/>
              <a:t>método</a:t>
            </a:r>
            <a:r>
              <a:rPr lang="en-US" b="1" dirty="0" smtClean="0"/>
              <a:t> </a:t>
            </a:r>
            <a:r>
              <a:rPr lang="en-US" b="1" dirty="0" err="1" smtClean="0"/>
              <a:t>recursivo</a:t>
            </a:r>
            <a:r>
              <a:rPr lang="en-US" dirty="0" smtClean="0"/>
              <a:t> </a:t>
            </a:r>
            <a:r>
              <a:rPr lang="en-US" dirty="0" err="1" smtClean="0"/>
              <a:t>onde</a:t>
            </a:r>
            <a:r>
              <a:rPr lang="en-US" dirty="0" smtClean="0"/>
              <a:t> é </a:t>
            </a:r>
            <a:r>
              <a:rPr lang="en-US" dirty="0" err="1" smtClean="0"/>
              <a:t>calculada</a:t>
            </a:r>
            <a:r>
              <a:rPr lang="en-US" dirty="0" smtClean="0"/>
              <a:t> a </a:t>
            </a:r>
            <a:r>
              <a:rPr lang="en-US" dirty="0" err="1" smtClean="0"/>
              <a:t>distancia</a:t>
            </a:r>
            <a:r>
              <a:rPr lang="en-US" dirty="0" smtClean="0"/>
              <a:t> </a:t>
            </a:r>
            <a:r>
              <a:rPr lang="en-US" dirty="0" err="1" smtClean="0"/>
              <a:t>euclideana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todos</a:t>
            </a:r>
            <a:r>
              <a:rPr lang="en-US" dirty="0" smtClean="0"/>
              <a:t> </a:t>
            </a:r>
            <a:r>
              <a:rPr lang="en-US" dirty="0" err="1" smtClean="0"/>
              <a:t>os</a:t>
            </a:r>
            <a:r>
              <a:rPr lang="en-US" dirty="0" smtClean="0"/>
              <a:t> </a:t>
            </a:r>
            <a:r>
              <a:rPr lang="en-US" dirty="0" err="1" smtClean="0"/>
              <a:t>pontos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ainda</a:t>
            </a:r>
            <a:r>
              <a:rPr lang="en-US" dirty="0" smtClean="0"/>
              <a:t> </a:t>
            </a:r>
            <a:r>
              <a:rPr lang="en-US" b="1" dirty="0" err="1" smtClean="0"/>
              <a:t>não</a:t>
            </a:r>
            <a:r>
              <a:rPr lang="en-US" b="1" dirty="0" smtClean="0"/>
              <a:t> </a:t>
            </a:r>
            <a:r>
              <a:rPr lang="en-US" b="1" dirty="0" err="1" smtClean="0"/>
              <a:t>estão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associados</a:t>
            </a:r>
            <a:r>
              <a:rPr lang="en-US" b="1" baseline="0" dirty="0" smtClean="0"/>
              <a:t> a um </a:t>
            </a:r>
            <a:r>
              <a:rPr lang="en-US" b="1" baseline="0" dirty="0" err="1" smtClean="0"/>
              <a:t>segmento</a:t>
            </a:r>
            <a:r>
              <a:rPr lang="en-US" baseline="0" dirty="0" smtClean="0"/>
              <a:t>, se a </a:t>
            </a:r>
            <a:r>
              <a:rPr lang="en-US" baseline="0" dirty="0" err="1" smtClean="0"/>
              <a:t>distancia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euclidiana</a:t>
            </a:r>
            <a:r>
              <a:rPr lang="en-US" baseline="0" dirty="0" smtClean="0"/>
              <a:t> for </a:t>
            </a:r>
            <a:r>
              <a:rPr lang="en-US" baseline="0" dirty="0" err="1" smtClean="0"/>
              <a:t>menor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que</a:t>
            </a:r>
            <a:r>
              <a:rPr lang="en-US" baseline="0" dirty="0" smtClean="0"/>
              <a:t> o threshold </a:t>
            </a:r>
            <a:r>
              <a:rPr lang="en-US" baseline="0" dirty="0" err="1" smtClean="0"/>
              <a:t>esses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pontos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pertencem</a:t>
            </a:r>
            <a:r>
              <a:rPr lang="en-US" baseline="0" dirty="0" smtClean="0"/>
              <a:t> a </a:t>
            </a:r>
            <a:r>
              <a:rPr lang="en-US" baseline="0" dirty="0" err="1" smtClean="0"/>
              <a:t>esse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segmento</a:t>
            </a:r>
            <a:r>
              <a:rPr lang="en-US" baseline="0" dirty="0" smtClean="0"/>
              <a:t>. O </a:t>
            </a:r>
            <a:r>
              <a:rPr lang="en-US" baseline="0" dirty="0" err="1" smtClean="0"/>
              <a:t>processo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termina</a:t>
            </a:r>
            <a:r>
              <a:rPr lang="en-US" baseline="0" dirty="0" smtClean="0"/>
              <a:t> ate </a:t>
            </a:r>
            <a:r>
              <a:rPr lang="en-US" baseline="0" dirty="0" err="1" smtClean="0"/>
              <a:t>todos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pontos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estarem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associados</a:t>
            </a:r>
            <a:r>
              <a:rPr lang="en-US" baseline="0" dirty="0" smtClean="0"/>
              <a:t> a um </a:t>
            </a:r>
            <a:r>
              <a:rPr lang="en-US" baseline="0" dirty="0" err="1" smtClean="0"/>
              <a:t>segmento</a:t>
            </a:r>
            <a:r>
              <a:rPr lang="en-US" baseline="0" dirty="0" smtClean="0"/>
              <a:t>.</a:t>
            </a:r>
          </a:p>
          <a:p>
            <a:r>
              <a:rPr lang="en-US" baseline="0" dirty="0" smtClean="0"/>
              <a:t>O </a:t>
            </a:r>
            <a:r>
              <a:rPr lang="en-US" baseline="0" dirty="0" err="1" smtClean="0"/>
              <a:t>parametro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variavel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será</a:t>
            </a:r>
            <a:r>
              <a:rPr lang="en-US" baseline="0" dirty="0" smtClean="0"/>
              <a:t> a </a:t>
            </a:r>
            <a:r>
              <a:rPr lang="en-US" baseline="0" dirty="0" err="1" smtClean="0"/>
              <a:t>distancia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euclidiana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separação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B6F80E-6321-4A4C-8463-D85EE4425D9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9223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Este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será</a:t>
            </a:r>
            <a:r>
              <a:rPr lang="en-US" b="1" baseline="0" dirty="0" smtClean="0"/>
              <a:t> um dos </a:t>
            </a:r>
            <a:r>
              <a:rPr lang="en-US" b="1" baseline="0" dirty="0" err="1" smtClean="0"/>
              <a:t>algortimos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onde</a:t>
            </a:r>
            <a:r>
              <a:rPr lang="en-US" b="1" baseline="0" dirty="0" smtClean="0"/>
              <a:t> se </a:t>
            </a:r>
            <a:r>
              <a:rPr lang="en-US" b="1" baseline="0" dirty="0" err="1" smtClean="0"/>
              <a:t>espera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melhores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resultados</a:t>
            </a:r>
            <a:r>
              <a:rPr lang="en-US" b="1" baseline="0" dirty="0" smtClean="0"/>
              <a:t> </a:t>
            </a:r>
            <a:r>
              <a:rPr lang="en-US" baseline="0" dirty="0" err="1" smtClean="0"/>
              <a:t>já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que</a:t>
            </a:r>
            <a:r>
              <a:rPr lang="en-US" baseline="0" dirty="0" smtClean="0"/>
              <a:t> resolve </a:t>
            </a:r>
            <a:r>
              <a:rPr lang="en-US" b="1" baseline="0" dirty="0" err="1" smtClean="0"/>
              <a:t>parcialemte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problemas</a:t>
            </a:r>
            <a:r>
              <a:rPr lang="en-US" b="1" baseline="0" dirty="0" smtClean="0"/>
              <a:t> de </a:t>
            </a:r>
            <a:r>
              <a:rPr lang="en-US" b="1" baseline="0" dirty="0" err="1" smtClean="0"/>
              <a:t>oclusão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precisamente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por</a:t>
            </a:r>
            <a:r>
              <a:rPr lang="en-US" baseline="0" dirty="0" smtClean="0"/>
              <a:t> se </a:t>
            </a:r>
            <a:r>
              <a:rPr lang="en-US" baseline="0" dirty="0" err="1" smtClean="0"/>
              <a:t>calcular</a:t>
            </a:r>
            <a:r>
              <a:rPr lang="en-US" baseline="0" dirty="0" smtClean="0"/>
              <a:t> a </a:t>
            </a:r>
            <a:r>
              <a:rPr lang="en-US" baseline="0" dirty="0" err="1" smtClean="0"/>
              <a:t>distancia</a:t>
            </a:r>
            <a:r>
              <a:rPr lang="en-US" baseline="0" dirty="0" smtClean="0"/>
              <a:t> entre </a:t>
            </a:r>
            <a:r>
              <a:rPr lang="en-US" baseline="0" dirty="0" err="1" smtClean="0"/>
              <a:t>vários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pontos</a:t>
            </a:r>
            <a:r>
              <a:rPr lang="en-US" baseline="0" dirty="0" smtClean="0"/>
              <a:t> e </a:t>
            </a:r>
            <a:r>
              <a:rPr lang="en-US" baseline="0" dirty="0" err="1" smtClean="0"/>
              <a:t>não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ponto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seguinte</a:t>
            </a:r>
            <a:r>
              <a:rPr lang="en-US" baseline="0" dirty="0" smtClean="0"/>
              <a:t>.</a:t>
            </a:r>
          </a:p>
          <a:p>
            <a:r>
              <a:rPr lang="en-US" baseline="0" dirty="0" smtClean="0"/>
              <a:t>Na </a:t>
            </a:r>
            <a:r>
              <a:rPr lang="en-US" baseline="0" dirty="0" err="1" smtClean="0"/>
              <a:t>figura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apresentada</a:t>
            </a:r>
            <a:r>
              <a:rPr lang="en-US" baseline="0" dirty="0" smtClean="0"/>
              <a:t>: A- </a:t>
            </a:r>
            <a:r>
              <a:rPr lang="en-US" baseline="0" dirty="0" err="1" smtClean="0"/>
              <a:t>usando</a:t>
            </a:r>
            <a:r>
              <a:rPr lang="en-US" baseline="0" dirty="0" smtClean="0"/>
              <a:t> o </a:t>
            </a:r>
            <a:r>
              <a:rPr lang="en-US" b="1" baseline="0" dirty="0" smtClean="0"/>
              <a:t>SNN </a:t>
            </a:r>
            <a:r>
              <a:rPr lang="en-US" b="1" baseline="0" dirty="0" err="1" smtClean="0"/>
              <a:t>pontos</a:t>
            </a:r>
            <a:r>
              <a:rPr lang="en-US" b="1" baseline="0" dirty="0" smtClean="0"/>
              <a:t> do background </a:t>
            </a:r>
            <a:r>
              <a:rPr lang="en-US" b="1" baseline="0" dirty="0" err="1" smtClean="0"/>
              <a:t>nao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consecutivos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estão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associados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ao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mesmo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segmento</a:t>
            </a:r>
            <a:endParaRPr lang="en-US" b="1" baseline="0" dirty="0" smtClean="0"/>
          </a:p>
          <a:p>
            <a:r>
              <a:rPr lang="en-US" baseline="0" dirty="0" smtClean="0"/>
              <a:t>	B – Com </a:t>
            </a:r>
            <a:r>
              <a:rPr lang="en-US" baseline="0" dirty="0" err="1" smtClean="0"/>
              <a:t>metodos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que</a:t>
            </a:r>
            <a:r>
              <a:rPr lang="en-US" baseline="0" dirty="0" smtClean="0"/>
              <a:t> so </a:t>
            </a:r>
            <a:r>
              <a:rPr lang="en-US" baseline="0" dirty="0" err="1" smtClean="0"/>
              <a:t>têm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consideração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pontos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consecutivos</a:t>
            </a:r>
            <a:r>
              <a:rPr lang="en-US" baseline="0" dirty="0" smtClean="0"/>
              <a:t>, se </a:t>
            </a:r>
            <a:r>
              <a:rPr lang="en-US" baseline="0" dirty="0" err="1" smtClean="0"/>
              <a:t>uma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descontinuidade</a:t>
            </a:r>
            <a:r>
              <a:rPr lang="en-US" baseline="0" dirty="0" smtClean="0"/>
              <a:t> é </a:t>
            </a:r>
            <a:r>
              <a:rPr lang="en-US" baseline="0" dirty="0" err="1" smtClean="0"/>
              <a:t>encontrada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superficie</a:t>
            </a:r>
            <a:r>
              <a:rPr lang="en-US" baseline="0" dirty="0" smtClean="0"/>
              <a:t> do </a:t>
            </a:r>
            <a:r>
              <a:rPr lang="en-US" baseline="0" dirty="0" err="1" smtClean="0"/>
              <a:t>objecto</a:t>
            </a:r>
            <a:r>
              <a:rPr lang="en-US" baseline="0" dirty="0" smtClean="0"/>
              <a:t> é </a:t>
            </a:r>
            <a:r>
              <a:rPr lang="en-US" baseline="0" dirty="0" err="1" smtClean="0"/>
              <a:t>criado</a:t>
            </a:r>
            <a:r>
              <a:rPr lang="en-US" baseline="0" dirty="0" smtClean="0"/>
              <a:t> um novo </a:t>
            </a:r>
            <a:r>
              <a:rPr lang="en-US" baseline="0" dirty="0" err="1" smtClean="0"/>
              <a:t>segmento</a:t>
            </a:r>
            <a:r>
              <a:rPr lang="en-US" baseline="0" dirty="0" smtClean="0"/>
              <a:t> (S3).	</a:t>
            </a:r>
            <a:endParaRPr lang="en-US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B6F80E-6321-4A4C-8463-D85EE4425D9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40347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Este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será</a:t>
            </a:r>
            <a:r>
              <a:rPr lang="en-US" baseline="0" dirty="0" smtClean="0"/>
              <a:t> o </a:t>
            </a:r>
            <a:r>
              <a:rPr lang="en-US" baseline="0" dirty="0" err="1" smtClean="0"/>
              <a:t>algortimo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implementado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mais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complexo</a:t>
            </a:r>
            <a:r>
              <a:rPr lang="en-US" baseline="0" dirty="0" smtClean="0"/>
              <a:t>, com </a:t>
            </a:r>
            <a:r>
              <a:rPr lang="en-US" b="1" baseline="0" dirty="0" err="1" smtClean="0"/>
              <a:t>uma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abordagem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bastante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distinta</a:t>
            </a:r>
            <a:r>
              <a:rPr lang="en-US" b="1" baseline="0" dirty="0" smtClean="0"/>
              <a:t> </a:t>
            </a:r>
            <a:r>
              <a:rPr lang="en-US" baseline="0" dirty="0" smtClean="0"/>
              <a:t>dos </a:t>
            </a:r>
            <a:r>
              <a:rPr lang="en-US" baseline="0" dirty="0" err="1" smtClean="0"/>
              <a:t>métodos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anteriores</a:t>
            </a:r>
            <a:r>
              <a:rPr lang="en-US" baseline="0" dirty="0" smtClean="0"/>
              <a:t>.</a:t>
            </a:r>
          </a:p>
          <a:p>
            <a:r>
              <a:rPr lang="en-US" baseline="0" dirty="0" smtClean="0"/>
              <a:t>Este </a:t>
            </a:r>
            <a:r>
              <a:rPr lang="en-US" baseline="0" dirty="0" err="1" smtClean="0"/>
              <a:t>método</a:t>
            </a:r>
            <a:r>
              <a:rPr lang="en-US" baseline="0" dirty="0" smtClean="0"/>
              <a:t> é </a:t>
            </a:r>
            <a:r>
              <a:rPr lang="en-US" baseline="0" dirty="0" err="1" smtClean="0"/>
              <a:t>calculado</a:t>
            </a:r>
            <a:r>
              <a:rPr lang="en-US" baseline="0" dirty="0" smtClean="0"/>
              <a:t> um </a:t>
            </a:r>
            <a:r>
              <a:rPr lang="en-US" baseline="0" dirty="0" err="1" smtClean="0"/>
              <a:t>vetor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atributos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parres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pontos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consecutivos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depois</a:t>
            </a:r>
            <a:r>
              <a:rPr lang="en-US" baseline="0" dirty="0" smtClean="0"/>
              <a:t> </a:t>
            </a:r>
            <a:r>
              <a:rPr lang="en-US" b="1" baseline="0" dirty="0" smtClean="0"/>
              <a:t>é </a:t>
            </a:r>
            <a:r>
              <a:rPr lang="en-US" b="1" baseline="0" dirty="0" err="1" smtClean="0"/>
              <a:t>calculada</a:t>
            </a:r>
            <a:r>
              <a:rPr lang="en-US" b="1" baseline="0" dirty="0" smtClean="0"/>
              <a:t> a </a:t>
            </a:r>
            <a:r>
              <a:rPr lang="en-US" b="1" baseline="0" dirty="0" err="1" smtClean="0"/>
              <a:t>semelhança</a:t>
            </a:r>
            <a:r>
              <a:rPr lang="en-US" b="1" baseline="0" dirty="0" smtClean="0"/>
              <a:t> entre </a:t>
            </a:r>
            <a:r>
              <a:rPr lang="en-US" b="1" baseline="0" dirty="0" err="1" smtClean="0"/>
              <a:t>esses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vectores</a:t>
            </a:r>
            <a:r>
              <a:rPr lang="en-US" b="1" baseline="0" dirty="0" smtClean="0"/>
              <a:t>, </a:t>
            </a:r>
            <a:r>
              <a:rPr lang="en-US" b="1" baseline="0" dirty="0" err="1" smtClean="0"/>
              <a:t>para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decidir</a:t>
            </a:r>
            <a:r>
              <a:rPr lang="en-US" b="1" baseline="0" dirty="0" smtClean="0"/>
              <a:t> se </a:t>
            </a:r>
            <a:r>
              <a:rPr lang="en-US" b="1" baseline="0" dirty="0" err="1" smtClean="0"/>
              <a:t>os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pontos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pertencem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ao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mesmo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segmento</a:t>
            </a:r>
            <a:r>
              <a:rPr lang="en-US" baseline="0" dirty="0" smtClean="0"/>
              <a:t>.</a:t>
            </a:r>
          </a:p>
          <a:p>
            <a:r>
              <a:rPr lang="en-US" baseline="0" dirty="0" smtClean="0"/>
              <a:t>O </a:t>
            </a:r>
            <a:r>
              <a:rPr lang="en-US" baseline="0" dirty="0" err="1" smtClean="0"/>
              <a:t>parametro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variável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será</a:t>
            </a:r>
            <a:r>
              <a:rPr lang="en-US" baseline="0" dirty="0" smtClean="0"/>
              <a:t> o valor de </a:t>
            </a:r>
            <a:r>
              <a:rPr lang="en-US" b="1" baseline="0" dirty="0" err="1" smtClean="0"/>
              <a:t>semelhança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limite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para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haver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separação</a:t>
            </a:r>
            <a:r>
              <a:rPr lang="en-US" baseline="0" dirty="0" smtClean="0"/>
              <a:t>. </a:t>
            </a:r>
          </a:p>
          <a:p>
            <a:r>
              <a:rPr lang="en-US" baseline="0" dirty="0" smtClean="0"/>
              <a:t> Um valor </a:t>
            </a:r>
            <a:r>
              <a:rPr lang="en-US" baseline="0" dirty="0" err="1" smtClean="0"/>
              <a:t>mais</a:t>
            </a:r>
            <a:r>
              <a:rPr lang="en-US" baseline="0" dirty="0" smtClean="0"/>
              <a:t> alto </a:t>
            </a:r>
            <a:r>
              <a:rPr lang="en-US" baseline="0" dirty="0" err="1" smtClean="0"/>
              <a:t>desta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semelhnaça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resulta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num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maior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numero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segmentos</a:t>
            </a:r>
            <a:r>
              <a:rPr lang="en-US" baseline="0" dirty="0" smtClean="0"/>
              <a:t> e vice versa</a:t>
            </a:r>
            <a:endParaRPr lang="en-US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B6F80E-6321-4A4C-8463-D85EE4425D9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36267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As features </a:t>
            </a:r>
            <a:r>
              <a:rPr lang="en-US" baseline="0" dirty="0" err="1" smtClean="0"/>
              <a:t>resultam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operações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matematicas</a:t>
            </a:r>
            <a:r>
              <a:rPr lang="en-US" baseline="0" dirty="0" smtClean="0"/>
              <a:t> simples entre </a:t>
            </a:r>
            <a:r>
              <a:rPr lang="en-US" baseline="0" dirty="0" err="1" smtClean="0"/>
              <a:t>os</a:t>
            </a:r>
            <a:r>
              <a:rPr lang="en-US" baseline="0" dirty="0" smtClean="0"/>
              <a:t> 2 </a:t>
            </a:r>
            <a:r>
              <a:rPr lang="en-US" baseline="0" dirty="0" err="1" smtClean="0"/>
              <a:t>pontos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pertencentes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ao</a:t>
            </a:r>
            <a:r>
              <a:rPr lang="en-US" baseline="0" dirty="0" smtClean="0"/>
              <a:t> par. </a:t>
            </a:r>
          </a:p>
          <a:p>
            <a:r>
              <a:rPr lang="en-US" baseline="0" dirty="0" smtClean="0"/>
              <a:t>A Cosine Distance </a:t>
            </a:r>
            <a:r>
              <a:rPr lang="en-US" baseline="0" dirty="0" err="1" smtClean="0"/>
              <a:t>ou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semelhaça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vetores</a:t>
            </a:r>
            <a:r>
              <a:rPr lang="en-US" baseline="0" dirty="0" smtClean="0"/>
              <a:t> é um </a:t>
            </a:r>
            <a:r>
              <a:rPr lang="en-US" b="1" baseline="0" dirty="0" err="1" smtClean="0"/>
              <a:t>produto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interno</a:t>
            </a:r>
            <a:r>
              <a:rPr lang="en-US" b="1" baseline="0" dirty="0" smtClean="0"/>
              <a:t> entre </a:t>
            </a:r>
            <a:r>
              <a:rPr lang="en-US" b="1" baseline="0" dirty="0" err="1" smtClean="0"/>
              <a:t>os</a:t>
            </a:r>
            <a:r>
              <a:rPr lang="en-US" b="1" baseline="0" dirty="0" smtClean="0"/>
              <a:t> 2 </a:t>
            </a:r>
            <a:r>
              <a:rPr lang="en-US" b="1" baseline="0" dirty="0" err="1" smtClean="0"/>
              <a:t>vetores</a:t>
            </a:r>
            <a:r>
              <a:rPr lang="en-US" baseline="0" dirty="0" smtClean="0"/>
              <a:t>. Cosine distance tem </a:t>
            </a:r>
            <a:r>
              <a:rPr lang="en-US" baseline="0" dirty="0" err="1" smtClean="0"/>
              <a:t>valores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ente</a:t>
            </a:r>
            <a:r>
              <a:rPr lang="en-US" baseline="0" dirty="0" smtClean="0"/>
              <a:t> [1 e -1] devolve a </a:t>
            </a:r>
            <a:r>
              <a:rPr lang="en-US" baseline="0" dirty="0" err="1" smtClean="0"/>
              <a:t>semelhnça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orientação</a:t>
            </a:r>
            <a:r>
              <a:rPr lang="en-US" baseline="0" dirty="0" smtClean="0"/>
              <a:t> e </a:t>
            </a:r>
            <a:r>
              <a:rPr lang="en-US" baseline="0" dirty="0" err="1" smtClean="0"/>
              <a:t>nao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na</a:t>
            </a:r>
            <a:r>
              <a:rPr lang="en-US" baseline="0" dirty="0" smtClean="0"/>
              <a:t> magnitude. </a:t>
            </a:r>
            <a:endParaRPr lang="en-US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B6F80E-6321-4A4C-8463-D85EE4425D9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4791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b="1" dirty="0" smtClean="0"/>
              <a:t>Apresento um pequeno resumo do que será a apresentação</a:t>
            </a:r>
            <a:r>
              <a:rPr lang="pt-PT" dirty="0" smtClean="0"/>
              <a:t>.</a:t>
            </a:r>
          </a:p>
          <a:p>
            <a:pPr marL="171450" indent="-171450">
              <a:buFontTx/>
              <a:buChar char="-"/>
            </a:pPr>
            <a:r>
              <a:rPr lang="pt-PT" dirty="0" smtClean="0"/>
              <a:t>Vou</a:t>
            </a:r>
            <a:r>
              <a:rPr lang="pt-PT" baseline="0" dirty="0" smtClean="0"/>
              <a:t> começar por fazer um enquadramento do trabalho; onde vou falar um pouco das motivações que levaram ao desenvolvimento do trabalho e </a:t>
            </a:r>
            <a:r>
              <a:rPr lang="pt-PT" b="1" baseline="0" dirty="0" smtClean="0"/>
              <a:t>especificar </a:t>
            </a:r>
            <a:r>
              <a:rPr lang="pt-PT" baseline="0" dirty="0" smtClean="0"/>
              <a:t>os seus objetivos.</a:t>
            </a:r>
          </a:p>
          <a:p>
            <a:pPr marL="171450" indent="-171450">
              <a:buFontTx/>
              <a:buChar char="-"/>
            </a:pPr>
            <a:r>
              <a:rPr lang="pt-PT" b="1" baseline="0" dirty="0" smtClean="0"/>
              <a:t>Expor o sensor que está na base deste trabalho (LIDAR)</a:t>
            </a:r>
            <a:r>
              <a:rPr lang="pt-PT" baseline="0" dirty="0" smtClean="0"/>
              <a:t>. Explicar os seus princípios de funcionamento </a:t>
            </a:r>
            <a:r>
              <a:rPr lang="pt-PT" b="1" baseline="0" dirty="0" smtClean="0"/>
              <a:t>e</a:t>
            </a:r>
            <a:r>
              <a:rPr lang="pt-PT" baseline="0" dirty="0" smtClean="0"/>
              <a:t> </a:t>
            </a:r>
            <a:r>
              <a:rPr lang="pt-PT" b="1" baseline="0" dirty="0" smtClean="0"/>
              <a:t>enumerar</a:t>
            </a:r>
            <a:r>
              <a:rPr lang="pt-PT" baseline="0" dirty="0" smtClean="0"/>
              <a:t> alguns </a:t>
            </a:r>
            <a:r>
              <a:rPr lang="pt-PT" b="1" baseline="0" dirty="0" smtClean="0"/>
              <a:t>problemas relacionados com a sua utilização em ambiente de estrada</a:t>
            </a:r>
            <a:r>
              <a:rPr lang="pt-PT" baseline="0" dirty="0" smtClean="0"/>
              <a:t>.</a:t>
            </a:r>
          </a:p>
          <a:p>
            <a:pPr marL="171450" indent="-171450">
              <a:buFontTx/>
              <a:buChar char="-"/>
            </a:pPr>
            <a:r>
              <a:rPr lang="pt-PT" baseline="0" dirty="0" smtClean="0"/>
              <a:t>De seguida vou apresentar um </a:t>
            </a:r>
            <a:r>
              <a:rPr lang="pt-PT" b="1" baseline="0" dirty="0" smtClean="0"/>
              <a:t>VISÂO GERAL </a:t>
            </a:r>
            <a:r>
              <a:rPr lang="pt-PT" baseline="0" dirty="0" err="1" smtClean="0"/>
              <a:t>Overview</a:t>
            </a:r>
            <a:r>
              <a:rPr lang="pt-PT" baseline="0" dirty="0" smtClean="0"/>
              <a:t>/ resumo do projeto: em que mostrar </a:t>
            </a:r>
            <a:r>
              <a:rPr lang="pt-PT" b="1" baseline="0" dirty="0" smtClean="0"/>
              <a:t>como se interligam as diferentes etapas para cumprir os objetivos do trabalho</a:t>
            </a:r>
            <a:r>
              <a:rPr lang="pt-PT" baseline="0" dirty="0" smtClean="0"/>
              <a:t>.</a:t>
            </a:r>
          </a:p>
          <a:p>
            <a:pPr marL="171450" indent="-171450">
              <a:buFontTx/>
              <a:buChar char="-"/>
            </a:pPr>
            <a:r>
              <a:rPr lang="pt-PT" baseline="0" dirty="0" smtClean="0"/>
              <a:t>Seguidamente, </a:t>
            </a:r>
            <a:r>
              <a:rPr lang="pt-PT" b="1" baseline="0" dirty="0" smtClean="0"/>
              <a:t>irei falar do processo de Segmentação que é o ponto central do trabalho</a:t>
            </a:r>
            <a:r>
              <a:rPr lang="pt-PT" baseline="0" dirty="0" smtClean="0"/>
              <a:t>: Falar do que é a segmentação e </a:t>
            </a:r>
            <a:r>
              <a:rPr lang="pt-PT" b="1" baseline="0" dirty="0" smtClean="0"/>
              <a:t>descrever</a:t>
            </a:r>
            <a:r>
              <a:rPr lang="pt-PT" baseline="0" dirty="0" smtClean="0"/>
              <a:t> cada um dos algoritmos implementados.</a:t>
            </a:r>
          </a:p>
          <a:p>
            <a:pPr marL="171450" indent="-171450">
              <a:buFontTx/>
              <a:buChar char="-"/>
            </a:pPr>
            <a:r>
              <a:rPr lang="pt-PT" baseline="0" dirty="0" smtClean="0"/>
              <a:t>Depois irei falar da fase de </a:t>
            </a:r>
            <a:r>
              <a:rPr lang="pt-PT" b="1" baseline="0" dirty="0" smtClean="0"/>
              <a:t>avaliação de desempenho dos algoritmos</a:t>
            </a:r>
            <a:r>
              <a:rPr lang="pt-PT" baseline="0" dirty="0" smtClean="0"/>
              <a:t>.  Descrição das experiencias realizadas, e de como foi feita avaliação da </a:t>
            </a:r>
            <a:r>
              <a:rPr lang="pt-PT" baseline="0" dirty="0" err="1" smtClean="0"/>
              <a:t>preformance</a:t>
            </a:r>
            <a:r>
              <a:rPr lang="pt-PT" baseline="0" dirty="0" smtClean="0"/>
              <a:t> desses mesmos </a:t>
            </a:r>
            <a:r>
              <a:rPr lang="pt-PT" baseline="0" dirty="0" err="1" smtClean="0"/>
              <a:t>algortimos</a:t>
            </a:r>
            <a:r>
              <a:rPr lang="pt-PT" baseline="0" dirty="0" smtClean="0"/>
              <a:t> e os resultados dessas experiencias</a:t>
            </a:r>
          </a:p>
          <a:p>
            <a:pPr marL="171450" indent="-171450">
              <a:buFontTx/>
              <a:buChar char="-"/>
            </a:pPr>
            <a:r>
              <a:rPr lang="pt-PT" b="1" baseline="0" dirty="0" smtClean="0"/>
              <a:t>Termino a apresentação com </a:t>
            </a:r>
            <a:r>
              <a:rPr lang="pt-PT" baseline="0" dirty="0" smtClean="0"/>
              <a:t>as conclusões e trabalho futuro. </a:t>
            </a: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B6F80E-6321-4A4C-8463-D85EE4425D9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12811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Como </a:t>
            </a:r>
            <a:r>
              <a:rPr lang="en-US" dirty="0" err="1" smtClean="0"/>
              <a:t>já</a:t>
            </a:r>
            <a:r>
              <a:rPr lang="en-US" dirty="0" smtClean="0"/>
              <a:t> </a:t>
            </a:r>
            <a:r>
              <a:rPr lang="en-US" dirty="0" err="1" smtClean="0"/>
              <a:t>referido</a:t>
            </a:r>
            <a:r>
              <a:rPr lang="en-US" dirty="0" smtClean="0"/>
              <a:t>, </a:t>
            </a:r>
            <a:r>
              <a:rPr lang="en-US" dirty="0" err="1" smtClean="0"/>
              <a:t>os</a:t>
            </a:r>
            <a:r>
              <a:rPr lang="en-US" dirty="0" smtClean="0"/>
              <a:t> dados de</a:t>
            </a:r>
            <a:r>
              <a:rPr lang="en-US" baseline="0" dirty="0" smtClean="0"/>
              <a:t> laser </a:t>
            </a:r>
            <a:r>
              <a:rPr lang="en-US" baseline="0" dirty="0" err="1" smtClean="0"/>
              <a:t>foram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reconhidos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durante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uma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viagem</a:t>
            </a:r>
            <a:r>
              <a:rPr lang="en-US" baseline="0" dirty="0" smtClean="0"/>
              <a:t> do atlas car </a:t>
            </a:r>
            <a:r>
              <a:rPr lang="en-US" baseline="0" dirty="0" err="1" smtClean="0"/>
              <a:t>num</a:t>
            </a:r>
            <a:r>
              <a:rPr lang="en-US" baseline="0" dirty="0" smtClean="0"/>
              <a:t> rotunda </a:t>
            </a:r>
            <a:r>
              <a:rPr lang="en-US" baseline="0" dirty="0" err="1" smtClean="0"/>
              <a:t>perto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Aveiro</a:t>
            </a:r>
            <a:r>
              <a:rPr lang="en-US" baseline="0" dirty="0" smtClean="0"/>
              <a:t>. </a:t>
            </a:r>
          </a:p>
          <a:p>
            <a:r>
              <a:rPr lang="en-US" baseline="0" dirty="0" smtClean="0"/>
              <a:t>De </a:t>
            </a:r>
            <a:r>
              <a:rPr lang="en-US" baseline="0" dirty="0" err="1" smtClean="0"/>
              <a:t>maneira</a:t>
            </a:r>
            <a:r>
              <a:rPr lang="en-US" baseline="0" dirty="0" smtClean="0"/>
              <a:t> a </a:t>
            </a:r>
            <a:r>
              <a:rPr lang="en-US" b="1" baseline="0" dirty="0" err="1" smtClean="0"/>
              <a:t>aveigurar</a:t>
            </a:r>
            <a:r>
              <a:rPr lang="en-US" b="1" baseline="0" dirty="0" smtClean="0"/>
              <a:t> o </a:t>
            </a:r>
            <a:r>
              <a:rPr lang="en-US" b="1" baseline="0" dirty="0" err="1" smtClean="0"/>
              <a:t>comportamento</a:t>
            </a:r>
            <a:r>
              <a:rPr lang="en-US" b="1" baseline="0" dirty="0" smtClean="0"/>
              <a:t> de </a:t>
            </a:r>
            <a:r>
              <a:rPr lang="en-US" b="1" baseline="0" dirty="0" err="1" smtClean="0"/>
              <a:t>cada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algortimo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em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diferentes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situações</a:t>
            </a:r>
            <a:r>
              <a:rPr lang="en-US" b="1" baseline="0" dirty="0" smtClean="0"/>
              <a:t> de </a:t>
            </a:r>
            <a:r>
              <a:rPr lang="en-US" b="1" baseline="0" dirty="0" err="1" smtClean="0"/>
              <a:t>estrada</a:t>
            </a:r>
            <a:r>
              <a:rPr lang="en-US" b="1" baseline="0" dirty="0" smtClean="0"/>
              <a:t>, </a:t>
            </a:r>
            <a:r>
              <a:rPr lang="en-US" b="1" baseline="0" dirty="0" err="1" smtClean="0"/>
              <a:t>dividui</a:t>
            </a:r>
            <a:r>
              <a:rPr lang="en-US" b="1" baseline="0" dirty="0" smtClean="0"/>
              <a:t>-se o </a:t>
            </a:r>
            <a:r>
              <a:rPr lang="en-US" b="1" baseline="0" dirty="0" err="1" smtClean="0"/>
              <a:t>percurso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em</a:t>
            </a:r>
            <a:r>
              <a:rPr lang="en-US" b="1" baseline="0" dirty="0" smtClean="0"/>
              <a:t> 3 </a:t>
            </a:r>
            <a:r>
              <a:rPr lang="en-US" b="1" baseline="0" dirty="0" err="1" smtClean="0"/>
              <a:t>partes</a:t>
            </a:r>
            <a:r>
              <a:rPr lang="en-US" baseline="0" dirty="0" smtClean="0"/>
              <a:t>.</a:t>
            </a:r>
          </a:p>
          <a:p>
            <a:r>
              <a:rPr lang="en-US" baseline="0" dirty="0" err="1" smtClean="0"/>
              <a:t>Linha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reta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aproximação</a:t>
            </a:r>
            <a:r>
              <a:rPr lang="en-US" baseline="0" dirty="0" smtClean="0"/>
              <a:t> à rotunda e </a:t>
            </a:r>
            <a:r>
              <a:rPr lang="en-US" baseline="0" dirty="0" err="1" smtClean="0"/>
              <a:t>percurso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na</a:t>
            </a:r>
            <a:r>
              <a:rPr lang="en-US" baseline="0" dirty="0" smtClean="0"/>
              <a:t> rotunda.</a:t>
            </a:r>
          </a:p>
          <a:p>
            <a:r>
              <a:rPr lang="en-US" baseline="0" dirty="0" smtClean="0"/>
              <a:t>Na </a:t>
            </a:r>
            <a:r>
              <a:rPr lang="en-US" baseline="0" dirty="0" err="1" smtClean="0"/>
              <a:t>figura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está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marcado</a:t>
            </a:r>
            <a:r>
              <a:rPr lang="en-US" baseline="0" dirty="0" smtClean="0"/>
              <a:t> o </a:t>
            </a:r>
            <a:r>
              <a:rPr lang="en-US" baseline="0" dirty="0" err="1" smtClean="0"/>
              <a:t>percurso</a:t>
            </a:r>
            <a:r>
              <a:rPr lang="en-US" baseline="0" dirty="0" smtClean="0"/>
              <a:t>.</a:t>
            </a: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B6F80E-6321-4A4C-8463-D85EE4425D9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67640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err="1" smtClean="0"/>
              <a:t>Depois</a:t>
            </a:r>
            <a:r>
              <a:rPr lang="en-US" b="1" dirty="0" smtClean="0"/>
              <a:t> de </a:t>
            </a:r>
            <a:r>
              <a:rPr lang="en-US" b="1" dirty="0" err="1" smtClean="0"/>
              <a:t>ter</a:t>
            </a:r>
            <a:r>
              <a:rPr lang="en-US" b="1" dirty="0" smtClean="0"/>
              <a:t> </a:t>
            </a:r>
            <a:r>
              <a:rPr lang="en-US" b="1" dirty="0" err="1" smtClean="0"/>
              <a:t>os</a:t>
            </a:r>
            <a:r>
              <a:rPr lang="en-US" b="1" dirty="0" smtClean="0"/>
              <a:t> </a:t>
            </a:r>
            <a:r>
              <a:rPr lang="en-US" b="1" dirty="0" err="1" smtClean="0"/>
              <a:t>algoritmos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implementados</a:t>
            </a:r>
            <a:r>
              <a:rPr lang="en-US" b="1" baseline="0" dirty="0" smtClean="0"/>
              <a:t> o </a:t>
            </a:r>
            <a:r>
              <a:rPr lang="en-US" b="1" baseline="0" dirty="0" err="1" smtClean="0"/>
              <a:t>próximo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passo</a:t>
            </a:r>
            <a:r>
              <a:rPr lang="en-US" b="1" baseline="0" dirty="0" smtClean="0"/>
              <a:t> é </a:t>
            </a:r>
            <a:r>
              <a:rPr lang="en-US" b="1" baseline="0" dirty="0" err="1" smtClean="0"/>
              <a:t>entao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comparalos</a:t>
            </a:r>
            <a:r>
              <a:rPr lang="en-US" b="1" baseline="0" dirty="0" smtClean="0"/>
              <a:t> com o </a:t>
            </a:r>
            <a:r>
              <a:rPr lang="en-US" b="1" baseline="0" dirty="0" err="1" smtClean="0"/>
              <a:t>mundo</a:t>
            </a:r>
            <a:r>
              <a:rPr lang="en-US" b="1" baseline="0" dirty="0" smtClean="0"/>
              <a:t> rea</a:t>
            </a:r>
            <a:r>
              <a:rPr lang="en-US" baseline="0" dirty="0" smtClean="0"/>
              <a:t>l (GT).</a:t>
            </a:r>
          </a:p>
          <a:p>
            <a:r>
              <a:rPr lang="en-US" baseline="0" dirty="0" smtClean="0"/>
              <a:t>Para </a:t>
            </a:r>
            <a:r>
              <a:rPr lang="en-US" baseline="0" dirty="0" err="1" smtClean="0"/>
              <a:t>isso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foi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feita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uma</a:t>
            </a:r>
            <a:r>
              <a:rPr lang="en-US" baseline="0" dirty="0" smtClean="0"/>
              <a:t> </a:t>
            </a:r>
            <a:r>
              <a:rPr lang="en-US" b="1" baseline="0" dirty="0" err="1" smtClean="0"/>
              <a:t>segmentação</a:t>
            </a:r>
            <a:r>
              <a:rPr lang="en-US" b="1" baseline="0" dirty="0" smtClean="0"/>
              <a:t> manua</a:t>
            </a:r>
            <a:r>
              <a:rPr lang="en-US" baseline="0" dirty="0" smtClean="0"/>
              <a:t>l de </a:t>
            </a:r>
            <a:r>
              <a:rPr lang="en-US" baseline="0" dirty="0" err="1" smtClean="0"/>
              <a:t>diversos</a:t>
            </a:r>
            <a:r>
              <a:rPr lang="en-US" baseline="0" dirty="0" smtClean="0"/>
              <a:t> Scans </a:t>
            </a:r>
            <a:r>
              <a:rPr lang="en-US" baseline="0" dirty="0" err="1" smtClean="0"/>
              <a:t>numa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viagem</a:t>
            </a:r>
            <a:r>
              <a:rPr lang="en-US" baseline="0" dirty="0" smtClean="0"/>
              <a:t> do Atlas Car </a:t>
            </a:r>
            <a:r>
              <a:rPr lang="en-US" baseline="0" dirty="0" err="1" smtClean="0"/>
              <a:t>por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Aveiro</a:t>
            </a:r>
            <a:r>
              <a:rPr lang="en-US" baseline="0" dirty="0" smtClean="0"/>
              <a:t>, as </a:t>
            </a:r>
            <a:r>
              <a:rPr lang="en-US" baseline="0" dirty="0" err="1" smtClean="0"/>
              <a:t>operações</a:t>
            </a:r>
            <a:r>
              <a:rPr lang="en-US" baseline="0" dirty="0" smtClean="0"/>
              <a:t> de hand-</a:t>
            </a:r>
            <a:r>
              <a:rPr lang="en-US" baseline="0" dirty="0" err="1" smtClean="0"/>
              <a:t>labelling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foram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realizadas</a:t>
            </a:r>
            <a:r>
              <a:rPr lang="en-US" baseline="0" dirty="0" smtClean="0"/>
              <a:t> com a </a:t>
            </a:r>
            <a:r>
              <a:rPr lang="en-US" baseline="0" dirty="0" err="1" smtClean="0"/>
              <a:t>ajuda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imagens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captadas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pelas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camaras</a:t>
            </a:r>
            <a:r>
              <a:rPr lang="en-US" baseline="0" dirty="0" smtClean="0"/>
              <a:t> do </a:t>
            </a:r>
            <a:r>
              <a:rPr lang="en-US" baseline="0" dirty="0" err="1" smtClean="0"/>
              <a:t>carro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para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uma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melhor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preceção</a:t>
            </a:r>
            <a:r>
              <a:rPr lang="en-US" baseline="0" dirty="0" smtClean="0"/>
              <a:t> do </a:t>
            </a:r>
            <a:r>
              <a:rPr lang="en-US" baseline="0" dirty="0" err="1" smtClean="0"/>
              <a:t>que</a:t>
            </a:r>
            <a:r>
              <a:rPr lang="en-US" baseline="0" dirty="0" smtClean="0"/>
              <a:t> o laser </a:t>
            </a:r>
            <a:r>
              <a:rPr lang="en-US" baseline="0" dirty="0" err="1" smtClean="0"/>
              <a:t>está</a:t>
            </a:r>
            <a:r>
              <a:rPr lang="en-US" baseline="0" dirty="0" smtClean="0"/>
              <a:t> a </a:t>
            </a:r>
            <a:r>
              <a:rPr lang="en-US" baseline="0" dirty="0" err="1" smtClean="0"/>
              <a:t>detetar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num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determinado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instante</a:t>
            </a:r>
            <a:r>
              <a:rPr lang="en-US" baseline="0" dirty="0" smtClean="0"/>
              <a:t>.</a:t>
            </a:r>
          </a:p>
          <a:p>
            <a:r>
              <a:rPr lang="en-US" b="1" baseline="0" dirty="0" smtClean="0"/>
              <a:t>As </a:t>
            </a:r>
            <a:r>
              <a:rPr lang="en-US" b="1" baseline="0" dirty="0" err="1" smtClean="0"/>
              <a:t>figuras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mostram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exemplos</a:t>
            </a:r>
            <a:r>
              <a:rPr lang="en-US" b="1" baseline="0" dirty="0" smtClean="0"/>
              <a:t> da </a:t>
            </a:r>
            <a:r>
              <a:rPr lang="en-US" b="1" baseline="0" dirty="0" err="1" smtClean="0"/>
              <a:t>segmentação</a:t>
            </a:r>
            <a:r>
              <a:rPr lang="en-US" b="1" baseline="0" dirty="0" smtClean="0"/>
              <a:t> manual, antes de </a:t>
            </a:r>
            <a:r>
              <a:rPr lang="en-US" b="1" baseline="0" dirty="0" err="1" smtClean="0"/>
              <a:t>depois</a:t>
            </a:r>
            <a:r>
              <a:rPr lang="en-US" baseline="0" dirty="0" smtClean="0"/>
              <a:t>.</a:t>
            </a:r>
          </a:p>
          <a:p>
            <a:r>
              <a:rPr lang="en-US" baseline="0" dirty="0" smtClean="0"/>
              <a:t>No total </a:t>
            </a:r>
            <a:r>
              <a:rPr lang="en-US" baseline="0" dirty="0" err="1" smtClean="0"/>
              <a:t>foram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segmentados</a:t>
            </a:r>
            <a:r>
              <a:rPr lang="en-US" baseline="0" dirty="0" smtClean="0"/>
              <a:t> 1220 scans </a:t>
            </a:r>
            <a:r>
              <a:rPr lang="en-US" baseline="0" dirty="0" err="1" smtClean="0"/>
              <a:t>manualmente</a:t>
            </a:r>
            <a:r>
              <a:rPr lang="en-US" baseline="0" dirty="0" smtClean="0"/>
              <a:t>. No </a:t>
            </a:r>
            <a:r>
              <a:rPr lang="en-US" b="1" baseline="0" dirty="0" err="1" smtClean="0"/>
              <a:t>entanto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muitos</a:t>
            </a:r>
            <a:r>
              <a:rPr lang="en-US" b="1" baseline="0" dirty="0" smtClean="0"/>
              <a:t> dos scans </a:t>
            </a:r>
            <a:r>
              <a:rPr lang="en-US" b="1" baseline="0" dirty="0" err="1" smtClean="0"/>
              <a:t>são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muito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subjetivos</a:t>
            </a:r>
            <a:r>
              <a:rPr lang="en-US" b="1" baseline="0" dirty="0" smtClean="0"/>
              <a:t> de </a:t>
            </a:r>
            <a:r>
              <a:rPr lang="en-US" b="1" baseline="0" dirty="0" err="1" smtClean="0"/>
              <a:t>segmentar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já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que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não</a:t>
            </a:r>
            <a:r>
              <a:rPr lang="en-US" b="1" baseline="0" dirty="0" smtClean="0"/>
              <a:t> é </a:t>
            </a:r>
            <a:r>
              <a:rPr lang="en-US" b="1" baseline="0" dirty="0" err="1" smtClean="0"/>
              <a:t>clara</a:t>
            </a:r>
            <a:r>
              <a:rPr lang="en-US" b="1" baseline="0" dirty="0" smtClean="0"/>
              <a:t> a </a:t>
            </a:r>
            <a:r>
              <a:rPr lang="en-US" b="1" baseline="0" dirty="0" err="1" smtClean="0"/>
              <a:t>sepração</a:t>
            </a:r>
            <a:r>
              <a:rPr lang="en-US" b="1" baseline="0" dirty="0" smtClean="0"/>
              <a:t> dos </a:t>
            </a:r>
            <a:r>
              <a:rPr lang="en-US" b="1" baseline="0" dirty="0" err="1" smtClean="0"/>
              <a:t>grupos</a:t>
            </a:r>
            <a:r>
              <a:rPr lang="en-US" b="1" baseline="0" dirty="0" smtClean="0"/>
              <a:t> de </a:t>
            </a:r>
            <a:r>
              <a:rPr lang="en-US" b="1" baseline="0" dirty="0" err="1" smtClean="0"/>
              <a:t>pontos</a:t>
            </a:r>
            <a:r>
              <a:rPr lang="en-US" b="1" baseline="0" dirty="0" smtClean="0"/>
              <a:t> e o </a:t>
            </a:r>
            <a:r>
              <a:rPr lang="en-US" b="1" baseline="0" dirty="0" err="1" smtClean="0"/>
              <a:t>seu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correspondente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na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realidade</a:t>
            </a:r>
            <a:r>
              <a:rPr lang="en-US" baseline="0" dirty="0" smtClean="0"/>
              <a:t>.</a:t>
            </a:r>
          </a:p>
          <a:p>
            <a:endParaRPr lang="en-US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B6F80E-6321-4A4C-8463-D85EE4425D9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47442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Aqui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mostro</a:t>
            </a:r>
            <a:r>
              <a:rPr lang="en-US" baseline="0" dirty="0" smtClean="0"/>
              <a:t> 2 </a:t>
            </a:r>
            <a:r>
              <a:rPr lang="en-US" baseline="0" dirty="0" err="1" smtClean="0"/>
              <a:t>exemplos</a:t>
            </a:r>
            <a:r>
              <a:rPr lang="en-US" baseline="0" dirty="0" smtClean="0"/>
              <a:t> de Scans </a:t>
            </a:r>
            <a:r>
              <a:rPr lang="en-US" baseline="0" dirty="0" err="1" smtClean="0"/>
              <a:t>muito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problemáticos</a:t>
            </a:r>
            <a:r>
              <a:rPr lang="en-US" baseline="0" dirty="0" smtClean="0"/>
              <a:t>. No </a:t>
            </a:r>
            <a:r>
              <a:rPr lang="en-US" baseline="0" dirty="0" err="1" smtClean="0"/>
              <a:t>primeiro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exemplo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mostro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novamente</a:t>
            </a:r>
            <a:r>
              <a:rPr lang="en-US" baseline="0" dirty="0" smtClean="0"/>
              <a:t> o </a:t>
            </a:r>
            <a:r>
              <a:rPr lang="en-US" baseline="0" dirty="0" err="1" smtClean="0"/>
              <a:t>problema</a:t>
            </a:r>
            <a:r>
              <a:rPr lang="en-US" baseline="0" dirty="0" smtClean="0"/>
              <a:t> da </a:t>
            </a:r>
            <a:r>
              <a:rPr lang="en-US" b="1" baseline="0" dirty="0" err="1" smtClean="0"/>
              <a:t>segmentação</a:t>
            </a:r>
            <a:r>
              <a:rPr lang="en-US" b="1" baseline="0" dirty="0" smtClean="0"/>
              <a:t> de </a:t>
            </a:r>
            <a:r>
              <a:rPr lang="en-US" b="1" baseline="0" dirty="0" err="1" smtClean="0"/>
              <a:t>vegetação</a:t>
            </a:r>
            <a:r>
              <a:rPr lang="en-US" baseline="0" dirty="0" smtClean="0"/>
              <a:t> (a rotunda </a:t>
            </a:r>
            <a:r>
              <a:rPr lang="en-US" baseline="0" dirty="0" err="1" smtClean="0"/>
              <a:t>onde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foi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feita</a:t>
            </a:r>
            <a:r>
              <a:rPr lang="en-US" baseline="0" dirty="0" smtClean="0"/>
              <a:t> a </a:t>
            </a:r>
            <a:r>
              <a:rPr lang="en-US" baseline="0" dirty="0" err="1" smtClean="0"/>
              <a:t>aquisição</a:t>
            </a:r>
            <a:r>
              <a:rPr lang="en-US" baseline="0" dirty="0" smtClean="0"/>
              <a:t> dos dados </a:t>
            </a:r>
            <a:r>
              <a:rPr lang="en-US" baseline="0" dirty="0" err="1" smtClean="0"/>
              <a:t>tinha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arvores</a:t>
            </a:r>
            <a:r>
              <a:rPr lang="en-US" baseline="0" dirty="0" smtClean="0"/>
              <a:t> e </a:t>
            </a:r>
            <a:r>
              <a:rPr lang="en-US" baseline="0" dirty="0" err="1" smtClean="0"/>
              <a:t>arbustos</a:t>
            </a:r>
            <a:r>
              <a:rPr lang="en-US" baseline="0" dirty="0" smtClean="0"/>
              <a:t>) de </a:t>
            </a:r>
            <a:r>
              <a:rPr lang="en-US" baseline="0" dirty="0" err="1" smtClean="0"/>
              <a:t>ser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muito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subjetivo</a:t>
            </a:r>
            <a:r>
              <a:rPr lang="en-US" baseline="0" dirty="0" smtClean="0"/>
              <a:t> e ha </a:t>
            </a:r>
            <a:r>
              <a:rPr lang="en-US" baseline="0" dirty="0" err="1" smtClean="0"/>
              <a:t>uma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certa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flutuação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aleatória</a:t>
            </a:r>
            <a:r>
              <a:rPr lang="en-US" baseline="0" dirty="0" smtClean="0"/>
              <a:t> dos </a:t>
            </a:r>
            <a:r>
              <a:rPr lang="en-US" baseline="0" dirty="0" err="1" smtClean="0"/>
              <a:t>pontos</a:t>
            </a:r>
            <a:r>
              <a:rPr lang="en-US" baseline="0" dirty="0" smtClean="0"/>
              <a:t>.</a:t>
            </a:r>
          </a:p>
          <a:p>
            <a:r>
              <a:rPr lang="en-US" baseline="0" dirty="0" smtClean="0"/>
              <a:t>No </a:t>
            </a:r>
            <a:r>
              <a:rPr lang="en-US" baseline="0" dirty="0" err="1" smtClean="0"/>
              <a:t>segundo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exemplo</a:t>
            </a:r>
            <a:r>
              <a:rPr lang="en-US" baseline="0" dirty="0" smtClean="0"/>
              <a:t> a </a:t>
            </a:r>
            <a:r>
              <a:rPr lang="en-US" baseline="0" dirty="0" err="1" smtClean="0"/>
              <a:t>zona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marcada</a:t>
            </a:r>
            <a:r>
              <a:rPr lang="en-US" baseline="0" dirty="0" smtClean="0"/>
              <a:t> é um </a:t>
            </a:r>
            <a:r>
              <a:rPr lang="en-US" baseline="0" dirty="0" err="1" smtClean="0"/>
              <a:t>zona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bastante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subjetiva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segmentar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pois</a:t>
            </a:r>
            <a:r>
              <a:rPr lang="en-US" baseline="0" dirty="0" smtClean="0"/>
              <a:t> </a:t>
            </a:r>
            <a:r>
              <a:rPr lang="en-US" b="1" baseline="0" dirty="0" err="1" smtClean="0"/>
              <a:t>não</a:t>
            </a:r>
            <a:r>
              <a:rPr lang="en-US" b="1" baseline="0" dirty="0" smtClean="0"/>
              <a:t> se </a:t>
            </a:r>
            <a:r>
              <a:rPr lang="en-US" b="1" baseline="0" dirty="0" err="1" smtClean="0"/>
              <a:t>sabe</a:t>
            </a:r>
            <a:r>
              <a:rPr lang="en-US" b="1" baseline="0" dirty="0" smtClean="0"/>
              <a:t> o </a:t>
            </a:r>
            <a:r>
              <a:rPr lang="en-US" b="1" baseline="0" dirty="0" err="1" smtClean="0"/>
              <a:t>que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esses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pontos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possam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representar</a:t>
            </a:r>
            <a:r>
              <a:rPr lang="en-US" b="1" baseline="0" dirty="0" smtClean="0"/>
              <a:t> no </a:t>
            </a:r>
            <a:r>
              <a:rPr lang="en-US" b="1" baseline="0" dirty="0" err="1" smtClean="0"/>
              <a:t>mundo</a:t>
            </a:r>
            <a:r>
              <a:rPr lang="en-US" b="1" baseline="0" dirty="0" smtClean="0"/>
              <a:t> real</a:t>
            </a:r>
            <a:r>
              <a:rPr lang="en-US" baseline="0" dirty="0" smtClean="0"/>
              <a:t> (</a:t>
            </a:r>
            <a:r>
              <a:rPr lang="en-US" baseline="0" dirty="0" err="1" smtClean="0"/>
              <a:t>talvez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chao</a:t>
            </a:r>
            <a:r>
              <a:rPr lang="en-US" baseline="0" dirty="0" smtClean="0"/>
              <a:t>). </a:t>
            </a:r>
          </a:p>
          <a:p>
            <a:r>
              <a:rPr lang="en-US" baseline="0" dirty="0" err="1" smtClean="0"/>
              <a:t>Exemplos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como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este</a:t>
            </a:r>
            <a:r>
              <a:rPr lang="en-US" baseline="0" dirty="0" smtClean="0"/>
              <a:t> ultimo </a:t>
            </a:r>
            <a:r>
              <a:rPr lang="en-US" b="1" baseline="0" dirty="0" err="1" smtClean="0"/>
              <a:t>foram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removidos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para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não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comprometer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ainda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mais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os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resultados</a:t>
            </a:r>
            <a:r>
              <a:rPr lang="en-US" baseline="0" dirty="0" smtClean="0"/>
              <a:t>.</a:t>
            </a:r>
          </a:p>
          <a:p>
            <a:r>
              <a:rPr lang="en-US" baseline="0" dirty="0" err="1" smtClean="0"/>
              <a:t>Esta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foi</a:t>
            </a:r>
            <a:r>
              <a:rPr lang="en-US" baseline="0" dirty="0" smtClean="0"/>
              <a:t> a </a:t>
            </a:r>
            <a:r>
              <a:rPr lang="en-US" baseline="0" dirty="0" err="1" smtClean="0"/>
              <a:t>etapa</a:t>
            </a:r>
            <a:r>
              <a:rPr lang="en-US" baseline="0" dirty="0" smtClean="0"/>
              <a:t> do </a:t>
            </a:r>
            <a:r>
              <a:rPr lang="en-US" baseline="0" dirty="0" err="1" smtClean="0"/>
              <a:t>trabalho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houve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mais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dificuldades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pois</a:t>
            </a:r>
            <a:r>
              <a:rPr lang="en-US" baseline="0" dirty="0" smtClean="0"/>
              <a:t> </a:t>
            </a:r>
            <a:r>
              <a:rPr lang="en-US" sz="2200" dirty="0" err="1" smtClean="0"/>
              <a:t>Definição</a:t>
            </a:r>
            <a:r>
              <a:rPr lang="en-US" sz="2200" dirty="0" smtClean="0"/>
              <a:t> de um Ground-truth é </a:t>
            </a:r>
            <a:r>
              <a:rPr lang="en-US" sz="2200" dirty="0" err="1" smtClean="0"/>
              <a:t>processo</a:t>
            </a:r>
            <a:r>
              <a:rPr lang="en-US" sz="2200" dirty="0" smtClean="0"/>
              <a:t> </a:t>
            </a:r>
            <a:r>
              <a:rPr lang="en-US" sz="2200" dirty="0" err="1" smtClean="0"/>
              <a:t>complicado</a:t>
            </a:r>
            <a:r>
              <a:rPr lang="en-US" sz="2200" dirty="0" smtClean="0"/>
              <a:t> e </a:t>
            </a:r>
            <a:r>
              <a:rPr lang="en-US" sz="2200" dirty="0" err="1" smtClean="0"/>
              <a:t>subjetivo</a:t>
            </a:r>
            <a:r>
              <a:rPr lang="en-US" sz="2200" dirty="0" smtClean="0"/>
              <a:t>.</a:t>
            </a:r>
          </a:p>
          <a:p>
            <a:r>
              <a:rPr lang="en-US" sz="2200" dirty="0" err="1" smtClean="0"/>
              <a:t>Dificil</a:t>
            </a:r>
            <a:r>
              <a:rPr lang="en-US" sz="2200" dirty="0" smtClean="0"/>
              <a:t> </a:t>
            </a:r>
            <a:r>
              <a:rPr lang="en-US" sz="2200" dirty="0" err="1" smtClean="0"/>
              <a:t>fazer</a:t>
            </a:r>
            <a:r>
              <a:rPr lang="en-US" sz="2200" dirty="0" smtClean="0"/>
              <a:t> a </a:t>
            </a:r>
            <a:r>
              <a:rPr lang="en-US" sz="2200" dirty="0" err="1" smtClean="0"/>
              <a:t>correspondência</a:t>
            </a:r>
            <a:r>
              <a:rPr lang="en-US" sz="2200" dirty="0" smtClean="0"/>
              <a:t> entre um </a:t>
            </a:r>
            <a:r>
              <a:rPr lang="en-US" sz="2200" dirty="0" err="1" smtClean="0"/>
              <a:t>conjunto</a:t>
            </a:r>
            <a:r>
              <a:rPr lang="en-US" sz="2200" dirty="0" smtClean="0"/>
              <a:t> de </a:t>
            </a:r>
            <a:r>
              <a:rPr lang="en-US" sz="2200" dirty="0" err="1" smtClean="0"/>
              <a:t>medições</a:t>
            </a:r>
            <a:r>
              <a:rPr lang="en-US" sz="2200" dirty="0" smtClean="0"/>
              <a:t> e o </a:t>
            </a:r>
            <a:r>
              <a:rPr lang="en-US" sz="2200" dirty="0" err="1" smtClean="0"/>
              <a:t>seu</a:t>
            </a:r>
            <a:r>
              <a:rPr lang="en-US" sz="2200" dirty="0" smtClean="0"/>
              <a:t> </a:t>
            </a:r>
            <a:r>
              <a:rPr lang="en-US" sz="2200" dirty="0" err="1" smtClean="0"/>
              <a:t>correspondente</a:t>
            </a:r>
            <a:r>
              <a:rPr lang="en-US" sz="2200" dirty="0" smtClean="0"/>
              <a:t> no </a:t>
            </a:r>
            <a:r>
              <a:rPr lang="en-US" sz="2200" dirty="0" err="1" smtClean="0"/>
              <a:t>mundo</a:t>
            </a:r>
            <a:r>
              <a:rPr lang="en-US" sz="2200" dirty="0" smtClean="0"/>
              <a:t> real.</a:t>
            </a:r>
          </a:p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200" dirty="0" smtClean="0"/>
              <a:t>Forte </a:t>
            </a:r>
            <a:r>
              <a:rPr lang="en-US" sz="2200" dirty="0" err="1" smtClean="0"/>
              <a:t>impacto</a:t>
            </a:r>
            <a:r>
              <a:rPr lang="en-US" sz="2200" dirty="0" smtClean="0"/>
              <a:t> </a:t>
            </a:r>
            <a:r>
              <a:rPr lang="en-US" sz="2200" dirty="0" err="1" smtClean="0"/>
              <a:t>na</a:t>
            </a:r>
            <a:r>
              <a:rPr lang="en-US" sz="2200" dirty="0" smtClean="0"/>
              <a:t> </a:t>
            </a:r>
            <a:r>
              <a:rPr lang="en-US" sz="2200" dirty="0" err="1" smtClean="0"/>
              <a:t>avaliação</a:t>
            </a:r>
            <a:r>
              <a:rPr lang="en-US" sz="2200" baseline="0" dirty="0" smtClean="0"/>
              <a:t> </a:t>
            </a:r>
            <a:r>
              <a:rPr lang="en-US" sz="2200" baseline="0" dirty="0" err="1" smtClean="0"/>
              <a:t>já</a:t>
            </a:r>
            <a:r>
              <a:rPr lang="en-US" sz="2200" baseline="0" dirty="0" smtClean="0"/>
              <a:t> </a:t>
            </a:r>
            <a:r>
              <a:rPr lang="en-US" sz="2200" baseline="0" dirty="0" err="1" smtClean="0"/>
              <a:t>que</a:t>
            </a:r>
            <a:r>
              <a:rPr lang="en-US" sz="2200" baseline="0" dirty="0" smtClean="0"/>
              <a:t> </a:t>
            </a:r>
            <a:r>
              <a:rPr lang="en-US" sz="2200" baseline="0" dirty="0" err="1" smtClean="0"/>
              <a:t>os</a:t>
            </a:r>
            <a:r>
              <a:rPr lang="en-US" sz="2200" baseline="0" dirty="0" smtClean="0"/>
              <a:t> </a:t>
            </a:r>
            <a:r>
              <a:rPr lang="en-US" sz="2200" baseline="0" dirty="0" err="1" smtClean="0"/>
              <a:t>algortimos</a:t>
            </a:r>
            <a:r>
              <a:rPr lang="en-US" sz="2200" baseline="0" dirty="0" smtClean="0"/>
              <a:t> </a:t>
            </a:r>
            <a:r>
              <a:rPr lang="en-US" sz="2200" baseline="0" dirty="0" err="1" smtClean="0"/>
              <a:t>sao</a:t>
            </a:r>
            <a:r>
              <a:rPr lang="en-US" sz="2200" baseline="0" dirty="0" smtClean="0"/>
              <a:t> </a:t>
            </a:r>
            <a:r>
              <a:rPr lang="en-US" sz="2200" baseline="0" dirty="0" err="1" smtClean="0"/>
              <a:t>comparados</a:t>
            </a:r>
            <a:r>
              <a:rPr lang="en-US" sz="2200" baseline="0" dirty="0" smtClean="0"/>
              <a:t> com o GT.</a:t>
            </a:r>
            <a:endParaRPr lang="en-US" baseline="0" dirty="0" smtClean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B6F80E-6321-4A4C-8463-D85EE4425D9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20794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Quando</a:t>
            </a:r>
            <a:r>
              <a:rPr lang="en-US" baseline="0" dirty="0" smtClean="0"/>
              <a:t> se </a:t>
            </a:r>
            <a:r>
              <a:rPr lang="en-US" baseline="0" dirty="0" err="1" smtClean="0"/>
              <a:t>trabalha</a:t>
            </a:r>
            <a:r>
              <a:rPr lang="en-US" baseline="0" dirty="0" smtClean="0"/>
              <a:t> com LIDAR a </a:t>
            </a:r>
            <a:r>
              <a:rPr lang="en-US" b="1" baseline="0" dirty="0" err="1" smtClean="0"/>
              <a:t>visualização</a:t>
            </a:r>
            <a:r>
              <a:rPr lang="en-US" b="1" baseline="0" dirty="0" smtClean="0"/>
              <a:t> dos dados é um </a:t>
            </a:r>
            <a:r>
              <a:rPr lang="en-US" b="1" baseline="0" dirty="0" err="1" smtClean="0"/>
              <a:t>topico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bastante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importante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Neste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caso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para</a:t>
            </a:r>
            <a:r>
              <a:rPr lang="en-US" baseline="0" dirty="0" smtClean="0"/>
              <a:t> se </a:t>
            </a:r>
            <a:r>
              <a:rPr lang="en-US" baseline="0" dirty="0" err="1" smtClean="0"/>
              <a:t>observar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os</a:t>
            </a:r>
            <a:r>
              <a:rPr lang="en-US" baseline="0" dirty="0" smtClean="0"/>
              <a:t> </a:t>
            </a:r>
            <a:r>
              <a:rPr lang="en-US" b="1" baseline="0" dirty="0" err="1" smtClean="0"/>
              <a:t>resultados</a:t>
            </a:r>
            <a:r>
              <a:rPr lang="en-US" b="1" baseline="0" dirty="0" smtClean="0"/>
              <a:t> da </a:t>
            </a:r>
            <a:r>
              <a:rPr lang="en-US" b="1" baseline="0" dirty="0" err="1" smtClean="0"/>
              <a:t>segmentação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cada</a:t>
            </a:r>
            <a:r>
              <a:rPr lang="en-US" baseline="0" dirty="0" smtClean="0"/>
              <a:t> </a:t>
            </a:r>
            <a:r>
              <a:rPr lang="en-US" b="1" baseline="0" dirty="0" err="1" smtClean="0"/>
              <a:t>algortimo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quando</a:t>
            </a:r>
            <a:r>
              <a:rPr lang="en-US" b="1" baseline="0" dirty="0" smtClean="0"/>
              <a:t> o </a:t>
            </a:r>
            <a:r>
              <a:rPr lang="en-US" b="1" baseline="0" dirty="0" err="1" smtClean="0"/>
              <a:t>respectivo</a:t>
            </a:r>
            <a:r>
              <a:rPr lang="en-US" b="1" baseline="0" dirty="0" smtClean="0"/>
              <a:t> threshold </a:t>
            </a:r>
            <a:r>
              <a:rPr lang="en-US" b="1" baseline="0" dirty="0" err="1" smtClean="0"/>
              <a:t>varia</a:t>
            </a:r>
            <a:r>
              <a:rPr lang="en-US" baseline="0" dirty="0" smtClean="0"/>
              <a:t> e a </a:t>
            </a:r>
            <a:r>
              <a:rPr lang="en-US" b="1" baseline="0" dirty="0" err="1" smtClean="0"/>
              <a:t>comparação</a:t>
            </a:r>
            <a:r>
              <a:rPr lang="en-US" b="1" baseline="0" dirty="0" smtClean="0"/>
              <a:t> visual </a:t>
            </a:r>
            <a:r>
              <a:rPr lang="en-US" b="1" baseline="0" dirty="0" err="1" smtClean="0"/>
              <a:t>direta</a:t>
            </a:r>
            <a:r>
              <a:rPr lang="en-US" b="1" baseline="0" dirty="0" smtClean="0"/>
              <a:t> com o GT</a:t>
            </a:r>
            <a:r>
              <a:rPr lang="en-US" baseline="0" dirty="0" smtClean="0"/>
              <a:t>.  </a:t>
            </a:r>
            <a:r>
              <a:rPr lang="en-US" baseline="0" dirty="0" err="1" smtClean="0"/>
              <a:t>Foi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usada</a:t>
            </a:r>
            <a:r>
              <a:rPr lang="en-US" baseline="0" dirty="0" smtClean="0"/>
              <a:t> a interface de </a:t>
            </a:r>
            <a:r>
              <a:rPr lang="en-US" baseline="0" dirty="0" err="1" smtClean="0"/>
              <a:t>visualização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Rviz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para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dispor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resultados</a:t>
            </a:r>
            <a:r>
              <a:rPr lang="en-US" baseline="0" dirty="0" smtClean="0"/>
              <a:t>. Na </a:t>
            </a:r>
            <a:r>
              <a:rPr lang="en-US" baseline="0" dirty="0" err="1" smtClean="0"/>
              <a:t>imagem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cada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camada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corresponde</a:t>
            </a:r>
            <a:r>
              <a:rPr lang="en-US" baseline="0" dirty="0" smtClean="0"/>
              <a:t> a um </a:t>
            </a:r>
            <a:r>
              <a:rPr lang="en-US" baseline="0" dirty="0" err="1" smtClean="0"/>
              <a:t>algoritmo</a:t>
            </a:r>
            <a:r>
              <a:rPr lang="en-US" baseline="0" dirty="0" smtClean="0"/>
              <a:t>.</a:t>
            </a:r>
          </a:p>
          <a:p>
            <a:r>
              <a:rPr lang="en-US" baseline="0" dirty="0" smtClean="0"/>
              <a:t>De </a:t>
            </a:r>
            <a:r>
              <a:rPr lang="en-US" baseline="0" dirty="0" err="1" smtClean="0"/>
              <a:t>baixo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para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cima</a:t>
            </a:r>
            <a:r>
              <a:rPr lang="en-US" baseline="0" dirty="0" smtClean="0"/>
              <a:t> !!</a:t>
            </a:r>
          </a:p>
          <a:p>
            <a:r>
              <a:rPr lang="en-US" baseline="0" dirty="0" smtClean="0"/>
              <a:t>1 – SS    2 - MS   3 – DS   4 – SA   5 – ABD   6 – SNN  7 - GT </a:t>
            </a:r>
          </a:p>
          <a:p>
            <a:r>
              <a:rPr lang="en-US" baseline="0" dirty="0" smtClean="0"/>
              <a:t> </a:t>
            </a:r>
            <a:r>
              <a:rPr lang="en-US" baseline="0" dirty="0" err="1" smtClean="0"/>
              <a:t>Carros</a:t>
            </a:r>
            <a:r>
              <a:rPr lang="en-US" baseline="0" dirty="0" smtClean="0"/>
              <a:t> no </a:t>
            </a:r>
            <a:r>
              <a:rPr lang="en-US" baseline="0" dirty="0" err="1" smtClean="0"/>
              <a:t>meio</a:t>
            </a:r>
            <a:r>
              <a:rPr lang="en-US" baseline="0" dirty="0" smtClean="0"/>
              <a:t> e </a:t>
            </a:r>
            <a:r>
              <a:rPr lang="en-US" baseline="0" dirty="0" err="1" smtClean="0"/>
              <a:t>bordas</a:t>
            </a:r>
            <a:r>
              <a:rPr lang="en-US" baseline="0" dirty="0" smtClean="0"/>
              <a:t> da </a:t>
            </a:r>
            <a:r>
              <a:rPr lang="en-US" baseline="0" dirty="0" err="1" smtClean="0"/>
              <a:t>estrada</a:t>
            </a:r>
            <a:endParaRPr lang="en-US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B6F80E-6321-4A4C-8463-D85EE4425D9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50990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Com </a:t>
            </a:r>
            <a:r>
              <a:rPr lang="en-US" dirty="0" err="1" smtClean="0"/>
              <a:t>os</a:t>
            </a:r>
            <a:r>
              <a:rPr lang="en-US" baseline="0" dirty="0" smtClean="0"/>
              <a:t> dados do GT e dos </a:t>
            </a:r>
            <a:r>
              <a:rPr lang="en-US" baseline="0" dirty="0" err="1" smtClean="0"/>
              <a:t>algortimos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sincronizados</a:t>
            </a:r>
            <a:r>
              <a:rPr lang="en-US" baseline="0" dirty="0" smtClean="0"/>
              <a:t>, é </a:t>
            </a:r>
            <a:r>
              <a:rPr lang="en-US" baseline="0" dirty="0" err="1" smtClean="0"/>
              <a:t>altura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fazer</a:t>
            </a:r>
            <a:r>
              <a:rPr lang="en-US" baseline="0" dirty="0" smtClean="0"/>
              <a:t> a </a:t>
            </a:r>
            <a:r>
              <a:rPr lang="en-US" b="1" baseline="0" dirty="0" err="1" smtClean="0"/>
              <a:t>avaliação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quantitativa</a:t>
            </a:r>
            <a:r>
              <a:rPr lang="en-US" b="1" baseline="0" dirty="0" smtClean="0"/>
              <a:t> </a:t>
            </a:r>
            <a:r>
              <a:rPr lang="en-US" baseline="0" dirty="0" smtClean="0"/>
              <a:t>da </a:t>
            </a:r>
            <a:r>
              <a:rPr lang="en-US" baseline="0" dirty="0" err="1" smtClean="0"/>
              <a:t>qualidade</a:t>
            </a:r>
            <a:r>
              <a:rPr lang="en-US" baseline="0" dirty="0" smtClean="0"/>
              <a:t> da </a:t>
            </a:r>
            <a:r>
              <a:rPr lang="en-US" baseline="0" dirty="0" err="1" smtClean="0"/>
              <a:t>segmentação</a:t>
            </a:r>
            <a:r>
              <a:rPr lang="en-US" baseline="0" dirty="0" smtClean="0"/>
              <a:t> dos </a:t>
            </a:r>
            <a:r>
              <a:rPr lang="en-US" baseline="0" dirty="0" err="1" smtClean="0"/>
              <a:t>algortimos</a:t>
            </a:r>
            <a:r>
              <a:rPr lang="en-US" baseline="0" dirty="0" smtClean="0"/>
              <a:t>. </a:t>
            </a:r>
          </a:p>
          <a:p>
            <a:r>
              <a:rPr lang="en-US" baseline="0" dirty="0" smtClean="0"/>
              <a:t>Como </a:t>
            </a:r>
            <a:r>
              <a:rPr lang="en-US" baseline="0" dirty="0" err="1" smtClean="0"/>
              <a:t>eq</a:t>
            </a:r>
            <a:r>
              <a:rPr lang="en-US" baseline="0" dirty="0" smtClean="0"/>
              <a:t> </a:t>
            </a:r>
            <a:r>
              <a:rPr lang="en-US" b="1" baseline="0" dirty="0" smtClean="0"/>
              <a:t>é </a:t>
            </a:r>
            <a:r>
              <a:rPr lang="en-US" b="1" baseline="0" dirty="0" err="1" smtClean="0"/>
              <a:t>feita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essa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comparação</a:t>
            </a:r>
            <a:r>
              <a:rPr lang="en-US" baseline="0" dirty="0" smtClean="0"/>
              <a:t>?</a:t>
            </a:r>
          </a:p>
          <a:p>
            <a:r>
              <a:rPr lang="en-US" baseline="0" dirty="0" err="1" smtClean="0"/>
              <a:t>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segmentos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obtidos</a:t>
            </a:r>
            <a:r>
              <a:rPr lang="en-US" baseline="0" dirty="0" smtClean="0"/>
              <a:t> no GT </a:t>
            </a:r>
            <a:r>
              <a:rPr lang="en-US" baseline="0" dirty="0" err="1" smtClean="0"/>
              <a:t>são</a:t>
            </a:r>
            <a:r>
              <a:rPr lang="en-US" baseline="0" dirty="0" smtClean="0"/>
              <a:t> </a:t>
            </a:r>
            <a:r>
              <a:rPr lang="en-US" b="1" baseline="0" dirty="0" err="1" smtClean="0"/>
              <a:t>comparados</a:t>
            </a:r>
            <a:r>
              <a:rPr lang="en-US" b="1" baseline="0" dirty="0" smtClean="0"/>
              <a:t> com </a:t>
            </a:r>
            <a:r>
              <a:rPr lang="en-US" b="1" baseline="0" dirty="0" err="1" smtClean="0"/>
              <a:t>os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segmentos</a:t>
            </a:r>
            <a:r>
              <a:rPr lang="en-US" b="1" baseline="0" dirty="0" smtClean="0"/>
              <a:t> do </a:t>
            </a:r>
            <a:r>
              <a:rPr lang="en-US" b="1" baseline="0" dirty="0" err="1" smtClean="0"/>
              <a:t>Alg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mais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próximo</a:t>
            </a:r>
            <a:r>
              <a:rPr lang="en-US" b="1" baseline="0" dirty="0" smtClean="0"/>
              <a:t>. A </a:t>
            </a:r>
            <a:r>
              <a:rPr lang="en-US" b="1" baseline="0" dirty="0" err="1" smtClean="0"/>
              <a:t>associação</a:t>
            </a:r>
            <a:r>
              <a:rPr lang="en-US" b="1" baseline="0" dirty="0" smtClean="0"/>
              <a:t> de </a:t>
            </a:r>
            <a:r>
              <a:rPr lang="en-US" b="1" baseline="0" dirty="0" err="1" smtClean="0"/>
              <a:t>segmentos</a:t>
            </a:r>
            <a:r>
              <a:rPr lang="en-US" b="1" baseline="0" dirty="0" smtClean="0"/>
              <a:t> é </a:t>
            </a:r>
            <a:r>
              <a:rPr lang="en-US" b="1" baseline="0" dirty="0" err="1" smtClean="0"/>
              <a:t>feita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pela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proximidade</a:t>
            </a:r>
            <a:r>
              <a:rPr lang="en-US" b="1" baseline="0" dirty="0" smtClean="0"/>
              <a:t> entre </a:t>
            </a:r>
            <a:r>
              <a:rPr lang="en-US" b="1" baseline="0" dirty="0" err="1" smtClean="0"/>
              <a:t>os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centros</a:t>
            </a:r>
            <a:r>
              <a:rPr lang="en-US" b="1" baseline="0" dirty="0" smtClean="0"/>
              <a:t>. </a:t>
            </a:r>
          </a:p>
          <a:p>
            <a:r>
              <a:rPr lang="en-US" baseline="0" dirty="0" smtClean="0"/>
              <a:t>Na </a:t>
            </a:r>
            <a:r>
              <a:rPr lang="en-US" baseline="0" dirty="0" err="1" smtClean="0"/>
              <a:t>figura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cima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neste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caso</a:t>
            </a:r>
            <a:r>
              <a:rPr lang="en-US" baseline="0" dirty="0" smtClean="0"/>
              <a:t> o </a:t>
            </a:r>
            <a:r>
              <a:rPr lang="en-US" baseline="0" dirty="0" err="1" smtClean="0"/>
              <a:t>centro</a:t>
            </a:r>
            <a:r>
              <a:rPr lang="en-US" baseline="0" dirty="0" smtClean="0"/>
              <a:t> do </a:t>
            </a:r>
            <a:r>
              <a:rPr lang="en-US" baseline="0" dirty="0" err="1" smtClean="0"/>
              <a:t>segmento</a:t>
            </a:r>
            <a:r>
              <a:rPr lang="en-US" baseline="0" dirty="0" smtClean="0"/>
              <a:t> a </a:t>
            </a:r>
            <a:r>
              <a:rPr lang="en-US" baseline="0" dirty="0" err="1" smtClean="0"/>
              <a:t>azul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está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mais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proximo</a:t>
            </a:r>
            <a:r>
              <a:rPr lang="en-US" baseline="0" dirty="0" smtClean="0"/>
              <a:t> do </a:t>
            </a:r>
            <a:r>
              <a:rPr lang="en-US" baseline="0" dirty="0" err="1" smtClean="0"/>
              <a:t>segmento</a:t>
            </a:r>
            <a:r>
              <a:rPr lang="en-US" baseline="0" dirty="0" smtClean="0"/>
              <a:t> GT do </a:t>
            </a:r>
            <a:r>
              <a:rPr lang="en-US" baseline="0" dirty="0" err="1" smtClean="0"/>
              <a:t>que</a:t>
            </a:r>
            <a:r>
              <a:rPr lang="en-US" baseline="0" dirty="0" smtClean="0"/>
              <a:t> o </a:t>
            </a:r>
            <a:r>
              <a:rPr lang="en-US" baseline="0" dirty="0" err="1" smtClean="0"/>
              <a:t>amarelo</a:t>
            </a:r>
            <a:r>
              <a:rPr lang="en-US" baseline="0" dirty="0" smtClean="0"/>
              <a:t>.</a:t>
            </a:r>
          </a:p>
          <a:p>
            <a:endParaRPr lang="en-US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B6F80E-6321-4A4C-8463-D85EE4425D98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15393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Precebendo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como</a:t>
            </a:r>
            <a:r>
              <a:rPr lang="en-US" baseline="0" dirty="0" smtClean="0"/>
              <a:t> é </a:t>
            </a:r>
            <a:r>
              <a:rPr lang="en-US" baseline="0" dirty="0" err="1" smtClean="0"/>
              <a:t>feita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associação</a:t>
            </a:r>
            <a:r>
              <a:rPr lang="en-US" baseline="0" dirty="0" smtClean="0"/>
              <a:t> dos </a:t>
            </a:r>
            <a:r>
              <a:rPr lang="en-US" baseline="0" dirty="0" err="1" smtClean="0"/>
              <a:t>segmentos</a:t>
            </a:r>
            <a:r>
              <a:rPr lang="en-US" baseline="0" dirty="0" smtClean="0"/>
              <a:t>, </a:t>
            </a:r>
            <a:r>
              <a:rPr lang="en-US" b="1" baseline="0" dirty="0" err="1" smtClean="0"/>
              <a:t>vou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apersentar</a:t>
            </a:r>
            <a:r>
              <a:rPr lang="en-US" b="1" baseline="0" dirty="0" smtClean="0"/>
              <a:t> agora </a:t>
            </a:r>
            <a:r>
              <a:rPr lang="en-US" b="1" baseline="0" dirty="0" err="1" smtClean="0"/>
              <a:t>uma</a:t>
            </a:r>
            <a:r>
              <a:rPr lang="en-US" b="1" baseline="0" dirty="0" smtClean="0"/>
              <a:t> das </a:t>
            </a:r>
            <a:r>
              <a:rPr lang="en-US" b="1" baseline="0" dirty="0" err="1" smtClean="0"/>
              <a:t>métricas</a:t>
            </a:r>
            <a:r>
              <a:rPr lang="en-US" b="1" baseline="0" dirty="0" smtClean="0"/>
              <a:t> de </a:t>
            </a:r>
            <a:r>
              <a:rPr lang="en-US" b="1" baseline="0" dirty="0" err="1" smtClean="0"/>
              <a:t>avaliação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utilizdas</a:t>
            </a:r>
            <a:r>
              <a:rPr lang="en-US" baseline="0" dirty="0" smtClean="0"/>
              <a:t>.</a:t>
            </a:r>
          </a:p>
          <a:p>
            <a:r>
              <a:rPr lang="en-US" baseline="0" dirty="0" smtClean="0"/>
              <a:t>As </a:t>
            </a:r>
            <a:r>
              <a:rPr lang="en-US" baseline="0" dirty="0" err="1" smtClean="0"/>
              <a:t>métricas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retornam</a:t>
            </a:r>
            <a:r>
              <a:rPr lang="en-US" baseline="0" dirty="0" smtClean="0"/>
              <a:t> um valor de </a:t>
            </a:r>
            <a:r>
              <a:rPr lang="en-US" b="1" baseline="0" dirty="0" smtClean="0"/>
              <a:t>Energia E (</a:t>
            </a:r>
            <a:r>
              <a:rPr lang="en-US" b="1" baseline="0" dirty="0" err="1" smtClean="0"/>
              <a:t>função</a:t>
            </a:r>
            <a:r>
              <a:rPr lang="en-US" b="1" baseline="0" dirty="0" smtClean="0"/>
              <a:t> se </a:t>
            </a:r>
            <a:r>
              <a:rPr lang="en-US" b="1" baseline="0" dirty="0" err="1" smtClean="0"/>
              <a:t>custo</a:t>
            </a:r>
            <a:r>
              <a:rPr lang="en-US" b="1" baseline="0" dirty="0" smtClean="0"/>
              <a:t>)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ou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seja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quando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mais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próximo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estiver</a:t>
            </a:r>
            <a:r>
              <a:rPr lang="en-US" baseline="0" dirty="0" smtClean="0"/>
              <a:t> o </a:t>
            </a:r>
            <a:r>
              <a:rPr lang="en-US" baseline="0" dirty="0" err="1" smtClean="0"/>
              <a:t>resultado</a:t>
            </a:r>
            <a:r>
              <a:rPr lang="en-US" baseline="0" dirty="0" smtClean="0"/>
              <a:t> da </a:t>
            </a:r>
            <a:r>
              <a:rPr lang="en-US" baseline="0" dirty="0" err="1" smtClean="0"/>
              <a:t>segmentação</a:t>
            </a:r>
            <a:r>
              <a:rPr lang="en-US" baseline="0" dirty="0" smtClean="0"/>
              <a:t> do GT </a:t>
            </a:r>
            <a:r>
              <a:rPr lang="en-US" baseline="0" dirty="0" err="1" smtClean="0"/>
              <a:t>menor</a:t>
            </a:r>
            <a:r>
              <a:rPr lang="en-US" baseline="0" dirty="0" smtClean="0"/>
              <a:t> o valor de Energia.</a:t>
            </a:r>
          </a:p>
          <a:p>
            <a:r>
              <a:rPr lang="en-US" baseline="0" dirty="0" smtClean="0"/>
              <a:t>O valor de </a:t>
            </a:r>
            <a:r>
              <a:rPr lang="en-US" baseline="0" dirty="0" err="1" smtClean="0"/>
              <a:t>energia</a:t>
            </a:r>
            <a:r>
              <a:rPr lang="en-US" baseline="0" dirty="0" smtClean="0"/>
              <a:t> é </a:t>
            </a:r>
            <a:r>
              <a:rPr lang="en-US" baseline="0" dirty="0" err="1" smtClean="0"/>
              <a:t>calculada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para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cada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algortimo</a:t>
            </a:r>
            <a:r>
              <a:rPr lang="en-US" baseline="0" dirty="0" smtClean="0"/>
              <a:t> e </a:t>
            </a:r>
            <a:r>
              <a:rPr lang="en-US" baseline="0" dirty="0" err="1" smtClean="0"/>
              <a:t>para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cada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variação</a:t>
            </a:r>
            <a:r>
              <a:rPr lang="en-US" baseline="0" dirty="0" smtClean="0"/>
              <a:t> do </a:t>
            </a:r>
            <a:r>
              <a:rPr lang="en-US" baseline="0" dirty="0" err="1" smtClean="0"/>
              <a:t>respetivo</a:t>
            </a:r>
            <a:r>
              <a:rPr lang="en-US" baseline="0" dirty="0" smtClean="0"/>
              <a:t> threshold </a:t>
            </a:r>
            <a:r>
              <a:rPr lang="en-US" baseline="0" dirty="0" err="1" smtClean="0"/>
              <a:t>para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cada</a:t>
            </a:r>
            <a:r>
              <a:rPr lang="en-US" baseline="0" dirty="0" smtClean="0"/>
              <a:t> scan. </a:t>
            </a:r>
          </a:p>
          <a:p>
            <a:r>
              <a:rPr lang="en-US" baseline="0" dirty="0" err="1" smtClean="0"/>
              <a:t>Esta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métrica</a:t>
            </a:r>
            <a:r>
              <a:rPr lang="en-US" baseline="0" dirty="0" smtClean="0"/>
              <a:t> </a:t>
            </a:r>
            <a:r>
              <a:rPr lang="en-US" b="1" baseline="0" dirty="0" smtClean="0"/>
              <a:t>tem </a:t>
            </a:r>
            <a:r>
              <a:rPr lang="en-US" b="1" baseline="0" dirty="0" err="1" smtClean="0"/>
              <a:t>em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conta</a:t>
            </a:r>
            <a:r>
              <a:rPr lang="en-US" b="1" baseline="0" dirty="0" smtClean="0"/>
              <a:t> a </a:t>
            </a:r>
            <a:r>
              <a:rPr lang="en-US" b="1" baseline="0" dirty="0" err="1" smtClean="0"/>
              <a:t>distancia</a:t>
            </a:r>
            <a:r>
              <a:rPr lang="en-US" b="1" baseline="0" dirty="0" smtClean="0"/>
              <a:t> dos </a:t>
            </a:r>
            <a:r>
              <a:rPr lang="en-US" b="1" baseline="0" dirty="0" err="1" smtClean="0"/>
              <a:t>centros</a:t>
            </a:r>
            <a:r>
              <a:rPr lang="en-US" b="1" baseline="0" dirty="0" smtClean="0"/>
              <a:t> entre </a:t>
            </a:r>
            <a:r>
              <a:rPr lang="en-US" b="1" baseline="0" dirty="0" err="1" smtClean="0"/>
              <a:t>segmentos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associados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portanto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quando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maior</a:t>
            </a:r>
            <a:r>
              <a:rPr lang="en-US" baseline="0" dirty="0" smtClean="0"/>
              <a:t> a </a:t>
            </a:r>
            <a:r>
              <a:rPr lang="en-US" baseline="0" dirty="0" err="1" smtClean="0"/>
              <a:t>distancia</a:t>
            </a:r>
            <a:r>
              <a:rPr lang="en-US" baseline="0" dirty="0" smtClean="0"/>
              <a:t> entre </a:t>
            </a:r>
            <a:r>
              <a:rPr lang="en-US" baseline="0" dirty="0" err="1" smtClean="0"/>
              <a:t>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centros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maior</a:t>
            </a:r>
            <a:r>
              <a:rPr lang="en-US" baseline="0" dirty="0" smtClean="0"/>
              <a:t> a Energia. </a:t>
            </a:r>
          </a:p>
          <a:p>
            <a:r>
              <a:rPr lang="en-US" baseline="0" dirty="0" smtClean="0"/>
              <a:t>De </a:t>
            </a:r>
            <a:r>
              <a:rPr lang="en-US" baseline="0" dirty="0" err="1" smtClean="0"/>
              <a:t>maneira</a:t>
            </a:r>
            <a:r>
              <a:rPr lang="en-US" baseline="0" dirty="0" smtClean="0"/>
              <a:t> a </a:t>
            </a:r>
            <a:r>
              <a:rPr lang="en-US" baseline="0" dirty="0" err="1" smtClean="0"/>
              <a:t>penalizar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casos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Sobre</a:t>
            </a:r>
            <a:r>
              <a:rPr lang="en-US" baseline="0" dirty="0" smtClean="0"/>
              <a:t> e Sub </a:t>
            </a:r>
            <a:r>
              <a:rPr lang="en-US" baseline="0" dirty="0" err="1" smtClean="0"/>
              <a:t>segmentação</a:t>
            </a:r>
            <a:r>
              <a:rPr lang="en-US" baseline="0" dirty="0" smtClean="0"/>
              <a:t>, a </a:t>
            </a:r>
            <a:r>
              <a:rPr lang="en-US" baseline="0" dirty="0" err="1" smtClean="0"/>
              <a:t>métrica</a:t>
            </a:r>
            <a:r>
              <a:rPr lang="en-US" baseline="0" dirty="0" smtClean="0"/>
              <a:t> tem </a:t>
            </a:r>
            <a:r>
              <a:rPr lang="en-US" baseline="0" dirty="0" err="1" smtClean="0"/>
              <a:t>ainda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consideração</a:t>
            </a:r>
            <a:r>
              <a:rPr lang="en-US" baseline="0" dirty="0" smtClean="0"/>
              <a:t> a </a:t>
            </a:r>
            <a:r>
              <a:rPr lang="en-US" baseline="0" dirty="0" err="1" smtClean="0"/>
              <a:t>diferença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pontos</a:t>
            </a:r>
            <a:r>
              <a:rPr lang="en-US" baseline="0" dirty="0" smtClean="0"/>
              <a:t> entre </a:t>
            </a:r>
            <a:r>
              <a:rPr lang="en-US" baseline="0" dirty="0" err="1" smtClean="0"/>
              <a:t>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segmentos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assoicados</a:t>
            </a:r>
            <a:r>
              <a:rPr lang="en-US" baseline="0" dirty="0" smtClean="0"/>
              <a:t> e </a:t>
            </a:r>
            <a:r>
              <a:rPr lang="en-US" baseline="0" dirty="0" err="1" smtClean="0"/>
              <a:t>ainda</a:t>
            </a:r>
            <a:r>
              <a:rPr lang="en-US" baseline="0" dirty="0" smtClean="0"/>
              <a:t> o </a:t>
            </a:r>
            <a:r>
              <a:rPr lang="en-US" baseline="0" dirty="0" err="1" smtClean="0"/>
              <a:t>numero</a:t>
            </a:r>
            <a:r>
              <a:rPr lang="en-US" baseline="0" dirty="0" smtClean="0"/>
              <a:t> total de </a:t>
            </a:r>
            <a:r>
              <a:rPr lang="en-US" baseline="0" dirty="0" err="1" smtClean="0"/>
              <a:t>segmentos</a:t>
            </a:r>
            <a:r>
              <a:rPr lang="en-US" baseline="0" dirty="0" smtClean="0"/>
              <a:t>.</a:t>
            </a: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B6F80E-6321-4A4C-8463-D85EE4425D98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04935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Uma </a:t>
            </a:r>
            <a:r>
              <a:rPr lang="en-US" dirty="0" err="1" smtClean="0"/>
              <a:t>outra</a:t>
            </a:r>
            <a:r>
              <a:rPr lang="en-US" dirty="0" smtClean="0"/>
              <a:t> forma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penalizar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Sobre</a:t>
            </a:r>
            <a:r>
              <a:rPr lang="en-US" baseline="0" dirty="0" smtClean="0"/>
              <a:t> e Sub </a:t>
            </a:r>
            <a:r>
              <a:rPr lang="en-US" baseline="0" dirty="0" err="1" smtClean="0"/>
              <a:t>segmentações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será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calcular</a:t>
            </a:r>
            <a:r>
              <a:rPr lang="en-US" baseline="0" dirty="0" smtClean="0"/>
              <a:t> a </a:t>
            </a:r>
            <a:r>
              <a:rPr lang="en-US" baseline="0" dirty="0" err="1" smtClean="0"/>
              <a:t>distancia</a:t>
            </a:r>
            <a:r>
              <a:rPr lang="en-US" baseline="0" dirty="0" smtClean="0"/>
              <a:t> entre </a:t>
            </a:r>
            <a:r>
              <a:rPr lang="en-US" baseline="0" dirty="0" err="1" smtClean="0"/>
              <a:t>extremos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segmentos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associados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centros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marcados</a:t>
            </a:r>
            <a:r>
              <a:rPr lang="en-US" baseline="0" dirty="0" smtClean="0"/>
              <a:t> a </a:t>
            </a:r>
            <a:r>
              <a:rPr lang="en-US" baseline="0" dirty="0" err="1" smtClean="0"/>
              <a:t>verde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Neste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caso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os</a:t>
            </a:r>
            <a:r>
              <a:rPr lang="en-US" baseline="0" dirty="0" smtClean="0"/>
              <a:t> par </a:t>
            </a:r>
            <a:r>
              <a:rPr lang="en-US" baseline="0" dirty="0" err="1" smtClean="0"/>
              <a:t>associado</a:t>
            </a:r>
            <a:r>
              <a:rPr lang="en-US" baseline="0" dirty="0" smtClean="0"/>
              <a:t> tem o </a:t>
            </a:r>
            <a:r>
              <a:rPr lang="en-US" baseline="0" dirty="0" err="1" smtClean="0"/>
              <a:t>mesmo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ponto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inicial</a:t>
            </a:r>
            <a:r>
              <a:rPr lang="en-US" baseline="0" dirty="0" smtClean="0"/>
              <a:t> mas o final </a:t>
            </a:r>
            <a:r>
              <a:rPr lang="en-US" baseline="0" dirty="0" err="1" smtClean="0"/>
              <a:t>já</a:t>
            </a:r>
            <a:r>
              <a:rPr lang="en-US" baseline="0" dirty="0" smtClean="0"/>
              <a:t> é </a:t>
            </a:r>
            <a:r>
              <a:rPr lang="en-US" baseline="0" dirty="0" err="1" smtClean="0"/>
              <a:t>diferente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por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isso</a:t>
            </a:r>
            <a:r>
              <a:rPr lang="en-US" baseline="0" dirty="0" smtClean="0"/>
              <a:t> o </a:t>
            </a:r>
            <a:r>
              <a:rPr lang="en-US" baseline="0" dirty="0" err="1" smtClean="0"/>
              <a:t>algoritmo</a:t>
            </a:r>
            <a:r>
              <a:rPr lang="en-US" baseline="0" dirty="0" smtClean="0"/>
              <a:t> é </a:t>
            </a:r>
            <a:r>
              <a:rPr lang="en-US" baseline="0" dirty="0" err="1" smtClean="0"/>
              <a:t>penalizado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B6F80E-6321-4A4C-8463-D85EE4425D98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28020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Nesta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metrica</a:t>
            </a:r>
            <a:r>
              <a:rPr lang="en-US" baseline="0" dirty="0" smtClean="0"/>
              <a:t>, é </a:t>
            </a:r>
            <a:r>
              <a:rPr lang="en-US" baseline="0" dirty="0" err="1" smtClean="0"/>
              <a:t>baseada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associação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feita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métrica</a:t>
            </a:r>
            <a:r>
              <a:rPr lang="en-US" baseline="0" dirty="0" smtClean="0"/>
              <a:t> anterior. È </a:t>
            </a:r>
            <a:r>
              <a:rPr lang="en-US" baseline="0" dirty="0" err="1" smtClean="0"/>
              <a:t>calculada</a:t>
            </a:r>
            <a:r>
              <a:rPr lang="en-US" baseline="0" dirty="0" smtClean="0"/>
              <a:t> a </a:t>
            </a:r>
            <a:r>
              <a:rPr lang="en-US" baseline="0" dirty="0" err="1" smtClean="0"/>
              <a:t>distancia</a:t>
            </a:r>
            <a:r>
              <a:rPr lang="en-US" baseline="0" dirty="0" smtClean="0"/>
              <a:t> entre </a:t>
            </a:r>
            <a:r>
              <a:rPr lang="en-US" baseline="0" dirty="0" err="1" smtClean="0"/>
              <a:t>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extremos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segmentos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associados</a:t>
            </a:r>
            <a:r>
              <a:rPr lang="en-US" baseline="0" dirty="0" smtClean="0"/>
              <a:t> (soma das </a:t>
            </a:r>
            <a:r>
              <a:rPr lang="en-US" baseline="0" dirty="0" err="1" smtClean="0"/>
              <a:t>fronteiras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inicias</a:t>
            </a:r>
            <a:r>
              <a:rPr lang="en-US" baseline="0" dirty="0" smtClean="0"/>
              <a:t> e </a:t>
            </a:r>
            <a:r>
              <a:rPr lang="en-US" baseline="0" dirty="0" err="1" smtClean="0"/>
              <a:t>finais</a:t>
            </a:r>
            <a:r>
              <a:rPr lang="en-US" baseline="0" dirty="0" smtClean="0"/>
              <a:t>). Tal </a:t>
            </a:r>
            <a:r>
              <a:rPr lang="en-US" baseline="0" dirty="0" err="1" smtClean="0"/>
              <a:t>como</a:t>
            </a:r>
            <a:r>
              <a:rPr lang="en-US" baseline="0" dirty="0" smtClean="0"/>
              <a:t> no </a:t>
            </a:r>
            <a:r>
              <a:rPr lang="en-US" baseline="0" dirty="0" err="1" smtClean="0"/>
              <a:t>exemplo</a:t>
            </a:r>
            <a:r>
              <a:rPr lang="en-US" baseline="0" dirty="0" smtClean="0"/>
              <a:t> anterior, </a:t>
            </a:r>
            <a:r>
              <a:rPr lang="en-US" baseline="0" dirty="0" err="1" smtClean="0"/>
              <a:t>estre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método</a:t>
            </a:r>
            <a:r>
              <a:rPr lang="en-US" baseline="0" dirty="0" smtClean="0"/>
              <a:t> tem </a:t>
            </a:r>
            <a:r>
              <a:rPr lang="en-US" baseline="0" dirty="0" err="1" smtClean="0"/>
              <a:t>em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conta</a:t>
            </a:r>
            <a:r>
              <a:rPr lang="en-US" baseline="0" dirty="0" smtClean="0"/>
              <a:t> o </a:t>
            </a:r>
            <a:r>
              <a:rPr lang="en-US" baseline="0" dirty="0" err="1" smtClean="0"/>
              <a:t>numero</a:t>
            </a:r>
            <a:r>
              <a:rPr lang="en-US" baseline="0" dirty="0" smtClean="0"/>
              <a:t> total de </a:t>
            </a:r>
            <a:r>
              <a:rPr lang="en-US" baseline="0" dirty="0" err="1" smtClean="0"/>
              <a:t>segmentos</a:t>
            </a:r>
            <a:r>
              <a:rPr lang="en-US" baseline="0" dirty="0" smtClean="0"/>
              <a:t> do </a:t>
            </a:r>
            <a:r>
              <a:rPr lang="en-US" baseline="0" dirty="0" err="1" smtClean="0"/>
              <a:t>Gt</a:t>
            </a:r>
            <a:r>
              <a:rPr lang="en-US" baseline="0" dirty="0" smtClean="0"/>
              <a:t> e do Alg.</a:t>
            </a: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B6F80E-6321-4A4C-8463-D85EE4425D98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80460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Até</a:t>
            </a:r>
            <a:r>
              <a:rPr lang="en-US" dirty="0" smtClean="0"/>
              <a:t> se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chegar</a:t>
            </a:r>
            <a:r>
              <a:rPr lang="en-US" baseline="0" dirty="0" smtClean="0"/>
              <a:t> á </a:t>
            </a:r>
            <a:r>
              <a:rPr lang="en-US" baseline="0" dirty="0" err="1" smtClean="0"/>
              <a:t>formulação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destas</a:t>
            </a:r>
            <a:r>
              <a:rPr lang="en-US" baseline="0" dirty="0" smtClean="0"/>
              <a:t> 2 </a:t>
            </a:r>
            <a:r>
              <a:rPr lang="en-US" baseline="0" dirty="0" err="1" smtClean="0"/>
              <a:t>metricas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foram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desenvolvidas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outras</a:t>
            </a:r>
            <a:r>
              <a:rPr lang="en-US" baseline="0" dirty="0" smtClean="0"/>
              <a:t> 4 </a:t>
            </a:r>
            <a:r>
              <a:rPr lang="en-US" baseline="0" dirty="0" err="1" smtClean="0"/>
              <a:t>que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eram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conclusivas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ou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seja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casos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má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segmentação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nao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estavam</a:t>
            </a:r>
            <a:r>
              <a:rPr lang="en-US" baseline="0" dirty="0" smtClean="0"/>
              <a:t> a </a:t>
            </a:r>
            <a:r>
              <a:rPr lang="en-US" baseline="0" dirty="0" err="1" smtClean="0"/>
              <a:t>ser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penlaizados</a:t>
            </a:r>
            <a:r>
              <a:rPr lang="en-US" baseline="0" dirty="0" smtClean="0"/>
              <a:t> o </a:t>
            </a:r>
            <a:r>
              <a:rPr lang="en-US" baseline="0" dirty="0" err="1" smtClean="0"/>
              <a:t>suficiente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ou</a:t>
            </a:r>
            <a:r>
              <a:rPr lang="en-US" baseline="0" dirty="0" smtClean="0"/>
              <a:t> da </a:t>
            </a:r>
            <a:r>
              <a:rPr lang="en-US" baseline="0" dirty="0" err="1" smtClean="0"/>
              <a:t>maneira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correta</a:t>
            </a:r>
            <a:r>
              <a:rPr lang="en-US" baseline="0" dirty="0" smtClean="0"/>
              <a:t>.</a:t>
            </a:r>
            <a:endParaRPr lang="en-US" dirty="0" smtClean="0"/>
          </a:p>
          <a:p>
            <a:r>
              <a:rPr lang="en-US" dirty="0" err="1" smtClean="0"/>
              <a:t>Apesar</a:t>
            </a:r>
            <a:r>
              <a:rPr lang="en-US" dirty="0" smtClean="0"/>
              <a:t> </a:t>
            </a:r>
            <a:r>
              <a:rPr lang="en-US" dirty="0" err="1" smtClean="0"/>
              <a:t>poder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existir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muitas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mais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métricas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avaliação</a:t>
            </a:r>
            <a:r>
              <a:rPr lang="en-US" baseline="0" dirty="0" smtClean="0"/>
              <a:t>, as </a:t>
            </a:r>
            <a:r>
              <a:rPr lang="en-US" baseline="0" dirty="0" err="1" smtClean="0"/>
              <a:t>utilizadas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reunem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algumas</a:t>
            </a:r>
            <a:r>
              <a:rPr lang="en-US" baseline="0" dirty="0" smtClean="0"/>
              <a:t> vantages, </a:t>
            </a:r>
            <a:r>
              <a:rPr lang="en-US" baseline="0" dirty="0" err="1" smtClean="0"/>
              <a:t>nomedamente</a:t>
            </a:r>
            <a:r>
              <a:rPr lang="en-US" baseline="0" dirty="0" smtClean="0"/>
              <a:t>:</a:t>
            </a:r>
            <a:endParaRPr lang="en-US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B6F80E-6321-4A4C-8463-D85EE4425D98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87247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Neste</a:t>
            </a:r>
            <a:r>
              <a:rPr lang="en-US" baseline="0" dirty="0" smtClean="0"/>
              <a:t> slide </a:t>
            </a:r>
            <a:r>
              <a:rPr lang="en-US" baseline="0" dirty="0" err="1" smtClean="0"/>
              <a:t>está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aqui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apresentado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resultados</a:t>
            </a:r>
            <a:r>
              <a:rPr lang="en-US" baseline="0" dirty="0" smtClean="0"/>
              <a:t> da </a:t>
            </a:r>
            <a:r>
              <a:rPr lang="en-US" baseline="0" dirty="0" err="1" smtClean="0"/>
              <a:t>avliação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pela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métrica</a:t>
            </a:r>
            <a:r>
              <a:rPr lang="en-US" baseline="0" dirty="0" smtClean="0"/>
              <a:t> A </a:t>
            </a:r>
            <a:r>
              <a:rPr lang="en-US" baseline="0" dirty="0" err="1" smtClean="0"/>
              <a:t>para</a:t>
            </a:r>
            <a:r>
              <a:rPr lang="en-US" baseline="0" dirty="0" smtClean="0"/>
              <a:t> o </a:t>
            </a:r>
            <a:r>
              <a:rPr lang="en-US" baseline="0" dirty="0" err="1" smtClean="0"/>
              <a:t>percurso</a:t>
            </a:r>
            <a:r>
              <a:rPr lang="en-US" baseline="0" dirty="0" smtClean="0"/>
              <a:t> 1. A </a:t>
            </a:r>
            <a:r>
              <a:rPr lang="en-US" baseline="0" dirty="0" err="1" smtClean="0"/>
              <a:t>energia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para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cada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variação</a:t>
            </a:r>
            <a:r>
              <a:rPr lang="en-US" baseline="0" dirty="0" smtClean="0"/>
              <a:t> de threshold de um </a:t>
            </a:r>
            <a:r>
              <a:rPr lang="en-US" baseline="0" dirty="0" err="1" smtClean="0"/>
              <a:t>algorimos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especifico</a:t>
            </a:r>
            <a:r>
              <a:rPr lang="en-US" baseline="0" dirty="0" smtClean="0"/>
              <a:t>, </a:t>
            </a:r>
            <a:r>
              <a:rPr lang="en-US" b="1" baseline="0" dirty="0" err="1" smtClean="0"/>
              <a:t>está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representada</a:t>
            </a:r>
            <a:r>
              <a:rPr lang="en-US" b="1" baseline="0" dirty="0" smtClean="0"/>
              <a:t> a </a:t>
            </a:r>
            <a:r>
              <a:rPr lang="en-US" b="1" baseline="0" dirty="0" err="1" smtClean="0"/>
              <a:t>azul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como</a:t>
            </a:r>
            <a:r>
              <a:rPr lang="en-US" baseline="0" dirty="0" smtClean="0"/>
              <a:t> se </a:t>
            </a:r>
            <a:r>
              <a:rPr lang="en-US" baseline="0" dirty="0" err="1" smtClean="0"/>
              <a:t>pode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para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casos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valores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trheshold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execivamente</a:t>
            </a:r>
            <a:r>
              <a:rPr lang="en-US" baseline="0" dirty="0" smtClean="0"/>
              <a:t> altos </a:t>
            </a:r>
            <a:r>
              <a:rPr lang="en-US" baseline="0" dirty="0" err="1" smtClean="0"/>
              <a:t>ou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baixos</a:t>
            </a:r>
            <a:r>
              <a:rPr lang="en-US" baseline="0" dirty="0" smtClean="0"/>
              <a:t> o </a:t>
            </a:r>
            <a:r>
              <a:rPr lang="en-US" baseline="0" dirty="0" err="1" smtClean="0"/>
              <a:t>algortimo</a:t>
            </a:r>
            <a:r>
              <a:rPr lang="en-US" baseline="0" dirty="0" smtClean="0"/>
              <a:t> é </a:t>
            </a:r>
            <a:r>
              <a:rPr lang="en-US" baseline="0" dirty="0" err="1" smtClean="0"/>
              <a:t>penalizado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pela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métrica</a:t>
            </a:r>
            <a:r>
              <a:rPr lang="en-US" baseline="0" dirty="0" smtClean="0"/>
              <a:t>. A </a:t>
            </a:r>
            <a:r>
              <a:rPr lang="en-US" baseline="0" dirty="0" err="1" smtClean="0"/>
              <a:t>linha</a:t>
            </a:r>
            <a:r>
              <a:rPr lang="en-US" baseline="0" dirty="0" smtClean="0"/>
              <a:t> a </a:t>
            </a:r>
            <a:r>
              <a:rPr lang="en-US" baseline="0" dirty="0" err="1" smtClean="0"/>
              <a:t>verde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representa</a:t>
            </a:r>
            <a:r>
              <a:rPr lang="en-US" baseline="0" dirty="0" smtClean="0"/>
              <a:t> um </a:t>
            </a:r>
            <a:r>
              <a:rPr lang="en-US" baseline="0" dirty="0" err="1" smtClean="0"/>
              <a:t>quociente</a:t>
            </a:r>
            <a:r>
              <a:rPr lang="en-US" baseline="0" dirty="0" smtClean="0"/>
              <a:t> entre o </a:t>
            </a:r>
            <a:r>
              <a:rPr lang="en-US" baseline="0" dirty="0" err="1" smtClean="0"/>
              <a:t>numero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segmentos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obtidos</a:t>
            </a:r>
            <a:r>
              <a:rPr lang="en-US" baseline="0" dirty="0" smtClean="0"/>
              <a:t> no GT e no </a:t>
            </a:r>
            <a:r>
              <a:rPr lang="en-US" baseline="0" dirty="0" err="1" smtClean="0"/>
              <a:t>Algortimo</a:t>
            </a:r>
            <a:r>
              <a:rPr lang="en-US" baseline="0" dirty="0" smtClean="0"/>
              <a:t>, a </a:t>
            </a:r>
            <a:r>
              <a:rPr lang="en-US" baseline="0" dirty="0" err="1" smtClean="0"/>
              <a:t>linha</a:t>
            </a:r>
            <a:r>
              <a:rPr lang="en-US" baseline="0" dirty="0" smtClean="0"/>
              <a:t> a </a:t>
            </a:r>
            <a:r>
              <a:rPr lang="en-US" baseline="0" dirty="0" err="1" smtClean="0"/>
              <a:t>vermelho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representa</a:t>
            </a:r>
            <a:r>
              <a:rPr lang="en-US" baseline="0" dirty="0" smtClean="0"/>
              <a:t> um </a:t>
            </a:r>
            <a:r>
              <a:rPr lang="en-US" baseline="0" dirty="0" err="1" smtClean="0"/>
              <a:t>valores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optimo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que</a:t>
            </a:r>
            <a:r>
              <a:rPr lang="en-US" baseline="0" dirty="0" smtClean="0"/>
              <a:t> é </a:t>
            </a:r>
            <a:r>
              <a:rPr lang="en-US" baseline="0" dirty="0" err="1" smtClean="0"/>
              <a:t>quando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esta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racio</a:t>
            </a:r>
            <a:r>
              <a:rPr lang="en-US" baseline="0" dirty="0" smtClean="0"/>
              <a:t> é </a:t>
            </a:r>
            <a:r>
              <a:rPr lang="en-US" baseline="0" dirty="0" err="1" smtClean="0"/>
              <a:t>igual</a:t>
            </a:r>
            <a:r>
              <a:rPr lang="en-US" baseline="0" dirty="0" smtClean="0"/>
              <a:t> a 1, </a:t>
            </a:r>
            <a:r>
              <a:rPr lang="en-US" baseline="0" dirty="0" err="1" smtClean="0"/>
              <a:t>ou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seja</a:t>
            </a:r>
            <a:r>
              <a:rPr lang="en-US" baseline="0" dirty="0" smtClean="0"/>
              <a:t> o GT e o </a:t>
            </a:r>
            <a:r>
              <a:rPr lang="en-US" baseline="0" dirty="0" err="1" smtClean="0"/>
              <a:t>Alg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deram</a:t>
            </a:r>
            <a:r>
              <a:rPr lang="en-US" baseline="0" dirty="0" smtClean="0"/>
              <a:t> o </a:t>
            </a:r>
            <a:r>
              <a:rPr lang="en-US" baseline="0" dirty="0" err="1" smtClean="0"/>
              <a:t>mesmo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numero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segmentos</a:t>
            </a:r>
            <a:r>
              <a:rPr lang="en-US" baseline="0" dirty="0" smtClean="0"/>
              <a:t>.</a:t>
            </a:r>
          </a:p>
          <a:p>
            <a:endParaRPr lang="en-US" baseline="0" dirty="0" smtClean="0"/>
          </a:p>
          <a:p>
            <a:r>
              <a:rPr lang="en-US" baseline="0" dirty="0" smtClean="0"/>
              <a:t>Para o </a:t>
            </a:r>
            <a:r>
              <a:rPr lang="en-US" baseline="0" dirty="0" err="1" smtClean="0"/>
              <a:t>caso</a:t>
            </a:r>
            <a:r>
              <a:rPr lang="en-US" baseline="0" dirty="0" smtClean="0"/>
              <a:t> da </a:t>
            </a:r>
            <a:r>
              <a:rPr lang="en-US" baseline="0" dirty="0" err="1" smtClean="0"/>
              <a:t>linha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reta</a:t>
            </a:r>
            <a:r>
              <a:rPr lang="en-US" baseline="0" dirty="0" smtClean="0"/>
              <a:t>, é normal </a:t>
            </a:r>
            <a:r>
              <a:rPr lang="en-US" baseline="0" dirty="0" err="1" smtClean="0"/>
              <a:t>aquele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patamar</a:t>
            </a:r>
            <a:r>
              <a:rPr lang="en-US" baseline="0" dirty="0" smtClean="0"/>
              <a:t> é </a:t>
            </a:r>
            <a:r>
              <a:rPr lang="en-US" baseline="0" dirty="0" err="1" smtClean="0"/>
              <a:t>esperado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porque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neste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percurso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os</a:t>
            </a:r>
            <a:r>
              <a:rPr lang="en-US" baseline="0" dirty="0" smtClean="0"/>
              <a:t> objetos </a:t>
            </a:r>
            <a:r>
              <a:rPr lang="en-US" baseline="0" dirty="0" err="1" smtClean="0"/>
              <a:t>estão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muito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separados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entao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seria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nessessario</a:t>
            </a:r>
            <a:r>
              <a:rPr lang="en-US" baseline="0" dirty="0" smtClean="0"/>
              <a:t> um valor de threshold </a:t>
            </a:r>
            <a:r>
              <a:rPr lang="en-US" baseline="0" dirty="0" err="1" smtClean="0"/>
              <a:t>muito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grande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para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haver</a:t>
            </a:r>
            <a:r>
              <a:rPr lang="en-US" baseline="0" dirty="0" smtClean="0"/>
              <a:t> sub-</a:t>
            </a:r>
            <a:r>
              <a:rPr lang="en-US" baseline="0" dirty="0" err="1" smtClean="0"/>
              <a:t>segmentação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Ainda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assim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vez</a:t>
            </a:r>
            <a:r>
              <a:rPr lang="en-US" baseline="0" dirty="0" smtClean="0"/>
              <a:t>-se </a:t>
            </a:r>
            <a:r>
              <a:rPr lang="en-US" baseline="0" dirty="0" err="1" smtClean="0"/>
              <a:t>uma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ligera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subida</a:t>
            </a:r>
            <a:r>
              <a:rPr lang="en-US" baseline="0" dirty="0" smtClean="0"/>
              <a:t>.</a:t>
            </a:r>
          </a:p>
          <a:p>
            <a:endParaRPr lang="en-US" baseline="0" dirty="0" smtClean="0"/>
          </a:p>
          <a:p>
            <a:r>
              <a:rPr lang="en-US" dirty="0" smtClean="0"/>
              <a:t>Para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este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percuro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não</a:t>
            </a:r>
            <a:r>
              <a:rPr lang="en-US" baseline="0" dirty="0" smtClean="0"/>
              <a:t> é </a:t>
            </a:r>
            <a:r>
              <a:rPr lang="en-US" baseline="0" dirty="0" err="1" smtClean="0"/>
              <a:t>tao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notoria</a:t>
            </a:r>
            <a:r>
              <a:rPr lang="en-US" baseline="0" dirty="0" smtClean="0"/>
              <a:t> o </a:t>
            </a:r>
            <a:r>
              <a:rPr lang="en-US" baseline="0" dirty="0" err="1" smtClean="0"/>
              <a:t>caso</a:t>
            </a:r>
            <a:r>
              <a:rPr lang="en-US" baseline="0" dirty="0" smtClean="0"/>
              <a:t> da sub-</a:t>
            </a:r>
            <a:r>
              <a:rPr lang="en-US" baseline="0" dirty="0" err="1" smtClean="0"/>
              <a:t>segmentação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já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neste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percurso</a:t>
            </a:r>
            <a:r>
              <a:rPr lang="en-US" baseline="0" dirty="0" smtClean="0"/>
              <a:t> é </a:t>
            </a:r>
            <a:r>
              <a:rPr lang="en-US" baseline="0" dirty="0" err="1" smtClean="0"/>
              <a:t>caracterizado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por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segmnots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muito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grandes</a:t>
            </a:r>
            <a:r>
              <a:rPr lang="en-US" baseline="0" dirty="0" smtClean="0"/>
              <a:t> e </a:t>
            </a:r>
            <a:r>
              <a:rPr lang="en-US" baseline="0" dirty="0" err="1" smtClean="0"/>
              <a:t>muito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separados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uns</a:t>
            </a:r>
            <a:r>
              <a:rPr lang="en-US" baseline="0" dirty="0" smtClean="0"/>
              <a:t> dos outros, </a:t>
            </a:r>
            <a:r>
              <a:rPr lang="en-US" baseline="0" dirty="0" err="1" smtClean="0"/>
              <a:t>portanto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aqule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patamar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formado</a:t>
            </a:r>
            <a:r>
              <a:rPr lang="en-US" baseline="0" dirty="0" smtClean="0"/>
              <a:t> é </a:t>
            </a:r>
            <a:r>
              <a:rPr lang="en-US" baseline="0" dirty="0" err="1" smtClean="0"/>
              <a:t>assim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explicado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Já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que</a:t>
            </a:r>
            <a:r>
              <a:rPr lang="en-US" baseline="0" dirty="0" smtClean="0"/>
              <a:t> é </a:t>
            </a:r>
            <a:r>
              <a:rPr lang="en-US" baseline="0" dirty="0" err="1" smtClean="0"/>
              <a:t>necessario</a:t>
            </a:r>
            <a:r>
              <a:rPr lang="en-US" baseline="0" dirty="0" smtClean="0"/>
              <a:t> um valor de threshold </a:t>
            </a:r>
            <a:r>
              <a:rPr lang="en-US" baseline="0" dirty="0" err="1" smtClean="0"/>
              <a:t>muito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grande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para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sobre-segmentação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notoria</a:t>
            </a:r>
            <a:r>
              <a:rPr lang="en-US" baseline="0" smtClean="0"/>
              <a:t>.</a:t>
            </a:r>
            <a:endParaRPr lang="en-US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B6F80E-6321-4A4C-8463-D85EE4425D98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1458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dirty="0" smtClean="0"/>
              <a:t>Este trabalho</a:t>
            </a:r>
            <a:r>
              <a:rPr lang="pt-PT" baseline="0" dirty="0" smtClean="0"/>
              <a:t> </a:t>
            </a:r>
            <a:r>
              <a:rPr lang="pt-PT" b="1" baseline="0" dirty="0" smtClean="0"/>
              <a:t>está inserido </a:t>
            </a:r>
            <a:r>
              <a:rPr lang="pt-PT" baseline="0" dirty="0" smtClean="0"/>
              <a:t>no </a:t>
            </a:r>
            <a:r>
              <a:rPr lang="pt-PT" baseline="0" dirty="0" err="1" smtClean="0"/>
              <a:t>AtlasCar</a:t>
            </a:r>
            <a:r>
              <a:rPr lang="pt-PT" baseline="0" dirty="0" smtClean="0"/>
              <a:t> </a:t>
            </a:r>
            <a:r>
              <a:rPr lang="pt-PT" baseline="0" dirty="0" err="1" smtClean="0"/>
              <a:t>project</a:t>
            </a:r>
            <a:r>
              <a:rPr lang="pt-PT" baseline="0" dirty="0" smtClean="0"/>
              <a:t>. É um projeto em desenvolvimento pelo </a:t>
            </a:r>
            <a:r>
              <a:rPr lang="pt-PT" baseline="0" dirty="0" err="1" smtClean="0"/>
              <a:t>Laboratorio</a:t>
            </a:r>
            <a:r>
              <a:rPr lang="pt-PT" baseline="0" dirty="0" smtClean="0"/>
              <a:t> de Automação e </a:t>
            </a:r>
            <a:r>
              <a:rPr lang="pt-PT" baseline="0" dirty="0" err="1" smtClean="0"/>
              <a:t>Robotica</a:t>
            </a:r>
            <a:r>
              <a:rPr lang="pt-PT" baseline="0" dirty="0" smtClean="0"/>
              <a:t> do Departamento de </a:t>
            </a:r>
            <a:r>
              <a:rPr lang="pt-PT" baseline="0" dirty="0" err="1" smtClean="0"/>
              <a:t>Eng</a:t>
            </a:r>
            <a:r>
              <a:rPr lang="pt-PT" baseline="0" dirty="0" smtClean="0"/>
              <a:t>. </a:t>
            </a:r>
            <a:r>
              <a:rPr lang="pt-PT" baseline="0" dirty="0" err="1" smtClean="0"/>
              <a:t>Mecanica</a:t>
            </a:r>
            <a:r>
              <a:rPr lang="pt-PT" baseline="0" dirty="0" smtClean="0"/>
              <a:t>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pt-PT" baseline="0" dirty="0" smtClean="0"/>
              <a:t>Cujos objetivos </a:t>
            </a:r>
            <a:r>
              <a:rPr lang="pt-PT" b="1" baseline="0" dirty="0" smtClean="0"/>
              <a:t>são a pesquisa e desenvolvimento </a:t>
            </a:r>
            <a:r>
              <a:rPr lang="pt-PT" baseline="0" dirty="0" smtClean="0"/>
              <a:t>de </a:t>
            </a:r>
            <a:r>
              <a:rPr lang="pt-PT" b="1" baseline="0" dirty="0" smtClean="0"/>
              <a:t>sistemas de apoio à condução </a:t>
            </a:r>
            <a:r>
              <a:rPr lang="pt-PT" baseline="0" dirty="0" smtClean="0"/>
              <a:t>e de sistemas de segurança que possam ser utilizados em </a:t>
            </a:r>
            <a:r>
              <a:rPr lang="pt-PT" baseline="0" dirty="0" err="1" smtClean="0"/>
              <a:t>veiculos</a:t>
            </a:r>
            <a:r>
              <a:rPr lang="pt-PT" baseline="0" dirty="0" smtClean="0"/>
              <a:t> reais (no mercado) - Objetivo final será conseguir um carro </a:t>
            </a:r>
            <a:r>
              <a:rPr lang="pt-PT" b="1" baseline="0" dirty="0" smtClean="0"/>
              <a:t>totalmente autónomo</a:t>
            </a:r>
            <a:r>
              <a:rPr lang="pt-PT" baseline="0" dirty="0" smtClean="0"/>
              <a:t>.</a:t>
            </a:r>
            <a:endParaRPr lang="en-US" b="1" dirty="0" smtClean="0"/>
          </a:p>
          <a:p>
            <a:r>
              <a:rPr lang="en-US" b="1" dirty="0" smtClean="0"/>
              <a:t>O </a:t>
            </a:r>
            <a:r>
              <a:rPr lang="en-US" b="1" dirty="0" err="1" smtClean="0"/>
              <a:t>trabalho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está</a:t>
            </a:r>
            <a:r>
              <a:rPr lang="en-US" b="1" baseline="0" dirty="0" smtClean="0"/>
              <a:t> diretamente</a:t>
            </a:r>
            <a:r>
              <a:rPr lang="en-US" b="1" dirty="0" smtClean="0"/>
              <a:t> </a:t>
            </a:r>
            <a:r>
              <a:rPr lang="en-US" b="1" dirty="0" err="1" smtClean="0"/>
              <a:t>relacionado</a:t>
            </a:r>
            <a:r>
              <a:rPr lang="en-US" b="1" baseline="0" dirty="0" smtClean="0"/>
              <a:t> </a:t>
            </a:r>
            <a:r>
              <a:rPr lang="en-US" baseline="0" dirty="0" smtClean="0"/>
              <a:t>com o </a:t>
            </a:r>
            <a:r>
              <a:rPr lang="en-US" baseline="0" dirty="0" err="1" smtClean="0"/>
              <a:t>Seguimento</a:t>
            </a:r>
            <a:r>
              <a:rPr lang="en-US" baseline="0" dirty="0" smtClean="0"/>
              <a:t> de objetos </a:t>
            </a:r>
            <a:r>
              <a:rPr lang="en-US" baseline="0" dirty="0" err="1" smtClean="0"/>
              <a:t>móveis</a:t>
            </a:r>
            <a:r>
              <a:rPr lang="en-US" baseline="0" dirty="0" smtClean="0"/>
              <a:t> (MTT),  </a:t>
            </a:r>
            <a:r>
              <a:rPr lang="en-US" b="1" baseline="0" dirty="0" err="1" smtClean="0"/>
              <a:t>que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tipicamente</a:t>
            </a:r>
            <a:r>
              <a:rPr lang="en-US" b="1" baseline="0" dirty="0" smtClean="0"/>
              <a:t> tem as </a:t>
            </a:r>
            <a:r>
              <a:rPr lang="en-US" b="1" baseline="0" dirty="0" err="1" smtClean="0"/>
              <a:t>seguintes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etapas</a:t>
            </a:r>
            <a:r>
              <a:rPr lang="en-US" baseline="0" dirty="0" smtClean="0"/>
              <a:t>.</a:t>
            </a:r>
          </a:p>
          <a:p>
            <a:pPr marL="171450" indent="-171450">
              <a:buFontTx/>
              <a:buChar char="-"/>
            </a:pPr>
            <a:r>
              <a:rPr lang="en-US" baseline="0" dirty="0" err="1" smtClean="0"/>
              <a:t>Aquisição</a:t>
            </a:r>
            <a:r>
              <a:rPr lang="en-US" baseline="0" dirty="0" smtClean="0"/>
              <a:t> dos dados </a:t>
            </a:r>
            <a:r>
              <a:rPr lang="en-US" baseline="0" dirty="0" err="1" smtClean="0"/>
              <a:t>pelo</a:t>
            </a:r>
            <a:r>
              <a:rPr lang="en-US" baseline="0" dirty="0" smtClean="0"/>
              <a:t> Laser </a:t>
            </a:r>
            <a:r>
              <a:rPr lang="en-US" baseline="0" dirty="0" err="1" smtClean="0"/>
              <a:t>que</a:t>
            </a:r>
            <a:r>
              <a:rPr lang="en-US" baseline="0" dirty="0" smtClean="0"/>
              <a:t> </a:t>
            </a:r>
            <a:r>
              <a:rPr lang="en-US" b="1" baseline="0" dirty="0" smtClean="0"/>
              <a:t>devolve um </a:t>
            </a:r>
            <a:r>
              <a:rPr lang="en-US" b="1" baseline="0" dirty="0" err="1" smtClean="0"/>
              <a:t>conjunto</a:t>
            </a:r>
            <a:r>
              <a:rPr lang="en-US" b="1" baseline="0" dirty="0" smtClean="0"/>
              <a:t> de </a:t>
            </a:r>
            <a:r>
              <a:rPr lang="en-US" b="1" baseline="0" dirty="0" err="1" smtClean="0"/>
              <a:t>medições</a:t>
            </a:r>
            <a:r>
              <a:rPr lang="en-US" baseline="0" dirty="0" smtClean="0"/>
              <a:t> “range points” (</a:t>
            </a:r>
            <a:r>
              <a:rPr lang="en-US" baseline="0" dirty="0" err="1" smtClean="0"/>
              <a:t>mediadas</a:t>
            </a:r>
            <a:r>
              <a:rPr lang="en-US" baseline="0" dirty="0" smtClean="0"/>
              <a:t>/</a:t>
            </a:r>
            <a:r>
              <a:rPr lang="en-US" baseline="0" dirty="0" err="1" smtClean="0"/>
              <a:t>distancias</a:t>
            </a:r>
            <a:r>
              <a:rPr lang="en-US" baseline="0" dirty="0" smtClean="0"/>
              <a:t>) </a:t>
            </a:r>
          </a:p>
          <a:p>
            <a:pPr marL="171450" indent="-171450">
              <a:buFontTx/>
              <a:buChar char="-"/>
            </a:pPr>
            <a:r>
              <a:rPr lang="en-US" baseline="0" dirty="0" err="1" smtClean="0"/>
              <a:t>Segmentação</a:t>
            </a:r>
            <a:r>
              <a:rPr lang="en-US" baseline="0" dirty="0" smtClean="0"/>
              <a:t> </a:t>
            </a:r>
            <a:r>
              <a:rPr lang="en-US" b="1" baseline="0" dirty="0" err="1" smtClean="0"/>
              <a:t>consiste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em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agrupar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esses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pontos</a:t>
            </a:r>
            <a:r>
              <a:rPr lang="en-US" b="1" baseline="0" dirty="0" smtClean="0"/>
              <a:t> de </a:t>
            </a:r>
            <a:r>
              <a:rPr lang="en-US" b="1" baseline="0" dirty="0" err="1" smtClean="0"/>
              <a:t>acordo</a:t>
            </a:r>
            <a:r>
              <a:rPr lang="en-US" b="1" baseline="0" dirty="0" smtClean="0"/>
              <a:t> com o </a:t>
            </a:r>
            <a:r>
              <a:rPr lang="en-US" b="1" baseline="0" dirty="0" err="1" smtClean="0"/>
              <a:t>objeto</a:t>
            </a:r>
            <a:r>
              <a:rPr lang="en-US" b="1" baseline="0" dirty="0" smtClean="0"/>
              <a:t> a </a:t>
            </a:r>
            <a:r>
              <a:rPr lang="en-US" b="1" baseline="0" dirty="0" err="1" smtClean="0"/>
              <a:t>que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pertencem</a:t>
            </a:r>
            <a:r>
              <a:rPr lang="en-US" baseline="0" dirty="0" smtClean="0"/>
              <a:t>:</a:t>
            </a:r>
          </a:p>
          <a:p>
            <a:pPr marL="457200" lvl="1" indent="0">
              <a:buFontTx/>
              <a:buNone/>
            </a:pPr>
            <a:r>
              <a:rPr lang="en-US" baseline="0" dirty="0" smtClean="0"/>
              <a:t>È </a:t>
            </a:r>
            <a:r>
              <a:rPr lang="en-US" b="1" baseline="0" dirty="0" err="1" smtClean="0"/>
              <a:t>uma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etapa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decisiva</a:t>
            </a:r>
            <a:r>
              <a:rPr lang="en-US" b="1" baseline="0" dirty="0" smtClean="0"/>
              <a:t> </a:t>
            </a:r>
            <a:r>
              <a:rPr lang="en-US" baseline="0" dirty="0" smtClean="0"/>
              <a:t>e </a:t>
            </a:r>
            <a:r>
              <a:rPr lang="en-US" baseline="0" dirty="0" err="1" smtClean="0"/>
              <a:t>falhas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nesta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fase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afetam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fortemente</a:t>
            </a:r>
            <a:r>
              <a:rPr lang="en-US" baseline="0" dirty="0" smtClean="0"/>
              <a:t> as </a:t>
            </a:r>
            <a:r>
              <a:rPr lang="en-US" baseline="0" dirty="0" err="1" smtClean="0"/>
              <a:t>etapas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seguintes</a:t>
            </a:r>
            <a:endParaRPr lang="en-US" baseline="0" dirty="0" smtClean="0"/>
          </a:p>
          <a:p>
            <a:pPr marL="457200" lvl="1" indent="0">
              <a:buFontTx/>
              <a:buNone/>
            </a:pPr>
            <a:r>
              <a:rPr lang="en-US" baseline="0" dirty="0" err="1" smtClean="0"/>
              <a:t>Erros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nesta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fase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são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dificeis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corrigir</a:t>
            </a:r>
            <a:r>
              <a:rPr lang="en-US" baseline="0" dirty="0" smtClean="0"/>
              <a:t> no </a:t>
            </a:r>
            <a:r>
              <a:rPr lang="en-US" baseline="0" dirty="0" err="1" smtClean="0"/>
              <a:t>futuro</a:t>
            </a:r>
            <a:r>
              <a:rPr lang="en-US" baseline="0" dirty="0" smtClean="0"/>
              <a:t>. 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No </a:t>
            </a:r>
            <a:r>
              <a:rPr lang="en-US" baseline="0" dirty="0" err="1" smtClean="0"/>
              <a:t>processo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Associação</a:t>
            </a:r>
            <a:r>
              <a:rPr lang="en-US" baseline="0" dirty="0" smtClean="0"/>
              <a:t> </a:t>
            </a:r>
            <a:r>
              <a:rPr lang="en-US" b="1" baseline="0" dirty="0" smtClean="0"/>
              <a:t>é </a:t>
            </a:r>
            <a:r>
              <a:rPr lang="en-US" b="1" baseline="0" dirty="0" err="1" smtClean="0"/>
              <a:t>feita</a:t>
            </a:r>
            <a:r>
              <a:rPr lang="en-US" b="1" baseline="0" dirty="0" smtClean="0"/>
              <a:t> a </a:t>
            </a:r>
            <a:r>
              <a:rPr lang="en-US" b="1" baseline="0" dirty="0" err="1" smtClean="0"/>
              <a:t>correspondencia</a:t>
            </a:r>
            <a:r>
              <a:rPr lang="en-US" b="1" baseline="0" dirty="0" smtClean="0"/>
              <a:t> entre as </a:t>
            </a:r>
            <a:r>
              <a:rPr lang="en-US" b="1" baseline="0" dirty="0" err="1" smtClean="0"/>
              <a:t>medições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actuais</a:t>
            </a:r>
            <a:r>
              <a:rPr lang="en-US" b="1" baseline="0" dirty="0" smtClean="0"/>
              <a:t> e objetos </a:t>
            </a:r>
            <a:r>
              <a:rPr lang="en-US" b="1" baseline="0" dirty="0" err="1" smtClean="0"/>
              <a:t>que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estavam</a:t>
            </a:r>
            <a:r>
              <a:rPr lang="en-US" b="1" baseline="0" dirty="0" smtClean="0"/>
              <a:t> a </a:t>
            </a:r>
            <a:r>
              <a:rPr lang="en-US" b="1" baseline="0" dirty="0" err="1" smtClean="0"/>
              <a:t>ser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seguidos</a:t>
            </a:r>
            <a:endParaRPr lang="en-US" b="1" baseline="0" dirty="0" smtClean="0"/>
          </a:p>
          <a:p>
            <a:pPr marL="171450" indent="-171450">
              <a:buFontTx/>
              <a:buChar char="-"/>
            </a:pPr>
            <a:r>
              <a:rPr lang="en-US" baseline="0" dirty="0" err="1" smtClean="0"/>
              <a:t>Depois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faz</a:t>
            </a:r>
            <a:r>
              <a:rPr lang="en-US" baseline="0" dirty="0" smtClean="0"/>
              <a:t>-se a </a:t>
            </a:r>
            <a:r>
              <a:rPr lang="en-US" baseline="0" dirty="0" err="1" smtClean="0"/>
              <a:t>previsão</a:t>
            </a:r>
            <a:r>
              <a:rPr lang="en-US" baseline="0" dirty="0" smtClean="0"/>
              <a:t> do </a:t>
            </a:r>
            <a:r>
              <a:rPr lang="en-US" baseline="0" dirty="0" err="1" smtClean="0"/>
              <a:t>movimento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onde</a:t>
            </a:r>
            <a:r>
              <a:rPr lang="en-US" baseline="0" dirty="0" smtClean="0"/>
              <a:t> se </a:t>
            </a:r>
            <a:r>
              <a:rPr lang="en-US" baseline="0" dirty="0" err="1" smtClean="0"/>
              <a:t>calcula</a:t>
            </a:r>
            <a:r>
              <a:rPr lang="en-US" baseline="0" dirty="0" smtClean="0"/>
              <a:t> a </a:t>
            </a:r>
            <a:r>
              <a:rPr lang="en-US" baseline="0" dirty="0" err="1" smtClean="0"/>
              <a:t>posição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futura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velociade</a:t>
            </a:r>
            <a:r>
              <a:rPr lang="en-US" baseline="0" dirty="0" smtClean="0"/>
              <a:t> dos </a:t>
            </a:r>
            <a:r>
              <a:rPr lang="en-US" baseline="0" dirty="0" err="1" smtClean="0"/>
              <a:t>objectos</a:t>
            </a:r>
            <a:r>
              <a:rPr lang="en-US" baseline="0" dirty="0" smtClean="0"/>
              <a:t> a </a:t>
            </a:r>
            <a:r>
              <a:rPr lang="en-US" baseline="0" dirty="0" err="1" smtClean="0"/>
              <a:t>serem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seguidos</a:t>
            </a:r>
            <a:r>
              <a:rPr lang="en-US" baseline="0" dirty="0" smtClean="0"/>
              <a:t>.</a:t>
            </a: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B6F80E-6321-4A4C-8463-D85EE4425D9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94754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B6F80E-6321-4A4C-8463-D85EE4425D98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57096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</a:t>
            </a:r>
            <a:r>
              <a:rPr lang="en-US" baseline="0" dirty="0" smtClean="0"/>
              <a:t> rotunda, </a:t>
            </a:r>
            <a:r>
              <a:rPr lang="en-US" baseline="0" dirty="0" err="1" smtClean="0"/>
              <a:t>como</a:t>
            </a:r>
            <a:r>
              <a:rPr lang="en-US" baseline="0" dirty="0" smtClean="0"/>
              <a:t> tem </a:t>
            </a:r>
            <a:r>
              <a:rPr lang="en-US" baseline="0" dirty="0" err="1" smtClean="0"/>
              <a:t>muitos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segmentos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pqeunos</a:t>
            </a:r>
            <a:r>
              <a:rPr lang="en-US" baseline="0" dirty="0" smtClean="0"/>
              <a:t> é </a:t>
            </a:r>
            <a:r>
              <a:rPr lang="en-US" baseline="0" dirty="0" err="1" smtClean="0"/>
              <a:t>mais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notavel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haver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sasos</a:t>
            </a:r>
            <a:r>
              <a:rPr lang="en-US" baseline="0" dirty="0" smtClean="0"/>
              <a:t> de sub-</a:t>
            </a:r>
            <a:r>
              <a:rPr lang="en-US" baseline="0" dirty="0" err="1" smtClean="0"/>
              <a:t>segmentação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B6F80E-6321-4A4C-8463-D85EE4425D98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89593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B6F80E-6321-4A4C-8463-D85EE4425D98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2184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Por</a:t>
            </a:r>
            <a:r>
              <a:rPr lang="en-US" baseline="0" dirty="0" smtClean="0"/>
              <a:t> forma a </a:t>
            </a:r>
            <a:r>
              <a:rPr lang="en-US" baseline="0" dirty="0" err="1" smtClean="0"/>
              <a:t>sabermos</a:t>
            </a:r>
            <a:r>
              <a:rPr lang="en-US" baseline="0" dirty="0" smtClean="0"/>
              <a:t> o tempo </a:t>
            </a:r>
            <a:r>
              <a:rPr lang="en-US" baseline="0" dirty="0" err="1" smtClean="0"/>
              <a:t>computacional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cada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algoritmos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foi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medido</a:t>
            </a:r>
            <a:r>
              <a:rPr lang="en-US" baseline="0" dirty="0" smtClean="0"/>
              <a:t> o tempo </a:t>
            </a:r>
            <a:r>
              <a:rPr lang="en-US" baseline="0" dirty="0" err="1" smtClean="0"/>
              <a:t>que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estes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demoram</a:t>
            </a:r>
            <a:r>
              <a:rPr lang="en-US" baseline="0" dirty="0" smtClean="0"/>
              <a:t> a </a:t>
            </a:r>
            <a:r>
              <a:rPr lang="en-US" baseline="0" dirty="0" err="1" smtClean="0"/>
              <a:t>processar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os</a:t>
            </a:r>
            <a:r>
              <a:rPr lang="en-US" baseline="0" dirty="0" smtClean="0"/>
              <a:t> 867 scans (</a:t>
            </a:r>
            <a:r>
              <a:rPr lang="en-US" baseline="0" dirty="0" err="1" smtClean="0"/>
              <a:t>para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averiguar</a:t>
            </a:r>
            <a:r>
              <a:rPr lang="en-US" baseline="0" dirty="0" smtClean="0"/>
              <a:t> a </a:t>
            </a:r>
            <a:r>
              <a:rPr lang="en-US" baseline="0" dirty="0" err="1" smtClean="0"/>
              <a:t>sua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utilização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em</a:t>
            </a:r>
            <a:r>
              <a:rPr lang="en-US" baseline="0" dirty="0" smtClean="0"/>
              <a:t> tempo real).</a:t>
            </a:r>
          </a:p>
          <a:p>
            <a:r>
              <a:rPr lang="en-US" baseline="0" dirty="0" err="1" smtClean="0"/>
              <a:t>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valores</a:t>
            </a:r>
            <a:r>
              <a:rPr lang="en-US" baseline="0" dirty="0" smtClean="0"/>
              <a:t> de tempo </a:t>
            </a:r>
            <a:r>
              <a:rPr lang="en-US" baseline="0" dirty="0" err="1" smtClean="0"/>
              <a:t>sao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meramente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indicativos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já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teoria</a:t>
            </a:r>
            <a:r>
              <a:rPr lang="en-US" baseline="0" dirty="0" smtClean="0"/>
              <a:t> o SS </a:t>
            </a:r>
            <a:r>
              <a:rPr lang="en-US" baseline="0" dirty="0" err="1" smtClean="0"/>
              <a:t>deveria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ser</a:t>
            </a:r>
            <a:r>
              <a:rPr lang="en-US" baseline="0" dirty="0" smtClean="0"/>
              <a:t> o </a:t>
            </a:r>
            <a:r>
              <a:rPr lang="en-US" baseline="0" dirty="0" err="1" smtClean="0"/>
              <a:t>que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deveria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apresentar</a:t>
            </a:r>
            <a:r>
              <a:rPr lang="en-US" baseline="0" dirty="0" smtClean="0"/>
              <a:t> tempo de </a:t>
            </a:r>
            <a:r>
              <a:rPr lang="en-US" baseline="0" dirty="0" err="1" smtClean="0"/>
              <a:t>processamento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mais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baixo</a:t>
            </a:r>
            <a:r>
              <a:rPr lang="en-US" baseline="0" dirty="0" smtClean="0"/>
              <a:t> do </a:t>
            </a:r>
            <a:r>
              <a:rPr lang="en-US" baseline="0" dirty="0" err="1" smtClean="0"/>
              <a:t>que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por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exemplo</a:t>
            </a:r>
            <a:r>
              <a:rPr lang="en-US" baseline="0" dirty="0" smtClean="0"/>
              <a:t> DS SA ABD </a:t>
            </a:r>
            <a:r>
              <a:rPr lang="en-US" baseline="0" dirty="0" err="1" smtClean="0"/>
              <a:t>já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têm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condições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separação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mais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complexas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B6F80E-6321-4A4C-8463-D85EE4425D98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74586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 objetivo principal do </a:t>
            </a:r>
            <a:r>
              <a:rPr lang="en-US" dirty="0" err="1" smtClean="0"/>
              <a:t>trabalho</a:t>
            </a:r>
            <a:r>
              <a:rPr lang="en-US" dirty="0" smtClean="0"/>
              <a:t> era </a:t>
            </a:r>
            <a:r>
              <a:rPr lang="en-US" dirty="0" err="1" smtClean="0"/>
              <a:t>realizar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uma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avaliação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comparativa</a:t>
            </a:r>
            <a:r>
              <a:rPr lang="en-US" baseline="0" dirty="0" smtClean="0"/>
              <a:t> e </a:t>
            </a:r>
            <a:r>
              <a:rPr lang="en-US" baseline="0" dirty="0" err="1" smtClean="0"/>
              <a:t>exaustiva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diversos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algortimos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segmentação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diferentes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situações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estrada</a:t>
            </a:r>
            <a:r>
              <a:rPr lang="en-US" baseline="0" dirty="0" smtClean="0"/>
              <a:t>. 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400" dirty="0" err="1" smtClean="0"/>
              <a:t>Segmentação</a:t>
            </a:r>
            <a:r>
              <a:rPr lang="en-US" sz="2400" dirty="0" smtClean="0"/>
              <a:t> da </a:t>
            </a:r>
            <a:r>
              <a:rPr lang="en-US" sz="2400" dirty="0" err="1" smtClean="0"/>
              <a:t>vegetação</a:t>
            </a:r>
            <a:r>
              <a:rPr lang="en-US" sz="2400" dirty="0" smtClean="0"/>
              <a:t>. 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US" sz="2400" dirty="0" err="1" smtClean="0"/>
              <a:t>Manter</a:t>
            </a:r>
            <a:r>
              <a:rPr lang="en-US" sz="2400" dirty="0" smtClean="0"/>
              <a:t> </a:t>
            </a:r>
            <a:r>
              <a:rPr lang="en-US" sz="2400" dirty="0" err="1" smtClean="0"/>
              <a:t>apenas</a:t>
            </a:r>
            <a:r>
              <a:rPr lang="en-US" sz="2400" dirty="0" smtClean="0"/>
              <a:t> </a:t>
            </a:r>
            <a:r>
              <a:rPr lang="en-US" sz="2400" dirty="0" err="1" smtClean="0"/>
              <a:t>os</a:t>
            </a:r>
            <a:r>
              <a:rPr lang="en-US" sz="2400" dirty="0" smtClean="0"/>
              <a:t> </a:t>
            </a:r>
            <a:r>
              <a:rPr lang="en-US" sz="2400" dirty="0" err="1" smtClean="0"/>
              <a:t>segmentos</a:t>
            </a:r>
            <a:r>
              <a:rPr lang="en-US" sz="2400" dirty="0" smtClean="0"/>
              <a:t> </a:t>
            </a:r>
            <a:r>
              <a:rPr lang="en-US" sz="2400" dirty="0" err="1" smtClean="0"/>
              <a:t>mais</a:t>
            </a:r>
            <a:r>
              <a:rPr lang="en-US" sz="2400" dirty="0" smtClean="0"/>
              <a:t> </a:t>
            </a:r>
            <a:r>
              <a:rPr lang="en-US" sz="2400" dirty="0" err="1" smtClean="0"/>
              <a:t>pequenos</a:t>
            </a:r>
            <a:r>
              <a:rPr lang="en-US" sz="2400" dirty="0" smtClean="0"/>
              <a:t> </a:t>
            </a:r>
            <a:r>
              <a:rPr lang="en-US" sz="2400" dirty="0" err="1" smtClean="0"/>
              <a:t>resultantes</a:t>
            </a:r>
            <a:r>
              <a:rPr lang="en-US" sz="2400" dirty="0" smtClean="0"/>
              <a:t> da </a:t>
            </a:r>
            <a:r>
              <a:rPr lang="en-US" sz="2400" dirty="0" err="1" smtClean="0"/>
              <a:t>aplicação</a:t>
            </a:r>
            <a:r>
              <a:rPr lang="en-US" sz="2400" dirty="0" smtClean="0"/>
              <a:t> de um </a:t>
            </a:r>
            <a:r>
              <a:rPr lang="en-US" sz="2400" dirty="0" err="1" smtClean="0"/>
              <a:t>certo</a:t>
            </a:r>
            <a:r>
              <a:rPr lang="en-US" sz="2400" dirty="0" smtClean="0"/>
              <a:t> </a:t>
            </a:r>
            <a:r>
              <a:rPr lang="en-US" sz="2400" dirty="0" err="1" smtClean="0"/>
              <a:t>algoritmo</a:t>
            </a:r>
            <a:r>
              <a:rPr lang="en-US" sz="2400" dirty="0" smtClean="0"/>
              <a:t> e </a:t>
            </a:r>
            <a:r>
              <a:rPr lang="en-US" sz="2400" dirty="0" err="1" smtClean="0"/>
              <a:t>usar</a:t>
            </a:r>
            <a:r>
              <a:rPr lang="en-US" sz="2400" dirty="0" smtClean="0"/>
              <a:t> o </a:t>
            </a:r>
            <a:r>
              <a:rPr lang="en-US" sz="2400" dirty="0" err="1" smtClean="0"/>
              <a:t>método</a:t>
            </a:r>
            <a:r>
              <a:rPr lang="en-US" sz="2400" dirty="0" smtClean="0"/>
              <a:t> k-means </a:t>
            </a:r>
            <a:r>
              <a:rPr lang="en-US" sz="2400" dirty="0" err="1" smtClean="0"/>
              <a:t>para</a:t>
            </a:r>
            <a:r>
              <a:rPr lang="en-US" sz="2400" dirty="0" smtClean="0"/>
              <a:t> </a:t>
            </a:r>
            <a:r>
              <a:rPr lang="en-US" sz="2400" dirty="0" err="1" smtClean="0"/>
              <a:t>identificar</a:t>
            </a:r>
            <a:r>
              <a:rPr lang="en-US" sz="2400" dirty="0" smtClean="0"/>
              <a:t> </a:t>
            </a:r>
            <a:r>
              <a:rPr lang="en-US" sz="2400" dirty="0" err="1" smtClean="0"/>
              <a:t>essas</a:t>
            </a:r>
            <a:r>
              <a:rPr lang="en-US" sz="2400" dirty="0" smtClean="0"/>
              <a:t> </a:t>
            </a:r>
            <a:r>
              <a:rPr lang="en-US" sz="2400" dirty="0" err="1" smtClean="0"/>
              <a:t>zonas</a:t>
            </a:r>
            <a:r>
              <a:rPr lang="en-US" sz="2400" dirty="0" smtClean="0"/>
              <a:t>, se um </a:t>
            </a:r>
            <a:r>
              <a:rPr lang="en-US" sz="2400" dirty="0" err="1" smtClean="0"/>
              <a:t>certo</a:t>
            </a:r>
            <a:r>
              <a:rPr lang="en-US" sz="2400" dirty="0" smtClean="0"/>
              <a:t> </a:t>
            </a:r>
            <a:r>
              <a:rPr lang="en-US" sz="2400" dirty="0" err="1" smtClean="0"/>
              <a:t>segmento</a:t>
            </a:r>
            <a:r>
              <a:rPr lang="en-US" sz="2400" dirty="0" smtClean="0"/>
              <a:t> </a:t>
            </a:r>
            <a:r>
              <a:rPr lang="en-US" sz="2400" dirty="0" err="1" smtClean="0"/>
              <a:t>tiver</a:t>
            </a:r>
            <a:r>
              <a:rPr lang="en-US" sz="2400" dirty="0" smtClean="0"/>
              <a:t> </a:t>
            </a:r>
            <a:r>
              <a:rPr lang="en-US" sz="2400" dirty="0" err="1" smtClean="0"/>
              <a:t>pouca</a:t>
            </a:r>
            <a:r>
              <a:rPr lang="en-US" sz="2400" dirty="0" smtClean="0"/>
              <a:t> </a:t>
            </a:r>
            <a:r>
              <a:rPr lang="en-US" sz="2400" dirty="0" err="1" smtClean="0"/>
              <a:t>dispersão</a:t>
            </a:r>
            <a:r>
              <a:rPr lang="en-US" sz="2400" dirty="0" smtClean="0"/>
              <a:t> é </a:t>
            </a:r>
            <a:r>
              <a:rPr lang="en-US" sz="2400" dirty="0" err="1" smtClean="0"/>
              <a:t>possível</a:t>
            </a:r>
            <a:r>
              <a:rPr lang="en-US" sz="2400" dirty="0" smtClean="0"/>
              <a:t> </a:t>
            </a:r>
            <a:r>
              <a:rPr lang="en-US" sz="2400" dirty="0" err="1" smtClean="0"/>
              <a:t>que</a:t>
            </a:r>
            <a:r>
              <a:rPr lang="en-US" sz="2400" dirty="0" smtClean="0"/>
              <a:t> </a:t>
            </a:r>
            <a:r>
              <a:rPr lang="en-US" sz="2400" dirty="0" err="1" smtClean="0"/>
              <a:t>estejamos</a:t>
            </a:r>
            <a:r>
              <a:rPr lang="en-US" sz="2400" dirty="0" smtClean="0"/>
              <a:t> </a:t>
            </a:r>
            <a:r>
              <a:rPr lang="en-US" sz="2400" dirty="0" err="1" smtClean="0"/>
              <a:t>na</a:t>
            </a:r>
            <a:r>
              <a:rPr lang="en-US" sz="2400" dirty="0" smtClean="0"/>
              <a:t> </a:t>
            </a:r>
            <a:r>
              <a:rPr lang="en-US" sz="2400" dirty="0" err="1" smtClean="0"/>
              <a:t>presença</a:t>
            </a:r>
            <a:r>
              <a:rPr lang="en-US" sz="2400" dirty="0" smtClean="0"/>
              <a:t> de um </a:t>
            </a:r>
            <a:r>
              <a:rPr lang="en-US" sz="2400" dirty="0" err="1" smtClean="0"/>
              <a:t>grupo</a:t>
            </a:r>
            <a:r>
              <a:rPr lang="en-US" sz="2400" dirty="0" smtClean="0"/>
              <a:t> de </a:t>
            </a:r>
            <a:r>
              <a:rPr lang="en-US" sz="2400" dirty="0" err="1" smtClean="0"/>
              <a:t>arbustos</a:t>
            </a:r>
            <a:r>
              <a:rPr lang="en-US" sz="2400" dirty="0" smtClean="0"/>
              <a:t> </a:t>
            </a:r>
            <a:r>
              <a:rPr lang="en-US" sz="2400" dirty="0" err="1" smtClean="0"/>
              <a:t>ou</a:t>
            </a:r>
            <a:r>
              <a:rPr lang="en-US" sz="2400" dirty="0" smtClean="0"/>
              <a:t> </a:t>
            </a:r>
            <a:r>
              <a:rPr lang="en-US" sz="2400" dirty="0" err="1" smtClean="0"/>
              <a:t>árvores</a:t>
            </a:r>
            <a:r>
              <a:rPr lang="en-US" sz="2400" dirty="0" smtClean="0"/>
              <a:t>.</a:t>
            </a:r>
          </a:p>
          <a:p>
            <a:pPr marL="742950" lvl="1" indent="-285750">
              <a:buFont typeface="Arial" pitchFamily="34" charset="0"/>
              <a:buChar char="•"/>
            </a:pPr>
            <a:endParaRPr lang="en-US" sz="2400" dirty="0" smtClean="0"/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400" dirty="0" err="1" smtClean="0"/>
              <a:t>Segmentação</a:t>
            </a:r>
            <a:r>
              <a:rPr lang="en-US" sz="2400" dirty="0" smtClean="0"/>
              <a:t> </a:t>
            </a:r>
            <a:r>
              <a:rPr lang="en-US" sz="2400" dirty="0" err="1" smtClean="0"/>
              <a:t>combinada</a:t>
            </a:r>
            <a:r>
              <a:rPr lang="en-US" sz="2400" dirty="0" smtClean="0"/>
              <a:t> laser e </a:t>
            </a:r>
            <a:r>
              <a:rPr lang="en-US" sz="2400" dirty="0" err="1" smtClean="0"/>
              <a:t>visão</a:t>
            </a:r>
            <a:r>
              <a:rPr lang="en-US" sz="2400" dirty="0" smtClean="0"/>
              <a:t> artificial. 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US" sz="2400" dirty="0" err="1" smtClean="0"/>
              <a:t>Detectar</a:t>
            </a:r>
            <a:r>
              <a:rPr lang="en-US" sz="2400" dirty="0" smtClean="0"/>
              <a:t> objetos </a:t>
            </a:r>
            <a:r>
              <a:rPr lang="en-US" sz="2400" dirty="0" err="1" smtClean="0"/>
              <a:t>ocludidos</a:t>
            </a:r>
            <a:r>
              <a:rPr lang="en-US" sz="2400" dirty="0" smtClean="0"/>
              <a:t> .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US" sz="2400" dirty="0" err="1" smtClean="0"/>
              <a:t>Classificação</a:t>
            </a:r>
            <a:r>
              <a:rPr lang="en-US" sz="2400" dirty="0" smtClean="0"/>
              <a:t> de objetos (</a:t>
            </a:r>
            <a:r>
              <a:rPr lang="en-US" sz="2400" dirty="0" err="1" smtClean="0"/>
              <a:t>pedestres</a:t>
            </a:r>
            <a:r>
              <a:rPr lang="en-US" sz="2400" dirty="0" smtClean="0"/>
              <a:t>, </a:t>
            </a:r>
            <a:r>
              <a:rPr lang="en-US" sz="2400" dirty="0" err="1" smtClean="0"/>
              <a:t>veículos</a:t>
            </a:r>
            <a:r>
              <a:rPr lang="en-US" sz="2400" dirty="0" smtClean="0"/>
              <a:t>).</a:t>
            </a:r>
          </a:p>
          <a:p>
            <a:endParaRPr lang="en-US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B6F80E-6321-4A4C-8463-D85EE4425D98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48595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B6F80E-6321-4A4C-8463-D85EE4425D98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0503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b="1" baseline="0" dirty="0" smtClean="0"/>
              <a:t>MTT têm muitas aplicações</a:t>
            </a:r>
            <a:r>
              <a:rPr lang="pt-PT" baseline="0" dirty="0" smtClean="0"/>
              <a:t>:</a:t>
            </a:r>
          </a:p>
          <a:p>
            <a:r>
              <a:rPr lang="pt-PT" baseline="0" dirty="0" smtClean="0"/>
              <a:t>- Na robótica móvel, poderá servir principalmente para assistência à condução (por exemplo </a:t>
            </a:r>
            <a:r>
              <a:rPr lang="pt-PT" b="0" baseline="0" dirty="0" smtClean="0"/>
              <a:t>para evitar colisões</a:t>
            </a:r>
            <a:r>
              <a:rPr lang="pt-PT" baseline="0" dirty="0" smtClean="0"/>
              <a:t>) e para algoritmos de </a:t>
            </a:r>
            <a:r>
              <a:rPr lang="pt-PT" b="1" baseline="0" dirty="0" smtClean="0"/>
              <a:t>planeamento de trajetórias que tenham em conta o movimento dos objetos circundantes</a:t>
            </a:r>
            <a:r>
              <a:rPr lang="pt-PT" baseline="0" dirty="0" smtClean="0"/>
              <a:t>. </a:t>
            </a:r>
          </a:p>
          <a:p>
            <a:r>
              <a:rPr lang="pt-PT" baseline="0" dirty="0" smtClean="0"/>
              <a:t>- Em ambientes interiores pode servir para efeitos de segurança como controlo de acessos de pessoas e </a:t>
            </a:r>
            <a:r>
              <a:rPr lang="pt-PT" baseline="0" dirty="0" err="1" smtClean="0"/>
              <a:t>optimização</a:t>
            </a:r>
            <a:r>
              <a:rPr lang="pt-PT" baseline="0" dirty="0" smtClean="0"/>
              <a:t> se fluxos de movimento de pessoas em ambientes com grande movimentação de pessoas como aeroportos e centros comerciais.</a:t>
            </a: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B6F80E-6321-4A4C-8463-D85EE4425D9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5140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 smtClean="0"/>
              <a:t>O objetivo do trabalho será realizar</a:t>
            </a:r>
            <a:r>
              <a:rPr lang="pt-PT" baseline="0" dirty="0" smtClean="0"/>
              <a:t> uma avaliação comparativa exaustiva e qualitativa de diversos </a:t>
            </a:r>
            <a:r>
              <a:rPr lang="pt-PT" baseline="0" dirty="0" err="1" smtClean="0"/>
              <a:t>algortimos</a:t>
            </a:r>
            <a:r>
              <a:rPr lang="pt-PT" baseline="0" dirty="0" smtClean="0"/>
              <a:t> de segmentação.</a:t>
            </a:r>
          </a:p>
          <a:p>
            <a:r>
              <a:rPr lang="pt-PT" b="1" baseline="0" dirty="0" smtClean="0"/>
              <a:t>Nessa avaliação </a:t>
            </a:r>
            <a:r>
              <a:rPr lang="pt-PT" baseline="0" dirty="0" smtClean="0"/>
              <a:t>fez-se variar alguns </a:t>
            </a:r>
            <a:r>
              <a:rPr lang="pt-PT" baseline="0" dirty="0" err="1" smtClean="0"/>
              <a:t>parametros</a:t>
            </a:r>
            <a:r>
              <a:rPr lang="pt-PT" baseline="0" dirty="0" smtClean="0"/>
              <a:t> de entrada dos </a:t>
            </a:r>
            <a:r>
              <a:rPr lang="pt-PT" baseline="0" dirty="0" err="1" smtClean="0"/>
              <a:t>algortimos</a:t>
            </a:r>
            <a:r>
              <a:rPr lang="pt-PT" baseline="0" dirty="0" smtClean="0"/>
              <a:t> e averiguar os resultados da segmentação em diferentes situações de estrada. Para tal, </a:t>
            </a:r>
            <a:r>
              <a:rPr lang="pt-PT" b="1" baseline="0" dirty="0" smtClean="0"/>
              <a:t>usa-se um sensor de distâncias laser (LIDAR)</a:t>
            </a:r>
            <a:r>
              <a:rPr lang="pt-PT" baseline="0" dirty="0" smtClean="0"/>
              <a:t>.</a:t>
            </a:r>
          </a:p>
          <a:p>
            <a:endParaRPr lang="en-US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B6F80E-6321-4A4C-8463-D85EE4425D9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2073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baseline="0" dirty="0" smtClean="0"/>
              <a:t>O LIDAR é um </a:t>
            </a:r>
            <a:r>
              <a:rPr lang="pt-PT" baseline="0" dirty="0" err="1" smtClean="0"/>
              <a:t>acrononimo</a:t>
            </a:r>
            <a:r>
              <a:rPr lang="pt-PT" baseline="0" dirty="0" smtClean="0"/>
              <a:t> para Light </a:t>
            </a:r>
            <a:r>
              <a:rPr lang="pt-PT" baseline="0" dirty="0" err="1" smtClean="0"/>
              <a:t>Detection</a:t>
            </a:r>
            <a:r>
              <a:rPr lang="pt-PT" baseline="0" dirty="0" smtClean="0"/>
              <a:t> </a:t>
            </a:r>
            <a:r>
              <a:rPr lang="pt-PT" baseline="0" dirty="0" err="1" smtClean="0"/>
              <a:t>and</a:t>
            </a:r>
            <a:r>
              <a:rPr lang="pt-PT" baseline="0" dirty="0" smtClean="0"/>
              <a:t> </a:t>
            </a:r>
            <a:r>
              <a:rPr lang="pt-PT" baseline="0" dirty="0" err="1" smtClean="0"/>
              <a:t>Ranging</a:t>
            </a:r>
            <a:r>
              <a:rPr lang="pt-PT" baseline="0" dirty="0" smtClean="0"/>
              <a:t>, e é um sensor de distancias 2D.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b="1" baseline="0" dirty="0" smtClean="0"/>
              <a:t>Este tipo de sensores </a:t>
            </a:r>
            <a:r>
              <a:rPr lang="pt-PT" baseline="0" dirty="0" smtClean="0"/>
              <a:t>permite obter diretamente e com muito </a:t>
            </a:r>
            <a:r>
              <a:rPr lang="pt-PT" b="1" baseline="0" dirty="0" smtClean="0"/>
              <a:t>boa</a:t>
            </a:r>
            <a:r>
              <a:rPr lang="pt-PT" baseline="0" dirty="0" smtClean="0"/>
              <a:t> </a:t>
            </a:r>
            <a:r>
              <a:rPr lang="pt-PT" b="1" baseline="0" dirty="0" smtClean="0"/>
              <a:t>precisão a distancia a objetos usando a principio tempo de voo</a:t>
            </a:r>
            <a:r>
              <a:rPr lang="pt-PT" baseline="0" dirty="0" smtClean="0"/>
              <a:t>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baseline="0" dirty="0" smtClean="0"/>
              <a:t>	- São emitidos pulsos emitidos são refletidos pelos </a:t>
            </a:r>
            <a:r>
              <a:rPr lang="pt-PT" baseline="0" dirty="0" err="1" smtClean="0"/>
              <a:t>objectos</a:t>
            </a:r>
            <a:r>
              <a:rPr lang="pt-PT" baseline="0" dirty="0" smtClean="0"/>
              <a:t> e </a:t>
            </a:r>
            <a:r>
              <a:rPr lang="pt-PT" baseline="0" dirty="0" err="1" smtClean="0"/>
              <a:t>detectados</a:t>
            </a:r>
            <a:r>
              <a:rPr lang="pt-PT" baseline="0" dirty="0" smtClean="0"/>
              <a:t> de volta pelo sensor.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baseline="0" dirty="0" smtClean="0"/>
              <a:t>	- O </a:t>
            </a:r>
            <a:r>
              <a:rPr lang="pt-PT" baseline="0" dirty="0" err="1" smtClean="0"/>
              <a:t>delay</a:t>
            </a:r>
            <a:r>
              <a:rPr lang="pt-PT" baseline="0" dirty="0" smtClean="0"/>
              <a:t> entre a emissão do pulso e a sua receção é usado para saber a que distancia está o </a:t>
            </a:r>
            <a:r>
              <a:rPr lang="pt-PT" baseline="0" dirty="0" err="1" smtClean="0"/>
              <a:t>objecto</a:t>
            </a:r>
            <a:endParaRPr lang="pt-PT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baseline="0" dirty="0" smtClean="0"/>
              <a:t>A rotação do espelho faz com que </a:t>
            </a:r>
            <a:r>
              <a:rPr lang="pt-PT" b="1" baseline="0" dirty="0" smtClean="0"/>
              <a:t>o laser dispense em diferentes direções </a:t>
            </a:r>
            <a:r>
              <a:rPr lang="pt-PT" baseline="0" dirty="0" smtClean="0"/>
              <a:t>permitindo a construção do mapa 2D.</a:t>
            </a: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B6F80E-6321-4A4C-8463-D85EE4425D9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4237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 smtClean="0"/>
              <a:t>O laser usado foi um </a:t>
            </a:r>
            <a:r>
              <a:rPr lang="pt-PT" dirty="0" err="1" smtClean="0"/>
              <a:t>Sick</a:t>
            </a:r>
            <a:r>
              <a:rPr lang="pt-PT" dirty="0" smtClean="0"/>
              <a:t> LMS111 que </a:t>
            </a:r>
            <a:r>
              <a:rPr lang="pt-PT" b="1" dirty="0" smtClean="0"/>
              <a:t>se encontra no para-choques </a:t>
            </a:r>
            <a:r>
              <a:rPr lang="pt-PT" dirty="0" smtClean="0"/>
              <a:t>da frente do </a:t>
            </a:r>
            <a:r>
              <a:rPr lang="pt-PT" dirty="0" err="1" smtClean="0"/>
              <a:t>AtlasCar</a:t>
            </a:r>
            <a:endParaRPr lang="pt-PT" baseline="0" dirty="0" smtClean="0"/>
          </a:p>
          <a:p>
            <a:r>
              <a:rPr lang="pt-PT" baseline="0" dirty="0" smtClean="0"/>
              <a:t>Este possui 50m de alcance máximo</a:t>
            </a:r>
          </a:p>
          <a:p>
            <a:r>
              <a:rPr lang="pt-PT" baseline="0" dirty="0" smtClean="0"/>
              <a:t>Têm uma resolução angular de 0.25º</a:t>
            </a:r>
          </a:p>
          <a:p>
            <a:r>
              <a:rPr lang="pt-PT" baseline="0" dirty="0" smtClean="0"/>
              <a:t>E possui um campo de visão de 270º</a:t>
            </a:r>
            <a:endParaRPr lang="en-US" dirty="0" smtClean="0"/>
          </a:p>
          <a:p>
            <a:r>
              <a:rPr lang="en-US" dirty="0" err="1" smtClean="0"/>
              <a:t>Vou</a:t>
            </a:r>
            <a:r>
              <a:rPr lang="en-US" dirty="0" smtClean="0"/>
              <a:t> </a:t>
            </a:r>
            <a:r>
              <a:rPr lang="en-US" dirty="0" err="1" smtClean="0"/>
              <a:t>passar</a:t>
            </a:r>
            <a:r>
              <a:rPr lang="en-US" dirty="0" smtClean="0"/>
              <a:t> agora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ab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enumerar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algumas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situações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problematicas</a:t>
            </a:r>
            <a:r>
              <a:rPr lang="en-US" baseline="0" dirty="0" smtClean="0"/>
              <a:t> da </a:t>
            </a:r>
            <a:r>
              <a:rPr lang="en-US" baseline="0" dirty="0" err="1" smtClean="0"/>
              <a:t>utilização</a:t>
            </a:r>
            <a:r>
              <a:rPr lang="en-US" baseline="0" dirty="0" smtClean="0"/>
              <a:t> do Laser </a:t>
            </a:r>
            <a:r>
              <a:rPr lang="en-US" baseline="0" dirty="0" err="1" smtClean="0"/>
              <a:t>em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estrada</a:t>
            </a:r>
            <a:endParaRPr lang="en-US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B6F80E-6321-4A4C-8463-D85EE4425D9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9916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err="1" smtClean="0"/>
              <a:t>Oclusão</a:t>
            </a:r>
            <a:r>
              <a:rPr lang="en-US" baseline="0" dirty="0" smtClean="0"/>
              <a:t> é um </a:t>
            </a:r>
            <a:r>
              <a:rPr lang="en-US" baseline="0" dirty="0" err="1" smtClean="0"/>
              <a:t>problema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que</a:t>
            </a:r>
            <a:r>
              <a:rPr lang="en-US" baseline="0" dirty="0" smtClean="0"/>
              <a:t> </a:t>
            </a:r>
            <a:r>
              <a:rPr lang="en-US" b="1" baseline="0" dirty="0" err="1" smtClean="0"/>
              <a:t>afeta</a:t>
            </a:r>
            <a:r>
              <a:rPr lang="en-US" b="1" baseline="0" dirty="0" smtClean="0"/>
              <a:t> diretamente a </a:t>
            </a:r>
            <a:r>
              <a:rPr lang="en-US" b="1" baseline="0" dirty="0" err="1" smtClean="0"/>
              <a:t>Segmentação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Em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casos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onde</a:t>
            </a:r>
            <a:r>
              <a:rPr lang="en-US" baseline="0" dirty="0" smtClean="0"/>
              <a:t> um </a:t>
            </a:r>
            <a:r>
              <a:rPr lang="en-US" baseline="0" dirty="0" err="1" smtClean="0"/>
              <a:t>objeto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mais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pequeno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está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frente</a:t>
            </a:r>
            <a:r>
              <a:rPr lang="en-US" baseline="0" dirty="0" smtClean="0"/>
              <a:t> de um </a:t>
            </a:r>
            <a:r>
              <a:rPr lang="en-US" baseline="0" dirty="0" err="1" smtClean="0"/>
              <a:t>objeto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maior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criando</a:t>
            </a:r>
            <a:r>
              <a:rPr lang="en-US" baseline="0" dirty="0" smtClean="0"/>
              <a:t> </a:t>
            </a:r>
            <a:r>
              <a:rPr lang="en-US" b="1" baseline="0" dirty="0" err="1" smtClean="0"/>
              <a:t>descontinuidades</a:t>
            </a:r>
            <a:r>
              <a:rPr lang="en-US" baseline="0" dirty="0" smtClean="0"/>
              <a:t>.  </a:t>
            </a:r>
            <a:r>
              <a:rPr lang="en-US" baseline="0" dirty="0" err="1" smtClean="0"/>
              <a:t>Em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ambientes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dinamicos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como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cenarios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urbanos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onde</a:t>
            </a:r>
            <a:r>
              <a:rPr lang="en-US" baseline="0" dirty="0" smtClean="0"/>
              <a:t> objetos </a:t>
            </a:r>
            <a:r>
              <a:rPr lang="en-US" baseline="0" dirty="0" err="1" smtClean="0"/>
              <a:t>como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postes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iluminação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arvores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colunas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criam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zonas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oclusão</a:t>
            </a:r>
            <a:endParaRPr lang="en-US" baseline="0" dirty="0" smtClean="0"/>
          </a:p>
          <a:p>
            <a:r>
              <a:rPr lang="en-US" baseline="0" dirty="0" err="1" smtClean="0"/>
              <a:t>Situações</a:t>
            </a:r>
            <a:r>
              <a:rPr lang="en-US" baseline="0" dirty="0" smtClean="0"/>
              <a:t> de </a:t>
            </a:r>
            <a:r>
              <a:rPr lang="en-US" b="1" baseline="0" dirty="0" err="1" smtClean="0"/>
              <a:t>proximidade</a:t>
            </a:r>
            <a:r>
              <a:rPr lang="en-US" b="1" baseline="0" dirty="0" smtClean="0"/>
              <a:t> de </a:t>
            </a:r>
            <a:r>
              <a:rPr lang="en-US" b="1" baseline="0" dirty="0" err="1" smtClean="0"/>
              <a:t>objectos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que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tornam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dificil</a:t>
            </a:r>
            <a:r>
              <a:rPr lang="en-US" b="1" baseline="0" dirty="0" smtClean="0"/>
              <a:t> a </a:t>
            </a:r>
            <a:r>
              <a:rPr lang="en-US" b="1" baseline="0" dirty="0" err="1" smtClean="0"/>
              <a:t>sua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separação</a:t>
            </a:r>
            <a:r>
              <a:rPr lang="en-US" baseline="0" dirty="0" smtClean="0"/>
              <a:t>,</a:t>
            </a:r>
          </a:p>
          <a:p>
            <a:r>
              <a:rPr lang="en-US" baseline="0" dirty="0" smtClean="0"/>
              <a:t>	- Pessoa </a:t>
            </a:r>
            <a:r>
              <a:rPr lang="en-US" baseline="0" dirty="0" err="1" smtClean="0"/>
              <a:t>junto</a:t>
            </a:r>
            <a:r>
              <a:rPr lang="en-US" baseline="0" dirty="0" smtClean="0"/>
              <a:t> a </a:t>
            </a:r>
            <a:r>
              <a:rPr lang="en-US" baseline="0" dirty="0" err="1" smtClean="0"/>
              <a:t>uma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parede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grupo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pessoas</a:t>
            </a:r>
            <a:endParaRPr lang="en-US" baseline="0" dirty="0" smtClean="0"/>
          </a:p>
          <a:p>
            <a:r>
              <a:rPr lang="en-US" baseline="0" dirty="0" smtClean="0"/>
              <a:t>O </a:t>
            </a:r>
            <a:r>
              <a:rPr lang="en-US" baseline="0" dirty="0" err="1" smtClean="0"/>
              <a:t>problema</a:t>
            </a:r>
            <a:r>
              <a:rPr lang="en-US" baseline="0" dirty="0" smtClean="0"/>
              <a:t> da </a:t>
            </a:r>
            <a:r>
              <a:rPr lang="en-US" baseline="0" dirty="0" err="1" smtClean="0"/>
              <a:t>mudança</a:t>
            </a:r>
            <a:r>
              <a:rPr lang="en-US" baseline="0" dirty="0" smtClean="0"/>
              <a:t> de forma é um </a:t>
            </a:r>
            <a:r>
              <a:rPr lang="en-US" baseline="0" dirty="0" err="1" smtClean="0"/>
              <a:t>grande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problema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em</a:t>
            </a:r>
            <a:r>
              <a:rPr lang="en-US" baseline="0" dirty="0" smtClean="0"/>
              <a:t> tracking, surge </a:t>
            </a:r>
            <a:r>
              <a:rPr lang="en-US" baseline="0" dirty="0" err="1" smtClean="0"/>
              <a:t>devido</a:t>
            </a:r>
            <a:r>
              <a:rPr lang="en-US" baseline="0" dirty="0" smtClean="0"/>
              <a:t> à </a:t>
            </a:r>
            <a:r>
              <a:rPr lang="en-US" baseline="0" dirty="0" err="1" smtClean="0"/>
              <a:t>mudança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prespetiva</a:t>
            </a:r>
            <a:r>
              <a:rPr lang="en-US" baseline="0" dirty="0" smtClean="0"/>
              <a:t> do scanner </a:t>
            </a:r>
            <a:r>
              <a:rPr lang="en-US" baseline="0" dirty="0" err="1" smtClean="0"/>
              <a:t>em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relação</a:t>
            </a:r>
            <a:r>
              <a:rPr lang="en-US" baseline="0" dirty="0" smtClean="0"/>
              <a:t> a um </a:t>
            </a:r>
            <a:r>
              <a:rPr lang="en-US" baseline="0" dirty="0" err="1" smtClean="0"/>
              <a:t>objecto</a:t>
            </a:r>
            <a:endParaRPr lang="en-US" baseline="0" dirty="0" smtClean="0"/>
          </a:p>
          <a:p>
            <a:r>
              <a:rPr lang="en-US" baseline="0" dirty="0" err="1" smtClean="0"/>
              <a:t>Mudança</a:t>
            </a:r>
            <a:r>
              <a:rPr lang="en-US" baseline="0" dirty="0" smtClean="0"/>
              <a:t> de forma dos </a:t>
            </a:r>
            <a:r>
              <a:rPr lang="en-US" baseline="0" dirty="0" err="1" smtClean="0"/>
              <a:t>objectos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devido</a:t>
            </a:r>
            <a:r>
              <a:rPr lang="en-US" baseline="0" dirty="0" smtClean="0"/>
              <a:t> </a:t>
            </a:r>
            <a:r>
              <a:rPr lang="en-US" b="1" baseline="0" dirty="0" smtClean="0"/>
              <a:t>à </a:t>
            </a:r>
            <a:r>
              <a:rPr lang="en-US" b="1" baseline="0" dirty="0" err="1" smtClean="0"/>
              <a:t>mudança</a:t>
            </a:r>
            <a:r>
              <a:rPr lang="en-US" b="1" baseline="0" dirty="0" smtClean="0"/>
              <a:t> de </a:t>
            </a:r>
            <a:r>
              <a:rPr lang="en-US" b="1" baseline="0" dirty="0" err="1" smtClean="0"/>
              <a:t>prespetiva</a:t>
            </a:r>
            <a:r>
              <a:rPr lang="en-US" b="1" baseline="0" dirty="0" smtClean="0"/>
              <a:t> do scanner. </a:t>
            </a:r>
            <a:r>
              <a:rPr lang="en-US" baseline="0" dirty="0" smtClean="0"/>
              <a:t>È um </a:t>
            </a:r>
            <a:r>
              <a:rPr lang="en-US" baseline="0" dirty="0" err="1" smtClean="0"/>
              <a:t>problema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em</a:t>
            </a:r>
            <a:r>
              <a:rPr lang="en-US" baseline="0" dirty="0" smtClean="0"/>
              <a:t> tracking </a:t>
            </a:r>
            <a:r>
              <a:rPr lang="en-US" baseline="0" dirty="0" err="1" smtClean="0"/>
              <a:t>pq</a:t>
            </a:r>
            <a:r>
              <a:rPr lang="en-US" baseline="0" dirty="0" smtClean="0"/>
              <a:t> é </a:t>
            </a:r>
            <a:r>
              <a:rPr lang="en-US" baseline="0" dirty="0" err="1" smtClean="0"/>
              <a:t>preciso</a:t>
            </a:r>
            <a:r>
              <a:rPr lang="en-US" baseline="0" dirty="0" smtClean="0"/>
              <a:t> saber se a </a:t>
            </a:r>
            <a:r>
              <a:rPr lang="en-US" baseline="0" dirty="0" err="1" smtClean="0"/>
              <a:t>mudança</a:t>
            </a:r>
            <a:r>
              <a:rPr lang="en-US" baseline="0" dirty="0" smtClean="0"/>
              <a:t> de forma se </a:t>
            </a:r>
            <a:r>
              <a:rPr lang="en-US" baseline="0" dirty="0" err="1" smtClean="0"/>
              <a:t>deve</a:t>
            </a:r>
            <a:r>
              <a:rPr lang="en-US" baseline="0" dirty="0" smtClean="0"/>
              <a:t> à </a:t>
            </a:r>
            <a:r>
              <a:rPr lang="en-US" baseline="0" dirty="0" err="1" smtClean="0"/>
              <a:t>mudança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prespetiva</a:t>
            </a:r>
            <a:r>
              <a:rPr lang="en-US" baseline="0" dirty="0" smtClean="0"/>
              <a:t> do Laser </a:t>
            </a:r>
            <a:r>
              <a:rPr lang="en-US" baseline="0" dirty="0" err="1" smtClean="0"/>
              <a:t>ou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movimento</a:t>
            </a:r>
            <a:r>
              <a:rPr lang="en-US" baseline="0" dirty="0" smtClean="0"/>
              <a:t> do </a:t>
            </a:r>
            <a:r>
              <a:rPr lang="en-US" baseline="0" dirty="0" err="1" smtClean="0"/>
              <a:t>Objeto</a:t>
            </a:r>
            <a:endParaRPr lang="en-US" baseline="0" dirty="0" smtClean="0"/>
          </a:p>
          <a:p>
            <a:r>
              <a:rPr lang="en-US" dirty="0" err="1" smtClean="0"/>
              <a:t>Ruido</a:t>
            </a:r>
            <a:r>
              <a:rPr lang="en-US" dirty="0" smtClean="0"/>
              <a:t> do laser </a:t>
            </a:r>
            <a:r>
              <a:rPr lang="en-US" dirty="0" err="1" smtClean="0"/>
              <a:t>perturbar</a:t>
            </a:r>
            <a:r>
              <a:rPr lang="en-US" dirty="0" smtClean="0"/>
              <a:t> a </a:t>
            </a:r>
            <a:r>
              <a:rPr lang="en-US" dirty="0" err="1" smtClean="0"/>
              <a:t>segmentação</a:t>
            </a:r>
            <a:r>
              <a:rPr lang="en-US" dirty="0" smtClean="0"/>
              <a:t> (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alguns</a:t>
            </a:r>
            <a:r>
              <a:rPr lang="en-US" dirty="0" smtClean="0"/>
              <a:t> lasers)</a:t>
            </a:r>
          </a:p>
          <a:p>
            <a:r>
              <a:rPr lang="en-US" dirty="0" err="1" smtClean="0"/>
              <a:t>Refletividade</a:t>
            </a:r>
            <a:r>
              <a:rPr lang="en-US" dirty="0" smtClean="0"/>
              <a:t> – O laser </a:t>
            </a:r>
            <a:r>
              <a:rPr lang="en-US" b="1" dirty="0" smtClean="0"/>
              <a:t>é </a:t>
            </a:r>
            <a:r>
              <a:rPr lang="en-US" b="1" dirty="0" err="1" smtClean="0"/>
              <a:t>sensivel</a:t>
            </a:r>
            <a:r>
              <a:rPr lang="en-US" b="1" baseline="0" dirty="0" smtClean="0"/>
              <a:t> a superficies com </a:t>
            </a:r>
            <a:r>
              <a:rPr lang="en-US" b="1" baseline="0" dirty="0" err="1" smtClean="0"/>
              <a:t>pouca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refletividade</a:t>
            </a:r>
            <a:r>
              <a:rPr lang="en-US" b="1" baseline="0" dirty="0" smtClean="0"/>
              <a:t> à </a:t>
            </a:r>
            <a:r>
              <a:rPr lang="en-US" b="1" baseline="0" dirty="0" err="1" smtClean="0"/>
              <a:t>radiação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infravermelha</a:t>
            </a:r>
            <a:r>
              <a:rPr lang="en-US" b="1" baseline="0" dirty="0" smtClean="0"/>
              <a:t> </a:t>
            </a:r>
            <a:r>
              <a:rPr lang="en-US" baseline="0" dirty="0" smtClean="0"/>
              <a:t>o </a:t>
            </a:r>
            <a:r>
              <a:rPr lang="en-US" baseline="0" dirty="0" err="1" smtClean="0"/>
              <a:t>que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resulta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medições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falhadas</a:t>
            </a:r>
            <a:r>
              <a:rPr lang="en-US" baseline="0" dirty="0" smtClean="0"/>
              <a:t>.</a:t>
            </a:r>
          </a:p>
          <a:p>
            <a:r>
              <a:rPr lang="en-US" baseline="0" dirty="0" smtClean="0"/>
              <a:t>O laser é </a:t>
            </a:r>
            <a:r>
              <a:rPr lang="en-US" baseline="0" dirty="0" err="1" smtClean="0"/>
              <a:t>tambem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sensivel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às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condições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atmosfericas</a:t>
            </a:r>
            <a:r>
              <a:rPr lang="en-US" baseline="0" dirty="0" smtClean="0"/>
              <a:t>, o </a:t>
            </a:r>
            <a:r>
              <a:rPr lang="en-US" baseline="0" dirty="0" err="1" smtClean="0"/>
              <a:t>feixe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pode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ser</a:t>
            </a:r>
            <a:r>
              <a:rPr lang="en-US" baseline="0" dirty="0" smtClean="0"/>
              <a:t> </a:t>
            </a:r>
            <a:r>
              <a:rPr lang="en-US" b="1" baseline="0" dirty="0" err="1" smtClean="0"/>
              <a:t>aborvido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pela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chuva</a:t>
            </a:r>
            <a:r>
              <a:rPr lang="en-US" b="1" baseline="0" dirty="0" smtClean="0"/>
              <a:t> </a:t>
            </a:r>
            <a:r>
              <a:rPr lang="en-US" baseline="0" dirty="0" err="1" smtClean="0"/>
              <a:t>ou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nevoeiro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resultando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mais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perdas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informação</a:t>
            </a:r>
            <a:r>
              <a:rPr lang="en-US" baseline="0" dirty="0" smtClean="0"/>
              <a:t> (</a:t>
            </a:r>
            <a:r>
              <a:rPr lang="en-US" baseline="0" dirty="0" err="1" smtClean="0"/>
              <a:t>em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alguns</a:t>
            </a:r>
            <a:r>
              <a:rPr lang="en-US" baseline="0" dirty="0" smtClean="0"/>
              <a:t> lasers)</a:t>
            </a:r>
          </a:p>
          <a:p>
            <a:r>
              <a:rPr lang="en-US" baseline="0" dirty="0" smtClean="0"/>
              <a:t>Para </a:t>
            </a:r>
            <a:r>
              <a:rPr lang="en-US" baseline="0" dirty="0" err="1" smtClean="0"/>
              <a:t>grandes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angulos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incidencia</a:t>
            </a:r>
            <a:r>
              <a:rPr lang="en-US" baseline="0" dirty="0" smtClean="0"/>
              <a:t> o laser </a:t>
            </a:r>
            <a:r>
              <a:rPr lang="en-US" baseline="0" dirty="0" err="1" smtClean="0"/>
              <a:t>pode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refletido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para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longe</a:t>
            </a:r>
            <a:r>
              <a:rPr lang="en-US" baseline="0" dirty="0" smtClean="0"/>
              <a:t> do scanner, </a:t>
            </a:r>
            <a:r>
              <a:rPr lang="en-US" baseline="0" dirty="0" err="1" smtClean="0"/>
              <a:t>sendo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invisivel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para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este</a:t>
            </a:r>
            <a:r>
              <a:rPr lang="en-US" baseline="0" dirty="0" smtClean="0"/>
              <a:t>.</a:t>
            </a:r>
          </a:p>
          <a:p>
            <a:r>
              <a:rPr lang="en-US" baseline="0" dirty="0" err="1" smtClean="0"/>
              <a:t>Vegetação</a:t>
            </a:r>
            <a:r>
              <a:rPr lang="en-US" baseline="0" dirty="0" smtClean="0"/>
              <a:t> é </a:t>
            </a:r>
            <a:r>
              <a:rPr lang="en-US" baseline="0" dirty="0" err="1" smtClean="0"/>
              <a:t>tambem</a:t>
            </a:r>
            <a:r>
              <a:rPr lang="en-US" baseline="0" dirty="0" smtClean="0"/>
              <a:t> um </a:t>
            </a:r>
            <a:r>
              <a:rPr lang="en-US" baseline="0" dirty="0" err="1" smtClean="0"/>
              <a:t>problema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como</a:t>
            </a:r>
            <a:r>
              <a:rPr lang="en-US" baseline="0" dirty="0" smtClean="0"/>
              <a:t> se </a:t>
            </a:r>
            <a:r>
              <a:rPr lang="en-US" baseline="0" dirty="0" err="1" smtClean="0"/>
              <a:t>vai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provar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mais</a:t>
            </a:r>
            <a:r>
              <a:rPr lang="en-US" baseline="0" dirty="0" smtClean="0"/>
              <a:t> à </a:t>
            </a:r>
            <a:r>
              <a:rPr lang="en-US" baseline="0" dirty="0" err="1" smtClean="0"/>
              <a:t>frente</a:t>
            </a:r>
            <a:r>
              <a:rPr lang="en-US" baseline="0" dirty="0" smtClean="0"/>
              <a:t>, </a:t>
            </a:r>
            <a:r>
              <a:rPr lang="en-US" b="1" baseline="0" dirty="0" err="1" smtClean="0"/>
              <a:t>pois</a:t>
            </a:r>
            <a:r>
              <a:rPr lang="en-US" b="1" baseline="0" dirty="0" smtClean="0"/>
              <a:t> o scan de um </a:t>
            </a:r>
            <a:r>
              <a:rPr lang="en-US" b="1" baseline="0" dirty="0" err="1" smtClean="0"/>
              <a:t>arbusto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ou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uma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arvore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vai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devolver</a:t>
            </a:r>
            <a:r>
              <a:rPr lang="en-US" b="1" baseline="0" dirty="0" smtClean="0"/>
              <a:t> um </a:t>
            </a:r>
            <a:r>
              <a:rPr lang="en-US" b="1" baseline="0" dirty="0" err="1" smtClean="0"/>
              <a:t>conjunto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flutuante</a:t>
            </a:r>
            <a:r>
              <a:rPr lang="en-US" b="1" baseline="0" dirty="0" smtClean="0"/>
              <a:t> de </a:t>
            </a:r>
            <a:r>
              <a:rPr lang="en-US" b="1" baseline="0" dirty="0" err="1" smtClean="0"/>
              <a:t>medições</a:t>
            </a:r>
            <a:r>
              <a:rPr lang="en-US" baseline="0" dirty="0" smtClean="0"/>
              <a:t>.</a:t>
            </a:r>
          </a:p>
          <a:p>
            <a:endParaRPr lang="en-US" baseline="0" dirty="0" smtClean="0"/>
          </a:p>
          <a:p>
            <a:r>
              <a:rPr lang="en-US" baseline="0" dirty="0" err="1" smtClean="0"/>
              <a:t>Portanto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estes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problemas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fazem</a:t>
            </a:r>
            <a:r>
              <a:rPr lang="en-US" baseline="0" dirty="0" smtClean="0"/>
              <a:t> com </a:t>
            </a:r>
            <a:r>
              <a:rPr lang="en-US" baseline="0" dirty="0" err="1" smtClean="0"/>
              <a:t>que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trabalho</a:t>
            </a:r>
            <a:r>
              <a:rPr lang="en-US" baseline="0" dirty="0" smtClean="0"/>
              <a:t> com </a:t>
            </a:r>
            <a:r>
              <a:rPr lang="en-US" b="1" baseline="0" dirty="0" smtClean="0"/>
              <a:t>Laser </a:t>
            </a:r>
            <a:r>
              <a:rPr lang="en-US" b="1" baseline="0" dirty="0" err="1" smtClean="0"/>
              <a:t>uma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tarefa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ardua</a:t>
            </a:r>
            <a:r>
              <a:rPr lang="en-US" baseline="0" dirty="0" smtClean="0"/>
              <a:t>, e um </a:t>
            </a:r>
            <a:r>
              <a:rPr lang="en-US" baseline="0" dirty="0" err="1" smtClean="0"/>
              <a:t>desafio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para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qualqer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algortimo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segmentação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principalmente</a:t>
            </a:r>
            <a:r>
              <a:rPr lang="en-US" baseline="0" dirty="0" smtClean="0"/>
              <a:t> </a:t>
            </a:r>
            <a:r>
              <a:rPr lang="en-US" b="1" baseline="0" dirty="0" err="1" smtClean="0"/>
              <a:t>em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ambientes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dinamicos</a:t>
            </a:r>
            <a:r>
              <a:rPr lang="en-US" b="1" baseline="0" dirty="0" smtClean="0"/>
              <a:t>. E da surge a principal </a:t>
            </a:r>
            <a:r>
              <a:rPr lang="en-US" b="1" baseline="0" dirty="0" err="1" smtClean="0"/>
              <a:t>causa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para</a:t>
            </a:r>
            <a:r>
              <a:rPr lang="en-US" b="1" baseline="0" dirty="0" smtClean="0"/>
              <a:t> o </a:t>
            </a:r>
            <a:r>
              <a:rPr lang="en-US" b="1" baseline="0" dirty="0" err="1" smtClean="0"/>
              <a:t>estudo</a:t>
            </a:r>
            <a:r>
              <a:rPr lang="en-US" b="1" baseline="0" dirty="0" smtClean="0"/>
              <a:t> e </a:t>
            </a:r>
            <a:r>
              <a:rPr lang="en-US" b="1" baseline="0" dirty="0" err="1" smtClean="0"/>
              <a:t>comparação</a:t>
            </a:r>
            <a:r>
              <a:rPr lang="en-US" b="1" baseline="0" dirty="0" smtClean="0"/>
              <a:t> dos </a:t>
            </a:r>
            <a:r>
              <a:rPr lang="en-US" b="1" baseline="0" dirty="0" err="1" smtClean="0"/>
              <a:t>diversos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algortimos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feita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neste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projeto</a:t>
            </a:r>
            <a:r>
              <a:rPr lang="en-US" baseline="0" dirty="0" smtClean="0"/>
              <a:t>. </a:t>
            </a:r>
          </a:p>
          <a:p>
            <a:endParaRPr lang="en-US" baseline="0" dirty="0" smtClean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B6F80E-6321-4A4C-8463-D85EE4425D9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8961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O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trabalho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desenvolvido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possui</a:t>
            </a:r>
            <a:r>
              <a:rPr lang="en-US" b="1" baseline="0" dirty="0" smtClean="0"/>
              <a:t> 3 </a:t>
            </a:r>
            <a:r>
              <a:rPr lang="en-US" b="1" baseline="0" dirty="0" err="1" smtClean="0"/>
              <a:t>tarefas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principais</a:t>
            </a:r>
            <a:r>
              <a:rPr lang="en-US" baseline="0" dirty="0" smtClean="0"/>
              <a:t>: A </a:t>
            </a:r>
            <a:r>
              <a:rPr lang="en-US" baseline="0" dirty="0" err="1" smtClean="0"/>
              <a:t>implementação</a:t>
            </a:r>
            <a:r>
              <a:rPr lang="en-US" baseline="0" dirty="0" smtClean="0"/>
              <a:t> dos </a:t>
            </a:r>
            <a:r>
              <a:rPr lang="en-US" baseline="0" dirty="0" err="1" smtClean="0"/>
              <a:t>algoritmos</a:t>
            </a:r>
            <a:r>
              <a:rPr lang="en-US" baseline="0" dirty="0" smtClean="0"/>
              <a:t>, a </a:t>
            </a:r>
            <a:r>
              <a:rPr lang="en-US" baseline="0" dirty="0" err="1" smtClean="0"/>
              <a:t>definição</a:t>
            </a:r>
            <a:r>
              <a:rPr lang="en-US" baseline="0" dirty="0" smtClean="0"/>
              <a:t> do GT e a </a:t>
            </a:r>
            <a:r>
              <a:rPr lang="en-US" baseline="0" dirty="0" err="1" smtClean="0"/>
              <a:t>avaliação</a:t>
            </a:r>
            <a:r>
              <a:rPr lang="en-US" baseline="0" dirty="0" smtClean="0"/>
              <a:t> da performance dos </a:t>
            </a:r>
            <a:r>
              <a:rPr lang="en-US" baseline="0" dirty="0" err="1" smtClean="0"/>
              <a:t>algoritmos</a:t>
            </a:r>
            <a:r>
              <a:rPr lang="en-US" baseline="0" dirty="0" smtClean="0"/>
              <a:t>.</a:t>
            </a:r>
          </a:p>
          <a:p>
            <a:r>
              <a:rPr lang="en-US" dirty="0" smtClean="0"/>
              <a:t>Estes </a:t>
            </a:r>
            <a:r>
              <a:rPr lang="en-US" dirty="0" err="1" smtClean="0"/>
              <a:t>sao</a:t>
            </a:r>
            <a:r>
              <a:rPr lang="en-US" dirty="0" smtClean="0"/>
              <a:t> </a:t>
            </a:r>
            <a:r>
              <a:rPr lang="en-US" dirty="0" err="1" smtClean="0"/>
              <a:t>adquiridos</a:t>
            </a:r>
            <a:r>
              <a:rPr lang="en-US" dirty="0" smtClean="0"/>
              <a:t> </a:t>
            </a:r>
            <a:r>
              <a:rPr lang="en-US" dirty="0" err="1" smtClean="0"/>
              <a:t>pelo</a:t>
            </a:r>
            <a:r>
              <a:rPr lang="en-US" dirty="0" smtClean="0"/>
              <a:t> LIDAR</a:t>
            </a:r>
            <a:r>
              <a:rPr lang="en-US" baseline="0" dirty="0" smtClean="0"/>
              <a:t> do </a:t>
            </a:r>
            <a:r>
              <a:rPr lang="en-US" baseline="0" dirty="0" err="1" smtClean="0"/>
              <a:t>para-choques</a:t>
            </a:r>
            <a:r>
              <a:rPr lang="en-US" baseline="0" dirty="0" smtClean="0"/>
              <a:t> frontal do </a:t>
            </a:r>
            <a:r>
              <a:rPr lang="en-US" baseline="0" dirty="0" err="1" smtClean="0"/>
              <a:t>AtlasCar</a:t>
            </a:r>
            <a:r>
              <a:rPr lang="en-US" baseline="0" dirty="0" smtClean="0"/>
              <a:t>; </a:t>
            </a:r>
            <a:r>
              <a:rPr lang="en-US" baseline="0" dirty="0" err="1" smtClean="0"/>
              <a:t>estes</a:t>
            </a:r>
            <a:r>
              <a:rPr lang="en-US" baseline="0" dirty="0" smtClean="0"/>
              <a:t> dados </a:t>
            </a:r>
            <a:r>
              <a:rPr lang="en-US" baseline="0" dirty="0" err="1" smtClean="0"/>
              <a:t>são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depois</a:t>
            </a:r>
            <a:r>
              <a:rPr lang="en-US" baseline="0" dirty="0" smtClean="0"/>
              <a:t> </a:t>
            </a:r>
            <a:r>
              <a:rPr lang="en-US" b="1" baseline="0" dirty="0" err="1" smtClean="0"/>
              <a:t>segmentados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manualmente</a:t>
            </a:r>
            <a:r>
              <a:rPr lang="en-US" baseline="0" dirty="0" smtClean="0"/>
              <a:t> </a:t>
            </a:r>
            <a:r>
              <a:rPr lang="en-US" b="1" baseline="0" dirty="0" smtClean="0"/>
              <a:t>de </a:t>
            </a:r>
            <a:r>
              <a:rPr lang="en-US" b="1" baseline="0" dirty="0" err="1" smtClean="0"/>
              <a:t>acordo</a:t>
            </a:r>
            <a:r>
              <a:rPr lang="en-US" b="1" baseline="0" dirty="0" smtClean="0"/>
              <a:t> com o </a:t>
            </a:r>
            <a:r>
              <a:rPr lang="en-US" b="1" baseline="0" dirty="0" err="1" smtClean="0"/>
              <a:t>que</a:t>
            </a:r>
            <a:r>
              <a:rPr lang="en-US" b="1" baseline="0" dirty="0" smtClean="0"/>
              <a:t> se </a:t>
            </a:r>
            <a:r>
              <a:rPr lang="en-US" b="1" baseline="0" dirty="0" err="1" smtClean="0"/>
              <a:t>pensa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ser</a:t>
            </a:r>
            <a:r>
              <a:rPr lang="en-US" b="1" baseline="0" dirty="0" smtClean="0"/>
              <a:t> a </a:t>
            </a:r>
            <a:r>
              <a:rPr lang="en-US" b="1" baseline="0" dirty="0" err="1" smtClean="0"/>
              <a:t>realidade</a:t>
            </a:r>
            <a:r>
              <a:rPr lang="en-US" b="0" baseline="0" dirty="0" smtClean="0"/>
              <a:t>.</a:t>
            </a:r>
            <a:r>
              <a:rPr lang="en-US" baseline="0" dirty="0" smtClean="0"/>
              <a:t> </a:t>
            </a:r>
            <a:r>
              <a:rPr lang="en-US" b="1" baseline="0" dirty="0" smtClean="0"/>
              <a:t>Antes das </a:t>
            </a:r>
            <a:r>
              <a:rPr lang="en-US" b="1" baseline="0" dirty="0" err="1" smtClean="0"/>
              <a:t>medições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serem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segmentadas</a:t>
            </a:r>
            <a:r>
              <a:rPr lang="en-US" b="1" baseline="0" dirty="0" smtClean="0"/>
              <a:t> </a:t>
            </a:r>
            <a:r>
              <a:rPr lang="en-US" baseline="0" dirty="0" err="1" smtClean="0"/>
              <a:t>pelos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diversos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algortimos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faz</a:t>
            </a:r>
            <a:r>
              <a:rPr lang="en-US" baseline="0" dirty="0" smtClean="0"/>
              <a:t>-se </a:t>
            </a:r>
            <a:r>
              <a:rPr lang="en-US" baseline="0" dirty="0" err="1" smtClean="0"/>
              <a:t>uma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filtragem</a:t>
            </a:r>
            <a:r>
              <a:rPr lang="en-US" baseline="0" dirty="0" smtClean="0"/>
              <a:t> das </a:t>
            </a:r>
            <a:r>
              <a:rPr lang="en-US" baseline="0" dirty="0" err="1" smtClean="0"/>
              <a:t>medições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invãlidas</a:t>
            </a:r>
            <a:r>
              <a:rPr lang="en-US" baseline="0" dirty="0" smtClean="0"/>
              <a:t> (</a:t>
            </a:r>
            <a:r>
              <a:rPr lang="en-US" baseline="0" dirty="0" err="1" smtClean="0"/>
              <a:t>fora</a:t>
            </a:r>
            <a:r>
              <a:rPr lang="en-US" baseline="0" dirty="0" smtClean="0"/>
              <a:t> dos </a:t>
            </a:r>
            <a:r>
              <a:rPr lang="en-US" baseline="0" dirty="0" err="1" smtClean="0"/>
              <a:t>limites</a:t>
            </a:r>
            <a:r>
              <a:rPr lang="en-US" baseline="0" dirty="0" smtClean="0"/>
              <a:t> do Scanner). </a:t>
            </a:r>
          </a:p>
          <a:p>
            <a:r>
              <a:rPr lang="en-US" b="1" baseline="0" dirty="0" err="1" smtClean="0"/>
              <a:t>Tendo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os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pontos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válidos</a:t>
            </a:r>
            <a:r>
              <a:rPr lang="en-US" b="1" baseline="0" dirty="0" smtClean="0"/>
              <a:t>, é </a:t>
            </a:r>
            <a:r>
              <a:rPr lang="en-US" b="1" baseline="0" dirty="0" err="1" smtClean="0"/>
              <a:t>realizada</a:t>
            </a:r>
            <a:r>
              <a:rPr lang="en-US" b="1" baseline="0" dirty="0" smtClean="0"/>
              <a:t> a </a:t>
            </a:r>
            <a:r>
              <a:rPr lang="en-US" b="1" baseline="0" dirty="0" err="1" smtClean="0"/>
              <a:t>Segmentação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pelos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diversos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algortimos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formando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Segmentos</a:t>
            </a:r>
            <a:r>
              <a:rPr lang="en-US" baseline="0" dirty="0" smtClean="0"/>
              <a:t>; </a:t>
            </a:r>
            <a:r>
              <a:rPr lang="en-US" baseline="0" dirty="0" err="1" smtClean="0"/>
              <a:t>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segmentos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resultantes</a:t>
            </a:r>
            <a:r>
              <a:rPr lang="en-US" baseline="0" dirty="0" smtClean="0"/>
              <a:t> da </a:t>
            </a:r>
            <a:r>
              <a:rPr lang="en-US" baseline="0" dirty="0" err="1" smtClean="0"/>
              <a:t>aplicação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cada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metodo</a:t>
            </a:r>
            <a:r>
              <a:rPr lang="en-US" baseline="0" dirty="0" smtClean="0"/>
              <a:t> e do GT </a:t>
            </a:r>
            <a:r>
              <a:rPr lang="en-US" b="1" baseline="0" dirty="0" err="1" smtClean="0"/>
              <a:t>podem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ser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visualizados</a:t>
            </a:r>
            <a:r>
              <a:rPr lang="en-US" b="1" baseline="0" dirty="0" smtClean="0"/>
              <a:t> no </a:t>
            </a:r>
            <a:r>
              <a:rPr lang="en-US" b="1" baseline="0" dirty="0" err="1" smtClean="0"/>
              <a:t>Rviz</a:t>
            </a:r>
            <a:r>
              <a:rPr lang="en-US" b="1" baseline="0" dirty="0" smtClean="0"/>
              <a:t> (</a:t>
            </a:r>
            <a:r>
              <a:rPr lang="en-US" b="1" baseline="0" dirty="0" err="1" smtClean="0"/>
              <a:t>uma</a:t>
            </a:r>
            <a:r>
              <a:rPr lang="en-US" b="1" baseline="0" dirty="0" smtClean="0"/>
              <a:t> interface </a:t>
            </a:r>
            <a:r>
              <a:rPr lang="en-US" b="1" baseline="0" dirty="0" err="1" smtClean="0"/>
              <a:t>gráfica</a:t>
            </a:r>
            <a:r>
              <a:rPr lang="en-US" b="1" baseline="0" dirty="0" smtClean="0"/>
              <a:t>)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Por</a:t>
            </a:r>
            <a:r>
              <a:rPr lang="en-US" baseline="0" dirty="0" smtClean="0"/>
              <a:t> ultimo, </a:t>
            </a:r>
            <a:r>
              <a:rPr lang="en-US" baseline="0" dirty="0" err="1" smtClean="0"/>
              <a:t>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resultados</a:t>
            </a:r>
            <a:r>
              <a:rPr lang="en-US" baseline="0" dirty="0" smtClean="0"/>
              <a:t> da </a:t>
            </a:r>
            <a:r>
              <a:rPr lang="en-US" baseline="0" dirty="0" err="1" smtClean="0"/>
              <a:t>segmentação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saõ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escritos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para</a:t>
            </a:r>
            <a:r>
              <a:rPr lang="en-US" baseline="0" dirty="0" smtClean="0"/>
              <a:t> um </a:t>
            </a:r>
            <a:r>
              <a:rPr lang="en-US" baseline="0" dirty="0" err="1" smtClean="0"/>
              <a:t>ficheiro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texto</a:t>
            </a:r>
            <a:r>
              <a:rPr lang="en-US" baseline="0" dirty="0" smtClean="0"/>
              <a:t> lido </a:t>
            </a:r>
            <a:r>
              <a:rPr lang="en-US" baseline="0" dirty="0" err="1" smtClean="0"/>
              <a:t>pelo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Matlab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onde</a:t>
            </a:r>
            <a:r>
              <a:rPr lang="en-US" baseline="0" dirty="0" smtClean="0"/>
              <a:t> as </a:t>
            </a:r>
            <a:r>
              <a:rPr lang="en-US" baseline="0" dirty="0" err="1" smtClean="0"/>
              <a:t>bmétricas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avaliação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aplicadas</a:t>
            </a:r>
            <a:r>
              <a:rPr lang="en-US" baseline="0" dirty="0" smtClean="0"/>
              <a:t>.   </a:t>
            </a:r>
            <a:endParaRPr lang="en-US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B6F80E-6321-4A4C-8463-D85EE4425D9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2625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</a:t>
            </a:r>
            <a:endParaRPr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609AA-029B-425D-9133-CEDF3A17D200}" type="datetime1">
              <a:rPr lang="en-US" smtClean="0"/>
              <a:t>7/22/2013</a:t>
            </a:fld>
            <a:endParaRPr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B1DC9-B381-4533-9B50-557AAAC2262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738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F4A6F-321A-4DEC-A4EB-A272EF48D445}" type="datetime1">
              <a:rPr lang="en-US" smtClean="0"/>
              <a:t>7/22/2013</a:t>
            </a:fld>
            <a:endParaRPr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B1DC9-B381-4533-9B50-557AAAC2262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9410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F4A7A-A187-496F-98E6-92087CC3A70F}" type="datetime1">
              <a:rPr lang="en-US" smtClean="0"/>
              <a:t>7/22/2013</a:t>
            </a:fld>
            <a:endParaRPr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B1DC9-B381-4533-9B50-557AAAC2262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3426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AB161-8EB9-4A55-80EC-A2BD01D93265}" type="datetime1">
              <a:rPr lang="en-US" smtClean="0"/>
              <a:t>7/22/2013</a:t>
            </a:fld>
            <a:endParaRPr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B1DC9-B381-4533-9B50-557AAAC2262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174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EEC3E-2AF3-4228-85F0-3946E129A1D8}" type="datetime1">
              <a:rPr lang="en-US" smtClean="0"/>
              <a:t>7/22/2013</a:t>
            </a:fld>
            <a:endParaRPr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B1DC9-B381-4533-9B50-557AAAC2262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3153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148D7-73A2-4B40-9364-2BC1A6F21608}" type="datetime1">
              <a:rPr lang="en-US" smtClean="0"/>
              <a:t>7/22/2013</a:t>
            </a:fld>
            <a:endParaRPr lang="en-US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B1DC9-B381-4533-9B50-557AAAC2262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2683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76195-D390-4434-9A04-25453C853675}" type="datetime1">
              <a:rPr lang="en-US" smtClean="0"/>
              <a:t>7/22/2013</a:t>
            </a:fld>
            <a:endParaRPr lang="en-US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B1DC9-B381-4533-9B50-557AAAC2262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99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7CFC4-A168-49A5-AB15-7D958A925FBC}" type="datetime1">
              <a:rPr lang="en-US" smtClean="0"/>
              <a:t>7/22/2013</a:t>
            </a:fld>
            <a:endParaRPr lang="en-US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B1DC9-B381-4533-9B50-557AAAC2262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300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D8580-5C34-4311-AB38-B739E52D4374}" type="datetime1">
              <a:rPr lang="en-US" smtClean="0"/>
              <a:t>7/22/2013</a:t>
            </a:fld>
            <a:endParaRPr lang="en-US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B1DC9-B381-4533-9B50-557AAAC2262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9844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3EF4F-AD00-4A11-B877-B3452818E892}" type="datetime1">
              <a:rPr lang="en-US" smtClean="0"/>
              <a:t>7/22/2013</a:t>
            </a:fld>
            <a:endParaRPr lang="en-US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B1DC9-B381-4533-9B50-557AAAC2262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956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6FFE6-CB5F-4914-8B98-A7642ACF1183}" type="datetime1">
              <a:rPr lang="en-US" smtClean="0"/>
              <a:t>7/22/2013</a:t>
            </a:fld>
            <a:endParaRPr lang="en-US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B1DC9-B381-4533-9B50-557AAAC2262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7915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E120DF-FAB6-43EF-A5A7-94FF3BAD3132}" type="datetime1">
              <a:rPr lang="en-US" smtClean="0"/>
              <a:t>7/22/2013</a:t>
            </a:fld>
            <a:endParaRPr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DB1DC9-B381-4533-9B50-557AAAC2262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048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wmv"/><Relationship Id="rId1" Type="http://schemas.openxmlformats.org/officeDocument/2006/relationships/video" Target="NULL" TargetMode="External"/><Relationship Id="rId6" Type="http://schemas.openxmlformats.org/officeDocument/2006/relationships/image" Target="../media/image26.png"/><Relationship Id="rId5" Type="http://schemas.openxmlformats.org/officeDocument/2006/relationships/image" Target="../media/image2.jpeg"/><Relationship Id="rId4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3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3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4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rtar Rectângulo de Canto Diagonal 10"/>
          <p:cNvSpPr/>
          <p:nvPr/>
        </p:nvSpPr>
        <p:spPr>
          <a:xfrm>
            <a:off x="719572" y="1628800"/>
            <a:ext cx="7704856" cy="1583264"/>
          </a:xfrm>
          <a:prstGeom prst="snip2Diag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cxnSp>
        <p:nvCxnSpPr>
          <p:cNvPr id="5" name="Conexão recta 4"/>
          <p:cNvCxnSpPr/>
          <p:nvPr/>
        </p:nvCxnSpPr>
        <p:spPr>
          <a:xfrm>
            <a:off x="0" y="1052736"/>
            <a:ext cx="9144000" cy="0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7" name="Título 1"/>
          <p:cNvSpPr>
            <a:spLocks noGrp="1"/>
          </p:cNvSpPr>
          <p:nvPr/>
        </p:nvSpPr>
        <p:spPr>
          <a:xfrm>
            <a:off x="1066829" y="1412776"/>
            <a:ext cx="7010342" cy="20174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3600" dirty="0" smtClean="0">
                <a:solidFill>
                  <a:schemeClr val="bg1"/>
                </a:solidFill>
              </a:rPr>
              <a:t>Deteção e Segmentação de Alvos em Ambiente de Estrada usando LIDAR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251520" y="539388"/>
            <a:ext cx="45365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 smtClean="0">
                <a:solidFill>
                  <a:schemeClr val="bg1">
                    <a:lumMod val="65000"/>
                  </a:schemeClr>
                </a:solidFill>
              </a:rPr>
              <a:t>Departamento de </a:t>
            </a:r>
            <a:r>
              <a:rPr lang="pt-PT" sz="2000" b="1" dirty="0" smtClean="0">
                <a:solidFill>
                  <a:schemeClr val="bg1">
                    <a:lumMod val="65000"/>
                  </a:schemeClr>
                </a:solidFill>
              </a:rPr>
              <a:t>Engenharia</a:t>
            </a:r>
            <a:r>
              <a:rPr lang="pt-PT" b="1" dirty="0" smtClean="0">
                <a:solidFill>
                  <a:schemeClr val="bg1">
                    <a:lumMod val="65000"/>
                  </a:schemeClr>
                </a:solidFill>
              </a:rPr>
              <a:t> Mecânica </a:t>
            </a:r>
            <a:endParaRPr lang="pt-PT" b="1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103415"/>
            <a:ext cx="3312368" cy="87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Subtítulo 2"/>
          <p:cNvSpPr>
            <a:spLocks noGrp="1"/>
          </p:cNvSpPr>
          <p:nvPr/>
        </p:nvSpPr>
        <p:spPr>
          <a:xfrm>
            <a:off x="1043608" y="3526191"/>
            <a:ext cx="7056784" cy="7200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2800" dirty="0" smtClean="0">
                <a:solidFill>
                  <a:schemeClr val="tx1"/>
                </a:solidFill>
              </a:rPr>
              <a:t>Daniel Torres Couto Coimbra e Silva</a:t>
            </a:r>
            <a:endParaRPr lang="en-US" sz="2800" dirty="0">
              <a:solidFill>
                <a:schemeClr val="tx1"/>
              </a:solidFill>
            </a:endParaRPr>
          </a:p>
        </p:txBody>
      </p:sp>
      <p:cxnSp>
        <p:nvCxnSpPr>
          <p:cNvPr id="13" name="Conexão recta 12"/>
          <p:cNvCxnSpPr/>
          <p:nvPr/>
        </p:nvCxnSpPr>
        <p:spPr>
          <a:xfrm>
            <a:off x="0" y="6471615"/>
            <a:ext cx="9144000" cy="0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4" name="CaixaDeTexto 13"/>
          <p:cNvSpPr txBox="1"/>
          <p:nvPr/>
        </p:nvSpPr>
        <p:spPr>
          <a:xfrm>
            <a:off x="7704348" y="6516052"/>
            <a:ext cx="1260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dirty="0" smtClean="0"/>
              <a:t>Julho 2013</a:t>
            </a:r>
            <a:endParaRPr lang="pt-PT" dirty="0"/>
          </a:p>
        </p:txBody>
      </p:sp>
      <p:sp>
        <p:nvSpPr>
          <p:cNvPr id="15" name="CaixaDeTexto 14"/>
          <p:cNvSpPr txBox="1"/>
          <p:nvPr/>
        </p:nvSpPr>
        <p:spPr>
          <a:xfrm>
            <a:off x="251520" y="6503740"/>
            <a:ext cx="2750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/>
              <a:t>Dissertação de Mestrado</a:t>
            </a:r>
            <a:endParaRPr lang="pt-PT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3815916" y="4653134"/>
            <a:ext cx="46085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200" dirty="0" smtClean="0">
                <a:cs typeface="Arial" pitchFamily="34" charset="0"/>
              </a:rPr>
              <a:t>Orientador: Prof. Dr. Vítor Santos</a:t>
            </a:r>
          </a:p>
          <a:p>
            <a:r>
              <a:rPr lang="pt-PT" sz="2200" dirty="0" smtClean="0">
                <a:cs typeface="Arial" pitchFamily="34" charset="0"/>
              </a:rPr>
              <a:t>Colaborador: Mestre Jorge Almeida</a:t>
            </a:r>
          </a:p>
        </p:txBody>
      </p:sp>
    </p:spTree>
    <p:extLst>
      <p:ext uri="{BB962C8B-B14F-4D97-AF65-F5344CB8AC3E}">
        <p14:creationId xmlns:p14="http://schemas.microsoft.com/office/powerpoint/2010/main" val="3121944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ângulo 17"/>
          <p:cNvSpPr/>
          <p:nvPr/>
        </p:nvSpPr>
        <p:spPr>
          <a:xfrm>
            <a:off x="5148064" y="3645024"/>
            <a:ext cx="3528392" cy="266429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ângulo 16"/>
          <p:cNvSpPr/>
          <p:nvPr/>
        </p:nvSpPr>
        <p:spPr>
          <a:xfrm>
            <a:off x="5148064" y="1642997"/>
            <a:ext cx="3528392" cy="200202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rtar Rectângulo de Canto Diagonal 3"/>
          <p:cNvSpPr/>
          <p:nvPr/>
        </p:nvSpPr>
        <p:spPr>
          <a:xfrm>
            <a:off x="503547" y="116632"/>
            <a:ext cx="5868652" cy="864096"/>
          </a:xfrm>
          <a:prstGeom prst="snip2Diag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3200" dirty="0" smtClean="0"/>
              <a:t>Processo de Segmentação</a:t>
            </a:r>
            <a:endParaRPr lang="pt-PT" sz="3200" dirty="0"/>
          </a:p>
        </p:txBody>
      </p:sp>
      <p:pic>
        <p:nvPicPr>
          <p:cNvPr id="5" name="Picture 2" descr="C:\Users\User\Desktop\ua_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3291" y="39169"/>
            <a:ext cx="1055909" cy="1019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rtar Rectângulo de Canto Diagonal 5"/>
          <p:cNvSpPr/>
          <p:nvPr/>
        </p:nvSpPr>
        <p:spPr>
          <a:xfrm>
            <a:off x="1781632" y="1127626"/>
            <a:ext cx="4590568" cy="285150"/>
          </a:xfrm>
          <a:prstGeom prst="snip2Diag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dirty="0" smtClean="0"/>
              <a:t>Descrição do processo</a:t>
            </a:r>
            <a:endParaRPr lang="pt-PT" sz="2400" dirty="0"/>
          </a:p>
        </p:txBody>
      </p:sp>
      <p:sp>
        <p:nvSpPr>
          <p:cNvPr id="7" name="CaixaDeTexto 6"/>
          <p:cNvSpPr txBox="1"/>
          <p:nvPr/>
        </p:nvSpPr>
        <p:spPr>
          <a:xfrm>
            <a:off x="2735796" y="6488668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/>
              <a:t>Daniel Torres Couto Coimbra e Silva </a:t>
            </a:r>
            <a:endParaRPr lang="pt-PT" dirty="0"/>
          </a:p>
        </p:txBody>
      </p:sp>
      <p:cxnSp>
        <p:nvCxnSpPr>
          <p:cNvPr id="9" name="Conexão recta 8"/>
          <p:cNvCxnSpPr/>
          <p:nvPr/>
        </p:nvCxnSpPr>
        <p:spPr>
          <a:xfrm>
            <a:off x="0" y="6471615"/>
            <a:ext cx="9144000" cy="0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8195" name="Picture 3" descr="C:\Users\User\Desktop\Originais\under_se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9064" y="1741699"/>
            <a:ext cx="3168352" cy="1962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User\Desktop\Originais\over_seg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1410" y="3774843"/>
            <a:ext cx="2442998" cy="2390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899592" y="2056780"/>
            <a:ext cx="39604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2" indent="-285750">
              <a:buFont typeface="Arial" pitchFamily="34" charset="0"/>
              <a:buChar char="•"/>
            </a:pPr>
            <a:r>
              <a:rPr lang="en-US" sz="2400" dirty="0" err="1"/>
              <a:t>Transformar</a:t>
            </a:r>
            <a:r>
              <a:rPr lang="en-US" sz="2400" dirty="0"/>
              <a:t> um </a:t>
            </a:r>
            <a:r>
              <a:rPr lang="en-US" sz="2400" dirty="0" err="1"/>
              <a:t>conjunto</a:t>
            </a:r>
            <a:r>
              <a:rPr lang="en-US" sz="2400" dirty="0"/>
              <a:t> de </a:t>
            </a:r>
            <a:r>
              <a:rPr lang="en-US" sz="2400" dirty="0" err="1"/>
              <a:t>pontos</a:t>
            </a:r>
            <a:r>
              <a:rPr lang="en-US" sz="2400" dirty="0"/>
              <a:t>/</a:t>
            </a:r>
            <a:r>
              <a:rPr lang="en-US" sz="2400" dirty="0" err="1"/>
              <a:t>medições</a:t>
            </a:r>
            <a:r>
              <a:rPr lang="en-US" sz="2400" dirty="0"/>
              <a:t> </a:t>
            </a:r>
            <a:r>
              <a:rPr lang="en-US" sz="2400" dirty="0" err="1"/>
              <a:t>retornados</a:t>
            </a:r>
            <a:r>
              <a:rPr lang="en-US" sz="2400" dirty="0"/>
              <a:t> </a:t>
            </a:r>
            <a:r>
              <a:rPr lang="en-US" sz="2400" dirty="0" err="1"/>
              <a:t>pelo</a:t>
            </a:r>
            <a:r>
              <a:rPr lang="en-US" sz="2400" dirty="0"/>
              <a:t> Laser </a:t>
            </a:r>
            <a:r>
              <a:rPr lang="en-US" sz="2400" dirty="0" err="1"/>
              <a:t>em</a:t>
            </a:r>
            <a:r>
              <a:rPr lang="en-US" sz="2400" dirty="0"/>
              <a:t> </a:t>
            </a:r>
            <a:r>
              <a:rPr lang="en-US" sz="2400" dirty="0" err="1"/>
              <a:t>Segmentos</a:t>
            </a:r>
            <a:r>
              <a:rPr lang="en-US" sz="2400" dirty="0"/>
              <a:t>.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400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sz="2400" dirty="0" smtClean="0"/>
          </a:p>
        </p:txBody>
      </p:sp>
      <p:sp>
        <p:nvSpPr>
          <p:cNvPr id="10" name="CaixaDeTexto 9"/>
          <p:cNvSpPr txBox="1"/>
          <p:nvPr/>
        </p:nvSpPr>
        <p:spPr>
          <a:xfrm>
            <a:off x="899592" y="4077072"/>
            <a:ext cx="38754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 err="1" smtClean="0"/>
              <a:t>Má</a:t>
            </a:r>
            <a:r>
              <a:rPr lang="en-US" sz="2400" dirty="0" smtClean="0"/>
              <a:t> </a:t>
            </a:r>
            <a:r>
              <a:rPr lang="en-US" sz="2400" dirty="0" err="1" smtClean="0"/>
              <a:t>segmentação</a:t>
            </a:r>
            <a:r>
              <a:rPr lang="en-US" sz="2400" dirty="0" smtClean="0"/>
              <a:t>: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400" dirty="0" err="1" smtClean="0"/>
              <a:t>Sobre-segmentação</a:t>
            </a:r>
            <a:r>
              <a:rPr lang="en-US" sz="2400" dirty="0" smtClean="0"/>
              <a:t>.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400" dirty="0" smtClean="0"/>
              <a:t>Sub-</a:t>
            </a:r>
            <a:r>
              <a:rPr lang="en-US" sz="2400" dirty="0" err="1" smtClean="0"/>
              <a:t>segmentação</a:t>
            </a:r>
            <a:r>
              <a:rPr lang="en-US" sz="2400" dirty="0" smtClean="0"/>
              <a:t>.</a:t>
            </a:r>
          </a:p>
        </p:txBody>
      </p:sp>
      <p:sp>
        <p:nvSpPr>
          <p:cNvPr id="14" name="Marcador de Posição do Número do Diapositivo 4"/>
          <p:cNvSpPr>
            <a:spLocks noGrp="1"/>
          </p:cNvSpPr>
          <p:nvPr>
            <p:ph type="sldNum" sz="quarter" idx="12"/>
          </p:nvPr>
        </p:nvSpPr>
        <p:spPr>
          <a:xfrm>
            <a:off x="6553200" y="6482364"/>
            <a:ext cx="2133600" cy="365125"/>
          </a:xfrm>
        </p:spPr>
        <p:txBody>
          <a:bodyPr/>
          <a:lstStyle/>
          <a:p>
            <a:fld id="{EADB1DC9-B381-4533-9B50-557AAAC2262B}" type="slidenum">
              <a:rPr lang="en-US" sz="2000" smtClean="0"/>
              <a:t>10</a:t>
            </a:fld>
            <a:endParaRPr lang="en-US" sz="2000" dirty="0"/>
          </a:p>
        </p:txBody>
      </p:sp>
      <p:sp>
        <p:nvSpPr>
          <p:cNvPr id="15" name="CaixaDeTexto 14"/>
          <p:cNvSpPr txBox="1"/>
          <p:nvPr/>
        </p:nvSpPr>
        <p:spPr>
          <a:xfrm>
            <a:off x="395536" y="6487024"/>
            <a:ext cx="1260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dirty="0" smtClean="0"/>
              <a:t>Julho 2013</a:t>
            </a:r>
            <a:endParaRPr lang="pt-PT" dirty="0"/>
          </a:p>
        </p:txBody>
      </p:sp>
      <p:cxnSp>
        <p:nvCxnSpPr>
          <p:cNvPr id="20" name="Conexão recta 19"/>
          <p:cNvCxnSpPr/>
          <p:nvPr/>
        </p:nvCxnSpPr>
        <p:spPr>
          <a:xfrm>
            <a:off x="5279064" y="3645024"/>
            <a:ext cx="3397392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892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735796" y="6488668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/>
              <a:t>Daniel Torres Couto Coimbra e Silva </a:t>
            </a:r>
            <a:endParaRPr lang="pt-PT" dirty="0"/>
          </a:p>
        </p:txBody>
      </p:sp>
      <p:cxnSp>
        <p:nvCxnSpPr>
          <p:cNvPr id="6" name="Conexão recta 5"/>
          <p:cNvCxnSpPr/>
          <p:nvPr/>
        </p:nvCxnSpPr>
        <p:spPr>
          <a:xfrm>
            <a:off x="0" y="6471615"/>
            <a:ext cx="9144000" cy="0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7" name="Cortar Rectângulo de Canto Diagonal 6"/>
          <p:cNvSpPr/>
          <p:nvPr/>
        </p:nvSpPr>
        <p:spPr>
          <a:xfrm>
            <a:off x="503547" y="116632"/>
            <a:ext cx="5868652" cy="864096"/>
          </a:xfrm>
          <a:prstGeom prst="snip2Diag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3200" dirty="0" smtClean="0"/>
              <a:t>Processo de Segmentação</a:t>
            </a:r>
            <a:endParaRPr lang="pt-PT" sz="3200" dirty="0"/>
          </a:p>
        </p:txBody>
      </p:sp>
      <p:pic>
        <p:nvPicPr>
          <p:cNvPr id="8" name="Picture 2" descr="C:\Users\User\Desktop\ua_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3291" y="39169"/>
            <a:ext cx="1055909" cy="1019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rtar Rectângulo de Canto Diagonal 8"/>
          <p:cNvSpPr/>
          <p:nvPr/>
        </p:nvSpPr>
        <p:spPr>
          <a:xfrm>
            <a:off x="1781632" y="1127626"/>
            <a:ext cx="4590568" cy="285150"/>
          </a:xfrm>
          <a:prstGeom prst="snip2Diag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dirty="0" smtClean="0"/>
              <a:t>Algoritmos implementados</a:t>
            </a:r>
            <a:endParaRPr lang="pt-PT" sz="2400" dirty="0"/>
          </a:p>
        </p:txBody>
      </p:sp>
      <p:sp>
        <p:nvSpPr>
          <p:cNvPr id="10" name="Cortar Rectângulo de Canto Diagonal 9"/>
          <p:cNvSpPr/>
          <p:nvPr/>
        </p:nvSpPr>
        <p:spPr>
          <a:xfrm>
            <a:off x="2339752" y="1567191"/>
            <a:ext cx="4032448" cy="285150"/>
          </a:xfrm>
          <a:prstGeom prst="snip2Diag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dirty="0" smtClean="0"/>
              <a:t>Segmentação Simples</a:t>
            </a:r>
            <a:endParaRPr lang="pt-PT" sz="2400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899592" y="5013176"/>
            <a:ext cx="795637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sz="2400" dirty="0" err="1" smtClean="0"/>
              <a:t>Parâmetro</a:t>
            </a:r>
            <a:r>
              <a:rPr lang="en-US" sz="2400" dirty="0" smtClean="0"/>
              <a:t> </a:t>
            </a:r>
            <a:r>
              <a:rPr lang="en-US" sz="2400" dirty="0" err="1" smtClean="0"/>
              <a:t>variável</a:t>
            </a:r>
            <a:r>
              <a:rPr lang="en-US" sz="2400" dirty="0" smtClean="0"/>
              <a:t>: </a:t>
            </a:r>
          </a:p>
          <a:p>
            <a:pPr marL="0" lvl="1"/>
            <a:r>
              <a:rPr lang="en-US" sz="2800" dirty="0"/>
              <a:t>	</a:t>
            </a:r>
            <a:r>
              <a:rPr lang="en-US" sz="2400" dirty="0" err="1" smtClean="0"/>
              <a:t>Distância</a:t>
            </a:r>
            <a:r>
              <a:rPr lang="en-US" sz="2400" dirty="0" smtClean="0"/>
              <a:t> de </a:t>
            </a:r>
            <a:r>
              <a:rPr lang="en-US" sz="2400" dirty="0" err="1" smtClean="0"/>
              <a:t>separação</a:t>
            </a:r>
            <a:r>
              <a:rPr lang="en-US" sz="2400" dirty="0" smtClean="0"/>
              <a:t> </a:t>
            </a:r>
            <a:r>
              <a:rPr lang="en-US" sz="2400" dirty="0"/>
              <a:t>D</a:t>
            </a:r>
            <a:r>
              <a:rPr lang="en-US" sz="2400" baseline="-25000" dirty="0"/>
              <a:t>thd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3" name="Marcador de Posição do Número do Diapositivo 4"/>
          <p:cNvSpPr>
            <a:spLocks noGrp="1"/>
          </p:cNvSpPr>
          <p:nvPr>
            <p:ph type="sldNum" sz="quarter" idx="12"/>
          </p:nvPr>
        </p:nvSpPr>
        <p:spPr>
          <a:xfrm>
            <a:off x="6553200" y="6482364"/>
            <a:ext cx="2133600" cy="365125"/>
          </a:xfrm>
        </p:spPr>
        <p:txBody>
          <a:bodyPr/>
          <a:lstStyle/>
          <a:p>
            <a:fld id="{EADB1DC9-B381-4533-9B50-557AAAC2262B}" type="slidenum">
              <a:rPr lang="en-US" sz="2000" smtClean="0"/>
              <a:t>11</a:t>
            </a:fld>
            <a:endParaRPr lang="en-US" sz="2000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395536" y="6487024"/>
            <a:ext cx="1260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dirty="0" smtClean="0"/>
              <a:t>Julho 2013</a:t>
            </a:r>
            <a:endParaRPr lang="pt-PT" dirty="0"/>
          </a:p>
        </p:txBody>
      </p:sp>
      <p:pic>
        <p:nvPicPr>
          <p:cNvPr id="1026" name="Picture 2" descr="C:\Users\User\Desktop\flux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9936" y="1988840"/>
            <a:ext cx="5970416" cy="3033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0294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Originais\diet_mo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484784"/>
            <a:ext cx="4491685" cy="4310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2735796" y="6488668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/>
              <a:t>Daniel Torres Couto Coimbra e Silva </a:t>
            </a:r>
            <a:endParaRPr lang="pt-PT" dirty="0"/>
          </a:p>
        </p:txBody>
      </p:sp>
      <p:cxnSp>
        <p:nvCxnSpPr>
          <p:cNvPr id="6" name="Conexão recta 5"/>
          <p:cNvCxnSpPr/>
          <p:nvPr/>
        </p:nvCxnSpPr>
        <p:spPr>
          <a:xfrm>
            <a:off x="0" y="6471615"/>
            <a:ext cx="9144000" cy="0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7" name="Cortar Rectângulo de Canto Diagonal 6"/>
          <p:cNvSpPr/>
          <p:nvPr/>
        </p:nvSpPr>
        <p:spPr>
          <a:xfrm>
            <a:off x="503547" y="116632"/>
            <a:ext cx="5868652" cy="864096"/>
          </a:xfrm>
          <a:prstGeom prst="snip2Diag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3200" dirty="0" smtClean="0"/>
              <a:t>Processo de Segmentação</a:t>
            </a:r>
            <a:endParaRPr lang="pt-PT" sz="3200" dirty="0"/>
          </a:p>
        </p:txBody>
      </p:sp>
      <p:pic>
        <p:nvPicPr>
          <p:cNvPr id="8" name="Picture 2" descr="C:\Users\User\Desktop\ua_log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3291" y="39169"/>
            <a:ext cx="1055909" cy="1019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ortar Rectângulo de Canto Diagonal 9"/>
          <p:cNvSpPr/>
          <p:nvPr/>
        </p:nvSpPr>
        <p:spPr>
          <a:xfrm>
            <a:off x="2339752" y="1567191"/>
            <a:ext cx="4032448" cy="285150"/>
          </a:xfrm>
          <a:prstGeom prst="snip2Diag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dirty="0" err="1" smtClean="0"/>
              <a:t>Dietmayer</a:t>
            </a:r>
            <a:r>
              <a:rPr lang="pt-PT" sz="2400" dirty="0" smtClean="0"/>
              <a:t> </a:t>
            </a:r>
            <a:r>
              <a:rPr lang="pt-PT" sz="2400" dirty="0" err="1" smtClean="0"/>
              <a:t>Segmentation</a:t>
            </a:r>
            <a:endParaRPr lang="pt-PT" sz="2400" dirty="0"/>
          </a:p>
        </p:txBody>
      </p:sp>
      <p:sp>
        <p:nvSpPr>
          <p:cNvPr id="11" name="Cortar Rectângulo de Canto Diagonal 10"/>
          <p:cNvSpPr/>
          <p:nvPr/>
        </p:nvSpPr>
        <p:spPr>
          <a:xfrm>
            <a:off x="1781632" y="1127626"/>
            <a:ext cx="4590568" cy="285150"/>
          </a:xfrm>
          <a:prstGeom prst="snip2Diag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dirty="0" smtClean="0"/>
              <a:t>Algoritmos implementados</a:t>
            </a:r>
            <a:endParaRPr lang="pt-PT" sz="2400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917593" y="2399489"/>
            <a:ext cx="3870431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dirty="0"/>
          </a:p>
          <a:p>
            <a:r>
              <a:rPr lang="en-US" sz="2800" dirty="0"/>
              <a:t>D</a:t>
            </a:r>
            <a:r>
              <a:rPr lang="en-US" dirty="0"/>
              <a:t>thd </a:t>
            </a:r>
            <a:r>
              <a:rPr lang="en-US" sz="2800" dirty="0"/>
              <a:t>= </a:t>
            </a:r>
            <a:r>
              <a:rPr lang="en-US" sz="2800" dirty="0" smtClean="0"/>
              <a:t>C</a:t>
            </a:r>
            <a:r>
              <a:rPr lang="en-US" dirty="0" smtClean="0"/>
              <a:t>0</a:t>
            </a:r>
            <a:r>
              <a:rPr lang="en-US" sz="2800" dirty="0" smtClean="0"/>
              <a:t>+C</a:t>
            </a:r>
            <a:r>
              <a:rPr lang="en-US" dirty="0" smtClean="0"/>
              <a:t>1</a:t>
            </a:r>
            <a:r>
              <a:rPr lang="en-US" sz="2800" dirty="0" smtClean="0"/>
              <a:t>min{r</a:t>
            </a:r>
            <a:r>
              <a:rPr lang="en-US" dirty="0" smtClean="0"/>
              <a:t>i-1</a:t>
            </a:r>
            <a:r>
              <a:rPr lang="en-US" sz="2800" dirty="0" smtClean="0"/>
              <a:t>,r</a:t>
            </a:r>
            <a:r>
              <a:rPr lang="en-US" dirty="0" smtClean="0"/>
              <a:t>i</a:t>
            </a:r>
            <a:r>
              <a:rPr lang="en-US" sz="2800" dirty="0" smtClean="0"/>
              <a:t>}</a:t>
            </a:r>
            <a:endParaRPr lang="en-US" sz="2800" dirty="0"/>
          </a:p>
          <a:p>
            <a:r>
              <a:rPr lang="en-US" sz="2800" dirty="0"/>
              <a:t>C1 = 2(1−𝑐𝑜𝑠</a:t>
            </a:r>
            <a:r>
              <a:rPr lang="el-GR" sz="2800" dirty="0"/>
              <a:t>Δ∝) </a:t>
            </a:r>
          </a:p>
          <a:p>
            <a:r>
              <a:rPr lang="en-US" sz="3200" dirty="0" smtClean="0"/>
              <a:t> </a:t>
            </a:r>
            <a:endParaRPr lang="en-US" sz="3200" dirty="0"/>
          </a:p>
          <a:p>
            <a:pPr lvl="2"/>
            <a:endParaRPr lang="en-US" sz="2800" dirty="0" smtClean="0"/>
          </a:p>
        </p:txBody>
      </p:sp>
      <p:sp>
        <p:nvSpPr>
          <p:cNvPr id="12" name="CaixaDeTexto 11"/>
          <p:cNvSpPr txBox="1"/>
          <p:nvPr/>
        </p:nvSpPr>
        <p:spPr>
          <a:xfrm>
            <a:off x="899592" y="5013176"/>
            <a:ext cx="795637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sz="2400" dirty="0" err="1" smtClean="0"/>
              <a:t>Parâmetro</a:t>
            </a:r>
            <a:r>
              <a:rPr lang="en-US" sz="2400" dirty="0" smtClean="0"/>
              <a:t> </a:t>
            </a:r>
            <a:r>
              <a:rPr lang="en-US" sz="2400" dirty="0" err="1" smtClean="0"/>
              <a:t>variável</a:t>
            </a:r>
            <a:r>
              <a:rPr lang="en-US" sz="2400" dirty="0" smtClean="0"/>
              <a:t>: </a:t>
            </a:r>
          </a:p>
          <a:p>
            <a:pPr marL="0" lvl="1"/>
            <a:r>
              <a:rPr lang="en-US" sz="2800" dirty="0"/>
              <a:t>	</a:t>
            </a:r>
            <a:r>
              <a:rPr lang="en-US" sz="2400" dirty="0" smtClean="0"/>
              <a:t> </a:t>
            </a:r>
            <a:r>
              <a:rPr lang="en-US" sz="2400" dirty="0" err="1" smtClean="0"/>
              <a:t>Constante</a:t>
            </a:r>
            <a:r>
              <a:rPr lang="en-US" sz="2400" dirty="0" smtClean="0"/>
              <a:t> </a:t>
            </a:r>
            <a:r>
              <a:rPr lang="en-US" sz="2400" dirty="0" err="1" smtClean="0"/>
              <a:t>redução</a:t>
            </a:r>
            <a:r>
              <a:rPr lang="en-US" sz="2400" dirty="0" smtClean="0"/>
              <a:t> de </a:t>
            </a:r>
            <a:r>
              <a:rPr lang="en-US" sz="2400" dirty="0" err="1" smtClean="0"/>
              <a:t>ruído</a:t>
            </a:r>
            <a:r>
              <a:rPr lang="en-US" sz="2400" dirty="0" smtClean="0"/>
              <a:t> C</a:t>
            </a:r>
            <a:r>
              <a:rPr lang="en-US" sz="2400" baseline="-25000" dirty="0" smtClean="0"/>
              <a:t>0</a:t>
            </a:r>
            <a:endParaRPr lang="en-US" sz="2400" baseline="-25000" dirty="0"/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3" name="Marcador de Posição do Número do Diapositivo 4"/>
          <p:cNvSpPr>
            <a:spLocks noGrp="1"/>
          </p:cNvSpPr>
          <p:nvPr>
            <p:ph type="sldNum" sz="quarter" idx="12"/>
          </p:nvPr>
        </p:nvSpPr>
        <p:spPr>
          <a:xfrm>
            <a:off x="6553200" y="6482364"/>
            <a:ext cx="2133600" cy="365125"/>
          </a:xfrm>
        </p:spPr>
        <p:txBody>
          <a:bodyPr/>
          <a:lstStyle/>
          <a:p>
            <a:fld id="{EADB1DC9-B381-4533-9B50-557AAAC2262B}" type="slidenum">
              <a:rPr lang="en-US" sz="2000" smtClean="0"/>
              <a:t>12</a:t>
            </a:fld>
            <a:endParaRPr lang="en-US" sz="2000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395536" y="6487024"/>
            <a:ext cx="1260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dirty="0" smtClean="0"/>
              <a:t>Julho 2013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089709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735796" y="6488668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/>
              <a:t>Daniel Torres Couto Coimbra e Silva </a:t>
            </a:r>
            <a:endParaRPr lang="pt-PT" dirty="0"/>
          </a:p>
        </p:txBody>
      </p:sp>
      <p:cxnSp>
        <p:nvCxnSpPr>
          <p:cNvPr id="6" name="Conexão recta 5"/>
          <p:cNvCxnSpPr/>
          <p:nvPr/>
        </p:nvCxnSpPr>
        <p:spPr>
          <a:xfrm>
            <a:off x="0" y="6471615"/>
            <a:ext cx="9144000" cy="0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7" name="Cortar Rectângulo de Canto Diagonal 6"/>
          <p:cNvSpPr/>
          <p:nvPr/>
        </p:nvSpPr>
        <p:spPr>
          <a:xfrm>
            <a:off x="503547" y="116632"/>
            <a:ext cx="5868652" cy="864096"/>
          </a:xfrm>
          <a:prstGeom prst="snip2Diag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3200" dirty="0" smtClean="0"/>
              <a:t>Processo de Segmentação</a:t>
            </a:r>
            <a:endParaRPr lang="pt-PT" sz="3200" dirty="0"/>
          </a:p>
        </p:txBody>
      </p:sp>
      <p:pic>
        <p:nvPicPr>
          <p:cNvPr id="8" name="Picture 2" descr="C:\Users\User\Desktop\ua_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3291" y="39169"/>
            <a:ext cx="1055909" cy="1019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rtar Rectângulo de Canto Diagonal 8"/>
          <p:cNvSpPr/>
          <p:nvPr/>
        </p:nvSpPr>
        <p:spPr>
          <a:xfrm>
            <a:off x="2339752" y="1567191"/>
            <a:ext cx="4032448" cy="285150"/>
          </a:xfrm>
          <a:prstGeom prst="snip2Diag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dirty="0" smtClean="0"/>
              <a:t>Santos </a:t>
            </a:r>
            <a:r>
              <a:rPr lang="pt-PT" sz="2400" dirty="0" err="1" smtClean="0"/>
              <a:t>Approach</a:t>
            </a:r>
            <a:endParaRPr lang="pt-PT" sz="2400" dirty="0"/>
          </a:p>
        </p:txBody>
      </p:sp>
      <p:sp>
        <p:nvSpPr>
          <p:cNvPr id="10" name="Cortar Rectângulo de Canto Diagonal 9"/>
          <p:cNvSpPr/>
          <p:nvPr/>
        </p:nvSpPr>
        <p:spPr>
          <a:xfrm>
            <a:off x="1781632" y="1127626"/>
            <a:ext cx="4590568" cy="285150"/>
          </a:xfrm>
          <a:prstGeom prst="snip2Diag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dirty="0" smtClean="0"/>
              <a:t>Algoritmos implementados</a:t>
            </a:r>
            <a:endParaRPr lang="pt-PT" sz="2400" dirty="0"/>
          </a:p>
        </p:txBody>
      </p:sp>
      <p:pic>
        <p:nvPicPr>
          <p:cNvPr id="2051" name="Picture 3" descr="C:\Users\User\Desktop\Originais\santos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201770"/>
            <a:ext cx="4899523" cy="3747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aixaDeTexto 13"/>
          <p:cNvSpPr txBox="1"/>
          <p:nvPr/>
        </p:nvSpPr>
        <p:spPr>
          <a:xfrm>
            <a:off x="899592" y="4365104"/>
            <a:ext cx="795637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sz="2400" dirty="0" err="1" smtClean="0"/>
              <a:t>Parâmetros</a:t>
            </a:r>
            <a:r>
              <a:rPr lang="en-US" sz="2400" dirty="0" smtClean="0"/>
              <a:t> </a:t>
            </a:r>
            <a:r>
              <a:rPr lang="en-US" sz="2400" dirty="0" err="1" smtClean="0"/>
              <a:t>variáveis</a:t>
            </a:r>
            <a:r>
              <a:rPr lang="en-US" sz="2400" dirty="0" smtClean="0"/>
              <a:t>: </a:t>
            </a:r>
          </a:p>
          <a:p>
            <a:pPr marL="0" lvl="1"/>
            <a:r>
              <a:rPr lang="en-US" sz="2800" dirty="0"/>
              <a:t>	</a:t>
            </a:r>
            <a:r>
              <a:rPr lang="en-US" sz="2400" dirty="0" smtClean="0"/>
              <a:t> </a:t>
            </a:r>
            <a:r>
              <a:rPr lang="en-US" sz="2400" dirty="0" err="1" smtClean="0"/>
              <a:t>Constante</a:t>
            </a:r>
            <a:r>
              <a:rPr lang="en-US" sz="2400" dirty="0" smtClean="0"/>
              <a:t> </a:t>
            </a:r>
            <a:r>
              <a:rPr lang="en-US" sz="2400" dirty="0" err="1" smtClean="0"/>
              <a:t>redução</a:t>
            </a:r>
            <a:r>
              <a:rPr lang="en-US" sz="2400" dirty="0" smtClean="0"/>
              <a:t> de </a:t>
            </a:r>
            <a:r>
              <a:rPr lang="en-US" sz="2400" dirty="0" err="1" smtClean="0"/>
              <a:t>rudido</a:t>
            </a:r>
            <a:r>
              <a:rPr lang="en-US" sz="2400" dirty="0" smtClean="0"/>
              <a:t> C</a:t>
            </a:r>
            <a:r>
              <a:rPr lang="en-US" sz="2400" baseline="-25000" dirty="0" smtClean="0"/>
              <a:t>0</a:t>
            </a:r>
            <a:endParaRPr lang="en-US" dirty="0" smtClean="0"/>
          </a:p>
          <a:p>
            <a:pPr marL="0" lvl="1"/>
            <a:r>
              <a:rPr lang="en-US" sz="2400" baseline="-25000" dirty="0"/>
              <a:t>	</a:t>
            </a:r>
            <a:r>
              <a:rPr lang="en-US" sz="2400" dirty="0" smtClean="0"/>
              <a:t> </a:t>
            </a:r>
            <a:r>
              <a:rPr lang="en-US" sz="2400" dirty="0" err="1" smtClean="0"/>
              <a:t>Ângulo</a:t>
            </a:r>
            <a:r>
              <a:rPr lang="en-US" sz="2400" dirty="0" smtClean="0"/>
              <a:t> </a:t>
            </a:r>
            <a:r>
              <a:rPr lang="el-GR" sz="2400" dirty="0" smtClean="0"/>
              <a:t>β</a:t>
            </a:r>
            <a:endParaRPr lang="en-US" sz="2400" baseline="-25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ixaDeTexto 11"/>
              <p:cNvSpPr txBox="1"/>
              <p:nvPr/>
            </p:nvSpPr>
            <p:spPr>
              <a:xfrm>
                <a:off x="503547" y="2494143"/>
                <a:ext cx="8244917" cy="17093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PT" sz="2800" b="0" i="1" smtClean="0">
                              <a:latin typeface="Cambria Math"/>
                            </a:rPr>
                            <m:t>𝐷</m:t>
                          </m:r>
                        </m:e>
                        <m:sub>
                          <m:r>
                            <a:rPr lang="pt-PT" sz="2800" b="0" i="1" smtClean="0">
                              <a:latin typeface="Cambria Math"/>
                            </a:rPr>
                            <m:t>𝑡h𝑑</m:t>
                          </m:r>
                        </m:sub>
                      </m:sSub>
                      <m:r>
                        <a:rPr lang="pt-PT" sz="2800" b="0" i="0" smtClean="0">
                          <a:latin typeface="Cambria Math"/>
                        </a:rPr>
                        <m:t>= </m:t>
                      </m:r>
                      <m:sSub>
                        <m:sSubPr>
                          <m:ctrlPr>
                            <a:rPr lang="en-US" sz="28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PT" sz="2800" b="0" i="1" smtClean="0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pt-PT" sz="28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pt-PT" sz="2800" b="0" i="1" smtClean="0">
                          <a:latin typeface="Cambria Math"/>
                        </a:rPr>
                        <m:t>+ </m:t>
                      </m:r>
                      <m:f>
                        <m:fPr>
                          <m:ctrlPr>
                            <a:rPr lang="pt-PT" sz="2800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PT" sz="28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PT" sz="2800" b="0" i="1" smtClean="0">
                                  <a:latin typeface="Cambria Math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pt-PT" sz="28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pt-PT" sz="2800" b="0" i="1" smtClean="0">
                              <a:latin typeface="Cambria Math"/>
                            </a:rPr>
                            <m:t>. </m:t>
                          </m:r>
                          <m:r>
                            <m:rPr>
                              <m:sty m:val="p"/>
                            </m:rPr>
                            <a:rPr lang="pt-PT" sz="2800" b="0" i="0" smtClean="0">
                              <a:latin typeface="Cambria Math"/>
                            </a:rPr>
                            <m:t>min</m:t>
                          </m:r>
                          <m:r>
                            <a:rPr lang="pt-PT" sz="2800" b="0" i="1" smtClean="0">
                              <a:latin typeface="Cambria Math"/>
                            </a:rPr>
                            <m:t>{</m:t>
                          </m:r>
                          <m:sSub>
                            <m:sSubPr>
                              <m:ctrlPr>
                                <a:rPr lang="pt-PT" sz="28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PT" sz="2800" b="0" i="1" smtClean="0">
                                  <a:latin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pt-PT" sz="2800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pt-PT" sz="2800" b="0" i="1" smtClean="0">
                              <a:latin typeface="Cambria Math"/>
                            </a:rPr>
                            <m:t>, </m:t>
                          </m:r>
                          <m:sSub>
                            <m:sSubPr>
                              <m:ctrlPr>
                                <a:rPr lang="pt-PT" sz="28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PT" sz="2800" b="0" i="1" smtClean="0">
                                  <a:latin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pt-PT" sz="2800" b="0" i="1" smtClean="0">
                                  <a:latin typeface="Cambria Math"/>
                                </a:rPr>
                                <m:t>𝑖</m:t>
                              </m:r>
                              <m:r>
                                <a:rPr lang="pt-PT" sz="2800" b="0" i="1" smtClean="0">
                                  <a:latin typeface="Cambria Math"/>
                                </a:rPr>
                                <m:t>−1</m:t>
                              </m:r>
                            </m:sub>
                          </m:sSub>
                          <m:r>
                            <a:rPr lang="pt-PT" sz="2800" b="0" i="1" smtClean="0">
                              <a:latin typeface="Cambria Math"/>
                            </a:rPr>
                            <m:t>}</m:t>
                          </m:r>
                        </m:num>
                        <m:den>
                          <m:r>
                            <a:rPr lang="pt-PT" sz="2800" b="0" i="1" smtClean="0">
                              <a:latin typeface="Cambria Math"/>
                            </a:rPr>
                            <m:t>𝑐𝑜𝑡𝑔</m:t>
                          </m:r>
                          <m:d>
                            <m:dPr>
                              <m:ctrlPr>
                                <a:rPr lang="pt-PT" sz="28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l-GR" sz="2800" b="0" i="1" smtClean="0">
                                  <a:latin typeface="Cambria Math"/>
                                </a:rPr>
                                <m:t>β</m:t>
                              </m:r>
                            </m:e>
                          </m:d>
                          <m:r>
                            <a:rPr lang="pt-PT" sz="2800" b="0" i="1" smtClean="0">
                              <a:latin typeface="Cambria Math"/>
                            </a:rPr>
                            <m:t>.[</m:t>
                          </m:r>
                          <m:func>
                            <m:funcPr>
                              <m:ctrlPr>
                                <a:rPr lang="pt-PT" sz="2800" b="0" i="1" smtClean="0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pt-PT" sz="2800" b="0" i="0" smtClean="0">
                                  <a:latin typeface="Cambria Math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pt-PT" sz="28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pt-PT" sz="2800" b="0" i="1" smtClean="0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m:rPr>
                                          <m:sty m:val="p"/>
                                        </m:rPr>
                                        <a:rPr lang="el-GR" sz="2800" b="0" i="1" smtClean="0">
                                          <a:latin typeface="Cambria Math"/>
                                        </a:rPr>
                                        <m:t>Δα</m:t>
                                      </m:r>
                                    </m:num>
                                    <m:den>
                                      <m:r>
                                        <a:rPr lang="pt-PT" sz="2800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lang="pt-PT" sz="2800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pt-PT" sz="2800" b="0" i="1" smtClean="0">
                                  <a:latin typeface="Cambria Math"/>
                                </a:rPr>
                                <m:t>𝑠𝑖𝑛</m:t>
                              </m:r>
                              <m:d>
                                <m:dPr>
                                  <m:ctrlPr>
                                    <a:rPr lang="pt-PT" sz="28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pt-PT" sz="2800" i="1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m:rPr>
                                          <m:sty m:val="p"/>
                                        </m:rPr>
                                        <a:rPr lang="el-GR" sz="2800" i="1">
                                          <a:latin typeface="Cambria Math"/>
                                        </a:rPr>
                                        <m:t>Δα</m:t>
                                      </m:r>
                                    </m:num>
                                    <m:den>
                                      <m:r>
                                        <a:rPr lang="pt-PT" sz="2800" i="1">
                                          <a:latin typeface="Cambria Math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</m:e>
                          </m:func>
                          <m:r>
                            <a:rPr lang="pt-PT" sz="2800" b="0" i="1" smtClean="0">
                              <a:latin typeface="Cambria Math"/>
                            </a:rPr>
                            <m:t>]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  <a:p>
                <a:pPr lvl="2"/>
                <a:endParaRPr lang="en-US" sz="2800" dirty="0" smtClean="0"/>
              </a:p>
            </p:txBody>
          </p:sp>
        </mc:Choice>
        <mc:Fallback xmlns="">
          <p:sp>
            <p:nvSpPr>
              <p:cNvPr id="12" name="CaixaDeTexto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547" y="2494143"/>
                <a:ext cx="8244917" cy="170931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Marcador de Posição do Número do Diapositivo 4"/>
          <p:cNvSpPr>
            <a:spLocks noGrp="1"/>
          </p:cNvSpPr>
          <p:nvPr>
            <p:ph type="sldNum" sz="quarter" idx="12"/>
          </p:nvPr>
        </p:nvSpPr>
        <p:spPr>
          <a:xfrm>
            <a:off x="6553200" y="6482364"/>
            <a:ext cx="2133600" cy="365125"/>
          </a:xfrm>
        </p:spPr>
        <p:txBody>
          <a:bodyPr/>
          <a:lstStyle/>
          <a:p>
            <a:fld id="{EADB1DC9-B381-4533-9B50-557AAAC2262B}" type="slidenum">
              <a:rPr lang="en-US" sz="2000" smtClean="0"/>
              <a:t>13</a:t>
            </a:fld>
            <a:endParaRPr lang="en-US" sz="2000" dirty="0"/>
          </a:p>
        </p:txBody>
      </p:sp>
      <p:sp>
        <p:nvSpPr>
          <p:cNvPr id="15" name="CaixaDeTexto 14"/>
          <p:cNvSpPr txBox="1"/>
          <p:nvPr/>
        </p:nvSpPr>
        <p:spPr>
          <a:xfrm>
            <a:off x="395536" y="6487024"/>
            <a:ext cx="1260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dirty="0" smtClean="0"/>
              <a:t>Julho 2013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289997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12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2735796" y="6488668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/>
              <a:t>Daniel Torres Couto Coimbra e Silva </a:t>
            </a:r>
            <a:endParaRPr lang="pt-PT" dirty="0"/>
          </a:p>
        </p:txBody>
      </p:sp>
      <p:cxnSp>
        <p:nvCxnSpPr>
          <p:cNvPr id="7" name="Conexão recta 6"/>
          <p:cNvCxnSpPr/>
          <p:nvPr/>
        </p:nvCxnSpPr>
        <p:spPr>
          <a:xfrm>
            <a:off x="0" y="6471615"/>
            <a:ext cx="9144000" cy="0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8" name="Cortar Rectângulo de Canto Diagonal 7"/>
          <p:cNvSpPr/>
          <p:nvPr/>
        </p:nvSpPr>
        <p:spPr>
          <a:xfrm>
            <a:off x="503547" y="116632"/>
            <a:ext cx="5868652" cy="864096"/>
          </a:xfrm>
          <a:prstGeom prst="snip2Diag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3200" dirty="0" smtClean="0"/>
              <a:t>Processo de Segmentação</a:t>
            </a:r>
            <a:endParaRPr lang="pt-PT" sz="3200" dirty="0"/>
          </a:p>
        </p:txBody>
      </p:sp>
      <p:pic>
        <p:nvPicPr>
          <p:cNvPr id="9" name="Picture 2" descr="C:\Users\User\Desktop\ua_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3291" y="39169"/>
            <a:ext cx="1055909" cy="1019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ortar Rectângulo de Canto Diagonal 9"/>
          <p:cNvSpPr/>
          <p:nvPr/>
        </p:nvSpPr>
        <p:spPr>
          <a:xfrm>
            <a:off x="2339752" y="1567191"/>
            <a:ext cx="4032448" cy="285150"/>
          </a:xfrm>
          <a:prstGeom prst="snip2Diag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dirty="0" err="1" smtClean="0"/>
              <a:t>Adaptive</a:t>
            </a:r>
            <a:r>
              <a:rPr lang="pt-PT" sz="2400" dirty="0" smtClean="0"/>
              <a:t> </a:t>
            </a:r>
            <a:r>
              <a:rPr lang="pt-PT" sz="2400" dirty="0" err="1" smtClean="0"/>
              <a:t>Breakpoint</a:t>
            </a:r>
            <a:r>
              <a:rPr lang="pt-PT" sz="2400" dirty="0" smtClean="0"/>
              <a:t> </a:t>
            </a:r>
            <a:r>
              <a:rPr lang="pt-PT" sz="2400" dirty="0" err="1" smtClean="0"/>
              <a:t>Detector</a:t>
            </a:r>
            <a:endParaRPr lang="pt-PT" sz="2400" dirty="0"/>
          </a:p>
        </p:txBody>
      </p:sp>
      <p:sp>
        <p:nvSpPr>
          <p:cNvPr id="11" name="Cortar Rectângulo de Canto Diagonal 10"/>
          <p:cNvSpPr/>
          <p:nvPr/>
        </p:nvSpPr>
        <p:spPr>
          <a:xfrm>
            <a:off x="1781632" y="1127626"/>
            <a:ext cx="4590568" cy="285150"/>
          </a:xfrm>
          <a:prstGeom prst="snip2Diag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dirty="0" smtClean="0"/>
              <a:t>Algoritmos implementados</a:t>
            </a:r>
            <a:endParaRPr lang="pt-PT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ângulo 12"/>
              <p:cNvSpPr/>
              <p:nvPr/>
            </p:nvSpPr>
            <p:spPr>
              <a:xfrm>
                <a:off x="876308" y="2492896"/>
                <a:ext cx="4403257" cy="9782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PT" sz="2800" i="1">
                              <a:latin typeface="Cambria Math"/>
                            </a:rPr>
                            <m:t>𝐷</m:t>
                          </m:r>
                        </m:e>
                        <m:sub>
                          <m:r>
                            <a:rPr lang="pt-PT" sz="2800" i="1">
                              <a:latin typeface="Cambria Math"/>
                            </a:rPr>
                            <m:t>𝑡h𝑑</m:t>
                          </m:r>
                        </m:sub>
                      </m:sSub>
                      <m:r>
                        <a:rPr lang="pt-PT" sz="2800" i="1">
                          <a:latin typeface="Cambria Math"/>
                        </a:rPr>
                        <m:t>= </m:t>
                      </m:r>
                      <m:sSub>
                        <m:sSubPr>
                          <m:ctrlPr>
                            <a:rPr lang="pt-PT" sz="28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PT" sz="2800" i="1"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pt-PT" sz="2800" i="1">
                              <a:latin typeface="Cambria Math"/>
                            </a:rPr>
                            <m:t>𝑖</m:t>
                          </m:r>
                        </m:sub>
                      </m:sSub>
                      <m:f>
                        <m:fPr>
                          <m:ctrlPr>
                            <a:rPr lang="pt-PT" sz="28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PT" sz="2800" i="1">
                              <a:latin typeface="Cambria Math"/>
                            </a:rPr>
                            <m:t>𝑠𝑖𝑛</m:t>
                          </m:r>
                          <m:r>
                            <a:rPr lang="pt-PT" sz="2800" i="1">
                              <a:latin typeface="Cambria Math"/>
                              <a:ea typeface="Cambria Math"/>
                            </a:rPr>
                            <m:t>∆∝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pt-PT" sz="2800">
                              <a:latin typeface="Cambria Math"/>
                            </a:rPr>
                            <m:t>sin</m:t>
                          </m:r>
                          <m:r>
                            <a:rPr lang="pt-PT" sz="2800" i="1">
                              <a:latin typeface="Cambria Math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el-GR" sz="2800" i="1">
                              <a:latin typeface="Cambria Math"/>
                            </a:rPr>
                            <m:t>λ</m:t>
                          </m:r>
                          <m:r>
                            <a:rPr lang="pt-PT" sz="2800" i="1">
                              <a:latin typeface="Cambria Math"/>
                            </a:rPr>
                            <m:t>−</m:t>
                          </m:r>
                          <m:r>
                            <a:rPr lang="pt-PT" sz="2800" i="1">
                              <a:latin typeface="Cambria Math"/>
                              <a:ea typeface="Cambria Math"/>
                            </a:rPr>
                            <m:t>∆∝</m:t>
                          </m:r>
                          <m:r>
                            <a:rPr lang="pt-PT" sz="2800" i="1">
                              <a:latin typeface="Cambria Math"/>
                            </a:rPr>
                            <m:t>)</m:t>
                          </m:r>
                        </m:den>
                      </m:f>
                      <m:r>
                        <a:rPr lang="pt-PT" sz="2800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pt-PT" sz="28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PT" sz="2800" i="1">
                              <a:latin typeface="Cambria Math"/>
                              <a:ea typeface="Cambria Math"/>
                            </a:rPr>
                            <m:t>𝜎</m:t>
                          </m:r>
                        </m:e>
                        <m:sub>
                          <m:r>
                            <a:rPr lang="pt-PT" sz="2800" i="1">
                              <a:latin typeface="Cambria Math"/>
                            </a:rPr>
                            <m:t>𝑟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Rectângulo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308" y="2492896"/>
                <a:ext cx="4403257" cy="97821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CaixaDeTexto 13"/>
          <p:cNvSpPr txBox="1"/>
          <p:nvPr/>
        </p:nvSpPr>
        <p:spPr>
          <a:xfrm>
            <a:off x="899592" y="4293096"/>
            <a:ext cx="7956376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sz="2800" dirty="0" err="1" smtClean="0"/>
              <a:t>Parâmetro</a:t>
            </a:r>
            <a:r>
              <a:rPr lang="en-US" sz="2800" dirty="0" smtClean="0"/>
              <a:t> </a:t>
            </a:r>
            <a:r>
              <a:rPr lang="en-US" sz="2800" dirty="0" err="1" smtClean="0"/>
              <a:t>variável</a:t>
            </a:r>
            <a:r>
              <a:rPr lang="en-US" sz="2800" dirty="0" smtClean="0"/>
              <a:t>: </a:t>
            </a:r>
          </a:p>
          <a:p>
            <a:pPr marL="0" lvl="1"/>
            <a:r>
              <a:rPr lang="en-US" sz="2800" dirty="0"/>
              <a:t>	</a:t>
            </a:r>
            <a:r>
              <a:rPr lang="en-US" sz="2800" dirty="0" smtClean="0"/>
              <a:t> </a:t>
            </a:r>
            <a:r>
              <a:rPr lang="en-US" sz="2800" dirty="0" err="1" smtClean="0"/>
              <a:t>Ângulo</a:t>
            </a:r>
            <a:r>
              <a:rPr lang="en-US" sz="2800" dirty="0" smtClean="0"/>
              <a:t> </a:t>
            </a:r>
            <a:r>
              <a:rPr lang="el-GR" sz="2800" dirty="0" smtClean="0">
                <a:latin typeface="Calibri"/>
              </a:rPr>
              <a:t>λ</a:t>
            </a:r>
            <a:endParaRPr lang="en-US" sz="2800" baseline="-25000" dirty="0"/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2" name="Marcador de Posição do Número do Diapositivo 4"/>
          <p:cNvSpPr>
            <a:spLocks noGrp="1"/>
          </p:cNvSpPr>
          <p:nvPr>
            <p:ph type="sldNum" sz="quarter" idx="12"/>
          </p:nvPr>
        </p:nvSpPr>
        <p:spPr>
          <a:xfrm>
            <a:off x="6553200" y="6482364"/>
            <a:ext cx="2133600" cy="365125"/>
          </a:xfrm>
        </p:spPr>
        <p:txBody>
          <a:bodyPr/>
          <a:lstStyle/>
          <a:p>
            <a:fld id="{EADB1DC9-B381-4533-9B50-557AAAC2262B}" type="slidenum">
              <a:rPr lang="en-US" sz="2000" smtClean="0"/>
              <a:t>14</a:t>
            </a:fld>
            <a:endParaRPr lang="en-US" sz="2000" dirty="0"/>
          </a:p>
        </p:txBody>
      </p:sp>
      <p:sp>
        <p:nvSpPr>
          <p:cNvPr id="15" name="CaixaDeTexto 14"/>
          <p:cNvSpPr txBox="1"/>
          <p:nvPr/>
        </p:nvSpPr>
        <p:spPr>
          <a:xfrm>
            <a:off x="395536" y="6487024"/>
            <a:ext cx="1260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dirty="0" smtClean="0"/>
              <a:t>Julho 2013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973173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2735796" y="6488668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/>
              <a:t>Daniel Torres Couto Coimbra e Silva </a:t>
            </a:r>
            <a:endParaRPr lang="pt-PT" dirty="0"/>
          </a:p>
        </p:txBody>
      </p:sp>
      <p:cxnSp>
        <p:nvCxnSpPr>
          <p:cNvPr id="7" name="Conexão recta 6"/>
          <p:cNvCxnSpPr/>
          <p:nvPr/>
        </p:nvCxnSpPr>
        <p:spPr>
          <a:xfrm>
            <a:off x="0" y="6471615"/>
            <a:ext cx="9144000" cy="0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8" name="Cortar Rectângulo de Canto Diagonal 7"/>
          <p:cNvSpPr/>
          <p:nvPr/>
        </p:nvSpPr>
        <p:spPr>
          <a:xfrm>
            <a:off x="503547" y="116632"/>
            <a:ext cx="5868652" cy="864096"/>
          </a:xfrm>
          <a:prstGeom prst="snip2Diag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3200" dirty="0" smtClean="0"/>
              <a:t>Processo de Segmentação</a:t>
            </a:r>
            <a:endParaRPr lang="pt-PT" sz="3200" dirty="0"/>
          </a:p>
        </p:txBody>
      </p:sp>
      <p:pic>
        <p:nvPicPr>
          <p:cNvPr id="9" name="Picture 2" descr="C:\Users\User\Desktop\ua_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3291" y="39169"/>
            <a:ext cx="1055909" cy="1019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ortar Rectângulo de Canto Diagonal 9"/>
          <p:cNvSpPr/>
          <p:nvPr/>
        </p:nvSpPr>
        <p:spPr>
          <a:xfrm>
            <a:off x="2339752" y="1567191"/>
            <a:ext cx="4032448" cy="285150"/>
          </a:xfrm>
          <a:prstGeom prst="snip2Diag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dirty="0" err="1" smtClean="0"/>
              <a:t>Adaptive</a:t>
            </a:r>
            <a:r>
              <a:rPr lang="pt-PT" sz="2400" dirty="0" smtClean="0"/>
              <a:t> </a:t>
            </a:r>
            <a:r>
              <a:rPr lang="pt-PT" sz="2400" dirty="0" err="1" smtClean="0"/>
              <a:t>Breakpoint</a:t>
            </a:r>
            <a:r>
              <a:rPr lang="pt-PT" sz="2400" dirty="0" smtClean="0"/>
              <a:t> </a:t>
            </a:r>
            <a:r>
              <a:rPr lang="pt-PT" sz="2400" dirty="0" err="1" smtClean="0"/>
              <a:t>Detector</a:t>
            </a:r>
            <a:endParaRPr lang="pt-PT" sz="2400" dirty="0"/>
          </a:p>
        </p:txBody>
      </p:sp>
      <p:sp>
        <p:nvSpPr>
          <p:cNvPr id="11" name="Cortar Rectângulo de Canto Diagonal 10"/>
          <p:cNvSpPr/>
          <p:nvPr/>
        </p:nvSpPr>
        <p:spPr>
          <a:xfrm>
            <a:off x="1781632" y="1127626"/>
            <a:ext cx="4590568" cy="285150"/>
          </a:xfrm>
          <a:prstGeom prst="snip2Diag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dirty="0" smtClean="0"/>
              <a:t>Algoritmos implementados</a:t>
            </a:r>
            <a:endParaRPr lang="pt-PT" sz="2400" dirty="0"/>
          </a:p>
        </p:txBody>
      </p:sp>
      <p:pic>
        <p:nvPicPr>
          <p:cNvPr id="3077" name="Picture 5" descr="C:\Users\User\Desktop\ABD\abd_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8704" y="2158137"/>
            <a:ext cx="5606592" cy="3936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User\Desktop\ABD\abd_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6061" y="2177172"/>
            <a:ext cx="5604251" cy="3935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User\Desktop\ABD\abd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158137"/>
            <a:ext cx="5640088" cy="3960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Marcador de Posição do Número do Diapositivo 4"/>
          <p:cNvSpPr>
            <a:spLocks noGrp="1"/>
          </p:cNvSpPr>
          <p:nvPr>
            <p:ph type="sldNum" sz="quarter" idx="12"/>
          </p:nvPr>
        </p:nvSpPr>
        <p:spPr>
          <a:xfrm>
            <a:off x="6553200" y="6482364"/>
            <a:ext cx="2133600" cy="365125"/>
          </a:xfrm>
        </p:spPr>
        <p:txBody>
          <a:bodyPr/>
          <a:lstStyle/>
          <a:p>
            <a:fld id="{EADB1DC9-B381-4533-9B50-557AAAC2262B}" type="slidenum">
              <a:rPr lang="en-US" sz="2000" smtClean="0"/>
              <a:t>15</a:t>
            </a:fld>
            <a:endParaRPr lang="en-US" sz="2000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395536" y="6487024"/>
            <a:ext cx="1260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dirty="0" smtClean="0"/>
              <a:t>Julho 2013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372235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rtar Rectângulo de Canto Diagonal 3"/>
          <p:cNvSpPr/>
          <p:nvPr/>
        </p:nvSpPr>
        <p:spPr>
          <a:xfrm>
            <a:off x="503547" y="116632"/>
            <a:ext cx="5868652" cy="864096"/>
          </a:xfrm>
          <a:prstGeom prst="snip2Diag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3200" dirty="0" smtClean="0"/>
              <a:t>Processo de Segmentação</a:t>
            </a:r>
            <a:endParaRPr lang="pt-PT" sz="3200" dirty="0"/>
          </a:p>
        </p:txBody>
      </p:sp>
      <p:pic>
        <p:nvPicPr>
          <p:cNvPr id="5" name="Picture 2" descr="C:\Users\User\Desktop\ua_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3291" y="39169"/>
            <a:ext cx="1055909" cy="1019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rtar Rectângulo de Canto Diagonal 5"/>
          <p:cNvSpPr/>
          <p:nvPr/>
        </p:nvSpPr>
        <p:spPr>
          <a:xfrm>
            <a:off x="2339752" y="1567191"/>
            <a:ext cx="4032448" cy="285150"/>
          </a:xfrm>
          <a:prstGeom prst="snip2Diag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dirty="0" err="1" smtClean="0"/>
              <a:t>Spatial</a:t>
            </a:r>
            <a:r>
              <a:rPr lang="pt-PT" sz="2400" dirty="0" smtClean="0"/>
              <a:t> </a:t>
            </a:r>
            <a:r>
              <a:rPr lang="pt-PT" sz="2400" dirty="0" err="1" smtClean="0"/>
              <a:t>Nearest</a:t>
            </a:r>
            <a:r>
              <a:rPr lang="pt-PT" sz="2400" dirty="0" smtClean="0"/>
              <a:t> </a:t>
            </a:r>
            <a:r>
              <a:rPr lang="pt-PT" sz="2400" dirty="0" err="1" smtClean="0"/>
              <a:t>Neighbour</a:t>
            </a:r>
            <a:endParaRPr lang="pt-PT" sz="2400" dirty="0"/>
          </a:p>
        </p:txBody>
      </p:sp>
      <p:sp>
        <p:nvSpPr>
          <p:cNvPr id="7" name="Cortar Rectângulo de Canto Diagonal 6"/>
          <p:cNvSpPr/>
          <p:nvPr/>
        </p:nvSpPr>
        <p:spPr>
          <a:xfrm>
            <a:off x="1781632" y="1127626"/>
            <a:ext cx="4590568" cy="285150"/>
          </a:xfrm>
          <a:prstGeom prst="snip2Diag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dirty="0" smtClean="0"/>
              <a:t>Algoritmos implementados</a:t>
            </a:r>
            <a:endParaRPr lang="pt-PT" sz="2400" dirty="0"/>
          </a:p>
        </p:txBody>
      </p:sp>
      <p:sp>
        <p:nvSpPr>
          <p:cNvPr id="8" name="CaixaDeTexto 7"/>
          <p:cNvSpPr txBox="1"/>
          <p:nvPr/>
        </p:nvSpPr>
        <p:spPr>
          <a:xfrm>
            <a:off x="503546" y="2204864"/>
            <a:ext cx="8388934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2400" b="1" dirty="0"/>
              <a:t>i</a:t>
            </a:r>
            <a:r>
              <a:rPr lang="en-US" sz="2400" b="1" dirty="0" smtClean="0"/>
              <a:t>f</a:t>
            </a:r>
            <a:r>
              <a:rPr lang="en-US" sz="2200" dirty="0" smtClean="0"/>
              <a:t> </a:t>
            </a:r>
            <a:r>
              <a:rPr lang="en-US" sz="2200" dirty="0" err="1" smtClean="0"/>
              <a:t>ponto</a:t>
            </a:r>
            <a:r>
              <a:rPr lang="en-US" sz="2200" dirty="0" smtClean="0"/>
              <a:t> </a:t>
            </a:r>
            <a:r>
              <a:rPr lang="en-US" sz="2200" dirty="0" err="1" smtClean="0"/>
              <a:t>ainda</a:t>
            </a:r>
            <a:r>
              <a:rPr lang="en-US" sz="2200" dirty="0" smtClean="0"/>
              <a:t> </a:t>
            </a:r>
            <a:r>
              <a:rPr lang="en-US" sz="2200" dirty="0" err="1" smtClean="0"/>
              <a:t>não</a:t>
            </a:r>
            <a:r>
              <a:rPr lang="en-US" sz="2200" dirty="0" smtClean="0"/>
              <a:t> </a:t>
            </a:r>
            <a:r>
              <a:rPr lang="en-US" sz="2200" dirty="0" err="1" smtClean="0"/>
              <a:t>associado</a:t>
            </a:r>
            <a:r>
              <a:rPr lang="en-US" sz="2200" dirty="0" smtClean="0"/>
              <a:t> a um </a:t>
            </a:r>
            <a:r>
              <a:rPr lang="en-US" sz="2200" dirty="0" err="1" smtClean="0"/>
              <a:t>segmento</a:t>
            </a:r>
            <a:endParaRPr lang="en-US" sz="2200" baseline="-25000" dirty="0" smtClean="0"/>
          </a:p>
          <a:p>
            <a:pPr lvl="1"/>
            <a:r>
              <a:rPr lang="en-US" sz="2200" dirty="0" smtClean="0"/>
              <a:t>	</a:t>
            </a:r>
            <a:r>
              <a:rPr lang="en-US" sz="2200" dirty="0" err="1" smtClean="0"/>
              <a:t>Calcula</a:t>
            </a:r>
            <a:r>
              <a:rPr lang="en-US" sz="2200" dirty="0" smtClean="0"/>
              <a:t>-se D</a:t>
            </a:r>
            <a:r>
              <a:rPr lang="en-US" sz="2200" baseline="-25000" dirty="0" smtClean="0"/>
              <a:t>eu </a:t>
            </a:r>
            <a:r>
              <a:rPr lang="en-US" sz="2200" dirty="0" smtClean="0"/>
              <a:t>a </a:t>
            </a:r>
            <a:r>
              <a:rPr lang="en-US" sz="2200" dirty="0" err="1" smtClean="0"/>
              <a:t>todos</a:t>
            </a:r>
            <a:r>
              <a:rPr lang="en-US" sz="2200" dirty="0" smtClean="0"/>
              <a:t> </a:t>
            </a:r>
            <a:r>
              <a:rPr lang="en-US" sz="2200" dirty="0" err="1" smtClean="0"/>
              <a:t>os</a:t>
            </a:r>
            <a:r>
              <a:rPr lang="en-US" sz="2200" dirty="0" smtClean="0"/>
              <a:t> </a:t>
            </a:r>
            <a:r>
              <a:rPr lang="en-US" sz="2200" dirty="0" err="1" smtClean="0"/>
              <a:t>pontos</a:t>
            </a:r>
            <a:r>
              <a:rPr lang="en-US" sz="2200" dirty="0" smtClean="0"/>
              <a:t> </a:t>
            </a:r>
            <a:r>
              <a:rPr lang="en-US" sz="2200" dirty="0" err="1" smtClean="0"/>
              <a:t>sem</a:t>
            </a:r>
            <a:r>
              <a:rPr lang="en-US" sz="2200" dirty="0" smtClean="0"/>
              <a:t> </a:t>
            </a:r>
            <a:r>
              <a:rPr lang="en-US" sz="2200" dirty="0" err="1" smtClean="0"/>
              <a:t>associação</a:t>
            </a:r>
            <a:r>
              <a:rPr lang="en-US" sz="2200" dirty="0" smtClean="0"/>
              <a:t>;</a:t>
            </a:r>
            <a:r>
              <a:rPr lang="en-US" sz="2200" dirty="0"/>
              <a:t>	</a:t>
            </a:r>
            <a:endParaRPr lang="en-US" sz="2200" dirty="0" smtClean="0"/>
          </a:p>
          <a:p>
            <a:pPr lvl="1"/>
            <a:r>
              <a:rPr lang="en-US" sz="2400" dirty="0" smtClean="0"/>
              <a:t>	</a:t>
            </a:r>
            <a:r>
              <a:rPr lang="en-US" sz="2400" b="1" dirty="0" smtClean="0"/>
              <a:t>if</a:t>
            </a:r>
            <a:r>
              <a:rPr lang="en-US" sz="2400" dirty="0" smtClean="0"/>
              <a:t> </a:t>
            </a:r>
            <a:r>
              <a:rPr lang="en-US" sz="2400" dirty="0"/>
              <a:t>D</a:t>
            </a:r>
            <a:r>
              <a:rPr lang="en-US" sz="2400" baseline="-25000" dirty="0"/>
              <a:t>eu</a:t>
            </a:r>
            <a:r>
              <a:rPr lang="en-US" sz="2400" dirty="0"/>
              <a:t> &lt;</a:t>
            </a:r>
            <a:r>
              <a:rPr lang="en-US" sz="2400" dirty="0" smtClean="0"/>
              <a:t> D</a:t>
            </a:r>
            <a:r>
              <a:rPr lang="en-US" sz="2400" baseline="-25000" dirty="0" smtClean="0"/>
              <a:t>thd</a:t>
            </a:r>
            <a:endParaRPr lang="en-US" sz="2400" dirty="0" smtClean="0"/>
          </a:p>
          <a:p>
            <a:pPr lvl="1"/>
            <a:r>
              <a:rPr lang="en-US" sz="2200" dirty="0"/>
              <a:t>	</a:t>
            </a:r>
            <a:r>
              <a:rPr lang="en-US" sz="2200" dirty="0" smtClean="0"/>
              <a:t>	Ponto </a:t>
            </a:r>
            <a:r>
              <a:rPr lang="en-US" sz="2200" dirty="0" err="1" smtClean="0"/>
              <a:t>pertence</a:t>
            </a:r>
            <a:r>
              <a:rPr lang="en-US" sz="2200" dirty="0" smtClean="0"/>
              <a:t> </a:t>
            </a:r>
            <a:r>
              <a:rPr lang="en-US" sz="2200" dirty="0" err="1" smtClean="0"/>
              <a:t>ao</a:t>
            </a:r>
            <a:r>
              <a:rPr lang="en-US" sz="2200" dirty="0" smtClean="0"/>
              <a:t> </a:t>
            </a:r>
            <a:r>
              <a:rPr lang="en-US" sz="2200" dirty="0" err="1" smtClean="0"/>
              <a:t>mesmo</a:t>
            </a:r>
            <a:r>
              <a:rPr lang="en-US" sz="2200" dirty="0" smtClean="0"/>
              <a:t> </a:t>
            </a:r>
            <a:r>
              <a:rPr lang="en-US" sz="2200" dirty="0" err="1" smtClean="0"/>
              <a:t>objeto</a:t>
            </a:r>
            <a:r>
              <a:rPr lang="en-US" sz="2200" dirty="0" smtClean="0"/>
              <a:t>;</a:t>
            </a:r>
          </a:p>
          <a:p>
            <a:pPr lvl="1"/>
            <a:r>
              <a:rPr lang="en-US" sz="2200" dirty="0"/>
              <a:t>	</a:t>
            </a:r>
            <a:r>
              <a:rPr lang="en-US" sz="2400" b="1" dirty="0" smtClean="0"/>
              <a:t>end if</a:t>
            </a:r>
          </a:p>
          <a:p>
            <a:pPr lvl="1"/>
            <a:r>
              <a:rPr lang="en-US" sz="2200" dirty="0" smtClean="0"/>
              <a:t>	</a:t>
            </a:r>
            <a:r>
              <a:rPr lang="en-US" sz="2200" dirty="0" err="1" smtClean="0"/>
              <a:t>Ir</a:t>
            </a:r>
            <a:r>
              <a:rPr lang="en-US" sz="2200" dirty="0" smtClean="0"/>
              <a:t> </a:t>
            </a:r>
            <a:r>
              <a:rPr lang="en-US" sz="2200" dirty="0" err="1" smtClean="0"/>
              <a:t>para</a:t>
            </a:r>
            <a:r>
              <a:rPr lang="en-US" sz="2200" dirty="0" smtClean="0"/>
              <a:t> o </a:t>
            </a:r>
            <a:r>
              <a:rPr lang="en-US" sz="2200" dirty="0" err="1" smtClean="0"/>
              <a:t>próximo</a:t>
            </a:r>
            <a:r>
              <a:rPr lang="en-US" sz="2200" dirty="0" smtClean="0"/>
              <a:t> </a:t>
            </a:r>
            <a:r>
              <a:rPr lang="en-US" sz="2200" dirty="0" err="1" smtClean="0"/>
              <a:t>ponto</a:t>
            </a:r>
            <a:r>
              <a:rPr lang="en-US" sz="2200" dirty="0" smtClean="0"/>
              <a:t> </a:t>
            </a:r>
            <a:r>
              <a:rPr lang="en-US" sz="2200" dirty="0" err="1" smtClean="0"/>
              <a:t>sem</a:t>
            </a:r>
            <a:r>
              <a:rPr lang="en-US" sz="2200" dirty="0" smtClean="0"/>
              <a:t> </a:t>
            </a:r>
            <a:r>
              <a:rPr lang="en-US" sz="2200" dirty="0" err="1" smtClean="0"/>
              <a:t>associação</a:t>
            </a:r>
            <a:r>
              <a:rPr lang="en-US" sz="2200" dirty="0" smtClean="0"/>
              <a:t> e </a:t>
            </a:r>
            <a:r>
              <a:rPr lang="en-US" sz="2200" dirty="0" err="1" smtClean="0"/>
              <a:t>repetir</a:t>
            </a:r>
            <a:r>
              <a:rPr lang="en-US" sz="2200" dirty="0" smtClean="0"/>
              <a:t> o </a:t>
            </a:r>
            <a:r>
              <a:rPr lang="en-US" sz="2200" dirty="0" err="1" smtClean="0"/>
              <a:t>processo</a:t>
            </a:r>
            <a:r>
              <a:rPr lang="en-US" sz="2200" dirty="0" smtClean="0"/>
              <a:t> </a:t>
            </a:r>
            <a:r>
              <a:rPr lang="en-US" sz="2200" dirty="0" err="1" smtClean="0"/>
              <a:t>até</a:t>
            </a:r>
            <a:r>
              <a:rPr lang="en-US" sz="2200" dirty="0" smtClean="0"/>
              <a:t> </a:t>
            </a:r>
            <a:r>
              <a:rPr lang="en-US" sz="2200" dirty="0" err="1" smtClean="0"/>
              <a:t>todos</a:t>
            </a:r>
            <a:r>
              <a:rPr lang="en-US" sz="2200" dirty="0" smtClean="0"/>
              <a:t> </a:t>
            </a:r>
            <a:r>
              <a:rPr lang="en-US" sz="2200" dirty="0" err="1" smtClean="0"/>
              <a:t>os</a:t>
            </a:r>
            <a:r>
              <a:rPr lang="en-US" sz="2200" dirty="0" smtClean="0"/>
              <a:t> </a:t>
            </a:r>
            <a:r>
              <a:rPr lang="en-US" sz="2200" dirty="0" err="1" smtClean="0"/>
              <a:t>pontos</a:t>
            </a:r>
            <a:r>
              <a:rPr lang="en-US" sz="2200" dirty="0" smtClean="0"/>
              <a:t> </a:t>
            </a:r>
            <a:r>
              <a:rPr lang="en-US" sz="2200" dirty="0" err="1" smtClean="0"/>
              <a:t>estarem</a:t>
            </a:r>
            <a:r>
              <a:rPr lang="en-US" sz="2200" dirty="0" smtClean="0"/>
              <a:t> </a:t>
            </a:r>
            <a:r>
              <a:rPr lang="en-US" sz="2200" dirty="0" err="1" smtClean="0"/>
              <a:t>associados</a:t>
            </a:r>
            <a:r>
              <a:rPr lang="en-US" sz="2200" dirty="0" smtClean="0"/>
              <a:t> a um </a:t>
            </a:r>
            <a:r>
              <a:rPr lang="en-US" sz="2200" dirty="0" err="1" smtClean="0"/>
              <a:t>segmento</a:t>
            </a:r>
            <a:r>
              <a:rPr lang="en-US" sz="2200" dirty="0" smtClean="0"/>
              <a:t>;</a:t>
            </a:r>
            <a:r>
              <a:rPr lang="en-US" sz="2200" dirty="0"/>
              <a:t>	</a:t>
            </a:r>
            <a:endParaRPr lang="en-US" sz="2200" dirty="0" smtClean="0"/>
          </a:p>
          <a:p>
            <a:pPr lvl="1"/>
            <a:r>
              <a:rPr lang="en-US" sz="2400" b="1" dirty="0"/>
              <a:t>e</a:t>
            </a:r>
            <a:r>
              <a:rPr lang="en-US" sz="2400" b="1" dirty="0" smtClean="0"/>
              <a:t>nd if</a:t>
            </a:r>
          </a:p>
          <a:p>
            <a:pPr lvl="2"/>
            <a:endParaRPr lang="en-US" sz="2800" dirty="0" smtClean="0"/>
          </a:p>
        </p:txBody>
      </p:sp>
      <p:sp>
        <p:nvSpPr>
          <p:cNvPr id="10" name="CaixaDeTexto 9"/>
          <p:cNvSpPr txBox="1"/>
          <p:nvPr/>
        </p:nvSpPr>
        <p:spPr>
          <a:xfrm>
            <a:off x="899592" y="5429158"/>
            <a:ext cx="795637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sz="2400" dirty="0" err="1" smtClean="0"/>
              <a:t>Parâmetro</a:t>
            </a:r>
            <a:r>
              <a:rPr lang="en-US" sz="2400" dirty="0" smtClean="0"/>
              <a:t> </a:t>
            </a:r>
            <a:r>
              <a:rPr lang="en-US" sz="2400" dirty="0" err="1" smtClean="0"/>
              <a:t>variável</a:t>
            </a:r>
            <a:r>
              <a:rPr lang="en-US" sz="2400" dirty="0" smtClean="0"/>
              <a:t>: </a:t>
            </a:r>
          </a:p>
          <a:p>
            <a:pPr marL="0" lvl="1"/>
            <a:r>
              <a:rPr lang="en-US" sz="2400" dirty="0"/>
              <a:t>	</a:t>
            </a:r>
            <a:r>
              <a:rPr lang="en-US" sz="2400" dirty="0" err="1" smtClean="0"/>
              <a:t>Distância</a:t>
            </a:r>
            <a:r>
              <a:rPr lang="en-US" sz="2400" dirty="0" smtClean="0"/>
              <a:t> de </a:t>
            </a:r>
            <a:r>
              <a:rPr lang="en-US" sz="2400" dirty="0" err="1" smtClean="0"/>
              <a:t>separação</a:t>
            </a:r>
            <a:r>
              <a:rPr lang="en-US" sz="2400" dirty="0" smtClean="0"/>
              <a:t> </a:t>
            </a:r>
            <a:r>
              <a:rPr lang="en-US" sz="2400" dirty="0"/>
              <a:t>D</a:t>
            </a:r>
            <a:r>
              <a:rPr lang="en-US" sz="2400" baseline="-25000" dirty="0"/>
              <a:t>th</a:t>
            </a:r>
            <a:r>
              <a:rPr lang="en-US" sz="2000" baseline="-25000" dirty="0"/>
              <a:t>d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2735796" y="6488668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/>
              <a:t>Daniel Torres Couto Coimbra e Silva </a:t>
            </a:r>
            <a:endParaRPr lang="pt-PT" dirty="0"/>
          </a:p>
        </p:txBody>
      </p:sp>
      <p:cxnSp>
        <p:nvCxnSpPr>
          <p:cNvPr id="13" name="Conexão recta 12"/>
          <p:cNvCxnSpPr/>
          <p:nvPr/>
        </p:nvCxnSpPr>
        <p:spPr>
          <a:xfrm>
            <a:off x="0" y="6471615"/>
            <a:ext cx="9144000" cy="0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4" name="Marcador de Posição do Número do Diapositivo 4"/>
          <p:cNvSpPr>
            <a:spLocks noGrp="1"/>
          </p:cNvSpPr>
          <p:nvPr>
            <p:ph type="sldNum" sz="quarter" idx="12"/>
          </p:nvPr>
        </p:nvSpPr>
        <p:spPr>
          <a:xfrm>
            <a:off x="6553200" y="6482364"/>
            <a:ext cx="2133600" cy="365125"/>
          </a:xfrm>
        </p:spPr>
        <p:txBody>
          <a:bodyPr/>
          <a:lstStyle/>
          <a:p>
            <a:fld id="{EADB1DC9-B381-4533-9B50-557AAAC2262B}" type="slidenum">
              <a:rPr lang="en-US" sz="2000" smtClean="0"/>
              <a:t>16</a:t>
            </a:fld>
            <a:endParaRPr lang="en-US" sz="2000" dirty="0"/>
          </a:p>
        </p:txBody>
      </p:sp>
      <p:sp>
        <p:nvSpPr>
          <p:cNvPr id="15" name="CaixaDeTexto 14"/>
          <p:cNvSpPr txBox="1"/>
          <p:nvPr/>
        </p:nvSpPr>
        <p:spPr>
          <a:xfrm>
            <a:off x="395536" y="6487024"/>
            <a:ext cx="1260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dirty="0" smtClean="0"/>
              <a:t>Julho 2013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088975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rtar Rectângulo de Canto Diagonal 3"/>
          <p:cNvSpPr/>
          <p:nvPr/>
        </p:nvSpPr>
        <p:spPr>
          <a:xfrm>
            <a:off x="503547" y="116632"/>
            <a:ext cx="5868652" cy="864096"/>
          </a:xfrm>
          <a:prstGeom prst="snip2Diag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3200" dirty="0" smtClean="0"/>
              <a:t>Processo de Segmentação</a:t>
            </a:r>
            <a:endParaRPr lang="pt-PT" sz="3200" dirty="0"/>
          </a:p>
        </p:txBody>
      </p:sp>
      <p:pic>
        <p:nvPicPr>
          <p:cNvPr id="5" name="Picture 2" descr="C:\Users\User\Desktop\ua_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3291" y="39169"/>
            <a:ext cx="1055909" cy="1019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rtar Rectângulo de Canto Diagonal 5"/>
          <p:cNvSpPr/>
          <p:nvPr/>
        </p:nvSpPr>
        <p:spPr>
          <a:xfrm>
            <a:off x="2339752" y="1567191"/>
            <a:ext cx="4032448" cy="285150"/>
          </a:xfrm>
          <a:prstGeom prst="snip2Diag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dirty="0" err="1" smtClean="0"/>
              <a:t>Spatial</a:t>
            </a:r>
            <a:r>
              <a:rPr lang="pt-PT" sz="2400" dirty="0" smtClean="0"/>
              <a:t> </a:t>
            </a:r>
            <a:r>
              <a:rPr lang="pt-PT" sz="2400" dirty="0" err="1" smtClean="0"/>
              <a:t>Nearest</a:t>
            </a:r>
            <a:r>
              <a:rPr lang="pt-PT" sz="2400" dirty="0" smtClean="0"/>
              <a:t> </a:t>
            </a:r>
            <a:r>
              <a:rPr lang="pt-PT" sz="2400" dirty="0" err="1" smtClean="0"/>
              <a:t>Neighbour</a:t>
            </a:r>
            <a:endParaRPr lang="pt-PT" sz="2400" dirty="0"/>
          </a:p>
        </p:txBody>
      </p:sp>
      <p:sp>
        <p:nvSpPr>
          <p:cNvPr id="7" name="Cortar Rectângulo de Canto Diagonal 6"/>
          <p:cNvSpPr/>
          <p:nvPr/>
        </p:nvSpPr>
        <p:spPr>
          <a:xfrm>
            <a:off x="1781632" y="1127626"/>
            <a:ext cx="4590568" cy="285150"/>
          </a:xfrm>
          <a:prstGeom prst="snip2Diag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dirty="0" smtClean="0"/>
              <a:t>Algoritmos implementados</a:t>
            </a:r>
            <a:endParaRPr lang="pt-PT" sz="2400" dirty="0"/>
          </a:p>
        </p:txBody>
      </p:sp>
      <p:pic>
        <p:nvPicPr>
          <p:cNvPr id="4098" name="Picture 2" descr="C:\Users\User\Desktop\Originais\nn_comp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2409" y="2209834"/>
            <a:ext cx="4674047" cy="3955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674596" y="2564904"/>
            <a:ext cx="30333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Resolve </a:t>
            </a:r>
            <a:r>
              <a:rPr lang="en-US" sz="2400" dirty="0" err="1" smtClean="0"/>
              <a:t>parcialmente</a:t>
            </a:r>
            <a:r>
              <a:rPr lang="en-US" sz="2400" dirty="0" smtClean="0"/>
              <a:t> </a:t>
            </a:r>
            <a:r>
              <a:rPr lang="en-US" sz="2400" dirty="0" err="1" smtClean="0"/>
              <a:t>problemas</a:t>
            </a:r>
            <a:r>
              <a:rPr lang="en-US" sz="2400" dirty="0" smtClean="0"/>
              <a:t> de </a:t>
            </a:r>
            <a:r>
              <a:rPr lang="en-US" sz="2400" dirty="0" err="1" smtClean="0"/>
              <a:t>oclusão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10" name="CaixaDeTexto 9"/>
          <p:cNvSpPr txBox="1"/>
          <p:nvPr/>
        </p:nvSpPr>
        <p:spPr>
          <a:xfrm>
            <a:off x="2735796" y="6488668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/>
              <a:t>Daniel Torres Couto Coimbra e Silva </a:t>
            </a:r>
            <a:endParaRPr lang="pt-PT" dirty="0"/>
          </a:p>
        </p:txBody>
      </p:sp>
      <p:cxnSp>
        <p:nvCxnSpPr>
          <p:cNvPr id="12" name="Conexão recta 11"/>
          <p:cNvCxnSpPr/>
          <p:nvPr/>
        </p:nvCxnSpPr>
        <p:spPr>
          <a:xfrm>
            <a:off x="0" y="6471615"/>
            <a:ext cx="9144000" cy="0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3" name="Marcador de Posição do Número do Diapositivo 4"/>
          <p:cNvSpPr>
            <a:spLocks noGrp="1"/>
          </p:cNvSpPr>
          <p:nvPr>
            <p:ph type="sldNum" sz="quarter" idx="12"/>
          </p:nvPr>
        </p:nvSpPr>
        <p:spPr>
          <a:xfrm>
            <a:off x="6553200" y="6482364"/>
            <a:ext cx="2133600" cy="365125"/>
          </a:xfrm>
        </p:spPr>
        <p:txBody>
          <a:bodyPr/>
          <a:lstStyle/>
          <a:p>
            <a:fld id="{EADB1DC9-B381-4533-9B50-557AAAC2262B}" type="slidenum">
              <a:rPr lang="en-US" sz="2000" smtClean="0"/>
              <a:t>17</a:t>
            </a:fld>
            <a:endParaRPr lang="en-US" sz="2000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395536" y="6487024"/>
            <a:ext cx="1260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dirty="0" smtClean="0"/>
              <a:t>Julho 2013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265859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735796" y="6488668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/>
              <a:t>Daniel Torres Couto Coimbra e Silva </a:t>
            </a:r>
            <a:endParaRPr lang="pt-PT" dirty="0"/>
          </a:p>
        </p:txBody>
      </p:sp>
      <p:cxnSp>
        <p:nvCxnSpPr>
          <p:cNvPr id="6" name="Conexão recta 5"/>
          <p:cNvCxnSpPr/>
          <p:nvPr/>
        </p:nvCxnSpPr>
        <p:spPr>
          <a:xfrm>
            <a:off x="0" y="6471615"/>
            <a:ext cx="9144000" cy="0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7" name="Cortar Rectângulo de Canto Diagonal 6"/>
          <p:cNvSpPr/>
          <p:nvPr/>
        </p:nvSpPr>
        <p:spPr>
          <a:xfrm>
            <a:off x="503547" y="116632"/>
            <a:ext cx="5868652" cy="864096"/>
          </a:xfrm>
          <a:prstGeom prst="snip2Diag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3200" dirty="0" smtClean="0"/>
              <a:t>Processo de Segmentação</a:t>
            </a:r>
            <a:endParaRPr lang="pt-PT" sz="3200" dirty="0"/>
          </a:p>
        </p:txBody>
      </p:sp>
      <p:pic>
        <p:nvPicPr>
          <p:cNvPr id="8" name="Picture 2" descr="C:\Users\User\Desktop\ua_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3291" y="39169"/>
            <a:ext cx="1055909" cy="1019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rtar Rectângulo de Canto Diagonal 8"/>
          <p:cNvSpPr/>
          <p:nvPr/>
        </p:nvSpPr>
        <p:spPr>
          <a:xfrm>
            <a:off x="2339752" y="1567191"/>
            <a:ext cx="4032448" cy="285150"/>
          </a:xfrm>
          <a:prstGeom prst="snip2Diag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dirty="0" err="1" smtClean="0"/>
              <a:t>Multivariable</a:t>
            </a:r>
            <a:r>
              <a:rPr lang="pt-PT" sz="2400" dirty="0" smtClean="0"/>
              <a:t> </a:t>
            </a:r>
            <a:r>
              <a:rPr lang="pt-PT" sz="2400" dirty="0" err="1" smtClean="0"/>
              <a:t>Segmentation</a:t>
            </a:r>
            <a:endParaRPr lang="pt-PT" sz="2400" dirty="0"/>
          </a:p>
        </p:txBody>
      </p:sp>
      <p:sp>
        <p:nvSpPr>
          <p:cNvPr id="10" name="Cortar Rectângulo de Canto Diagonal 9"/>
          <p:cNvSpPr/>
          <p:nvPr/>
        </p:nvSpPr>
        <p:spPr>
          <a:xfrm>
            <a:off x="1781632" y="1127626"/>
            <a:ext cx="4590568" cy="285150"/>
          </a:xfrm>
          <a:prstGeom prst="snip2Diag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dirty="0" smtClean="0"/>
              <a:t>Algoritmos implementados</a:t>
            </a:r>
            <a:endParaRPr lang="pt-PT" sz="2400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1187624" y="2492896"/>
            <a:ext cx="84694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800" dirty="0" smtClean="0"/>
              <a:t>Pares de </a:t>
            </a:r>
            <a:r>
              <a:rPr lang="en-US" sz="2800" dirty="0" err="1" smtClean="0"/>
              <a:t>medições</a:t>
            </a:r>
            <a:r>
              <a:rPr lang="en-US" sz="2800" dirty="0" smtClean="0"/>
              <a:t>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800" smtClean="0"/>
              <a:t>Calculado</a:t>
            </a:r>
            <a:r>
              <a:rPr lang="en-US" sz="2800" dirty="0" smtClean="0"/>
              <a:t> </a:t>
            </a:r>
            <a:r>
              <a:rPr lang="en-US" sz="2800" dirty="0" err="1" smtClean="0"/>
              <a:t>vetor</a:t>
            </a:r>
            <a:r>
              <a:rPr lang="en-US" sz="2800" dirty="0" smtClean="0"/>
              <a:t> de </a:t>
            </a:r>
            <a:r>
              <a:rPr lang="en-US" sz="2800" dirty="0" err="1" smtClean="0"/>
              <a:t>atributos</a:t>
            </a:r>
            <a:r>
              <a:rPr lang="en-US" sz="2800" dirty="0" smtClean="0"/>
              <a:t>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800" dirty="0" err="1" smtClean="0"/>
              <a:t>Semelhança</a:t>
            </a:r>
            <a:r>
              <a:rPr lang="en-US" sz="2800" dirty="0" smtClean="0"/>
              <a:t> dos </a:t>
            </a:r>
            <a:r>
              <a:rPr lang="en-US" sz="2800" dirty="0" err="1" smtClean="0"/>
              <a:t>vetores</a:t>
            </a:r>
            <a:r>
              <a:rPr lang="en-US" sz="2800" dirty="0" smtClean="0"/>
              <a:t> de </a:t>
            </a:r>
            <a:r>
              <a:rPr lang="en-US" sz="2800" dirty="0" err="1" smtClean="0"/>
              <a:t>medições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1259632" y="4409236"/>
            <a:ext cx="795637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sz="2400" dirty="0" err="1" smtClean="0"/>
              <a:t>Parâmetro</a:t>
            </a:r>
            <a:r>
              <a:rPr lang="en-US" sz="2400" dirty="0" smtClean="0"/>
              <a:t> </a:t>
            </a:r>
            <a:r>
              <a:rPr lang="en-US" sz="2400" dirty="0" err="1" smtClean="0"/>
              <a:t>variável</a:t>
            </a:r>
            <a:r>
              <a:rPr lang="en-US" sz="2400" dirty="0" smtClean="0"/>
              <a:t>: </a:t>
            </a:r>
          </a:p>
          <a:p>
            <a:pPr marL="0" lvl="1"/>
            <a:r>
              <a:rPr lang="en-US" sz="2400" dirty="0"/>
              <a:t>	</a:t>
            </a:r>
            <a:r>
              <a:rPr lang="en-US" sz="2400" dirty="0" err="1" smtClean="0"/>
              <a:t>Semelhança</a:t>
            </a:r>
            <a:r>
              <a:rPr lang="en-US" sz="2400" dirty="0" smtClean="0"/>
              <a:t> de </a:t>
            </a:r>
            <a:r>
              <a:rPr lang="en-US" sz="2400" dirty="0" err="1" smtClean="0"/>
              <a:t>vetores</a:t>
            </a:r>
            <a:r>
              <a:rPr lang="en-US" sz="2400" dirty="0" smtClean="0"/>
              <a:t>.</a:t>
            </a:r>
            <a:endParaRPr lang="en-US" sz="2000" baseline="-25000" dirty="0"/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4" name="Marcador de Posição do Número do Diapositivo 4"/>
          <p:cNvSpPr>
            <a:spLocks noGrp="1"/>
          </p:cNvSpPr>
          <p:nvPr>
            <p:ph type="sldNum" sz="quarter" idx="12"/>
          </p:nvPr>
        </p:nvSpPr>
        <p:spPr>
          <a:xfrm>
            <a:off x="6553200" y="6482364"/>
            <a:ext cx="2133600" cy="365125"/>
          </a:xfrm>
        </p:spPr>
        <p:txBody>
          <a:bodyPr/>
          <a:lstStyle/>
          <a:p>
            <a:fld id="{EADB1DC9-B381-4533-9B50-557AAAC2262B}" type="slidenum">
              <a:rPr lang="en-US" sz="2000" smtClean="0"/>
              <a:t>18</a:t>
            </a:fld>
            <a:endParaRPr lang="en-US" sz="2000" dirty="0"/>
          </a:p>
        </p:txBody>
      </p:sp>
      <p:sp>
        <p:nvSpPr>
          <p:cNvPr id="15" name="CaixaDeTexto 14"/>
          <p:cNvSpPr txBox="1"/>
          <p:nvPr/>
        </p:nvSpPr>
        <p:spPr>
          <a:xfrm>
            <a:off x="395536" y="6487024"/>
            <a:ext cx="1260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dirty="0" smtClean="0"/>
              <a:t>Julho 2013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783471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Marcador de Posição de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754438" y="2095370"/>
                <a:ext cx="4969690" cy="2989312"/>
              </a:xfrm>
            </p:spPr>
            <p:txBody>
              <a:bodyPr>
                <a:normAutofit fontScale="85000" lnSpcReduction="10000"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PT" sz="2600" b="0" i="0" smtClean="0">
                        <a:latin typeface="Cambria Math"/>
                      </a:rPr>
                      <m:t>F</m:t>
                    </m:r>
                    <m:r>
                      <a:rPr lang="pt-PT" sz="2600" b="0" i="0" smtClean="0">
                        <a:latin typeface="Cambria Math"/>
                      </a:rPr>
                      <m:t>1=</m:t>
                    </m:r>
                    <m:rad>
                      <m:radPr>
                        <m:degHide m:val="on"/>
                        <m:ctrlPr>
                          <a:rPr lang="en-US" sz="2600" i="1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2600" i="1" smtClean="0">
                            <a:latin typeface="Cambria Math"/>
                            <a:ea typeface="Cambria Math"/>
                          </a:rPr>
                          <m:t>∆</m:t>
                        </m:r>
                        <m:sSup>
                          <m:sSupPr>
                            <m:ctrlPr>
                              <a:rPr lang="en-US" sz="2600" i="1">
                                <a:latin typeface="Cambria Math"/>
                              </a:rPr>
                            </m:ctrlPr>
                          </m:sSupPr>
                          <m:e>
                            <m:sSubSup>
                              <m:sSubSupPr>
                                <m:ctrlPr>
                                  <a:rPr lang="pt-PT" sz="2600" i="1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pt-PT" sz="2600" i="1">
                                    <a:latin typeface="Cambria Math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pt-PT" sz="2600" i="1">
                                    <a:latin typeface="Cambria Math"/>
                                  </a:rPr>
                                  <m:t>𝑥</m:t>
                                </m:r>
                              </m:sub>
                              <m:sup/>
                            </m:sSubSup>
                          </m:e>
                          <m:sup>
                            <m:r>
                              <a:rPr lang="pt-PT" sz="26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pt-PT" sz="2600" b="0" i="1" smtClean="0">
                            <a:latin typeface="Cambria Math"/>
                          </a:rPr>
                          <m:t>+</m:t>
                        </m:r>
                        <m:r>
                          <a:rPr lang="en-US" sz="2600" i="1">
                            <a:latin typeface="Cambria Math"/>
                            <a:ea typeface="Cambria Math"/>
                          </a:rPr>
                          <m:t>∆</m:t>
                        </m:r>
                        <m:sSup>
                          <m:sSupPr>
                            <m:ctrlPr>
                              <a:rPr lang="en-US" sz="2600" i="1">
                                <a:latin typeface="Cambria Math"/>
                              </a:rPr>
                            </m:ctrlPr>
                          </m:sSupPr>
                          <m:e>
                            <m:sSubSup>
                              <m:sSubSupPr>
                                <m:ctrlPr>
                                  <a:rPr lang="pt-PT" sz="2600" i="1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pt-PT" sz="2600" i="1">
                                    <a:latin typeface="Cambria Math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pt-PT" sz="2600" b="0" i="1" smtClean="0">
                                    <a:latin typeface="Cambria Math"/>
                                  </a:rPr>
                                  <m:t>𝑦</m:t>
                                </m:r>
                              </m:sub>
                              <m:sup/>
                            </m:sSubSup>
                          </m:e>
                          <m:sup>
                            <m:r>
                              <a:rPr lang="pt-PT" sz="26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endParaRPr lang="en-US" sz="2600" dirty="0" smtClean="0"/>
              </a:p>
              <a:p>
                <a14:m>
                  <m:oMath xmlns:m="http://schemas.openxmlformats.org/officeDocument/2006/math">
                    <m:r>
                      <a:rPr lang="pt-PT" sz="2600" b="0" i="1" smtClean="0">
                        <a:latin typeface="Cambria Math"/>
                      </a:rPr>
                      <m:t>𝐹</m:t>
                    </m:r>
                    <m:r>
                      <a:rPr lang="pt-PT" sz="2600" b="0" i="1" smtClean="0">
                        <a:latin typeface="Cambria Math"/>
                      </a:rPr>
                      <m:t>2= </m:t>
                    </m:r>
                    <m:acc>
                      <m:accPr>
                        <m:chr m:val="̅"/>
                        <m:ctrlPr>
                          <a:rPr lang="pt-PT" sz="2600" b="0" i="1" smtClean="0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pt-PT" sz="26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t-PT" sz="2600" b="0" i="1" smtClean="0"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pt-PT" sz="2600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acc>
                  </m:oMath>
                </a14:m>
                <a:endParaRPr lang="en-US" sz="2600" dirty="0" smtClean="0"/>
              </a:p>
              <a:p>
                <a14:m>
                  <m:oMath xmlns:m="http://schemas.openxmlformats.org/officeDocument/2006/math">
                    <m:r>
                      <a:rPr lang="pt-PT" sz="2600" b="0" i="1" smtClean="0">
                        <a:latin typeface="Cambria Math"/>
                      </a:rPr>
                      <m:t>𝐹</m:t>
                    </m:r>
                    <m:r>
                      <a:rPr lang="pt-PT" sz="2600" b="0" i="1" smtClean="0">
                        <a:latin typeface="Cambria Math"/>
                      </a:rPr>
                      <m:t>3=</m:t>
                    </m:r>
                    <m:acc>
                      <m:accPr>
                        <m:chr m:val="̅"/>
                        <m:ctrlPr>
                          <a:rPr lang="pt-PT" sz="2600" i="1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pt-PT" sz="26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t-PT" sz="2600" i="1"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pt-PT" sz="2600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acc>
                    <m:r>
                      <a:rPr lang="pt-PT" sz="2600" b="0" i="1" smtClean="0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pt-PT" sz="26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pt-PT" sz="2600" b="0" i="1" smtClean="0">
                            <a:latin typeface="Cambria Math"/>
                          </a:rPr>
                          <m:t>.</m:t>
                        </m:r>
                        <m:r>
                          <a:rPr lang="pt-PT" sz="2600" b="0" i="1" smtClean="0">
                            <a:latin typeface="Cambria Math"/>
                            <a:ea typeface="Cambria Math"/>
                          </a:rPr>
                          <m:t>∆</m:t>
                        </m:r>
                        <m:r>
                          <a:rPr lang="pt-PT" sz="2600" b="0" i="1" smtClean="0">
                            <a:latin typeface="Cambria Math"/>
                            <a:ea typeface="Cambria Math"/>
                          </a:rPr>
                          <m:t>𝑃</m:t>
                        </m:r>
                      </m:e>
                      <m:sub>
                        <m:r>
                          <a:rPr lang="pt-PT" sz="2600" b="0" i="1" smtClean="0">
                            <a:latin typeface="Cambria Math"/>
                          </a:rPr>
                          <m:t>𝑥</m:t>
                        </m:r>
                      </m:sub>
                    </m:sSub>
                    <m:r>
                      <a:rPr lang="pt-PT" sz="2600" b="0" i="0" smtClean="0">
                        <a:latin typeface="Cambria Math"/>
                      </a:rPr>
                      <m:t> </m:t>
                    </m:r>
                  </m:oMath>
                </a14:m>
                <a:endParaRPr lang="en-US" sz="2600" dirty="0" smtClean="0"/>
              </a:p>
              <a:p>
                <a14:m>
                  <m:oMath xmlns:m="http://schemas.openxmlformats.org/officeDocument/2006/math">
                    <m:r>
                      <a:rPr lang="pt-PT" sz="2600" i="1">
                        <a:latin typeface="Cambria Math"/>
                      </a:rPr>
                      <m:t>𝐹</m:t>
                    </m:r>
                    <m:r>
                      <a:rPr lang="pt-PT" sz="2600" b="0" i="1" smtClean="0">
                        <a:latin typeface="Cambria Math"/>
                      </a:rPr>
                      <m:t>4</m:t>
                    </m:r>
                    <m:r>
                      <a:rPr lang="pt-PT" sz="2600" i="1">
                        <a:latin typeface="Cambria Math"/>
                      </a:rPr>
                      <m:t>=</m:t>
                    </m:r>
                    <m:acc>
                      <m:accPr>
                        <m:chr m:val="̅"/>
                        <m:ctrlPr>
                          <a:rPr lang="pt-PT" sz="2600" i="1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pt-PT" sz="26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t-PT" sz="2600" i="1"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pt-PT" sz="2600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acc>
                    <m:r>
                      <a:rPr lang="pt-PT" sz="2600" i="1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pt-PT" sz="2600" i="1">
                            <a:latin typeface="Cambria Math"/>
                          </a:rPr>
                        </m:ctrlPr>
                      </m:sSubPr>
                      <m:e>
                        <m:r>
                          <a:rPr lang="pt-PT" sz="2600" i="1">
                            <a:latin typeface="Cambria Math"/>
                          </a:rPr>
                          <m:t>.</m:t>
                        </m:r>
                        <m:r>
                          <a:rPr lang="pt-PT" sz="2600" i="1">
                            <a:latin typeface="Cambria Math"/>
                            <a:ea typeface="Cambria Math"/>
                          </a:rPr>
                          <m:t>∆</m:t>
                        </m:r>
                        <m:r>
                          <a:rPr lang="pt-PT" sz="2600" i="1">
                            <a:latin typeface="Cambria Math"/>
                            <a:ea typeface="Cambria Math"/>
                          </a:rPr>
                          <m:t>𝑃</m:t>
                        </m:r>
                      </m:e>
                      <m:sub>
                        <m:r>
                          <a:rPr lang="pt-PT" sz="2600" b="0" i="1" smtClean="0">
                            <a:latin typeface="Cambria Math"/>
                            <a:ea typeface="Cambria Math"/>
                          </a:rPr>
                          <m:t>𝑦</m:t>
                        </m:r>
                      </m:sub>
                    </m:sSub>
                  </m:oMath>
                </a14:m>
                <a:endParaRPr lang="en-US" sz="2600" dirty="0" smtClean="0"/>
              </a:p>
              <a:p>
                <a14:m>
                  <m:oMath xmlns:m="http://schemas.openxmlformats.org/officeDocument/2006/math">
                    <m:r>
                      <a:rPr lang="pt-PT" sz="2600" i="1">
                        <a:latin typeface="Cambria Math"/>
                      </a:rPr>
                      <m:t>𝐹</m:t>
                    </m:r>
                    <m:r>
                      <a:rPr lang="pt-PT" sz="2600" b="0" i="1" smtClean="0">
                        <a:latin typeface="Cambria Math"/>
                      </a:rPr>
                      <m:t>5</m:t>
                    </m:r>
                    <m:r>
                      <a:rPr lang="pt-PT" sz="2600" i="1">
                        <a:latin typeface="Cambria Math"/>
                      </a:rPr>
                      <m:t>=</m:t>
                    </m:r>
                    <m:r>
                      <a:rPr lang="pt-PT" sz="2600" b="0" i="1" smtClean="0">
                        <a:latin typeface="Cambria Math"/>
                      </a:rPr>
                      <m:t>𝑆𝑡𝑎𝑛𝑑𝑎𝑟𝑑</m:t>
                    </m:r>
                    <m:r>
                      <a:rPr lang="pt-PT" sz="2600" b="0" i="1" smtClean="0">
                        <a:latin typeface="Cambria Math"/>
                      </a:rPr>
                      <m:t> </m:t>
                    </m:r>
                    <m:r>
                      <a:rPr lang="pt-PT" sz="2600" b="0" i="1" smtClean="0">
                        <a:latin typeface="Cambria Math"/>
                      </a:rPr>
                      <m:t>𝑑𝑒𝑣𝑖𝑎𝑡𝑖𝑜𝑛</m:t>
                    </m:r>
                    <m:r>
                      <a:rPr lang="pt-PT" sz="2600" b="0" i="1" smtClean="0">
                        <a:latin typeface="Cambria Math"/>
                      </a:rPr>
                      <m:t> </m:t>
                    </m:r>
                    <m:r>
                      <a:rPr lang="pt-PT" sz="2600" b="0" i="1" smtClean="0">
                        <a:latin typeface="Cambria Math"/>
                      </a:rPr>
                      <m:t>𝑜𝑓</m:t>
                    </m:r>
                    <m:acc>
                      <m:accPr>
                        <m:chr m:val="̅"/>
                        <m:ctrlPr>
                          <a:rPr lang="pt-PT" sz="2600" i="1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pt-PT" sz="26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t-PT" sz="2600" i="1"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pt-PT" sz="2600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acc>
                  </m:oMath>
                </a14:m>
                <a:endParaRPr lang="en-US" sz="2600" dirty="0" smtClean="0"/>
              </a:p>
              <a:p>
                <a14:m>
                  <m:oMath xmlns:m="http://schemas.openxmlformats.org/officeDocument/2006/math">
                    <m:r>
                      <a:rPr lang="pt-PT" sz="2600" i="1">
                        <a:latin typeface="Cambria Math"/>
                      </a:rPr>
                      <m:t>𝐹</m:t>
                    </m:r>
                    <m:r>
                      <a:rPr lang="pt-PT" sz="2600" b="0" i="1" smtClean="0">
                        <a:latin typeface="Cambria Math"/>
                      </a:rPr>
                      <m:t>6</m:t>
                    </m:r>
                    <m:r>
                      <a:rPr lang="pt-PT" sz="2600" i="1">
                        <a:latin typeface="Cambria Math"/>
                      </a:rPr>
                      <m:t>=</m:t>
                    </m:r>
                    <m:r>
                      <a:rPr lang="pt-PT" sz="2600" i="1">
                        <a:latin typeface="Cambria Math"/>
                      </a:rPr>
                      <m:t>𝑆𝑒𝑐𝑜𝑛𝑑</m:t>
                    </m:r>
                    <m:r>
                      <a:rPr lang="pt-PT" sz="2600" b="0" i="1" smtClean="0">
                        <a:latin typeface="Cambria Math"/>
                      </a:rPr>
                      <m:t> </m:t>
                    </m:r>
                    <m:r>
                      <a:rPr lang="pt-PT" sz="2600" b="0" i="1" smtClean="0">
                        <a:latin typeface="Cambria Math"/>
                      </a:rPr>
                      <m:t>𝑜𝑟𝑑𝑒𝑟</m:t>
                    </m:r>
                    <m:r>
                      <a:rPr lang="pt-PT" sz="2600" b="0" i="1" smtClean="0">
                        <a:latin typeface="Cambria Math"/>
                      </a:rPr>
                      <m:t> </m:t>
                    </m:r>
                    <m:r>
                      <a:rPr lang="pt-PT" sz="2600" b="0" i="1" smtClean="0">
                        <a:latin typeface="Cambria Math"/>
                      </a:rPr>
                      <m:t>𝑚𝑜𝑚𝑒𝑛𝑡</m:t>
                    </m:r>
                    <m:r>
                      <a:rPr lang="pt-PT" sz="2600" i="1">
                        <a:latin typeface="Cambria Math"/>
                      </a:rPr>
                      <m:t> </m:t>
                    </m:r>
                    <m:r>
                      <a:rPr lang="pt-PT" sz="2600" i="1">
                        <a:latin typeface="Cambria Math"/>
                      </a:rPr>
                      <m:t>𝑜𝑓</m:t>
                    </m:r>
                    <m:acc>
                      <m:accPr>
                        <m:chr m:val="̅"/>
                        <m:ctrlPr>
                          <a:rPr lang="pt-PT" sz="2600" i="1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pt-PT" sz="26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t-PT" sz="2600" i="1"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pt-PT" sz="2600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ac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Marcador de Posição de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54438" y="2095370"/>
                <a:ext cx="4969690" cy="2989312"/>
              </a:xfrm>
              <a:blipFill rotWithShape="1">
                <a:blip r:embed="rId3"/>
                <a:stretch>
                  <a:fillRect l="-14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aixaDeTexto 4"/>
          <p:cNvSpPr txBox="1"/>
          <p:nvPr/>
        </p:nvSpPr>
        <p:spPr>
          <a:xfrm>
            <a:off x="2735796" y="6488668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/>
              <a:t>Daniel Torres Couto Coimbra e Silva </a:t>
            </a:r>
            <a:endParaRPr lang="pt-PT" dirty="0"/>
          </a:p>
        </p:txBody>
      </p:sp>
      <p:cxnSp>
        <p:nvCxnSpPr>
          <p:cNvPr id="7" name="Conexão recta 6"/>
          <p:cNvCxnSpPr/>
          <p:nvPr/>
        </p:nvCxnSpPr>
        <p:spPr>
          <a:xfrm>
            <a:off x="0" y="6471615"/>
            <a:ext cx="9144000" cy="0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8" name="Cortar Rectângulo de Canto Diagonal 7"/>
          <p:cNvSpPr/>
          <p:nvPr/>
        </p:nvSpPr>
        <p:spPr>
          <a:xfrm>
            <a:off x="503547" y="116632"/>
            <a:ext cx="5868652" cy="864096"/>
          </a:xfrm>
          <a:prstGeom prst="snip2Diag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3200" dirty="0" smtClean="0"/>
              <a:t>Processo de Segmentação</a:t>
            </a:r>
            <a:endParaRPr lang="pt-PT" sz="3200" dirty="0"/>
          </a:p>
        </p:txBody>
      </p:sp>
      <p:pic>
        <p:nvPicPr>
          <p:cNvPr id="9" name="Picture 2" descr="C:\Users\User\Desktop\ua_log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3291" y="39169"/>
            <a:ext cx="1055909" cy="1019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ortar Rectângulo de Canto Diagonal 10"/>
          <p:cNvSpPr/>
          <p:nvPr/>
        </p:nvSpPr>
        <p:spPr>
          <a:xfrm>
            <a:off x="1781632" y="1127626"/>
            <a:ext cx="4590568" cy="285150"/>
          </a:xfrm>
          <a:prstGeom prst="snip2Diag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dirty="0" smtClean="0"/>
              <a:t>Algoritmos implementados</a:t>
            </a:r>
            <a:endParaRPr lang="pt-PT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ixaDeTexto 11"/>
              <p:cNvSpPr txBox="1"/>
              <p:nvPr/>
            </p:nvSpPr>
            <p:spPr>
              <a:xfrm>
                <a:off x="1259632" y="5013176"/>
                <a:ext cx="7272808" cy="1030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pt-PT" sz="2400" b="0" i="1" smtClean="0">
                            <a:latin typeface="Cambria Math"/>
                          </a:rPr>
                          <m:t>𝐶𝑜𝑠𝐷</m:t>
                        </m:r>
                      </m:e>
                      <m:sub>
                        <m:r>
                          <a:rPr lang="pt-PT" sz="24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pt-PT" sz="2400" b="0" i="1" smtClean="0"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pt-PT" sz="2400" b="0" i="1" smtClean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pt-PT" sz="24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t-PT" sz="2400" b="0" i="1" smtClean="0"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pt-PT" sz="2400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pt-PT" sz="2400" b="0" i="1" smtClean="0">
                            <a:latin typeface="Cambria Math"/>
                          </a:rPr>
                          <m:t>. </m:t>
                        </m:r>
                        <m:sSub>
                          <m:sSubPr>
                            <m:ctrlPr>
                              <a:rPr lang="pt-PT" sz="24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t-PT" sz="2400" b="0" i="1" smtClean="0"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pt-PT" sz="2400" b="0" i="1" smtClean="0">
                                <a:latin typeface="Cambria Math"/>
                              </a:rPr>
                              <m:t>𝑖</m:t>
                            </m:r>
                            <m:r>
                              <a:rPr lang="pt-PT" sz="2400" b="0" i="1" smtClean="0">
                                <a:latin typeface="Cambria Math"/>
                              </a:rPr>
                              <m:t>+1</m:t>
                            </m:r>
                          </m:sub>
                        </m:sSub>
                      </m:num>
                      <m:den>
                        <m:d>
                          <m:dPr>
                            <m:begChr m:val="‖"/>
                            <m:endChr m:val="‖"/>
                            <m:ctrlPr>
                              <a:rPr lang="pt-PT" sz="2400" b="0" i="1" smtClean="0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pt-PT" sz="24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pt-PT" sz="2400" b="0" i="1" smtClean="0">
                                    <a:latin typeface="Cambria Math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pt-PT" sz="2400" b="0" i="1" smtClean="0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d>
                          <m:dPr>
                            <m:begChr m:val="‖"/>
                            <m:endChr m:val="‖"/>
                            <m:ctrlPr>
                              <a:rPr lang="pt-PT" sz="2400" b="0" i="1" smtClean="0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pt-PT" sz="24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pt-PT" sz="2400" b="0" i="1" smtClean="0">
                                    <a:latin typeface="Cambria Math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pt-PT" sz="2400" b="0" i="1" smtClean="0">
                                    <a:latin typeface="Cambria Math"/>
                                  </a:rPr>
                                  <m:t>𝑖</m:t>
                                </m:r>
                                <m:r>
                                  <a:rPr lang="pt-PT" sz="2400" b="0" i="1" smtClean="0">
                                    <a:latin typeface="Cambria Math"/>
                                  </a:rPr>
                                  <m:t>+1</m:t>
                                </m:r>
                              </m:sub>
                            </m:sSub>
                          </m:e>
                        </m:d>
                      </m:den>
                    </m:f>
                    <m:r>
                      <a:rPr lang="pt-PT" sz="2400" b="0" i="1" smtClean="0">
                        <a:latin typeface="Cambria Math"/>
                        <a:ea typeface="Cambria Math"/>
                      </a:rPr>
                      <m:t>= </m:t>
                    </m:r>
                    <m:f>
                      <m:fPr>
                        <m:ctrlPr>
                          <a:rPr lang="pt-PT" sz="2400" b="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ctrlPr>
                              <a:rPr lang="pt-PT" sz="2400" b="0" i="1" smtClean="0">
                                <a:latin typeface="Cambria Math"/>
                                <a:ea typeface="Cambria Math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pt-PT" sz="2400" b="0" i="1" smtClean="0">
                                <a:latin typeface="Cambria Math"/>
                                <a:ea typeface="Cambria Math"/>
                              </a:rPr>
                              <m:t>𝑗</m:t>
                            </m:r>
                            <m:r>
                              <a:rPr lang="pt-PT" sz="2400" b="0" i="1" smtClean="0">
                                <a:latin typeface="Cambria Math"/>
                                <a:ea typeface="Cambria Math"/>
                              </a:rPr>
                              <m:t>=1</m:t>
                            </m:r>
                          </m:sub>
                          <m:sup>
                            <m:r>
                              <a:rPr lang="pt-PT" sz="2400" b="0" i="1" smtClean="0">
                                <a:latin typeface="Cambria Math"/>
                                <a:ea typeface="Cambria Math"/>
                              </a:rPr>
                              <m:t>6</m:t>
                            </m:r>
                          </m:sup>
                          <m:e>
                            <m:sSub>
                              <m:sSubPr>
                                <m:ctrlPr>
                                  <a:rPr lang="pt-PT" sz="2400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pt-PT" sz="2400" b="0" i="1" smtClean="0">
                                    <a:latin typeface="Cambria Math"/>
                                    <a:ea typeface="Cambria Math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pt-PT" sz="2400" b="0" i="1" smtClean="0">
                                    <a:latin typeface="Cambria Math"/>
                                    <a:ea typeface="Cambria Math"/>
                                  </a:rPr>
                                  <m:t>𝑖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pt-PT" sz="2400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dPr>
                              <m:e>
                                <m:r>
                                  <a:rPr lang="pt-PT" sz="2400" b="0" i="1" smtClean="0">
                                    <a:latin typeface="Cambria Math"/>
                                    <a:ea typeface="Cambria Math"/>
                                  </a:rPr>
                                  <m:t>𝑗</m:t>
                                </m:r>
                              </m:e>
                            </m:d>
                            <m:r>
                              <a:rPr lang="pt-PT" sz="2400" b="0" i="1" smtClean="0">
                                <a:latin typeface="Cambria Math"/>
                                <a:ea typeface="Cambria Math"/>
                              </a:rPr>
                              <m:t>× </m:t>
                            </m:r>
                            <m:sSub>
                              <m:sSubPr>
                                <m:ctrlPr>
                                  <a:rPr lang="pt-PT" sz="2400" i="1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pt-PT" sz="2400" i="1">
                                    <a:latin typeface="Cambria Math"/>
                                    <a:ea typeface="Cambria Math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pt-PT" sz="2400" i="1">
                                    <a:latin typeface="Cambria Math"/>
                                    <a:ea typeface="Cambria Math"/>
                                  </a:rPr>
                                  <m:t>𝑖</m:t>
                                </m:r>
                                <m:r>
                                  <a:rPr lang="pt-PT" sz="2400" b="0" i="1" smtClean="0">
                                    <a:latin typeface="Cambria Math"/>
                                    <a:ea typeface="Cambria Math"/>
                                  </a:rPr>
                                  <m:t>+1</m:t>
                                </m:r>
                              </m:sub>
                            </m:sSub>
                            <m:r>
                              <a:rPr lang="pt-PT" sz="2400" i="1">
                                <a:latin typeface="Cambria Math"/>
                                <a:ea typeface="Cambria Math"/>
                              </a:rPr>
                              <m:t>(</m:t>
                            </m:r>
                            <m:r>
                              <a:rPr lang="pt-PT" sz="2400" i="1">
                                <a:latin typeface="Cambria Math"/>
                                <a:ea typeface="Cambria Math"/>
                              </a:rPr>
                              <m:t>𝑗</m:t>
                            </m:r>
                            <m:r>
                              <a:rPr lang="pt-PT" sz="2400" b="0" i="1" smtClean="0">
                                <a:latin typeface="Cambria Math"/>
                                <a:ea typeface="Cambria Math"/>
                              </a:rPr>
                              <m:t>)</m:t>
                            </m:r>
                          </m:e>
                        </m:nary>
                      </m:num>
                      <m:den>
                        <m:rad>
                          <m:radPr>
                            <m:degHide m:val="on"/>
                            <m:ctrlPr>
                              <a:rPr lang="pt-PT" sz="2400" b="0" i="1" smtClean="0">
                                <a:latin typeface="Cambria Math"/>
                                <a:ea typeface="Cambria Math"/>
                              </a:rPr>
                            </m:ctrlPr>
                          </m:radPr>
                          <m:deg/>
                          <m:e>
                            <m:nary>
                              <m:naryPr>
                                <m:chr m:val="∑"/>
                                <m:ctrlPr>
                                  <a:rPr lang="pt-PT" sz="2400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3"/>
                                  </m:rPr>
                                  <a:rPr lang="pt-PT" sz="2400" b="0" i="1" smtClean="0">
                                    <a:latin typeface="Cambria Math"/>
                                    <a:ea typeface="Cambria Math"/>
                                  </a:rPr>
                                  <m:t>𝑗</m:t>
                                </m:r>
                                <m:r>
                                  <a:rPr lang="pt-PT" sz="2400" b="0" i="1" smtClean="0">
                                    <a:latin typeface="Cambria Math"/>
                                    <a:ea typeface="Cambria Math"/>
                                  </a:rPr>
                                  <m:t>=1</m:t>
                                </m:r>
                              </m:sub>
                              <m:sup>
                                <m:r>
                                  <a:rPr lang="pt-PT" sz="2400" b="0" i="1" smtClean="0">
                                    <a:latin typeface="Cambria Math"/>
                                    <a:ea typeface="Cambria Math"/>
                                  </a:rPr>
                                  <m:t>6</m:t>
                                </m:r>
                              </m:sup>
                              <m:e>
                                <m:sSup>
                                  <m:sSupPr>
                                    <m:ctrlPr>
                                      <a:rPr lang="pt-PT" sz="2400" b="0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pt-PT" sz="2400" b="0" i="1" smtClean="0">
                                        <a:latin typeface="Cambria Math"/>
                                        <a:ea typeface="Cambria Math"/>
                                      </a:rPr>
                                      <m:t>( </m:t>
                                    </m:r>
                                    <m:sSub>
                                      <m:sSubPr>
                                        <m:ctrlPr>
                                          <a:rPr lang="pt-PT" sz="2400" b="0" i="1" smtClean="0"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PT" sz="2400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𝑠</m:t>
                                        </m:r>
                                      </m:e>
                                      <m:sub>
                                        <m:r>
                                          <a:rPr lang="pt-PT" sz="2400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pt-PT" sz="2400" b="0" i="1" smtClean="0">
                                        <a:latin typeface="Cambria Math"/>
                                        <a:ea typeface="Cambria Math"/>
                                      </a:rPr>
                                      <m:t>(</m:t>
                                    </m:r>
                                    <m:r>
                                      <a:rPr lang="pt-PT" sz="2400" b="0" i="1" smtClean="0">
                                        <a:latin typeface="Cambria Math"/>
                                        <a:ea typeface="Cambria Math"/>
                                      </a:rPr>
                                      <m:t>𝑗</m:t>
                                    </m:r>
                                    <m:r>
                                      <a:rPr lang="pt-PT" sz="2400" b="0" i="1" smtClean="0">
                                        <a:latin typeface="Cambria Math"/>
                                        <a:ea typeface="Cambria Math"/>
                                      </a:rPr>
                                      <m:t>))</m:t>
                                    </m:r>
                                  </m:e>
                                  <m:sup>
                                    <m:r>
                                      <a:rPr lang="pt-PT" sz="2400" b="0" i="1" smtClean="0">
                                        <a:latin typeface="Cambria Math"/>
                                        <a:ea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nary>
                          </m:e>
                        </m:rad>
                        <m:r>
                          <a:rPr lang="pt-PT" sz="2400" b="0" i="1" smtClean="0">
                            <a:latin typeface="Cambria Math"/>
                            <a:ea typeface="Cambria Math"/>
                          </a:rPr>
                          <m:t> × </m:t>
                        </m:r>
                        <m:rad>
                          <m:radPr>
                            <m:degHide m:val="on"/>
                            <m:ctrlPr>
                              <a:rPr lang="pt-PT" sz="2400" b="0" i="1" smtClean="0">
                                <a:latin typeface="Cambria Math"/>
                                <a:ea typeface="Cambria Math"/>
                              </a:rPr>
                            </m:ctrlPr>
                          </m:radPr>
                          <m:deg/>
                          <m:e>
                            <m:nary>
                              <m:naryPr>
                                <m:chr m:val="∑"/>
                                <m:ctrlPr>
                                  <a:rPr lang="pt-PT" sz="2400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3"/>
                                  </m:rPr>
                                  <a:rPr lang="pt-PT" sz="2400" b="0" i="1" smtClean="0">
                                    <a:latin typeface="Cambria Math"/>
                                    <a:ea typeface="Cambria Math"/>
                                  </a:rPr>
                                  <m:t>𝑗</m:t>
                                </m:r>
                                <m:r>
                                  <a:rPr lang="pt-PT" sz="2400" b="0" i="1" smtClean="0">
                                    <a:latin typeface="Cambria Math"/>
                                    <a:ea typeface="Cambria Math"/>
                                  </a:rPr>
                                  <m:t>=1</m:t>
                                </m:r>
                              </m:sub>
                              <m:sup>
                                <m:r>
                                  <a:rPr lang="pt-PT" sz="2400" b="0" i="1" smtClean="0">
                                    <a:latin typeface="Cambria Math"/>
                                    <a:ea typeface="Cambria Math"/>
                                  </a:rPr>
                                  <m:t>6</m:t>
                                </m:r>
                              </m:sup>
                              <m:e>
                                <m:sSup>
                                  <m:sSupPr>
                                    <m:ctrlPr>
                                      <a:rPr lang="pt-PT" sz="2400" b="0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pt-PT" sz="2400" b="0" i="1" smtClean="0">
                                        <a:latin typeface="Cambria Math"/>
                                        <a:ea typeface="Cambria Math"/>
                                      </a:rPr>
                                      <m:t>( </m:t>
                                    </m:r>
                                    <m:sSub>
                                      <m:sSubPr>
                                        <m:ctrlPr>
                                          <a:rPr lang="pt-PT" sz="2400" b="0" i="1" smtClean="0"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PT" sz="2400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𝑠</m:t>
                                        </m:r>
                                      </m:e>
                                      <m:sub>
                                        <m:r>
                                          <a:rPr lang="pt-PT" sz="2400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𝑖</m:t>
                                        </m:r>
                                        <m:r>
                                          <a:rPr lang="pt-PT" sz="2400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+1</m:t>
                                        </m:r>
                                      </m:sub>
                                    </m:sSub>
                                    <m:r>
                                      <a:rPr lang="pt-PT" sz="2400" b="0" i="1" smtClean="0">
                                        <a:latin typeface="Cambria Math"/>
                                        <a:ea typeface="Cambria Math"/>
                                      </a:rPr>
                                      <m:t>(</m:t>
                                    </m:r>
                                    <m:r>
                                      <a:rPr lang="pt-PT" sz="2400" b="0" i="1" smtClean="0">
                                        <a:latin typeface="Cambria Math"/>
                                        <a:ea typeface="Cambria Math"/>
                                      </a:rPr>
                                      <m:t>𝑗</m:t>
                                    </m:r>
                                    <m:r>
                                      <a:rPr lang="pt-PT" sz="2400" b="0" i="1" smtClean="0">
                                        <a:latin typeface="Cambria Math"/>
                                        <a:ea typeface="Cambria Math"/>
                                      </a:rPr>
                                      <m:t>))</m:t>
                                    </m:r>
                                  </m:e>
                                  <m:sup>
                                    <m:r>
                                      <a:rPr lang="pt-PT" sz="2400" b="0" i="1" smtClean="0">
                                        <a:latin typeface="Cambria Math"/>
                                        <a:ea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nary>
                          </m:e>
                        </m:rad>
                      </m:den>
                    </m:f>
                  </m:oMath>
                </a14:m>
                <a:r>
                  <a:rPr lang="en-US" sz="2400" dirty="0" smtClean="0"/>
                  <a:t> </a:t>
                </a:r>
                <a:endParaRPr lang="en-US" sz="2400" dirty="0"/>
              </a:p>
            </p:txBody>
          </p:sp>
        </mc:Choice>
        <mc:Fallback xmlns="">
          <p:sp>
            <p:nvSpPr>
              <p:cNvPr id="12" name="CaixaDeTexto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9632" y="5013176"/>
                <a:ext cx="7272808" cy="1030218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Cortar Rectângulo de Canto Diagonal 12"/>
          <p:cNvSpPr/>
          <p:nvPr/>
        </p:nvSpPr>
        <p:spPr>
          <a:xfrm>
            <a:off x="2339752" y="1567191"/>
            <a:ext cx="4032448" cy="285150"/>
          </a:xfrm>
          <a:prstGeom prst="snip2Diag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dirty="0" err="1" smtClean="0"/>
              <a:t>Multivariable</a:t>
            </a:r>
            <a:r>
              <a:rPr lang="pt-PT" sz="2400" dirty="0" smtClean="0"/>
              <a:t> </a:t>
            </a:r>
            <a:r>
              <a:rPr lang="pt-PT" sz="2400" dirty="0" err="1" smtClean="0"/>
              <a:t>Segmentation</a:t>
            </a:r>
            <a:endParaRPr lang="pt-PT" sz="2400" dirty="0"/>
          </a:p>
        </p:txBody>
      </p:sp>
      <p:sp>
        <p:nvSpPr>
          <p:cNvPr id="3" name="CaixaDeTexto 2"/>
          <p:cNvSpPr txBox="1"/>
          <p:nvPr/>
        </p:nvSpPr>
        <p:spPr>
          <a:xfrm>
            <a:off x="5580112" y="2492896"/>
            <a:ext cx="31318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mbria Math" pitchFamily="18" charset="0"/>
                <a:ea typeface="Cambria Math" pitchFamily="18" charset="0"/>
              </a:rPr>
              <a:t>P</a:t>
            </a:r>
            <a:r>
              <a:rPr lang="en-US" sz="2400" baseline="-25000" dirty="0" smtClean="0">
                <a:latin typeface="Cambria Math" pitchFamily="18" charset="0"/>
                <a:ea typeface="Cambria Math" pitchFamily="18" charset="0"/>
              </a:rPr>
              <a:t>i</a:t>
            </a:r>
            <a:r>
              <a:rPr lang="en-US" sz="2400" dirty="0" smtClean="0">
                <a:latin typeface="Cambria Math" pitchFamily="18" charset="0"/>
                <a:ea typeface="Cambria Math" pitchFamily="18" charset="0"/>
              </a:rPr>
              <a:t> = [p</a:t>
            </a:r>
            <a:r>
              <a:rPr lang="en-US" sz="2400" baseline="-25000" dirty="0" smtClean="0">
                <a:latin typeface="Cambria Math" pitchFamily="18" charset="0"/>
                <a:ea typeface="Cambria Math" pitchFamily="18" charset="0"/>
              </a:rPr>
              <a:t>i</a:t>
            </a:r>
            <a:r>
              <a:rPr lang="en-US" sz="2400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sz="2400" dirty="0" smtClean="0">
                <a:latin typeface="Cambria Math" pitchFamily="18" charset="0"/>
                <a:ea typeface="Cambria Math" pitchFamily="18" charset="0"/>
              </a:rPr>
              <a:t> p</a:t>
            </a:r>
            <a:r>
              <a:rPr lang="en-US" sz="2400" baseline="-25000" dirty="0" smtClean="0">
                <a:latin typeface="Cambria Math" pitchFamily="18" charset="0"/>
                <a:ea typeface="Cambria Math" pitchFamily="18" charset="0"/>
              </a:rPr>
              <a:t>i+1</a:t>
            </a:r>
            <a:r>
              <a:rPr lang="en-US" sz="2400" dirty="0" smtClean="0">
                <a:latin typeface="Cambria Math" pitchFamily="18" charset="0"/>
                <a:ea typeface="Cambria Math" pitchFamily="18" charset="0"/>
              </a:rPr>
              <a:t>]</a:t>
            </a:r>
          </a:p>
          <a:p>
            <a:r>
              <a:rPr lang="en-US" sz="2400" dirty="0" smtClean="0">
                <a:latin typeface="Cambria Math" pitchFamily="18" charset="0"/>
                <a:ea typeface="Cambria Math" pitchFamily="18" charset="0"/>
              </a:rPr>
              <a:t>P</a:t>
            </a:r>
            <a:r>
              <a:rPr lang="en-US" sz="2400" baseline="-25000" dirty="0" smtClean="0">
                <a:latin typeface="Cambria Math" pitchFamily="18" charset="0"/>
                <a:ea typeface="Cambria Math" pitchFamily="18" charset="0"/>
              </a:rPr>
              <a:t>i+1</a:t>
            </a:r>
            <a:r>
              <a:rPr lang="en-US" sz="2400" dirty="0" smtClean="0">
                <a:latin typeface="Cambria Math" pitchFamily="18" charset="0"/>
                <a:ea typeface="Cambria Math" pitchFamily="18" charset="0"/>
              </a:rPr>
              <a:t> = [p</a:t>
            </a:r>
            <a:r>
              <a:rPr lang="en-US" sz="2400" baseline="-25000" dirty="0" smtClean="0">
                <a:latin typeface="Cambria Math" pitchFamily="18" charset="0"/>
                <a:ea typeface="Cambria Math" pitchFamily="18" charset="0"/>
              </a:rPr>
              <a:t>i+1 </a:t>
            </a:r>
            <a:r>
              <a:rPr lang="en-US" sz="2400" dirty="0" smtClean="0">
                <a:latin typeface="Cambria Math" pitchFamily="18" charset="0"/>
                <a:ea typeface="Cambria Math" pitchFamily="18" charset="0"/>
              </a:rPr>
              <a:t> p</a:t>
            </a:r>
            <a:r>
              <a:rPr lang="en-US" sz="2400" baseline="-25000" dirty="0" smtClean="0">
                <a:latin typeface="Cambria Math" pitchFamily="18" charset="0"/>
                <a:ea typeface="Cambria Math" pitchFamily="18" charset="0"/>
              </a:rPr>
              <a:t>i+2</a:t>
            </a:r>
            <a:r>
              <a:rPr lang="en-US" sz="2400" dirty="0" smtClean="0">
                <a:latin typeface="Cambria Math" pitchFamily="18" charset="0"/>
                <a:ea typeface="Cambria Math" pitchFamily="18" charset="0"/>
              </a:rPr>
              <a:t>]</a:t>
            </a:r>
            <a:endParaRPr lang="en-US" dirty="0"/>
          </a:p>
        </p:txBody>
      </p:sp>
      <p:sp>
        <p:nvSpPr>
          <p:cNvPr id="14" name="Marcador de Posição do Número do Diapositivo 4"/>
          <p:cNvSpPr>
            <a:spLocks noGrp="1"/>
          </p:cNvSpPr>
          <p:nvPr>
            <p:ph type="sldNum" sz="quarter" idx="12"/>
          </p:nvPr>
        </p:nvSpPr>
        <p:spPr>
          <a:xfrm>
            <a:off x="6553200" y="6482364"/>
            <a:ext cx="2133600" cy="365125"/>
          </a:xfrm>
        </p:spPr>
        <p:txBody>
          <a:bodyPr/>
          <a:lstStyle/>
          <a:p>
            <a:fld id="{EADB1DC9-B381-4533-9B50-557AAAC2262B}" type="slidenum">
              <a:rPr lang="en-US" sz="2000" smtClean="0"/>
              <a:t>19</a:t>
            </a:fld>
            <a:endParaRPr lang="en-US" sz="2000" dirty="0"/>
          </a:p>
        </p:txBody>
      </p:sp>
      <p:sp>
        <p:nvSpPr>
          <p:cNvPr id="15" name="CaixaDeTexto 14"/>
          <p:cNvSpPr txBox="1"/>
          <p:nvPr/>
        </p:nvSpPr>
        <p:spPr>
          <a:xfrm>
            <a:off x="395536" y="6487024"/>
            <a:ext cx="1260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dirty="0" smtClean="0"/>
              <a:t>Julho 2013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716898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aixaDeTexto 15"/>
          <p:cNvSpPr txBox="1"/>
          <p:nvPr/>
        </p:nvSpPr>
        <p:spPr>
          <a:xfrm>
            <a:off x="2735796" y="6488668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/>
              <a:t>Daniel Torres Couto Coimbra e Silva </a:t>
            </a:r>
            <a:endParaRPr lang="pt-PT" dirty="0"/>
          </a:p>
        </p:txBody>
      </p:sp>
      <p:sp>
        <p:nvSpPr>
          <p:cNvPr id="20" name="Rectângulo 19"/>
          <p:cNvSpPr/>
          <p:nvPr/>
        </p:nvSpPr>
        <p:spPr>
          <a:xfrm>
            <a:off x="503548" y="158732"/>
            <a:ext cx="49325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3200" dirty="0" smtClean="0">
                <a:solidFill>
                  <a:schemeClr val="bg1">
                    <a:lumMod val="95000"/>
                  </a:schemeClr>
                </a:solidFill>
              </a:rPr>
              <a:t>Estrutura</a:t>
            </a:r>
            <a:endParaRPr lang="en-US" sz="32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9" name="CaixaDeTexto 28"/>
          <p:cNvSpPr txBox="1"/>
          <p:nvPr/>
        </p:nvSpPr>
        <p:spPr>
          <a:xfrm>
            <a:off x="503547" y="2031231"/>
            <a:ext cx="4068451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LIDAR</a:t>
            </a:r>
            <a:endParaRPr lang="en-US" sz="2400" dirty="0"/>
          </a:p>
        </p:txBody>
      </p:sp>
      <p:sp>
        <p:nvSpPr>
          <p:cNvPr id="30" name="CaixaDeTexto 29"/>
          <p:cNvSpPr txBox="1"/>
          <p:nvPr/>
        </p:nvSpPr>
        <p:spPr>
          <a:xfrm>
            <a:off x="503548" y="2679303"/>
            <a:ext cx="4068451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 smtClean="0"/>
              <a:t>Visão</a:t>
            </a:r>
            <a:r>
              <a:rPr lang="en-US" sz="2400" dirty="0" smtClean="0"/>
              <a:t> </a:t>
            </a:r>
            <a:r>
              <a:rPr lang="en-US" sz="2400" dirty="0" err="1" smtClean="0"/>
              <a:t>geral</a:t>
            </a:r>
            <a:r>
              <a:rPr lang="en-US" sz="2400" dirty="0" smtClean="0"/>
              <a:t> do </a:t>
            </a:r>
            <a:r>
              <a:rPr lang="en-US" sz="2400" dirty="0" err="1" smtClean="0"/>
              <a:t>Projeto</a:t>
            </a:r>
            <a:endParaRPr lang="en-US" sz="2400" dirty="0"/>
          </a:p>
        </p:txBody>
      </p:sp>
      <p:sp>
        <p:nvSpPr>
          <p:cNvPr id="31" name="CaixaDeTexto 30"/>
          <p:cNvSpPr txBox="1"/>
          <p:nvPr/>
        </p:nvSpPr>
        <p:spPr>
          <a:xfrm>
            <a:off x="503548" y="3399383"/>
            <a:ext cx="4068452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 smtClean="0"/>
              <a:t>Processo</a:t>
            </a:r>
            <a:r>
              <a:rPr lang="en-US" sz="2400" dirty="0" smtClean="0"/>
              <a:t> de Segmentação</a:t>
            </a:r>
            <a:endParaRPr lang="en-US" sz="2400" dirty="0"/>
          </a:p>
        </p:txBody>
      </p:sp>
      <p:sp>
        <p:nvSpPr>
          <p:cNvPr id="32" name="CaixaDeTexto 31"/>
          <p:cNvSpPr txBox="1"/>
          <p:nvPr/>
        </p:nvSpPr>
        <p:spPr>
          <a:xfrm>
            <a:off x="503548" y="5559623"/>
            <a:ext cx="4068452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Conclusões e Trabalho </a:t>
            </a:r>
            <a:r>
              <a:rPr lang="en-US" sz="2400" dirty="0" err="1" smtClean="0"/>
              <a:t>Futuro</a:t>
            </a:r>
            <a:endParaRPr lang="en-US" sz="2400" dirty="0"/>
          </a:p>
        </p:txBody>
      </p:sp>
      <p:sp>
        <p:nvSpPr>
          <p:cNvPr id="21" name="CaixaDeTexto 20"/>
          <p:cNvSpPr txBox="1"/>
          <p:nvPr/>
        </p:nvSpPr>
        <p:spPr>
          <a:xfrm>
            <a:off x="503548" y="1340768"/>
            <a:ext cx="4068450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 smtClean="0"/>
              <a:t>Enquadramento</a:t>
            </a:r>
            <a:endParaRPr lang="en-US" sz="2400" dirty="0"/>
          </a:p>
        </p:txBody>
      </p:sp>
      <p:sp>
        <p:nvSpPr>
          <p:cNvPr id="33" name="CaixaDeTexto 32"/>
          <p:cNvSpPr txBox="1"/>
          <p:nvPr/>
        </p:nvSpPr>
        <p:spPr>
          <a:xfrm>
            <a:off x="503547" y="4119463"/>
            <a:ext cx="4068453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 smtClean="0"/>
              <a:t>Avaliação</a:t>
            </a:r>
            <a:r>
              <a:rPr lang="en-US" sz="2400" dirty="0" smtClean="0"/>
              <a:t> do </a:t>
            </a:r>
            <a:r>
              <a:rPr lang="en-US" sz="2400" dirty="0" err="1" smtClean="0"/>
              <a:t>Desempenho</a:t>
            </a:r>
            <a:endParaRPr lang="en-US" sz="2400" dirty="0"/>
          </a:p>
        </p:txBody>
      </p:sp>
      <p:sp>
        <p:nvSpPr>
          <p:cNvPr id="34" name="CaixaDeTexto 33"/>
          <p:cNvSpPr txBox="1"/>
          <p:nvPr/>
        </p:nvSpPr>
        <p:spPr>
          <a:xfrm>
            <a:off x="503548" y="4839543"/>
            <a:ext cx="4068451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 smtClean="0"/>
              <a:t>Resultados</a:t>
            </a:r>
            <a:r>
              <a:rPr lang="en-US" sz="2400" dirty="0" smtClean="0"/>
              <a:t> </a:t>
            </a:r>
            <a:r>
              <a:rPr lang="en-US" sz="2400" dirty="0" err="1" smtClean="0"/>
              <a:t>Obtidos</a:t>
            </a:r>
            <a:endParaRPr lang="en-US" sz="2400" dirty="0"/>
          </a:p>
        </p:txBody>
      </p:sp>
      <p:sp>
        <p:nvSpPr>
          <p:cNvPr id="27" name="Cortar Rectângulo de Canto Diagonal 26"/>
          <p:cNvSpPr/>
          <p:nvPr/>
        </p:nvSpPr>
        <p:spPr>
          <a:xfrm>
            <a:off x="503547" y="116632"/>
            <a:ext cx="5868652" cy="864096"/>
          </a:xfrm>
          <a:prstGeom prst="snip2Diag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3200" dirty="0" smtClean="0"/>
              <a:t>Estrutura</a:t>
            </a:r>
            <a:endParaRPr lang="pt-PT" sz="3200" dirty="0"/>
          </a:p>
        </p:txBody>
      </p:sp>
      <p:cxnSp>
        <p:nvCxnSpPr>
          <p:cNvPr id="35" name="Conexão recta 34"/>
          <p:cNvCxnSpPr/>
          <p:nvPr/>
        </p:nvCxnSpPr>
        <p:spPr>
          <a:xfrm>
            <a:off x="0" y="6471615"/>
            <a:ext cx="9144000" cy="0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1026" name="Picture 2" descr="C:\Users\User\Desktop\ua_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3291" y="39169"/>
            <a:ext cx="1055909" cy="1019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>
          <a:xfrm>
            <a:off x="6553200" y="6482364"/>
            <a:ext cx="2133600" cy="365125"/>
          </a:xfrm>
        </p:spPr>
        <p:txBody>
          <a:bodyPr/>
          <a:lstStyle/>
          <a:p>
            <a:fld id="{EADB1DC9-B381-4533-9B50-557AAAC2262B}" type="slidenum">
              <a:rPr lang="en-US" sz="2000" smtClean="0"/>
              <a:t>2</a:t>
            </a:fld>
            <a:endParaRPr lang="en-US" sz="2000" dirty="0"/>
          </a:p>
        </p:txBody>
      </p:sp>
      <p:sp>
        <p:nvSpPr>
          <p:cNvPr id="38" name="CaixaDeTexto 37"/>
          <p:cNvSpPr txBox="1"/>
          <p:nvPr/>
        </p:nvSpPr>
        <p:spPr>
          <a:xfrm>
            <a:off x="395536" y="6487024"/>
            <a:ext cx="1260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dirty="0" smtClean="0"/>
              <a:t>Julho 2013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192988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735796" y="6488668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/>
              <a:t>Daniel Torres Couto Coimbra e Silva </a:t>
            </a:r>
            <a:endParaRPr lang="pt-PT" dirty="0"/>
          </a:p>
        </p:txBody>
      </p:sp>
      <p:cxnSp>
        <p:nvCxnSpPr>
          <p:cNvPr id="6" name="Conexão recta 5"/>
          <p:cNvCxnSpPr/>
          <p:nvPr/>
        </p:nvCxnSpPr>
        <p:spPr>
          <a:xfrm>
            <a:off x="0" y="6471615"/>
            <a:ext cx="9144000" cy="0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7" name="Cortar Rectângulo de Canto Diagonal 6"/>
          <p:cNvSpPr/>
          <p:nvPr/>
        </p:nvSpPr>
        <p:spPr>
          <a:xfrm>
            <a:off x="503547" y="116632"/>
            <a:ext cx="5868652" cy="864096"/>
          </a:xfrm>
          <a:prstGeom prst="snip2Diag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3200" dirty="0" smtClean="0"/>
              <a:t>Avaliação do desempenho</a:t>
            </a:r>
            <a:endParaRPr lang="pt-PT" sz="3200" dirty="0"/>
          </a:p>
        </p:txBody>
      </p:sp>
      <p:pic>
        <p:nvPicPr>
          <p:cNvPr id="8" name="Picture 2" descr="C:\Users\User\Desktop\ua_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3291" y="39169"/>
            <a:ext cx="1055909" cy="1019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C:\Users\User\Desktop\Originais\percurso100m_gimp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2288" y="1340768"/>
            <a:ext cx="3184128" cy="4497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aixaDeTexto 9"/>
          <p:cNvSpPr txBox="1"/>
          <p:nvPr/>
        </p:nvSpPr>
        <p:spPr>
          <a:xfrm>
            <a:off x="683567" y="2060848"/>
            <a:ext cx="444872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sz="2400" dirty="0"/>
              <a:t>Total: 867 scans</a:t>
            </a:r>
            <a:r>
              <a:rPr lang="en-US" sz="2400" dirty="0" smtClean="0"/>
              <a:t>:</a:t>
            </a:r>
          </a:p>
          <a:p>
            <a:pPr marL="0" lvl="1"/>
            <a:endParaRPr lang="en-US" sz="2400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err="1" smtClean="0"/>
              <a:t>Linha</a:t>
            </a:r>
            <a:r>
              <a:rPr lang="en-US" sz="2400" dirty="0" smtClean="0"/>
              <a:t> </a:t>
            </a:r>
            <a:r>
              <a:rPr lang="en-US" sz="2400" dirty="0" err="1" smtClean="0"/>
              <a:t>reta</a:t>
            </a:r>
            <a:r>
              <a:rPr lang="en-US" sz="2400" dirty="0" smtClean="0"/>
              <a:t>: 413 scans (</a:t>
            </a:r>
            <a:r>
              <a:rPr lang="en-US" sz="2400" dirty="0" err="1" smtClean="0"/>
              <a:t>azul</a:t>
            </a:r>
            <a:r>
              <a:rPr lang="en-US" sz="2400" dirty="0" smtClean="0"/>
              <a:t>).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err="1" smtClean="0"/>
              <a:t>Aproximação</a:t>
            </a:r>
            <a:r>
              <a:rPr lang="en-US" sz="2400" dirty="0" smtClean="0"/>
              <a:t> à rotunda: 108 (</a:t>
            </a:r>
            <a:r>
              <a:rPr lang="en-US" sz="2400" dirty="0" err="1" smtClean="0"/>
              <a:t>verde</a:t>
            </a:r>
            <a:r>
              <a:rPr lang="en-US" sz="2400" dirty="0" smtClean="0"/>
              <a:t>).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Rotunda: 346 (</a:t>
            </a:r>
            <a:r>
              <a:rPr lang="en-US" sz="2400" dirty="0" err="1" smtClean="0"/>
              <a:t>vermelho</a:t>
            </a:r>
            <a:r>
              <a:rPr lang="en-US" sz="2400" dirty="0" smtClean="0"/>
              <a:t>).</a:t>
            </a:r>
            <a:endParaRPr lang="en-US" sz="2400" dirty="0"/>
          </a:p>
        </p:txBody>
      </p:sp>
      <p:sp>
        <p:nvSpPr>
          <p:cNvPr id="11" name="Marcador de Posição do Número do Diapositivo 4"/>
          <p:cNvSpPr>
            <a:spLocks noGrp="1"/>
          </p:cNvSpPr>
          <p:nvPr>
            <p:ph type="sldNum" sz="quarter" idx="12"/>
          </p:nvPr>
        </p:nvSpPr>
        <p:spPr>
          <a:xfrm>
            <a:off x="6553200" y="6482364"/>
            <a:ext cx="2133600" cy="365125"/>
          </a:xfrm>
        </p:spPr>
        <p:txBody>
          <a:bodyPr/>
          <a:lstStyle/>
          <a:p>
            <a:fld id="{EADB1DC9-B381-4533-9B50-557AAAC2262B}" type="slidenum">
              <a:rPr lang="en-US" sz="2000" smtClean="0"/>
              <a:t>20</a:t>
            </a:fld>
            <a:endParaRPr lang="en-US" sz="2000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395536" y="6487024"/>
            <a:ext cx="1260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dirty="0" smtClean="0"/>
              <a:t>Julho 2013</a:t>
            </a:r>
            <a:endParaRPr lang="pt-PT" dirty="0"/>
          </a:p>
        </p:txBody>
      </p:sp>
      <p:sp>
        <p:nvSpPr>
          <p:cNvPr id="3" name="CaixaDeTexto 2"/>
          <p:cNvSpPr txBox="1"/>
          <p:nvPr/>
        </p:nvSpPr>
        <p:spPr>
          <a:xfrm>
            <a:off x="3491880" y="5374957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Linha</a:t>
            </a:r>
            <a:r>
              <a:rPr lang="en-US" dirty="0" smtClean="0"/>
              <a:t> de vista 100 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5653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735796" y="6488668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/>
              <a:t>Daniel Torres Couto Coimbra e Silva </a:t>
            </a:r>
            <a:endParaRPr lang="pt-PT" dirty="0"/>
          </a:p>
        </p:txBody>
      </p:sp>
      <p:cxnSp>
        <p:nvCxnSpPr>
          <p:cNvPr id="6" name="Conexão recta 5"/>
          <p:cNvCxnSpPr/>
          <p:nvPr/>
        </p:nvCxnSpPr>
        <p:spPr>
          <a:xfrm>
            <a:off x="0" y="6471615"/>
            <a:ext cx="9144000" cy="0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7" name="Cortar Rectângulo de Canto Diagonal 6"/>
          <p:cNvSpPr/>
          <p:nvPr/>
        </p:nvSpPr>
        <p:spPr>
          <a:xfrm>
            <a:off x="503547" y="116632"/>
            <a:ext cx="5868652" cy="864096"/>
          </a:xfrm>
          <a:prstGeom prst="snip2Diag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3200" dirty="0" smtClean="0"/>
              <a:t>Avaliação do desempenho</a:t>
            </a:r>
            <a:endParaRPr lang="pt-PT" sz="3200" dirty="0"/>
          </a:p>
        </p:txBody>
      </p:sp>
      <p:pic>
        <p:nvPicPr>
          <p:cNvPr id="8" name="Picture 2" descr="C:\Users\User\Desktop\ua_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3291" y="39169"/>
            <a:ext cx="1055909" cy="1019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rtar Rectângulo de Canto Diagonal 8"/>
          <p:cNvSpPr/>
          <p:nvPr/>
        </p:nvSpPr>
        <p:spPr>
          <a:xfrm>
            <a:off x="1781632" y="1127626"/>
            <a:ext cx="4590568" cy="285150"/>
          </a:xfrm>
          <a:prstGeom prst="snip2Diag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dirty="0" err="1" smtClean="0"/>
              <a:t>Ground-truth</a:t>
            </a:r>
            <a:endParaRPr lang="pt-PT" sz="2400" dirty="0"/>
          </a:p>
        </p:txBody>
      </p:sp>
      <p:pic>
        <p:nvPicPr>
          <p:cNvPr id="5122" name="Picture 2" descr="C:\Users\User\Desktop\Originais\gt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617" y="1881847"/>
            <a:ext cx="7598765" cy="3923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User\Desktop\Originais\gt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221" y="1888539"/>
            <a:ext cx="7484872" cy="3923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Marcador de Posição do Número do Diapositivo 4"/>
          <p:cNvSpPr>
            <a:spLocks noGrp="1"/>
          </p:cNvSpPr>
          <p:nvPr>
            <p:ph type="sldNum" sz="quarter" idx="12"/>
          </p:nvPr>
        </p:nvSpPr>
        <p:spPr>
          <a:xfrm>
            <a:off x="6553200" y="6482364"/>
            <a:ext cx="2133600" cy="365125"/>
          </a:xfrm>
        </p:spPr>
        <p:txBody>
          <a:bodyPr/>
          <a:lstStyle/>
          <a:p>
            <a:fld id="{EADB1DC9-B381-4533-9B50-557AAAC2262B}" type="slidenum">
              <a:rPr lang="en-US" sz="2000" smtClean="0"/>
              <a:t>21</a:t>
            </a:fld>
            <a:endParaRPr lang="en-US" sz="2000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395536" y="6487024"/>
            <a:ext cx="1260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dirty="0" smtClean="0"/>
              <a:t>Julho 2013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587262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735796" y="6488668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/>
              <a:t>Daniel Torres Couto Coimbra e Silva </a:t>
            </a:r>
            <a:endParaRPr lang="pt-PT" dirty="0"/>
          </a:p>
        </p:txBody>
      </p:sp>
      <p:cxnSp>
        <p:nvCxnSpPr>
          <p:cNvPr id="6" name="Conexão recta 5"/>
          <p:cNvCxnSpPr/>
          <p:nvPr/>
        </p:nvCxnSpPr>
        <p:spPr>
          <a:xfrm>
            <a:off x="0" y="6471615"/>
            <a:ext cx="9144000" cy="0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7" name="Cortar Rectângulo de Canto Diagonal 6"/>
          <p:cNvSpPr/>
          <p:nvPr/>
        </p:nvSpPr>
        <p:spPr>
          <a:xfrm>
            <a:off x="503547" y="116632"/>
            <a:ext cx="5868652" cy="864096"/>
          </a:xfrm>
          <a:prstGeom prst="snip2Diag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3200" dirty="0" smtClean="0"/>
              <a:t>Avaliação do desempenho</a:t>
            </a:r>
            <a:endParaRPr lang="pt-PT" sz="3200" dirty="0"/>
          </a:p>
        </p:txBody>
      </p:sp>
      <p:pic>
        <p:nvPicPr>
          <p:cNvPr id="8" name="Picture 2" descr="C:\Users\User\Desktop\ua_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3291" y="39169"/>
            <a:ext cx="1055909" cy="1019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rtar Rectângulo de Canto Diagonal 8"/>
          <p:cNvSpPr/>
          <p:nvPr/>
        </p:nvSpPr>
        <p:spPr>
          <a:xfrm>
            <a:off x="1781632" y="1127626"/>
            <a:ext cx="4590568" cy="285150"/>
          </a:xfrm>
          <a:prstGeom prst="snip2Diag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dirty="0" err="1" smtClean="0"/>
              <a:t>Ground-truth</a:t>
            </a:r>
            <a:endParaRPr lang="pt-PT" sz="2400" dirty="0"/>
          </a:p>
        </p:txBody>
      </p:sp>
      <p:pic>
        <p:nvPicPr>
          <p:cNvPr id="12" name="Picture 2" descr="C:\Users\User\Desktop\Originais\scan640g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5560" y="1726696"/>
            <a:ext cx="5712784" cy="4510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Marcador de Posição do Número do Diapositivo 4"/>
          <p:cNvSpPr>
            <a:spLocks noGrp="1"/>
          </p:cNvSpPr>
          <p:nvPr>
            <p:ph type="sldNum" sz="quarter" idx="12"/>
          </p:nvPr>
        </p:nvSpPr>
        <p:spPr>
          <a:xfrm>
            <a:off x="6553200" y="6482364"/>
            <a:ext cx="2133600" cy="365125"/>
          </a:xfrm>
        </p:spPr>
        <p:txBody>
          <a:bodyPr/>
          <a:lstStyle/>
          <a:p>
            <a:fld id="{EADB1DC9-B381-4533-9B50-557AAAC2262B}" type="slidenum">
              <a:rPr lang="en-US" sz="2000" smtClean="0"/>
              <a:t>22</a:t>
            </a:fld>
            <a:endParaRPr lang="en-US" sz="2000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395536" y="6487024"/>
            <a:ext cx="1260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dirty="0" smtClean="0"/>
              <a:t>Julho 2013</a:t>
            </a:r>
            <a:endParaRPr lang="pt-PT" dirty="0"/>
          </a:p>
        </p:txBody>
      </p:sp>
      <p:sp>
        <p:nvSpPr>
          <p:cNvPr id="14" name="Rectângulo 13"/>
          <p:cNvSpPr/>
          <p:nvPr/>
        </p:nvSpPr>
        <p:spPr>
          <a:xfrm>
            <a:off x="4932040" y="1844824"/>
            <a:ext cx="2455473" cy="36004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000" b="1" dirty="0" smtClean="0"/>
              <a:t> </a:t>
            </a:r>
            <a:r>
              <a:rPr lang="en-US" sz="2000" dirty="0" smtClean="0"/>
              <a:t>Scans</a:t>
            </a:r>
            <a:r>
              <a:rPr lang="en-US" sz="2000" b="1" dirty="0" smtClean="0"/>
              <a:t> </a:t>
            </a:r>
            <a:r>
              <a:rPr lang="en-US" sz="2000" dirty="0" err="1"/>
              <a:t>d</a:t>
            </a:r>
            <a:r>
              <a:rPr lang="en-US" sz="2000" dirty="0" err="1" smtClean="0"/>
              <a:t>escartados</a:t>
            </a:r>
            <a:endParaRPr lang="en-US" sz="2000" dirty="0"/>
          </a:p>
        </p:txBody>
      </p:sp>
      <p:pic>
        <p:nvPicPr>
          <p:cNvPr id="1027" name="Picture 3" descr="C:\Users\User\Desktop\Apresentacao TESE cenas\veg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556792"/>
            <a:ext cx="6765925" cy="4535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6482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ângulo 4"/>
          <p:cNvSpPr/>
          <p:nvPr/>
        </p:nvSpPr>
        <p:spPr>
          <a:xfrm>
            <a:off x="827584" y="1628800"/>
            <a:ext cx="7933097" cy="4536504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aixaDeTexto 3"/>
          <p:cNvSpPr txBox="1"/>
          <p:nvPr/>
        </p:nvSpPr>
        <p:spPr>
          <a:xfrm>
            <a:off x="2735796" y="6488668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/>
              <a:t>Daniel Torres Couto Coimbra e Silva </a:t>
            </a:r>
            <a:endParaRPr lang="pt-PT" dirty="0"/>
          </a:p>
        </p:txBody>
      </p:sp>
      <p:cxnSp>
        <p:nvCxnSpPr>
          <p:cNvPr id="6" name="Conexão recta 5"/>
          <p:cNvCxnSpPr/>
          <p:nvPr/>
        </p:nvCxnSpPr>
        <p:spPr>
          <a:xfrm>
            <a:off x="0" y="6471615"/>
            <a:ext cx="9144000" cy="0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7" name="Cortar Rectângulo de Canto Diagonal 6"/>
          <p:cNvSpPr/>
          <p:nvPr/>
        </p:nvSpPr>
        <p:spPr>
          <a:xfrm>
            <a:off x="503547" y="116632"/>
            <a:ext cx="5868652" cy="864096"/>
          </a:xfrm>
          <a:prstGeom prst="snip2Diag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3200" dirty="0" smtClean="0"/>
              <a:t>Avaliação do desempenho</a:t>
            </a:r>
            <a:endParaRPr lang="pt-PT" sz="3200" dirty="0"/>
          </a:p>
        </p:txBody>
      </p:sp>
      <p:pic>
        <p:nvPicPr>
          <p:cNvPr id="8" name="Picture 2" descr="C:\Users\User\Desktop\ua_log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3291" y="39169"/>
            <a:ext cx="1055909" cy="1019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rtar Rectângulo de Canto Diagonal 8"/>
          <p:cNvSpPr/>
          <p:nvPr/>
        </p:nvSpPr>
        <p:spPr>
          <a:xfrm>
            <a:off x="1781632" y="1127626"/>
            <a:ext cx="4590568" cy="285150"/>
          </a:xfrm>
          <a:prstGeom prst="snip2Diag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dirty="0" smtClean="0"/>
              <a:t>Visualização</a:t>
            </a:r>
            <a:endParaRPr lang="pt-PT" sz="2400" dirty="0"/>
          </a:p>
        </p:txBody>
      </p:sp>
      <p:sp>
        <p:nvSpPr>
          <p:cNvPr id="10" name="Marcador de Posição do Número do Diapositivo 4"/>
          <p:cNvSpPr>
            <a:spLocks noGrp="1"/>
          </p:cNvSpPr>
          <p:nvPr>
            <p:ph type="sldNum" sz="quarter" idx="12"/>
          </p:nvPr>
        </p:nvSpPr>
        <p:spPr>
          <a:xfrm>
            <a:off x="6553200" y="6482364"/>
            <a:ext cx="2133600" cy="365125"/>
          </a:xfrm>
        </p:spPr>
        <p:txBody>
          <a:bodyPr/>
          <a:lstStyle/>
          <a:p>
            <a:fld id="{EADB1DC9-B381-4533-9B50-557AAAC2262B}" type="slidenum">
              <a:rPr lang="en-US" sz="2000" smtClean="0"/>
              <a:t>23</a:t>
            </a:fld>
            <a:endParaRPr lang="en-US" sz="2000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395536" y="6487024"/>
            <a:ext cx="1260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dirty="0" smtClean="0"/>
              <a:t>Julho 2013</a:t>
            </a:r>
            <a:endParaRPr lang="pt-PT" dirty="0"/>
          </a:p>
        </p:txBody>
      </p:sp>
      <p:pic>
        <p:nvPicPr>
          <p:cNvPr id="3" name="tese_filme.wmv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st="330"/>
                </p14:media>
              </p:ext>
            </p:extLst>
          </p:nvPr>
        </p:nvPicPr>
        <p:blipFill>
          <a:blip r:embed="rId6">
            <a:lum bright="-20000" contrast="40000"/>
          </a:blip>
          <a:stretch>
            <a:fillRect/>
          </a:stretch>
        </p:blipFill>
        <p:spPr>
          <a:xfrm>
            <a:off x="923378" y="1735594"/>
            <a:ext cx="7753078" cy="4357702"/>
          </a:xfrm>
          <a:prstGeom prst="flowChartProcess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83348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735796" y="6488668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/>
              <a:t>Daniel Torres Couto Coimbra e Silva </a:t>
            </a:r>
            <a:endParaRPr lang="pt-PT" dirty="0"/>
          </a:p>
        </p:txBody>
      </p:sp>
      <p:cxnSp>
        <p:nvCxnSpPr>
          <p:cNvPr id="6" name="Conexão recta 5"/>
          <p:cNvCxnSpPr/>
          <p:nvPr/>
        </p:nvCxnSpPr>
        <p:spPr>
          <a:xfrm>
            <a:off x="0" y="6471615"/>
            <a:ext cx="9144000" cy="0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7" name="Cortar Rectângulo de Canto Diagonal 6"/>
          <p:cNvSpPr/>
          <p:nvPr/>
        </p:nvSpPr>
        <p:spPr>
          <a:xfrm>
            <a:off x="503547" y="116632"/>
            <a:ext cx="5868652" cy="864096"/>
          </a:xfrm>
          <a:prstGeom prst="snip2Diag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3200" dirty="0" smtClean="0"/>
              <a:t>Avaliação do desempenho</a:t>
            </a:r>
            <a:endParaRPr lang="pt-PT" sz="3200" dirty="0"/>
          </a:p>
        </p:txBody>
      </p:sp>
      <p:pic>
        <p:nvPicPr>
          <p:cNvPr id="8" name="Picture 2" descr="C:\Users\User\Desktop\ua_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3291" y="39169"/>
            <a:ext cx="1055909" cy="1019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rtar Rectângulo de Canto Diagonal 8"/>
          <p:cNvSpPr/>
          <p:nvPr/>
        </p:nvSpPr>
        <p:spPr>
          <a:xfrm>
            <a:off x="1781632" y="1127626"/>
            <a:ext cx="4590568" cy="285150"/>
          </a:xfrm>
          <a:prstGeom prst="snip2Diag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dirty="0" smtClean="0"/>
              <a:t>Métricas de avaliação</a:t>
            </a:r>
            <a:endParaRPr lang="pt-PT" sz="2400" dirty="0"/>
          </a:p>
        </p:txBody>
      </p:sp>
      <p:sp>
        <p:nvSpPr>
          <p:cNvPr id="13" name="Cortar Rectângulo de Canto Diagonal 12"/>
          <p:cNvSpPr/>
          <p:nvPr/>
        </p:nvSpPr>
        <p:spPr>
          <a:xfrm>
            <a:off x="2339752" y="1567191"/>
            <a:ext cx="4032448" cy="285150"/>
          </a:xfrm>
          <a:prstGeom prst="snip2Diag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dirty="0" smtClean="0"/>
              <a:t>Associação de segmentos</a:t>
            </a:r>
            <a:endParaRPr lang="pt-PT" sz="2400" dirty="0"/>
          </a:p>
        </p:txBody>
      </p:sp>
      <p:pic>
        <p:nvPicPr>
          <p:cNvPr id="8194" name="Picture 2" descr="C:\Users\User\Desktop\Originais\metric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402" y="2196213"/>
            <a:ext cx="7511195" cy="4185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Marcador de Posição do Número do Diapositivo 4"/>
          <p:cNvSpPr>
            <a:spLocks noGrp="1"/>
          </p:cNvSpPr>
          <p:nvPr>
            <p:ph type="sldNum" sz="quarter" idx="12"/>
          </p:nvPr>
        </p:nvSpPr>
        <p:spPr>
          <a:xfrm>
            <a:off x="6553200" y="6482364"/>
            <a:ext cx="2133600" cy="365125"/>
          </a:xfrm>
        </p:spPr>
        <p:txBody>
          <a:bodyPr/>
          <a:lstStyle/>
          <a:p>
            <a:fld id="{EADB1DC9-B381-4533-9B50-557AAAC2262B}" type="slidenum">
              <a:rPr lang="en-US" sz="2000" smtClean="0"/>
              <a:t>24</a:t>
            </a:fld>
            <a:endParaRPr lang="en-US" sz="2000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395536" y="6487024"/>
            <a:ext cx="1260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dirty="0" smtClean="0"/>
              <a:t>Julho 2013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966069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rtar Rectângulo de Canto Diagonal 3"/>
          <p:cNvSpPr/>
          <p:nvPr/>
        </p:nvSpPr>
        <p:spPr>
          <a:xfrm>
            <a:off x="503547" y="116632"/>
            <a:ext cx="5868652" cy="864096"/>
          </a:xfrm>
          <a:prstGeom prst="snip2Diag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3200" dirty="0" smtClean="0"/>
              <a:t>Avaliação do desempenho</a:t>
            </a:r>
            <a:endParaRPr lang="pt-PT" sz="3200" dirty="0"/>
          </a:p>
        </p:txBody>
      </p:sp>
      <p:pic>
        <p:nvPicPr>
          <p:cNvPr id="5" name="Picture 2" descr="C:\Users\User\Desktop\ua_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3291" y="39169"/>
            <a:ext cx="1055909" cy="1019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rtar Rectângulo de Canto Diagonal 5"/>
          <p:cNvSpPr/>
          <p:nvPr/>
        </p:nvSpPr>
        <p:spPr>
          <a:xfrm>
            <a:off x="1781632" y="1127626"/>
            <a:ext cx="4590568" cy="285150"/>
          </a:xfrm>
          <a:prstGeom prst="snip2Diag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dirty="0" smtClean="0"/>
              <a:t>Métricas de avaliação</a:t>
            </a:r>
            <a:endParaRPr lang="pt-PT" sz="2400" dirty="0"/>
          </a:p>
        </p:txBody>
      </p:sp>
      <p:sp>
        <p:nvSpPr>
          <p:cNvPr id="7" name="CaixaDeTexto 6"/>
          <p:cNvSpPr txBox="1"/>
          <p:nvPr/>
        </p:nvSpPr>
        <p:spPr>
          <a:xfrm>
            <a:off x="2735796" y="6488668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/>
              <a:t>Daniel Torres Couto Coimbra e Silva </a:t>
            </a:r>
            <a:endParaRPr lang="pt-PT" dirty="0"/>
          </a:p>
        </p:txBody>
      </p:sp>
      <p:cxnSp>
        <p:nvCxnSpPr>
          <p:cNvPr id="9" name="Conexão recta 8"/>
          <p:cNvCxnSpPr/>
          <p:nvPr/>
        </p:nvCxnSpPr>
        <p:spPr>
          <a:xfrm>
            <a:off x="0" y="6471615"/>
            <a:ext cx="9144000" cy="0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674911"/>
            <a:ext cx="7801193" cy="1018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aixaDeTexto 10"/>
          <p:cNvSpPr txBox="1"/>
          <p:nvPr/>
        </p:nvSpPr>
        <p:spPr>
          <a:xfrm>
            <a:off x="755576" y="1907228"/>
            <a:ext cx="16064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/>
              <a:t>Métrica</a:t>
            </a:r>
            <a:r>
              <a:rPr lang="en-US" sz="2800" dirty="0" smtClean="0"/>
              <a:t> A</a:t>
            </a:r>
            <a:endParaRPr lang="en-US" sz="2800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968" y="3909911"/>
            <a:ext cx="3672408" cy="74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Marcador de Posição do Número do Diapositivo 4"/>
          <p:cNvSpPr>
            <a:spLocks noGrp="1"/>
          </p:cNvSpPr>
          <p:nvPr>
            <p:ph type="sldNum" sz="quarter" idx="12"/>
          </p:nvPr>
        </p:nvSpPr>
        <p:spPr>
          <a:xfrm>
            <a:off x="6553200" y="6482364"/>
            <a:ext cx="2133600" cy="365125"/>
          </a:xfrm>
        </p:spPr>
        <p:txBody>
          <a:bodyPr/>
          <a:lstStyle/>
          <a:p>
            <a:fld id="{EADB1DC9-B381-4533-9B50-557AAAC2262B}" type="slidenum">
              <a:rPr lang="en-US" sz="2000" smtClean="0"/>
              <a:t>25</a:t>
            </a:fld>
            <a:endParaRPr lang="en-US" sz="2000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395536" y="6487024"/>
            <a:ext cx="1260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dirty="0" smtClean="0"/>
              <a:t>Julho 2013</a:t>
            </a:r>
            <a:endParaRPr lang="pt-PT" dirty="0"/>
          </a:p>
        </p:txBody>
      </p:sp>
      <p:sp>
        <p:nvSpPr>
          <p:cNvPr id="3" name="CaixaDeTexto 2"/>
          <p:cNvSpPr txBox="1"/>
          <p:nvPr/>
        </p:nvSpPr>
        <p:spPr>
          <a:xfrm>
            <a:off x="964395" y="4933037"/>
            <a:ext cx="267150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400" dirty="0" smtClean="0"/>
              <a:t>Energia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400" dirty="0" err="1" smtClean="0"/>
              <a:t>Função</a:t>
            </a:r>
            <a:r>
              <a:rPr lang="en-US" sz="2400" dirty="0" smtClean="0"/>
              <a:t> </a:t>
            </a:r>
            <a:r>
              <a:rPr lang="en-US" sz="2400" dirty="0"/>
              <a:t>de </a:t>
            </a:r>
            <a:r>
              <a:rPr lang="en-US" sz="2400" dirty="0" err="1"/>
              <a:t>custo</a:t>
            </a:r>
            <a:endParaRPr lang="en-US" sz="2400" dirty="0"/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8762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rtar Rectângulo de Canto Diagonal 3"/>
          <p:cNvSpPr/>
          <p:nvPr/>
        </p:nvSpPr>
        <p:spPr>
          <a:xfrm>
            <a:off x="503547" y="116632"/>
            <a:ext cx="5868652" cy="864096"/>
          </a:xfrm>
          <a:prstGeom prst="snip2Diag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3200" dirty="0" smtClean="0"/>
              <a:t>Avaliação do desempenho</a:t>
            </a:r>
            <a:endParaRPr lang="pt-PT" sz="3200" dirty="0"/>
          </a:p>
        </p:txBody>
      </p:sp>
      <p:pic>
        <p:nvPicPr>
          <p:cNvPr id="5" name="Picture 2" descr="C:\Users\User\Desktop\ua_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3291" y="39169"/>
            <a:ext cx="1055909" cy="1019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rtar Rectângulo de Canto Diagonal 5"/>
          <p:cNvSpPr/>
          <p:nvPr/>
        </p:nvSpPr>
        <p:spPr>
          <a:xfrm>
            <a:off x="1781632" y="1127626"/>
            <a:ext cx="4590568" cy="285150"/>
          </a:xfrm>
          <a:prstGeom prst="snip2Diag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dirty="0" smtClean="0"/>
              <a:t>Métricas de avaliação</a:t>
            </a:r>
            <a:endParaRPr lang="pt-PT" sz="2400" dirty="0"/>
          </a:p>
        </p:txBody>
      </p:sp>
      <p:sp>
        <p:nvSpPr>
          <p:cNvPr id="13" name="Cortar Rectângulo de Canto Diagonal 12"/>
          <p:cNvSpPr/>
          <p:nvPr/>
        </p:nvSpPr>
        <p:spPr>
          <a:xfrm>
            <a:off x="2339752" y="1567191"/>
            <a:ext cx="4032448" cy="285150"/>
          </a:xfrm>
          <a:prstGeom prst="snip2Diag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dirty="0" smtClean="0"/>
              <a:t>Distâncias entre extremos</a:t>
            </a:r>
            <a:endParaRPr lang="pt-PT" sz="2400" dirty="0"/>
          </a:p>
        </p:txBody>
      </p:sp>
      <p:pic>
        <p:nvPicPr>
          <p:cNvPr id="11266" name="Picture 2" descr="C:\Users\User\Desktop\Originais\metricB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2887" y="2204864"/>
            <a:ext cx="6331461" cy="3717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CaixaDeTexto 14"/>
          <p:cNvSpPr txBox="1"/>
          <p:nvPr/>
        </p:nvSpPr>
        <p:spPr>
          <a:xfrm>
            <a:off x="2735796" y="6488668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/>
              <a:t>Daniel Torres Couto Coimbra e Silva </a:t>
            </a:r>
            <a:endParaRPr lang="pt-PT" dirty="0"/>
          </a:p>
        </p:txBody>
      </p:sp>
      <p:cxnSp>
        <p:nvCxnSpPr>
          <p:cNvPr id="17" name="Conexão recta 16"/>
          <p:cNvCxnSpPr/>
          <p:nvPr/>
        </p:nvCxnSpPr>
        <p:spPr>
          <a:xfrm>
            <a:off x="0" y="6471615"/>
            <a:ext cx="9144000" cy="0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1" name="Marcador de Posição do Número do Diapositivo 4"/>
          <p:cNvSpPr>
            <a:spLocks noGrp="1"/>
          </p:cNvSpPr>
          <p:nvPr>
            <p:ph type="sldNum" sz="quarter" idx="12"/>
          </p:nvPr>
        </p:nvSpPr>
        <p:spPr>
          <a:xfrm>
            <a:off x="6553200" y="6482364"/>
            <a:ext cx="2133600" cy="365125"/>
          </a:xfrm>
        </p:spPr>
        <p:txBody>
          <a:bodyPr/>
          <a:lstStyle/>
          <a:p>
            <a:fld id="{EADB1DC9-B381-4533-9B50-557AAAC2262B}" type="slidenum">
              <a:rPr lang="en-US" sz="2000" smtClean="0"/>
              <a:t>26</a:t>
            </a:fld>
            <a:endParaRPr lang="en-US" sz="2000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395536" y="6487024"/>
            <a:ext cx="1260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dirty="0" smtClean="0"/>
              <a:t>Julho 2013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677150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rtar Rectângulo de Canto Diagonal 3"/>
          <p:cNvSpPr/>
          <p:nvPr/>
        </p:nvSpPr>
        <p:spPr>
          <a:xfrm>
            <a:off x="503547" y="116632"/>
            <a:ext cx="5868652" cy="864096"/>
          </a:xfrm>
          <a:prstGeom prst="snip2Diag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3200" dirty="0" smtClean="0"/>
              <a:t>Avaliação do desempenho</a:t>
            </a:r>
            <a:endParaRPr lang="pt-PT" sz="3200" dirty="0"/>
          </a:p>
        </p:txBody>
      </p:sp>
      <p:pic>
        <p:nvPicPr>
          <p:cNvPr id="5" name="Picture 2" descr="C:\Users\User\Desktop\ua_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3291" y="39169"/>
            <a:ext cx="1055909" cy="1019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rtar Rectângulo de Canto Diagonal 5"/>
          <p:cNvSpPr/>
          <p:nvPr/>
        </p:nvSpPr>
        <p:spPr>
          <a:xfrm>
            <a:off x="1781632" y="1127626"/>
            <a:ext cx="4590568" cy="285150"/>
          </a:xfrm>
          <a:prstGeom prst="snip2Diag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dirty="0" smtClean="0"/>
              <a:t>Métricas de avaliação</a:t>
            </a:r>
            <a:endParaRPr lang="pt-PT" sz="2400" dirty="0"/>
          </a:p>
        </p:txBody>
      </p:sp>
      <p:sp>
        <p:nvSpPr>
          <p:cNvPr id="7" name="CaixaDeTexto 6"/>
          <p:cNvSpPr txBox="1"/>
          <p:nvPr/>
        </p:nvSpPr>
        <p:spPr>
          <a:xfrm>
            <a:off x="2735796" y="6488668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/>
              <a:t>Daniel Torres Couto Coimbra e Silva </a:t>
            </a:r>
            <a:endParaRPr lang="pt-PT" dirty="0"/>
          </a:p>
        </p:txBody>
      </p:sp>
      <p:cxnSp>
        <p:nvCxnSpPr>
          <p:cNvPr id="9" name="Conexão recta 8"/>
          <p:cNvCxnSpPr/>
          <p:nvPr/>
        </p:nvCxnSpPr>
        <p:spPr>
          <a:xfrm>
            <a:off x="0" y="6471615"/>
            <a:ext cx="9144000" cy="0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0" name="CaixaDeTexto 9"/>
          <p:cNvSpPr txBox="1"/>
          <p:nvPr/>
        </p:nvSpPr>
        <p:spPr>
          <a:xfrm>
            <a:off x="755576" y="1930373"/>
            <a:ext cx="15936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/>
              <a:t>Métrica</a:t>
            </a:r>
            <a:r>
              <a:rPr lang="en-US" sz="2800" dirty="0" smtClean="0"/>
              <a:t> B</a:t>
            </a:r>
            <a:endParaRPr lang="en-US" sz="28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548" y="2715614"/>
            <a:ext cx="6954903" cy="1001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3658" y="3925870"/>
            <a:ext cx="4196681" cy="727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Marcador de Posição do Número do Diapositivo 4"/>
          <p:cNvSpPr>
            <a:spLocks noGrp="1"/>
          </p:cNvSpPr>
          <p:nvPr>
            <p:ph type="sldNum" sz="quarter" idx="12"/>
          </p:nvPr>
        </p:nvSpPr>
        <p:spPr>
          <a:xfrm>
            <a:off x="6553200" y="6482364"/>
            <a:ext cx="2133600" cy="365125"/>
          </a:xfrm>
        </p:spPr>
        <p:txBody>
          <a:bodyPr/>
          <a:lstStyle/>
          <a:p>
            <a:fld id="{EADB1DC9-B381-4533-9B50-557AAAC2262B}" type="slidenum">
              <a:rPr lang="en-US" sz="2000" smtClean="0"/>
              <a:t>27</a:t>
            </a:fld>
            <a:endParaRPr lang="en-US" sz="2000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395536" y="6487024"/>
            <a:ext cx="1260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dirty="0" smtClean="0"/>
              <a:t>Julho 2013</a:t>
            </a:r>
            <a:endParaRPr lang="pt-PT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964395" y="4933037"/>
            <a:ext cx="267150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400" dirty="0" smtClean="0"/>
              <a:t>Energia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400" dirty="0" err="1" smtClean="0"/>
              <a:t>Função</a:t>
            </a:r>
            <a:r>
              <a:rPr lang="en-US" sz="2400" dirty="0" smtClean="0"/>
              <a:t> </a:t>
            </a:r>
            <a:r>
              <a:rPr lang="en-US" sz="2400" dirty="0"/>
              <a:t>de </a:t>
            </a:r>
            <a:r>
              <a:rPr lang="en-US" sz="2400" dirty="0" err="1"/>
              <a:t>custo</a:t>
            </a:r>
            <a:endParaRPr lang="en-US" sz="2400" dirty="0"/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0116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735796" y="6488668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/>
              <a:t>Daniel Torres Couto Coimbra e Silva </a:t>
            </a:r>
            <a:endParaRPr lang="pt-PT" dirty="0"/>
          </a:p>
        </p:txBody>
      </p:sp>
      <p:cxnSp>
        <p:nvCxnSpPr>
          <p:cNvPr id="6" name="Conexão recta 5"/>
          <p:cNvCxnSpPr/>
          <p:nvPr/>
        </p:nvCxnSpPr>
        <p:spPr>
          <a:xfrm>
            <a:off x="0" y="6471615"/>
            <a:ext cx="9144000" cy="0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7" name="Cortar Rectângulo de Canto Diagonal 6"/>
          <p:cNvSpPr/>
          <p:nvPr/>
        </p:nvSpPr>
        <p:spPr>
          <a:xfrm>
            <a:off x="503547" y="116632"/>
            <a:ext cx="5868652" cy="864096"/>
          </a:xfrm>
          <a:prstGeom prst="snip2Diag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3200" dirty="0" smtClean="0"/>
              <a:t>Avaliação do desempenho</a:t>
            </a:r>
            <a:endParaRPr lang="pt-PT" sz="3200" dirty="0"/>
          </a:p>
        </p:txBody>
      </p:sp>
      <p:pic>
        <p:nvPicPr>
          <p:cNvPr id="8" name="Picture 2" descr="C:\Users\User\Desktop\ua_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3291" y="39169"/>
            <a:ext cx="1055909" cy="1019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rtar Rectângulo de Canto Diagonal 8"/>
          <p:cNvSpPr/>
          <p:nvPr/>
        </p:nvSpPr>
        <p:spPr>
          <a:xfrm>
            <a:off x="1781632" y="1127626"/>
            <a:ext cx="4590568" cy="285150"/>
          </a:xfrm>
          <a:prstGeom prst="snip2Diag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dirty="0" smtClean="0"/>
              <a:t>Métricas de avaliação</a:t>
            </a:r>
            <a:endParaRPr lang="pt-PT" sz="2400" dirty="0"/>
          </a:p>
        </p:txBody>
      </p:sp>
      <p:sp>
        <p:nvSpPr>
          <p:cNvPr id="10" name="CaixaDeTexto 9"/>
          <p:cNvSpPr txBox="1"/>
          <p:nvPr/>
        </p:nvSpPr>
        <p:spPr>
          <a:xfrm>
            <a:off x="1241628" y="1916832"/>
            <a:ext cx="719757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b="1" dirty="0" smtClean="0"/>
              <a:t>6 </a:t>
            </a:r>
            <a:r>
              <a:rPr lang="en-US" sz="2400" b="1" dirty="0" err="1" smtClean="0"/>
              <a:t>métricas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foram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desenvolvidas</a:t>
            </a:r>
            <a:r>
              <a:rPr lang="en-US" sz="2400" b="1" dirty="0" smtClean="0"/>
              <a:t> </a:t>
            </a:r>
            <a:r>
              <a:rPr lang="en-US" sz="2400" b="1" dirty="0"/>
              <a:t>e </a:t>
            </a:r>
            <a:r>
              <a:rPr lang="en-US" sz="2400" b="1" dirty="0" err="1" smtClean="0"/>
              <a:t>aperfeiçoadas</a:t>
            </a:r>
            <a:r>
              <a:rPr lang="en-US" sz="2400" b="1" dirty="0" smtClean="0"/>
              <a:t>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b="1" dirty="0" smtClean="0"/>
              <a:t>4 </a:t>
            </a:r>
            <a:r>
              <a:rPr lang="en-US" sz="2400" b="1" dirty="0" err="1" smtClean="0"/>
              <a:t>não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eram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conclusivas</a:t>
            </a:r>
            <a:r>
              <a:rPr lang="en-US" sz="2400" b="1" dirty="0" smtClean="0"/>
              <a:t>.</a:t>
            </a:r>
          </a:p>
          <a:p>
            <a:endParaRPr lang="en-US" sz="2400" b="1" dirty="0" smtClean="0"/>
          </a:p>
          <a:p>
            <a:r>
              <a:rPr lang="en-US" sz="2400" b="1" dirty="0" err="1" smtClean="0"/>
              <a:t>Vantagens</a:t>
            </a:r>
            <a:r>
              <a:rPr lang="en-US" sz="2400" b="1" dirty="0" smtClean="0"/>
              <a:t>:</a:t>
            </a:r>
          </a:p>
          <a:p>
            <a:endParaRPr lang="en-US" sz="2400" dirty="0" smtClean="0"/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400" dirty="0" err="1" smtClean="0"/>
              <a:t>Algoritmos</a:t>
            </a:r>
            <a:r>
              <a:rPr lang="en-US" sz="2400" dirty="0" smtClean="0"/>
              <a:t> </a:t>
            </a:r>
            <a:r>
              <a:rPr lang="en-US" sz="2400" dirty="0" err="1" smtClean="0"/>
              <a:t>avaliados</a:t>
            </a:r>
            <a:r>
              <a:rPr lang="en-US" sz="2400" dirty="0" smtClean="0"/>
              <a:t> de </a:t>
            </a:r>
            <a:r>
              <a:rPr lang="en-US" sz="2400" dirty="0" err="1" smtClean="0"/>
              <a:t>igual</a:t>
            </a:r>
            <a:r>
              <a:rPr lang="en-US" sz="2400" dirty="0" smtClean="0"/>
              <a:t> forma.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400" dirty="0" err="1" smtClean="0"/>
              <a:t>Penalizada</a:t>
            </a:r>
            <a:r>
              <a:rPr lang="en-US" sz="2400" dirty="0" smtClean="0"/>
              <a:t> a </a:t>
            </a:r>
            <a:r>
              <a:rPr lang="en-US" sz="2400" dirty="0" err="1" smtClean="0"/>
              <a:t>distância</a:t>
            </a:r>
            <a:r>
              <a:rPr lang="en-US" sz="2400" dirty="0" smtClean="0"/>
              <a:t> entre </a:t>
            </a:r>
            <a:r>
              <a:rPr lang="en-US" sz="2400" dirty="0" err="1" smtClean="0"/>
              <a:t>os</a:t>
            </a:r>
            <a:r>
              <a:rPr lang="en-US" sz="2400" dirty="0" smtClean="0"/>
              <a:t> </a:t>
            </a:r>
            <a:r>
              <a:rPr lang="en-US" sz="2400" dirty="0" err="1" smtClean="0"/>
              <a:t>segmentos</a:t>
            </a:r>
            <a:r>
              <a:rPr lang="en-US" sz="2400" dirty="0" smtClean="0"/>
              <a:t>.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400" dirty="0" err="1" smtClean="0"/>
              <a:t>Penalizada</a:t>
            </a:r>
            <a:r>
              <a:rPr lang="en-US" sz="2400" dirty="0" smtClean="0"/>
              <a:t> </a:t>
            </a:r>
            <a:r>
              <a:rPr lang="en-US" sz="2400" dirty="0" err="1" smtClean="0"/>
              <a:t>diferênça</a:t>
            </a:r>
            <a:r>
              <a:rPr lang="en-US" sz="2400" dirty="0" smtClean="0"/>
              <a:t> de </a:t>
            </a:r>
            <a:r>
              <a:rPr lang="en-US" sz="2400" dirty="0" err="1" smtClean="0"/>
              <a:t>tamanhos</a:t>
            </a:r>
            <a:r>
              <a:rPr lang="en-US" sz="2400" dirty="0" smtClean="0"/>
              <a:t>.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400" dirty="0" err="1" smtClean="0"/>
              <a:t>Penaliza</a:t>
            </a:r>
            <a:r>
              <a:rPr lang="en-US" sz="2400" dirty="0" smtClean="0"/>
              <a:t> </a:t>
            </a:r>
            <a:r>
              <a:rPr lang="en-US" sz="2400" dirty="0" err="1" smtClean="0"/>
              <a:t>situações</a:t>
            </a:r>
            <a:r>
              <a:rPr lang="en-US" sz="2400" dirty="0" smtClean="0"/>
              <a:t> de </a:t>
            </a:r>
            <a:r>
              <a:rPr lang="en-US" sz="2400" dirty="0" err="1" smtClean="0"/>
              <a:t>sobre</a:t>
            </a:r>
            <a:r>
              <a:rPr lang="en-US" sz="2400" dirty="0" smtClean="0"/>
              <a:t> e sub </a:t>
            </a:r>
            <a:r>
              <a:rPr lang="en-US" sz="2400" dirty="0" err="1" smtClean="0"/>
              <a:t>segmentação</a:t>
            </a:r>
            <a:r>
              <a:rPr lang="en-US" sz="2400" dirty="0" smtClean="0"/>
              <a:t>. </a:t>
            </a:r>
            <a:endParaRPr lang="en-US" sz="2400" dirty="0"/>
          </a:p>
        </p:txBody>
      </p:sp>
      <p:sp>
        <p:nvSpPr>
          <p:cNvPr id="11" name="Marcador de Posição do Número do Diapositivo 4"/>
          <p:cNvSpPr>
            <a:spLocks noGrp="1"/>
          </p:cNvSpPr>
          <p:nvPr>
            <p:ph type="sldNum" sz="quarter" idx="12"/>
          </p:nvPr>
        </p:nvSpPr>
        <p:spPr>
          <a:xfrm>
            <a:off x="6553200" y="6482364"/>
            <a:ext cx="2133600" cy="365125"/>
          </a:xfrm>
        </p:spPr>
        <p:txBody>
          <a:bodyPr/>
          <a:lstStyle/>
          <a:p>
            <a:fld id="{EADB1DC9-B381-4533-9B50-557AAAC2262B}" type="slidenum">
              <a:rPr lang="en-US" sz="2000" smtClean="0"/>
              <a:t>28</a:t>
            </a:fld>
            <a:endParaRPr lang="en-US" sz="2000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395536" y="6487024"/>
            <a:ext cx="1260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dirty="0" smtClean="0"/>
              <a:t>Julho 2013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701869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User\Dropbox\imagens_cena\A1_S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156208"/>
            <a:ext cx="4176464" cy="3132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User\Dropbox\imagens_cena\A1_SN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161413"/>
            <a:ext cx="4176465" cy="3132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Oval 13"/>
          <p:cNvSpPr/>
          <p:nvPr/>
        </p:nvSpPr>
        <p:spPr>
          <a:xfrm>
            <a:off x="5349574" y="2276872"/>
            <a:ext cx="1008112" cy="457858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rtar Rectângulo de Canto Diagonal 4"/>
          <p:cNvSpPr/>
          <p:nvPr/>
        </p:nvSpPr>
        <p:spPr>
          <a:xfrm>
            <a:off x="1781632" y="1127626"/>
            <a:ext cx="4590568" cy="285150"/>
          </a:xfrm>
          <a:prstGeom prst="snip2Diag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dirty="0" smtClean="0"/>
              <a:t>Métrica A – linha reta</a:t>
            </a:r>
            <a:endParaRPr lang="pt-PT" sz="2400" dirty="0"/>
          </a:p>
        </p:txBody>
      </p:sp>
      <p:sp>
        <p:nvSpPr>
          <p:cNvPr id="7" name="Cortar Rectângulo de Canto Diagonal 6"/>
          <p:cNvSpPr/>
          <p:nvPr/>
        </p:nvSpPr>
        <p:spPr>
          <a:xfrm>
            <a:off x="503547" y="116632"/>
            <a:ext cx="5868652" cy="864096"/>
          </a:xfrm>
          <a:prstGeom prst="snip2Diag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3200" dirty="0" smtClean="0"/>
              <a:t>Resultados obtidos</a:t>
            </a:r>
            <a:endParaRPr lang="pt-PT" sz="3200" dirty="0"/>
          </a:p>
        </p:txBody>
      </p:sp>
      <p:pic>
        <p:nvPicPr>
          <p:cNvPr id="8" name="Picture 2" descr="C:\Users\User\Desktop\ua_log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3291" y="39169"/>
            <a:ext cx="1055909" cy="1019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aixaDeTexto 8"/>
          <p:cNvSpPr txBox="1"/>
          <p:nvPr/>
        </p:nvSpPr>
        <p:spPr>
          <a:xfrm>
            <a:off x="2735796" y="6488668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/>
              <a:t>Daniel Torres Couto Coimbra e Silva </a:t>
            </a:r>
            <a:endParaRPr lang="pt-PT" dirty="0"/>
          </a:p>
        </p:txBody>
      </p:sp>
      <p:cxnSp>
        <p:nvCxnSpPr>
          <p:cNvPr id="10" name="Conexão recta 9"/>
          <p:cNvCxnSpPr/>
          <p:nvPr/>
        </p:nvCxnSpPr>
        <p:spPr>
          <a:xfrm>
            <a:off x="0" y="6471615"/>
            <a:ext cx="9144000" cy="0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1" name="Marcador de Posição do Número do Diapositivo 4"/>
          <p:cNvSpPr txBox="1">
            <a:spLocks/>
          </p:cNvSpPr>
          <p:nvPr/>
        </p:nvSpPr>
        <p:spPr>
          <a:xfrm>
            <a:off x="6553200" y="648236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ADB1DC9-B381-4533-9B50-557AAAC2262B}" type="slidenum">
              <a:rPr lang="en-US" sz="2000" smtClean="0"/>
              <a:pPr/>
              <a:t>29</a:t>
            </a:fld>
            <a:endParaRPr lang="en-US" sz="2000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395536" y="6487024"/>
            <a:ext cx="1260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dirty="0" smtClean="0"/>
              <a:t>Julho 2013</a:t>
            </a:r>
            <a:endParaRPr lang="pt-PT" dirty="0"/>
          </a:p>
        </p:txBody>
      </p:sp>
      <p:graphicFrame>
        <p:nvGraphicFramePr>
          <p:cNvPr id="13" name="Tabe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239829"/>
              </p:ext>
            </p:extLst>
          </p:nvPr>
        </p:nvGraphicFramePr>
        <p:xfrm>
          <a:off x="1588182" y="1700808"/>
          <a:ext cx="6096000" cy="10363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9200"/>
                <a:gridCol w="1219200"/>
                <a:gridCol w="1219200"/>
                <a:gridCol w="1219200"/>
                <a:gridCol w="1219200"/>
              </a:tblGrid>
              <a:tr h="424056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SS</a:t>
                      </a:r>
                    </a:p>
                    <a:p>
                      <a:pPr algn="ctr"/>
                      <a:r>
                        <a:rPr lang="en-US" sz="1400" dirty="0" smtClean="0"/>
                        <a:t>D</a:t>
                      </a:r>
                      <a:r>
                        <a:rPr lang="en-US" sz="1400" baseline="-25000" dirty="0" smtClean="0"/>
                        <a:t>thd</a:t>
                      </a:r>
                      <a:r>
                        <a:rPr lang="en-US" sz="1400" dirty="0" smtClean="0"/>
                        <a:t>[m] 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SA</a:t>
                      </a:r>
                    </a:p>
                    <a:p>
                      <a:pPr algn="ctr"/>
                      <a:r>
                        <a:rPr lang="en-US" sz="1400" dirty="0" smtClean="0"/>
                        <a:t>C</a:t>
                      </a:r>
                      <a:r>
                        <a:rPr lang="en-US" sz="1400" baseline="-25000" dirty="0" smtClean="0"/>
                        <a:t>0 </a:t>
                      </a:r>
                      <a:r>
                        <a:rPr lang="en-US" sz="1400" baseline="0" dirty="0" smtClean="0"/>
                        <a:t>/ </a:t>
                      </a:r>
                      <a:r>
                        <a:rPr lang="el-GR" sz="1400" baseline="0" dirty="0" smtClean="0"/>
                        <a:t>β</a:t>
                      </a:r>
                      <a:r>
                        <a:rPr lang="en-US" sz="1400" dirty="0" smtClean="0"/>
                        <a:t>[m / </a:t>
                      </a:r>
                      <a:r>
                        <a:rPr lang="en-US" sz="1400" baseline="30000" dirty="0" smtClean="0"/>
                        <a:t>o</a:t>
                      </a:r>
                      <a:r>
                        <a:rPr lang="en-US" sz="1400" dirty="0" smtClean="0"/>
                        <a:t>]</a:t>
                      </a:r>
                      <a:endParaRPr lang="en-US" sz="1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SNN</a:t>
                      </a:r>
                    </a:p>
                    <a:p>
                      <a:pPr algn="ctr"/>
                      <a:r>
                        <a:rPr lang="en-US" sz="1400" dirty="0" smtClean="0"/>
                        <a:t>D</a:t>
                      </a:r>
                      <a:r>
                        <a:rPr lang="en-US" sz="1400" baseline="-25000" dirty="0" smtClean="0"/>
                        <a:t>thd</a:t>
                      </a:r>
                      <a:r>
                        <a:rPr lang="en-US" sz="1400" dirty="0" smtClean="0"/>
                        <a:t>[m]</a:t>
                      </a:r>
                      <a:endParaRPr lang="en-US" sz="1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MS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Valor</a:t>
                      </a:r>
                      <a:r>
                        <a:rPr lang="en-US" sz="1400" baseline="0" dirty="0" smtClean="0"/>
                        <a:t>  </a:t>
                      </a:r>
                      <a:r>
                        <a:rPr lang="en-US" sz="1400" baseline="0" dirty="0" err="1" smtClean="0"/>
                        <a:t>ótimo</a:t>
                      </a:r>
                      <a:endParaRPr lang="en-US" sz="1400" dirty="0" smtClean="0"/>
                    </a:p>
                    <a:p>
                      <a:r>
                        <a:rPr lang="en-US" sz="1400" dirty="0" smtClean="0"/>
                        <a:t>Energia 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2.795</a:t>
                      </a:r>
                    </a:p>
                    <a:p>
                      <a:pPr algn="ctr"/>
                      <a:r>
                        <a:rPr lang="en-US" sz="1400" dirty="0" smtClean="0"/>
                        <a:t>60.243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2.625 / 15.0 </a:t>
                      </a:r>
                    </a:p>
                    <a:p>
                      <a:pPr algn="ctr"/>
                      <a:r>
                        <a:rPr lang="en-US" sz="1400" dirty="0" smtClean="0"/>
                        <a:t>57.326</a:t>
                      </a:r>
                      <a:endParaRPr lang="en-US" sz="1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2.375</a:t>
                      </a:r>
                    </a:p>
                    <a:p>
                      <a:pPr algn="ctr"/>
                      <a:r>
                        <a:rPr lang="en-US" sz="1400" dirty="0" smtClean="0"/>
                        <a:t>54.362</a:t>
                      </a:r>
                      <a:endParaRPr lang="en-US" sz="1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0.55</a:t>
                      </a:r>
                    </a:p>
                    <a:p>
                      <a:pPr algn="ctr"/>
                      <a:r>
                        <a:rPr lang="en-US" sz="1400" dirty="0" smtClean="0"/>
                        <a:t>61.477</a:t>
                      </a:r>
                      <a:endParaRPr lang="en-US" sz="14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CaixaDeTexto 1"/>
          <p:cNvSpPr txBox="1"/>
          <p:nvPr/>
        </p:nvSpPr>
        <p:spPr>
          <a:xfrm>
            <a:off x="929665" y="2989580"/>
            <a:ext cx="28787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SNN – </a:t>
            </a:r>
            <a:r>
              <a:rPr lang="en-US" dirty="0" err="1"/>
              <a:t>L</a:t>
            </a:r>
            <a:r>
              <a:rPr lang="en-US" dirty="0" err="1" smtClean="0"/>
              <a:t>inha</a:t>
            </a:r>
            <a:r>
              <a:rPr lang="en-US" dirty="0" smtClean="0"/>
              <a:t> </a:t>
            </a:r>
            <a:r>
              <a:rPr lang="en-US" dirty="0" err="1" smtClean="0"/>
              <a:t>reta</a:t>
            </a:r>
            <a:r>
              <a:rPr lang="en-US" dirty="0" smtClean="0"/>
              <a:t> – </a:t>
            </a:r>
            <a:r>
              <a:rPr lang="en-US" dirty="0" err="1" smtClean="0"/>
              <a:t>Métrica</a:t>
            </a:r>
            <a:r>
              <a:rPr lang="en-US" dirty="0" smtClean="0"/>
              <a:t> A</a:t>
            </a:r>
            <a:endParaRPr lang="en-US" dirty="0"/>
          </a:p>
        </p:txBody>
      </p:sp>
      <p:sp>
        <p:nvSpPr>
          <p:cNvPr id="15" name="CaixaDeTexto 14"/>
          <p:cNvSpPr txBox="1"/>
          <p:nvPr/>
        </p:nvSpPr>
        <p:spPr>
          <a:xfrm>
            <a:off x="5516083" y="2956302"/>
            <a:ext cx="27119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SA – </a:t>
            </a:r>
            <a:r>
              <a:rPr lang="en-US" dirty="0" err="1"/>
              <a:t>L</a:t>
            </a:r>
            <a:r>
              <a:rPr lang="en-US" dirty="0" err="1" smtClean="0"/>
              <a:t>inha</a:t>
            </a:r>
            <a:r>
              <a:rPr lang="en-US" dirty="0" smtClean="0"/>
              <a:t> </a:t>
            </a:r>
            <a:r>
              <a:rPr lang="en-US" dirty="0" err="1" smtClean="0"/>
              <a:t>reta</a:t>
            </a:r>
            <a:r>
              <a:rPr lang="en-US" dirty="0" smtClean="0"/>
              <a:t> – </a:t>
            </a:r>
            <a:r>
              <a:rPr lang="en-US" dirty="0" err="1" smtClean="0"/>
              <a:t>Métrica</a:t>
            </a:r>
            <a:r>
              <a:rPr lang="en-US" dirty="0" smtClean="0"/>
              <a:t> A</a:t>
            </a:r>
            <a:endParaRPr lang="en-US" dirty="0"/>
          </a:p>
        </p:txBody>
      </p:sp>
      <p:sp>
        <p:nvSpPr>
          <p:cNvPr id="3" name="CaixaDeTexto 2"/>
          <p:cNvSpPr txBox="1"/>
          <p:nvPr/>
        </p:nvSpPr>
        <p:spPr>
          <a:xfrm>
            <a:off x="107504" y="3501008"/>
            <a:ext cx="461665" cy="2472935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chemeClr val="tx2"/>
                </a:solidFill>
              </a:rPr>
              <a:t>Energia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Média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4651429" y="3501008"/>
            <a:ext cx="461665" cy="2472935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chemeClr val="tx2"/>
                </a:solidFill>
              </a:rPr>
              <a:t>Energia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Média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4182343" y="3501008"/>
            <a:ext cx="461665" cy="2472935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dirty="0" smtClean="0"/>
              <a:t>#GT/#ALG</a:t>
            </a:r>
            <a:endParaRPr lang="en-US" dirty="0"/>
          </a:p>
        </p:txBody>
      </p:sp>
      <p:sp>
        <p:nvSpPr>
          <p:cNvPr id="19" name="CaixaDeTexto 18"/>
          <p:cNvSpPr txBox="1"/>
          <p:nvPr/>
        </p:nvSpPr>
        <p:spPr>
          <a:xfrm>
            <a:off x="8646839" y="3501008"/>
            <a:ext cx="461665" cy="2472935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dirty="0" smtClean="0"/>
              <a:t>#GT/#ALG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8276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5" descr="C:\Users\User\Desktop\Originais\atlas_mo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538015"/>
            <a:ext cx="4451448" cy="2771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Conexão recta 3"/>
          <p:cNvCxnSpPr/>
          <p:nvPr/>
        </p:nvCxnSpPr>
        <p:spPr>
          <a:xfrm>
            <a:off x="0" y="6471615"/>
            <a:ext cx="9144000" cy="0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6" name="CaixaDeTexto 5"/>
          <p:cNvSpPr txBox="1"/>
          <p:nvPr/>
        </p:nvSpPr>
        <p:spPr>
          <a:xfrm>
            <a:off x="2735796" y="6488668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/>
              <a:t>Daniel Torres Couto Coimbra e Silva </a:t>
            </a:r>
            <a:endParaRPr lang="pt-PT" dirty="0"/>
          </a:p>
        </p:txBody>
      </p:sp>
      <p:sp>
        <p:nvSpPr>
          <p:cNvPr id="7" name="Cortar Rectângulo de Canto Diagonal 6"/>
          <p:cNvSpPr/>
          <p:nvPr/>
        </p:nvSpPr>
        <p:spPr>
          <a:xfrm>
            <a:off x="503547" y="116632"/>
            <a:ext cx="5868652" cy="864096"/>
          </a:xfrm>
          <a:prstGeom prst="snip2Diag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3200" dirty="0" smtClean="0"/>
              <a:t>Enquadramento</a:t>
            </a:r>
            <a:endParaRPr lang="pt-PT" sz="3200" dirty="0"/>
          </a:p>
        </p:txBody>
      </p:sp>
      <p:pic>
        <p:nvPicPr>
          <p:cNvPr id="8" name="Picture 2" descr="C:\Users\User\Desktop\ua_log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3291" y="39169"/>
            <a:ext cx="1055909" cy="1019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aixaDeTexto 12"/>
          <p:cNvSpPr txBox="1"/>
          <p:nvPr/>
        </p:nvSpPr>
        <p:spPr>
          <a:xfrm>
            <a:off x="638534" y="1124744"/>
            <a:ext cx="8037922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200" dirty="0" err="1"/>
              <a:t>Seguimento</a:t>
            </a:r>
            <a:r>
              <a:rPr lang="en-US" sz="2200" dirty="0"/>
              <a:t> de objetos </a:t>
            </a:r>
            <a:r>
              <a:rPr lang="en-US" sz="2200" dirty="0" err="1"/>
              <a:t>móveis</a:t>
            </a:r>
            <a:r>
              <a:rPr lang="en-US" sz="2200" dirty="0"/>
              <a:t> (Multiple Target Tracking):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200" dirty="0" smtClean="0"/>
          </a:p>
          <a:p>
            <a:pPr marL="1257300" lvl="2" indent="-342900">
              <a:buFont typeface="Arial" pitchFamily="34" charset="0"/>
              <a:buChar char="•"/>
            </a:pPr>
            <a:r>
              <a:rPr lang="en-US" sz="2000" dirty="0" err="1" smtClean="0"/>
              <a:t>Aquisição</a:t>
            </a:r>
            <a:r>
              <a:rPr lang="en-US" sz="2000" dirty="0" smtClean="0"/>
              <a:t>.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US" sz="2000" dirty="0" err="1" smtClean="0"/>
              <a:t>Segmentação</a:t>
            </a:r>
            <a:r>
              <a:rPr lang="en-US" sz="2000" dirty="0" smtClean="0"/>
              <a:t>.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US" sz="2000" dirty="0" err="1" smtClean="0"/>
              <a:t>Associação</a:t>
            </a:r>
            <a:r>
              <a:rPr lang="en-US" sz="2000" dirty="0" smtClean="0"/>
              <a:t>.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US" sz="2000" dirty="0" err="1" smtClean="0"/>
              <a:t>Previsão</a:t>
            </a:r>
            <a:r>
              <a:rPr lang="en-US" sz="2000" dirty="0" smtClean="0"/>
              <a:t> do </a:t>
            </a:r>
            <a:r>
              <a:rPr lang="en-US" sz="2000" dirty="0" err="1" smtClean="0"/>
              <a:t>movimento</a:t>
            </a:r>
            <a:r>
              <a:rPr lang="en-US" sz="2000" dirty="0" smtClean="0"/>
              <a:t>.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US" sz="2000" dirty="0" err="1" smtClean="0"/>
              <a:t>Classificação</a:t>
            </a:r>
            <a:r>
              <a:rPr lang="en-US" sz="2000" dirty="0" smtClean="0"/>
              <a:t> </a:t>
            </a:r>
            <a:r>
              <a:rPr lang="en-US" sz="2000" dirty="0" err="1" smtClean="0"/>
              <a:t>automática</a:t>
            </a:r>
            <a:r>
              <a:rPr lang="en-US" sz="2000" dirty="0" smtClean="0"/>
              <a:t> de objetos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14" name="Marcador de Posição do Número do Diapositivo 4"/>
          <p:cNvSpPr>
            <a:spLocks noGrp="1"/>
          </p:cNvSpPr>
          <p:nvPr>
            <p:ph type="sldNum" sz="quarter" idx="12"/>
          </p:nvPr>
        </p:nvSpPr>
        <p:spPr>
          <a:xfrm>
            <a:off x="6553200" y="6482364"/>
            <a:ext cx="2133600" cy="365125"/>
          </a:xfrm>
        </p:spPr>
        <p:txBody>
          <a:bodyPr/>
          <a:lstStyle/>
          <a:p>
            <a:fld id="{EADB1DC9-B381-4533-9B50-557AAAC2262B}" type="slidenum">
              <a:rPr lang="en-US" sz="2000" smtClean="0"/>
              <a:t>3</a:t>
            </a:fld>
            <a:endParaRPr lang="en-US" sz="2000" dirty="0"/>
          </a:p>
        </p:txBody>
      </p:sp>
      <p:sp>
        <p:nvSpPr>
          <p:cNvPr id="9" name="CaixaDeTexto 8"/>
          <p:cNvSpPr txBox="1"/>
          <p:nvPr/>
        </p:nvSpPr>
        <p:spPr>
          <a:xfrm>
            <a:off x="395536" y="6487024"/>
            <a:ext cx="1260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dirty="0" smtClean="0"/>
              <a:t>Julho 2013</a:t>
            </a:r>
            <a:endParaRPr lang="pt-PT" dirty="0"/>
          </a:p>
        </p:txBody>
      </p:sp>
      <p:sp>
        <p:nvSpPr>
          <p:cNvPr id="2" name="Rectângulo 1"/>
          <p:cNvSpPr/>
          <p:nvPr/>
        </p:nvSpPr>
        <p:spPr>
          <a:xfrm>
            <a:off x="1554412" y="2132856"/>
            <a:ext cx="2455473" cy="36004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000" b="1" dirty="0" smtClean="0"/>
              <a:t> </a:t>
            </a:r>
            <a:r>
              <a:rPr lang="en-US" sz="2000" b="1" dirty="0" err="1" smtClean="0"/>
              <a:t>Segmentação</a:t>
            </a:r>
            <a:r>
              <a:rPr lang="en-US" sz="2000" b="1" dirty="0" smtClean="0"/>
              <a:t>.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865726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User\Dropbox\imagens_cena\B1_S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4336" y="3174246"/>
            <a:ext cx="4179672" cy="3135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User\Dropbox\imagens_cena\B1_SN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945" y="3140969"/>
            <a:ext cx="4224039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Oval 12"/>
          <p:cNvSpPr/>
          <p:nvPr/>
        </p:nvSpPr>
        <p:spPr>
          <a:xfrm>
            <a:off x="5349574" y="2251062"/>
            <a:ext cx="1008112" cy="457858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rtar Rectângulo de Canto Diagonal 4"/>
          <p:cNvSpPr/>
          <p:nvPr/>
        </p:nvSpPr>
        <p:spPr>
          <a:xfrm>
            <a:off x="1781632" y="1127626"/>
            <a:ext cx="4590568" cy="285150"/>
          </a:xfrm>
          <a:prstGeom prst="snip2Diag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dirty="0" smtClean="0"/>
              <a:t>Métrica B – linha reta</a:t>
            </a:r>
            <a:endParaRPr lang="pt-PT" sz="2400" dirty="0"/>
          </a:p>
        </p:txBody>
      </p:sp>
      <p:sp>
        <p:nvSpPr>
          <p:cNvPr id="6" name="Cortar Rectângulo de Canto Diagonal 5"/>
          <p:cNvSpPr/>
          <p:nvPr/>
        </p:nvSpPr>
        <p:spPr>
          <a:xfrm>
            <a:off x="503547" y="116632"/>
            <a:ext cx="5868652" cy="864096"/>
          </a:xfrm>
          <a:prstGeom prst="snip2Diag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3200" dirty="0" smtClean="0"/>
              <a:t>Resultados obtidos</a:t>
            </a:r>
            <a:endParaRPr lang="pt-PT" sz="3200" dirty="0"/>
          </a:p>
        </p:txBody>
      </p:sp>
      <p:pic>
        <p:nvPicPr>
          <p:cNvPr id="7" name="Picture 2" descr="C:\Users\User\Desktop\ua_log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3291" y="39169"/>
            <a:ext cx="1055909" cy="1019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2735796" y="6488668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/>
              <a:t>Daniel Torres Couto Coimbra e Silva </a:t>
            </a:r>
            <a:endParaRPr lang="pt-PT" dirty="0"/>
          </a:p>
        </p:txBody>
      </p:sp>
      <p:cxnSp>
        <p:nvCxnSpPr>
          <p:cNvPr id="9" name="Conexão recta 8"/>
          <p:cNvCxnSpPr/>
          <p:nvPr/>
        </p:nvCxnSpPr>
        <p:spPr>
          <a:xfrm>
            <a:off x="0" y="6471615"/>
            <a:ext cx="9144000" cy="0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0" name="Marcador de Posição do Número do Diapositivo 4"/>
          <p:cNvSpPr txBox="1">
            <a:spLocks/>
          </p:cNvSpPr>
          <p:nvPr/>
        </p:nvSpPr>
        <p:spPr>
          <a:xfrm>
            <a:off x="6553200" y="648236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ADB1DC9-B381-4533-9B50-557AAAC2262B}" type="slidenum">
              <a:rPr lang="en-US" sz="2000" smtClean="0"/>
              <a:pPr/>
              <a:t>30</a:t>
            </a:fld>
            <a:endParaRPr lang="en-US" sz="2000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395536" y="6487024"/>
            <a:ext cx="1260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dirty="0" smtClean="0"/>
              <a:t>Julho 2013</a:t>
            </a:r>
            <a:endParaRPr lang="pt-PT" dirty="0"/>
          </a:p>
        </p:txBody>
      </p:sp>
      <p:graphicFrame>
        <p:nvGraphicFramePr>
          <p:cNvPr id="12" name="Tabe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211004"/>
              </p:ext>
            </p:extLst>
          </p:nvPr>
        </p:nvGraphicFramePr>
        <p:xfrm>
          <a:off x="1588182" y="1700808"/>
          <a:ext cx="6096000" cy="10363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9200"/>
                <a:gridCol w="1219200"/>
                <a:gridCol w="1219200"/>
                <a:gridCol w="1219200"/>
                <a:gridCol w="1219200"/>
              </a:tblGrid>
              <a:tr h="424056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SS</a:t>
                      </a:r>
                    </a:p>
                    <a:p>
                      <a:pPr algn="ctr"/>
                      <a:r>
                        <a:rPr lang="en-US" sz="1400" dirty="0" smtClean="0"/>
                        <a:t>D</a:t>
                      </a:r>
                      <a:r>
                        <a:rPr lang="en-US" sz="1400" baseline="-25000" dirty="0" smtClean="0"/>
                        <a:t>thd</a:t>
                      </a:r>
                      <a:r>
                        <a:rPr lang="en-US" sz="1400" dirty="0" smtClean="0"/>
                        <a:t>[m] 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SA</a:t>
                      </a:r>
                    </a:p>
                    <a:p>
                      <a:pPr algn="ctr"/>
                      <a:r>
                        <a:rPr lang="en-US" sz="1400" dirty="0" smtClean="0"/>
                        <a:t>C</a:t>
                      </a:r>
                      <a:r>
                        <a:rPr lang="en-US" sz="1400" baseline="-25000" dirty="0" smtClean="0"/>
                        <a:t>0 </a:t>
                      </a:r>
                      <a:r>
                        <a:rPr lang="en-US" sz="1400" baseline="0" dirty="0" smtClean="0"/>
                        <a:t>/ </a:t>
                      </a:r>
                      <a:r>
                        <a:rPr lang="el-GR" sz="1400" baseline="0" dirty="0" smtClean="0"/>
                        <a:t>β</a:t>
                      </a:r>
                      <a:r>
                        <a:rPr lang="en-US" sz="1400" dirty="0" smtClean="0"/>
                        <a:t>[m / </a:t>
                      </a:r>
                      <a:r>
                        <a:rPr lang="en-US" sz="1400" baseline="30000" dirty="0" smtClean="0"/>
                        <a:t>o</a:t>
                      </a:r>
                      <a:r>
                        <a:rPr lang="en-US" sz="1400" dirty="0" smtClean="0"/>
                        <a:t>]</a:t>
                      </a:r>
                      <a:endParaRPr lang="en-US" sz="1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SNN</a:t>
                      </a:r>
                    </a:p>
                    <a:p>
                      <a:pPr algn="ctr"/>
                      <a:r>
                        <a:rPr lang="en-US" sz="1400" dirty="0" smtClean="0"/>
                        <a:t>D</a:t>
                      </a:r>
                      <a:r>
                        <a:rPr lang="en-US" sz="1400" baseline="-25000" dirty="0" smtClean="0"/>
                        <a:t>thd</a:t>
                      </a:r>
                      <a:r>
                        <a:rPr lang="en-US" sz="1400" dirty="0" smtClean="0"/>
                        <a:t>[m]</a:t>
                      </a:r>
                      <a:endParaRPr lang="en-US" sz="1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MS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Valor</a:t>
                      </a:r>
                      <a:r>
                        <a:rPr lang="en-US" sz="1400" baseline="0" dirty="0" smtClean="0"/>
                        <a:t>  </a:t>
                      </a:r>
                      <a:r>
                        <a:rPr lang="en-US" sz="1400" baseline="0" dirty="0" err="1" smtClean="0"/>
                        <a:t>ótimo</a:t>
                      </a:r>
                      <a:endParaRPr lang="en-US" sz="1400" dirty="0" smtClean="0"/>
                    </a:p>
                    <a:p>
                      <a:r>
                        <a:rPr lang="en-US" sz="1400" dirty="0" smtClean="0"/>
                        <a:t>Energia 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2.795</a:t>
                      </a:r>
                    </a:p>
                    <a:p>
                      <a:pPr algn="ctr"/>
                      <a:r>
                        <a:rPr lang="en-US" sz="1400" dirty="0" smtClean="0"/>
                        <a:t>89.941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2.750 / 15.0</a:t>
                      </a:r>
                    </a:p>
                    <a:p>
                      <a:pPr algn="ctr"/>
                      <a:r>
                        <a:rPr lang="en-US" sz="1400" dirty="0" smtClean="0"/>
                        <a:t>89.982</a:t>
                      </a:r>
                      <a:endParaRPr lang="en-US" sz="1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2.500</a:t>
                      </a:r>
                    </a:p>
                    <a:p>
                      <a:pPr algn="ctr"/>
                      <a:r>
                        <a:rPr lang="en-US" sz="1400" dirty="0" smtClean="0"/>
                        <a:t>89.167</a:t>
                      </a:r>
                      <a:endParaRPr lang="en-US" sz="1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0.634</a:t>
                      </a:r>
                    </a:p>
                    <a:p>
                      <a:pPr algn="ctr"/>
                      <a:r>
                        <a:rPr lang="en-US" sz="1400" dirty="0" smtClean="0"/>
                        <a:t>93.745</a:t>
                      </a:r>
                      <a:endParaRPr lang="en-US" sz="14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6" name="CaixaDeTexto 25"/>
          <p:cNvSpPr txBox="1"/>
          <p:nvPr/>
        </p:nvSpPr>
        <p:spPr>
          <a:xfrm>
            <a:off x="929665" y="2989580"/>
            <a:ext cx="28707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SNN – </a:t>
            </a:r>
            <a:r>
              <a:rPr lang="en-US" dirty="0" err="1"/>
              <a:t>L</a:t>
            </a:r>
            <a:r>
              <a:rPr lang="en-US" dirty="0" err="1" smtClean="0"/>
              <a:t>inha</a:t>
            </a:r>
            <a:r>
              <a:rPr lang="en-US" dirty="0" smtClean="0"/>
              <a:t> </a:t>
            </a:r>
            <a:r>
              <a:rPr lang="en-US" dirty="0" err="1" smtClean="0"/>
              <a:t>reta</a:t>
            </a:r>
            <a:r>
              <a:rPr lang="en-US" dirty="0" smtClean="0"/>
              <a:t> – </a:t>
            </a:r>
            <a:r>
              <a:rPr lang="en-US" dirty="0" err="1" smtClean="0"/>
              <a:t>Métrica</a:t>
            </a:r>
            <a:r>
              <a:rPr lang="en-US" dirty="0" smtClean="0"/>
              <a:t> B</a:t>
            </a:r>
            <a:endParaRPr lang="en-US" dirty="0"/>
          </a:p>
        </p:txBody>
      </p:sp>
      <p:sp>
        <p:nvSpPr>
          <p:cNvPr id="27" name="CaixaDeTexto 26"/>
          <p:cNvSpPr txBox="1"/>
          <p:nvPr/>
        </p:nvSpPr>
        <p:spPr>
          <a:xfrm>
            <a:off x="5516083" y="2956302"/>
            <a:ext cx="26783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SS – </a:t>
            </a:r>
            <a:r>
              <a:rPr lang="en-US" dirty="0" err="1"/>
              <a:t>L</a:t>
            </a:r>
            <a:r>
              <a:rPr lang="en-US" dirty="0" err="1" smtClean="0"/>
              <a:t>inha</a:t>
            </a:r>
            <a:r>
              <a:rPr lang="en-US" dirty="0" smtClean="0"/>
              <a:t> </a:t>
            </a:r>
            <a:r>
              <a:rPr lang="en-US" dirty="0" err="1" smtClean="0"/>
              <a:t>reta</a:t>
            </a:r>
            <a:r>
              <a:rPr lang="en-US" dirty="0" smtClean="0"/>
              <a:t> – </a:t>
            </a:r>
            <a:r>
              <a:rPr lang="en-US" dirty="0" err="1" smtClean="0"/>
              <a:t>Métrica</a:t>
            </a:r>
            <a:r>
              <a:rPr lang="en-US" dirty="0" smtClean="0"/>
              <a:t> B</a:t>
            </a:r>
            <a:endParaRPr lang="en-US" dirty="0"/>
          </a:p>
        </p:txBody>
      </p:sp>
      <p:sp>
        <p:nvSpPr>
          <p:cNvPr id="28" name="CaixaDeTexto 27"/>
          <p:cNvSpPr txBox="1"/>
          <p:nvPr/>
        </p:nvSpPr>
        <p:spPr>
          <a:xfrm>
            <a:off x="107504" y="3501008"/>
            <a:ext cx="461665" cy="2472935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chemeClr val="tx2"/>
                </a:solidFill>
              </a:rPr>
              <a:t>Energia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Média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9" name="CaixaDeTexto 28"/>
          <p:cNvSpPr txBox="1"/>
          <p:nvPr/>
        </p:nvSpPr>
        <p:spPr>
          <a:xfrm>
            <a:off x="4620949" y="3501008"/>
            <a:ext cx="461665" cy="2472935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chemeClr val="tx2"/>
                </a:solidFill>
              </a:rPr>
              <a:t>Energia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Média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9" name="CaixaDeTexto 18"/>
          <p:cNvSpPr txBox="1"/>
          <p:nvPr/>
        </p:nvSpPr>
        <p:spPr>
          <a:xfrm>
            <a:off x="4182343" y="3501008"/>
            <a:ext cx="461665" cy="2472935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dirty="0" smtClean="0"/>
              <a:t>#GT/#ALG</a:t>
            </a:r>
            <a:endParaRPr lang="en-US" dirty="0"/>
          </a:p>
        </p:txBody>
      </p:sp>
      <p:sp>
        <p:nvSpPr>
          <p:cNvPr id="20" name="CaixaDeTexto 19"/>
          <p:cNvSpPr txBox="1"/>
          <p:nvPr/>
        </p:nvSpPr>
        <p:spPr>
          <a:xfrm>
            <a:off x="8677319" y="3501008"/>
            <a:ext cx="461665" cy="2472935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dirty="0" smtClean="0"/>
              <a:t>#GT/#ALG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2548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C:\Users\User\Dropbox\imagens_cena\A3_S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9728" y="3129920"/>
            <a:ext cx="4248472" cy="3186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\Dropbox\imagens_cena\A3_S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715" y="3116952"/>
            <a:ext cx="4176464" cy="3132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Oval 12"/>
          <p:cNvSpPr/>
          <p:nvPr/>
        </p:nvSpPr>
        <p:spPr>
          <a:xfrm>
            <a:off x="4026416" y="2204864"/>
            <a:ext cx="1152128" cy="529866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rtar Rectângulo de Canto Diagonal 4"/>
          <p:cNvSpPr/>
          <p:nvPr/>
        </p:nvSpPr>
        <p:spPr>
          <a:xfrm>
            <a:off x="1781632" y="1127626"/>
            <a:ext cx="4590568" cy="285150"/>
          </a:xfrm>
          <a:prstGeom prst="snip2Diag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dirty="0" smtClean="0"/>
              <a:t>Métrica A – rotunda</a:t>
            </a:r>
            <a:endParaRPr lang="pt-PT" sz="2400" dirty="0"/>
          </a:p>
        </p:txBody>
      </p:sp>
      <p:sp>
        <p:nvSpPr>
          <p:cNvPr id="6" name="Cortar Rectângulo de Canto Diagonal 5"/>
          <p:cNvSpPr/>
          <p:nvPr/>
        </p:nvSpPr>
        <p:spPr>
          <a:xfrm>
            <a:off x="503547" y="116632"/>
            <a:ext cx="5868652" cy="864096"/>
          </a:xfrm>
          <a:prstGeom prst="snip2Diag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3200" dirty="0" smtClean="0"/>
              <a:t>Resultados obtidos</a:t>
            </a:r>
            <a:endParaRPr lang="pt-PT" sz="3200" dirty="0"/>
          </a:p>
        </p:txBody>
      </p:sp>
      <p:pic>
        <p:nvPicPr>
          <p:cNvPr id="7" name="Picture 2" descr="C:\Users\User\Desktop\ua_log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3291" y="39169"/>
            <a:ext cx="1055909" cy="1019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2735796" y="6488668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/>
              <a:t>Daniel Torres Couto Coimbra e Silva </a:t>
            </a:r>
            <a:endParaRPr lang="pt-PT" dirty="0"/>
          </a:p>
        </p:txBody>
      </p:sp>
      <p:cxnSp>
        <p:nvCxnSpPr>
          <p:cNvPr id="9" name="Conexão recta 8"/>
          <p:cNvCxnSpPr/>
          <p:nvPr/>
        </p:nvCxnSpPr>
        <p:spPr>
          <a:xfrm>
            <a:off x="0" y="6471615"/>
            <a:ext cx="9144000" cy="0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0" name="Marcador de Posição do Número do Diapositivo 4"/>
          <p:cNvSpPr txBox="1">
            <a:spLocks/>
          </p:cNvSpPr>
          <p:nvPr/>
        </p:nvSpPr>
        <p:spPr>
          <a:xfrm>
            <a:off x="6553200" y="648236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ADB1DC9-B381-4533-9B50-557AAAC2262B}" type="slidenum">
              <a:rPr lang="en-US" sz="2000" smtClean="0"/>
              <a:pPr/>
              <a:t>31</a:t>
            </a:fld>
            <a:endParaRPr lang="en-US" sz="2000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395536" y="6487024"/>
            <a:ext cx="1260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dirty="0" smtClean="0"/>
              <a:t>Julho 2013</a:t>
            </a:r>
            <a:endParaRPr lang="pt-PT" dirty="0"/>
          </a:p>
        </p:txBody>
      </p:sp>
      <p:graphicFrame>
        <p:nvGraphicFramePr>
          <p:cNvPr id="12" name="Tabe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7602070"/>
              </p:ext>
            </p:extLst>
          </p:nvPr>
        </p:nvGraphicFramePr>
        <p:xfrm>
          <a:off x="1588182" y="1700808"/>
          <a:ext cx="6096000" cy="10363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9200"/>
                <a:gridCol w="1219200"/>
                <a:gridCol w="1219200"/>
                <a:gridCol w="1219200"/>
                <a:gridCol w="1219200"/>
              </a:tblGrid>
              <a:tr h="424056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SS</a:t>
                      </a:r>
                    </a:p>
                    <a:p>
                      <a:pPr algn="ctr"/>
                      <a:r>
                        <a:rPr lang="en-US" sz="1400" dirty="0" smtClean="0"/>
                        <a:t>D</a:t>
                      </a:r>
                      <a:r>
                        <a:rPr lang="en-US" sz="1400" baseline="-25000" dirty="0" smtClean="0"/>
                        <a:t>thd</a:t>
                      </a:r>
                      <a:r>
                        <a:rPr lang="en-US" sz="1400" dirty="0" smtClean="0"/>
                        <a:t>[m] 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SA</a:t>
                      </a:r>
                    </a:p>
                    <a:p>
                      <a:pPr algn="ctr"/>
                      <a:r>
                        <a:rPr lang="en-US" sz="1400" dirty="0" smtClean="0"/>
                        <a:t>C</a:t>
                      </a:r>
                      <a:r>
                        <a:rPr lang="en-US" sz="1400" baseline="-25000" dirty="0" smtClean="0"/>
                        <a:t>0 </a:t>
                      </a:r>
                      <a:r>
                        <a:rPr lang="en-US" sz="1400" baseline="0" dirty="0" smtClean="0"/>
                        <a:t>/ </a:t>
                      </a:r>
                      <a:r>
                        <a:rPr lang="el-GR" sz="1400" baseline="0" dirty="0" smtClean="0"/>
                        <a:t>β</a:t>
                      </a:r>
                      <a:r>
                        <a:rPr lang="en-US" sz="1400" dirty="0" smtClean="0"/>
                        <a:t>[m / </a:t>
                      </a:r>
                      <a:r>
                        <a:rPr lang="en-US" sz="1400" baseline="30000" dirty="0" smtClean="0"/>
                        <a:t>o</a:t>
                      </a:r>
                      <a:r>
                        <a:rPr lang="en-US" sz="1400" dirty="0" smtClean="0"/>
                        <a:t>]</a:t>
                      </a:r>
                      <a:endParaRPr lang="en-US" sz="1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SNN</a:t>
                      </a:r>
                    </a:p>
                    <a:p>
                      <a:pPr algn="ctr"/>
                      <a:r>
                        <a:rPr lang="en-US" sz="1400" dirty="0" smtClean="0"/>
                        <a:t>D</a:t>
                      </a:r>
                      <a:r>
                        <a:rPr lang="en-US" sz="1400" baseline="-25000" dirty="0" smtClean="0"/>
                        <a:t>thd</a:t>
                      </a:r>
                      <a:r>
                        <a:rPr lang="en-US" sz="1400" dirty="0" smtClean="0"/>
                        <a:t>[m]</a:t>
                      </a:r>
                      <a:endParaRPr lang="en-US" sz="1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MS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Valor</a:t>
                      </a:r>
                      <a:r>
                        <a:rPr lang="en-US" sz="1400" baseline="0" dirty="0" smtClean="0"/>
                        <a:t>  </a:t>
                      </a:r>
                      <a:r>
                        <a:rPr lang="en-US" sz="1400" baseline="0" dirty="0" err="1" smtClean="0"/>
                        <a:t>ótimo</a:t>
                      </a:r>
                      <a:endParaRPr lang="en-US" sz="1400" dirty="0" smtClean="0"/>
                    </a:p>
                    <a:p>
                      <a:r>
                        <a:rPr lang="en-US" sz="1400" dirty="0" smtClean="0"/>
                        <a:t>Energia 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1.715</a:t>
                      </a:r>
                    </a:p>
                    <a:p>
                      <a:pPr algn="ctr"/>
                      <a:r>
                        <a:rPr lang="en-US" sz="1400" dirty="0" smtClean="0"/>
                        <a:t>31.493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1.750 / 15.0</a:t>
                      </a:r>
                    </a:p>
                    <a:p>
                      <a:pPr algn="ctr"/>
                      <a:r>
                        <a:rPr lang="en-US" sz="1400" dirty="0" smtClean="0"/>
                        <a:t>31.323</a:t>
                      </a:r>
                      <a:endParaRPr lang="en-US" sz="1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1.250</a:t>
                      </a:r>
                    </a:p>
                    <a:p>
                      <a:pPr algn="ctr"/>
                      <a:r>
                        <a:rPr lang="en-US" sz="1400" dirty="0" smtClean="0"/>
                        <a:t>33.278</a:t>
                      </a:r>
                      <a:endParaRPr lang="en-US" sz="1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0.886</a:t>
                      </a:r>
                    </a:p>
                    <a:p>
                      <a:pPr algn="ctr"/>
                      <a:r>
                        <a:rPr lang="en-US" sz="1400" dirty="0" smtClean="0"/>
                        <a:t>42.213</a:t>
                      </a:r>
                      <a:endParaRPr lang="en-US" sz="14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4" name="CaixaDeTexto 13"/>
          <p:cNvSpPr txBox="1"/>
          <p:nvPr/>
        </p:nvSpPr>
        <p:spPr>
          <a:xfrm>
            <a:off x="929665" y="2989580"/>
            <a:ext cx="2573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SA – Rotunda – </a:t>
            </a:r>
            <a:r>
              <a:rPr lang="en-US" dirty="0" err="1" smtClean="0"/>
              <a:t>Métrica</a:t>
            </a:r>
            <a:r>
              <a:rPr lang="en-US" dirty="0" smtClean="0"/>
              <a:t> A</a:t>
            </a:r>
            <a:endParaRPr lang="en-US" dirty="0"/>
          </a:p>
        </p:txBody>
      </p:sp>
      <p:sp>
        <p:nvSpPr>
          <p:cNvPr id="15" name="CaixaDeTexto 14"/>
          <p:cNvSpPr txBox="1"/>
          <p:nvPr/>
        </p:nvSpPr>
        <p:spPr>
          <a:xfrm>
            <a:off x="5516083" y="2956302"/>
            <a:ext cx="25476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SS – Rotunda – </a:t>
            </a:r>
            <a:r>
              <a:rPr lang="en-US" dirty="0" err="1" smtClean="0"/>
              <a:t>Métrica</a:t>
            </a:r>
            <a:r>
              <a:rPr lang="en-US" dirty="0" smtClean="0"/>
              <a:t> A</a:t>
            </a:r>
            <a:endParaRPr lang="en-US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107504" y="3501008"/>
            <a:ext cx="461665" cy="2472935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chemeClr val="tx2"/>
                </a:solidFill>
              </a:rPr>
              <a:t>Energia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Média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4620949" y="3501008"/>
            <a:ext cx="461665" cy="2472935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chemeClr val="tx2"/>
                </a:solidFill>
              </a:rPr>
              <a:t>Energia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Média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0" name="CaixaDeTexto 19"/>
          <p:cNvSpPr txBox="1"/>
          <p:nvPr/>
        </p:nvSpPr>
        <p:spPr>
          <a:xfrm>
            <a:off x="4182343" y="3501008"/>
            <a:ext cx="461665" cy="2472935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dirty="0" smtClean="0"/>
              <a:t>#GT/#ALG</a:t>
            </a:r>
            <a:endParaRPr lang="en-US" dirty="0"/>
          </a:p>
        </p:txBody>
      </p:sp>
      <p:sp>
        <p:nvSpPr>
          <p:cNvPr id="21" name="CaixaDeTexto 20"/>
          <p:cNvSpPr txBox="1"/>
          <p:nvPr/>
        </p:nvSpPr>
        <p:spPr>
          <a:xfrm>
            <a:off x="8672680" y="3501008"/>
            <a:ext cx="507832" cy="2472935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dirty="0" smtClean="0"/>
              <a:t>#GT/#ALG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7432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ropbox\imagens_cena\B3_S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0825" y="3133750"/>
            <a:ext cx="4233663" cy="3175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C:\Users\User\Dropbox\imagens_cena\B3_SN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895" y="3136128"/>
            <a:ext cx="4210174" cy="3157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Oval 12"/>
          <p:cNvSpPr/>
          <p:nvPr/>
        </p:nvSpPr>
        <p:spPr>
          <a:xfrm>
            <a:off x="5349574" y="2251062"/>
            <a:ext cx="1008112" cy="457858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rtar Rectângulo de Canto Diagonal 4"/>
          <p:cNvSpPr/>
          <p:nvPr/>
        </p:nvSpPr>
        <p:spPr>
          <a:xfrm>
            <a:off x="1781632" y="1127626"/>
            <a:ext cx="4590568" cy="285150"/>
          </a:xfrm>
          <a:prstGeom prst="snip2Diag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dirty="0" smtClean="0"/>
              <a:t>Métrica B – rotunda</a:t>
            </a:r>
            <a:endParaRPr lang="pt-PT" sz="2400" dirty="0"/>
          </a:p>
        </p:txBody>
      </p:sp>
      <p:sp>
        <p:nvSpPr>
          <p:cNvPr id="6" name="Cortar Rectângulo de Canto Diagonal 5"/>
          <p:cNvSpPr/>
          <p:nvPr/>
        </p:nvSpPr>
        <p:spPr>
          <a:xfrm>
            <a:off x="503547" y="116632"/>
            <a:ext cx="5868652" cy="864096"/>
          </a:xfrm>
          <a:prstGeom prst="snip2Diag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3200" dirty="0" smtClean="0"/>
              <a:t>Resultados obtidos</a:t>
            </a:r>
            <a:endParaRPr lang="pt-PT" sz="3200" dirty="0"/>
          </a:p>
        </p:txBody>
      </p:sp>
      <p:pic>
        <p:nvPicPr>
          <p:cNvPr id="7" name="Picture 2" descr="C:\Users\User\Desktop\ua_log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3291" y="39169"/>
            <a:ext cx="1055909" cy="1019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1681103"/>
              </p:ext>
            </p:extLst>
          </p:nvPr>
        </p:nvGraphicFramePr>
        <p:xfrm>
          <a:off x="1588182" y="1700808"/>
          <a:ext cx="6096000" cy="10363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9200"/>
                <a:gridCol w="1219200"/>
                <a:gridCol w="1219200"/>
                <a:gridCol w="1219200"/>
                <a:gridCol w="1219200"/>
              </a:tblGrid>
              <a:tr h="424056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SS</a:t>
                      </a:r>
                    </a:p>
                    <a:p>
                      <a:pPr algn="ctr"/>
                      <a:r>
                        <a:rPr lang="en-US" sz="1400" dirty="0" smtClean="0"/>
                        <a:t>D</a:t>
                      </a:r>
                      <a:r>
                        <a:rPr lang="en-US" sz="1400" baseline="-25000" dirty="0" smtClean="0"/>
                        <a:t>thd</a:t>
                      </a:r>
                      <a:r>
                        <a:rPr lang="en-US" sz="1400" dirty="0" smtClean="0"/>
                        <a:t>[m] 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SA</a:t>
                      </a:r>
                    </a:p>
                    <a:p>
                      <a:pPr algn="ctr"/>
                      <a:r>
                        <a:rPr lang="en-US" sz="1400" dirty="0" smtClean="0"/>
                        <a:t>C</a:t>
                      </a:r>
                      <a:r>
                        <a:rPr lang="en-US" sz="1400" baseline="-25000" dirty="0" smtClean="0"/>
                        <a:t>0 </a:t>
                      </a:r>
                      <a:r>
                        <a:rPr lang="en-US" sz="1400" baseline="0" dirty="0" smtClean="0"/>
                        <a:t>/ </a:t>
                      </a:r>
                      <a:r>
                        <a:rPr lang="el-GR" sz="1400" baseline="0" dirty="0" smtClean="0"/>
                        <a:t>β</a:t>
                      </a:r>
                      <a:r>
                        <a:rPr lang="en-US" sz="1400" dirty="0" smtClean="0"/>
                        <a:t>[m / </a:t>
                      </a:r>
                      <a:r>
                        <a:rPr lang="en-US" sz="1400" baseline="30000" dirty="0" smtClean="0"/>
                        <a:t>o</a:t>
                      </a:r>
                      <a:r>
                        <a:rPr lang="en-US" sz="1400" dirty="0" smtClean="0"/>
                        <a:t>]</a:t>
                      </a:r>
                      <a:endParaRPr lang="en-US" sz="1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SNN</a:t>
                      </a:r>
                    </a:p>
                    <a:p>
                      <a:pPr algn="ctr"/>
                      <a:r>
                        <a:rPr lang="en-US" sz="1400" dirty="0" smtClean="0"/>
                        <a:t>D</a:t>
                      </a:r>
                      <a:r>
                        <a:rPr lang="en-US" sz="1400" baseline="-25000" dirty="0" smtClean="0"/>
                        <a:t>thd</a:t>
                      </a:r>
                      <a:r>
                        <a:rPr lang="en-US" sz="1400" dirty="0" smtClean="0"/>
                        <a:t>[m]</a:t>
                      </a:r>
                      <a:endParaRPr lang="en-US" sz="1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MS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Valor</a:t>
                      </a:r>
                      <a:r>
                        <a:rPr lang="en-US" sz="1400" baseline="0" dirty="0" smtClean="0"/>
                        <a:t>  </a:t>
                      </a:r>
                      <a:r>
                        <a:rPr lang="en-US" sz="1400" baseline="0" dirty="0" err="1" smtClean="0"/>
                        <a:t>ótimo</a:t>
                      </a:r>
                      <a:endParaRPr lang="en-US" sz="1400" dirty="0" smtClean="0"/>
                    </a:p>
                    <a:p>
                      <a:r>
                        <a:rPr lang="en-US" sz="1400" dirty="0" smtClean="0"/>
                        <a:t>Energia 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1.985</a:t>
                      </a:r>
                    </a:p>
                    <a:p>
                      <a:pPr algn="ctr"/>
                      <a:r>
                        <a:rPr lang="en-US" sz="1400" dirty="0" smtClean="0"/>
                        <a:t>43.906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1.750 / 15.0 </a:t>
                      </a:r>
                    </a:p>
                    <a:p>
                      <a:pPr algn="ctr"/>
                      <a:r>
                        <a:rPr lang="en-US" sz="1400" dirty="0" smtClean="0"/>
                        <a:t>42.839</a:t>
                      </a:r>
                      <a:endParaRPr lang="en-US" sz="1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1.875</a:t>
                      </a:r>
                    </a:p>
                    <a:p>
                      <a:pPr algn="ctr"/>
                      <a:r>
                        <a:rPr lang="en-US" sz="1400" dirty="0" smtClean="0"/>
                        <a:t>39.924</a:t>
                      </a:r>
                      <a:endParaRPr lang="en-US" sz="1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0.718</a:t>
                      </a:r>
                    </a:p>
                    <a:p>
                      <a:pPr algn="ctr"/>
                      <a:r>
                        <a:rPr lang="en-US" sz="1400" dirty="0" smtClean="0"/>
                        <a:t>46.159</a:t>
                      </a:r>
                      <a:endParaRPr lang="en-US" sz="14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CaixaDeTexto 8"/>
          <p:cNvSpPr txBox="1"/>
          <p:nvPr/>
        </p:nvSpPr>
        <p:spPr>
          <a:xfrm>
            <a:off x="2735796" y="6488668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/>
              <a:t>Daniel Torres Couto Coimbra e Silva </a:t>
            </a:r>
            <a:endParaRPr lang="pt-PT" dirty="0"/>
          </a:p>
        </p:txBody>
      </p:sp>
      <p:cxnSp>
        <p:nvCxnSpPr>
          <p:cNvPr id="10" name="Conexão recta 9"/>
          <p:cNvCxnSpPr/>
          <p:nvPr/>
        </p:nvCxnSpPr>
        <p:spPr>
          <a:xfrm>
            <a:off x="0" y="6471615"/>
            <a:ext cx="9144000" cy="0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1" name="Marcador de Posição do Número do Diapositivo 4"/>
          <p:cNvSpPr txBox="1">
            <a:spLocks/>
          </p:cNvSpPr>
          <p:nvPr/>
        </p:nvSpPr>
        <p:spPr>
          <a:xfrm>
            <a:off x="6553200" y="648236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ADB1DC9-B381-4533-9B50-557AAAC2262B}" type="slidenum">
              <a:rPr lang="en-US" sz="2000" smtClean="0"/>
              <a:pPr/>
              <a:t>32</a:t>
            </a:fld>
            <a:endParaRPr lang="en-US" sz="2000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395536" y="6487024"/>
            <a:ext cx="1260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dirty="0" smtClean="0"/>
              <a:t>Julho 2013</a:t>
            </a:r>
            <a:endParaRPr lang="pt-PT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929665" y="2989580"/>
            <a:ext cx="27319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SNN – Rotunda – </a:t>
            </a:r>
            <a:r>
              <a:rPr lang="en-US" dirty="0" err="1" smtClean="0"/>
              <a:t>Métrica</a:t>
            </a:r>
            <a:r>
              <a:rPr lang="en-US" dirty="0" smtClean="0"/>
              <a:t> B</a:t>
            </a:r>
            <a:endParaRPr lang="en-US" dirty="0"/>
          </a:p>
        </p:txBody>
      </p:sp>
      <p:sp>
        <p:nvSpPr>
          <p:cNvPr id="15" name="CaixaDeTexto 14"/>
          <p:cNvSpPr txBox="1"/>
          <p:nvPr/>
        </p:nvSpPr>
        <p:spPr>
          <a:xfrm>
            <a:off x="5516083" y="2956302"/>
            <a:ext cx="25651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SA – Rotunda – </a:t>
            </a:r>
            <a:r>
              <a:rPr lang="en-US" dirty="0" err="1" smtClean="0"/>
              <a:t>Métrica</a:t>
            </a:r>
            <a:r>
              <a:rPr lang="en-US" dirty="0" smtClean="0"/>
              <a:t> B</a:t>
            </a:r>
            <a:endParaRPr lang="en-US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107504" y="3501008"/>
            <a:ext cx="461665" cy="2472935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chemeClr val="tx2"/>
                </a:solidFill>
              </a:rPr>
              <a:t>Energia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Média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4651429" y="3501008"/>
            <a:ext cx="461665" cy="2472935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chemeClr val="tx2"/>
                </a:solidFill>
              </a:rPr>
              <a:t>Energia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Média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0" name="CaixaDeTexto 19"/>
          <p:cNvSpPr txBox="1"/>
          <p:nvPr/>
        </p:nvSpPr>
        <p:spPr>
          <a:xfrm>
            <a:off x="4182343" y="3501008"/>
            <a:ext cx="461665" cy="2472935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dirty="0" smtClean="0"/>
              <a:t>#GT/#ALG</a:t>
            </a:r>
            <a:endParaRPr lang="en-US" dirty="0"/>
          </a:p>
        </p:txBody>
      </p:sp>
      <p:sp>
        <p:nvSpPr>
          <p:cNvPr id="21" name="CaixaDeTexto 20"/>
          <p:cNvSpPr txBox="1"/>
          <p:nvPr/>
        </p:nvSpPr>
        <p:spPr>
          <a:xfrm>
            <a:off x="8646839" y="3501008"/>
            <a:ext cx="461665" cy="2472935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dirty="0" smtClean="0"/>
              <a:t>#GT/#ALG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4829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User\Dropbox\imagens_cena\A0_M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6496" y="3174246"/>
            <a:ext cx="4207879" cy="3156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User\Dropbox\imagens_cena\A0_SN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577" y="3168766"/>
            <a:ext cx="4186060" cy="3139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Oval 17"/>
          <p:cNvSpPr/>
          <p:nvPr/>
        </p:nvSpPr>
        <p:spPr>
          <a:xfrm>
            <a:off x="5349574" y="2251062"/>
            <a:ext cx="1008112" cy="457858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aixaDeTexto 3"/>
          <p:cNvSpPr txBox="1"/>
          <p:nvPr/>
        </p:nvSpPr>
        <p:spPr>
          <a:xfrm>
            <a:off x="2735796" y="6488668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/>
              <a:t>Daniel Torres Couto Coimbra e Silva </a:t>
            </a:r>
            <a:endParaRPr lang="pt-PT" dirty="0"/>
          </a:p>
        </p:txBody>
      </p:sp>
      <p:cxnSp>
        <p:nvCxnSpPr>
          <p:cNvPr id="6" name="Conexão recta 5"/>
          <p:cNvCxnSpPr/>
          <p:nvPr/>
        </p:nvCxnSpPr>
        <p:spPr>
          <a:xfrm>
            <a:off x="0" y="6471615"/>
            <a:ext cx="9144000" cy="0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7" name="Cortar Rectângulo de Canto Diagonal 6"/>
          <p:cNvSpPr/>
          <p:nvPr/>
        </p:nvSpPr>
        <p:spPr>
          <a:xfrm>
            <a:off x="503547" y="116632"/>
            <a:ext cx="5868652" cy="864096"/>
          </a:xfrm>
          <a:prstGeom prst="snip2Diag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3200" dirty="0" smtClean="0"/>
              <a:t>Resultados obtidos</a:t>
            </a:r>
            <a:endParaRPr lang="pt-PT" sz="3200" dirty="0"/>
          </a:p>
        </p:txBody>
      </p:sp>
      <p:pic>
        <p:nvPicPr>
          <p:cNvPr id="8" name="Picture 2" descr="C:\Users\User\Desktop\ua_log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3291" y="39169"/>
            <a:ext cx="1055909" cy="1019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rtar Rectângulo de Canto Diagonal 8"/>
          <p:cNvSpPr/>
          <p:nvPr/>
        </p:nvSpPr>
        <p:spPr>
          <a:xfrm>
            <a:off x="1781632" y="1127626"/>
            <a:ext cx="4590568" cy="285150"/>
          </a:xfrm>
          <a:prstGeom prst="snip2Diag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dirty="0" smtClean="0"/>
              <a:t>Métrica A – percurso completo</a:t>
            </a:r>
            <a:endParaRPr lang="pt-PT" sz="2400" dirty="0"/>
          </a:p>
        </p:txBody>
      </p:sp>
      <p:graphicFrame>
        <p:nvGraphicFramePr>
          <p:cNvPr id="13" name="Tabe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0662560"/>
              </p:ext>
            </p:extLst>
          </p:nvPr>
        </p:nvGraphicFramePr>
        <p:xfrm>
          <a:off x="1588182" y="1700808"/>
          <a:ext cx="6096000" cy="10363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9200"/>
                <a:gridCol w="1219200"/>
                <a:gridCol w="1219200"/>
                <a:gridCol w="1219200"/>
                <a:gridCol w="1219200"/>
              </a:tblGrid>
              <a:tr h="424056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SS</a:t>
                      </a:r>
                    </a:p>
                    <a:p>
                      <a:pPr algn="ctr"/>
                      <a:r>
                        <a:rPr lang="en-US" sz="1400" dirty="0" smtClean="0"/>
                        <a:t>D</a:t>
                      </a:r>
                      <a:r>
                        <a:rPr lang="en-US" sz="1400" baseline="-25000" dirty="0" smtClean="0"/>
                        <a:t>thd</a:t>
                      </a:r>
                      <a:r>
                        <a:rPr lang="en-US" sz="1400" dirty="0" smtClean="0"/>
                        <a:t>[m] 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SA</a:t>
                      </a:r>
                    </a:p>
                    <a:p>
                      <a:pPr algn="ctr"/>
                      <a:r>
                        <a:rPr lang="en-US" sz="1400" dirty="0" smtClean="0"/>
                        <a:t>C</a:t>
                      </a:r>
                      <a:r>
                        <a:rPr lang="en-US" sz="1400" baseline="-25000" dirty="0" smtClean="0"/>
                        <a:t>0 </a:t>
                      </a:r>
                      <a:r>
                        <a:rPr lang="en-US" sz="1400" baseline="0" dirty="0" smtClean="0"/>
                        <a:t>/ </a:t>
                      </a:r>
                      <a:r>
                        <a:rPr lang="el-GR" sz="1400" baseline="0" dirty="0" smtClean="0"/>
                        <a:t>β</a:t>
                      </a:r>
                      <a:r>
                        <a:rPr lang="en-US" sz="1400" dirty="0" smtClean="0"/>
                        <a:t>[m / </a:t>
                      </a:r>
                      <a:r>
                        <a:rPr lang="en-US" sz="1400" baseline="30000" dirty="0" smtClean="0"/>
                        <a:t>o</a:t>
                      </a:r>
                      <a:r>
                        <a:rPr lang="en-US" sz="1400" dirty="0" smtClean="0"/>
                        <a:t>]</a:t>
                      </a:r>
                      <a:endParaRPr lang="en-US" sz="1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SNN</a:t>
                      </a:r>
                    </a:p>
                    <a:p>
                      <a:pPr algn="ctr"/>
                      <a:r>
                        <a:rPr lang="en-US" sz="1400" dirty="0" smtClean="0"/>
                        <a:t>D</a:t>
                      </a:r>
                      <a:r>
                        <a:rPr lang="en-US" sz="1400" baseline="-25000" dirty="0" smtClean="0"/>
                        <a:t>thd</a:t>
                      </a:r>
                      <a:r>
                        <a:rPr lang="en-US" sz="1400" dirty="0" smtClean="0"/>
                        <a:t>[m]</a:t>
                      </a:r>
                      <a:endParaRPr lang="en-US" sz="1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MS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Valor</a:t>
                      </a:r>
                      <a:r>
                        <a:rPr lang="en-US" sz="1400" baseline="0" dirty="0" smtClean="0"/>
                        <a:t>  </a:t>
                      </a:r>
                      <a:r>
                        <a:rPr lang="en-US" sz="1400" baseline="0" dirty="0" err="1" smtClean="0"/>
                        <a:t>ótimo</a:t>
                      </a:r>
                      <a:endParaRPr lang="en-US" sz="1400" dirty="0" smtClean="0"/>
                    </a:p>
                    <a:p>
                      <a:r>
                        <a:rPr lang="en-US" sz="1400" dirty="0" smtClean="0"/>
                        <a:t>Energia 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2.795</a:t>
                      </a:r>
                    </a:p>
                    <a:p>
                      <a:pPr algn="ctr"/>
                      <a:r>
                        <a:rPr lang="en-US" sz="1400" dirty="0" smtClean="0"/>
                        <a:t>63.130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2.625 / 15.0</a:t>
                      </a:r>
                    </a:p>
                    <a:p>
                      <a:pPr algn="ctr"/>
                      <a:r>
                        <a:rPr lang="en-US" sz="1400" dirty="0" smtClean="0"/>
                        <a:t>64.485</a:t>
                      </a:r>
                      <a:endParaRPr lang="en-US" sz="1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2.250</a:t>
                      </a:r>
                    </a:p>
                    <a:p>
                      <a:pPr algn="ctr"/>
                      <a:r>
                        <a:rPr lang="en-US" sz="1400" dirty="0" smtClean="0"/>
                        <a:t>55.883</a:t>
                      </a:r>
                      <a:endParaRPr lang="en-US" sz="1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0.571</a:t>
                      </a:r>
                    </a:p>
                    <a:p>
                      <a:pPr algn="ctr"/>
                      <a:r>
                        <a:rPr lang="en-US" sz="1400" dirty="0" smtClean="0"/>
                        <a:t>59.967</a:t>
                      </a:r>
                      <a:endParaRPr lang="en-US" sz="14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4" name="Marcador de Posição do Número do Diapositivo 4"/>
          <p:cNvSpPr>
            <a:spLocks noGrp="1"/>
          </p:cNvSpPr>
          <p:nvPr>
            <p:ph type="sldNum" sz="quarter" idx="12"/>
          </p:nvPr>
        </p:nvSpPr>
        <p:spPr>
          <a:xfrm>
            <a:off x="6553200" y="6482364"/>
            <a:ext cx="2133600" cy="365125"/>
          </a:xfrm>
        </p:spPr>
        <p:txBody>
          <a:bodyPr/>
          <a:lstStyle/>
          <a:p>
            <a:fld id="{EADB1DC9-B381-4533-9B50-557AAAC2262B}" type="slidenum">
              <a:rPr lang="en-US" sz="2000" smtClean="0"/>
              <a:t>33</a:t>
            </a:fld>
            <a:endParaRPr lang="en-US" sz="2000" dirty="0"/>
          </a:p>
        </p:txBody>
      </p:sp>
      <p:sp>
        <p:nvSpPr>
          <p:cNvPr id="15" name="CaixaDeTexto 14"/>
          <p:cNvSpPr txBox="1"/>
          <p:nvPr/>
        </p:nvSpPr>
        <p:spPr>
          <a:xfrm>
            <a:off x="395536" y="6487024"/>
            <a:ext cx="1260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dirty="0" smtClean="0"/>
              <a:t>Julho 2013</a:t>
            </a:r>
            <a:endParaRPr lang="pt-PT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929665" y="2989580"/>
            <a:ext cx="28598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SNN – </a:t>
            </a:r>
            <a:r>
              <a:rPr lang="en-US" dirty="0" err="1" smtClean="0"/>
              <a:t>Completo</a:t>
            </a:r>
            <a:r>
              <a:rPr lang="en-US" dirty="0" smtClean="0"/>
              <a:t> – </a:t>
            </a:r>
            <a:r>
              <a:rPr lang="en-US" dirty="0" err="1" smtClean="0"/>
              <a:t>Métrica</a:t>
            </a:r>
            <a:r>
              <a:rPr lang="en-US" dirty="0" smtClean="0"/>
              <a:t> A</a:t>
            </a:r>
            <a:endParaRPr lang="en-US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5516083" y="2956302"/>
            <a:ext cx="2758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MS – </a:t>
            </a:r>
            <a:r>
              <a:rPr lang="en-US" dirty="0" err="1" smtClean="0"/>
              <a:t>Completo</a:t>
            </a:r>
            <a:r>
              <a:rPr lang="en-US" dirty="0" smtClean="0"/>
              <a:t> – </a:t>
            </a:r>
            <a:r>
              <a:rPr lang="en-US" dirty="0" err="1" smtClean="0"/>
              <a:t>Métrica</a:t>
            </a:r>
            <a:r>
              <a:rPr lang="en-US" dirty="0" smtClean="0"/>
              <a:t> A</a:t>
            </a:r>
            <a:endParaRPr lang="en-US" dirty="0"/>
          </a:p>
        </p:txBody>
      </p:sp>
      <p:sp>
        <p:nvSpPr>
          <p:cNvPr id="17" name="CaixaDeTexto 16"/>
          <p:cNvSpPr txBox="1"/>
          <p:nvPr/>
        </p:nvSpPr>
        <p:spPr>
          <a:xfrm>
            <a:off x="107504" y="3501008"/>
            <a:ext cx="461665" cy="2472935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chemeClr val="tx2"/>
                </a:solidFill>
              </a:rPr>
              <a:t>Energia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Média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9" name="CaixaDeTexto 18"/>
          <p:cNvSpPr txBox="1"/>
          <p:nvPr/>
        </p:nvSpPr>
        <p:spPr>
          <a:xfrm>
            <a:off x="4651429" y="3501008"/>
            <a:ext cx="461665" cy="2472935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chemeClr val="tx2"/>
                </a:solidFill>
              </a:rPr>
              <a:t>Energia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Média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2" name="CaixaDeTexto 21"/>
          <p:cNvSpPr txBox="1"/>
          <p:nvPr/>
        </p:nvSpPr>
        <p:spPr>
          <a:xfrm>
            <a:off x="4182343" y="3501008"/>
            <a:ext cx="461665" cy="2472935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dirty="0" smtClean="0"/>
              <a:t>#GT/#ALG</a:t>
            </a:r>
            <a:endParaRPr lang="en-US" dirty="0"/>
          </a:p>
        </p:txBody>
      </p:sp>
      <p:sp>
        <p:nvSpPr>
          <p:cNvPr id="23" name="CaixaDeTexto 22"/>
          <p:cNvSpPr txBox="1"/>
          <p:nvPr/>
        </p:nvSpPr>
        <p:spPr>
          <a:xfrm>
            <a:off x="8662079" y="3501008"/>
            <a:ext cx="461665" cy="2472935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dirty="0" smtClean="0"/>
              <a:t>#GT/#ALG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9855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User\Dropbox\imagens_cena\B0_S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860" y="3174245"/>
            <a:ext cx="4275675" cy="3207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User\Dropbox\imagens_cena\B0_SN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174246"/>
            <a:ext cx="4234305" cy="3176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Oval 13"/>
          <p:cNvSpPr/>
          <p:nvPr/>
        </p:nvSpPr>
        <p:spPr>
          <a:xfrm>
            <a:off x="5349574" y="2251062"/>
            <a:ext cx="1008112" cy="457858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rtar Rectângulo de Canto Diagonal 3"/>
          <p:cNvSpPr/>
          <p:nvPr/>
        </p:nvSpPr>
        <p:spPr>
          <a:xfrm>
            <a:off x="503547" y="116632"/>
            <a:ext cx="5868652" cy="864096"/>
          </a:xfrm>
          <a:prstGeom prst="snip2Diag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3200" dirty="0" smtClean="0"/>
              <a:t>Resultados obtidos</a:t>
            </a:r>
            <a:endParaRPr lang="pt-PT" sz="3200" dirty="0"/>
          </a:p>
        </p:txBody>
      </p:sp>
      <p:pic>
        <p:nvPicPr>
          <p:cNvPr id="5" name="Picture 2" descr="C:\Users\User\Desktop\ua_log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3291" y="39169"/>
            <a:ext cx="1055909" cy="1019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2735796" y="6488668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/>
              <a:t>Daniel Torres Couto Coimbra e Silva </a:t>
            </a:r>
            <a:endParaRPr lang="pt-PT" dirty="0"/>
          </a:p>
        </p:txBody>
      </p:sp>
      <p:cxnSp>
        <p:nvCxnSpPr>
          <p:cNvPr id="9" name="Conexão recta 8"/>
          <p:cNvCxnSpPr/>
          <p:nvPr/>
        </p:nvCxnSpPr>
        <p:spPr>
          <a:xfrm>
            <a:off x="0" y="6471615"/>
            <a:ext cx="9144000" cy="0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3" name="Marcador de Posição do Número do Diapositivo 4"/>
          <p:cNvSpPr>
            <a:spLocks noGrp="1"/>
          </p:cNvSpPr>
          <p:nvPr>
            <p:ph type="sldNum" sz="quarter" idx="12"/>
          </p:nvPr>
        </p:nvSpPr>
        <p:spPr>
          <a:xfrm>
            <a:off x="6553200" y="6482364"/>
            <a:ext cx="2133600" cy="365125"/>
          </a:xfrm>
        </p:spPr>
        <p:txBody>
          <a:bodyPr/>
          <a:lstStyle/>
          <a:p>
            <a:fld id="{EADB1DC9-B381-4533-9B50-557AAAC2262B}" type="slidenum">
              <a:rPr lang="en-US" sz="2000" smtClean="0"/>
              <a:t>34</a:t>
            </a:fld>
            <a:endParaRPr lang="en-US" sz="2000" dirty="0"/>
          </a:p>
        </p:txBody>
      </p:sp>
      <p:sp>
        <p:nvSpPr>
          <p:cNvPr id="15" name="CaixaDeTexto 14"/>
          <p:cNvSpPr txBox="1"/>
          <p:nvPr/>
        </p:nvSpPr>
        <p:spPr>
          <a:xfrm>
            <a:off x="395536" y="6487024"/>
            <a:ext cx="1260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dirty="0" smtClean="0"/>
              <a:t>Julho 2013</a:t>
            </a:r>
            <a:endParaRPr lang="pt-PT" dirty="0"/>
          </a:p>
        </p:txBody>
      </p:sp>
      <p:sp>
        <p:nvSpPr>
          <p:cNvPr id="18" name="Cortar Rectângulo de Canto Diagonal 17"/>
          <p:cNvSpPr/>
          <p:nvPr/>
        </p:nvSpPr>
        <p:spPr>
          <a:xfrm>
            <a:off x="1781632" y="1127626"/>
            <a:ext cx="4590568" cy="285150"/>
          </a:xfrm>
          <a:prstGeom prst="snip2Diag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dirty="0" smtClean="0"/>
              <a:t>Métrica B – percurso completo</a:t>
            </a:r>
            <a:endParaRPr lang="pt-PT" sz="2400" dirty="0"/>
          </a:p>
        </p:txBody>
      </p:sp>
      <p:graphicFrame>
        <p:nvGraphicFramePr>
          <p:cNvPr id="17" name="Tabela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2890208"/>
              </p:ext>
            </p:extLst>
          </p:nvPr>
        </p:nvGraphicFramePr>
        <p:xfrm>
          <a:off x="1588182" y="1700808"/>
          <a:ext cx="6096000" cy="10363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9200"/>
                <a:gridCol w="1219200"/>
                <a:gridCol w="1219200"/>
                <a:gridCol w="1219200"/>
                <a:gridCol w="1219200"/>
              </a:tblGrid>
              <a:tr h="424056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SS</a:t>
                      </a:r>
                    </a:p>
                    <a:p>
                      <a:pPr algn="ctr"/>
                      <a:r>
                        <a:rPr lang="en-US" sz="1400" dirty="0" smtClean="0"/>
                        <a:t>D</a:t>
                      </a:r>
                      <a:r>
                        <a:rPr lang="en-US" sz="1400" baseline="-25000" dirty="0" smtClean="0"/>
                        <a:t>thd</a:t>
                      </a:r>
                      <a:r>
                        <a:rPr lang="en-US" sz="1400" dirty="0" smtClean="0"/>
                        <a:t>[m] 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SA</a:t>
                      </a:r>
                    </a:p>
                    <a:p>
                      <a:pPr algn="ctr"/>
                      <a:r>
                        <a:rPr lang="en-US" sz="1400" dirty="0" smtClean="0"/>
                        <a:t>C</a:t>
                      </a:r>
                      <a:r>
                        <a:rPr lang="en-US" sz="1400" baseline="-25000" dirty="0" smtClean="0"/>
                        <a:t>0 </a:t>
                      </a:r>
                      <a:r>
                        <a:rPr lang="en-US" sz="1400" baseline="0" dirty="0" smtClean="0"/>
                        <a:t>/ </a:t>
                      </a:r>
                      <a:r>
                        <a:rPr lang="el-GR" sz="1400" baseline="0" dirty="0" smtClean="0"/>
                        <a:t>β</a:t>
                      </a:r>
                      <a:r>
                        <a:rPr lang="en-US" sz="1400" dirty="0" smtClean="0"/>
                        <a:t>[m / </a:t>
                      </a:r>
                      <a:r>
                        <a:rPr lang="en-US" sz="1400" baseline="30000" dirty="0" smtClean="0"/>
                        <a:t>o</a:t>
                      </a:r>
                      <a:r>
                        <a:rPr lang="en-US" sz="1400" dirty="0" smtClean="0"/>
                        <a:t>]</a:t>
                      </a:r>
                      <a:endParaRPr lang="en-US" sz="1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SNN</a:t>
                      </a:r>
                    </a:p>
                    <a:p>
                      <a:pPr algn="ctr"/>
                      <a:r>
                        <a:rPr lang="en-US" sz="1400" dirty="0" smtClean="0"/>
                        <a:t>D</a:t>
                      </a:r>
                      <a:r>
                        <a:rPr lang="en-US" sz="1400" baseline="-25000" dirty="0" smtClean="0"/>
                        <a:t>thd</a:t>
                      </a:r>
                      <a:r>
                        <a:rPr lang="en-US" sz="1400" dirty="0" smtClean="0"/>
                        <a:t>[m]</a:t>
                      </a:r>
                      <a:endParaRPr lang="en-US" sz="1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MS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Valor</a:t>
                      </a:r>
                      <a:r>
                        <a:rPr lang="en-US" sz="1400" baseline="0" dirty="0" smtClean="0"/>
                        <a:t>  </a:t>
                      </a:r>
                      <a:r>
                        <a:rPr lang="en-US" sz="1400" baseline="0" dirty="0" err="1" smtClean="0"/>
                        <a:t>ótimo</a:t>
                      </a:r>
                      <a:endParaRPr lang="en-US" sz="1400" dirty="0" smtClean="0"/>
                    </a:p>
                    <a:p>
                      <a:r>
                        <a:rPr lang="en-US" sz="1400" dirty="0" smtClean="0"/>
                        <a:t>Energia 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2.660</a:t>
                      </a:r>
                    </a:p>
                    <a:p>
                      <a:pPr algn="ctr"/>
                      <a:r>
                        <a:rPr lang="en-US" sz="1400" dirty="0" smtClean="0"/>
                        <a:t>71.269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2.625 / 15.0</a:t>
                      </a:r>
                    </a:p>
                    <a:p>
                      <a:pPr algn="ctr"/>
                      <a:r>
                        <a:rPr lang="en-US" sz="1400" dirty="0" smtClean="0"/>
                        <a:t>71.782</a:t>
                      </a:r>
                      <a:endParaRPr lang="en-US" sz="1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2.250</a:t>
                      </a:r>
                    </a:p>
                    <a:p>
                      <a:pPr algn="ctr"/>
                      <a:r>
                        <a:rPr lang="en-US" sz="1400" dirty="0" smtClean="0"/>
                        <a:t>68.890</a:t>
                      </a:r>
                      <a:endParaRPr lang="en-US" sz="1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0,697</a:t>
                      </a:r>
                    </a:p>
                    <a:p>
                      <a:pPr algn="ctr"/>
                      <a:r>
                        <a:rPr lang="en-US" sz="1400" dirty="0" smtClean="0"/>
                        <a:t>74.961</a:t>
                      </a:r>
                      <a:endParaRPr lang="en-US" sz="14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1" name="CaixaDeTexto 10"/>
          <p:cNvSpPr txBox="1"/>
          <p:nvPr/>
        </p:nvSpPr>
        <p:spPr>
          <a:xfrm>
            <a:off x="929665" y="2989580"/>
            <a:ext cx="2851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SNN – </a:t>
            </a:r>
            <a:r>
              <a:rPr lang="en-US" dirty="0" err="1" smtClean="0"/>
              <a:t>Completo</a:t>
            </a:r>
            <a:r>
              <a:rPr lang="en-US" dirty="0" smtClean="0"/>
              <a:t> – </a:t>
            </a:r>
            <a:r>
              <a:rPr lang="en-US" dirty="0" err="1" smtClean="0"/>
              <a:t>Métrica</a:t>
            </a:r>
            <a:r>
              <a:rPr lang="en-US" dirty="0" smtClean="0"/>
              <a:t> B</a:t>
            </a:r>
            <a:endParaRPr lang="en-US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5516083" y="2956302"/>
            <a:ext cx="2659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</a:t>
            </a:r>
            <a:r>
              <a:rPr lang="en-US" dirty="0" smtClean="0"/>
              <a:t>S – </a:t>
            </a:r>
            <a:r>
              <a:rPr lang="en-US" dirty="0" err="1" smtClean="0"/>
              <a:t>Completo</a:t>
            </a:r>
            <a:r>
              <a:rPr lang="en-US" dirty="0" smtClean="0"/>
              <a:t> – </a:t>
            </a:r>
            <a:r>
              <a:rPr lang="en-US" dirty="0" err="1" smtClean="0"/>
              <a:t>Métrica</a:t>
            </a:r>
            <a:r>
              <a:rPr lang="en-US" dirty="0" smtClean="0"/>
              <a:t> B</a:t>
            </a:r>
            <a:endParaRPr lang="en-US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107504" y="3501008"/>
            <a:ext cx="461665" cy="2472935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chemeClr val="tx2"/>
                </a:solidFill>
              </a:rPr>
              <a:t>Energia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Média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9" name="CaixaDeTexto 18"/>
          <p:cNvSpPr txBox="1"/>
          <p:nvPr/>
        </p:nvSpPr>
        <p:spPr>
          <a:xfrm>
            <a:off x="4620949" y="3501008"/>
            <a:ext cx="461665" cy="2472935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chemeClr val="tx2"/>
                </a:solidFill>
              </a:rPr>
              <a:t>Energia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Média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2" name="CaixaDeTexto 21"/>
          <p:cNvSpPr txBox="1"/>
          <p:nvPr/>
        </p:nvSpPr>
        <p:spPr>
          <a:xfrm>
            <a:off x="4182343" y="3501008"/>
            <a:ext cx="461665" cy="2472935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dirty="0" smtClean="0"/>
              <a:t>#GT/#ALG</a:t>
            </a:r>
            <a:endParaRPr lang="en-US" dirty="0"/>
          </a:p>
        </p:txBody>
      </p:sp>
      <p:sp>
        <p:nvSpPr>
          <p:cNvPr id="23" name="CaixaDeTexto 22"/>
          <p:cNvSpPr txBox="1"/>
          <p:nvPr/>
        </p:nvSpPr>
        <p:spPr>
          <a:xfrm>
            <a:off x="8748464" y="3501008"/>
            <a:ext cx="461665" cy="2472935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dirty="0" smtClean="0"/>
              <a:t>#GT/#ALG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014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val 14"/>
          <p:cNvSpPr/>
          <p:nvPr/>
        </p:nvSpPr>
        <p:spPr>
          <a:xfrm>
            <a:off x="7009224" y="3979254"/>
            <a:ext cx="1008112" cy="457858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rtar Rectângulo de Canto Diagonal 4"/>
          <p:cNvSpPr/>
          <p:nvPr/>
        </p:nvSpPr>
        <p:spPr>
          <a:xfrm>
            <a:off x="503547" y="116632"/>
            <a:ext cx="5868652" cy="864096"/>
          </a:xfrm>
          <a:prstGeom prst="snip2Diag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3200" dirty="0" smtClean="0"/>
              <a:t>Resultados obtidos</a:t>
            </a:r>
            <a:endParaRPr lang="pt-PT" sz="3200" dirty="0"/>
          </a:p>
        </p:txBody>
      </p:sp>
      <p:pic>
        <p:nvPicPr>
          <p:cNvPr id="6" name="Picture 2" descr="C:\Users\User\Desktop\ua_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3291" y="39169"/>
            <a:ext cx="1055909" cy="1019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2735796" y="6488668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/>
              <a:t>Daniel Torres Couto Coimbra e Silva </a:t>
            </a:r>
            <a:endParaRPr lang="pt-PT" dirty="0"/>
          </a:p>
        </p:txBody>
      </p:sp>
      <p:sp>
        <p:nvSpPr>
          <p:cNvPr id="8" name="Marcador de Posição do Número do Diapositivo 4"/>
          <p:cNvSpPr txBox="1">
            <a:spLocks/>
          </p:cNvSpPr>
          <p:nvPr/>
        </p:nvSpPr>
        <p:spPr>
          <a:xfrm>
            <a:off x="6553200" y="648236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ADB1DC9-B381-4533-9B50-557AAAC2262B}" type="slidenum">
              <a:rPr lang="en-US" sz="2000" smtClean="0"/>
              <a:pPr/>
              <a:t>35</a:t>
            </a:fld>
            <a:endParaRPr lang="en-US" sz="2000" dirty="0"/>
          </a:p>
        </p:txBody>
      </p:sp>
      <p:sp>
        <p:nvSpPr>
          <p:cNvPr id="9" name="CaixaDeTexto 8"/>
          <p:cNvSpPr txBox="1"/>
          <p:nvPr/>
        </p:nvSpPr>
        <p:spPr>
          <a:xfrm>
            <a:off x="395536" y="6487024"/>
            <a:ext cx="1260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dirty="0" smtClean="0"/>
              <a:t>Julho 2013</a:t>
            </a:r>
            <a:endParaRPr lang="pt-PT" dirty="0"/>
          </a:p>
        </p:txBody>
      </p:sp>
      <p:cxnSp>
        <p:nvCxnSpPr>
          <p:cNvPr id="10" name="Conexão recta 9"/>
          <p:cNvCxnSpPr/>
          <p:nvPr/>
        </p:nvCxnSpPr>
        <p:spPr>
          <a:xfrm>
            <a:off x="0" y="6471615"/>
            <a:ext cx="9144000" cy="0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1" name="Cortar Rectângulo de Canto Diagonal 10"/>
          <p:cNvSpPr/>
          <p:nvPr/>
        </p:nvSpPr>
        <p:spPr>
          <a:xfrm>
            <a:off x="1781632" y="1127626"/>
            <a:ext cx="4590568" cy="285150"/>
          </a:xfrm>
          <a:prstGeom prst="snip2Diag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dirty="0" smtClean="0"/>
              <a:t>Tempos de processamento</a:t>
            </a:r>
            <a:endParaRPr lang="pt-PT" sz="2400" dirty="0"/>
          </a:p>
        </p:txBody>
      </p:sp>
      <p:graphicFrame>
        <p:nvGraphicFramePr>
          <p:cNvPr id="12" name="Tabe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0221313"/>
              </p:ext>
            </p:extLst>
          </p:nvPr>
        </p:nvGraphicFramePr>
        <p:xfrm>
          <a:off x="1115616" y="3429000"/>
          <a:ext cx="6984774" cy="10801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64129"/>
                <a:gridCol w="1164129"/>
                <a:gridCol w="1164129"/>
                <a:gridCol w="1164129"/>
                <a:gridCol w="1164129"/>
                <a:gridCol w="1164129"/>
              </a:tblGrid>
              <a:tr h="480053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SS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DS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SA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ABD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SNN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MS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006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2.426</a:t>
                      </a:r>
                      <a:endParaRPr lang="en-US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2.193</a:t>
                      </a:r>
                      <a:endParaRPr lang="en-US" sz="200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2.070</a:t>
                      </a:r>
                      <a:endParaRPr lang="en-US" sz="200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2.045</a:t>
                      </a:r>
                      <a:endParaRPr lang="en-US" sz="200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2.692</a:t>
                      </a:r>
                      <a:endParaRPr lang="en-US" sz="200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3.902</a:t>
                      </a:r>
                      <a:endParaRPr lang="en-US" sz="20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3" name="CaixaDeTexto 12"/>
          <p:cNvSpPr txBox="1"/>
          <p:nvPr/>
        </p:nvSpPr>
        <p:spPr>
          <a:xfrm>
            <a:off x="503546" y="1905794"/>
            <a:ext cx="77408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 pitchFamily="34" charset="0"/>
              <a:buChar char="•"/>
            </a:pPr>
            <a:r>
              <a:rPr lang="en-US" sz="2400" dirty="0" smtClean="0"/>
              <a:t>Tempo </a:t>
            </a:r>
            <a:r>
              <a:rPr lang="en-US" sz="2400" dirty="0" err="1" smtClean="0"/>
              <a:t>processamento</a:t>
            </a:r>
            <a:r>
              <a:rPr lang="en-US" sz="2400" dirty="0" smtClean="0"/>
              <a:t> 876 Scans; dado </a:t>
            </a:r>
            <a:r>
              <a:rPr lang="en-US" sz="2400" dirty="0" err="1" smtClean="0"/>
              <a:t>em</a:t>
            </a:r>
            <a:r>
              <a:rPr lang="en-US" sz="2400" dirty="0" smtClean="0"/>
              <a:t> </a:t>
            </a:r>
            <a:r>
              <a:rPr lang="en-US" sz="2400" dirty="0" err="1" smtClean="0"/>
              <a:t>segundos</a:t>
            </a:r>
            <a:r>
              <a:rPr lang="en-US" sz="2400" dirty="0" smtClean="0"/>
              <a:t>.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400" dirty="0" err="1" smtClean="0"/>
              <a:t>Valores</a:t>
            </a:r>
            <a:r>
              <a:rPr lang="en-US" sz="2400" dirty="0" smtClean="0"/>
              <a:t> </a:t>
            </a:r>
            <a:r>
              <a:rPr lang="en-US" sz="2400" dirty="0" err="1" smtClean="0"/>
              <a:t>meramente</a:t>
            </a:r>
            <a:r>
              <a:rPr lang="en-US" sz="2400" dirty="0" smtClean="0"/>
              <a:t> </a:t>
            </a:r>
            <a:r>
              <a:rPr lang="en-US" sz="2400" dirty="0" err="1" smtClean="0"/>
              <a:t>indicativos</a:t>
            </a:r>
            <a:r>
              <a:rPr lang="en-US" sz="24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20783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735796" y="6488668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/>
              <a:t>Daniel Torres Couto Coimbra e Silva </a:t>
            </a:r>
            <a:endParaRPr lang="pt-PT" dirty="0"/>
          </a:p>
        </p:txBody>
      </p:sp>
      <p:cxnSp>
        <p:nvCxnSpPr>
          <p:cNvPr id="6" name="Conexão recta 5"/>
          <p:cNvCxnSpPr/>
          <p:nvPr/>
        </p:nvCxnSpPr>
        <p:spPr>
          <a:xfrm>
            <a:off x="0" y="6471615"/>
            <a:ext cx="9144000" cy="0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7" name="Cortar Rectângulo de Canto Diagonal 6"/>
          <p:cNvSpPr/>
          <p:nvPr/>
        </p:nvSpPr>
        <p:spPr>
          <a:xfrm>
            <a:off x="503547" y="116632"/>
            <a:ext cx="5868652" cy="864096"/>
          </a:xfrm>
          <a:prstGeom prst="snip2Diag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3200" dirty="0" smtClean="0"/>
              <a:t>Conclusões e trabalho futuro</a:t>
            </a:r>
            <a:endParaRPr lang="pt-PT" sz="3200" dirty="0"/>
          </a:p>
        </p:txBody>
      </p:sp>
      <p:pic>
        <p:nvPicPr>
          <p:cNvPr id="8" name="Picture 2" descr="C:\Users\User\Desktop\ua_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3291" y="39169"/>
            <a:ext cx="1055909" cy="1019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aixaDeTexto 8"/>
          <p:cNvSpPr txBox="1"/>
          <p:nvPr/>
        </p:nvSpPr>
        <p:spPr>
          <a:xfrm>
            <a:off x="503547" y="1484784"/>
            <a:ext cx="8172909" cy="4003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lnSpc>
                <a:spcPts val="2500"/>
              </a:lnSpc>
              <a:spcBef>
                <a:spcPts val="1000"/>
              </a:spcBef>
              <a:spcAft>
                <a:spcPts val="1000"/>
              </a:spcAft>
              <a:buFont typeface="Arial" pitchFamily="34" charset="0"/>
              <a:buChar char="•"/>
            </a:pPr>
            <a:r>
              <a:rPr lang="en-US" sz="2200" dirty="0" err="1" smtClean="0"/>
              <a:t>Os</a:t>
            </a:r>
            <a:r>
              <a:rPr lang="en-US" sz="2200" dirty="0" smtClean="0"/>
              <a:t> </a:t>
            </a:r>
            <a:r>
              <a:rPr lang="en-US" sz="2200" dirty="0" err="1" smtClean="0"/>
              <a:t>algoritmos</a:t>
            </a:r>
            <a:r>
              <a:rPr lang="en-US" sz="2200" dirty="0" smtClean="0"/>
              <a:t> </a:t>
            </a:r>
            <a:r>
              <a:rPr lang="en-US" sz="2200" dirty="0" err="1" smtClean="0"/>
              <a:t>propostos</a:t>
            </a:r>
            <a:r>
              <a:rPr lang="en-US" sz="2200" dirty="0" smtClean="0"/>
              <a:t> </a:t>
            </a:r>
            <a:r>
              <a:rPr lang="en-US" sz="2200" dirty="0" err="1"/>
              <a:t>f</a:t>
            </a:r>
            <a:r>
              <a:rPr lang="en-US" sz="2200" dirty="0" err="1" smtClean="0"/>
              <a:t>oram</a:t>
            </a:r>
            <a:r>
              <a:rPr lang="en-US" sz="2200" dirty="0" smtClean="0"/>
              <a:t> </a:t>
            </a:r>
            <a:r>
              <a:rPr lang="en-US" sz="2200" dirty="0" err="1" smtClean="0"/>
              <a:t>implementados</a:t>
            </a:r>
            <a:r>
              <a:rPr lang="en-US" sz="2200" dirty="0" smtClean="0"/>
              <a:t> com </a:t>
            </a:r>
            <a:r>
              <a:rPr lang="en-US" sz="2200" dirty="0" err="1" smtClean="0"/>
              <a:t>sucesso</a:t>
            </a:r>
            <a:r>
              <a:rPr lang="en-US" sz="2200" dirty="0" smtClean="0"/>
              <a:t>.</a:t>
            </a:r>
          </a:p>
          <a:p>
            <a:pPr marL="742950" lvl="1" indent="-285750">
              <a:lnSpc>
                <a:spcPts val="2500"/>
              </a:lnSpc>
              <a:spcBef>
                <a:spcPts val="1000"/>
              </a:spcBef>
              <a:spcAft>
                <a:spcPts val="1000"/>
              </a:spcAft>
              <a:buFont typeface="Arial" pitchFamily="34" charset="0"/>
              <a:buChar char="•"/>
            </a:pPr>
            <a:r>
              <a:rPr lang="en-US" sz="2200" dirty="0" err="1" smtClean="0"/>
              <a:t>Realizada</a:t>
            </a:r>
            <a:r>
              <a:rPr lang="en-US" sz="2200" dirty="0" smtClean="0"/>
              <a:t> </a:t>
            </a:r>
            <a:r>
              <a:rPr lang="en-US" sz="2200" dirty="0" err="1" smtClean="0"/>
              <a:t>comparação</a:t>
            </a:r>
            <a:r>
              <a:rPr lang="en-US" sz="2200" dirty="0" smtClean="0"/>
              <a:t> </a:t>
            </a:r>
            <a:r>
              <a:rPr lang="en-US" sz="2200" dirty="0" err="1" smtClean="0"/>
              <a:t>qualitativa</a:t>
            </a:r>
            <a:r>
              <a:rPr lang="en-US" sz="2200" dirty="0" smtClean="0"/>
              <a:t> da </a:t>
            </a:r>
            <a:r>
              <a:rPr lang="en-US" sz="2200" dirty="0" err="1" smtClean="0"/>
              <a:t>qualidade</a:t>
            </a:r>
            <a:r>
              <a:rPr lang="en-US" sz="2200" dirty="0" smtClean="0"/>
              <a:t> da </a:t>
            </a:r>
            <a:r>
              <a:rPr lang="en-US" sz="2200" dirty="0" err="1" smtClean="0"/>
              <a:t>Segmentação</a:t>
            </a:r>
            <a:r>
              <a:rPr lang="en-US" sz="2200" dirty="0" smtClean="0"/>
              <a:t> dos </a:t>
            </a:r>
            <a:r>
              <a:rPr lang="en-US" sz="2200" dirty="0" err="1" smtClean="0"/>
              <a:t>algortimos</a:t>
            </a:r>
            <a:r>
              <a:rPr lang="en-US" sz="2200" dirty="0" smtClean="0"/>
              <a:t> </a:t>
            </a:r>
            <a:r>
              <a:rPr lang="en-US" sz="2200" dirty="0" err="1" smtClean="0"/>
              <a:t>para</a:t>
            </a:r>
            <a:r>
              <a:rPr lang="en-US" sz="2200" dirty="0" smtClean="0"/>
              <a:t> </a:t>
            </a:r>
            <a:r>
              <a:rPr lang="en-US" sz="2200" dirty="0" err="1" smtClean="0"/>
              <a:t>diferentes</a:t>
            </a:r>
            <a:r>
              <a:rPr lang="en-US" sz="2200" dirty="0" smtClean="0"/>
              <a:t> </a:t>
            </a:r>
            <a:r>
              <a:rPr lang="en-US" sz="2200" dirty="0" err="1" smtClean="0"/>
              <a:t>cenários</a:t>
            </a:r>
            <a:r>
              <a:rPr lang="en-US" sz="2200" dirty="0" smtClean="0"/>
              <a:t> de </a:t>
            </a:r>
            <a:r>
              <a:rPr lang="en-US" sz="2200" dirty="0" err="1" smtClean="0"/>
              <a:t>estrada</a:t>
            </a:r>
            <a:r>
              <a:rPr lang="en-US" sz="2200" dirty="0" smtClean="0"/>
              <a:t>.</a:t>
            </a:r>
            <a:endParaRPr lang="en-US" sz="2200" dirty="0"/>
          </a:p>
          <a:p>
            <a:pPr marL="742950" lvl="1" indent="-285750">
              <a:lnSpc>
                <a:spcPts val="2500"/>
              </a:lnSpc>
              <a:spcBef>
                <a:spcPts val="1000"/>
              </a:spcBef>
              <a:spcAft>
                <a:spcPts val="1000"/>
              </a:spcAft>
              <a:buFont typeface="Arial" pitchFamily="34" charset="0"/>
              <a:buChar char="•"/>
            </a:pPr>
            <a:r>
              <a:rPr lang="en-US" sz="2200" dirty="0" smtClean="0"/>
              <a:t>SNN </a:t>
            </a:r>
            <a:r>
              <a:rPr lang="en-US" sz="2200" dirty="0" err="1" smtClean="0"/>
              <a:t>foi</a:t>
            </a:r>
            <a:r>
              <a:rPr lang="en-US" sz="2200" dirty="0" smtClean="0"/>
              <a:t> o </a:t>
            </a:r>
            <a:r>
              <a:rPr lang="en-US" sz="2200" dirty="0" err="1" smtClean="0"/>
              <a:t>algoritmo</a:t>
            </a:r>
            <a:r>
              <a:rPr lang="en-US" sz="2200" dirty="0" smtClean="0"/>
              <a:t> </a:t>
            </a:r>
            <a:r>
              <a:rPr lang="en-US" sz="2200" dirty="0" err="1" smtClean="0"/>
              <a:t>mais</a:t>
            </a:r>
            <a:r>
              <a:rPr lang="en-US" sz="2200" dirty="0" smtClean="0"/>
              <a:t> </a:t>
            </a:r>
            <a:r>
              <a:rPr lang="en-US" sz="2200" dirty="0" err="1" smtClean="0"/>
              <a:t>consistente</a:t>
            </a:r>
            <a:r>
              <a:rPr lang="en-US" sz="2200" dirty="0" smtClean="0"/>
              <a:t> </a:t>
            </a:r>
            <a:r>
              <a:rPr lang="en-US" sz="2200" dirty="0" err="1" smtClean="0"/>
              <a:t>nos</a:t>
            </a:r>
            <a:r>
              <a:rPr lang="en-US" sz="2200" dirty="0" smtClean="0"/>
              <a:t> </a:t>
            </a:r>
            <a:r>
              <a:rPr lang="en-US" sz="2200" dirty="0" err="1" smtClean="0"/>
              <a:t>diversos</a:t>
            </a:r>
            <a:r>
              <a:rPr lang="en-US" sz="2200" dirty="0" smtClean="0"/>
              <a:t> </a:t>
            </a:r>
            <a:r>
              <a:rPr lang="en-US" sz="2200" dirty="0" err="1"/>
              <a:t>c</a:t>
            </a:r>
            <a:r>
              <a:rPr lang="en-US" sz="2200" dirty="0" err="1" smtClean="0"/>
              <a:t>enários</a:t>
            </a:r>
            <a:r>
              <a:rPr lang="en-US" sz="2200" dirty="0" smtClean="0"/>
              <a:t>.</a:t>
            </a:r>
          </a:p>
          <a:p>
            <a:pPr marL="742950" lvl="1" indent="-285750">
              <a:lnSpc>
                <a:spcPts val="2500"/>
              </a:lnSpc>
              <a:spcBef>
                <a:spcPts val="1000"/>
              </a:spcBef>
              <a:spcAft>
                <a:spcPts val="1000"/>
              </a:spcAft>
              <a:buFont typeface="Arial" pitchFamily="34" charset="0"/>
              <a:buChar char="•"/>
            </a:pPr>
            <a:r>
              <a:rPr lang="en-US" sz="2200" dirty="0" smtClean="0"/>
              <a:t>SA </a:t>
            </a:r>
            <a:r>
              <a:rPr lang="en-US" sz="2200" dirty="0" err="1" smtClean="0"/>
              <a:t>apresentou</a:t>
            </a:r>
            <a:r>
              <a:rPr lang="en-US" sz="2200" dirty="0" smtClean="0"/>
              <a:t> </a:t>
            </a:r>
            <a:r>
              <a:rPr lang="en-US" sz="2200" dirty="0" err="1" smtClean="0"/>
              <a:t>bons</a:t>
            </a:r>
            <a:r>
              <a:rPr lang="en-US" sz="2200" dirty="0" smtClean="0"/>
              <a:t> </a:t>
            </a:r>
            <a:r>
              <a:rPr lang="en-US" sz="2200" dirty="0" err="1" smtClean="0"/>
              <a:t>resultdos</a:t>
            </a:r>
            <a:r>
              <a:rPr lang="en-US" sz="2200" dirty="0" smtClean="0"/>
              <a:t>, </a:t>
            </a:r>
            <a:r>
              <a:rPr lang="en-US" sz="2200" dirty="0" err="1" smtClean="0"/>
              <a:t>uma</a:t>
            </a:r>
            <a:r>
              <a:rPr lang="en-US" sz="2200" dirty="0" smtClean="0"/>
              <a:t> </a:t>
            </a:r>
            <a:r>
              <a:rPr lang="en-US" sz="2200" dirty="0" err="1" smtClean="0"/>
              <a:t>combinação</a:t>
            </a:r>
            <a:r>
              <a:rPr lang="en-US" sz="2200" dirty="0" smtClean="0"/>
              <a:t> </a:t>
            </a:r>
            <a:r>
              <a:rPr lang="en-US" sz="2200" dirty="0" err="1" smtClean="0"/>
              <a:t>destes</a:t>
            </a:r>
            <a:r>
              <a:rPr lang="en-US" sz="2200" dirty="0" smtClean="0"/>
              <a:t> </a:t>
            </a:r>
            <a:r>
              <a:rPr lang="en-US" sz="2200" dirty="0" err="1" smtClean="0"/>
              <a:t>dois</a:t>
            </a:r>
            <a:r>
              <a:rPr lang="en-US" sz="2200" dirty="0" smtClean="0"/>
              <a:t> </a:t>
            </a:r>
            <a:r>
              <a:rPr lang="en-US" sz="2200" dirty="0" err="1" smtClean="0"/>
              <a:t>algoritmos</a:t>
            </a:r>
            <a:r>
              <a:rPr lang="en-US" sz="2200" dirty="0" smtClean="0"/>
              <a:t> </a:t>
            </a:r>
            <a:r>
              <a:rPr lang="en-US" sz="2200" dirty="0" err="1" smtClean="0"/>
              <a:t>pode</a:t>
            </a:r>
            <a:r>
              <a:rPr lang="en-US" sz="2200" dirty="0" smtClean="0"/>
              <a:t> </a:t>
            </a:r>
            <a:r>
              <a:rPr lang="en-US" sz="2200" dirty="0" err="1" smtClean="0"/>
              <a:t>resultar</a:t>
            </a:r>
            <a:r>
              <a:rPr lang="en-US" sz="2200" dirty="0" smtClean="0"/>
              <a:t> </a:t>
            </a:r>
            <a:r>
              <a:rPr lang="en-US" sz="2200" dirty="0" err="1" smtClean="0"/>
              <a:t>numa</a:t>
            </a:r>
            <a:r>
              <a:rPr lang="en-US" sz="2200" dirty="0" smtClean="0"/>
              <a:t> </a:t>
            </a:r>
            <a:r>
              <a:rPr lang="en-US" sz="2200" dirty="0" err="1"/>
              <a:t>s</a:t>
            </a:r>
            <a:r>
              <a:rPr lang="en-US" sz="2200" dirty="0" err="1" smtClean="0"/>
              <a:t>egmentação</a:t>
            </a:r>
            <a:r>
              <a:rPr lang="en-US" sz="2200" dirty="0" smtClean="0"/>
              <a:t> </a:t>
            </a:r>
            <a:r>
              <a:rPr lang="en-US" sz="2200" dirty="0" err="1" smtClean="0"/>
              <a:t>interessante</a:t>
            </a:r>
            <a:r>
              <a:rPr lang="en-US" sz="2200" dirty="0" smtClean="0"/>
              <a:t>.</a:t>
            </a:r>
            <a:endParaRPr lang="en-US" sz="2200" dirty="0"/>
          </a:p>
          <a:p>
            <a:pPr marL="742950" lvl="1" indent="-285750">
              <a:lnSpc>
                <a:spcPts val="2500"/>
              </a:lnSpc>
              <a:spcBef>
                <a:spcPts val="1000"/>
              </a:spcBef>
              <a:spcAft>
                <a:spcPts val="1000"/>
              </a:spcAft>
              <a:buFont typeface="Arial" pitchFamily="34" charset="0"/>
              <a:buChar char="•"/>
            </a:pPr>
            <a:r>
              <a:rPr lang="en-US" sz="2200" dirty="0" smtClean="0"/>
              <a:t>Como </a:t>
            </a:r>
            <a:r>
              <a:rPr lang="en-US" sz="2200" dirty="0" err="1" smtClean="0"/>
              <a:t>trabalho</a:t>
            </a:r>
            <a:r>
              <a:rPr lang="en-US" sz="2200" dirty="0"/>
              <a:t> </a:t>
            </a:r>
            <a:r>
              <a:rPr lang="en-US" sz="2200" dirty="0" err="1" smtClean="0"/>
              <a:t>futuro</a:t>
            </a:r>
            <a:r>
              <a:rPr lang="en-US" sz="2200" dirty="0" smtClean="0"/>
              <a:t> </a:t>
            </a:r>
            <a:r>
              <a:rPr lang="en-US" sz="2200" dirty="0" err="1" smtClean="0"/>
              <a:t>poderá</a:t>
            </a:r>
            <a:r>
              <a:rPr lang="en-US" sz="2200" dirty="0" smtClean="0"/>
              <a:t> </a:t>
            </a:r>
            <a:r>
              <a:rPr lang="en-US" sz="2200" dirty="0" err="1" smtClean="0"/>
              <a:t>incidir</a:t>
            </a:r>
            <a:r>
              <a:rPr lang="en-US" sz="2200" dirty="0" smtClean="0"/>
              <a:t> </a:t>
            </a:r>
            <a:r>
              <a:rPr lang="en-US" sz="2200" dirty="0" err="1" smtClean="0"/>
              <a:t>sobre</a:t>
            </a:r>
            <a:r>
              <a:rPr lang="en-US" sz="2200" dirty="0" smtClean="0"/>
              <a:t> a </a:t>
            </a:r>
            <a:r>
              <a:rPr lang="en-US" sz="2200" dirty="0" err="1" smtClean="0"/>
              <a:t>segmentação</a:t>
            </a:r>
            <a:r>
              <a:rPr lang="en-US" sz="2200" dirty="0" smtClean="0"/>
              <a:t> de </a:t>
            </a:r>
            <a:r>
              <a:rPr lang="en-US" sz="2200" dirty="0" err="1" smtClean="0"/>
              <a:t>vegetação</a:t>
            </a:r>
            <a:r>
              <a:rPr lang="en-US" sz="2200" dirty="0" smtClean="0"/>
              <a:t> e </a:t>
            </a:r>
            <a:r>
              <a:rPr lang="en-US" sz="2200" dirty="0" err="1" smtClean="0"/>
              <a:t>numa</a:t>
            </a:r>
            <a:r>
              <a:rPr lang="en-US" sz="2200" dirty="0" smtClean="0"/>
              <a:t> </a:t>
            </a:r>
            <a:r>
              <a:rPr lang="en-US" sz="2200" dirty="0" err="1" smtClean="0"/>
              <a:t>segmentação</a:t>
            </a:r>
            <a:r>
              <a:rPr lang="en-US" sz="2200" dirty="0" smtClean="0"/>
              <a:t> </a:t>
            </a:r>
            <a:r>
              <a:rPr lang="en-US" sz="2200" dirty="0" err="1" smtClean="0"/>
              <a:t>combinada</a:t>
            </a:r>
            <a:r>
              <a:rPr lang="en-US" sz="2200" dirty="0" smtClean="0"/>
              <a:t> de Laser e </a:t>
            </a:r>
            <a:r>
              <a:rPr lang="en-US" sz="2200" dirty="0" err="1" smtClean="0"/>
              <a:t>visão</a:t>
            </a:r>
            <a:r>
              <a:rPr lang="en-US" sz="2200" dirty="0" smtClean="0"/>
              <a:t> artificial.</a:t>
            </a:r>
            <a:endParaRPr lang="en-US" sz="2200" dirty="0"/>
          </a:p>
        </p:txBody>
      </p:sp>
      <p:sp>
        <p:nvSpPr>
          <p:cNvPr id="10" name="Marcador de Posição do Número do Diapositivo 4"/>
          <p:cNvSpPr>
            <a:spLocks noGrp="1"/>
          </p:cNvSpPr>
          <p:nvPr>
            <p:ph type="sldNum" sz="quarter" idx="12"/>
          </p:nvPr>
        </p:nvSpPr>
        <p:spPr>
          <a:xfrm>
            <a:off x="6553200" y="6482364"/>
            <a:ext cx="2133600" cy="365125"/>
          </a:xfrm>
        </p:spPr>
        <p:txBody>
          <a:bodyPr/>
          <a:lstStyle/>
          <a:p>
            <a:fld id="{EADB1DC9-B381-4533-9B50-557AAAC2262B}" type="slidenum">
              <a:rPr lang="en-US" sz="2000" smtClean="0"/>
              <a:t>36</a:t>
            </a:fld>
            <a:endParaRPr lang="en-US" sz="2000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395536" y="6487024"/>
            <a:ext cx="1260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dirty="0" smtClean="0"/>
              <a:t>Julho 2013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767354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xão recta 3"/>
          <p:cNvCxnSpPr/>
          <p:nvPr/>
        </p:nvCxnSpPr>
        <p:spPr>
          <a:xfrm>
            <a:off x="0" y="1052736"/>
            <a:ext cx="9144000" cy="0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5" name="Conexão recta 4"/>
          <p:cNvCxnSpPr/>
          <p:nvPr/>
        </p:nvCxnSpPr>
        <p:spPr>
          <a:xfrm>
            <a:off x="0" y="6471615"/>
            <a:ext cx="9144000" cy="0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6" name="CaixaDeTexto 5"/>
          <p:cNvSpPr txBox="1"/>
          <p:nvPr/>
        </p:nvSpPr>
        <p:spPr>
          <a:xfrm>
            <a:off x="7704348" y="6516052"/>
            <a:ext cx="1260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dirty="0" smtClean="0"/>
              <a:t>Julho 2013</a:t>
            </a:r>
            <a:endParaRPr lang="pt-PT" dirty="0"/>
          </a:p>
        </p:txBody>
      </p:sp>
      <p:sp>
        <p:nvSpPr>
          <p:cNvPr id="7" name="CaixaDeTexto 6"/>
          <p:cNvSpPr txBox="1"/>
          <p:nvPr/>
        </p:nvSpPr>
        <p:spPr>
          <a:xfrm>
            <a:off x="251520" y="6503740"/>
            <a:ext cx="2750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/>
              <a:t>Dissertação de Mestrado</a:t>
            </a:r>
            <a:endParaRPr lang="pt-PT" dirty="0"/>
          </a:p>
        </p:txBody>
      </p:sp>
      <p:sp>
        <p:nvSpPr>
          <p:cNvPr id="9" name="Subtítulo 2"/>
          <p:cNvSpPr>
            <a:spLocks noGrp="1"/>
          </p:cNvSpPr>
          <p:nvPr/>
        </p:nvSpPr>
        <p:spPr>
          <a:xfrm>
            <a:off x="1043608" y="3526191"/>
            <a:ext cx="7056784" cy="7200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2800" dirty="0" smtClean="0">
                <a:solidFill>
                  <a:schemeClr val="tx1"/>
                </a:solidFill>
              </a:rPr>
              <a:t>Daniel Torres Couto Coimbra e Silva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1" name="Cortar Rectângulo de Canto Diagonal 10"/>
          <p:cNvSpPr/>
          <p:nvPr/>
        </p:nvSpPr>
        <p:spPr>
          <a:xfrm>
            <a:off x="719572" y="1628800"/>
            <a:ext cx="7704856" cy="1583264"/>
          </a:xfrm>
          <a:prstGeom prst="snip2Diag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12" name="Título 1"/>
          <p:cNvSpPr>
            <a:spLocks noGrp="1"/>
          </p:cNvSpPr>
          <p:nvPr/>
        </p:nvSpPr>
        <p:spPr>
          <a:xfrm>
            <a:off x="1066829" y="1412776"/>
            <a:ext cx="7010342" cy="20174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3600" dirty="0" smtClean="0">
                <a:solidFill>
                  <a:schemeClr val="bg1"/>
                </a:solidFill>
              </a:rPr>
              <a:t>Deteção e Segmentação de Alvos em Ambiente de Estrada usando LIDAR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251520" y="539388"/>
            <a:ext cx="45365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 smtClean="0">
                <a:solidFill>
                  <a:schemeClr val="bg1">
                    <a:lumMod val="65000"/>
                  </a:schemeClr>
                </a:solidFill>
              </a:rPr>
              <a:t>Departamento de </a:t>
            </a:r>
            <a:r>
              <a:rPr lang="pt-PT" sz="2000" b="1" dirty="0" smtClean="0">
                <a:solidFill>
                  <a:schemeClr val="bg1">
                    <a:lumMod val="65000"/>
                  </a:schemeClr>
                </a:solidFill>
              </a:rPr>
              <a:t>Engenharia</a:t>
            </a:r>
            <a:r>
              <a:rPr lang="pt-PT" b="1" dirty="0" smtClean="0">
                <a:solidFill>
                  <a:schemeClr val="bg1">
                    <a:lumMod val="65000"/>
                  </a:schemeClr>
                </a:solidFill>
              </a:rPr>
              <a:t> Mecânica </a:t>
            </a:r>
            <a:endParaRPr lang="pt-PT" b="1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103415"/>
            <a:ext cx="3312368" cy="87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CaixaDeTexto 14"/>
          <p:cNvSpPr txBox="1"/>
          <p:nvPr/>
        </p:nvSpPr>
        <p:spPr>
          <a:xfrm>
            <a:off x="3815916" y="4653134"/>
            <a:ext cx="46085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200" dirty="0" smtClean="0">
                <a:cs typeface="Arial" pitchFamily="34" charset="0"/>
              </a:rPr>
              <a:t>Orientador: Prof. Dr. Vítor Santos</a:t>
            </a:r>
          </a:p>
          <a:p>
            <a:r>
              <a:rPr lang="pt-PT" sz="2200" dirty="0" smtClean="0">
                <a:cs typeface="Arial" pitchFamily="34" charset="0"/>
              </a:rPr>
              <a:t>Colaborador: Mestre Jorge Almeida</a:t>
            </a:r>
          </a:p>
        </p:txBody>
      </p:sp>
    </p:spTree>
    <p:extLst>
      <p:ext uri="{BB962C8B-B14F-4D97-AF65-F5344CB8AC3E}">
        <p14:creationId xmlns:p14="http://schemas.microsoft.com/office/powerpoint/2010/main" val="3273384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xão recta 3"/>
          <p:cNvCxnSpPr/>
          <p:nvPr/>
        </p:nvCxnSpPr>
        <p:spPr>
          <a:xfrm>
            <a:off x="0" y="6471615"/>
            <a:ext cx="9144000" cy="0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6" name="CaixaDeTexto 5"/>
          <p:cNvSpPr txBox="1"/>
          <p:nvPr/>
        </p:nvSpPr>
        <p:spPr>
          <a:xfrm>
            <a:off x="2735796" y="6488668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/>
              <a:t>Daniel Torres Couto Coimbra e Silva </a:t>
            </a:r>
            <a:endParaRPr lang="pt-PT" dirty="0"/>
          </a:p>
        </p:txBody>
      </p:sp>
      <p:sp>
        <p:nvSpPr>
          <p:cNvPr id="7" name="Cortar Rectângulo de Canto Diagonal 6"/>
          <p:cNvSpPr/>
          <p:nvPr/>
        </p:nvSpPr>
        <p:spPr>
          <a:xfrm>
            <a:off x="503547" y="116632"/>
            <a:ext cx="5868652" cy="864096"/>
          </a:xfrm>
          <a:prstGeom prst="snip2Diag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3200" dirty="0" smtClean="0"/>
              <a:t>Enquadramento</a:t>
            </a:r>
            <a:endParaRPr lang="pt-PT" sz="3200" dirty="0"/>
          </a:p>
        </p:txBody>
      </p:sp>
      <p:pic>
        <p:nvPicPr>
          <p:cNvPr id="8" name="Picture 2" descr="C:\Users\User\Desktop\ua_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3291" y="39169"/>
            <a:ext cx="1055909" cy="1019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rtar Rectângulo de Canto Diagonal 8"/>
          <p:cNvSpPr/>
          <p:nvPr/>
        </p:nvSpPr>
        <p:spPr>
          <a:xfrm>
            <a:off x="1781632" y="1127626"/>
            <a:ext cx="4590568" cy="285150"/>
          </a:xfrm>
          <a:prstGeom prst="snip2Diag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dirty="0" smtClean="0"/>
              <a:t>Motivação</a:t>
            </a:r>
            <a:endParaRPr lang="pt-PT" sz="2400" dirty="0"/>
          </a:p>
        </p:txBody>
      </p:sp>
      <p:sp>
        <p:nvSpPr>
          <p:cNvPr id="10" name="CaixaDeTexto 9"/>
          <p:cNvSpPr txBox="1"/>
          <p:nvPr/>
        </p:nvSpPr>
        <p:spPr>
          <a:xfrm>
            <a:off x="1079612" y="1412776"/>
            <a:ext cx="6876764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err="1" smtClean="0"/>
              <a:t>Robótica</a:t>
            </a:r>
            <a:r>
              <a:rPr lang="en-US" sz="2800" dirty="0" smtClean="0"/>
              <a:t> </a:t>
            </a:r>
            <a:r>
              <a:rPr lang="en-US" sz="2800" dirty="0" err="1" smtClean="0"/>
              <a:t>móvel</a:t>
            </a:r>
            <a:r>
              <a:rPr lang="en-US" sz="2800" dirty="0" smtClean="0"/>
              <a:t>.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400" dirty="0" err="1" smtClean="0"/>
              <a:t>Sistemas</a:t>
            </a:r>
            <a:r>
              <a:rPr lang="en-US" sz="2400" dirty="0" smtClean="0"/>
              <a:t> de </a:t>
            </a:r>
            <a:r>
              <a:rPr lang="en-US" sz="2400" dirty="0" err="1" smtClean="0"/>
              <a:t>apoio</a:t>
            </a:r>
            <a:r>
              <a:rPr lang="en-US" sz="2400" dirty="0" smtClean="0"/>
              <a:t> à </a:t>
            </a:r>
            <a:r>
              <a:rPr lang="en-US" sz="2400" dirty="0" err="1" smtClean="0"/>
              <a:t>condução</a:t>
            </a:r>
            <a:r>
              <a:rPr lang="en-US" sz="2400" dirty="0" smtClean="0"/>
              <a:t>.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400" dirty="0" err="1" smtClean="0"/>
              <a:t>Planeamento</a:t>
            </a:r>
            <a:r>
              <a:rPr lang="en-US" sz="2400" dirty="0" smtClean="0"/>
              <a:t> de </a:t>
            </a:r>
            <a:r>
              <a:rPr lang="en-US" sz="2400" dirty="0" err="1" smtClean="0"/>
              <a:t>trajetórias</a:t>
            </a:r>
            <a:r>
              <a:rPr lang="en-US" sz="2400" dirty="0" smtClean="0"/>
              <a:t>.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8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err="1" smtClean="0"/>
              <a:t>Aplicações</a:t>
            </a:r>
            <a:r>
              <a:rPr lang="en-US" sz="2800" dirty="0" smtClean="0"/>
              <a:t> de </a:t>
            </a:r>
            <a:r>
              <a:rPr lang="en-US" sz="2800" dirty="0" err="1" smtClean="0"/>
              <a:t>segurança</a:t>
            </a:r>
            <a:r>
              <a:rPr lang="en-US" sz="2800" dirty="0" smtClean="0"/>
              <a:t>.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400" dirty="0" err="1" smtClean="0"/>
              <a:t>Controlo</a:t>
            </a:r>
            <a:r>
              <a:rPr lang="en-US" sz="2400" dirty="0" smtClean="0"/>
              <a:t> de </a:t>
            </a:r>
            <a:r>
              <a:rPr lang="en-US" sz="2400" dirty="0" err="1" smtClean="0"/>
              <a:t>acessos</a:t>
            </a:r>
            <a:r>
              <a:rPr lang="en-US" sz="2400" dirty="0" smtClean="0"/>
              <a:t>.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400" dirty="0" err="1" smtClean="0"/>
              <a:t>Fluxos</a:t>
            </a:r>
            <a:r>
              <a:rPr lang="en-US" sz="2400" dirty="0" smtClean="0"/>
              <a:t> de </a:t>
            </a:r>
            <a:r>
              <a:rPr lang="en-US" sz="2400" dirty="0" err="1" smtClean="0"/>
              <a:t>movimentos</a:t>
            </a:r>
            <a:r>
              <a:rPr lang="en-US" sz="2400" dirty="0" smtClean="0"/>
              <a:t> (</a:t>
            </a:r>
            <a:r>
              <a:rPr lang="en-US" sz="2400" dirty="0" err="1" smtClean="0"/>
              <a:t>aeroportos</a:t>
            </a:r>
            <a:r>
              <a:rPr lang="en-US" sz="2400" dirty="0" smtClean="0"/>
              <a:t>, </a:t>
            </a:r>
            <a:r>
              <a:rPr lang="en-US" sz="2400" dirty="0" err="1" smtClean="0"/>
              <a:t>centros</a:t>
            </a:r>
            <a:r>
              <a:rPr lang="en-US" sz="2400" dirty="0" smtClean="0"/>
              <a:t> </a:t>
            </a:r>
            <a:r>
              <a:rPr lang="en-US" sz="2400" dirty="0" err="1" smtClean="0"/>
              <a:t>comerciais</a:t>
            </a:r>
            <a:r>
              <a:rPr lang="en-US" sz="2400" dirty="0" smtClean="0"/>
              <a:t>).</a:t>
            </a:r>
          </a:p>
          <a:p>
            <a:pPr marL="742950" lvl="1" indent="-285750">
              <a:buFont typeface="Arial" pitchFamily="34" charset="0"/>
              <a:buChar char="•"/>
            </a:pPr>
            <a:endParaRPr lang="en-US" sz="2800" dirty="0"/>
          </a:p>
        </p:txBody>
      </p:sp>
      <p:sp>
        <p:nvSpPr>
          <p:cNvPr id="11" name="Marcador de Posição do Número do Diapositivo 4"/>
          <p:cNvSpPr>
            <a:spLocks noGrp="1"/>
          </p:cNvSpPr>
          <p:nvPr>
            <p:ph type="sldNum" sz="quarter" idx="12"/>
          </p:nvPr>
        </p:nvSpPr>
        <p:spPr>
          <a:xfrm>
            <a:off x="6553200" y="6482364"/>
            <a:ext cx="2133600" cy="365125"/>
          </a:xfrm>
        </p:spPr>
        <p:txBody>
          <a:bodyPr/>
          <a:lstStyle/>
          <a:p>
            <a:fld id="{EADB1DC9-B381-4533-9B50-557AAAC2262B}" type="slidenum">
              <a:rPr lang="en-US" sz="2000" smtClean="0"/>
              <a:t>4</a:t>
            </a:fld>
            <a:endParaRPr lang="en-US" sz="2000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395536" y="6487024"/>
            <a:ext cx="1260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dirty="0" smtClean="0"/>
              <a:t>Julho 2013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143510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xão recta 3"/>
          <p:cNvCxnSpPr/>
          <p:nvPr/>
        </p:nvCxnSpPr>
        <p:spPr>
          <a:xfrm>
            <a:off x="0" y="6471615"/>
            <a:ext cx="9144000" cy="0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5" name="Cortar Rectângulo de Canto Diagonal 4"/>
          <p:cNvSpPr/>
          <p:nvPr/>
        </p:nvSpPr>
        <p:spPr>
          <a:xfrm>
            <a:off x="503547" y="116632"/>
            <a:ext cx="5868652" cy="864096"/>
          </a:xfrm>
          <a:prstGeom prst="snip2Diag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3200" dirty="0" smtClean="0"/>
              <a:t>Enquadramento</a:t>
            </a:r>
            <a:endParaRPr lang="pt-PT" sz="3200" dirty="0"/>
          </a:p>
        </p:txBody>
      </p:sp>
      <p:pic>
        <p:nvPicPr>
          <p:cNvPr id="6" name="Picture 2" descr="C:\Users\User\Desktop\ua_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3291" y="39169"/>
            <a:ext cx="1055909" cy="1019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rtar Rectângulo de Canto Diagonal 6"/>
          <p:cNvSpPr/>
          <p:nvPr/>
        </p:nvSpPr>
        <p:spPr>
          <a:xfrm>
            <a:off x="1781632" y="1127626"/>
            <a:ext cx="4590568" cy="285150"/>
          </a:xfrm>
          <a:prstGeom prst="snip2Diag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dirty="0" smtClean="0"/>
              <a:t>Objetivos</a:t>
            </a:r>
            <a:endParaRPr lang="pt-PT" sz="2400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2735796" y="6488668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/>
              <a:t>Daniel Torres Couto Coimbra e Silva </a:t>
            </a:r>
            <a:endParaRPr lang="pt-PT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638533" y="1761778"/>
            <a:ext cx="727271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 pitchFamily="34" charset="0"/>
              <a:buChar char="•"/>
            </a:pPr>
            <a:r>
              <a:rPr lang="en-US" sz="2800" dirty="0" err="1" smtClean="0"/>
              <a:t>Avaliação</a:t>
            </a:r>
            <a:r>
              <a:rPr lang="en-US" sz="2800" dirty="0" smtClean="0"/>
              <a:t> </a:t>
            </a:r>
            <a:r>
              <a:rPr lang="en-US" sz="2800" dirty="0" err="1" smtClean="0"/>
              <a:t>comparativa</a:t>
            </a:r>
            <a:r>
              <a:rPr lang="en-US" sz="2800" dirty="0" smtClean="0"/>
              <a:t>, </a:t>
            </a:r>
            <a:r>
              <a:rPr lang="en-US" sz="2800" dirty="0" err="1" smtClean="0"/>
              <a:t>exaustiva</a:t>
            </a:r>
            <a:r>
              <a:rPr lang="en-US" sz="2800" dirty="0" smtClean="0"/>
              <a:t>  e </a:t>
            </a:r>
            <a:r>
              <a:rPr lang="en-US" sz="2800" dirty="0" err="1" smtClean="0"/>
              <a:t>qualitativa</a:t>
            </a:r>
            <a:r>
              <a:rPr lang="en-US" sz="2800" dirty="0" smtClean="0"/>
              <a:t> de </a:t>
            </a:r>
            <a:r>
              <a:rPr lang="en-US" sz="2800" dirty="0" err="1" smtClean="0"/>
              <a:t>diferentes</a:t>
            </a:r>
            <a:r>
              <a:rPr lang="en-US" sz="2800" dirty="0" smtClean="0"/>
              <a:t> </a:t>
            </a:r>
            <a:r>
              <a:rPr lang="en-US" sz="2800" dirty="0" err="1" smtClean="0"/>
              <a:t>algoritmos</a:t>
            </a:r>
            <a:r>
              <a:rPr lang="en-US" sz="2800" dirty="0" smtClean="0"/>
              <a:t> de </a:t>
            </a:r>
            <a:r>
              <a:rPr lang="en-US" sz="2800" dirty="0" err="1" smtClean="0"/>
              <a:t>segmentação</a:t>
            </a:r>
            <a:r>
              <a:rPr lang="en-US" sz="2800" dirty="0" smtClean="0"/>
              <a:t>.</a:t>
            </a:r>
          </a:p>
          <a:p>
            <a:pPr marL="742950" lvl="1" indent="-285750">
              <a:buFont typeface="Arial" pitchFamily="34" charset="0"/>
              <a:buChar char="•"/>
            </a:pPr>
            <a:endParaRPr lang="en-US" sz="2800" dirty="0" smtClean="0"/>
          </a:p>
          <a:p>
            <a:pPr marL="1657350" lvl="3" indent="-285750">
              <a:buFont typeface="Arial" pitchFamily="34" charset="0"/>
              <a:buChar char="•"/>
            </a:pPr>
            <a:r>
              <a:rPr lang="en-US" sz="2400" dirty="0" err="1" smtClean="0"/>
              <a:t>Variação</a:t>
            </a:r>
            <a:r>
              <a:rPr lang="en-US" sz="2400" dirty="0"/>
              <a:t> </a:t>
            </a:r>
            <a:r>
              <a:rPr lang="en-US" sz="2400" dirty="0" smtClean="0"/>
              <a:t>valor </a:t>
            </a:r>
            <a:r>
              <a:rPr lang="en-US" sz="2400" dirty="0"/>
              <a:t>dos </a:t>
            </a:r>
            <a:r>
              <a:rPr lang="en-US" sz="2400" dirty="0" err="1"/>
              <a:t>parâmetros</a:t>
            </a:r>
            <a:r>
              <a:rPr lang="en-US" sz="2400" dirty="0"/>
              <a:t>.</a:t>
            </a:r>
          </a:p>
          <a:p>
            <a:pPr marL="1657350" lvl="3" indent="-285750">
              <a:buFont typeface="Arial" pitchFamily="34" charset="0"/>
              <a:buChar char="•"/>
            </a:pPr>
            <a:r>
              <a:rPr lang="en-US" sz="2400" dirty="0" err="1" smtClean="0"/>
              <a:t>Diferentes</a:t>
            </a:r>
            <a:r>
              <a:rPr lang="en-US" sz="2400" dirty="0" smtClean="0"/>
              <a:t> </a:t>
            </a:r>
            <a:r>
              <a:rPr lang="en-US" sz="2400" dirty="0" err="1" smtClean="0"/>
              <a:t>situações</a:t>
            </a:r>
            <a:r>
              <a:rPr lang="en-US" sz="2400" dirty="0" smtClean="0"/>
              <a:t> de </a:t>
            </a:r>
            <a:r>
              <a:rPr lang="en-US" sz="2400" dirty="0" err="1" smtClean="0"/>
              <a:t>estrada</a:t>
            </a:r>
            <a:r>
              <a:rPr lang="en-US" sz="2400" dirty="0" smtClean="0"/>
              <a:t>.</a:t>
            </a:r>
          </a:p>
          <a:p>
            <a:pPr marL="1657350" lvl="3" indent="-285750">
              <a:buFont typeface="Arial" pitchFamily="34" charset="0"/>
              <a:buChar char="•"/>
            </a:pPr>
            <a:endParaRPr lang="en-US" sz="2800" dirty="0"/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800" dirty="0" err="1" smtClean="0"/>
              <a:t>Utilização</a:t>
            </a:r>
            <a:r>
              <a:rPr lang="en-US" sz="2800" dirty="0" smtClean="0"/>
              <a:t> de um Laser 2D.</a:t>
            </a:r>
            <a:endParaRPr lang="en-US" sz="2800" dirty="0"/>
          </a:p>
        </p:txBody>
      </p:sp>
      <p:sp>
        <p:nvSpPr>
          <p:cNvPr id="13" name="Marcador de Posição do Número do Diapositivo 4"/>
          <p:cNvSpPr>
            <a:spLocks noGrp="1"/>
          </p:cNvSpPr>
          <p:nvPr>
            <p:ph type="sldNum" sz="quarter" idx="12"/>
          </p:nvPr>
        </p:nvSpPr>
        <p:spPr>
          <a:xfrm>
            <a:off x="6553200" y="6482364"/>
            <a:ext cx="2133600" cy="365125"/>
          </a:xfrm>
        </p:spPr>
        <p:txBody>
          <a:bodyPr/>
          <a:lstStyle/>
          <a:p>
            <a:fld id="{EADB1DC9-B381-4533-9B50-557AAAC2262B}" type="slidenum">
              <a:rPr lang="en-US" sz="2000" smtClean="0"/>
              <a:t>5</a:t>
            </a:fld>
            <a:endParaRPr lang="en-US" sz="2000" dirty="0"/>
          </a:p>
        </p:txBody>
      </p:sp>
      <p:sp>
        <p:nvSpPr>
          <p:cNvPr id="9" name="CaixaDeTexto 8"/>
          <p:cNvSpPr txBox="1"/>
          <p:nvPr/>
        </p:nvSpPr>
        <p:spPr>
          <a:xfrm>
            <a:off x="395536" y="6487024"/>
            <a:ext cx="1260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dirty="0" smtClean="0"/>
              <a:t>Julho 2013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610542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xão recta 3"/>
          <p:cNvCxnSpPr/>
          <p:nvPr/>
        </p:nvCxnSpPr>
        <p:spPr>
          <a:xfrm>
            <a:off x="0" y="6471615"/>
            <a:ext cx="9144000" cy="0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5" name="CaixaDeTexto 4"/>
          <p:cNvSpPr txBox="1"/>
          <p:nvPr/>
        </p:nvSpPr>
        <p:spPr>
          <a:xfrm>
            <a:off x="2735796" y="6488668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/>
              <a:t>Daniel Torres Couto Coimbra e Silva </a:t>
            </a:r>
            <a:endParaRPr lang="pt-PT" dirty="0"/>
          </a:p>
        </p:txBody>
      </p:sp>
      <p:sp>
        <p:nvSpPr>
          <p:cNvPr id="8" name="Cortar Rectângulo de Canto Diagonal 7"/>
          <p:cNvSpPr/>
          <p:nvPr/>
        </p:nvSpPr>
        <p:spPr>
          <a:xfrm>
            <a:off x="503547" y="116632"/>
            <a:ext cx="5868652" cy="864096"/>
          </a:xfrm>
          <a:prstGeom prst="snip2Diag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3200" dirty="0" smtClean="0"/>
              <a:t>LIDAR</a:t>
            </a:r>
            <a:endParaRPr lang="pt-PT" sz="3200" dirty="0"/>
          </a:p>
        </p:txBody>
      </p:sp>
      <p:pic>
        <p:nvPicPr>
          <p:cNvPr id="9" name="Picture 2" descr="C:\Users\User\Desktop\ua_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3291" y="39169"/>
            <a:ext cx="1055909" cy="1019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ortar Rectângulo de Canto Diagonal 11"/>
          <p:cNvSpPr/>
          <p:nvPr/>
        </p:nvSpPr>
        <p:spPr>
          <a:xfrm>
            <a:off x="1781632" y="1127626"/>
            <a:ext cx="4590568" cy="285150"/>
          </a:xfrm>
          <a:prstGeom prst="snip2Diag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dirty="0" smtClean="0"/>
              <a:t>Princípios de funcionamento</a:t>
            </a:r>
            <a:endParaRPr lang="pt-PT" sz="2400" dirty="0"/>
          </a:p>
        </p:txBody>
      </p:sp>
      <p:pic>
        <p:nvPicPr>
          <p:cNvPr id="2051" name="Picture 3" descr="C:\Users\User\Desktop\LIDAR-scanned-SICK-LMS-animation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695452"/>
            <a:ext cx="1960247" cy="4253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CaixaDeTexto 14"/>
          <p:cNvSpPr txBox="1"/>
          <p:nvPr/>
        </p:nvSpPr>
        <p:spPr>
          <a:xfrm>
            <a:off x="503547" y="2191504"/>
            <a:ext cx="457250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 pitchFamily="34" charset="0"/>
              <a:buChar char="•"/>
            </a:pPr>
            <a:r>
              <a:rPr lang="en-US" sz="2800" dirty="0" err="1" smtClean="0"/>
              <a:t>Obtenção</a:t>
            </a:r>
            <a:r>
              <a:rPr lang="en-US" sz="2800" dirty="0" smtClean="0"/>
              <a:t> </a:t>
            </a:r>
            <a:r>
              <a:rPr lang="en-US" sz="2800" dirty="0" err="1" smtClean="0"/>
              <a:t>direta</a:t>
            </a:r>
            <a:r>
              <a:rPr lang="en-US" sz="2800" dirty="0" smtClean="0"/>
              <a:t> </a:t>
            </a:r>
            <a:r>
              <a:rPr lang="en-US" sz="2800" dirty="0" err="1" smtClean="0"/>
              <a:t>distancias</a:t>
            </a:r>
            <a:r>
              <a:rPr lang="en-US" sz="2800" dirty="0" smtClean="0"/>
              <a:t> </a:t>
            </a:r>
            <a:r>
              <a:rPr lang="en-US" sz="2800" dirty="0" err="1" smtClean="0"/>
              <a:t>aos</a:t>
            </a:r>
            <a:r>
              <a:rPr lang="en-US" sz="2800" dirty="0" smtClean="0"/>
              <a:t> </a:t>
            </a:r>
            <a:r>
              <a:rPr lang="en-US" sz="2800" dirty="0" err="1" smtClean="0"/>
              <a:t>obtáculos</a:t>
            </a:r>
            <a:r>
              <a:rPr lang="en-US" sz="2800" dirty="0" smtClean="0"/>
              <a:t>.</a:t>
            </a:r>
          </a:p>
          <a:p>
            <a:pPr marL="742950" lvl="1" indent="-285750">
              <a:buFont typeface="Arial" pitchFamily="34" charset="0"/>
              <a:buChar char="•"/>
            </a:pPr>
            <a:endParaRPr lang="en-US" sz="2800" dirty="0" smtClean="0"/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800" dirty="0" err="1" smtClean="0"/>
              <a:t>Construção</a:t>
            </a:r>
            <a:r>
              <a:rPr lang="en-US" sz="2800" dirty="0" smtClean="0"/>
              <a:t> </a:t>
            </a:r>
            <a:r>
              <a:rPr lang="en-US" sz="2800" dirty="0" err="1" smtClean="0"/>
              <a:t>mapa</a:t>
            </a:r>
            <a:r>
              <a:rPr lang="en-US" sz="2800" dirty="0" smtClean="0"/>
              <a:t> 2D.</a:t>
            </a:r>
          </a:p>
          <a:p>
            <a:pPr marL="742950" lvl="1" indent="-285750">
              <a:buFont typeface="Arial" pitchFamily="34" charset="0"/>
              <a:buChar char="•"/>
            </a:pPr>
            <a:endParaRPr lang="en-US" sz="2800" dirty="0" smtClean="0"/>
          </a:p>
        </p:txBody>
      </p:sp>
      <p:sp>
        <p:nvSpPr>
          <p:cNvPr id="11" name="Marcador de Posição do Número do Diapositivo 4"/>
          <p:cNvSpPr>
            <a:spLocks noGrp="1"/>
          </p:cNvSpPr>
          <p:nvPr>
            <p:ph type="sldNum" sz="quarter" idx="12"/>
          </p:nvPr>
        </p:nvSpPr>
        <p:spPr>
          <a:xfrm>
            <a:off x="6553200" y="6482364"/>
            <a:ext cx="2133600" cy="365125"/>
          </a:xfrm>
        </p:spPr>
        <p:txBody>
          <a:bodyPr/>
          <a:lstStyle/>
          <a:p>
            <a:fld id="{EADB1DC9-B381-4533-9B50-557AAAC2262B}" type="slidenum">
              <a:rPr lang="en-US" sz="2000" smtClean="0"/>
              <a:t>6</a:t>
            </a:fld>
            <a:endParaRPr lang="en-US" sz="2000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395536" y="6487024"/>
            <a:ext cx="1260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dirty="0" smtClean="0"/>
              <a:t>Julho 2013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134550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Originais\sick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7514" y="1556792"/>
            <a:ext cx="1912358" cy="2075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2735796" y="6488668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/>
              <a:t>Daniel Torres Couto Coimbra e Silva </a:t>
            </a:r>
            <a:endParaRPr lang="pt-PT" dirty="0"/>
          </a:p>
        </p:txBody>
      </p:sp>
      <p:cxnSp>
        <p:nvCxnSpPr>
          <p:cNvPr id="7" name="Conexão recta 6"/>
          <p:cNvCxnSpPr/>
          <p:nvPr/>
        </p:nvCxnSpPr>
        <p:spPr>
          <a:xfrm>
            <a:off x="0" y="6471615"/>
            <a:ext cx="9144000" cy="0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8" name="Cortar Rectângulo de Canto Diagonal 7"/>
          <p:cNvSpPr/>
          <p:nvPr/>
        </p:nvSpPr>
        <p:spPr>
          <a:xfrm>
            <a:off x="503547" y="116632"/>
            <a:ext cx="5868652" cy="864096"/>
          </a:xfrm>
          <a:prstGeom prst="snip2Diag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3200" dirty="0" smtClean="0"/>
              <a:t>LIDAR</a:t>
            </a:r>
            <a:endParaRPr lang="pt-PT" sz="3200" dirty="0"/>
          </a:p>
        </p:txBody>
      </p:sp>
      <p:pic>
        <p:nvPicPr>
          <p:cNvPr id="9" name="Picture 2" descr="C:\Users\User\Desktop\ua_log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3291" y="39169"/>
            <a:ext cx="1055909" cy="1019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\Desktop\atlas_front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566862"/>
            <a:ext cx="3494027" cy="2150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aixaDeTexto 11"/>
          <p:cNvSpPr txBox="1"/>
          <p:nvPr/>
        </p:nvSpPr>
        <p:spPr>
          <a:xfrm>
            <a:off x="1221989" y="4183360"/>
            <a:ext cx="670002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 pitchFamily="34" charset="0"/>
              <a:buChar char="•"/>
            </a:pPr>
            <a:r>
              <a:rPr lang="en-US" sz="2800" dirty="0" smtClean="0"/>
              <a:t>Sick LMS111</a:t>
            </a:r>
          </a:p>
          <a:p>
            <a:pPr marL="1657350" lvl="3" indent="-285750">
              <a:buFont typeface="Arial" pitchFamily="34" charset="0"/>
              <a:buChar char="•"/>
            </a:pPr>
            <a:r>
              <a:rPr lang="en-US" sz="2400" dirty="0" smtClean="0"/>
              <a:t>50 m </a:t>
            </a:r>
            <a:r>
              <a:rPr lang="en-US" sz="2400" dirty="0" err="1" smtClean="0"/>
              <a:t>alcance</a:t>
            </a:r>
            <a:r>
              <a:rPr lang="en-US" sz="2400" dirty="0" smtClean="0"/>
              <a:t> </a:t>
            </a:r>
            <a:r>
              <a:rPr lang="en-US" sz="2400" dirty="0" err="1" smtClean="0"/>
              <a:t>máximo</a:t>
            </a:r>
            <a:r>
              <a:rPr lang="en-US" sz="2400" dirty="0" smtClean="0"/>
              <a:t>.</a:t>
            </a:r>
          </a:p>
          <a:p>
            <a:pPr marL="1657350" lvl="3" indent="-285750">
              <a:buFont typeface="Arial" pitchFamily="34" charset="0"/>
              <a:buChar char="•"/>
            </a:pPr>
            <a:r>
              <a:rPr lang="en-US" sz="2400" dirty="0" smtClean="0"/>
              <a:t>0.50</a:t>
            </a:r>
            <a:r>
              <a:rPr lang="pt-PT" sz="2400" dirty="0" smtClean="0"/>
              <a:t>° resolução angular.</a:t>
            </a:r>
          </a:p>
          <a:p>
            <a:pPr marL="1657350" lvl="3" indent="-285750">
              <a:buFont typeface="Arial" pitchFamily="34" charset="0"/>
              <a:buChar char="•"/>
            </a:pPr>
            <a:r>
              <a:rPr lang="pt-PT" sz="2400" dirty="0" smtClean="0"/>
              <a:t>270</a:t>
            </a:r>
            <a:r>
              <a:rPr lang="pt-PT" sz="2400" dirty="0"/>
              <a:t>° </a:t>
            </a:r>
            <a:r>
              <a:rPr lang="pt-PT" sz="2400" dirty="0" smtClean="0"/>
              <a:t>de ângulo de varrimento.</a:t>
            </a:r>
            <a:r>
              <a:rPr lang="pt-PT" sz="2400" dirty="0" smtClean="0">
                <a:latin typeface="Cambria" pitchFamily="18" charset="0"/>
              </a:rPr>
              <a:t>       </a:t>
            </a:r>
            <a:endParaRPr lang="en-US" sz="2400" dirty="0" smtClean="0"/>
          </a:p>
        </p:txBody>
      </p:sp>
      <p:sp>
        <p:nvSpPr>
          <p:cNvPr id="11" name="Marcador de Posição do Número do Diapositivo 4"/>
          <p:cNvSpPr>
            <a:spLocks noGrp="1"/>
          </p:cNvSpPr>
          <p:nvPr>
            <p:ph type="sldNum" sz="quarter" idx="12"/>
          </p:nvPr>
        </p:nvSpPr>
        <p:spPr>
          <a:xfrm>
            <a:off x="6553200" y="6482364"/>
            <a:ext cx="2133600" cy="365125"/>
          </a:xfrm>
        </p:spPr>
        <p:txBody>
          <a:bodyPr/>
          <a:lstStyle/>
          <a:p>
            <a:fld id="{EADB1DC9-B381-4533-9B50-557AAAC2262B}" type="slidenum">
              <a:rPr lang="en-US" sz="2000" smtClean="0"/>
              <a:t>7</a:t>
            </a:fld>
            <a:endParaRPr lang="en-US" sz="2000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395536" y="6487024"/>
            <a:ext cx="1260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dirty="0" smtClean="0"/>
              <a:t>Julho 2013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416963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rtar Rectângulo de Canto Diagonal 3"/>
          <p:cNvSpPr/>
          <p:nvPr/>
        </p:nvSpPr>
        <p:spPr>
          <a:xfrm>
            <a:off x="503547" y="116632"/>
            <a:ext cx="5868652" cy="864096"/>
          </a:xfrm>
          <a:prstGeom prst="snip2Diag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3200" dirty="0" smtClean="0"/>
              <a:t>LIDAR</a:t>
            </a:r>
            <a:endParaRPr lang="pt-PT" sz="3200" dirty="0"/>
          </a:p>
        </p:txBody>
      </p:sp>
      <p:pic>
        <p:nvPicPr>
          <p:cNvPr id="5" name="Picture 2" descr="C:\Users\User\Desktop\ua_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3291" y="39169"/>
            <a:ext cx="1055909" cy="1019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rtar Rectângulo de Canto Diagonal 5"/>
          <p:cNvSpPr/>
          <p:nvPr/>
        </p:nvSpPr>
        <p:spPr>
          <a:xfrm>
            <a:off x="1781632" y="1127626"/>
            <a:ext cx="4590568" cy="285150"/>
          </a:xfrm>
          <a:prstGeom prst="snip2Diag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dirty="0" smtClean="0"/>
              <a:t>Problemas relacionados</a:t>
            </a:r>
            <a:endParaRPr lang="pt-PT" sz="2400" dirty="0"/>
          </a:p>
        </p:txBody>
      </p:sp>
      <p:sp>
        <p:nvSpPr>
          <p:cNvPr id="8" name="CaixaDeTexto 7"/>
          <p:cNvSpPr txBox="1"/>
          <p:nvPr/>
        </p:nvSpPr>
        <p:spPr>
          <a:xfrm>
            <a:off x="503546" y="1905794"/>
            <a:ext cx="774086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 pitchFamily="34" charset="0"/>
              <a:buChar char="•"/>
            </a:pPr>
            <a:r>
              <a:rPr lang="en-US" sz="2800" dirty="0" err="1" smtClean="0"/>
              <a:t>Zonas</a:t>
            </a:r>
            <a:r>
              <a:rPr lang="en-US" sz="2800" dirty="0" smtClean="0"/>
              <a:t> de </a:t>
            </a:r>
            <a:r>
              <a:rPr lang="en-US" sz="2800" dirty="0" err="1" smtClean="0"/>
              <a:t>oclusão</a:t>
            </a:r>
            <a:r>
              <a:rPr lang="en-US" sz="2800" dirty="0" smtClean="0"/>
              <a:t>.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800" dirty="0" err="1" smtClean="0"/>
              <a:t>Situações</a:t>
            </a:r>
            <a:r>
              <a:rPr lang="en-US" sz="2800" dirty="0" smtClean="0"/>
              <a:t> de </a:t>
            </a:r>
            <a:r>
              <a:rPr lang="en-US" sz="2800" dirty="0" err="1" smtClean="0"/>
              <a:t>proximidade</a:t>
            </a:r>
            <a:r>
              <a:rPr lang="en-US" sz="2800" dirty="0" smtClean="0"/>
              <a:t>.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800" dirty="0" err="1" smtClean="0"/>
              <a:t>Mudanças</a:t>
            </a:r>
            <a:r>
              <a:rPr lang="en-US" sz="2800" dirty="0" smtClean="0"/>
              <a:t> de forma.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800" dirty="0" err="1" smtClean="0"/>
              <a:t>Ruído</a:t>
            </a:r>
            <a:r>
              <a:rPr lang="en-US" sz="2800" dirty="0" smtClean="0"/>
              <a:t> do laser.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800" dirty="0" err="1" smtClean="0"/>
              <a:t>Refletividade</a:t>
            </a:r>
            <a:r>
              <a:rPr lang="en-US" sz="2800" dirty="0" smtClean="0"/>
              <a:t>.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800" dirty="0" err="1" smtClean="0"/>
              <a:t>Condições</a:t>
            </a:r>
            <a:r>
              <a:rPr lang="en-US" sz="2800" dirty="0" smtClean="0"/>
              <a:t> </a:t>
            </a:r>
            <a:r>
              <a:rPr lang="en-US" sz="2800" dirty="0" err="1" smtClean="0"/>
              <a:t>atmosféricas</a:t>
            </a:r>
            <a:r>
              <a:rPr lang="en-US" sz="2800" dirty="0" smtClean="0"/>
              <a:t>.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800" dirty="0" err="1" smtClean="0"/>
              <a:t>Grandes</a:t>
            </a:r>
            <a:r>
              <a:rPr lang="en-US" sz="2800" dirty="0" smtClean="0"/>
              <a:t> </a:t>
            </a:r>
            <a:r>
              <a:rPr lang="en-US" sz="2800" dirty="0" err="1" smtClean="0"/>
              <a:t>ângulos</a:t>
            </a:r>
            <a:r>
              <a:rPr lang="en-US" sz="2800" dirty="0" smtClean="0"/>
              <a:t> de </a:t>
            </a:r>
            <a:r>
              <a:rPr lang="en-US" sz="2800" dirty="0" err="1" smtClean="0"/>
              <a:t>incidência</a:t>
            </a:r>
            <a:r>
              <a:rPr lang="en-US" sz="2800" dirty="0" smtClean="0"/>
              <a:t>.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800" dirty="0" err="1" smtClean="0"/>
              <a:t>Vegetação</a:t>
            </a:r>
            <a:r>
              <a:rPr lang="en-US" sz="2800" dirty="0" smtClean="0"/>
              <a:t>.</a:t>
            </a:r>
          </a:p>
          <a:p>
            <a:pPr marL="742950" lvl="1" indent="-285750">
              <a:buFont typeface="Arial" pitchFamily="34" charset="0"/>
              <a:buChar char="•"/>
            </a:pPr>
            <a:endParaRPr lang="en-US" sz="2800" dirty="0" smtClean="0"/>
          </a:p>
        </p:txBody>
      </p:sp>
      <p:sp>
        <p:nvSpPr>
          <p:cNvPr id="9" name="CaixaDeTexto 8"/>
          <p:cNvSpPr txBox="1"/>
          <p:nvPr/>
        </p:nvSpPr>
        <p:spPr>
          <a:xfrm>
            <a:off x="2735796" y="6488668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/>
              <a:t>Daniel Torres Couto Coimbra e Silva </a:t>
            </a:r>
            <a:endParaRPr lang="pt-PT" dirty="0"/>
          </a:p>
        </p:txBody>
      </p:sp>
      <p:cxnSp>
        <p:nvCxnSpPr>
          <p:cNvPr id="11" name="Conexão recta 10"/>
          <p:cNvCxnSpPr/>
          <p:nvPr/>
        </p:nvCxnSpPr>
        <p:spPr>
          <a:xfrm>
            <a:off x="0" y="6471615"/>
            <a:ext cx="9144000" cy="0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2" name="Marcador de Posição do Número do Diapositivo 4"/>
          <p:cNvSpPr>
            <a:spLocks noGrp="1"/>
          </p:cNvSpPr>
          <p:nvPr>
            <p:ph type="sldNum" sz="quarter" idx="12"/>
          </p:nvPr>
        </p:nvSpPr>
        <p:spPr>
          <a:xfrm>
            <a:off x="6553200" y="6482364"/>
            <a:ext cx="2133600" cy="365125"/>
          </a:xfrm>
        </p:spPr>
        <p:txBody>
          <a:bodyPr/>
          <a:lstStyle/>
          <a:p>
            <a:fld id="{EADB1DC9-B381-4533-9B50-557AAAC2262B}" type="slidenum">
              <a:rPr lang="en-US" sz="2000" smtClean="0"/>
              <a:t>8</a:t>
            </a:fld>
            <a:endParaRPr lang="en-US" sz="2000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395536" y="6487024"/>
            <a:ext cx="1260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dirty="0" smtClean="0"/>
              <a:t>Julho 2013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892088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735796" y="6488668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/>
              <a:t>Daniel Torres Couto Coimbra e Silva </a:t>
            </a:r>
            <a:endParaRPr lang="pt-PT" dirty="0"/>
          </a:p>
        </p:txBody>
      </p:sp>
      <p:cxnSp>
        <p:nvCxnSpPr>
          <p:cNvPr id="6" name="Conexão recta 5"/>
          <p:cNvCxnSpPr/>
          <p:nvPr/>
        </p:nvCxnSpPr>
        <p:spPr>
          <a:xfrm>
            <a:off x="0" y="6471615"/>
            <a:ext cx="9144000" cy="0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7" name="Cortar Rectângulo de Canto Diagonal 6"/>
          <p:cNvSpPr/>
          <p:nvPr/>
        </p:nvSpPr>
        <p:spPr>
          <a:xfrm>
            <a:off x="503547" y="116632"/>
            <a:ext cx="5868652" cy="864096"/>
          </a:xfrm>
          <a:prstGeom prst="snip2Diag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3200" dirty="0" smtClean="0"/>
              <a:t>Visão geral do Projeto</a:t>
            </a:r>
            <a:endParaRPr lang="pt-PT" sz="3200" dirty="0"/>
          </a:p>
        </p:txBody>
      </p:sp>
      <p:pic>
        <p:nvPicPr>
          <p:cNvPr id="8" name="Picture 2" descr="C:\Users\User\Desktop\ua_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3291" y="39169"/>
            <a:ext cx="1055909" cy="1019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Marcador de Posição do Número do Diapositivo 4"/>
          <p:cNvSpPr>
            <a:spLocks noGrp="1"/>
          </p:cNvSpPr>
          <p:nvPr>
            <p:ph type="sldNum" sz="quarter" idx="12"/>
          </p:nvPr>
        </p:nvSpPr>
        <p:spPr>
          <a:xfrm>
            <a:off x="6553200" y="6482364"/>
            <a:ext cx="2133600" cy="365125"/>
          </a:xfrm>
        </p:spPr>
        <p:txBody>
          <a:bodyPr/>
          <a:lstStyle/>
          <a:p>
            <a:fld id="{EADB1DC9-B381-4533-9B50-557AAAC2262B}" type="slidenum">
              <a:rPr lang="en-US" sz="2000" smtClean="0"/>
              <a:t>9</a:t>
            </a:fld>
            <a:endParaRPr lang="en-US" sz="2000" dirty="0"/>
          </a:p>
        </p:txBody>
      </p:sp>
      <p:sp>
        <p:nvSpPr>
          <p:cNvPr id="10" name="CaixaDeTexto 9"/>
          <p:cNvSpPr txBox="1"/>
          <p:nvPr/>
        </p:nvSpPr>
        <p:spPr>
          <a:xfrm>
            <a:off x="395536" y="6487024"/>
            <a:ext cx="1260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dirty="0" smtClean="0"/>
              <a:t>Julho 2013</a:t>
            </a:r>
            <a:endParaRPr lang="pt-PT" dirty="0"/>
          </a:p>
        </p:txBody>
      </p:sp>
      <p:pic>
        <p:nvPicPr>
          <p:cNvPr id="2" name="Picture 2" descr="C:\Users\User\Desktop\Apresentacao TESE cenas\OP_diagram2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6252" y="1013978"/>
            <a:ext cx="5913660" cy="537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4876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5662</TotalTime>
  <Words>4454</Words>
  <Application>Microsoft Office PowerPoint</Application>
  <PresentationFormat>Apresentação no Ecrã (4:3)</PresentationFormat>
  <Paragraphs>633</Paragraphs>
  <Slides>37</Slides>
  <Notes>35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37</vt:i4>
      </vt:variant>
    </vt:vector>
  </HeadingPairs>
  <TitlesOfParts>
    <vt:vector size="38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User</dc:creator>
  <cp:lastModifiedBy>User</cp:lastModifiedBy>
  <cp:revision>336</cp:revision>
  <dcterms:created xsi:type="dcterms:W3CDTF">2013-07-02T14:55:53Z</dcterms:created>
  <dcterms:modified xsi:type="dcterms:W3CDTF">2013-07-22T01:50:29Z</dcterms:modified>
</cp:coreProperties>
</file>