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2"/>
  </p:notesMasterIdLst>
  <p:sldIdLst>
    <p:sldId id="259" r:id="rId2"/>
    <p:sldId id="257" r:id="rId3"/>
    <p:sldId id="304" r:id="rId4"/>
    <p:sldId id="260" r:id="rId5"/>
    <p:sldId id="261" r:id="rId6"/>
    <p:sldId id="262" r:id="rId7"/>
    <p:sldId id="305" r:id="rId8"/>
    <p:sldId id="263" r:id="rId9"/>
    <p:sldId id="267" r:id="rId10"/>
    <p:sldId id="293" r:id="rId11"/>
    <p:sldId id="264" r:id="rId12"/>
    <p:sldId id="265" r:id="rId13"/>
    <p:sldId id="268" r:id="rId14"/>
    <p:sldId id="291" r:id="rId15"/>
    <p:sldId id="302" r:id="rId16"/>
    <p:sldId id="269" r:id="rId17"/>
    <p:sldId id="270" r:id="rId18"/>
    <p:sldId id="279" r:id="rId19"/>
    <p:sldId id="292" r:id="rId20"/>
    <p:sldId id="271" r:id="rId21"/>
    <p:sldId id="277" r:id="rId22"/>
    <p:sldId id="309" r:id="rId23"/>
    <p:sldId id="303" r:id="rId24"/>
    <p:sldId id="272" r:id="rId25"/>
    <p:sldId id="273" r:id="rId26"/>
    <p:sldId id="274" r:id="rId27"/>
    <p:sldId id="295" r:id="rId28"/>
    <p:sldId id="275" r:id="rId29"/>
    <p:sldId id="294" r:id="rId30"/>
    <p:sldId id="278" r:id="rId31"/>
    <p:sldId id="296" r:id="rId32"/>
    <p:sldId id="306" r:id="rId33"/>
    <p:sldId id="280" r:id="rId34"/>
    <p:sldId id="308" r:id="rId35"/>
    <p:sldId id="307" r:id="rId36"/>
    <p:sldId id="282" r:id="rId37"/>
    <p:sldId id="297" r:id="rId38"/>
    <p:sldId id="283" r:id="rId39"/>
    <p:sldId id="298" r:id="rId40"/>
    <p:sldId id="284" r:id="rId41"/>
    <p:sldId id="299" r:id="rId42"/>
    <p:sldId id="285" r:id="rId43"/>
    <p:sldId id="300" r:id="rId44"/>
    <p:sldId id="286" r:id="rId45"/>
    <p:sldId id="301" r:id="rId46"/>
    <p:sldId id="287" r:id="rId47"/>
    <p:sldId id="288" r:id="rId48"/>
    <p:sldId id="289" r:id="rId49"/>
    <p:sldId id="290" r:id="rId50"/>
    <p:sldId id="258"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0B15"/>
    <a:srgbClr val="663300"/>
    <a:srgbClr val="E4DA9C"/>
    <a:srgbClr val="D3C35D"/>
    <a:srgbClr val="FCBB04"/>
    <a:srgbClr val="2D1C30"/>
    <a:srgbClr val="3B253F"/>
    <a:srgbClr val="4A1B1A"/>
    <a:srgbClr val="13343D"/>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Estilo Médio 2 - Destaqu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60573" autoAdjust="0"/>
  </p:normalViewPr>
  <p:slideViewPr>
    <p:cSldViewPr>
      <p:cViewPr>
        <p:scale>
          <a:sx n="50" d="100"/>
          <a:sy n="50" d="100"/>
        </p:scale>
        <p:origin x="-1944" y="228"/>
      </p:cViewPr>
      <p:guideLst>
        <p:guide orient="horz" pos="2160"/>
        <p:guide pos="2880"/>
      </p:guideLst>
    </p:cSldViewPr>
  </p:slideViewPr>
  <p:outlineViewPr>
    <p:cViewPr>
      <p:scale>
        <a:sx n="33" d="100"/>
        <a:sy n="33" d="100"/>
      </p:scale>
      <p:origin x="0" y="11838"/>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ção do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PT"/>
          </a:p>
        </p:txBody>
      </p:sp>
      <p:sp>
        <p:nvSpPr>
          <p:cNvPr id="3" name="Marcador de Posição d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2F35DE-3FB7-40C6-9E88-85F39DEEE50C}" type="datetimeFigureOut">
              <a:rPr lang="pt-PT" smtClean="0"/>
              <a:pPr/>
              <a:t>15-07-2014</a:t>
            </a:fld>
            <a:endParaRPr lang="pt-PT"/>
          </a:p>
        </p:txBody>
      </p:sp>
      <p:sp>
        <p:nvSpPr>
          <p:cNvPr id="4" name="Marcador de Posição da Imagem do Diapositivo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PT"/>
          </a:p>
        </p:txBody>
      </p:sp>
      <p:sp>
        <p:nvSpPr>
          <p:cNvPr id="5" name="Marcador de Posição de Nota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PT" smtClean="0"/>
              <a:t>Clique para editar os estilos</a:t>
            </a:r>
          </a:p>
          <a:p>
            <a:pPr lvl="1"/>
            <a:r>
              <a:rPr lang="pt-PT" smtClean="0"/>
              <a:t>Segundo nível</a:t>
            </a:r>
          </a:p>
          <a:p>
            <a:pPr lvl="2"/>
            <a:r>
              <a:rPr lang="pt-PT" smtClean="0"/>
              <a:t>Terceiro nível</a:t>
            </a:r>
          </a:p>
          <a:p>
            <a:pPr lvl="3"/>
            <a:r>
              <a:rPr lang="pt-PT" smtClean="0"/>
              <a:t>Quarto nível</a:t>
            </a:r>
          </a:p>
          <a:p>
            <a:pPr lvl="4"/>
            <a:r>
              <a:rPr lang="pt-PT" smtClean="0"/>
              <a:t>Quinto nível</a:t>
            </a:r>
            <a:endParaRPr lang="pt-PT"/>
          </a:p>
        </p:txBody>
      </p:sp>
      <p:sp>
        <p:nvSpPr>
          <p:cNvPr id="6" name="Marcador de Posição do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PT"/>
          </a:p>
        </p:txBody>
      </p:sp>
      <p:sp>
        <p:nvSpPr>
          <p:cNvPr id="7" name="Marcador de Posição do Número do Diapositivo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380A21-07B7-48B1-AF65-A60E940F6F28}" type="slidenum">
              <a:rPr lang="pt-PT" smtClean="0"/>
              <a:pPr/>
              <a:t>‹nº›</a:t>
            </a:fld>
            <a:endParaRPr lang="pt-P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PT" dirty="0" smtClean="0"/>
              <a:t>Boa dia, antes</a:t>
            </a:r>
            <a:r>
              <a:rPr lang="pt-PT" baseline="0" dirty="0" smtClean="0"/>
              <a:t> de mais obrigado pela vossa presença,</a:t>
            </a:r>
            <a:r>
              <a:rPr lang="pt-PT" dirty="0" smtClean="0"/>
              <a:t> o meu</a:t>
            </a:r>
            <a:r>
              <a:rPr lang="pt-PT" baseline="0" dirty="0" smtClean="0"/>
              <a:t> nome é Gonçalo Carpinteiro</a:t>
            </a:r>
          </a:p>
          <a:p>
            <a:pPr marL="0" marR="0" indent="0" algn="l" defTabSz="914400" rtl="0" eaLnBrk="1" fontAlgn="auto" latinLnBrk="0" hangingPunct="1">
              <a:lnSpc>
                <a:spcPct val="100000"/>
              </a:lnSpc>
              <a:spcBef>
                <a:spcPts val="0"/>
              </a:spcBef>
              <a:spcAft>
                <a:spcPts val="0"/>
              </a:spcAft>
              <a:buClrTx/>
              <a:buSzTx/>
              <a:buFontTx/>
              <a:buNone/>
              <a:tabLst/>
              <a:defRPr/>
            </a:pPr>
            <a:endParaRPr lang="pt-PT"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pt-PT" baseline="0" dirty="0" smtClean="0"/>
              <a:t> </a:t>
            </a:r>
            <a:r>
              <a:rPr lang="pt-PT" b="1" baseline="0" dirty="0" smtClean="0"/>
              <a:t>E vou apresentar o trabalho desenvolvido</a:t>
            </a:r>
            <a:r>
              <a:rPr lang="pt-PT" baseline="0" dirty="0" smtClean="0"/>
              <a:t> para a minha tese de mestrado </a:t>
            </a:r>
            <a:r>
              <a:rPr lang="pt-PT" b="1" baseline="0" dirty="0" smtClean="0"/>
              <a:t>intitulada de</a:t>
            </a:r>
            <a:r>
              <a:rPr lang="pt-PT"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pt-PT"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pt-PT" baseline="0" dirty="0" smtClean="0"/>
              <a:t>“</a:t>
            </a:r>
            <a:r>
              <a:rPr lang="pt-PT" dirty="0" smtClean="0"/>
              <a:t>Medição de Orientações Relativas de um Veículo em Movimento</a:t>
            </a:r>
            <a:r>
              <a:rPr lang="pt-PT"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pt-PT"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pt-PT" baseline="0" dirty="0" smtClean="0"/>
              <a:t> Este trabalho foi realizado sob a orientação do professor Doutor Vítor Santos e coorientação do Doutor Ricardo Pascoal.</a:t>
            </a:r>
          </a:p>
        </p:txBody>
      </p:sp>
      <p:sp>
        <p:nvSpPr>
          <p:cNvPr id="4" name="Marcador de Posição do Número do Diapositivo 3"/>
          <p:cNvSpPr>
            <a:spLocks noGrp="1"/>
          </p:cNvSpPr>
          <p:nvPr>
            <p:ph type="sldNum" sz="quarter" idx="10"/>
          </p:nvPr>
        </p:nvSpPr>
        <p:spPr/>
        <p:txBody>
          <a:bodyPr/>
          <a:lstStyle/>
          <a:p>
            <a:fld id="{BB380A21-07B7-48B1-AF65-A60E940F6F28}" type="slidenum">
              <a:rPr lang="pt-PT" smtClean="0"/>
              <a:pPr/>
              <a:t>1</a:t>
            </a:fld>
            <a:endParaRPr lang="pt-P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dirty="0" smtClean="0"/>
              <a:t>Este</a:t>
            </a:r>
            <a:r>
              <a:rPr lang="pt-PT" baseline="0" dirty="0" smtClean="0"/>
              <a:t> problema foi solucionado aplicando um filtro passa baixo. O ruido praticamente foi eliminado e </a:t>
            </a:r>
            <a:r>
              <a:rPr lang="pt-PT" u="none" baseline="0" dirty="0" smtClean="0"/>
              <a:t>os</a:t>
            </a:r>
            <a:r>
              <a:rPr lang="pt-PT" baseline="0" dirty="0" smtClean="0"/>
              <a:t> valores obtidos permitem assim aferir com confiança qual o valor analógico para cada distância. Como podem ver no gráfico a distribuição obtida é </a:t>
            </a:r>
            <a:r>
              <a:rPr lang="pt-PT" baseline="0" dirty="0" err="1" smtClean="0"/>
              <a:t>proxima</a:t>
            </a:r>
            <a:r>
              <a:rPr lang="pt-PT" baseline="0" dirty="0" smtClean="0"/>
              <a:t> duma distribuição gaussiana.</a:t>
            </a:r>
            <a:endParaRPr lang="pt-PT" dirty="0"/>
          </a:p>
        </p:txBody>
      </p:sp>
      <p:sp>
        <p:nvSpPr>
          <p:cNvPr id="4" name="Marcador de Posição do Número do Diapositivo 3"/>
          <p:cNvSpPr>
            <a:spLocks noGrp="1"/>
          </p:cNvSpPr>
          <p:nvPr>
            <p:ph type="sldNum" sz="quarter" idx="10"/>
          </p:nvPr>
        </p:nvSpPr>
        <p:spPr/>
        <p:txBody>
          <a:bodyPr/>
          <a:lstStyle/>
          <a:p>
            <a:fld id="{BB380A21-07B7-48B1-AF65-A60E940F6F28}" type="slidenum">
              <a:rPr lang="pt-PT" smtClean="0"/>
              <a:pPr/>
              <a:t>12</a:t>
            </a:fld>
            <a:endParaRPr lang="pt-P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dirty="0" smtClean="0"/>
              <a:t>Assim</a:t>
            </a:r>
            <a:r>
              <a:rPr lang="pt-PT" baseline="0" dirty="0" smtClean="0"/>
              <a:t> sendo foi realizada a calibração individual de cada sensor. As calibrações foram feitas de 1 em 1 cm. Para cada distância foram realizadas 500 amostragens. Considerou-se que o valor de tensão correspondente a cada distância seria a média das amostragens. Pro fim fez-se um </a:t>
            </a:r>
            <a:r>
              <a:rPr lang="pt-PT" baseline="0" dirty="0" err="1" smtClean="0"/>
              <a:t>fitting</a:t>
            </a:r>
            <a:r>
              <a:rPr lang="pt-PT" baseline="0" dirty="0" smtClean="0"/>
              <a:t> de varias curvas aos pontos obtidos.  Aqui o </a:t>
            </a:r>
            <a:r>
              <a:rPr lang="pt-PT" baseline="0" dirty="0" err="1" smtClean="0"/>
              <a:t>fitting</a:t>
            </a:r>
            <a:r>
              <a:rPr lang="pt-PT" baseline="0" dirty="0" smtClean="0"/>
              <a:t> dos diversos </a:t>
            </a:r>
            <a:r>
              <a:rPr lang="pt-PT" baseline="0" dirty="0" err="1" smtClean="0"/>
              <a:t>polinomios</a:t>
            </a:r>
            <a:r>
              <a:rPr lang="pt-PT" baseline="0" dirty="0" smtClean="0"/>
              <a:t>.</a:t>
            </a:r>
            <a:endParaRPr lang="pt-PT" dirty="0"/>
          </a:p>
        </p:txBody>
      </p:sp>
      <p:sp>
        <p:nvSpPr>
          <p:cNvPr id="4" name="Marcador de Posição do Número do Diapositivo 3"/>
          <p:cNvSpPr>
            <a:spLocks noGrp="1"/>
          </p:cNvSpPr>
          <p:nvPr>
            <p:ph type="sldNum" sz="quarter" idx="10"/>
          </p:nvPr>
        </p:nvSpPr>
        <p:spPr/>
        <p:txBody>
          <a:bodyPr/>
          <a:lstStyle/>
          <a:p>
            <a:fld id="{BB380A21-07B7-48B1-AF65-A60E940F6F28}" type="slidenum">
              <a:rPr lang="pt-PT" smtClean="0"/>
              <a:pPr/>
              <a:t>13</a:t>
            </a:fld>
            <a:endParaRPr lang="pt-P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PT" baseline="0" dirty="0" smtClean="0"/>
              <a:t>Que não foram considerados pois estes para um mesmo valor podem ter várias soluções. </a:t>
            </a:r>
          </a:p>
          <a:p>
            <a:pPr marL="0" marR="0" indent="0" algn="l" defTabSz="914400" rtl="0" eaLnBrk="1" fontAlgn="auto" latinLnBrk="0" hangingPunct="1">
              <a:lnSpc>
                <a:spcPct val="100000"/>
              </a:lnSpc>
              <a:spcBef>
                <a:spcPts val="0"/>
              </a:spcBef>
              <a:spcAft>
                <a:spcPts val="0"/>
              </a:spcAft>
              <a:buClrTx/>
              <a:buSzTx/>
              <a:buFontTx/>
              <a:buNone/>
              <a:tabLst/>
              <a:defRPr/>
            </a:pPr>
            <a:endParaRPr lang="pt-PT"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pt-PT" baseline="0" dirty="0" smtClean="0"/>
              <a:t>Assim sendo a curva considerada é uma</a:t>
            </a:r>
          </a:p>
          <a:p>
            <a:pPr marL="0" marR="0" indent="0" algn="l" defTabSz="914400" rtl="0" eaLnBrk="1" fontAlgn="auto" latinLnBrk="0" hangingPunct="1">
              <a:lnSpc>
                <a:spcPct val="100000"/>
              </a:lnSpc>
              <a:spcBef>
                <a:spcPts val="0"/>
              </a:spcBef>
              <a:spcAft>
                <a:spcPts val="0"/>
              </a:spcAft>
              <a:buClrTx/>
              <a:buSzTx/>
              <a:buFontTx/>
              <a:buNone/>
              <a:tabLst/>
              <a:defRPr/>
            </a:pPr>
            <a:endParaRPr lang="pt-PT"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pt-PT" baseline="0" dirty="0" smtClean="0"/>
              <a:t> soma de duas exponenciais de expoente negativo </a:t>
            </a:r>
          </a:p>
          <a:p>
            <a:pPr marL="0" marR="0" indent="0" algn="l" defTabSz="914400" rtl="0" eaLnBrk="1" fontAlgn="auto" latinLnBrk="0" hangingPunct="1">
              <a:lnSpc>
                <a:spcPct val="100000"/>
              </a:lnSpc>
              <a:spcBef>
                <a:spcPts val="0"/>
              </a:spcBef>
              <a:spcAft>
                <a:spcPts val="0"/>
              </a:spcAft>
              <a:buClrTx/>
              <a:buSzTx/>
              <a:buFontTx/>
              <a:buNone/>
              <a:tabLst/>
              <a:defRPr/>
            </a:pPr>
            <a:endParaRPr lang="pt-PT"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pt-PT" baseline="0" dirty="0" smtClean="0"/>
              <a:t>com um coeficiente de correlação </a:t>
            </a:r>
            <a:r>
              <a:rPr lang="pt-PT" baseline="0" dirty="0" err="1" smtClean="0"/>
              <a:t>proximo</a:t>
            </a:r>
            <a:r>
              <a:rPr lang="pt-PT" baseline="0" dirty="0" smtClean="0"/>
              <a:t> de 1.</a:t>
            </a:r>
          </a:p>
        </p:txBody>
      </p:sp>
      <p:sp>
        <p:nvSpPr>
          <p:cNvPr id="4" name="Marcador de Posição do Número do Diapositivo 3"/>
          <p:cNvSpPr>
            <a:spLocks noGrp="1"/>
          </p:cNvSpPr>
          <p:nvPr>
            <p:ph type="sldNum" sz="quarter" idx="10"/>
          </p:nvPr>
        </p:nvSpPr>
        <p:spPr/>
        <p:txBody>
          <a:bodyPr/>
          <a:lstStyle/>
          <a:p>
            <a:fld id="{BB380A21-07B7-48B1-AF65-A60E940F6F28}" type="slidenum">
              <a:rPr lang="pt-PT" smtClean="0"/>
              <a:pPr/>
              <a:t>14</a:t>
            </a:fld>
            <a:endParaRPr lang="pt-P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dirty="0" smtClean="0"/>
              <a:t>Aqui estão presentes os diversos coeficientes de correlação</a:t>
            </a:r>
            <a:r>
              <a:rPr lang="pt-PT" baseline="0" dirty="0" smtClean="0"/>
              <a:t> para os diferentes sensores.</a:t>
            </a:r>
            <a:endParaRPr lang="pt-PT" dirty="0"/>
          </a:p>
        </p:txBody>
      </p:sp>
      <p:sp>
        <p:nvSpPr>
          <p:cNvPr id="4" name="Marcador de Posição do Número do Diapositivo 3"/>
          <p:cNvSpPr>
            <a:spLocks noGrp="1"/>
          </p:cNvSpPr>
          <p:nvPr>
            <p:ph type="sldNum" sz="quarter" idx="10"/>
          </p:nvPr>
        </p:nvSpPr>
        <p:spPr/>
        <p:txBody>
          <a:bodyPr/>
          <a:lstStyle/>
          <a:p>
            <a:fld id="{BB380A21-07B7-48B1-AF65-A60E940F6F28}" type="slidenum">
              <a:rPr lang="pt-PT" smtClean="0"/>
              <a:pPr/>
              <a:t>15</a:t>
            </a:fld>
            <a:endParaRPr lang="pt-P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dirty="0" smtClean="0"/>
              <a:t>Para estudar a possibilidade de colocar mais do que um sensor</a:t>
            </a:r>
            <a:r>
              <a:rPr lang="pt-PT" baseline="0" dirty="0" smtClean="0"/>
              <a:t> na mesma unidade local de medição foi </a:t>
            </a:r>
          </a:p>
          <a:p>
            <a:endParaRPr lang="pt-PT" baseline="0" dirty="0" smtClean="0"/>
          </a:p>
          <a:p>
            <a:r>
              <a:rPr lang="pt-PT" baseline="0" dirty="0" smtClean="0"/>
              <a:t>conduzido um teste de interferência.</a:t>
            </a:r>
          </a:p>
          <a:p>
            <a:endParaRPr lang="pt-PT" baseline="0" dirty="0" smtClean="0"/>
          </a:p>
          <a:p>
            <a:r>
              <a:rPr lang="pt-PT" baseline="0" dirty="0" smtClean="0"/>
              <a:t>No entanto este teste permitiu concluir que utilizando estes sensores muito próximos eles interferirem mutuamente e não é possível fazer a correta leitura da distância. Como se pode ver no gráfico para dois sensores,  até 50 cm os sensores por vezes interferem e dão valores errados. A partir de 50cm a distância é tal que estes estão sempre interferir. </a:t>
            </a:r>
          </a:p>
          <a:p>
            <a:r>
              <a:rPr lang="pt-PT" baseline="0" dirty="0" smtClean="0"/>
              <a:t>Permitiu concluir que as unidade locais </a:t>
            </a:r>
            <a:r>
              <a:rPr lang="pt-PT" baseline="0" dirty="0" err="1" smtClean="0"/>
              <a:t>so</a:t>
            </a:r>
            <a:r>
              <a:rPr lang="pt-PT" baseline="0" dirty="0" smtClean="0"/>
              <a:t> podem ter um sensor.</a:t>
            </a:r>
            <a:endParaRPr lang="pt-PT" dirty="0"/>
          </a:p>
        </p:txBody>
      </p:sp>
      <p:sp>
        <p:nvSpPr>
          <p:cNvPr id="4" name="Marcador de Posição do Número do Diapositivo 3"/>
          <p:cNvSpPr>
            <a:spLocks noGrp="1"/>
          </p:cNvSpPr>
          <p:nvPr>
            <p:ph type="sldNum" sz="quarter" idx="10"/>
          </p:nvPr>
        </p:nvSpPr>
        <p:spPr/>
        <p:txBody>
          <a:bodyPr/>
          <a:lstStyle/>
          <a:p>
            <a:fld id="{BB380A21-07B7-48B1-AF65-A60E940F6F28}" type="slidenum">
              <a:rPr lang="pt-PT" smtClean="0"/>
              <a:pPr/>
              <a:t>16</a:t>
            </a:fld>
            <a:endParaRPr lang="pt-P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dirty="0" smtClean="0"/>
              <a:t>Para avaliar qual a incerteza de</a:t>
            </a:r>
            <a:r>
              <a:rPr lang="pt-PT" baseline="0" dirty="0" smtClean="0"/>
              <a:t> cada sensor foi conduzido um teste no </a:t>
            </a:r>
            <a:r>
              <a:rPr lang="pt-PT" baseline="0" dirty="0" err="1" smtClean="0"/>
              <a:t>robo</a:t>
            </a:r>
            <a:r>
              <a:rPr lang="pt-PT" baseline="0" dirty="0" smtClean="0"/>
              <a:t> </a:t>
            </a:r>
            <a:r>
              <a:rPr lang="pt-PT" baseline="0" dirty="0" err="1" smtClean="0"/>
              <a:t>fanuc</a:t>
            </a:r>
            <a:r>
              <a:rPr lang="pt-PT" baseline="0" dirty="0" smtClean="0"/>
              <a:t>. O </a:t>
            </a:r>
            <a:r>
              <a:rPr lang="pt-PT" baseline="0" dirty="0" err="1" smtClean="0"/>
              <a:t>robo</a:t>
            </a:r>
            <a:r>
              <a:rPr lang="pt-PT" baseline="0" dirty="0" smtClean="0"/>
              <a:t> elaborava um movimento circular segundo um plano </a:t>
            </a:r>
            <a:r>
              <a:rPr lang="pt-PT" baseline="0" dirty="0" err="1" smtClean="0"/>
              <a:t>xoz</a:t>
            </a:r>
            <a:r>
              <a:rPr lang="pt-PT" baseline="0" dirty="0" smtClean="0"/>
              <a:t> conferindo um movimento sinusoidal segundo o eixo z. A leitura do </a:t>
            </a:r>
            <a:r>
              <a:rPr lang="pt-PT" baseline="0" dirty="0" err="1" smtClean="0"/>
              <a:t>robo</a:t>
            </a:r>
            <a:r>
              <a:rPr lang="pt-PT" baseline="0" dirty="0" smtClean="0"/>
              <a:t> </a:t>
            </a:r>
            <a:r>
              <a:rPr lang="pt-PT" baseline="0" dirty="0" err="1" smtClean="0"/>
              <a:t>fanuc</a:t>
            </a:r>
            <a:r>
              <a:rPr lang="pt-PT" baseline="0" dirty="0" smtClean="0"/>
              <a:t> </a:t>
            </a:r>
            <a:r>
              <a:rPr lang="pt-PT" baseline="0" dirty="0" err="1" smtClean="0"/>
              <a:t>apresnta-se</a:t>
            </a:r>
            <a:r>
              <a:rPr lang="pt-PT" baseline="0" dirty="0" smtClean="0"/>
              <a:t> a azul e os dados do sensor a vermelho. O mesmo teste foi feito para todos os outro sensores.</a:t>
            </a:r>
            <a:endParaRPr lang="pt-PT" dirty="0"/>
          </a:p>
        </p:txBody>
      </p:sp>
      <p:sp>
        <p:nvSpPr>
          <p:cNvPr id="4" name="Marcador de Posição do Número do Diapositivo 3"/>
          <p:cNvSpPr>
            <a:spLocks noGrp="1"/>
          </p:cNvSpPr>
          <p:nvPr>
            <p:ph type="sldNum" sz="quarter" idx="10"/>
          </p:nvPr>
        </p:nvSpPr>
        <p:spPr/>
        <p:txBody>
          <a:bodyPr/>
          <a:lstStyle/>
          <a:p>
            <a:fld id="{BB380A21-07B7-48B1-AF65-A60E940F6F28}" type="slidenum">
              <a:rPr lang="pt-PT" smtClean="0"/>
              <a:pPr/>
              <a:t>17</a:t>
            </a:fld>
            <a:endParaRPr lang="pt-P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sz="2800" dirty="0" smtClean="0"/>
              <a:t>Para obter valores com um </a:t>
            </a:r>
            <a:r>
              <a:rPr lang="pt-PT" sz="2800" b="1" dirty="0" smtClean="0"/>
              <a:t>intervalo de confiança de 95%</a:t>
            </a:r>
          </a:p>
          <a:p>
            <a:r>
              <a:rPr lang="pt-PT" sz="2800" b="1" dirty="0" smtClean="0"/>
              <a:t> </a:t>
            </a:r>
            <a:r>
              <a:rPr lang="pt-PT" sz="2800" dirty="0" smtClean="0"/>
              <a:t>considerou-se que</a:t>
            </a:r>
            <a:r>
              <a:rPr lang="pt-PT" sz="2800" baseline="0" dirty="0" smtClean="0"/>
              <a:t> a incerteza seria igual a </a:t>
            </a:r>
            <a:r>
              <a:rPr lang="pt-PT" sz="2800" b="1" baseline="0" dirty="0" smtClean="0"/>
              <a:t>duas vezes o desvio padrão</a:t>
            </a:r>
            <a:r>
              <a:rPr lang="pt-PT" sz="2800" baseline="0" dirty="0" smtClean="0"/>
              <a:t>. </a:t>
            </a:r>
          </a:p>
          <a:p>
            <a:r>
              <a:rPr lang="pt-PT" sz="2800" baseline="0" dirty="0" smtClean="0"/>
              <a:t>Com isto a incerteza dos sensores em média é de 10 mm. Sensor 6 tem erro até 600 mm</a:t>
            </a:r>
            <a:endParaRPr lang="pt-PT" sz="2800" dirty="0"/>
          </a:p>
        </p:txBody>
      </p:sp>
      <p:sp>
        <p:nvSpPr>
          <p:cNvPr id="4" name="Marcador de Posição do Número do Diapositivo 3"/>
          <p:cNvSpPr>
            <a:spLocks noGrp="1"/>
          </p:cNvSpPr>
          <p:nvPr>
            <p:ph type="sldNum" sz="quarter" idx="10"/>
          </p:nvPr>
        </p:nvSpPr>
        <p:spPr/>
        <p:txBody>
          <a:bodyPr/>
          <a:lstStyle/>
          <a:p>
            <a:fld id="{BB380A21-07B7-48B1-AF65-A60E940F6F28}" type="slidenum">
              <a:rPr lang="pt-PT" smtClean="0"/>
              <a:pPr/>
              <a:t>18</a:t>
            </a:fld>
            <a:endParaRPr lang="pt-P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dirty="0" smtClean="0"/>
              <a:t>Os</a:t>
            </a:r>
            <a:r>
              <a:rPr lang="pt-PT" baseline="0" dirty="0" smtClean="0"/>
              <a:t> resultados obtidos com estes sensores são bons tendo em conta o seu custo de 6 €, c</a:t>
            </a:r>
            <a:r>
              <a:rPr lang="pt-PT" dirty="0" smtClean="0"/>
              <a:t>omparando com o sensor </a:t>
            </a:r>
            <a:r>
              <a:rPr lang="pt-PT" dirty="0" err="1" smtClean="0"/>
              <a:t>indutrial</a:t>
            </a:r>
            <a:r>
              <a:rPr lang="pt-PT" dirty="0" smtClean="0"/>
              <a:t> SICK </a:t>
            </a:r>
            <a:r>
              <a:rPr lang="pt-PT" sz="1200" kern="1200" baseline="0" dirty="0" smtClean="0">
                <a:solidFill>
                  <a:schemeClr val="tx1"/>
                </a:solidFill>
                <a:latin typeface="+mn-lt"/>
                <a:ea typeface="+mn-ea"/>
                <a:cs typeface="+mn-cs"/>
              </a:rPr>
              <a:t>DT20 com uma incerteza de </a:t>
            </a:r>
            <a:r>
              <a:rPr lang="pt-PT" sz="1200" b="1" kern="1200" baseline="0" dirty="0" smtClean="0">
                <a:solidFill>
                  <a:schemeClr val="tx1"/>
                </a:solidFill>
                <a:latin typeface="+mn-lt"/>
                <a:ea typeface="+mn-ea"/>
                <a:cs typeface="+mn-cs"/>
              </a:rPr>
              <a:t>+- 4 mm , ou seja 2.5 menor , mas com um custo de 486 € , ou seja , 81 vezes maior</a:t>
            </a:r>
            <a:r>
              <a:rPr lang="pt-PT" sz="1200" kern="1200" baseline="0" dirty="0" smtClean="0">
                <a:solidFill>
                  <a:schemeClr val="tx1"/>
                </a:solidFill>
                <a:latin typeface="+mn-lt"/>
                <a:ea typeface="+mn-ea"/>
                <a:cs typeface="+mn-cs"/>
              </a:rPr>
              <a:t>. A relação qualidade preço dos sensores da </a:t>
            </a:r>
            <a:r>
              <a:rPr lang="pt-PT" sz="1200" kern="1200" baseline="0" dirty="0" err="1" smtClean="0">
                <a:solidFill>
                  <a:schemeClr val="tx1"/>
                </a:solidFill>
                <a:latin typeface="+mn-lt"/>
                <a:ea typeface="+mn-ea"/>
                <a:cs typeface="+mn-cs"/>
              </a:rPr>
              <a:t>sharp</a:t>
            </a:r>
            <a:r>
              <a:rPr lang="pt-PT" sz="1200" kern="1200" baseline="0" dirty="0" smtClean="0">
                <a:solidFill>
                  <a:schemeClr val="tx1"/>
                </a:solidFill>
                <a:latin typeface="+mn-lt"/>
                <a:ea typeface="+mn-ea"/>
                <a:cs typeface="+mn-cs"/>
              </a:rPr>
              <a:t> após as alterações resultantes do estudo e da caracterização é muito boa.</a:t>
            </a:r>
            <a:endParaRPr lang="pt-PT" dirty="0"/>
          </a:p>
        </p:txBody>
      </p:sp>
      <p:sp>
        <p:nvSpPr>
          <p:cNvPr id="4" name="Marcador de Posição do Número do Diapositivo 3"/>
          <p:cNvSpPr>
            <a:spLocks noGrp="1"/>
          </p:cNvSpPr>
          <p:nvPr>
            <p:ph type="sldNum" sz="quarter" idx="10"/>
          </p:nvPr>
        </p:nvSpPr>
        <p:spPr/>
        <p:txBody>
          <a:bodyPr/>
          <a:lstStyle/>
          <a:p>
            <a:fld id="{BB380A21-07B7-48B1-AF65-A60E940F6F28}" type="slidenum">
              <a:rPr lang="pt-PT" smtClean="0"/>
              <a:pPr/>
              <a:t>19</a:t>
            </a:fld>
            <a:endParaRPr lang="pt-P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dirty="0" smtClean="0"/>
              <a:t>Aqui está presente o Produto final criado para a unidade local de medição. Ainda não</a:t>
            </a:r>
            <a:r>
              <a:rPr lang="pt-PT" baseline="0" dirty="0" smtClean="0"/>
              <a:t> referi mas incluir também um conversor tensão corrente para diminuir ainda mais os efeitos do ruído. Envia o valor </a:t>
            </a:r>
            <a:r>
              <a:rPr lang="pt-PT" baseline="0" dirty="0" err="1" smtClean="0"/>
              <a:t>analogico</a:t>
            </a:r>
            <a:r>
              <a:rPr lang="pt-PT" baseline="0" dirty="0" smtClean="0"/>
              <a:t> num sinal em corrente.</a:t>
            </a:r>
            <a:endParaRPr lang="pt-PT" dirty="0"/>
          </a:p>
        </p:txBody>
      </p:sp>
      <p:sp>
        <p:nvSpPr>
          <p:cNvPr id="4" name="Marcador de Posição do Número do Diapositivo 3"/>
          <p:cNvSpPr>
            <a:spLocks noGrp="1"/>
          </p:cNvSpPr>
          <p:nvPr>
            <p:ph type="sldNum" sz="quarter" idx="10"/>
          </p:nvPr>
        </p:nvSpPr>
        <p:spPr/>
        <p:txBody>
          <a:bodyPr/>
          <a:lstStyle/>
          <a:p>
            <a:fld id="{BB380A21-07B7-48B1-AF65-A60E940F6F28}" type="slidenum">
              <a:rPr lang="pt-PT" smtClean="0"/>
              <a:pPr/>
              <a:t>20</a:t>
            </a:fld>
            <a:endParaRPr lang="pt-P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dirty="0" smtClean="0"/>
              <a:t>Aqui o produto final para a unidade central</a:t>
            </a:r>
            <a:r>
              <a:rPr lang="pt-PT" baseline="0" dirty="0" smtClean="0"/>
              <a:t> de interligação. Inclui os filtros passa baixo de cada sensor e fichas de alimentação e comunicação para cada sensores e para unidade computacional.</a:t>
            </a:r>
            <a:endParaRPr lang="pt-PT" dirty="0"/>
          </a:p>
        </p:txBody>
      </p:sp>
      <p:sp>
        <p:nvSpPr>
          <p:cNvPr id="4" name="Marcador de Posição do Número do Diapositivo 3"/>
          <p:cNvSpPr>
            <a:spLocks noGrp="1"/>
          </p:cNvSpPr>
          <p:nvPr>
            <p:ph type="sldNum" sz="quarter" idx="10"/>
          </p:nvPr>
        </p:nvSpPr>
        <p:spPr/>
        <p:txBody>
          <a:bodyPr/>
          <a:lstStyle/>
          <a:p>
            <a:fld id="{BB380A21-07B7-48B1-AF65-A60E940F6F28}" type="slidenum">
              <a:rPr lang="pt-PT" smtClean="0"/>
              <a:pPr/>
              <a:t>21</a:t>
            </a:fld>
            <a:endParaRPr lang="pt-P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b="1" dirty="0" smtClean="0"/>
              <a:t>Estrutura da apresentação</a:t>
            </a:r>
            <a:r>
              <a:rPr lang="pt-PT" dirty="0" smtClean="0"/>
              <a:t>.</a:t>
            </a:r>
          </a:p>
          <a:p>
            <a:pPr marL="171450" indent="-171450">
              <a:buFontTx/>
              <a:buChar char="-"/>
            </a:pPr>
            <a:r>
              <a:rPr lang="pt-PT" dirty="0" smtClean="0"/>
              <a:t>Vou</a:t>
            </a:r>
            <a:r>
              <a:rPr lang="pt-PT" baseline="0" dirty="0" smtClean="0"/>
              <a:t> começar por fazer um enquadramento do trabalho, como ele surgiu e qual a sua importância</a:t>
            </a:r>
          </a:p>
          <a:p>
            <a:pPr marL="171450" indent="-171450">
              <a:buFontTx/>
              <a:buChar char="-"/>
            </a:pPr>
            <a:r>
              <a:rPr lang="pt-PT" baseline="0" dirty="0" smtClean="0"/>
              <a:t>Explicar o estudo e a caracterização feitas aos sensores utilizados no sistema de medição</a:t>
            </a:r>
          </a:p>
          <a:p>
            <a:pPr marL="171450" indent="-171450">
              <a:buFontTx/>
              <a:buChar char="-"/>
            </a:pPr>
            <a:r>
              <a:rPr lang="pt-PT" baseline="0" dirty="0" smtClean="0"/>
              <a:t>Detalhar como foi processada e interpretada a informação para obter as orientações do veículo</a:t>
            </a:r>
          </a:p>
          <a:p>
            <a:pPr marL="171450" indent="-171450">
              <a:buFontTx/>
              <a:buChar char="-"/>
            </a:pPr>
            <a:r>
              <a:rPr lang="pt-PT" baseline="0" dirty="0" smtClean="0"/>
              <a:t>Qual o fluxo da informação e a estrutura do software utilizada</a:t>
            </a:r>
          </a:p>
          <a:p>
            <a:pPr marL="171450" indent="-171450">
              <a:buFontTx/>
              <a:buChar char="-"/>
            </a:pPr>
            <a:r>
              <a:rPr lang="pt-PT" baseline="0" dirty="0" smtClean="0"/>
              <a:t>Vou falar dos testes elaborados ao sistema e os resultados obtidos</a:t>
            </a:r>
          </a:p>
          <a:p>
            <a:pPr marL="171450" indent="-171450">
              <a:buFontTx/>
              <a:buChar char="-"/>
            </a:pPr>
            <a:r>
              <a:rPr lang="pt-PT" b="1" baseline="0" dirty="0" smtClean="0"/>
              <a:t>Termino a apresentação com </a:t>
            </a:r>
            <a:r>
              <a:rPr lang="pt-PT" baseline="0" dirty="0" smtClean="0"/>
              <a:t>as conclusões e trabalho futuro. </a:t>
            </a:r>
          </a:p>
          <a:p>
            <a:endParaRPr lang="pt-PT" dirty="0"/>
          </a:p>
        </p:txBody>
      </p:sp>
      <p:sp>
        <p:nvSpPr>
          <p:cNvPr id="4" name="Marcador de Posição do Número do Diapositivo 3"/>
          <p:cNvSpPr>
            <a:spLocks noGrp="1"/>
          </p:cNvSpPr>
          <p:nvPr>
            <p:ph type="sldNum" sz="quarter" idx="10"/>
          </p:nvPr>
        </p:nvSpPr>
        <p:spPr/>
        <p:txBody>
          <a:bodyPr/>
          <a:lstStyle/>
          <a:p>
            <a:fld id="{BB380A21-07B7-48B1-AF65-A60E940F6F28}" type="slidenum">
              <a:rPr lang="pt-PT" smtClean="0"/>
              <a:pPr/>
              <a:t>2</a:t>
            </a:fld>
            <a:endParaRPr lang="pt-P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dirty="0" smtClean="0"/>
              <a:t>Aqui podem ver um pequeno videio da colocação de</a:t>
            </a:r>
            <a:r>
              <a:rPr lang="pt-PT" baseline="0" dirty="0" smtClean="0"/>
              <a:t> dois sensores. A colocação feita por </a:t>
            </a:r>
            <a:r>
              <a:rPr lang="pt-PT" baseline="0" dirty="0" err="1" smtClean="0"/>
              <a:t>imans</a:t>
            </a:r>
            <a:r>
              <a:rPr lang="pt-PT" baseline="0" dirty="0" smtClean="0"/>
              <a:t> torna o sistema não invasivo, </a:t>
            </a:r>
            <a:r>
              <a:rPr lang="pt-PT" baseline="0" dirty="0" err="1" smtClean="0"/>
              <a:t>adaptavél</a:t>
            </a:r>
            <a:r>
              <a:rPr lang="pt-PT" baseline="0" dirty="0" smtClean="0"/>
              <a:t> e </a:t>
            </a:r>
            <a:r>
              <a:rPr lang="pt-PT" baseline="0" dirty="0" err="1" smtClean="0"/>
              <a:t>facil</a:t>
            </a:r>
            <a:r>
              <a:rPr lang="pt-PT" baseline="0" dirty="0" smtClean="0"/>
              <a:t> utilização.</a:t>
            </a:r>
            <a:endParaRPr lang="pt-PT" dirty="0"/>
          </a:p>
        </p:txBody>
      </p:sp>
      <p:sp>
        <p:nvSpPr>
          <p:cNvPr id="4" name="Marcador de Posição do Número do Diapositivo 3"/>
          <p:cNvSpPr>
            <a:spLocks noGrp="1"/>
          </p:cNvSpPr>
          <p:nvPr>
            <p:ph type="sldNum" sz="quarter" idx="10"/>
          </p:nvPr>
        </p:nvSpPr>
        <p:spPr/>
        <p:txBody>
          <a:bodyPr/>
          <a:lstStyle/>
          <a:p>
            <a:fld id="{BB380A21-07B7-48B1-AF65-A60E940F6F28}" type="slidenum">
              <a:rPr lang="pt-PT" smtClean="0"/>
              <a:pPr/>
              <a:t>22</a:t>
            </a:fld>
            <a:endParaRPr lang="pt-P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dirty="0" smtClean="0"/>
              <a:t>Para obter as orientações do veículo foi</a:t>
            </a:r>
            <a:r>
              <a:rPr lang="pt-PT" baseline="0" dirty="0" smtClean="0"/>
              <a:t> executado um plane </a:t>
            </a:r>
            <a:r>
              <a:rPr lang="pt-PT" baseline="0" dirty="0" err="1" smtClean="0"/>
              <a:t>fitting</a:t>
            </a:r>
            <a:r>
              <a:rPr lang="pt-PT" baseline="0" dirty="0" smtClean="0"/>
              <a:t> as leituras feitas pelas unidades locais de medição.</a:t>
            </a:r>
          </a:p>
          <a:p>
            <a:r>
              <a:rPr lang="pt-PT" baseline="0" dirty="0" smtClean="0"/>
              <a:t>Surgiram então dois métodos de obtenção do plano que melhor descreve os pontos.</a:t>
            </a:r>
          </a:p>
          <a:p>
            <a:r>
              <a:rPr lang="pt-PT" baseline="0" dirty="0" smtClean="0"/>
              <a:t>Método do plano médio.</a:t>
            </a:r>
          </a:p>
          <a:p>
            <a:r>
              <a:rPr lang="pt-PT" baseline="0" dirty="0" smtClean="0"/>
              <a:t>Método da </a:t>
            </a:r>
            <a:r>
              <a:rPr lang="pt-PT" baseline="0" dirty="0" err="1" smtClean="0"/>
              <a:t>psuedo</a:t>
            </a:r>
            <a:r>
              <a:rPr lang="pt-PT" baseline="0" dirty="0" smtClean="0"/>
              <a:t>-inversa.</a:t>
            </a:r>
            <a:endParaRPr lang="pt-PT" dirty="0"/>
          </a:p>
        </p:txBody>
      </p:sp>
      <p:sp>
        <p:nvSpPr>
          <p:cNvPr id="4" name="Marcador de Posição do Número do Diapositivo 3"/>
          <p:cNvSpPr>
            <a:spLocks noGrp="1"/>
          </p:cNvSpPr>
          <p:nvPr>
            <p:ph type="sldNum" sz="quarter" idx="10"/>
          </p:nvPr>
        </p:nvSpPr>
        <p:spPr/>
        <p:txBody>
          <a:bodyPr/>
          <a:lstStyle/>
          <a:p>
            <a:fld id="{BB380A21-07B7-48B1-AF65-A60E940F6F28}" type="slidenum">
              <a:rPr lang="pt-PT" smtClean="0"/>
              <a:pPr/>
              <a:t>24</a:t>
            </a:fld>
            <a:endParaRPr lang="pt-P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dirty="0" smtClean="0"/>
              <a:t>Neste</a:t>
            </a:r>
            <a:r>
              <a:rPr lang="pt-PT" baseline="0" dirty="0" smtClean="0"/>
              <a:t> método o plano final será a media dos planos de 3 pontos possíveis.</a:t>
            </a:r>
          </a:p>
          <a:p>
            <a:r>
              <a:rPr lang="pt-PT" baseline="0" dirty="0" smtClean="0"/>
              <a:t> Através da primeira equação calculou-se o numero de combinações de planos de 3 pontos possíveis.</a:t>
            </a:r>
          </a:p>
          <a:p>
            <a:r>
              <a:rPr lang="pt-PT" baseline="0" dirty="0" smtClean="0"/>
              <a:t> Em seguida simplificou-se a equação geral do plano e criou-se o seguinte sistema de equações. </a:t>
            </a:r>
          </a:p>
          <a:p>
            <a:r>
              <a:rPr lang="pt-PT" baseline="0" dirty="0" smtClean="0"/>
              <a:t>Por fim para calcular o valor do coeficiente D utilizou-se a ultima equação, visto o coeficiente D ser uma translação em Z dos pontos, </a:t>
            </a:r>
            <a:r>
              <a:rPr lang="pt-PT" baseline="0" dirty="0" err="1" smtClean="0"/>
              <a:t>zp</a:t>
            </a:r>
            <a:r>
              <a:rPr lang="pt-PT" baseline="0" dirty="0" smtClean="0"/>
              <a:t> é o valor real da cota de um dado ponto e </a:t>
            </a:r>
            <a:r>
              <a:rPr lang="pt-PT" baseline="0" dirty="0" err="1" smtClean="0"/>
              <a:t>zi</a:t>
            </a:r>
            <a:r>
              <a:rPr lang="pt-PT" baseline="0" dirty="0" smtClean="0"/>
              <a:t> é o valor da cota no plano considerando D=1 e os restantes coeficiente iguais aos coeficiente da solução do sistema de equações. </a:t>
            </a:r>
          </a:p>
          <a:p>
            <a:r>
              <a:rPr lang="pt-PT" baseline="0" dirty="0" smtClean="0"/>
              <a:t>Tendo D é possível calcular os restantes coeficientes do plano.</a:t>
            </a:r>
            <a:endParaRPr lang="pt-PT" dirty="0"/>
          </a:p>
        </p:txBody>
      </p:sp>
      <p:sp>
        <p:nvSpPr>
          <p:cNvPr id="4" name="Marcador de Posição do Número do Diapositivo 3"/>
          <p:cNvSpPr>
            <a:spLocks noGrp="1"/>
          </p:cNvSpPr>
          <p:nvPr>
            <p:ph type="sldNum" sz="quarter" idx="10"/>
          </p:nvPr>
        </p:nvSpPr>
        <p:spPr/>
        <p:txBody>
          <a:bodyPr/>
          <a:lstStyle/>
          <a:p>
            <a:fld id="{BB380A21-07B7-48B1-AF65-A60E940F6F28}" type="slidenum">
              <a:rPr lang="pt-PT" smtClean="0"/>
              <a:pPr/>
              <a:t>25</a:t>
            </a:fld>
            <a:endParaRPr lang="pt-P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dirty="0" smtClean="0"/>
              <a:t>Neste método</a:t>
            </a:r>
            <a:r>
              <a:rPr lang="pt-PT" baseline="0" dirty="0" smtClean="0"/>
              <a:t> calcula-se o plano com todos os pontos duma única vez. </a:t>
            </a:r>
          </a:p>
          <a:p>
            <a:r>
              <a:rPr lang="pt-PT" baseline="0" dirty="0" smtClean="0"/>
              <a:t>Na primeira equação verifica-se que o sistema de equações não é diretamente resolvível pois a matriz não é quadrada, logo não invertível.</a:t>
            </a:r>
          </a:p>
          <a:p>
            <a:r>
              <a:rPr lang="pt-PT" baseline="0" dirty="0" smtClean="0"/>
              <a:t>No entanto, é possível aplicar uma </a:t>
            </a:r>
            <a:r>
              <a:rPr lang="pt-PT" baseline="0" dirty="0" err="1" smtClean="0"/>
              <a:t>pseudo</a:t>
            </a:r>
            <a:r>
              <a:rPr lang="pt-PT" baseline="0" dirty="0" smtClean="0"/>
              <a:t> inversa, sendo possível resolver o sistema de equações</a:t>
            </a:r>
            <a:r>
              <a:rPr lang="pt-PT" sz="1200" kern="1200" baseline="0" dirty="0" smtClean="0">
                <a:solidFill>
                  <a:schemeClr val="tx1"/>
                </a:solidFill>
                <a:latin typeface="+mn-lt"/>
                <a:ea typeface="+mn-ea"/>
                <a:cs typeface="+mn-cs"/>
              </a:rPr>
              <a:t>. </a:t>
            </a:r>
          </a:p>
          <a:p>
            <a:r>
              <a:rPr lang="pt-PT" sz="1200" kern="1200" baseline="0" dirty="0" smtClean="0">
                <a:solidFill>
                  <a:schemeClr val="tx1"/>
                </a:solidFill>
                <a:latin typeface="+mn-lt"/>
                <a:ea typeface="+mn-ea"/>
                <a:cs typeface="+mn-cs"/>
              </a:rPr>
              <a:t>Para obter o </a:t>
            </a:r>
            <a:r>
              <a:rPr lang="pt-PT" sz="1200" kern="1200" baseline="0" dirty="0" err="1" smtClean="0">
                <a:solidFill>
                  <a:schemeClr val="tx1"/>
                </a:solidFill>
                <a:latin typeface="+mn-lt"/>
                <a:ea typeface="+mn-ea"/>
                <a:cs typeface="+mn-cs"/>
              </a:rPr>
              <a:t>coeficente</a:t>
            </a:r>
            <a:r>
              <a:rPr lang="pt-PT" sz="1200" kern="1200" baseline="0" dirty="0" smtClean="0">
                <a:solidFill>
                  <a:schemeClr val="tx1"/>
                </a:solidFill>
                <a:latin typeface="+mn-lt"/>
                <a:ea typeface="+mn-ea"/>
                <a:cs typeface="+mn-cs"/>
              </a:rPr>
              <a:t> D do plano fez-se o mesmo processo que no método anterior.</a:t>
            </a:r>
          </a:p>
          <a:p>
            <a:endParaRPr lang="pt-PT" dirty="0"/>
          </a:p>
        </p:txBody>
      </p:sp>
      <p:sp>
        <p:nvSpPr>
          <p:cNvPr id="4" name="Marcador de Posição do Número do Diapositivo 3"/>
          <p:cNvSpPr>
            <a:spLocks noGrp="1"/>
          </p:cNvSpPr>
          <p:nvPr>
            <p:ph type="sldNum" sz="quarter" idx="10"/>
          </p:nvPr>
        </p:nvSpPr>
        <p:spPr/>
        <p:txBody>
          <a:bodyPr/>
          <a:lstStyle/>
          <a:p>
            <a:fld id="{BB380A21-07B7-48B1-AF65-A60E940F6F28}" type="slidenum">
              <a:rPr lang="pt-PT" smtClean="0"/>
              <a:pPr/>
              <a:t>26</a:t>
            </a:fld>
            <a:endParaRPr lang="pt-P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dirty="0" smtClean="0"/>
              <a:t>Para</a:t>
            </a:r>
            <a:r>
              <a:rPr lang="pt-PT" baseline="0" dirty="0" smtClean="0"/>
              <a:t> obter as orientações calculou-se o ângulo que o plano faz com os eixos x e y, respetivamente </a:t>
            </a:r>
            <a:r>
              <a:rPr lang="pt-PT" baseline="0" dirty="0" err="1" smtClean="0"/>
              <a:t>pitch</a:t>
            </a:r>
            <a:r>
              <a:rPr lang="pt-PT" baseline="0" dirty="0" smtClean="0"/>
              <a:t> e </a:t>
            </a:r>
            <a:r>
              <a:rPr lang="pt-PT" baseline="0" dirty="0" err="1" smtClean="0"/>
              <a:t>roll</a:t>
            </a:r>
            <a:r>
              <a:rPr lang="pt-PT" baseline="0" dirty="0" smtClean="0"/>
              <a:t>. </a:t>
            </a:r>
          </a:p>
          <a:p>
            <a:r>
              <a:rPr lang="pt-PT" baseline="0" dirty="0" smtClean="0"/>
              <a:t>Sabendo os coeficientes do plano calcula-se um vetor normal ao plano. Este vetor será sempre </a:t>
            </a:r>
            <a:r>
              <a:rPr lang="pt-PT" baseline="0" dirty="0" err="1" smtClean="0"/>
              <a:t>prependicular</a:t>
            </a:r>
            <a:r>
              <a:rPr lang="pt-PT" baseline="0" dirty="0" smtClean="0"/>
              <a:t> a outro contido no plano.</a:t>
            </a:r>
          </a:p>
          <a:p>
            <a:r>
              <a:rPr lang="pt-PT" baseline="0" dirty="0" smtClean="0"/>
              <a:t> Como o produto interno entre dois vetores </a:t>
            </a:r>
            <a:r>
              <a:rPr lang="pt-PT" baseline="0" dirty="0" err="1" smtClean="0"/>
              <a:t>prependiculares</a:t>
            </a:r>
            <a:r>
              <a:rPr lang="pt-PT" baseline="0" dirty="0" smtClean="0"/>
              <a:t> é igual a zero, utilizou-se a equação para calcular os pontos de interceção do plano com os eixos x e y.  </a:t>
            </a:r>
          </a:p>
          <a:p>
            <a:r>
              <a:rPr lang="pt-PT" baseline="0" dirty="0" smtClean="0"/>
              <a:t>Através de </a:t>
            </a:r>
            <a:r>
              <a:rPr lang="pt-PT" baseline="0" dirty="0" err="1" smtClean="0"/>
              <a:t>trignometria</a:t>
            </a:r>
            <a:r>
              <a:rPr lang="pt-PT" baseline="0" dirty="0" smtClean="0"/>
              <a:t> calculam-se os </a:t>
            </a:r>
            <a:r>
              <a:rPr lang="pt-PT" baseline="0" dirty="0" err="1" smtClean="0"/>
              <a:t>angulos</a:t>
            </a:r>
            <a:r>
              <a:rPr lang="pt-PT" baseline="0" dirty="0" smtClean="0"/>
              <a:t> de </a:t>
            </a:r>
            <a:r>
              <a:rPr lang="pt-PT" baseline="0" dirty="0" err="1" smtClean="0"/>
              <a:t>pitch</a:t>
            </a:r>
            <a:r>
              <a:rPr lang="pt-PT" baseline="0" dirty="0" smtClean="0"/>
              <a:t> e </a:t>
            </a:r>
            <a:r>
              <a:rPr lang="pt-PT" baseline="0" dirty="0" err="1" smtClean="0"/>
              <a:t>roll</a:t>
            </a:r>
            <a:r>
              <a:rPr lang="pt-PT" baseline="0" dirty="0" smtClean="0"/>
              <a:t> conforme a ultima equação.</a:t>
            </a:r>
          </a:p>
        </p:txBody>
      </p:sp>
      <p:sp>
        <p:nvSpPr>
          <p:cNvPr id="4" name="Marcador de Posição do Número do Diapositivo 3"/>
          <p:cNvSpPr>
            <a:spLocks noGrp="1"/>
          </p:cNvSpPr>
          <p:nvPr>
            <p:ph type="sldNum" sz="quarter" idx="10"/>
          </p:nvPr>
        </p:nvSpPr>
        <p:spPr/>
        <p:txBody>
          <a:bodyPr/>
          <a:lstStyle/>
          <a:p>
            <a:fld id="{BB380A21-07B7-48B1-AF65-A60E940F6F28}" type="slidenum">
              <a:rPr lang="pt-PT" smtClean="0"/>
              <a:pPr/>
              <a:t>27</a:t>
            </a:fld>
            <a:endParaRPr lang="pt-P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dirty="0" smtClean="0"/>
              <a:t>Foi realizado dois</a:t>
            </a:r>
            <a:r>
              <a:rPr lang="pt-PT" baseline="0" dirty="0" smtClean="0"/>
              <a:t> testes com ajuda do </a:t>
            </a:r>
            <a:r>
              <a:rPr lang="pt-PT" baseline="0" dirty="0" err="1" smtClean="0"/>
              <a:t>robo</a:t>
            </a:r>
            <a:r>
              <a:rPr lang="pt-PT" baseline="0" dirty="0" smtClean="0"/>
              <a:t> </a:t>
            </a:r>
            <a:r>
              <a:rPr lang="pt-PT" baseline="0" dirty="0" err="1" smtClean="0"/>
              <a:t>fanuc</a:t>
            </a:r>
            <a:r>
              <a:rPr lang="pt-PT" baseline="0" dirty="0" smtClean="0"/>
              <a:t> para calcular qual o melhor método com apenas 4 sensores afastados 4 cm.</a:t>
            </a:r>
          </a:p>
          <a:p>
            <a:r>
              <a:rPr lang="pt-PT" baseline="0" dirty="0" smtClean="0"/>
              <a:t>Aqui estão presentes os resultados para dois movimentos </a:t>
            </a:r>
            <a:r>
              <a:rPr lang="pt-PT" baseline="0" dirty="0" err="1" smtClean="0"/>
              <a:t>expecificos</a:t>
            </a:r>
            <a:r>
              <a:rPr lang="pt-PT" baseline="0" dirty="0" smtClean="0"/>
              <a:t>, subida e descida da garra do </a:t>
            </a:r>
            <a:r>
              <a:rPr lang="pt-PT" baseline="0" dirty="0" err="1" smtClean="0"/>
              <a:t>robo</a:t>
            </a:r>
            <a:r>
              <a:rPr lang="pt-PT" baseline="0" dirty="0" smtClean="0"/>
              <a:t> e rotação individual em cada eixo, x e y. </a:t>
            </a:r>
          </a:p>
          <a:p>
            <a:r>
              <a:rPr lang="pt-PT" baseline="0" dirty="0" smtClean="0"/>
              <a:t>Pelos gráficos pode-se observar esse mesmo comportamento, subida e descida dos sensores e nas rotações quando um deles aumenta o outro diminui e os sensores contidos no eixo matem-se constante.</a:t>
            </a:r>
            <a:endParaRPr lang="pt-PT" dirty="0"/>
          </a:p>
        </p:txBody>
      </p:sp>
      <p:sp>
        <p:nvSpPr>
          <p:cNvPr id="4" name="Marcador de Posição do Número do Diapositivo 3"/>
          <p:cNvSpPr>
            <a:spLocks noGrp="1"/>
          </p:cNvSpPr>
          <p:nvPr>
            <p:ph type="sldNum" sz="quarter" idx="10"/>
          </p:nvPr>
        </p:nvSpPr>
        <p:spPr/>
        <p:txBody>
          <a:bodyPr/>
          <a:lstStyle/>
          <a:p>
            <a:fld id="{BB380A21-07B7-48B1-AF65-A60E940F6F28}" type="slidenum">
              <a:rPr lang="pt-PT" smtClean="0"/>
              <a:pPr/>
              <a:t>28</a:t>
            </a:fld>
            <a:endParaRPr lang="pt-P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dirty="0" smtClean="0"/>
              <a:t>Pequeno</a:t>
            </a:r>
            <a:r>
              <a:rPr lang="pt-PT" baseline="0" dirty="0" smtClean="0"/>
              <a:t> vídeo com o teste a decorrer e o matlab fazer display das leituras.</a:t>
            </a:r>
            <a:endParaRPr lang="pt-PT" dirty="0"/>
          </a:p>
        </p:txBody>
      </p:sp>
      <p:sp>
        <p:nvSpPr>
          <p:cNvPr id="4" name="Marcador de Posição do Número do Diapositivo 3"/>
          <p:cNvSpPr>
            <a:spLocks noGrp="1"/>
          </p:cNvSpPr>
          <p:nvPr>
            <p:ph type="sldNum" sz="quarter" idx="10"/>
          </p:nvPr>
        </p:nvSpPr>
        <p:spPr/>
        <p:txBody>
          <a:bodyPr/>
          <a:lstStyle/>
          <a:p>
            <a:fld id="{BB380A21-07B7-48B1-AF65-A60E940F6F28}" type="slidenum">
              <a:rPr lang="pt-PT" smtClean="0"/>
              <a:pPr/>
              <a:t>29</a:t>
            </a:fld>
            <a:endParaRPr lang="pt-P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dirty="0" smtClean="0"/>
              <a:t>Estranhamente</a:t>
            </a:r>
            <a:r>
              <a:rPr lang="pt-PT" baseline="0" dirty="0" smtClean="0"/>
              <a:t> ambos os métodos tiveram os mesmo resultados. </a:t>
            </a:r>
          </a:p>
          <a:p>
            <a:r>
              <a:rPr lang="pt-PT" baseline="0" dirty="0" smtClean="0"/>
              <a:t>Como estes métodos são métodos aproximados e baseados nos mesmos valores é possível que os resultados sejam muito similares. </a:t>
            </a:r>
          </a:p>
          <a:p>
            <a:r>
              <a:rPr lang="pt-PT" baseline="0" dirty="0" smtClean="0"/>
              <a:t>O critério de seleção será o tempo de computação que </a:t>
            </a:r>
            <a:r>
              <a:rPr lang="pt-PT" b="1" baseline="0" dirty="0" smtClean="0"/>
              <a:t>depende do numero de operações</a:t>
            </a:r>
            <a:r>
              <a:rPr lang="pt-PT" baseline="0" dirty="0" smtClean="0"/>
              <a:t>, para 8 sensores o método do plano médio precisa calcular </a:t>
            </a:r>
            <a:r>
              <a:rPr lang="pt-PT" b="1" baseline="0" dirty="0" smtClean="0"/>
              <a:t>56 planos, ou seja 56x3=168 equações </a:t>
            </a:r>
            <a:r>
              <a:rPr lang="pt-PT" baseline="0" dirty="0" smtClean="0"/>
              <a:t>do plano simples e obter a média destes. </a:t>
            </a:r>
          </a:p>
          <a:p>
            <a:r>
              <a:rPr lang="pt-PT" baseline="0" dirty="0" smtClean="0"/>
              <a:t>Com método da </a:t>
            </a:r>
            <a:r>
              <a:rPr lang="pt-PT" baseline="0" dirty="0" err="1" smtClean="0"/>
              <a:t>psuedo</a:t>
            </a:r>
            <a:r>
              <a:rPr lang="pt-PT" baseline="0" dirty="0" smtClean="0"/>
              <a:t> inversa só são preciso resolver </a:t>
            </a:r>
            <a:r>
              <a:rPr lang="pt-PT" b="1" baseline="0" dirty="0" smtClean="0"/>
              <a:t>8 equações mais elaboradas</a:t>
            </a:r>
            <a:r>
              <a:rPr lang="pt-PT" baseline="0" dirty="0" smtClean="0"/>
              <a:t>. O método computacionalmente mais rápido foi o método da </a:t>
            </a:r>
            <a:r>
              <a:rPr lang="pt-PT" baseline="0" dirty="0" err="1" smtClean="0"/>
              <a:t>psuedo</a:t>
            </a:r>
            <a:r>
              <a:rPr lang="pt-PT" baseline="0" dirty="0" smtClean="0"/>
              <a:t> </a:t>
            </a:r>
            <a:r>
              <a:rPr lang="pt-PT" baseline="0" dirty="0" err="1" smtClean="0"/>
              <a:t>iversa</a:t>
            </a:r>
            <a:r>
              <a:rPr lang="pt-PT" baseline="0" dirty="0" smtClean="0"/>
              <a:t>. </a:t>
            </a:r>
          </a:p>
          <a:p>
            <a:endParaRPr lang="pt-PT" baseline="0" dirty="0" smtClean="0"/>
          </a:p>
          <a:p>
            <a:r>
              <a:rPr lang="pt-PT" baseline="0" dirty="0" smtClean="0"/>
              <a:t>A incerteza do sistema com 4 sensores afastados 70 cm </a:t>
            </a:r>
            <a:r>
              <a:rPr lang="pt-PT" baseline="0" dirty="0" err="1" smtClean="0"/>
              <a:t>pithc</a:t>
            </a:r>
            <a:r>
              <a:rPr lang="pt-PT" baseline="0" dirty="0" smtClean="0"/>
              <a:t> e </a:t>
            </a:r>
            <a:r>
              <a:rPr lang="pt-PT" baseline="0" dirty="0" err="1" smtClean="0"/>
              <a:t>roll</a:t>
            </a:r>
            <a:r>
              <a:rPr lang="pt-PT" baseline="0" dirty="0" smtClean="0"/>
              <a:t>.</a:t>
            </a:r>
          </a:p>
        </p:txBody>
      </p:sp>
      <p:sp>
        <p:nvSpPr>
          <p:cNvPr id="4" name="Marcador de Posição do Número do Diapositivo 3"/>
          <p:cNvSpPr>
            <a:spLocks noGrp="1"/>
          </p:cNvSpPr>
          <p:nvPr>
            <p:ph type="sldNum" sz="quarter" idx="10"/>
          </p:nvPr>
        </p:nvSpPr>
        <p:spPr/>
        <p:txBody>
          <a:bodyPr/>
          <a:lstStyle/>
          <a:p>
            <a:fld id="{BB380A21-07B7-48B1-AF65-A60E940F6F28}" type="slidenum">
              <a:rPr lang="pt-PT" smtClean="0"/>
              <a:pPr/>
              <a:t>30</a:t>
            </a:fld>
            <a:endParaRPr lang="pt-P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baseline="0" dirty="0" smtClean="0"/>
              <a:t>Comparando com o </a:t>
            </a:r>
            <a:r>
              <a:rPr lang="pt-PT" baseline="0" dirty="0" err="1" smtClean="0"/>
              <a:t>applanix</a:t>
            </a:r>
            <a:r>
              <a:rPr lang="pt-PT" baseline="0" dirty="0" smtClean="0"/>
              <a:t> com uma incerteza de </a:t>
            </a:r>
            <a:r>
              <a:rPr lang="pt-PT" b="1" baseline="0" dirty="0" smtClean="0"/>
              <a:t>0,25 graus, 6vezes que as obtidas pelo sistema. No entanto com um custo muito elevado</a:t>
            </a:r>
            <a:r>
              <a:rPr lang="pt-PT" baseline="0" dirty="0" smtClean="0"/>
              <a:t>, na ordem dos milhares de euros. O sistema final desenvolvido tendo em conta o custo final tem resultados bastante bons.</a:t>
            </a:r>
          </a:p>
        </p:txBody>
      </p:sp>
      <p:sp>
        <p:nvSpPr>
          <p:cNvPr id="4" name="Marcador de Posição do Número do Diapositivo 3"/>
          <p:cNvSpPr>
            <a:spLocks noGrp="1"/>
          </p:cNvSpPr>
          <p:nvPr>
            <p:ph type="sldNum" sz="quarter" idx="10"/>
          </p:nvPr>
        </p:nvSpPr>
        <p:spPr/>
        <p:txBody>
          <a:bodyPr/>
          <a:lstStyle/>
          <a:p>
            <a:fld id="{BB380A21-07B7-48B1-AF65-A60E940F6F28}" type="slidenum">
              <a:rPr lang="pt-PT" smtClean="0"/>
              <a:pPr/>
              <a:t>31</a:t>
            </a:fld>
            <a:endParaRPr lang="pt-P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dirty="0" smtClean="0"/>
              <a:t>O</a:t>
            </a:r>
            <a:r>
              <a:rPr lang="pt-PT" baseline="0" dirty="0" smtClean="0"/>
              <a:t> software desenvolvido está estruturado segundo o seguinte esquema.</a:t>
            </a:r>
          </a:p>
          <a:p>
            <a:endParaRPr lang="pt-PT" baseline="0" dirty="0" smtClean="0"/>
          </a:p>
          <a:p>
            <a:r>
              <a:rPr lang="pt-PT" baseline="0" dirty="0" smtClean="0"/>
              <a:t>As unidade locais medem a distância ao chão e envio o valor analógico num sinal em corrente. Na unidade centra de interligação o </a:t>
            </a:r>
            <a:r>
              <a:rPr lang="pt-PT" baseline="0" dirty="0" err="1" smtClean="0"/>
              <a:t>arduino</a:t>
            </a:r>
            <a:r>
              <a:rPr lang="pt-PT" baseline="0" dirty="0" smtClean="0"/>
              <a:t> lê todos os sensores e é responsável por enviar uma mensagem pelo serial </a:t>
            </a:r>
            <a:r>
              <a:rPr lang="pt-PT" baseline="0" dirty="0" err="1" smtClean="0"/>
              <a:t>port</a:t>
            </a:r>
            <a:r>
              <a:rPr lang="pt-PT" baseline="0" dirty="0" smtClean="0"/>
              <a:t> com a informação dos sensores. Existe um modulo </a:t>
            </a:r>
            <a:r>
              <a:rPr lang="pt-PT" baseline="0" dirty="0" err="1" smtClean="0"/>
              <a:t>ros</a:t>
            </a:r>
            <a:r>
              <a:rPr lang="pt-PT" baseline="0" dirty="0" smtClean="0"/>
              <a:t> </a:t>
            </a:r>
            <a:r>
              <a:rPr lang="pt-PT" baseline="0" dirty="0" err="1" smtClean="0"/>
              <a:t>responsavél</a:t>
            </a:r>
            <a:r>
              <a:rPr lang="pt-PT" baseline="0" dirty="0" smtClean="0"/>
              <a:t> por receber a informação do </a:t>
            </a:r>
            <a:r>
              <a:rPr lang="pt-PT" baseline="0" dirty="0" err="1" smtClean="0"/>
              <a:t>arduino</a:t>
            </a:r>
            <a:r>
              <a:rPr lang="pt-PT" baseline="0" dirty="0" smtClean="0"/>
              <a:t> e publicar uma mensagem do tipo </a:t>
            </a:r>
            <a:r>
              <a:rPr lang="pt-PT" baseline="0" dirty="0" err="1" smtClean="0"/>
              <a:t>senosr_msg</a:t>
            </a:r>
            <a:r>
              <a:rPr lang="pt-PT" baseline="0" dirty="0" smtClean="0"/>
              <a:t>::range. A distância ~da estrutura do veiculo ao </a:t>
            </a:r>
            <a:r>
              <a:rPr lang="pt-PT" baseline="0" dirty="0" err="1" smtClean="0"/>
              <a:t>chao</a:t>
            </a:r>
            <a:r>
              <a:rPr lang="pt-PT" baseline="0" dirty="0" smtClean="0"/>
              <a:t> está agora </a:t>
            </a:r>
            <a:r>
              <a:rPr lang="pt-PT" baseline="0" dirty="0" err="1" smtClean="0"/>
              <a:t>disponivel</a:t>
            </a:r>
            <a:r>
              <a:rPr lang="pt-PT" baseline="0" dirty="0" smtClean="0"/>
              <a:t>, no entanto é preciso introduzir as coordenadas x e y dos sensores e calibrar o sistema, pois o utilizador pode deixar os sensores numa posição tal que o plano por eles formados já se encontra com ligeiro angulo. Os valores das calibrações são guardados num ficheiro </a:t>
            </a:r>
            <a:r>
              <a:rPr lang="pt-PT" baseline="0" dirty="0" err="1" smtClean="0"/>
              <a:t>yaml</a:t>
            </a:r>
            <a:r>
              <a:rPr lang="pt-PT" baseline="0" dirty="0" smtClean="0"/>
              <a:t>. Por fim o modulo de </a:t>
            </a:r>
            <a:r>
              <a:rPr lang="pt-PT" baseline="0" dirty="0" err="1" smtClean="0"/>
              <a:t>preceção</a:t>
            </a:r>
            <a:r>
              <a:rPr lang="pt-PT" baseline="0" dirty="0" smtClean="0"/>
              <a:t> subscreve aos sensores e lê a calibração do ficheiro </a:t>
            </a:r>
            <a:r>
              <a:rPr lang="pt-PT" baseline="0" dirty="0" err="1" smtClean="0"/>
              <a:t>yaml</a:t>
            </a:r>
            <a:r>
              <a:rPr lang="pt-PT" baseline="0" dirty="0" smtClean="0"/>
              <a:t>, com esta informação calcula as </a:t>
            </a:r>
            <a:r>
              <a:rPr lang="pt-PT" baseline="0" dirty="0" err="1" smtClean="0"/>
              <a:t>orinetações</a:t>
            </a:r>
            <a:r>
              <a:rPr lang="pt-PT" baseline="0" dirty="0" smtClean="0"/>
              <a:t> com o método da </a:t>
            </a:r>
            <a:r>
              <a:rPr lang="pt-PT" baseline="0" dirty="0" err="1" smtClean="0"/>
              <a:t>pseudo</a:t>
            </a:r>
            <a:r>
              <a:rPr lang="pt-PT" baseline="0" dirty="0" smtClean="0"/>
              <a:t> inversa e publica a mensagem com essa informação.</a:t>
            </a:r>
          </a:p>
        </p:txBody>
      </p:sp>
      <p:sp>
        <p:nvSpPr>
          <p:cNvPr id="4" name="Marcador de Posição do Número do Diapositivo 3"/>
          <p:cNvSpPr>
            <a:spLocks noGrp="1"/>
          </p:cNvSpPr>
          <p:nvPr>
            <p:ph type="sldNum" sz="quarter" idx="10"/>
          </p:nvPr>
        </p:nvSpPr>
        <p:spPr/>
        <p:txBody>
          <a:bodyPr/>
          <a:lstStyle/>
          <a:p>
            <a:fld id="{BB380A21-07B7-48B1-AF65-A60E940F6F28}" type="slidenum">
              <a:rPr lang="pt-PT" smtClean="0"/>
              <a:pPr/>
              <a:t>33</a:t>
            </a:fld>
            <a:endParaRPr lang="pt-P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sz="1200" kern="1200" baseline="0" dirty="0" smtClean="0">
                <a:solidFill>
                  <a:schemeClr val="tx1"/>
                </a:solidFill>
                <a:latin typeface="+mn-lt"/>
                <a:ea typeface="+mn-ea"/>
                <a:cs typeface="+mn-cs"/>
              </a:rPr>
              <a:t>O </a:t>
            </a:r>
            <a:r>
              <a:rPr lang="pt-PT" sz="1200" b="1" kern="1200" baseline="0" dirty="0" smtClean="0">
                <a:solidFill>
                  <a:schemeClr val="tx1"/>
                </a:solidFill>
                <a:latin typeface="+mn-lt"/>
                <a:ea typeface="+mn-ea"/>
                <a:cs typeface="+mn-cs"/>
              </a:rPr>
              <a:t>ATLASCAR</a:t>
            </a:r>
            <a:r>
              <a:rPr lang="pt-PT" sz="1200" kern="1200" baseline="0" dirty="0" smtClean="0">
                <a:solidFill>
                  <a:schemeClr val="tx1"/>
                </a:solidFill>
                <a:latin typeface="+mn-lt"/>
                <a:ea typeface="+mn-ea"/>
                <a:cs typeface="+mn-cs"/>
              </a:rPr>
              <a:t>  é um </a:t>
            </a:r>
            <a:r>
              <a:rPr lang="pt-PT" sz="1200" b="1" kern="1200" baseline="0" dirty="0" smtClean="0">
                <a:solidFill>
                  <a:schemeClr val="tx1"/>
                </a:solidFill>
                <a:latin typeface="+mn-lt"/>
                <a:ea typeface="+mn-ea"/>
                <a:cs typeface="+mn-cs"/>
              </a:rPr>
              <a:t>protótipo à escala real</a:t>
            </a:r>
            <a:r>
              <a:rPr lang="pt-PT" sz="1200" kern="1200" baseline="0" dirty="0" smtClean="0">
                <a:solidFill>
                  <a:schemeClr val="tx1"/>
                </a:solidFill>
                <a:latin typeface="+mn-lt"/>
                <a:ea typeface="+mn-ea"/>
                <a:cs typeface="+mn-cs"/>
              </a:rPr>
              <a:t> de um veículo equipado com </a:t>
            </a:r>
            <a:r>
              <a:rPr lang="pt-PT" sz="1200" b="1" kern="1200" baseline="0" dirty="0" smtClean="0">
                <a:solidFill>
                  <a:schemeClr val="tx1"/>
                </a:solidFill>
                <a:latin typeface="+mn-lt"/>
                <a:ea typeface="+mn-ea"/>
                <a:cs typeface="+mn-cs"/>
              </a:rPr>
              <a:t>diversos sensores capazes</a:t>
            </a:r>
          </a:p>
          <a:p>
            <a:endParaRPr lang="pt-PT" sz="1200" b="1" kern="1200" baseline="0" dirty="0" smtClean="0">
              <a:solidFill>
                <a:schemeClr val="tx1"/>
              </a:solidFill>
              <a:latin typeface="+mn-lt"/>
              <a:ea typeface="+mn-ea"/>
              <a:cs typeface="+mn-cs"/>
            </a:endParaRPr>
          </a:p>
          <a:p>
            <a:r>
              <a:rPr lang="pt-PT" sz="1200" b="1" kern="1200" baseline="0" dirty="0" smtClean="0">
                <a:solidFill>
                  <a:schemeClr val="tx1"/>
                </a:solidFill>
                <a:latin typeface="+mn-lt"/>
                <a:ea typeface="+mn-ea"/>
                <a:cs typeface="+mn-cs"/>
              </a:rPr>
              <a:t> </a:t>
            </a:r>
            <a:r>
              <a:rPr lang="pt-PT" sz="1200" kern="1200" baseline="0" dirty="0" smtClean="0">
                <a:solidFill>
                  <a:schemeClr val="tx1"/>
                </a:solidFill>
                <a:latin typeface="+mn-lt"/>
                <a:ea typeface="+mn-ea"/>
                <a:cs typeface="+mn-cs"/>
              </a:rPr>
              <a:t>não só de </a:t>
            </a:r>
            <a:r>
              <a:rPr lang="pt-PT" sz="1200" b="1" kern="1200" baseline="0" dirty="0" smtClean="0">
                <a:solidFill>
                  <a:schemeClr val="tx1"/>
                </a:solidFill>
                <a:latin typeface="+mn-lt"/>
                <a:ea typeface="+mn-ea"/>
                <a:cs typeface="+mn-cs"/>
              </a:rPr>
              <a:t>recolher </a:t>
            </a:r>
            <a:r>
              <a:rPr lang="pt-PT" sz="1200" b="1" kern="1200" baseline="0" dirty="0" err="1" smtClean="0">
                <a:solidFill>
                  <a:schemeClr val="tx1"/>
                </a:solidFill>
                <a:latin typeface="+mn-lt"/>
                <a:ea typeface="+mn-ea"/>
                <a:cs typeface="+mn-cs"/>
              </a:rPr>
              <a:t>informaçãodo</a:t>
            </a:r>
            <a:r>
              <a:rPr lang="pt-PT" sz="1200" b="1" kern="1200" baseline="0" dirty="0" smtClean="0">
                <a:solidFill>
                  <a:schemeClr val="tx1"/>
                </a:solidFill>
                <a:latin typeface="+mn-lt"/>
                <a:ea typeface="+mn-ea"/>
                <a:cs typeface="+mn-cs"/>
              </a:rPr>
              <a:t> meio exterior</a:t>
            </a:r>
            <a:r>
              <a:rPr lang="pt-PT" sz="1200" kern="1200" baseline="0" dirty="0" smtClean="0">
                <a:solidFill>
                  <a:schemeClr val="tx1"/>
                </a:solidFill>
                <a:latin typeface="+mn-lt"/>
                <a:ea typeface="+mn-ea"/>
                <a:cs typeface="+mn-cs"/>
              </a:rPr>
              <a:t> </a:t>
            </a:r>
          </a:p>
          <a:p>
            <a:endParaRPr lang="pt-PT" sz="1200" kern="1200" baseline="0" dirty="0" smtClean="0">
              <a:solidFill>
                <a:schemeClr val="tx1"/>
              </a:solidFill>
              <a:latin typeface="+mn-lt"/>
              <a:ea typeface="+mn-ea"/>
              <a:cs typeface="+mn-cs"/>
            </a:endParaRPr>
          </a:p>
          <a:p>
            <a:r>
              <a:rPr lang="pt-PT" sz="1200" kern="1200" baseline="0" dirty="0" smtClean="0">
                <a:solidFill>
                  <a:schemeClr val="tx1"/>
                </a:solidFill>
                <a:latin typeface="+mn-lt"/>
                <a:ea typeface="+mn-ea"/>
                <a:cs typeface="+mn-cs"/>
              </a:rPr>
              <a:t>como também monitorizar o veículo para que seja possível uma </a:t>
            </a:r>
            <a:r>
              <a:rPr lang="pt-PT" sz="1200" b="1" kern="1200" baseline="0" dirty="0" smtClean="0">
                <a:solidFill>
                  <a:schemeClr val="tx1"/>
                </a:solidFill>
                <a:latin typeface="+mn-lt"/>
                <a:ea typeface="+mn-ea"/>
                <a:cs typeface="+mn-cs"/>
              </a:rPr>
              <a:t>condução assistida e mais tarde uma condução autónoma</a:t>
            </a:r>
            <a:r>
              <a:rPr lang="pt-PT" sz="1200" kern="1200" baseline="0" dirty="0" smtClean="0">
                <a:solidFill>
                  <a:schemeClr val="tx1"/>
                </a:solidFill>
                <a:latin typeface="+mn-lt"/>
                <a:ea typeface="+mn-ea"/>
                <a:cs typeface="+mn-cs"/>
              </a:rPr>
              <a:t>.</a:t>
            </a:r>
          </a:p>
          <a:p>
            <a:endParaRPr lang="pt-PT" sz="1200" kern="1200" baseline="0" dirty="0" smtClean="0">
              <a:solidFill>
                <a:schemeClr val="tx1"/>
              </a:solidFill>
              <a:latin typeface="+mn-lt"/>
              <a:ea typeface="+mn-ea"/>
              <a:cs typeface="+mn-cs"/>
            </a:endParaRPr>
          </a:p>
          <a:p>
            <a:endParaRPr lang="pt-PT" sz="1200" kern="1200" baseline="0" dirty="0" smtClean="0">
              <a:solidFill>
                <a:schemeClr val="tx1"/>
              </a:solidFill>
              <a:latin typeface="+mn-lt"/>
              <a:ea typeface="+mn-ea"/>
              <a:cs typeface="+mn-cs"/>
            </a:endParaRPr>
          </a:p>
          <a:p>
            <a:r>
              <a:rPr lang="pt-PT" sz="1200" kern="1200" baseline="0" dirty="0" smtClean="0">
                <a:solidFill>
                  <a:schemeClr val="tx1"/>
                </a:solidFill>
                <a:latin typeface="+mn-lt"/>
                <a:ea typeface="+mn-ea"/>
                <a:cs typeface="+mn-cs"/>
              </a:rPr>
              <a:t>Para que isto seja possível é importante </a:t>
            </a:r>
            <a:r>
              <a:rPr lang="pt-PT" sz="1200" b="1" kern="1200" baseline="0" dirty="0" smtClean="0">
                <a:solidFill>
                  <a:schemeClr val="tx1"/>
                </a:solidFill>
                <a:latin typeface="+mn-lt"/>
                <a:ea typeface="+mn-ea"/>
                <a:cs typeface="+mn-cs"/>
              </a:rPr>
              <a:t>definir a relação entre</a:t>
            </a:r>
            <a:r>
              <a:rPr lang="pt-PT" sz="1200" kern="1200" baseline="0" dirty="0" smtClean="0">
                <a:solidFill>
                  <a:schemeClr val="tx1"/>
                </a:solidFill>
                <a:latin typeface="+mn-lt"/>
                <a:ea typeface="+mn-ea"/>
                <a:cs typeface="+mn-cs"/>
              </a:rPr>
              <a:t> o referencial do meio e exterior e o referencial do ATLASCAR.</a:t>
            </a:r>
          </a:p>
          <a:p>
            <a:endParaRPr lang="pt-PT" sz="1200" kern="1200" baseline="0" dirty="0" smtClean="0">
              <a:solidFill>
                <a:schemeClr val="tx1"/>
              </a:solidFill>
              <a:latin typeface="+mn-lt"/>
              <a:ea typeface="+mn-ea"/>
              <a:cs typeface="+mn-cs"/>
            </a:endParaRPr>
          </a:p>
          <a:p>
            <a:r>
              <a:rPr lang="pt-PT" sz="1200" kern="1200" baseline="0" dirty="0" smtClean="0">
                <a:solidFill>
                  <a:schemeClr val="tx1"/>
                </a:solidFill>
                <a:latin typeface="+mn-lt"/>
                <a:ea typeface="+mn-ea"/>
                <a:cs typeface="+mn-cs"/>
              </a:rPr>
              <a:t>A definição dessa </a:t>
            </a:r>
            <a:r>
              <a:rPr lang="pt-PT" sz="1200" b="1" kern="1200" baseline="0" dirty="0" smtClean="0">
                <a:solidFill>
                  <a:schemeClr val="tx1"/>
                </a:solidFill>
                <a:latin typeface="+mn-lt"/>
                <a:ea typeface="+mn-ea"/>
                <a:cs typeface="+mn-cs"/>
              </a:rPr>
              <a:t>relação tem impactos na perceção externa</a:t>
            </a:r>
            <a:r>
              <a:rPr lang="pt-PT" sz="1200" kern="1200" baseline="0" dirty="0" smtClean="0">
                <a:solidFill>
                  <a:schemeClr val="tx1"/>
                </a:solidFill>
                <a:latin typeface="+mn-lt"/>
                <a:ea typeface="+mn-ea"/>
                <a:cs typeface="+mn-cs"/>
              </a:rPr>
              <a:t>,</a:t>
            </a:r>
          </a:p>
          <a:p>
            <a:endParaRPr lang="pt-PT" sz="1200" kern="1200" baseline="0" dirty="0" smtClean="0">
              <a:solidFill>
                <a:schemeClr val="tx1"/>
              </a:solidFill>
              <a:latin typeface="+mn-lt"/>
              <a:ea typeface="+mn-ea"/>
              <a:cs typeface="+mn-cs"/>
            </a:endParaRPr>
          </a:p>
          <a:p>
            <a:r>
              <a:rPr lang="pt-PT" sz="1200" kern="1200" baseline="0" dirty="0" smtClean="0">
                <a:solidFill>
                  <a:schemeClr val="tx1"/>
                </a:solidFill>
                <a:latin typeface="+mn-lt"/>
                <a:ea typeface="+mn-ea"/>
                <a:cs typeface="+mn-cs"/>
              </a:rPr>
              <a:t> e compromete as leituras feitas por outros sistema com base no meio exterior, tais como sistemas de visão, sistemas com lasers, entre outros.</a:t>
            </a:r>
          </a:p>
          <a:p>
            <a:endParaRPr lang="pt-PT" sz="1200" kern="1200" baseline="0" dirty="0" smtClean="0">
              <a:solidFill>
                <a:schemeClr val="tx1"/>
              </a:solidFill>
              <a:latin typeface="+mn-lt"/>
              <a:ea typeface="+mn-ea"/>
              <a:cs typeface="+mn-cs"/>
            </a:endParaRPr>
          </a:p>
          <a:p>
            <a:r>
              <a:rPr lang="pt-PT" sz="1200" b="1" kern="1200" baseline="0" dirty="0" smtClean="0">
                <a:solidFill>
                  <a:schemeClr val="tx1"/>
                </a:solidFill>
                <a:latin typeface="+mn-lt"/>
                <a:ea typeface="+mn-ea"/>
                <a:cs typeface="+mn-cs"/>
              </a:rPr>
              <a:t>A obtenção das orientações  </a:t>
            </a:r>
            <a:r>
              <a:rPr lang="pt-PT" sz="1200" kern="1200" baseline="0" dirty="0" smtClean="0">
                <a:solidFill>
                  <a:schemeClr val="tx1"/>
                </a:solidFill>
                <a:latin typeface="+mn-lt"/>
                <a:ea typeface="+mn-ea"/>
                <a:cs typeface="+mn-cs"/>
              </a:rPr>
              <a:t>entre veículo e o plano estrada torna-se assim </a:t>
            </a:r>
            <a:r>
              <a:rPr lang="pt-PT" sz="1200" b="1" kern="1200" baseline="0" dirty="0" smtClean="0">
                <a:solidFill>
                  <a:schemeClr val="tx1"/>
                </a:solidFill>
                <a:latin typeface="+mn-lt"/>
                <a:ea typeface="+mn-ea"/>
                <a:cs typeface="+mn-cs"/>
              </a:rPr>
              <a:t>essencial</a:t>
            </a:r>
            <a:r>
              <a:rPr lang="pt-PT" sz="1200" kern="1200" baseline="0" dirty="0" smtClean="0">
                <a:solidFill>
                  <a:schemeClr val="tx1"/>
                </a:solidFill>
                <a:latin typeface="+mn-lt"/>
                <a:ea typeface="+mn-ea"/>
                <a:cs typeface="+mn-cs"/>
              </a:rPr>
              <a:t>, </a:t>
            </a:r>
          </a:p>
          <a:p>
            <a:endParaRPr lang="pt-PT" sz="1200" kern="1200" baseline="0" dirty="0" smtClean="0">
              <a:solidFill>
                <a:schemeClr val="tx1"/>
              </a:solidFill>
              <a:latin typeface="+mn-lt"/>
              <a:ea typeface="+mn-ea"/>
              <a:cs typeface="+mn-cs"/>
            </a:endParaRPr>
          </a:p>
          <a:p>
            <a:r>
              <a:rPr lang="pt-PT" sz="1200" kern="1200" baseline="0" dirty="0" smtClean="0">
                <a:solidFill>
                  <a:schemeClr val="tx1"/>
                </a:solidFill>
                <a:latin typeface="+mn-lt"/>
                <a:ea typeface="+mn-ea"/>
                <a:cs typeface="+mn-cs"/>
              </a:rPr>
              <a:t>sendo </a:t>
            </a:r>
            <a:r>
              <a:rPr lang="pt-PT" sz="1200" b="1" kern="1200" baseline="0" dirty="0" smtClean="0">
                <a:solidFill>
                  <a:schemeClr val="tx1"/>
                </a:solidFill>
                <a:latin typeface="+mn-lt"/>
                <a:ea typeface="+mn-ea"/>
                <a:cs typeface="+mn-cs"/>
              </a:rPr>
              <a:t>conhecidas as orientações é então possível corrigir as l</a:t>
            </a:r>
            <a:r>
              <a:rPr lang="pt-PT" sz="1200" kern="1200" baseline="0" dirty="0" smtClean="0">
                <a:solidFill>
                  <a:schemeClr val="tx1"/>
                </a:solidFill>
                <a:latin typeface="+mn-lt"/>
                <a:ea typeface="+mn-ea"/>
                <a:cs typeface="+mn-cs"/>
              </a:rPr>
              <a:t>eituras feitas pelos diversos sistemas, e ter uma </a:t>
            </a:r>
            <a:r>
              <a:rPr lang="pt-PT" sz="1200" b="1" kern="1200" baseline="0" dirty="0" smtClean="0">
                <a:solidFill>
                  <a:schemeClr val="tx1"/>
                </a:solidFill>
                <a:latin typeface="+mn-lt"/>
                <a:ea typeface="+mn-ea"/>
                <a:cs typeface="+mn-cs"/>
              </a:rPr>
              <a:t>representação mais fiel do meio exterior</a:t>
            </a:r>
            <a:r>
              <a:rPr lang="pt-PT" sz="1200" kern="1200" baseline="0" dirty="0" smtClean="0">
                <a:solidFill>
                  <a:schemeClr val="tx1"/>
                </a:solidFill>
                <a:latin typeface="+mn-lt"/>
                <a:ea typeface="+mn-ea"/>
                <a:cs typeface="+mn-cs"/>
              </a:rPr>
              <a:t>. </a:t>
            </a:r>
          </a:p>
          <a:p>
            <a:endParaRPr lang="pt-PT" sz="1200" kern="1200" baseline="0" dirty="0" smtClean="0">
              <a:solidFill>
                <a:schemeClr val="tx1"/>
              </a:solidFill>
              <a:latin typeface="+mn-lt"/>
              <a:ea typeface="+mn-ea"/>
              <a:cs typeface="+mn-cs"/>
            </a:endParaRPr>
          </a:p>
          <a:p>
            <a:r>
              <a:rPr lang="pt-PT" sz="1200" kern="1200" baseline="0" dirty="0" smtClean="0">
                <a:solidFill>
                  <a:schemeClr val="tx1"/>
                </a:solidFill>
                <a:latin typeface="+mn-lt"/>
                <a:ea typeface="+mn-ea"/>
                <a:cs typeface="+mn-cs"/>
              </a:rPr>
              <a:t>Surge assim a necessidade de um sistema de medição das orientações de um veiculo.</a:t>
            </a:r>
            <a:endParaRPr lang="pt-PT" dirty="0"/>
          </a:p>
        </p:txBody>
      </p:sp>
      <p:sp>
        <p:nvSpPr>
          <p:cNvPr id="4" name="Marcador de Posição do Número do Diapositivo 3"/>
          <p:cNvSpPr>
            <a:spLocks noGrp="1"/>
          </p:cNvSpPr>
          <p:nvPr>
            <p:ph type="sldNum" sz="quarter" idx="10"/>
          </p:nvPr>
        </p:nvSpPr>
        <p:spPr/>
        <p:txBody>
          <a:bodyPr/>
          <a:lstStyle/>
          <a:p>
            <a:fld id="{BB380A21-07B7-48B1-AF65-A60E940F6F28}" type="slidenum">
              <a:rPr lang="pt-PT" smtClean="0"/>
              <a:pPr/>
              <a:t>4</a:t>
            </a:fld>
            <a:endParaRPr lang="pt-P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dirty="0" smtClean="0"/>
              <a:t>Pequeno </a:t>
            </a:r>
            <a:r>
              <a:rPr lang="pt-PT" dirty="0" err="1" smtClean="0"/>
              <a:t>video</a:t>
            </a:r>
            <a:r>
              <a:rPr lang="pt-PT" dirty="0" smtClean="0"/>
              <a:t> do marcador publicado. Visualiza-se muito bem o </a:t>
            </a:r>
            <a:r>
              <a:rPr lang="pt-PT" dirty="0" err="1" smtClean="0"/>
              <a:t>arraque</a:t>
            </a:r>
            <a:r>
              <a:rPr lang="pt-PT" dirty="0" smtClean="0"/>
              <a:t> do veículo</a:t>
            </a:r>
            <a:r>
              <a:rPr lang="pt-PT" baseline="0" dirty="0" smtClean="0"/>
              <a:t> e uma primeira curva.</a:t>
            </a:r>
          </a:p>
        </p:txBody>
      </p:sp>
      <p:sp>
        <p:nvSpPr>
          <p:cNvPr id="4" name="Marcador de Posição do Número do Diapositivo 3"/>
          <p:cNvSpPr>
            <a:spLocks noGrp="1"/>
          </p:cNvSpPr>
          <p:nvPr>
            <p:ph type="sldNum" sz="quarter" idx="10"/>
          </p:nvPr>
        </p:nvSpPr>
        <p:spPr/>
        <p:txBody>
          <a:bodyPr/>
          <a:lstStyle/>
          <a:p>
            <a:fld id="{BB380A21-07B7-48B1-AF65-A60E940F6F28}" type="slidenum">
              <a:rPr lang="pt-PT" smtClean="0"/>
              <a:pPr/>
              <a:t>34</a:t>
            </a:fld>
            <a:endParaRPr lang="pt-P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dirty="0" smtClean="0"/>
              <a:t>Foram realizados testes com o </a:t>
            </a:r>
            <a:r>
              <a:rPr lang="pt-PT" dirty="0" err="1" smtClean="0"/>
              <a:t>altascar</a:t>
            </a:r>
            <a:r>
              <a:rPr lang="pt-PT" dirty="0" smtClean="0"/>
              <a:t> em movimento para analisar</a:t>
            </a:r>
            <a:r>
              <a:rPr lang="pt-PT" baseline="0" dirty="0" smtClean="0"/>
              <a:t> os resultados do sistema final.</a:t>
            </a:r>
          </a:p>
          <a:p>
            <a:r>
              <a:rPr lang="pt-PT" baseline="0" dirty="0" smtClean="0"/>
              <a:t>A colocação dos sensores foi a descrita na imagem acima. O sentido dos ângulos é o acima descrito.</a:t>
            </a:r>
          </a:p>
          <a:p>
            <a:r>
              <a:rPr lang="pt-PT" baseline="0" dirty="0" smtClean="0"/>
              <a:t>Foi feita a calibração inicial obtendo os resultados do gráfico. Como podem ver estes estão colocados a diferentes alturas.</a:t>
            </a:r>
            <a:endParaRPr lang="pt-PT" dirty="0"/>
          </a:p>
        </p:txBody>
      </p:sp>
      <p:sp>
        <p:nvSpPr>
          <p:cNvPr id="4" name="Marcador de Posição do Número do Diapositivo 3"/>
          <p:cNvSpPr>
            <a:spLocks noGrp="1"/>
          </p:cNvSpPr>
          <p:nvPr>
            <p:ph type="sldNum" sz="quarter" idx="10"/>
          </p:nvPr>
        </p:nvSpPr>
        <p:spPr/>
        <p:txBody>
          <a:bodyPr/>
          <a:lstStyle/>
          <a:p>
            <a:fld id="{BB380A21-07B7-48B1-AF65-A60E940F6F28}" type="slidenum">
              <a:rPr lang="pt-PT" smtClean="0"/>
              <a:pPr/>
              <a:t>36</a:t>
            </a:fld>
            <a:endParaRPr lang="pt-P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dirty="0" smtClean="0"/>
              <a:t>Nestes</a:t>
            </a:r>
            <a:r>
              <a:rPr lang="pt-PT" baseline="0" dirty="0" smtClean="0"/>
              <a:t> testes foi lido a rotação do volante e a velocidade do veículo para além das orientações. A </a:t>
            </a:r>
            <a:r>
              <a:rPr lang="pt-PT" b="1" baseline="0" dirty="0" smtClean="0"/>
              <a:t>aceleração </a:t>
            </a:r>
            <a:r>
              <a:rPr lang="pt-PT" b="1" baseline="0" dirty="0" err="1" smtClean="0"/>
              <a:t>tagencial</a:t>
            </a:r>
            <a:r>
              <a:rPr lang="pt-PT" b="1" baseline="0" dirty="0" smtClean="0"/>
              <a:t> </a:t>
            </a:r>
            <a:r>
              <a:rPr lang="pt-PT" baseline="0" dirty="0" smtClean="0"/>
              <a:t>será responsável pela variação do </a:t>
            </a:r>
            <a:r>
              <a:rPr lang="pt-PT" baseline="0" dirty="0" err="1" smtClean="0"/>
              <a:t>pitch</a:t>
            </a:r>
            <a:r>
              <a:rPr lang="pt-PT" baseline="0" dirty="0" smtClean="0"/>
              <a:t> e a </a:t>
            </a:r>
            <a:r>
              <a:rPr lang="pt-PT" b="1" baseline="0" dirty="0" smtClean="0"/>
              <a:t>aceleração normal </a:t>
            </a:r>
            <a:r>
              <a:rPr lang="pt-PT" baseline="0" dirty="0" smtClean="0"/>
              <a:t>será </a:t>
            </a:r>
            <a:r>
              <a:rPr lang="pt-PT" baseline="0" dirty="0" err="1" smtClean="0"/>
              <a:t>responsavel</a:t>
            </a:r>
            <a:r>
              <a:rPr lang="pt-PT" baseline="0" dirty="0" smtClean="0"/>
              <a:t> por variação do </a:t>
            </a:r>
            <a:r>
              <a:rPr lang="pt-PT" baseline="0" dirty="0" err="1" smtClean="0"/>
              <a:t>roll</a:t>
            </a:r>
            <a:r>
              <a:rPr lang="pt-PT" baseline="0" dirty="0" smtClean="0"/>
              <a:t>.</a:t>
            </a:r>
          </a:p>
          <a:p>
            <a:r>
              <a:rPr lang="pt-PT" dirty="0" smtClean="0"/>
              <a:t>Como se pode observar tanto o ângulo</a:t>
            </a:r>
            <a:r>
              <a:rPr lang="pt-PT" baseline="0" dirty="0" smtClean="0"/>
              <a:t> </a:t>
            </a:r>
            <a:r>
              <a:rPr lang="pt-PT" baseline="0" dirty="0" err="1" smtClean="0"/>
              <a:t>roll</a:t>
            </a:r>
            <a:r>
              <a:rPr lang="pt-PT" baseline="0" dirty="0" smtClean="0"/>
              <a:t> como a rotação do volante </a:t>
            </a:r>
            <a:r>
              <a:rPr lang="pt-PT" baseline="0" dirty="0" err="1" smtClean="0"/>
              <a:t>permanencem</a:t>
            </a:r>
            <a:r>
              <a:rPr lang="pt-PT" baseline="0" dirty="0" smtClean="0"/>
              <a:t> praticamente constantes no arranque.</a:t>
            </a:r>
            <a:endParaRPr lang="pt-PT" u="sng" baseline="0" dirty="0" smtClean="0"/>
          </a:p>
          <a:p>
            <a:r>
              <a:rPr lang="pt-PT" u="none" baseline="0" dirty="0" smtClean="0"/>
              <a:t>Quanto à velocidade esta é crescente, mas o angulo </a:t>
            </a:r>
            <a:r>
              <a:rPr lang="pt-PT" u="none" baseline="0" dirty="0" err="1" smtClean="0"/>
              <a:t>pitch</a:t>
            </a:r>
            <a:r>
              <a:rPr lang="pt-PT" u="none" baseline="0" dirty="0" smtClean="0"/>
              <a:t> não é sempre crescente, pois </a:t>
            </a:r>
            <a:r>
              <a:rPr lang="pt-PT" u="none" baseline="0" dirty="0" err="1" smtClean="0"/>
              <a:t>aceeração</a:t>
            </a:r>
            <a:r>
              <a:rPr lang="pt-PT" u="none" baseline="0" dirty="0" smtClean="0"/>
              <a:t> </a:t>
            </a:r>
            <a:r>
              <a:rPr lang="pt-PT" u="none" baseline="0" dirty="0" err="1" smtClean="0"/>
              <a:t>tambem</a:t>
            </a:r>
            <a:r>
              <a:rPr lang="pt-PT" u="none" baseline="0" dirty="0" smtClean="0"/>
              <a:t> não. No caso da troca de velocidade do veículo a potencia do motor deixa de atuar nas rodas e o veiculo perde aceleração, daí variar o ângulo </a:t>
            </a:r>
            <a:r>
              <a:rPr lang="pt-PT" u="none" baseline="0" dirty="0" err="1" smtClean="0"/>
              <a:t>pitch</a:t>
            </a:r>
            <a:r>
              <a:rPr lang="pt-PT" u="none" baseline="0" dirty="0" smtClean="0"/>
              <a:t>.</a:t>
            </a:r>
            <a:endParaRPr lang="pt-PT" u="none" dirty="0"/>
          </a:p>
        </p:txBody>
      </p:sp>
      <p:sp>
        <p:nvSpPr>
          <p:cNvPr id="4" name="Marcador de Posição do Número do Diapositivo 3"/>
          <p:cNvSpPr>
            <a:spLocks noGrp="1"/>
          </p:cNvSpPr>
          <p:nvPr>
            <p:ph type="sldNum" sz="quarter" idx="10"/>
          </p:nvPr>
        </p:nvSpPr>
        <p:spPr/>
        <p:txBody>
          <a:bodyPr/>
          <a:lstStyle/>
          <a:p>
            <a:fld id="{BB380A21-07B7-48B1-AF65-A60E940F6F28}" type="slidenum">
              <a:rPr lang="pt-PT" smtClean="0"/>
              <a:pPr/>
              <a:t>38</a:t>
            </a:fld>
            <a:endParaRPr lang="pt-P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dirty="0" smtClean="0"/>
              <a:t>Aqui verifica-se a variação do angulo </a:t>
            </a:r>
            <a:r>
              <a:rPr lang="pt-PT" dirty="0" err="1" smtClean="0"/>
              <a:t>roll</a:t>
            </a:r>
            <a:r>
              <a:rPr lang="pt-PT" dirty="0" smtClean="0"/>
              <a:t> com a rotação</a:t>
            </a:r>
            <a:r>
              <a:rPr lang="pt-PT" baseline="0" dirty="0" smtClean="0"/>
              <a:t> do volante tanto numa curva como noutra. Quanto ao angulo de </a:t>
            </a:r>
            <a:r>
              <a:rPr lang="pt-PT" baseline="0" dirty="0" err="1" smtClean="0"/>
              <a:t>pitch</a:t>
            </a:r>
            <a:r>
              <a:rPr lang="pt-PT" baseline="0" dirty="0" smtClean="0"/>
              <a:t>, este oscila conforme as travagens e acelerações.</a:t>
            </a:r>
            <a:endParaRPr lang="pt-PT" dirty="0"/>
          </a:p>
        </p:txBody>
      </p:sp>
      <p:sp>
        <p:nvSpPr>
          <p:cNvPr id="4" name="Marcador de Posição do Número do Diapositivo 3"/>
          <p:cNvSpPr>
            <a:spLocks noGrp="1"/>
          </p:cNvSpPr>
          <p:nvPr>
            <p:ph type="sldNum" sz="quarter" idx="10"/>
          </p:nvPr>
        </p:nvSpPr>
        <p:spPr/>
        <p:txBody>
          <a:bodyPr/>
          <a:lstStyle/>
          <a:p>
            <a:fld id="{BB380A21-07B7-48B1-AF65-A60E940F6F28}" type="slidenum">
              <a:rPr lang="pt-PT" smtClean="0"/>
              <a:pPr/>
              <a:t>40</a:t>
            </a:fld>
            <a:endParaRPr lang="pt-P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dirty="0" smtClean="0"/>
              <a:t>Verifica-se</a:t>
            </a:r>
            <a:r>
              <a:rPr lang="pt-PT" baseline="0" dirty="0" smtClean="0"/>
              <a:t> no instante inicial o veiculo em repouso. E posterior aumento de velocidade e entrada no cruzamento.</a:t>
            </a:r>
            <a:endParaRPr lang="pt-PT" dirty="0"/>
          </a:p>
        </p:txBody>
      </p:sp>
      <p:sp>
        <p:nvSpPr>
          <p:cNvPr id="4" name="Marcador de Posição do Número do Diapositivo 3"/>
          <p:cNvSpPr>
            <a:spLocks noGrp="1"/>
          </p:cNvSpPr>
          <p:nvPr>
            <p:ph type="sldNum" sz="quarter" idx="10"/>
          </p:nvPr>
        </p:nvSpPr>
        <p:spPr/>
        <p:txBody>
          <a:bodyPr/>
          <a:lstStyle/>
          <a:p>
            <a:fld id="{BB380A21-07B7-48B1-AF65-A60E940F6F28}" type="slidenum">
              <a:rPr lang="pt-PT" smtClean="0"/>
              <a:pPr/>
              <a:t>42</a:t>
            </a:fld>
            <a:endParaRPr lang="pt-P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dirty="0" smtClean="0"/>
              <a:t>Aqui visualiza-se</a:t>
            </a:r>
            <a:r>
              <a:rPr lang="pt-PT" baseline="0" dirty="0" smtClean="0"/>
              <a:t> no angulo </a:t>
            </a:r>
            <a:r>
              <a:rPr lang="pt-PT" baseline="0" dirty="0" err="1" smtClean="0"/>
              <a:t>roll</a:t>
            </a:r>
            <a:r>
              <a:rPr lang="pt-PT" baseline="0" dirty="0" smtClean="0"/>
              <a:t> a inclinação do veículo na rotunda bem como a contra curva final para sair da rotunda.</a:t>
            </a:r>
            <a:endParaRPr lang="pt-PT" dirty="0"/>
          </a:p>
        </p:txBody>
      </p:sp>
      <p:sp>
        <p:nvSpPr>
          <p:cNvPr id="4" name="Marcador de Posição do Número do Diapositivo 3"/>
          <p:cNvSpPr>
            <a:spLocks noGrp="1"/>
          </p:cNvSpPr>
          <p:nvPr>
            <p:ph type="sldNum" sz="quarter" idx="10"/>
          </p:nvPr>
        </p:nvSpPr>
        <p:spPr/>
        <p:txBody>
          <a:bodyPr/>
          <a:lstStyle/>
          <a:p>
            <a:fld id="{BB380A21-07B7-48B1-AF65-A60E940F6F28}" type="slidenum">
              <a:rPr lang="pt-PT" smtClean="0"/>
              <a:pPr/>
              <a:t>44</a:t>
            </a:fld>
            <a:endParaRPr lang="pt-P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dirty="0" smtClean="0"/>
              <a:t>A</a:t>
            </a:r>
            <a:r>
              <a:rPr lang="pt-PT" baseline="0" dirty="0" smtClean="0"/>
              <a:t> variação do </a:t>
            </a:r>
            <a:r>
              <a:rPr lang="pt-PT" baseline="0" dirty="0" err="1" smtClean="0"/>
              <a:t>pitch</a:t>
            </a:r>
            <a:r>
              <a:rPr lang="pt-PT" baseline="0" dirty="0" smtClean="0"/>
              <a:t> conforme as sucessivas travagens e acelerações. Bem como variação dos ângulos nas lombas, como as lombas se encontram num curva o veiculo não sobre apenas </a:t>
            </a:r>
            <a:r>
              <a:rPr lang="pt-PT" baseline="0" dirty="0" err="1" smtClean="0"/>
              <a:t>oscilacoes</a:t>
            </a:r>
            <a:r>
              <a:rPr lang="pt-PT" baseline="0" dirty="0" smtClean="0"/>
              <a:t> em </a:t>
            </a:r>
            <a:r>
              <a:rPr lang="pt-PT" baseline="0" dirty="0" err="1" smtClean="0"/>
              <a:t>pitch</a:t>
            </a:r>
            <a:r>
              <a:rPr lang="pt-PT" baseline="0" dirty="0" smtClean="0"/>
              <a:t> mas </a:t>
            </a:r>
            <a:r>
              <a:rPr lang="pt-PT" baseline="0" dirty="0" err="1" smtClean="0"/>
              <a:t>tambem</a:t>
            </a:r>
            <a:r>
              <a:rPr lang="pt-PT" baseline="0" dirty="0" smtClean="0"/>
              <a:t> no angulo </a:t>
            </a:r>
            <a:r>
              <a:rPr lang="pt-PT" baseline="0" dirty="0" err="1" smtClean="0"/>
              <a:t>roll</a:t>
            </a:r>
            <a:r>
              <a:rPr lang="pt-PT" baseline="0" dirty="0" smtClean="0"/>
              <a:t>, pois uma das rodas dianteiras sobe a lomba primeiro que outra.</a:t>
            </a:r>
            <a:endParaRPr lang="pt-PT" dirty="0"/>
          </a:p>
        </p:txBody>
      </p:sp>
      <p:sp>
        <p:nvSpPr>
          <p:cNvPr id="4" name="Marcador de Posição do Número do Diapositivo 3"/>
          <p:cNvSpPr>
            <a:spLocks noGrp="1"/>
          </p:cNvSpPr>
          <p:nvPr>
            <p:ph type="sldNum" sz="quarter" idx="10"/>
          </p:nvPr>
        </p:nvSpPr>
        <p:spPr/>
        <p:txBody>
          <a:bodyPr/>
          <a:lstStyle/>
          <a:p>
            <a:fld id="{BB380A21-07B7-48B1-AF65-A60E940F6F28}" type="slidenum">
              <a:rPr lang="pt-PT" smtClean="0"/>
              <a:pPr/>
              <a:t>46</a:t>
            </a:fld>
            <a:endParaRPr lang="pt-P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dirty="0" smtClean="0"/>
              <a:t>Por fim para avaliar a robustez do sistema foram feitos mais</a:t>
            </a:r>
            <a:r>
              <a:rPr lang="pt-PT" baseline="0" dirty="0" smtClean="0"/>
              <a:t> dois testes, um com variação do número de sensores e outro com variação da posição dos sensores. É certo que quanto menor o numero de sensores utilizados menor será a </a:t>
            </a:r>
            <a:r>
              <a:rPr lang="pt-PT" baseline="0" dirty="0" err="1" smtClean="0"/>
              <a:t>precisao</a:t>
            </a:r>
            <a:r>
              <a:rPr lang="pt-PT" baseline="0" dirty="0" smtClean="0"/>
              <a:t> do sistema.</a:t>
            </a:r>
          </a:p>
          <a:p>
            <a:r>
              <a:rPr lang="pt-PT" baseline="0" dirty="0" smtClean="0"/>
              <a:t>Na tabela pode-se observa-se a incerteza associada à diminuição do numero de sensores considerando como referencia o teste feito com 8 sensores.</a:t>
            </a:r>
          </a:p>
          <a:p>
            <a:endParaRPr lang="pt-PT" dirty="0"/>
          </a:p>
        </p:txBody>
      </p:sp>
      <p:sp>
        <p:nvSpPr>
          <p:cNvPr id="4" name="Marcador de Posição do Número do Diapositivo 3"/>
          <p:cNvSpPr>
            <a:spLocks noGrp="1"/>
          </p:cNvSpPr>
          <p:nvPr>
            <p:ph type="sldNum" sz="quarter" idx="10"/>
          </p:nvPr>
        </p:nvSpPr>
        <p:spPr/>
        <p:txBody>
          <a:bodyPr/>
          <a:lstStyle/>
          <a:p>
            <a:fld id="{BB380A21-07B7-48B1-AF65-A60E940F6F28}" type="slidenum">
              <a:rPr lang="pt-PT" smtClean="0"/>
              <a:pPr/>
              <a:t>47</a:t>
            </a:fld>
            <a:endParaRPr lang="pt-P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dirty="0" smtClean="0"/>
              <a:t>Aqui variou-se as</a:t>
            </a:r>
            <a:r>
              <a:rPr lang="pt-PT" baseline="0" dirty="0" smtClean="0"/>
              <a:t> coordenadas dos sensores, para 100 e 200mm afastados em relação as coordenadas corretas.</a:t>
            </a:r>
          </a:p>
          <a:p>
            <a:r>
              <a:rPr lang="pt-PT" baseline="0" dirty="0" smtClean="0"/>
              <a:t>Como seria de esperar o erro é do sistema é maior quanto maior for o erro na medição das coordenadas.</a:t>
            </a:r>
            <a:endParaRPr lang="pt-PT" dirty="0"/>
          </a:p>
        </p:txBody>
      </p:sp>
      <p:sp>
        <p:nvSpPr>
          <p:cNvPr id="4" name="Marcador de Posição do Número do Diapositivo 3"/>
          <p:cNvSpPr>
            <a:spLocks noGrp="1"/>
          </p:cNvSpPr>
          <p:nvPr>
            <p:ph type="sldNum" sz="quarter" idx="10"/>
          </p:nvPr>
        </p:nvSpPr>
        <p:spPr/>
        <p:txBody>
          <a:bodyPr/>
          <a:lstStyle/>
          <a:p>
            <a:fld id="{BB380A21-07B7-48B1-AF65-A60E940F6F28}" type="slidenum">
              <a:rPr lang="pt-PT" smtClean="0"/>
              <a:pPr/>
              <a:t>48</a:t>
            </a:fld>
            <a:endParaRPr lang="pt-P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sz="1200" kern="1200" baseline="0" dirty="0" smtClean="0">
                <a:solidFill>
                  <a:schemeClr val="tx1"/>
                </a:solidFill>
                <a:latin typeface="+mn-lt"/>
                <a:ea typeface="+mn-ea"/>
                <a:cs typeface="+mn-cs"/>
              </a:rPr>
              <a:t>Com este trabalho pretendia-se obter as orientações relativas de um veículo em movimento.</a:t>
            </a:r>
          </a:p>
          <a:p>
            <a:r>
              <a:rPr lang="pt-PT" sz="1200" kern="1200" baseline="0" dirty="0" smtClean="0">
                <a:solidFill>
                  <a:schemeClr val="tx1"/>
                </a:solidFill>
                <a:latin typeface="+mn-lt"/>
                <a:ea typeface="+mn-ea"/>
                <a:cs typeface="+mn-cs"/>
              </a:rPr>
              <a:t>Com o estudo e caraterização dos sensores foi possível melhor os resultados obtidos pelos sensores da Sharp.</a:t>
            </a:r>
          </a:p>
          <a:p>
            <a:r>
              <a:rPr lang="pt-PT" sz="1200" kern="1200" baseline="0" dirty="0" smtClean="0">
                <a:solidFill>
                  <a:schemeClr val="tx1"/>
                </a:solidFill>
                <a:latin typeface="+mn-lt"/>
                <a:ea typeface="+mn-ea"/>
                <a:cs typeface="+mn-cs"/>
              </a:rPr>
              <a:t>A incerteza em média de cada sensor é de aproximadamente 10 mm.</a:t>
            </a:r>
          </a:p>
          <a:p>
            <a:r>
              <a:rPr lang="pt-PT" sz="1200" kern="1200" baseline="0" dirty="0" smtClean="0">
                <a:solidFill>
                  <a:schemeClr val="tx1"/>
                </a:solidFill>
                <a:latin typeface="+mn-lt"/>
                <a:ea typeface="+mn-ea"/>
                <a:cs typeface="+mn-cs"/>
              </a:rPr>
              <a:t>O algoritmo que melhor calcula o plano é o método da </a:t>
            </a:r>
            <a:r>
              <a:rPr lang="pt-PT" sz="1200" kern="1200" baseline="0" dirty="0" err="1" smtClean="0">
                <a:solidFill>
                  <a:schemeClr val="tx1"/>
                </a:solidFill>
                <a:latin typeface="+mn-lt"/>
                <a:ea typeface="+mn-ea"/>
                <a:cs typeface="+mn-cs"/>
              </a:rPr>
              <a:t>psuedo</a:t>
            </a:r>
            <a:r>
              <a:rPr lang="pt-PT" sz="1200" kern="1200" baseline="0" dirty="0" smtClean="0">
                <a:solidFill>
                  <a:schemeClr val="tx1"/>
                </a:solidFill>
                <a:latin typeface="+mn-lt"/>
                <a:ea typeface="+mn-ea"/>
                <a:cs typeface="+mn-cs"/>
              </a:rPr>
              <a:t> inversa.</a:t>
            </a:r>
          </a:p>
          <a:p>
            <a:r>
              <a:rPr lang="pt-PT" sz="1200" kern="1200" baseline="0" dirty="0" smtClean="0">
                <a:solidFill>
                  <a:schemeClr val="tx1"/>
                </a:solidFill>
                <a:latin typeface="+mn-lt"/>
                <a:ea typeface="+mn-ea"/>
                <a:cs typeface="+mn-cs"/>
              </a:rPr>
              <a:t>Utilizando apenas 4 sensores no robô </a:t>
            </a:r>
            <a:r>
              <a:rPr lang="pt-PT" sz="1200" kern="1200" baseline="0" dirty="0" err="1" smtClean="0">
                <a:solidFill>
                  <a:schemeClr val="tx1"/>
                </a:solidFill>
                <a:latin typeface="+mn-lt"/>
                <a:ea typeface="+mn-ea"/>
                <a:cs typeface="+mn-cs"/>
              </a:rPr>
              <a:t>fanuc</a:t>
            </a:r>
            <a:r>
              <a:rPr lang="pt-PT" sz="1200" kern="1200" baseline="0" dirty="0" smtClean="0">
                <a:solidFill>
                  <a:schemeClr val="tx1"/>
                </a:solidFill>
                <a:latin typeface="+mn-lt"/>
                <a:ea typeface="+mn-ea"/>
                <a:cs typeface="+mn-cs"/>
              </a:rPr>
              <a:t> foi possível calcular as orientações do </a:t>
            </a:r>
            <a:r>
              <a:rPr lang="pt-PT" sz="1200" kern="1200" baseline="0" dirty="0" err="1" smtClean="0">
                <a:solidFill>
                  <a:schemeClr val="tx1"/>
                </a:solidFill>
                <a:latin typeface="+mn-lt"/>
                <a:ea typeface="+mn-ea"/>
                <a:cs typeface="+mn-cs"/>
              </a:rPr>
              <a:t>robo</a:t>
            </a:r>
            <a:r>
              <a:rPr lang="pt-PT" sz="1200" kern="1200" baseline="0" dirty="0" smtClean="0">
                <a:solidFill>
                  <a:schemeClr val="tx1"/>
                </a:solidFill>
                <a:latin typeface="+mn-lt"/>
                <a:ea typeface="+mn-ea"/>
                <a:cs typeface="+mn-cs"/>
              </a:rPr>
              <a:t> com uma incerteza média de 1,5 graus.</a:t>
            </a:r>
          </a:p>
          <a:p>
            <a:r>
              <a:rPr lang="pt-PT" sz="1200" kern="1200" baseline="0" dirty="0" smtClean="0">
                <a:solidFill>
                  <a:schemeClr val="tx1"/>
                </a:solidFill>
                <a:latin typeface="+mn-lt"/>
                <a:ea typeface="+mn-ea"/>
                <a:cs typeface="+mn-cs"/>
              </a:rPr>
              <a:t>Os resultados nos testes finais obtidos são bastante fiáveis.</a:t>
            </a:r>
          </a:p>
          <a:p>
            <a:endParaRPr lang="pt-PT" sz="1200" kern="1200" baseline="0" dirty="0" smtClean="0">
              <a:solidFill>
                <a:schemeClr val="tx1"/>
              </a:solidFill>
              <a:latin typeface="+mn-lt"/>
              <a:ea typeface="+mn-ea"/>
              <a:cs typeface="+mn-cs"/>
            </a:endParaRPr>
          </a:p>
          <a:p>
            <a:r>
              <a:rPr lang="pt-PT" sz="1200" kern="1200" baseline="0" dirty="0" smtClean="0">
                <a:solidFill>
                  <a:schemeClr val="tx1"/>
                </a:solidFill>
                <a:latin typeface="+mn-lt"/>
                <a:ea typeface="+mn-ea"/>
                <a:cs typeface="+mn-cs"/>
              </a:rPr>
              <a:t>Como trabalho futuro era interessante adicionar baterias ao sistema e torna-lo wireless. </a:t>
            </a:r>
          </a:p>
          <a:p>
            <a:r>
              <a:rPr lang="pt-PT" sz="1200" kern="1200" baseline="0" dirty="0" smtClean="0">
                <a:solidFill>
                  <a:schemeClr val="tx1"/>
                </a:solidFill>
                <a:latin typeface="+mn-lt"/>
                <a:ea typeface="+mn-ea"/>
                <a:cs typeface="+mn-cs"/>
              </a:rPr>
              <a:t>Testar o sistema para outros veículos e tentar obter o modelo físico dos mesmo. Para poder avaliar o risco e avisar do perigo para determinada manobra.</a:t>
            </a:r>
          </a:p>
          <a:p>
            <a:r>
              <a:rPr lang="pt-PT" sz="1200" kern="1200" baseline="0" dirty="0" smtClean="0">
                <a:solidFill>
                  <a:schemeClr val="tx1"/>
                </a:solidFill>
                <a:latin typeface="+mn-lt"/>
                <a:ea typeface="+mn-ea"/>
                <a:cs typeface="+mn-cs"/>
              </a:rPr>
              <a:t>Desse modo desenvolver um produto comercial e tentar implementa-lo nas escolas de condução para ajudar condução dos aprendizes.</a:t>
            </a:r>
          </a:p>
        </p:txBody>
      </p:sp>
      <p:sp>
        <p:nvSpPr>
          <p:cNvPr id="4" name="Marcador de Posição do Número do Diapositivo 3"/>
          <p:cNvSpPr>
            <a:spLocks noGrp="1"/>
          </p:cNvSpPr>
          <p:nvPr>
            <p:ph type="sldNum" sz="quarter" idx="10"/>
          </p:nvPr>
        </p:nvSpPr>
        <p:spPr/>
        <p:txBody>
          <a:bodyPr/>
          <a:lstStyle/>
          <a:p>
            <a:fld id="{BB380A21-07B7-48B1-AF65-A60E940F6F28}" type="slidenum">
              <a:rPr lang="pt-PT" smtClean="0"/>
              <a:pPr/>
              <a:t>49</a:t>
            </a:fld>
            <a:endParaRPr lang="pt-P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dirty="0" smtClean="0"/>
              <a:t>Anteriormente para obter</a:t>
            </a:r>
            <a:r>
              <a:rPr lang="pt-PT" baseline="0" dirty="0" smtClean="0"/>
              <a:t> as orientações </a:t>
            </a:r>
            <a:r>
              <a:rPr lang="pt-PT" b="1" baseline="0" dirty="0" smtClean="0"/>
              <a:t>foi desenvolvido um sistema. </a:t>
            </a:r>
          </a:p>
          <a:p>
            <a:r>
              <a:rPr lang="pt-PT" baseline="0" dirty="0" smtClean="0"/>
              <a:t>No entanto este sistema tinha algumas limitações, tais como:</a:t>
            </a:r>
          </a:p>
          <a:p>
            <a:r>
              <a:rPr lang="pt-PT" sz="1200" kern="1200" baseline="0" dirty="0" smtClean="0">
                <a:solidFill>
                  <a:schemeClr val="tx1"/>
                </a:solidFill>
                <a:latin typeface="+mn-lt"/>
                <a:ea typeface="+mn-ea"/>
                <a:cs typeface="+mn-cs"/>
              </a:rPr>
              <a:t>-Isolamento à intempérie ineficiente</a:t>
            </a:r>
          </a:p>
          <a:p>
            <a:r>
              <a:rPr lang="pt-PT" sz="1200" kern="1200" baseline="0" dirty="0" smtClean="0">
                <a:solidFill>
                  <a:schemeClr val="tx1"/>
                </a:solidFill>
                <a:latin typeface="+mn-lt"/>
                <a:ea typeface="+mn-ea"/>
                <a:cs typeface="+mn-cs"/>
              </a:rPr>
              <a:t>-Cabo de transmissão da leitura demasiado longo e sujeito a ruído</a:t>
            </a:r>
          </a:p>
          <a:p>
            <a:r>
              <a:rPr lang="pt-PT" sz="1200" kern="1200" baseline="0" dirty="0" smtClean="0">
                <a:solidFill>
                  <a:schemeClr val="tx1"/>
                </a:solidFill>
                <a:latin typeface="+mn-lt"/>
                <a:ea typeface="+mn-ea"/>
                <a:cs typeface="+mn-cs"/>
              </a:rPr>
              <a:t>-Método de obtenção das orientações limitado: se um sensor falhar, todo o método</a:t>
            </a:r>
          </a:p>
          <a:p>
            <a:r>
              <a:rPr lang="pt-PT" sz="1200" kern="1200" baseline="0" dirty="0" smtClean="0">
                <a:solidFill>
                  <a:schemeClr val="tx1"/>
                </a:solidFill>
                <a:latin typeface="+mn-lt"/>
                <a:ea typeface="+mn-ea"/>
                <a:cs typeface="+mn-cs"/>
              </a:rPr>
              <a:t>falhará.</a:t>
            </a:r>
          </a:p>
          <a:p>
            <a:endParaRPr lang="pt-PT" sz="1200" kern="1200" baseline="0" dirty="0" smtClean="0">
              <a:solidFill>
                <a:schemeClr val="tx1"/>
              </a:solidFill>
              <a:latin typeface="+mn-lt"/>
              <a:ea typeface="+mn-ea"/>
              <a:cs typeface="+mn-cs"/>
            </a:endParaRPr>
          </a:p>
        </p:txBody>
      </p:sp>
      <p:sp>
        <p:nvSpPr>
          <p:cNvPr id="4" name="Marcador de Posição do Número do Diapositivo 3"/>
          <p:cNvSpPr>
            <a:spLocks noGrp="1"/>
          </p:cNvSpPr>
          <p:nvPr>
            <p:ph type="sldNum" sz="quarter" idx="10"/>
          </p:nvPr>
        </p:nvSpPr>
        <p:spPr/>
        <p:txBody>
          <a:bodyPr/>
          <a:lstStyle/>
          <a:p>
            <a:fld id="{BB380A21-07B7-48B1-AF65-A60E940F6F28}" type="slidenum">
              <a:rPr lang="pt-PT" smtClean="0"/>
              <a:pPr/>
              <a:t>5</a:t>
            </a:fld>
            <a:endParaRPr lang="pt-P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PT" dirty="0" smtClean="0"/>
              <a:t>Obrigado</a:t>
            </a:r>
            <a:r>
              <a:rPr lang="pt-PT" baseline="0" dirty="0" smtClean="0"/>
              <a:t> pela vossa atenção, perguntas?</a:t>
            </a:r>
          </a:p>
          <a:p>
            <a:endParaRPr lang="pt-PT" dirty="0"/>
          </a:p>
        </p:txBody>
      </p:sp>
      <p:sp>
        <p:nvSpPr>
          <p:cNvPr id="4" name="Marcador de Posição do Número do Diapositivo 3"/>
          <p:cNvSpPr>
            <a:spLocks noGrp="1"/>
          </p:cNvSpPr>
          <p:nvPr>
            <p:ph type="sldNum" sz="quarter" idx="10"/>
          </p:nvPr>
        </p:nvSpPr>
        <p:spPr/>
        <p:txBody>
          <a:bodyPr/>
          <a:lstStyle/>
          <a:p>
            <a:fld id="{BB380A21-07B7-48B1-AF65-A60E940F6F28}" type="slidenum">
              <a:rPr lang="pt-PT" smtClean="0"/>
              <a:pPr/>
              <a:t>50</a:t>
            </a:fld>
            <a:endParaRPr lang="pt-P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dirty="0" smtClean="0"/>
              <a:t>Para obter as orientações diversas soluções foram analisadas</a:t>
            </a:r>
            <a:r>
              <a:rPr lang="pt-PT" baseline="0" dirty="0" smtClean="0"/>
              <a:t> desde sistemas com </a:t>
            </a:r>
            <a:r>
              <a:rPr lang="pt-PT" b="1" baseline="0" dirty="0" smtClean="0"/>
              <a:t>visão a sistema com </a:t>
            </a:r>
            <a:r>
              <a:rPr lang="pt-PT" b="1" baseline="0" dirty="0" err="1" smtClean="0"/>
              <a:t>gps</a:t>
            </a:r>
            <a:r>
              <a:rPr lang="pt-PT" b="1" baseline="0" dirty="0" smtClean="0"/>
              <a:t> e unidades inerciais integradas. </a:t>
            </a:r>
          </a:p>
          <a:p>
            <a:endParaRPr lang="pt-PT" b="1" baseline="0" dirty="0" smtClean="0"/>
          </a:p>
          <a:p>
            <a:r>
              <a:rPr lang="pt-PT" b="1" baseline="0" dirty="0" smtClean="0"/>
              <a:t>Mas estes ou eram muito pesados computacionalmente , sistemas visão, ou limitados, sistemas </a:t>
            </a:r>
            <a:r>
              <a:rPr lang="pt-PT" b="1" baseline="0" dirty="0" err="1" smtClean="0"/>
              <a:t>gps</a:t>
            </a:r>
            <a:r>
              <a:rPr lang="pt-PT" b="1" baseline="0" dirty="0" smtClean="0"/>
              <a:t> nos </a:t>
            </a:r>
            <a:r>
              <a:rPr lang="pt-PT" b="1" baseline="0" dirty="0" err="1" smtClean="0"/>
              <a:t>tunéis</a:t>
            </a:r>
            <a:r>
              <a:rPr lang="pt-PT" b="1" baseline="0" dirty="0" smtClean="0"/>
              <a:t>, e além disso são muito caros.</a:t>
            </a:r>
          </a:p>
          <a:p>
            <a:r>
              <a:rPr lang="pt-PT" baseline="0" dirty="0" smtClean="0"/>
              <a:t> </a:t>
            </a:r>
            <a:endParaRPr lang="pt-PT" b="1" baseline="0" dirty="0" smtClean="0"/>
          </a:p>
          <a:p>
            <a:r>
              <a:rPr lang="pt-PT" baseline="0" dirty="0" smtClean="0"/>
              <a:t>A metodologia adotada passa por um sistema com diversas unidade de medição locais, estas </a:t>
            </a:r>
            <a:r>
              <a:rPr lang="pt-PT" b="1" baseline="0" dirty="0" smtClean="0"/>
              <a:t>são colocadas na estrutura do veículo e medem a distância da estrutura aos plano da estrada.</a:t>
            </a:r>
            <a:r>
              <a:rPr lang="pt-PT" baseline="0" dirty="0" smtClean="0"/>
              <a:t> A informação é enviada para uma unidade central de interligação. Esta unidade é responsável por receber a informação de todas as unidade locais de mediação e envia-la para a unidade computacional do veículo. Sabendo a distância ao chão em 3 ou mais pontos é </a:t>
            </a:r>
            <a:r>
              <a:rPr lang="pt-PT" baseline="0" dirty="0" err="1" smtClean="0"/>
              <a:t>possivel</a:t>
            </a:r>
            <a:r>
              <a:rPr lang="pt-PT" baseline="0" dirty="0" smtClean="0"/>
              <a:t> criar um plano que irá ter as mesmas orientações do veículo.</a:t>
            </a:r>
          </a:p>
        </p:txBody>
      </p:sp>
      <p:sp>
        <p:nvSpPr>
          <p:cNvPr id="4" name="Marcador de Posição do Número do Diapositivo 3"/>
          <p:cNvSpPr>
            <a:spLocks noGrp="1"/>
          </p:cNvSpPr>
          <p:nvPr>
            <p:ph type="sldNum" sz="quarter" idx="10"/>
          </p:nvPr>
        </p:nvSpPr>
        <p:spPr/>
        <p:txBody>
          <a:bodyPr/>
          <a:lstStyle/>
          <a:p>
            <a:fld id="{BB380A21-07B7-48B1-AF65-A60E940F6F28}" type="slidenum">
              <a:rPr lang="pt-PT" smtClean="0"/>
              <a:pPr/>
              <a:t>6</a:t>
            </a:fld>
            <a:endParaRPr lang="pt-P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sz="1200" kern="1200" baseline="0" dirty="0" smtClean="0">
                <a:solidFill>
                  <a:schemeClr val="tx1"/>
                </a:solidFill>
                <a:latin typeface="+mn-lt"/>
                <a:ea typeface="+mn-ea"/>
                <a:cs typeface="+mn-cs"/>
              </a:rPr>
              <a:t>Os sensores escolhidos para efetuar a medição da distância do veículo à estrada foram os sensores infravermelhos da SHARP GP2Y0A21YK0F </a:t>
            </a:r>
          </a:p>
          <a:p>
            <a:r>
              <a:rPr lang="pt-PT" sz="1200" kern="1200" baseline="0" dirty="0" smtClean="0">
                <a:solidFill>
                  <a:schemeClr val="tx1"/>
                </a:solidFill>
                <a:latin typeface="+mn-lt"/>
                <a:ea typeface="+mn-ea"/>
                <a:cs typeface="+mn-cs"/>
              </a:rPr>
              <a:t>Sensores infravermelhos com um intervalo de medição de 100 a 800 mm.</a:t>
            </a:r>
          </a:p>
          <a:p>
            <a:endParaRPr lang="pt-PT" sz="1200" kern="1200" baseline="0" dirty="0" smtClean="0">
              <a:solidFill>
                <a:schemeClr val="tx1"/>
              </a:solidFill>
              <a:latin typeface="+mn-lt"/>
              <a:ea typeface="+mn-ea"/>
              <a:cs typeface="+mn-cs"/>
            </a:endParaRPr>
          </a:p>
          <a:p>
            <a:r>
              <a:rPr lang="pt-PT" sz="1200" kern="1200" baseline="0" dirty="0" smtClean="0">
                <a:solidFill>
                  <a:schemeClr val="tx1"/>
                </a:solidFill>
                <a:latin typeface="+mn-lt"/>
                <a:ea typeface="+mn-ea"/>
                <a:cs typeface="+mn-cs"/>
              </a:rPr>
              <a:t>Este sensor na sua saída faz variar a diferença de potencial conforme a distância a que se encontra do objeto através de uma </a:t>
            </a:r>
            <a:r>
              <a:rPr lang="pt-PT" sz="1200" b="1" kern="1200" baseline="0" dirty="0" smtClean="0">
                <a:solidFill>
                  <a:schemeClr val="tx1"/>
                </a:solidFill>
                <a:latin typeface="+mn-lt"/>
                <a:ea typeface="+mn-ea"/>
                <a:cs typeface="+mn-cs"/>
              </a:rPr>
              <a:t>combinação integrada </a:t>
            </a:r>
            <a:r>
              <a:rPr lang="pt-PT" sz="1200" kern="1200" baseline="0" dirty="0" smtClean="0">
                <a:solidFill>
                  <a:schemeClr val="tx1"/>
                </a:solidFill>
                <a:latin typeface="+mn-lt"/>
                <a:ea typeface="+mn-ea"/>
                <a:cs typeface="+mn-cs"/>
              </a:rPr>
              <a:t>de</a:t>
            </a:r>
          </a:p>
          <a:p>
            <a:endParaRPr lang="pt-PT" sz="1200" kern="1200" baseline="0" dirty="0" smtClean="0">
              <a:solidFill>
                <a:schemeClr val="tx1"/>
              </a:solidFill>
              <a:latin typeface="+mn-lt"/>
              <a:ea typeface="+mn-ea"/>
              <a:cs typeface="+mn-cs"/>
            </a:endParaRPr>
          </a:p>
          <a:p>
            <a:r>
              <a:rPr lang="pt-PT" sz="1200" kern="1200" baseline="0" dirty="0" smtClean="0">
                <a:solidFill>
                  <a:schemeClr val="tx1"/>
                </a:solidFill>
                <a:latin typeface="+mn-lt"/>
                <a:ea typeface="+mn-ea"/>
                <a:cs typeface="+mn-cs"/>
              </a:rPr>
              <a:t> um </a:t>
            </a:r>
          </a:p>
          <a:p>
            <a:endParaRPr lang="pt-PT" sz="1200" kern="1200" baseline="0" dirty="0" smtClean="0">
              <a:solidFill>
                <a:schemeClr val="tx1"/>
              </a:solidFill>
              <a:latin typeface="+mn-lt"/>
              <a:ea typeface="+mn-ea"/>
              <a:cs typeface="+mn-cs"/>
            </a:endParaRPr>
          </a:p>
          <a:p>
            <a:r>
              <a:rPr lang="pt-PT" sz="1200" kern="1200" baseline="0" dirty="0" smtClean="0">
                <a:solidFill>
                  <a:schemeClr val="tx1"/>
                </a:solidFill>
                <a:latin typeface="+mn-lt"/>
                <a:ea typeface="+mn-ea"/>
                <a:cs typeface="+mn-cs"/>
              </a:rPr>
              <a:t>sistema de deteção de posição (</a:t>
            </a:r>
            <a:r>
              <a:rPr lang="pt-PT" sz="1200" kern="1200" baseline="0" dirty="0" err="1" smtClean="0">
                <a:solidFill>
                  <a:schemeClr val="tx1"/>
                </a:solidFill>
                <a:latin typeface="+mn-lt"/>
                <a:ea typeface="+mn-ea"/>
                <a:cs typeface="+mn-cs"/>
              </a:rPr>
              <a:t>position</a:t>
            </a:r>
            <a:r>
              <a:rPr lang="pt-PT" sz="1200" kern="1200" baseline="0" dirty="0" smtClean="0">
                <a:solidFill>
                  <a:schemeClr val="tx1"/>
                </a:solidFill>
                <a:latin typeface="+mn-lt"/>
                <a:ea typeface="+mn-ea"/>
                <a:cs typeface="+mn-cs"/>
              </a:rPr>
              <a:t> </a:t>
            </a:r>
            <a:r>
              <a:rPr lang="pt-PT" sz="1200" kern="1200" baseline="0" dirty="0" err="1" smtClean="0">
                <a:solidFill>
                  <a:schemeClr val="tx1"/>
                </a:solidFill>
                <a:latin typeface="+mn-lt"/>
                <a:ea typeface="+mn-ea"/>
                <a:cs typeface="+mn-cs"/>
              </a:rPr>
              <a:t>sensitive</a:t>
            </a:r>
            <a:r>
              <a:rPr lang="pt-PT" sz="1200" kern="1200" baseline="0" dirty="0" smtClean="0">
                <a:solidFill>
                  <a:schemeClr val="tx1"/>
                </a:solidFill>
                <a:latin typeface="+mn-lt"/>
                <a:ea typeface="+mn-ea"/>
                <a:cs typeface="+mn-cs"/>
              </a:rPr>
              <a:t> </a:t>
            </a:r>
            <a:r>
              <a:rPr lang="pt-PT" sz="1200" kern="1200" baseline="0" dirty="0" err="1" smtClean="0">
                <a:solidFill>
                  <a:schemeClr val="tx1"/>
                </a:solidFill>
                <a:latin typeface="+mn-lt"/>
                <a:ea typeface="+mn-ea"/>
                <a:cs typeface="+mn-cs"/>
              </a:rPr>
              <a:t>detector</a:t>
            </a:r>
            <a:r>
              <a:rPr lang="pt-PT" sz="1200" kern="1200" baseline="0" dirty="0" smtClean="0">
                <a:solidFill>
                  <a:schemeClr val="tx1"/>
                </a:solidFill>
                <a:latin typeface="+mn-lt"/>
                <a:ea typeface="+mn-ea"/>
                <a:cs typeface="+mn-cs"/>
              </a:rPr>
              <a:t> PSD) e </a:t>
            </a:r>
          </a:p>
          <a:p>
            <a:endParaRPr lang="pt-PT" sz="1200" kern="1200" baseline="0" dirty="0" smtClean="0">
              <a:solidFill>
                <a:schemeClr val="tx1"/>
              </a:solidFill>
              <a:latin typeface="+mn-lt"/>
              <a:ea typeface="+mn-ea"/>
              <a:cs typeface="+mn-cs"/>
            </a:endParaRPr>
          </a:p>
          <a:p>
            <a:r>
              <a:rPr lang="pt-PT" sz="1200" kern="1200" baseline="0" dirty="0" smtClean="0">
                <a:solidFill>
                  <a:schemeClr val="tx1"/>
                </a:solidFill>
                <a:latin typeface="+mn-lt"/>
                <a:ea typeface="+mn-ea"/>
                <a:cs typeface="+mn-cs"/>
              </a:rPr>
              <a:t>um díodo emissor de infravermelhos (</a:t>
            </a:r>
            <a:r>
              <a:rPr lang="pt-PT" sz="1200" kern="1200" baseline="0" dirty="0" err="1" smtClean="0">
                <a:solidFill>
                  <a:schemeClr val="tx1"/>
                </a:solidFill>
                <a:latin typeface="+mn-lt"/>
                <a:ea typeface="+mn-ea"/>
                <a:cs typeface="+mn-cs"/>
              </a:rPr>
              <a:t>infrared</a:t>
            </a:r>
            <a:r>
              <a:rPr lang="pt-PT" sz="1200" kern="1200" baseline="0" dirty="0" smtClean="0">
                <a:solidFill>
                  <a:schemeClr val="tx1"/>
                </a:solidFill>
                <a:latin typeface="+mn-lt"/>
                <a:ea typeface="+mn-ea"/>
                <a:cs typeface="+mn-cs"/>
              </a:rPr>
              <a:t> </a:t>
            </a:r>
            <a:r>
              <a:rPr lang="pt-PT" sz="1200" kern="1200" baseline="0" dirty="0" err="1" smtClean="0">
                <a:solidFill>
                  <a:schemeClr val="tx1"/>
                </a:solidFill>
                <a:latin typeface="+mn-lt"/>
                <a:ea typeface="+mn-ea"/>
                <a:cs typeface="+mn-cs"/>
              </a:rPr>
              <a:t>emitting</a:t>
            </a:r>
            <a:r>
              <a:rPr lang="pt-PT" sz="1200" kern="1200" baseline="0" dirty="0" smtClean="0">
                <a:solidFill>
                  <a:schemeClr val="tx1"/>
                </a:solidFill>
                <a:latin typeface="+mn-lt"/>
                <a:ea typeface="+mn-ea"/>
                <a:cs typeface="+mn-cs"/>
              </a:rPr>
              <a:t> </a:t>
            </a:r>
            <a:r>
              <a:rPr lang="pt-PT" sz="1200" kern="1200" baseline="0" dirty="0" err="1" smtClean="0">
                <a:solidFill>
                  <a:schemeClr val="tx1"/>
                </a:solidFill>
                <a:latin typeface="+mn-lt"/>
                <a:ea typeface="+mn-ea"/>
                <a:cs typeface="+mn-cs"/>
              </a:rPr>
              <a:t>diode</a:t>
            </a:r>
            <a:r>
              <a:rPr lang="pt-PT" sz="1200" kern="1200" baseline="0" dirty="0" smtClean="0">
                <a:solidFill>
                  <a:schemeClr val="tx1"/>
                </a:solidFill>
                <a:latin typeface="+mn-lt"/>
                <a:ea typeface="+mn-ea"/>
                <a:cs typeface="+mn-cs"/>
              </a:rPr>
              <a:t> IRED).</a:t>
            </a:r>
            <a:endParaRPr lang="pt-PT" dirty="0"/>
          </a:p>
        </p:txBody>
      </p:sp>
      <p:sp>
        <p:nvSpPr>
          <p:cNvPr id="4" name="Marcador de Posição do Número do Diapositivo 3"/>
          <p:cNvSpPr>
            <a:spLocks noGrp="1"/>
          </p:cNvSpPr>
          <p:nvPr>
            <p:ph type="sldNum" sz="quarter" idx="10"/>
          </p:nvPr>
        </p:nvSpPr>
        <p:spPr/>
        <p:txBody>
          <a:bodyPr/>
          <a:lstStyle/>
          <a:p>
            <a:fld id="{BB380A21-07B7-48B1-AF65-A60E940F6F28}" type="slidenum">
              <a:rPr lang="pt-PT" smtClean="0"/>
              <a:pPr/>
              <a:t>8</a:t>
            </a:fld>
            <a:endParaRPr lang="pt-P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PT" dirty="0" smtClean="0"/>
              <a:t>Para obter a relação entre a distância e a</a:t>
            </a:r>
            <a:r>
              <a:rPr lang="pt-PT" baseline="0" dirty="0" smtClean="0"/>
              <a:t> diferença de potencial é necessário calibrar o sensor. É então necessário um </a:t>
            </a:r>
            <a:r>
              <a:rPr lang="pt-PT" b="1" baseline="0" dirty="0" smtClean="0"/>
              <a:t>sistema de confiança que possa servir de </a:t>
            </a:r>
            <a:r>
              <a:rPr lang="pt-PT" b="1" baseline="0" dirty="0" err="1" smtClean="0"/>
              <a:t>graound</a:t>
            </a:r>
            <a:r>
              <a:rPr lang="pt-PT" b="1" baseline="0" dirty="0" smtClean="0"/>
              <a:t> </a:t>
            </a:r>
            <a:r>
              <a:rPr lang="pt-PT" b="1" baseline="0" dirty="0" err="1" smtClean="0"/>
              <a:t>thruth</a:t>
            </a:r>
            <a:r>
              <a:rPr lang="pt-PT" b="1" baseline="0" dirty="0" smtClean="0"/>
              <a:t> </a:t>
            </a:r>
            <a:r>
              <a:rPr lang="pt-PT" baseline="0" dirty="0" smtClean="0"/>
              <a:t>para essa calibração. Foi utilizado o </a:t>
            </a:r>
            <a:r>
              <a:rPr lang="pt-PT" baseline="0" dirty="0" err="1" smtClean="0"/>
              <a:t>robo</a:t>
            </a:r>
            <a:r>
              <a:rPr lang="pt-PT" baseline="0" dirty="0" smtClean="0"/>
              <a:t> </a:t>
            </a:r>
            <a:r>
              <a:rPr lang="pt-PT" baseline="0" dirty="0" err="1" smtClean="0"/>
              <a:t>fanuc</a:t>
            </a:r>
            <a:r>
              <a:rPr lang="pt-PT" baseline="0" dirty="0" smtClean="0"/>
              <a:t> do laboratório como </a:t>
            </a:r>
            <a:r>
              <a:rPr lang="pt-PT" baseline="0" dirty="0" err="1" smtClean="0"/>
              <a:t>graound</a:t>
            </a:r>
            <a:r>
              <a:rPr lang="pt-PT" baseline="0" dirty="0" smtClean="0"/>
              <a:t> </a:t>
            </a:r>
            <a:r>
              <a:rPr lang="pt-PT" baseline="0" dirty="0" err="1" smtClean="0"/>
              <a:t>thruth</a:t>
            </a:r>
            <a:r>
              <a:rPr lang="pt-PT" baseline="0" dirty="0" smtClean="0"/>
              <a:t> de todos os testes que foram feitos ao sistema. </a:t>
            </a:r>
          </a:p>
          <a:p>
            <a:pPr marL="0" marR="0" indent="0" algn="l" defTabSz="914400" rtl="0" eaLnBrk="1" fontAlgn="auto" latinLnBrk="0" hangingPunct="1">
              <a:lnSpc>
                <a:spcPct val="100000"/>
              </a:lnSpc>
              <a:spcBef>
                <a:spcPts val="0"/>
              </a:spcBef>
              <a:spcAft>
                <a:spcPts val="0"/>
              </a:spcAft>
              <a:buClrTx/>
              <a:buSzTx/>
              <a:buFontTx/>
              <a:buNone/>
              <a:tabLst/>
              <a:defRPr/>
            </a:pPr>
            <a:endParaRPr lang="pt-PT"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pt-PT" baseline="0" dirty="0" smtClean="0"/>
              <a:t>Este </a:t>
            </a:r>
            <a:r>
              <a:rPr lang="pt-PT" baseline="0" dirty="0" err="1" smtClean="0"/>
              <a:t>robo</a:t>
            </a:r>
            <a:r>
              <a:rPr lang="pt-PT" baseline="0" dirty="0" smtClean="0"/>
              <a:t> de 6 juntas tem um repetibilidade bastante elevada tornando muito fiável.</a:t>
            </a:r>
            <a:endParaRPr lang="pt-PT" dirty="0" smtClean="0"/>
          </a:p>
          <a:p>
            <a:endParaRPr lang="pt-PT" dirty="0"/>
          </a:p>
        </p:txBody>
      </p:sp>
      <p:sp>
        <p:nvSpPr>
          <p:cNvPr id="4" name="Marcador de Posição do Número do Diapositivo 3"/>
          <p:cNvSpPr>
            <a:spLocks noGrp="1"/>
          </p:cNvSpPr>
          <p:nvPr>
            <p:ph type="sldNum" sz="quarter" idx="10"/>
          </p:nvPr>
        </p:nvSpPr>
        <p:spPr/>
        <p:txBody>
          <a:bodyPr/>
          <a:lstStyle/>
          <a:p>
            <a:fld id="{BB380A21-07B7-48B1-AF65-A60E940F6F28}" type="slidenum">
              <a:rPr lang="pt-PT" smtClean="0"/>
              <a:pPr/>
              <a:t>9</a:t>
            </a:fld>
            <a:endParaRPr lang="pt-P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dirty="0" smtClean="0"/>
              <a:t>Na primeira</a:t>
            </a:r>
            <a:r>
              <a:rPr lang="pt-PT" baseline="0" dirty="0" smtClean="0"/>
              <a:t> amostragem para a calibração obteve-se </a:t>
            </a:r>
            <a:r>
              <a:rPr lang="pt-PT" b="1" baseline="0" dirty="0" smtClean="0"/>
              <a:t>uma distribuição não gaussiana</a:t>
            </a:r>
            <a:r>
              <a:rPr lang="pt-PT" baseline="0" dirty="0" smtClean="0"/>
              <a:t>. </a:t>
            </a:r>
          </a:p>
          <a:p>
            <a:endParaRPr lang="pt-PT" baseline="0" dirty="0" smtClean="0"/>
          </a:p>
          <a:p>
            <a:r>
              <a:rPr lang="pt-PT" baseline="0" dirty="0" smtClean="0"/>
              <a:t>Não podendo assim </a:t>
            </a:r>
            <a:r>
              <a:rPr lang="pt-PT" b="1" baseline="0" dirty="0" smtClean="0"/>
              <a:t>aferir com confiança </a:t>
            </a:r>
            <a:r>
              <a:rPr lang="pt-PT" baseline="0" dirty="0" smtClean="0"/>
              <a:t>que um dado valor </a:t>
            </a:r>
            <a:r>
              <a:rPr lang="pt-PT" b="1" baseline="0" dirty="0" smtClean="0"/>
              <a:t>analógico correspondia a uma dada distância</a:t>
            </a:r>
            <a:r>
              <a:rPr lang="pt-PT" baseline="0" dirty="0" smtClean="0"/>
              <a:t>.</a:t>
            </a:r>
          </a:p>
          <a:p>
            <a:endParaRPr lang="pt-PT" baseline="0" dirty="0" smtClean="0"/>
          </a:p>
          <a:p>
            <a:r>
              <a:rPr lang="pt-PT" baseline="0" dirty="0" smtClean="0"/>
              <a:t> Analisou-se então o</a:t>
            </a:r>
            <a:r>
              <a:rPr lang="pt-PT" sz="1200" kern="1200" baseline="0" dirty="0" smtClean="0">
                <a:solidFill>
                  <a:schemeClr val="tx1"/>
                </a:solidFill>
                <a:latin typeface="+mn-lt"/>
                <a:ea typeface="+mn-ea"/>
                <a:cs typeface="+mn-cs"/>
              </a:rPr>
              <a:t> </a:t>
            </a:r>
            <a:r>
              <a:rPr lang="pt-PT" sz="1200" b="1" kern="1200" baseline="0" dirty="0" smtClean="0">
                <a:solidFill>
                  <a:schemeClr val="tx1"/>
                </a:solidFill>
                <a:latin typeface="+mn-lt"/>
                <a:ea typeface="+mn-ea"/>
                <a:cs typeface="+mn-cs"/>
              </a:rPr>
              <a:t>gráfico de frequências </a:t>
            </a:r>
            <a:r>
              <a:rPr lang="pt-PT" sz="1200" kern="1200" baseline="0" dirty="0" smtClean="0">
                <a:solidFill>
                  <a:schemeClr val="tx1"/>
                </a:solidFill>
                <a:latin typeface="+mn-lt"/>
                <a:ea typeface="+mn-ea"/>
                <a:cs typeface="+mn-cs"/>
              </a:rPr>
              <a:t>e verificou-se que à existiam sinais que se </a:t>
            </a:r>
            <a:r>
              <a:rPr lang="pt-PT" sz="1200" b="1" kern="1200" baseline="0" dirty="0" smtClean="0">
                <a:solidFill>
                  <a:schemeClr val="tx1"/>
                </a:solidFill>
                <a:latin typeface="+mn-lt"/>
                <a:ea typeface="+mn-ea"/>
                <a:cs typeface="+mn-cs"/>
              </a:rPr>
              <a:t>sobrepunham ao sinal a amostrar</a:t>
            </a:r>
            <a:r>
              <a:rPr lang="pt-PT" sz="1200" kern="1200" baseline="0" dirty="0" smtClean="0">
                <a:solidFill>
                  <a:schemeClr val="tx1"/>
                </a:solidFill>
                <a:latin typeface="+mn-lt"/>
                <a:ea typeface="+mn-ea"/>
                <a:cs typeface="+mn-cs"/>
              </a:rPr>
              <a:t>. </a:t>
            </a:r>
            <a:endParaRPr lang="pt-PT" dirty="0"/>
          </a:p>
        </p:txBody>
      </p:sp>
      <p:sp>
        <p:nvSpPr>
          <p:cNvPr id="4" name="Marcador de Posição do Número do Diapositivo 3"/>
          <p:cNvSpPr>
            <a:spLocks noGrp="1"/>
          </p:cNvSpPr>
          <p:nvPr>
            <p:ph type="sldNum" sz="quarter" idx="10"/>
          </p:nvPr>
        </p:nvSpPr>
        <p:spPr/>
        <p:txBody>
          <a:bodyPr/>
          <a:lstStyle/>
          <a:p>
            <a:fld id="{BB380A21-07B7-48B1-AF65-A60E940F6F28}" type="slidenum">
              <a:rPr lang="pt-PT" smtClean="0"/>
              <a:pPr/>
              <a:t>10</a:t>
            </a:fld>
            <a:endParaRPr lang="pt-P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normAutofit/>
          </a:bodyPr>
          <a:lstStyle/>
          <a:p>
            <a:r>
              <a:rPr lang="pt-PT" dirty="0" smtClean="0"/>
              <a:t>Procedeu-se então  á</a:t>
            </a:r>
            <a:r>
              <a:rPr lang="pt-PT" baseline="0" dirty="0" smtClean="0"/>
              <a:t> observação do sinal vindo do sensor no osciloscópio. Verificou-se que se sobrepunha uma onda retangular com uma frequência de 1000 Hz ao sinal original. Este onda era então responsável por as frequências lidas  que se sobrepunham ao sinal do sensor, um problema típico  de </a:t>
            </a:r>
            <a:r>
              <a:rPr lang="pt-PT" baseline="0" dirty="0" err="1" smtClean="0"/>
              <a:t>aliasing</a:t>
            </a:r>
            <a:r>
              <a:rPr lang="pt-PT" baseline="0" dirty="0" smtClean="0"/>
              <a:t> (</a:t>
            </a:r>
            <a:r>
              <a:rPr lang="pt-PT" b="1" baseline="0" dirty="0" err="1" smtClean="0"/>
              <a:t>aleinsing</a:t>
            </a:r>
            <a:r>
              <a:rPr lang="pt-PT" baseline="0" dirty="0" smtClean="0"/>
              <a:t>).</a:t>
            </a:r>
            <a:endParaRPr lang="pt-PT" dirty="0"/>
          </a:p>
        </p:txBody>
      </p:sp>
      <p:sp>
        <p:nvSpPr>
          <p:cNvPr id="4" name="Marcador de Posição do Número do Diapositivo 3"/>
          <p:cNvSpPr>
            <a:spLocks noGrp="1"/>
          </p:cNvSpPr>
          <p:nvPr>
            <p:ph type="sldNum" sz="quarter" idx="10"/>
          </p:nvPr>
        </p:nvSpPr>
        <p:spPr/>
        <p:txBody>
          <a:bodyPr/>
          <a:lstStyle/>
          <a:p>
            <a:fld id="{BB380A21-07B7-48B1-AF65-A60E940F6F28}" type="slidenum">
              <a:rPr lang="pt-PT" smtClean="0"/>
              <a:pPr/>
              <a:t>11</a:t>
            </a:fld>
            <a:endParaRPr lang="pt-P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7" name="Forma livre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orma livre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ítulo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pt-PT" smtClean="0"/>
              <a:t>Clique para editar o estilo</a:t>
            </a:r>
            <a:endParaRPr kumimoji="0" lang="en-US"/>
          </a:p>
        </p:txBody>
      </p:sp>
      <p:sp>
        <p:nvSpPr>
          <p:cNvPr id="17" name="Subtítulo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t-PT" smtClean="0"/>
              <a:t>Faça clique para editar o estilo</a:t>
            </a:r>
            <a:endParaRPr kumimoji="0" lang="en-US"/>
          </a:p>
        </p:txBody>
      </p:sp>
      <p:sp>
        <p:nvSpPr>
          <p:cNvPr id="30" name="Marcador de Posição da Data 29"/>
          <p:cNvSpPr>
            <a:spLocks noGrp="1"/>
          </p:cNvSpPr>
          <p:nvPr>
            <p:ph type="dt" sz="half" idx="10"/>
          </p:nvPr>
        </p:nvSpPr>
        <p:spPr/>
        <p:txBody>
          <a:bodyPr/>
          <a:lstStyle/>
          <a:p>
            <a:fld id="{8AC7A713-7007-4913-B2CB-7614D15284D3}" type="datetimeFigureOut">
              <a:rPr lang="en-US" smtClean="0"/>
              <a:pPr/>
              <a:t>7/15/2014</a:t>
            </a:fld>
            <a:endParaRPr lang="en-US"/>
          </a:p>
        </p:txBody>
      </p:sp>
      <p:sp>
        <p:nvSpPr>
          <p:cNvPr id="19" name="Marcador de Posição do Rodapé 18"/>
          <p:cNvSpPr>
            <a:spLocks noGrp="1"/>
          </p:cNvSpPr>
          <p:nvPr>
            <p:ph type="ftr" sz="quarter" idx="11"/>
          </p:nvPr>
        </p:nvSpPr>
        <p:spPr/>
        <p:txBody>
          <a:bodyPr/>
          <a:lstStyle/>
          <a:p>
            <a:endParaRPr lang="en-US"/>
          </a:p>
        </p:txBody>
      </p:sp>
      <p:sp>
        <p:nvSpPr>
          <p:cNvPr id="27" name="Marcador de Posição do Número do Diapositivo 26"/>
          <p:cNvSpPr>
            <a:spLocks noGrp="1"/>
          </p:cNvSpPr>
          <p:nvPr>
            <p:ph type="sldNum" sz="quarter" idx="12"/>
          </p:nvPr>
        </p:nvSpPr>
        <p:spPr/>
        <p:txBody>
          <a:bodyPr/>
          <a:lstStyle/>
          <a:p>
            <a:fld id="{7BEB5BB6-300C-4D5B-9AC3-521233952C76}" type="slidenum">
              <a:rPr lang="en-US" smtClean="0"/>
              <a:pPr/>
              <a:t>‹nº›</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PT" smtClean="0"/>
              <a:t>Clique para editar o estilo</a:t>
            </a:r>
            <a:endParaRPr kumimoji="0" lang="en-US"/>
          </a:p>
        </p:txBody>
      </p:sp>
      <p:sp>
        <p:nvSpPr>
          <p:cNvPr id="3" name="Marcador de Posição de Texto Vertical 2"/>
          <p:cNvSpPr>
            <a:spLocks noGrp="1"/>
          </p:cNvSpPr>
          <p:nvPr>
            <p:ph type="body" orient="vert" idx="1"/>
          </p:nvPr>
        </p:nvSpPr>
        <p:spPr/>
        <p:txBody>
          <a:bodyPr vert="eaVert"/>
          <a:lstStyle/>
          <a:p>
            <a:pPr lvl="0" eaLnBrk="1" latinLnBrk="0" hangingPunct="1"/>
            <a:r>
              <a:rPr lang="pt-PT" smtClean="0"/>
              <a:t>Clique para editar os estilos</a:t>
            </a:r>
          </a:p>
          <a:p>
            <a:pPr lvl="1" eaLnBrk="1" latinLnBrk="0" hangingPunct="1"/>
            <a:r>
              <a:rPr lang="pt-PT" smtClean="0"/>
              <a:t>Segundo nível</a:t>
            </a:r>
          </a:p>
          <a:p>
            <a:pPr lvl="2" eaLnBrk="1" latinLnBrk="0" hangingPunct="1"/>
            <a:r>
              <a:rPr lang="pt-PT" smtClean="0"/>
              <a:t>Terceiro nível</a:t>
            </a:r>
          </a:p>
          <a:p>
            <a:pPr lvl="3" eaLnBrk="1" latinLnBrk="0" hangingPunct="1"/>
            <a:r>
              <a:rPr lang="pt-PT" smtClean="0"/>
              <a:t>Quarto nível</a:t>
            </a:r>
          </a:p>
          <a:p>
            <a:pPr lvl="4" eaLnBrk="1" latinLnBrk="0" hangingPunct="1"/>
            <a:r>
              <a:rPr lang="pt-PT" smtClean="0"/>
              <a:t>Quinto nível</a:t>
            </a:r>
            <a:endParaRPr kumimoji="0" lang="en-US"/>
          </a:p>
        </p:txBody>
      </p:sp>
      <p:sp>
        <p:nvSpPr>
          <p:cNvPr id="4" name="Marcador de Posição da Data 3"/>
          <p:cNvSpPr>
            <a:spLocks noGrp="1"/>
          </p:cNvSpPr>
          <p:nvPr>
            <p:ph type="dt" sz="half" idx="10"/>
          </p:nvPr>
        </p:nvSpPr>
        <p:spPr/>
        <p:txBody>
          <a:bodyPr/>
          <a:lstStyle/>
          <a:p>
            <a:fld id="{8AC7A713-7007-4913-B2CB-7614D15284D3}" type="datetimeFigureOut">
              <a:rPr lang="en-US" smtClean="0"/>
              <a:pPr/>
              <a:t>7/15/2014</a:t>
            </a:fld>
            <a:endParaRPr lang="en-US"/>
          </a:p>
        </p:txBody>
      </p:sp>
      <p:sp>
        <p:nvSpPr>
          <p:cNvPr id="5" name="Marcador de Posição do Rodapé 4"/>
          <p:cNvSpPr>
            <a:spLocks noGrp="1"/>
          </p:cNvSpPr>
          <p:nvPr>
            <p:ph type="ftr" sz="quarter" idx="11"/>
          </p:nvPr>
        </p:nvSpPr>
        <p:spPr/>
        <p:txBody>
          <a:bodyPr/>
          <a:lstStyle/>
          <a:p>
            <a:endParaRPr lang="en-US"/>
          </a:p>
        </p:txBody>
      </p:sp>
      <p:sp>
        <p:nvSpPr>
          <p:cNvPr id="6" name="Marcador de Posição do Número do Diapositivo 5"/>
          <p:cNvSpPr>
            <a:spLocks noGrp="1"/>
          </p:cNvSpPr>
          <p:nvPr>
            <p:ph type="sldNum" sz="quarter" idx="12"/>
          </p:nvPr>
        </p:nvSpPr>
        <p:spPr/>
        <p:txBody>
          <a:bodyPr/>
          <a:lstStyle/>
          <a:p>
            <a:fld id="{7BEB5BB6-300C-4D5B-9AC3-521233952C76}"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kumimoji="0" lang="pt-PT" smtClean="0"/>
              <a:t>Clique para editar o estilo</a:t>
            </a:r>
            <a:endParaRPr kumimoji="0" lang="en-US"/>
          </a:p>
        </p:txBody>
      </p:sp>
      <p:sp>
        <p:nvSpPr>
          <p:cNvPr id="3" name="Marcador de Posição de Texto Vertical 2"/>
          <p:cNvSpPr>
            <a:spLocks noGrp="1"/>
          </p:cNvSpPr>
          <p:nvPr>
            <p:ph type="body" orient="vert" idx="1"/>
          </p:nvPr>
        </p:nvSpPr>
        <p:spPr>
          <a:xfrm>
            <a:off x="457200" y="274638"/>
            <a:ext cx="6019800" cy="5851525"/>
          </a:xfrm>
        </p:spPr>
        <p:txBody>
          <a:bodyPr vert="eaVert"/>
          <a:lstStyle/>
          <a:p>
            <a:pPr lvl="0" eaLnBrk="1" latinLnBrk="0" hangingPunct="1"/>
            <a:r>
              <a:rPr lang="pt-PT" smtClean="0"/>
              <a:t>Clique para editar os estilos</a:t>
            </a:r>
          </a:p>
          <a:p>
            <a:pPr lvl="1" eaLnBrk="1" latinLnBrk="0" hangingPunct="1"/>
            <a:r>
              <a:rPr lang="pt-PT" smtClean="0"/>
              <a:t>Segundo nível</a:t>
            </a:r>
          </a:p>
          <a:p>
            <a:pPr lvl="2" eaLnBrk="1" latinLnBrk="0" hangingPunct="1"/>
            <a:r>
              <a:rPr lang="pt-PT" smtClean="0"/>
              <a:t>Terceiro nível</a:t>
            </a:r>
          </a:p>
          <a:p>
            <a:pPr lvl="3" eaLnBrk="1" latinLnBrk="0" hangingPunct="1"/>
            <a:r>
              <a:rPr lang="pt-PT" smtClean="0"/>
              <a:t>Quarto nível</a:t>
            </a:r>
          </a:p>
          <a:p>
            <a:pPr lvl="4" eaLnBrk="1" latinLnBrk="0" hangingPunct="1"/>
            <a:r>
              <a:rPr lang="pt-PT" smtClean="0"/>
              <a:t>Quinto nível</a:t>
            </a:r>
            <a:endParaRPr kumimoji="0" lang="en-US"/>
          </a:p>
        </p:txBody>
      </p:sp>
      <p:sp>
        <p:nvSpPr>
          <p:cNvPr id="4" name="Marcador de Posição da Data 3"/>
          <p:cNvSpPr>
            <a:spLocks noGrp="1"/>
          </p:cNvSpPr>
          <p:nvPr>
            <p:ph type="dt" sz="half" idx="10"/>
          </p:nvPr>
        </p:nvSpPr>
        <p:spPr/>
        <p:txBody>
          <a:bodyPr/>
          <a:lstStyle/>
          <a:p>
            <a:fld id="{8AC7A713-7007-4913-B2CB-7614D15284D3}" type="datetimeFigureOut">
              <a:rPr lang="en-US" smtClean="0"/>
              <a:pPr/>
              <a:t>7/15/2014</a:t>
            </a:fld>
            <a:endParaRPr lang="en-US"/>
          </a:p>
        </p:txBody>
      </p:sp>
      <p:sp>
        <p:nvSpPr>
          <p:cNvPr id="5" name="Marcador de Posição do Rodapé 4"/>
          <p:cNvSpPr>
            <a:spLocks noGrp="1"/>
          </p:cNvSpPr>
          <p:nvPr>
            <p:ph type="ftr" sz="quarter" idx="11"/>
          </p:nvPr>
        </p:nvSpPr>
        <p:spPr/>
        <p:txBody>
          <a:bodyPr/>
          <a:lstStyle/>
          <a:p>
            <a:endParaRPr lang="en-US"/>
          </a:p>
        </p:txBody>
      </p:sp>
      <p:sp>
        <p:nvSpPr>
          <p:cNvPr id="6" name="Marcador de Posição do Número do Diapositivo 5"/>
          <p:cNvSpPr>
            <a:spLocks noGrp="1"/>
          </p:cNvSpPr>
          <p:nvPr>
            <p:ph type="sldNum" sz="quarter" idx="12"/>
          </p:nvPr>
        </p:nvSpPr>
        <p:spPr/>
        <p:txBody>
          <a:bodyPr/>
          <a:lstStyle/>
          <a:p>
            <a:fld id="{7BEB5BB6-300C-4D5B-9AC3-521233952C76}"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c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lgn="l">
              <a:defRPr/>
            </a:lvl1pPr>
          </a:lstStyle>
          <a:p>
            <a:r>
              <a:rPr kumimoji="0" lang="pt-PT" smtClean="0"/>
              <a:t>Clique para editar o estilo</a:t>
            </a:r>
            <a:endParaRPr kumimoji="0" lang="en-US"/>
          </a:p>
        </p:txBody>
      </p:sp>
      <p:sp>
        <p:nvSpPr>
          <p:cNvPr id="3" name="Marcador de Posição de Conteúdo 2"/>
          <p:cNvSpPr>
            <a:spLocks noGrp="1"/>
          </p:cNvSpPr>
          <p:nvPr>
            <p:ph idx="1"/>
          </p:nvPr>
        </p:nvSpPr>
        <p:spPr/>
        <p:txBody>
          <a:bodyPr/>
          <a:lstStyle/>
          <a:p>
            <a:pPr lvl="0" eaLnBrk="1" latinLnBrk="0" hangingPunct="1"/>
            <a:r>
              <a:rPr lang="pt-PT" smtClean="0"/>
              <a:t>Clique para editar os estilos</a:t>
            </a:r>
          </a:p>
          <a:p>
            <a:pPr lvl="1" eaLnBrk="1" latinLnBrk="0" hangingPunct="1"/>
            <a:r>
              <a:rPr lang="pt-PT" smtClean="0"/>
              <a:t>Segundo nível</a:t>
            </a:r>
          </a:p>
          <a:p>
            <a:pPr lvl="2" eaLnBrk="1" latinLnBrk="0" hangingPunct="1"/>
            <a:r>
              <a:rPr lang="pt-PT" smtClean="0"/>
              <a:t>Terceiro nível</a:t>
            </a:r>
          </a:p>
          <a:p>
            <a:pPr lvl="3" eaLnBrk="1" latinLnBrk="0" hangingPunct="1"/>
            <a:r>
              <a:rPr lang="pt-PT" smtClean="0"/>
              <a:t>Quarto nível</a:t>
            </a:r>
          </a:p>
          <a:p>
            <a:pPr lvl="4" eaLnBrk="1" latinLnBrk="0" hangingPunct="1"/>
            <a:r>
              <a:rPr lang="pt-PT" smtClean="0"/>
              <a:t>Quinto nível</a:t>
            </a:r>
            <a:endParaRPr kumimoji="0" lang="en-US"/>
          </a:p>
        </p:txBody>
      </p:sp>
      <p:sp>
        <p:nvSpPr>
          <p:cNvPr id="4" name="Marcador de Posição da Data 3"/>
          <p:cNvSpPr>
            <a:spLocks noGrp="1"/>
          </p:cNvSpPr>
          <p:nvPr>
            <p:ph type="dt" sz="half" idx="10"/>
          </p:nvPr>
        </p:nvSpPr>
        <p:spPr/>
        <p:txBody>
          <a:bodyPr/>
          <a:lstStyle/>
          <a:p>
            <a:fld id="{8AC7A713-7007-4913-B2CB-7614D15284D3}" type="datetimeFigureOut">
              <a:rPr lang="en-US" smtClean="0"/>
              <a:pPr/>
              <a:t>7/15/2014</a:t>
            </a:fld>
            <a:endParaRPr lang="en-US"/>
          </a:p>
        </p:txBody>
      </p:sp>
      <p:sp>
        <p:nvSpPr>
          <p:cNvPr id="5" name="Marcador de Posição do Rodapé 4"/>
          <p:cNvSpPr>
            <a:spLocks noGrp="1"/>
          </p:cNvSpPr>
          <p:nvPr>
            <p:ph type="ftr" sz="quarter" idx="11"/>
          </p:nvPr>
        </p:nvSpPr>
        <p:spPr/>
        <p:txBody>
          <a:bodyPr/>
          <a:lstStyle/>
          <a:p>
            <a:endParaRPr lang="en-US"/>
          </a:p>
        </p:txBody>
      </p:sp>
      <p:sp>
        <p:nvSpPr>
          <p:cNvPr id="6" name="Marcador de Posição do Número do Diapositivo 5"/>
          <p:cNvSpPr>
            <a:spLocks noGrp="1"/>
          </p:cNvSpPr>
          <p:nvPr>
            <p:ph type="sldNum" sz="quarter" idx="12"/>
          </p:nvPr>
        </p:nvSpPr>
        <p:spPr/>
        <p:txBody>
          <a:bodyPr/>
          <a:lstStyle/>
          <a:p>
            <a:fld id="{7BEB5BB6-300C-4D5B-9AC3-521233952C76}"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7" name="Forma livre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orma livre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ítulo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pt-PT" smtClean="0"/>
              <a:t>Clique para editar o estilo</a:t>
            </a:r>
            <a:endParaRPr kumimoji="0" lang="en-US"/>
          </a:p>
        </p:txBody>
      </p:sp>
      <p:sp>
        <p:nvSpPr>
          <p:cNvPr id="3" name="Marcador de Posição do Texto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t-PT" smtClean="0"/>
              <a:t>Clique para editar os estilos</a:t>
            </a:r>
          </a:p>
        </p:txBody>
      </p:sp>
      <p:sp>
        <p:nvSpPr>
          <p:cNvPr id="4" name="Marcador de Posição da Data 3"/>
          <p:cNvSpPr>
            <a:spLocks noGrp="1"/>
          </p:cNvSpPr>
          <p:nvPr>
            <p:ph type="dt" sz="half" idx="10"/>
          </p:nvPr>
        </p:nvSpPr>
        <p:spPr/>
        <p:txBody>
          <a:bodyPr/>
          <a:lstStyle/>
          <a:p>
            <a:fld id="{8AC7A713-7007-4913-B2CB-7614D15284D3}" type="datetimeFigureOut">
              <a:rPr lang="en-US" smtClean="0"/>
              <a:pPr/>
              <a:t>7/15/2014</a:t>
            </a:fld>
            <a:endParaRPr lang="en-US"/>
          </a:p>
        </p:txBody>
      </p:sp>
      <p:sp>
        <p:nvSpPr>
          <p:cNvPr id="5" name="Marcador de Posição do Rodapé 4"/>
          <p:cNvSpPr>
            <a:spLocks noGrp="1"/>
          </p:cNvSpPr>
          <p:nvPr>
            <p:ph type="ftr" sz="quarter" idx="11"/>
          </p:nvPr>
        </p:nvSpPr>
        <p:spPr/>
        <p:txBody>
          <a:bodyPr/>
          <a:lstStyle/>
          <a:p>
            <a:endParaRPr lang="en-US"/>
          </a:p>
        </p:txBody>
      </p:sp>
      <p:sp>
        <p:nvSpPr>
          <p:cNvPr id="6" name="Marcador de Posição do Número do Diapositivo 5"/>
          <p:cNvSpPr>
            <a:spLocks noGrp="1"/>
          </p:cNvSpPr>
          <p:nvPr>
            <p:ph type="sldNum" sz="quarter" idx="12"/>
          </p:nvPr>
        </p:nvSpPr>
        <p:spPr/>
        <p:txBody>
          <a:bodyPr/>
          <a:lstStyle/>
          <a:p>
            <a:fld id="{7BEB5BB6-300C-4D5B-9AC3-521233952C76}" type="slidenum">
              <a:rPr lang="en-US" smtClean="0"/>
              <a:pPr/>
              <a:t>‹nº›</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7467600" cy="1143000"/>
          </a:xfrm>
        </p:spPr>
        <p:txBody>
          <a:bodyPr/>
          <a:lstStyle/>
          <a:p>
            <a:r>
              <a:rPr kumimoji="0" lang="pt-PT" smtClean="0"/>
              <a:t>Clique para editar o estilo</a:t>
            </a:r>
            <a:endParaRPr kumimoji="0" lang="en-US"/>
          </a:p>
        </p:txBody>
      </p:sp>
      <p:sp>
        <p:nvSpPr>
          <p:cNvPr id="3" name="Marcador de Posição de Conteúdo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pt-PT" smtClean="0"/>
              <a:t>Clique para editar os estilos</a:t>
            </a:r>
          </a:p>
          <a:p>
            <a:pPr lvl="1" eaLnBrk="1" latinLnBrk="0" hangingPunct="1"/>
            <a:r>
              <a:rPr lang="pt-PT" smtClean="0"/>
              <a:t>Segundo nível</a:t>
            </a:r>
          </a:p>
          <a:p>
            <a:pPr lvl="2" eaLnBrk="1" latinLnBrk="0" hangingPunct="1"/>
            <a:r>
              <a:rPr lang="pt-PT" smtClean="0"/>
              <a:t>Terceiro nível</a:t>
            </a:r>
          </a:p>
          <a:p>
            <a:pPr lvl="3" eaLnBrk="1" latinLnBrk="0" hangingPunct="1"/>
            <a:r>
              <a:rPr lang="pt-PT" smtClean="0"/>
              <a:t>Quarto nível</a:t>
            </a:r>
          </a:p>
          <a:p>
            <a:pPr lvl="4" eaLnBrk="1" latinLnBrk="0" hangingPunct="1"/>
            <a:r>
              <a:rPr lang="pt-PT" smtClean="0"/>
              <a:t>Quinto nível</a:t>
            </a:r>
            <a:endParaRPr kumimoji="0" lang="en-US"/>
          </a:p>
        </p:txBody>
      </p:sp>
      <p:sp>
        <p:nvSpPr>
          <p:cNvPr id="4" name="Marcador de Posição de Conteúdo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pt-PT" smtClean="0"/>
              <a:t>Clique para editar os estilos</a:t>
            </a:r>
          </a:p>
          <a:p>
            <a:pPr lvl="1" eaLnBrk="1" latinLnBrk="0" hangingPunct="1"/>
            <a:r>
              <a:rPr lang="pt-PT" smtClean="0"/>
              <a:t>Segundo nível</a:t>
            </a:r>
          </a:p>
          <a:p>
            <a:pPr lvl="2" eaLnBrk="1" latinLnBrk="0" hangingPunct="1"/>
            <a:r>
              <a:rPr lang="pt-PT" smtClean="0"/>
              <a:t>Terceiro nível</a:t>
            </a:r>
          </a:p>
          <a:p>
            <a:pPr lvl="3" eaLnBrk="1" latinLnBrk="0" hangingPunct="1"/>
            <a:r>
              <a:rPr lang="pt-PT" smtClean="0"/>
              <a:t>Quarto nível</a:t>
            </a:r>
          </a:p>
          <a:p>
            <a:pPr lvl="4" eaLnBrk="1" latinLnBrk="0" hangingPunct="1"/>
            <a:r>
              <a:rPr lang="pt-PT" smtClean="0"/>
              <a:t>Quinto nível</a:t>
            </a:r>
            <a:endParaRPr kumimoji="0" lang="en-US"/>
          </a:p>
        </p:txBody>
      </p:sp>
      <p:sp>
        <p:nvSpPr>
          <p:cNvPr id="5" name="Marcador de Posição da Data 4"/>
          <p:cNvSpPr>
            <a:spLocks noGrp="1"/>
          </p:cNvSpPr>
          <p:nvPr>
            <p:ph type="dt" sz="half" idx="10"/>
          </p:nvPr>
        </p:nvSpPr>
        <p:spPr/>
        <p:txBody>
          <a:bodyPr/>
          <a:lstStyle/>
          <a:p>
            <a:fld id="{8AC7A713-7007-4913-B2CB-7614D15284D3}" type="datetimeFigureOut">
              <a:rPr lang="en-US" smtClean="0"/>
              <a:pPr/>
              <a:t>7/15/2014</a:t>
            </a:fld>
            <a:endParaRPr lang="en-US"/>
          </a:p>
        </p:txBody>
      </p:sp>
      <p:sp>
        <p:nvSpPr>
          <p:cNvPr id="6" name="Marcador de Posição do Rodapé 5"/>
          <p:cNvSpPr>
            <a:spLocks noGrp="1"/>
          </p:cNvSpPr>
          <p:nvPr>
            <p:ph type="ftr" sz="quarter" idx="11"/>
          </p:nvPr>
        </p:nvSpPr>
        <p:spPr/>
        <p:txBody>
          <a:bodyPr/>
          <a:lstStyle/>
          <a:p>
            <a:endParaRPr lang="en-US"/>
          </a:p>
        </p:txBody>
      </p:sp>
      <p:sp>
        <p:nvSpPr>
          <p:cNvPr id="7" name="Marcador de Posição do Número do Diapositivo 6"/>
          <p:cNvSpPr>
            <a:spLocks noGrp="1"/>
          </p:cNvSpPr>
          <p:nvPr>
            <p:ph type="sldNum" sz="quarter" idx="12"/>
          </p:nvPr>
        </p:nvSpPr>
        <p:spPr/>
        <p:txBody>
          <a:bodyPr/>
          <a:lstStyle/>
          <a:p>
            <a:fld id="{7BEB5BB6-300C-4D5B-9AC3-521233952C76}"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8229600" cy="1143000"/>
          </a:xfrm>
        </p:spPr>
        <p:txBody>
          <a:bodyPr anchor="ctr"/>
          <a:lstStyle>
            <a:lvl1pPr>
              <a:defRPr/>
            </a:lvl1pPr>
          </a:lstStyle>
          <a:p>
            <a:r>
              <a:rPr kumimoji="0" lang="pt-PT" smtClean="0"/>
              <a:t>Clique para editar o estilo</a:t>
            </a:r>
            <a:endParaRPr kumimoji="0" lang="en-US"/>
          </a:p>
        </p:txBody>
      </p:sp>
      <p:sp>
        <p:nvSpPr>
          <p:cNvPr id="3" name="Marcador de Posição do Texto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PT" smtClean="0"/>
              <a:t>Clique para editar os estilos</a:t>
            </a:r>
          </a:p>
        </p:txBody>
      </p:sp>
      <p:sp>
        <p:nvSpPr>
          <p:cNvPr id="4" name="Marcador de Posição do Texto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PT" smtClean="0"/>
              <a:t>Clique para editar os estilos</a:t>
            </a:r>
          </a:p>
        </p:txBody>
      </p:sp>
      <p:sp>
        <p:nvSpPr>
          <p:cNvPr id="5" name="Marcador de Posição de Conteúdo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pt-PT" smtClean="0"/>
              <a:t>Clique para editar os estilos</a:t>
            </a:r>
          </a:p>
          <a:p>
            <a:pPr lvl="1" eaLnBrk="1" latinLnBrk="0" hangingPunct="1"/>
            <a:r>
              <a:rPr lang="pt-PT" smtClean="0"/>
              <a:t>Segundo nível</a:t>
            </a:r>
          </a:p>
          <a:p>
            <a:pPr lvl="2" eaLnBrk="1" latinLnBrk="0" hangingPunct="1"/>
            <a:r>
              <a:rPr lang="pt-PT" smtClean="0"/>
              <a:t>Terceiro nível</a:t>
            </a:r>
          </a:p>
          <a:p>
            <a:pPr lvl="3" eaLnBrk="1" latinLnBrk="0" hangingPunct="1"/>
            <a:r>
              <a:rPr lang="pt-PT" smtClean="0"/>
              <a:t>Quarto nível</a:t>
            </a:r>
          </a:p>
          <a:p>
            <a:pPr lvl="4" eaLnBrk="1" latinLnBrk="0" hangingPunct="1"/>
            <a:r>
              <a:rPr lang="pt-PT" smtClean="0"/>
              <a:t>Quinto nível</a:t>
            </a:r>
            <a:endParaRPr kumimoji="0" lang="en-US"/>
          </a:p>
        </p:txBody>
      </p:sp>
      <p:sp>
        <p:nvSpPr>
          <p:cNvPr id="6" name="Marcador de Posição de Conteúdo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pt-PT" smtClean="0"/>
              <a:t>Clique para editar os estilos</a:t>
            </a:r>
          </a:p>
          <a:p>
            <a:pPr lvl="1" eaLnBrk="1" latinLnBrk="0" hangingPunct="1"/>
            <a:r>
              <a:rPr lang="pt-PT" smtClean="0"/>
              <a:t>Segundo nível</a:t>
            </a:r>
          </a:p>
          <a:p>
            <a:pPr lvl="2" eaLnBrk="1" latinLnBrk="0" hangingPunct="1"/>
            <a:r>
              <a:rPr lang="pt-PT" smtClean="0"/>
              <a:t>Terceiro nível</a:t>
            </a:r>
          </a:p>
          <a:p>
            <a:pPr lvl="3" eaLnBrk="1" latinLnBrk="0" hangingPunct="1"/>
            <a:r>
              <a:rPr lang="pt-PT" smtClean="0"/>
              <a:t>Quarto nível</a:t>
            </a:r>
          </a:p>
          <a:p>
            <a:pPr lvl="4" eaLnBrk="1" latinLnBrk="0" hangingPunct="1"/>
            <a:r>
              <a:rPr lang="pt-PT" smtClean="0"/>
              <a:t>Quinto nível</a:t>
            </a:r>
            <a:endParaRPr kumimoji="0" lang="en-US"/>
          </a:p>
        </p:txBody>
      </p:sp>
      <p:sp>
        <p:nvSpPr>
          <p:cNvPr id="7" name="Marcador de Posição da Data 6"/>
          <p:cNvSpPr>
            <a:spLocks noGrp="1"/>
          </p:cNvSpPr>
          <p:nvPr>
            <p:ph type="dt" sz="half" idx="10"/>
          </p:nvPr>
        </p:nvSpPr>
        <p:spPr/>
        <p:txBody>
          <a:bodyPr/>
          <a:lstStyle/>
          <a:p>
            <a:fld id="{8AC7A713-7007-4913-B2CB-7614D15284D3}" type="datetimeFigureOut">
              <a:rPr lang="en-US" smtClean="0"/>
              <a:pPr/>
              <a:t>7/15/2014</a:t>
            </a:fld>
            <a:endParaRPr lang="en-US"/>
          </a:p>
        </p:txBody>
      </p:sp>
      <p:sp>
        <p:nvSpPr>
          <p:cNvPr id="8" name="Marcador de Posição do Rodapé 7"/>
          <p:cNvSpPr>
            <a:spLocks noGrp="1"/>
          </p:cNvSpPr>
          <p:nvPr>
            <p:ph type="ftr" sz="quarter" idx="11"/>
          </p:nvPr>
        </p:nvSpPr>
        <p:spPr/>
        <p:txBody>
          <a:bodyPr/>
          <a:lstStyle/>
          <a:p>
            <a:endParaRPr lang="en-US"/>
          </a:p>
        </p:txBody>
      </p:sp>
      <p:sp>
        <p:nvSpPr>
          <p:cNvPr id="9" name="Marcador de Posição do Número do Diapositivo 8"/>
          <p:cNvSpPr>
            <a:spLocks noGrp="1"/>
          </p:cNvSpPr>
          <p:nvPr>
            <p:ph type="sldNum" sz="quarter" idx="12"/>
          </p:nvPr>
        </p:nvSpPr>
        <p:spPr/>
        <p:txBody>
          <a:bodyPr/>
          <a:lstStyle/>
          <a:p>
            <a:fld id="{7BEB5BB6-300C-4D5B-9AC3-521233952C76}"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320"/>
            <a:ext cx="7470648" cy="1143000"/>
          </a:xfrm>
        </p:spPr>
        <p:txBody>
          <a:bodyPr anchor="ctr"/>
          <a:lstStyle>
            <a:lvl1pPr algn="l">
              <a:defRPr sz="4600"/>
            </a:lvl1pPr>
          </a:lstStyle>
          <a:p>
            <a:r>
              <a:rPr kumimoji="0" lang="pt-PT" smtClean="0"/>
              <a:t>Clique para editar o estilo</a:t>
            </a:r>
            <a:endParaRPr kumimoji="0" lang="en-US"/>
          </a:p>
        </p:txBody>
      </p:sp>
      <p:sp>
        <p:nvSpPr>
          <p:cNvPr id="7" name="Marcador de Posição da Data 6"/>
          <p:cNvSpPr>
            <a:spLocks noGrp="1"/>
          </p:cNvSpPr>
          <p:nvPr>
            <p:ph type="dt" sz="half" idx="10"/>
          </p:nvPr>
        </p:nvSpPr>
        <p:spPr/>
        <p:txBody>
          <a:bodyPr/>
          <a:lstStyle/>
          <a:p>
            <a:fld id="{8AC7A713-7007-4913-B2CB-7614D15284D3}" type="datetimeFigureOut">
              <a:rPr lang="en-US" smtClean="0"/>
              <a:pPr/>
              <a:t>7/15/2014</a:t>
            </a:fld>
            <a:endParaRPr lang="en-US"/>
          </a:p>
        </p:txBody>
      </p:sp>
      <p:sp>
        <p:nvSpPr>
          <p:cNvPr id="8" name="Marcador de Posição do Número do Diapositivo 7"/>
          <p:cNvSpPr>
            <a:spLocks noGrp="1"/>
          </p:cNvSpPr>
          <p:nvPr>
            <p:ph type="sldNum" sz="quarter" idx="11"/>
          </p:nvPr>
        </p:nvSpPr>
        <p:spPr/>
        <p:txBody>
          <a:bodyPr/>
          <a:lstStyle/>
          <a:p>
            <a:fld id="{7BEB5BB6-300C-4D5B-9AC3-521233952C76}" type="slidenum">
              <a:rPr lang="en-US" smtClean="0"/>
              <a:pPr/>
              <a:t>‹nº›</a:t>
            </a:fld>
            <a:endParaRPr lang="en-US"/>
          </a:p>
        </p:txBody>
      </p:sp>
      <p:sp>
        <p:nvSpPr>
          <p:cNvPr id="9" name="Marcador de Posição do Rodapé 8"/>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Marcador de Posição da Data 1"/>
          <p:cNvSpPr>
            <a:spLocks noGrp="1"/>
          </p:cNvSpPr>
          <p:nvPr>
            <p:ph type="dt" sz="half" idx="10"/>
          </p:nvPr>
        </p:nvSpPr>
        <p:spPr/>
        <p:txBody>
          <a:bodyPr/>
          <a:lstStyle/>
          <a:p>
            <a:fld id="{8AC7A713-7007-4913-B2CB-7614D15284D3}" type="datetimeFigureOut">
              <a:rPr lang="en-US" smtClean="0"/>
              <a:pPr/>
              <a:t>7/15/2014</a:t>
            </a:fld>
            <a:endParaRPr lang="en-US"/>
          </a:p>
        </p:txBody>
      </p:sp>
      <p:sp>
        <p:nvSpPr>
          <p:cNvPr id="3" name="Marcador de Posição do Rodapé 2"/>
          <p:cNvSpPr>
            <a:spLocks noGrp="1"/>
          </p:cNvSpPr>
          <p:nvPr>
            <p:ph type="ftr" sz="quarter" idx="11"/>
          </p:nvPr>
        </p:nvSpPr>
        <p:spPr/>
        <p:txBody>
          <a:bodyPr/>
          <a:lstStyle/>
          <a:p>
            <a:endParaRPr lang="en-US"/>
          </a:p>
        </p:txBody>
      </p:sp>
      <p:sp>
        <p:nvSpPr>
          <p:cNvPr id="4" name="Marcador de Posição do Número do Diapositivo 3"/>
          <p:cNvSpPr>
            <a:spLocks noGrp="1"/>
          </p:cNvSpPr>
          <p:nvPr>
            <p:ph type="sldNum" sz="quarter" idx="12"/>
          </p:nvPr>
        </p:nvSpPr>
        <p:spPr/>
        <p:txBody>
          <a:bodyPr/>
          <a:lstStyle/>
          <a:p>
            <a:fld id="{7BEB5BB6-300C-4D5B-9AC3-521233952C76}"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pt-PT" smtClean="0"/>
              <a:t>Clique para editar o estilo</a:t>
            </a:r>
            <a:endParaRPr kumimoji="0" lang="en-US"/>
          </a:p>
        </p:txBody>
      </p:sp>
      <p:sp>
        <p:nvSpPr>
          <p:cNvPr id="3" name="Marcador de Posição do Texto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pt-PT" smtClean="0"/>
              <a:t>Clique para editar os estilos</a:t>
            </a:r>
          </a:p>
        </p:txBody>
      </p:sp>
      <p:sp>
        <p:nvSpPr>
          <p:cNvPr id="4" name="Marcador de Posição de Conteúdo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pt-PT" smtClean="0"/>
              <a:t>Clique para editar os estilos</a:t>
            </a:r>
          </a:p>
          <a:p>
            <a:pPr lvl="1" eaLnBrk="1" latinLnBrk="0" hangingPunct="1"/>
            <a:r>
              <a:rPr lang="pt-PT" smtClean="0"/>
              <a:t>Segundo nível</a:t>
            </a:r>
          </a:p>
          <a:p>
            <a:pPr lvl="2" eaLnBrk="1" latinLnBrk="0" hangingPunct="1"/>
            <a:r>
              <a:rPr lang="pt-PT" smtClean="0"/>
              <a:t>Terceiro nível</a:t>
            </a:r>
          </a:p>
          <a:p>
            <a:pPr lvl="3" eaLnBrk="1" latinLnBrk="0" hangingPunct="1"/>
            <a:r>
              <a:rPr lang="pt-PT" smtClean="0"/>
              <a:t>Quarto nível</a:t>
            </a:r>
          </a:p>
          <a:p>
            <a:pPr lvl="4" eaLnBrk="1" latinLnBrk="0" hangingPunct="1"/>
            <a:r>
              <a:rPr lang="pt-PT" smtClean="0"/>
              <a:t>Quinto nível</a:t>
            </a:r>
            <a:endParaRPr kumimoji="0" lang="en-US"/>
          </a:p>
        </p:txBody>
      </p:sp>
      <p:sp>
        <p:nvSpPr>
          <p:cNvPr id="5" name="Marcador de Posição da Data 4"/>
          <p:cNvSpPr>
            <a:spLocks noGrp="1"/>
          </p:cNvSpPr>
          <p:nvPr>
            <p:ph type="dt" sz="half" idx="10"/>
          </p:nvPr>
        </p:nvSpPr>
        <p:spPr/>
        <p:txBody>
          <a:bodyPr/>
          <a:lstStyle/>
          <a:p>
            <a:fld id="{8AC7A713-7007-4913-B2CB-7614D15284D3}" type="datetimeFigureOut">
              <a:rPr lang="en-US" smtClean="0"/>
              <a:pPr/>
              <a:t>7/15/2014</a:t>
            </a:fld>
            <a:endParaRPr lang="en-US"/>
          </a:p>
        </p:txBody>
      </p:sp>
      <p:sp>
        <p:nvSpPr>
          <p:cNvPr id="6" name="Marcador de Posição do Rodapé 5"/>
          <p:cNvSpPr>
            <a:spLocks noGrp="1"/>
          </p:cNvSpPr>
          <p:nvPr>
            <p:ph type="ftr" sz="quarter" idx="11"/>
          </p:nvPr>
        </p:nvSpPr>
        <p:spPr/>
        <p:txBody>
          <a:bodyPr/>
          <a:lstStyle/>
          <a:p>
            <a:endParaRPr lang="en-US"/>
          </a:p>
        </p:txBody>
      </p:sp>
      <p:sp>
        <p:nvSpPr>
          <p:cNvPr id="7" name="Marcador de Posição do Número do Diapositivo 6"/>
          <p:cNvSpPr>
            <a:spLocks noGrp="1"/>
          </p:cNvSpPr>
          <p:nvPr>
            <p:ph type="sldNum" sz="quarter" idx="12"/>
          </p:nvPr>
        </p:nvSpPr>
        <p:spPr>
          <a:xfrm>
            <a:off x="8156448" y="6422064"/>
            <a:ext cx="762000" cy="365125"/>
          </a:xfrm>
        </p:spPr>
        <p:txBody>
          <a:bodyPr/>
          <a:lstStyle/>
          <a:p>
            <a:fld id="{7BEB5BB6-300C-4D5B-9AC3-521233952C76}"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pt-PT" smtClean="0"/>
              <a:t>Clique para editar o estilo</a:t>
            </a:r>
            <a:endParaRPr kumimoji="0" lang="en-US"/>
          </a:p>
        </p:txBody>
      </p:sp>
      <p:sp>
        <p:nvSpPr>
          <p:cNvPr id="3" name="Marcador de Posição da Imagem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pt-PT" smtClean="0"/>
              <a:t>Clique no ícone para adicionar uma imagem</a:t>
            </a:r>
            <a:endParaRPr kumimoji="0" lang="en-US" dirty="0"/>
          </a:p>
        </p:txBody>
      </p:sp>
      <p:sp>
        <p:nvSpPr>
          <p:cNvPr id="4" name="Marcador de Posição do Texto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pt-PT" smtClean="0"/>
              <a:t>Clique para editar os estilos</a:t>
            </a:r>
          </a:p>
        </p:txBody>
      </p:sp>
      <p:sp>
        <p:nvSpPr>
          <p:cNvPr id="5" name="Marcador de Posição da Data 4"/>
          <p:cNvSpPr>
            <a:spLocks noGrp="1"/>
          </p:cNvSpPr>
          <p:nvPr>
            <p:ph type="dt" sz="half" idx="10"/>
          </p:nvPr>
        </p:nvSpPr>
        <p:spPr>
          <a:xfrm>
            <a:off x="457200" y="6422064"/>
            <a:ext cx="2133600" cy="365125"/>
          </a:xfrm>
        </p:spPr>
        <p:txBody>
          <a:bodyPr/>
          <a:lstStyle/>
          <a:p>
            <a:fld id="{8AC7A713-7007-4913-B2CB-7614D15284D3}" type="datetimeFigureOut">
              <a:rPr lang="en-US" smtClean="0"/>
              <a:pPr/>
              <a:t>7/15/2014</a:t>
            </a:fld>
            <a:endParaRPr lang="en-US"/>
          </a:p>
        </p:txBody>
      </p:sp>
      <p:sp>
        <p:nvSpPr>
          <p:cNvPr id="6" name="Marcador de Posição do Rodapé 5"/>
          <p:cNvSpPr>
            <a:spLocks noGrp="1"/>
          </p:cNvSpPr>
          <p:nvPr>
            <p:ph type="ftr" sz="quarter" idx="11"/>
          </p:nvPr>
        </p:nvSpPr>
        <p:spPr/>
        <p:txBody>
          <a:bodyPr/>
          <a:lstStyle/>
          <a:p>
            <a:endParaRPr lang="en-US"/>
          </a:p>
        </p:txBody>
      </p:sp>
      <p:sp>
        <p:nvSpPr>
          <p:cNvPr id="7" name="Marcador de Posição do Número do Diapositivo 6"/>
          <p:cNvSpPr>
            <a:spLocks noGrp="1"/>
          </p:cNvSpPr>
          <p:nvPr>
            <p:ph type="sldNum" sz="quarter" idx="12"/>
          </p:nvPr>
        </p:nvSpPr>
        <p:spPr/>
        <p:txBody>
          <a:bodyPr/>
          <a:lstStyle/>
          <a:p>
            <a:fld id="{7BEB5BB6-300C-4D5B-9AC3-521233952C76}"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CBCBCB"/>
            </a:gs>
            <a:gs pos="0">
              <a:srgbClr val="5F5F5F"/>
            </a:gs>
            <a:gs pos="21001">
              <a:srgbClr val="5F5F5F"/>
            </a:gs>
            <a:gs pos="63000">
              <a:srgbClr val="FFFFFF"/>
            </a:gs>
            <a:gs pos="67000">
              <a:srgbClr val="B2B2B2"/>
            </a:gs>
            <a:gs pos="69000">
              <a:srgbClr val="292929"/>
            </a:gs>
            <a:gs pos="82001">
              <a:srgbClr val="777777"/>
            </a:gs>
            <a:gs pos="0">
              <a:schemeClr val="bg1">
                <a:lumMod val="95000"/>
                <a:lumOff val="5000"/>
              </a:schemeClr>
            </a:gs>
          </a:gsLst>
          <a:lin ang="0" scaled="0"/>
          <a:tileRect r="-100000" b="-100000"/>
        </a:gradFill>
        <a:effectLst/>
      </p:bgPr>
    </p:bg>
    <p:spTree>
      <p:nvGrpSpPr>
        <p:cNvPr id="1" name=""/>
        <p:cNvGrpSpPr/>
        <p:nvPr/>
      </p:nvGrpSpPr>
      <p:grpSpPr>
        <a:xfrm>
          <a:off x="0" y="0"/>
          <a:ext cx="0" cy="0"/>
          <a:chOff x="0" y="0"/>
          <a:chExt cx="0" cy="0"/>
        </a:xfrm>
      </p:grpSpPr>
      <p:sp>
        <p:nvSpPr>
          <p:cNvPr id="12" name="Forma livre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orma livre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Marcador de Posição do Título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pt-PT" smtClean="0"/>
              <a:t>Clique para editar o estilo</a:t>
            </a:r>
            <a:endParaRPr kumimoji="0" lang="en-US"/>
          </a:p>
        </p:txBody>
      </p:sp>
      <p:sp>
        <p:nvSpPr>
          <p:cNvPr id="30" name="Marcador de Posição do Texto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pt-PT" smtClean="0"/>
              <a:t>Clique para editar os estilos</a:t>
            </a:r>
          </a:p>
          <a:p>
            <a:pPr lvl="1" eaLnBrk="1" latinLnBrk="0" hangingPunct="1"/>
            <a:r>
              <a:rPr kumimoji="0" lang="pt-PT" smtClean="0"/>
              <a:t>Segundo nível</a:t>
            </a:r>
          </a:p>
          <a:p>
            <a:pPr lvl="2" eaLnBrk="1" latinLnBrk="0" hangingPunct="1"/>
            <a:r>
              <a:rPr kumimoji="0" lang="pt-PT" smtClean="0"/>
              <a:t>Terceiro nível</a:t>
            </a:r>
          </a:p>
          <a:p>
            <a:pPr lvl="3" eaLnBrk="1" latinLnBrk="0" hangingPunct="1"/>
            <a:r>
              <a:rPr kumimoji="0" lang="pt-PT" smtClean="0"/>
              <a:t>Quarto nível</a:t>
            </a:r>
          </a:p>
          <a:p>
            <a:pPr lvl="4" eaLnBrk="1" latinLnBrk="0" hangingPunct="1"/>
            <a:r>
              <a:rPr kumimoji="0" lang="pt-PT" smtClean="0"/>
              <a:t>Quinto nível</a:t>
            </a:r>
            <a:endParaRPr kumimoji="0" lang="en-US"/>
          </a:p>
        </p:txBody>
      </p:sp>
      <p:sp>
        <p:nvSpPr>
          <p:cNvPr id="10" name="Marcador de Posição da Data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8AC7A713-7007-4913-B2CB-7614D15284D3}" type="datetimeFigureOut">
              <a:rPr lang="en-US" smtClean="0"/>
              <a:pPr/>
              <a:t>7/15/2014</a:t>
            </a:fld>
            <a:endParaRPr lang="en-US"/>
          </a:p>
        </p:txBody>
      </p:sp>
      <p:sp>
        <p:nvSpPr>
          <p:cNvPr id="22" name="Marcador de Posição do Rodapé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a:p>
        </p:txBody>
      </p:sp>
      <p:sp>
        <p:nvSpPr>
          <p:cNvPr id="18" name="Marcador de Posição do Número do Diapositivo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7BEB5BB6-300C-4D5B-9AC3-521233952C76}" type="slidenum">
              <a:rPr lang="en-US" smtClean="0"/>
              <a:pPr/>
              <a:t>‹nº›</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ideo" Target="file:///C:\Users\Carpintas\Desktop\fanuc\sadasdasdasdasd.avi" TargetMode="Externa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ideo" Target="file:///C:\Users\Carpintas\Desktop\fanuc\Ud.avi" TargetMode="Externa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ideo" Target="file:///C:\Users\Carpintas\Desktop\fanuc\carrrrrr.avi" TargetMode="Externa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988840"/>
            <a:ext cx="6480048" cy="2301240"/>
          </a:xfrm>
        </p:spPr>
        <p:txBody>
          <a:bodyPr>
            <a:normAutofit fontScale="90000"/>
          </a:bodyPr>
          <a:lstStyle/>
          <a:p>
            <a:r>
              <a:rPr lang="pt-PT" dirty="0" smtClean="0"/>
              <a:t>Medição de Orientações Relativas de um Veículo</a:t>
            </a:r>
            <a:br>
              <a:rPr lang="pt-PT" dirty="0" smtClean="0"/>
            </a:br>
            <a:r>
              <a:rPr lang="pt-PT" dirty="0" smtClean="0"/>
              <a:t>em Movimento</a:t>
            </a:r>
            <a:endParaRPr lang="en-US" dirty="0"/>
          </a:p>
        </p:txBody>
      </p:sp>
      <p:sp>
        <p:nvSpPr>
          <p:cNvPr id="6" name="CaixaDeTexto 5"/>
          <p:cNvSpPr txBox="1"/>
          <p:nvPr/>
        </p:nvSpPr>
        <p:spPr>
          <a:xfrm>
            <a:off x="395536" y="404664"/>
            <a:ext cx="4860032" cy="707886"/>
          </a:xfrm>
          <a:prstGeom prst="rect">
            <a:avLst/>
          </a:prstGeom>
          <a:noFill/>
        </p:spPr>
        <p:txBody>
          <a:bodyPr wrap="square" rtlCol="0">
            <a:spAutoFit/>
          </a:bodyPr>
          <a:lstStyle/>
          <a:p>
            <a:r>
              <a:rPr lang="pt-PT" sz="2000" b="1" dirty="0" smtClean="0"/>
              <a:t>Departamento de Engenharia Mecânica </a:t>
            </a:r>
            <a:endParaRPr lang="pt-PT" sz="2000" b="1" dirty="0"/>
          </a:p>
        </p:txBody>
      </p:sp>
      <p:pic>
        <p:nvPicPr>
          <p:cNvPr id="1027" name="Picture 3" descr="C:\Users\Carpintas\Desktop\logo-ua.png"/>
          <p:cNvPicPr>
            <a:picLocks noChangeAspect="1" noChangeArrowheads="1"/>
          </p:cNvPicPr>
          <p:nvPr/>
        </p:nvPicPr>
        <p:blipFill>
          <a:blip r:embed="rId3" cstate="print"/>
          <a:srcRect/>
          <a:stretch>
            <a:fillRect/>
          </a:stretch>
        </p:blipFill>
        <p:spPr bwMode="auto">
          <a:xfrm>
            <a:off x="6902422" y="0"/>
            <a:ext cx="2241578" cy="1700808"/>
          </a:xfrm>
          <a:prstGeom prst="rect">
            <a:avLst/>
          </a:prstGeom>
          <a:noFill/>
        </p:spPr>
      </p:pic>
      <p:sp>
        <p:nvSpPr>
          <p:cNvPr id="12" name="CaixaDeTexto 11"/>
          <p:cNvSpPr txBox="1"/>
          <p:nvPr/>
        </p:nvSpPr>
        <p:spPr>
          <a:xfrm>
            <a:off x="6804248" y="6516052"/>
            <a:ext cx="2160240" cy="369332"/>
          </a:xfrm>
          <a:prstGeom prst="rect">
            <a:avLst/>
          </a:prstGeom>
          <a:noFill/>
        </p:spPr>
        <p:txBody>
          <a:bodyPr wrap="square" rtlCol="0">
            <a:spAutoFit/>
          </a:bodyPr>
          <a:lstStyle/>
          <a:p>
            <a:pPr algn="r"/>
            <a:r>
              <a:rPr lang="pt-PT" dirty="0" smtClean="0"/>
              <a:t>Julho 2014</a:t>
            </a:r>
            <a:endParaRPr lang="pt-PT" dirty="0"/>
          </a:p>
        </p:txBody>
      </p:sp>
      <p:sp>
        <p:nvSpPr>
          <p:cNvPr id="13" name="CaixaDeTexto 12"/>
          <p:cNvSpPr txBox="1"/>
          <p:nvPr/>
        </p:nvSpPr>
        <p:spPr>
          <a:xfrm>
            <a:off x="251520" y="6488668"/>
            <a:ext cx="2750429" cy="369332"/>
          </a:xfrm>
          <a:prstGeom prst="rect">
            <a:avLst/>
          </a:prstGeom>
          <a:noFill/>
        </p:spPr>
        <p:txBody>
          <a:bodyPr wrap="square" rtlCol="0">
            <a:spAutoFit/>
          </a:bodyPr>
          <a:lstStyle/>
          <a:p>
            <a:r>
              <a:rPr lang="pt-PT" dirty="0" smtClean="0"/>
              <a:t>Dissertação de Mestrado</a:t>
            </a:r>
            <a:endParaRPr lang="pt-PT" dirty="0"/>
          </a:p>
        </p:txBody>
      </p:sp>
      <p:sp>
        <p:nvSpPr>
          <p:cNvPr id="14" name="CaixaDeTexto 13"/>
          <p:cNvSpPr txBox="1"/>
          <p:nvPr/>
        </p:nvSpPr>
        <p:spPr>
          <a:xfrm>
            <a:off x="755576" y="4077072"/>
            <a:ext cx="6192688" cy="1631216"/>
          </a:xfrm>
          <a:prstGeom prst="rect">
            <a:avLst/>
          </a:prstGeom>
          <a:noFill/>
        </p:spPr>
        <p:txBody>
          <a:bodyPr wrap="square" rtlCol="0">
            <a:spAutoFit/>
          </a:bodyPr>
          <a:lstStyle/>
          <a:p>
            <a:r>
              <a:rPr lang="pt-PT" sz="2000" b="1" dirty="0" smtClean="0"/>
              <a:t>Gonçalo Alberto Ramos Carpinteiro</a:t>
            </a:r>
          </a:p>
          <a:p>
            <a:endParaRPr lang="pt-PT" sz="2000" b="1" dirty="0" smtClean="0"/>
          </a:p>
          <a:p>
            <a:r>
              <a:rPr lang="pt-PT" sz="2000" dirty="0" smtClean="0">
                <a:cs typeface="Arial" pitchFamily="34" charset="0"/>
              </a:rPr>
              <a:t>	Orientador: Prof. Dr. Vítor Santos</a:t>
            </a:r>
          </a:p>
          <a:p>
            <a:r>
              <a:rPr lang="pt-PT" sz="2000" dirty="0" smtClean="0">
                <a:cs typeface="Arial" pitchFamily="34" charset="0"/>
              </a:rPr>
              <a:t>	Coorientador: Dr. Ricardo Pascoal</a:t>
            </a:r>
          </a:p>
          <a:p>
            <a:endParaRPr lang="pt-PT" sz="2000" b="1" dirty="0">
              <a:solidFill>
                <a:schemeClr val="bg1">
                  <a:lumMod val="65000"/>
                </a:schemeClr>
              </a:solidFill>
            </a:endParaRPr>
          </a:p>
        </p:txBody>
      </p:sp>
    </p:spTree>
    <p:extLst>
      <p:ext uri="{BB962C8B-B14F-4D97-AF65-F5344CB8AC3E}">
        <p14:creationId xmlns:p14="http://schemas.microsoft.com/office/powerpoint/2010/main" xmlns="" val="32369528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686800" cy="1143000"/>
          </a:xfrm>
        </p:spPr>
        <p:txBody>
          <a:bodyPr>
            <a:normAutofit fontScale="90000"/>
          </a:bodyPr>
          <a:lstStyle/>
          <a:p>
            <a:r>
              <a:rPr lang="pt-PT" b="1" i="1" dirty="0" smtClean="0"/>
              <a:t>Estudo e caracterização dos sensores</a:t>
            </a:r>
            <a:endParaRPr lang="pt-PT" dirty="0"/>
          </a:p>
        </p:txBody>
      </p:sp>
      <p:sp>
        <p:nvSpPr>
          <p:cNvPr id="3" name="Marcador de Posição de Conteúdo 2"/>
          <p:cNvSpPr>
            <a:spLocks noGrp="1"/>
          </p:cNvSpPr>
          <p:nvPr>
            <p:ph idx="1"/>
          </p:nvPr>
        </p:nvSpPr>
        <p:spPr/>
        <p:txBody>
          <a:bodyPr/>
          <a:lstStyle/>
          <a:p>
            <a:r>
              <a:rPr lang="pt-PT" dirty="0" smtClean="0"/>
              <a:t>Leitura com o sensor</a:t>
            </a:r>
          </a:p>
          <a:p>
            <a:r>
              <a:rPr lang="pt-PT" sz="3200" dirty="0" smtClean="0"/>
              <a:t>Espetro do sinal</a:t>
            </a:r>
            <a:endParaRPr lang="pt-PT" dirty="0"/>
          </a:p>
        </p:txBody>
      </p:sp>
      <p:pic>
        <p:nvPicPr>
          <p:cNvPr id="4" name="Picture 4"/>
          <p:cNvPicPr>
            <a:picLocks noChangeAspect="1" noChangeArrowheads="1"/>
          </p:cNvPicPr>
          <p:nvPr/>
        </p:nvPicPr>
        <p:blipFill>
          <a:blip r:embed="rId3" cstate="print"/>
          <a:srcRect/>
          <a:stretch>
            <a:fillRect/>
          </a:stretch>
        </p:blipFill>
        <p:spPr bwMode="auto">
          <a:xfrm>
            <a:off x="6516216" y="1268760"/>
            <a:ext cx="2304256" cy="2358368"/>
          </a:xfrm>
          <a:prstGeom prst="rect">
            <a:avLst/>
          </a:prstGeom>
          <a:noFill/>
          <a:ln w="9525">
            <a:noFill/>
            <a:miter lim="800000"/>
            <a:headEnd/>
            <a:tailEnd/>
          </a:ln>
        </p:spPr>
      </p:pic>
      <p:pic>
        <p:nvPicPr>
          <p:cNvPr id="8194" name="Picture 2" descr="C:\Users\Carpintas\Downloads\Frequencias_Parte-page-001.jpg"/>
          <p:cNvPicPr>
            <a:picLocks noChangeAspect="1" noChangeArrowheads="1"/>
          </p:cNvPicPr>
          <p:nvPr/>
        </p:nvPicPr>
        <p:blipFill>
          <a:blip r:embed="rId4" cstate="print"/>
          <a:srcRect/>
          <a:stretch>
            <a:fillRect/>
          </a:stretch>
        </p:blipFill>
        <p:spPr bwMode="auto">
          <a:xfrm>
            <a:off x="395536" y="2996952"/>
            <a:ext cx="5940152" cy="3375163"/>
          </a:xfrm>
          <a:prstGeom prst="rect">
            <a:avLst/>
          </a:prstGeom>
          <a:noFill/>
        </p:spPr>
      </p:pic>
      <p:sp>
        <p:nvSpPr>
          <p:cNvPr id="6" name="CaixaDeTexto 5"/>
          <p:cNvSpPr txBox="1"/>
          <p:nvPr/>
        </p:nvSpPr>
        <p:spPr>
          <a:xfrm>
            <a:off x="2735795" y="6488668"/>
            <a:ext cx="4284477" cy="369332"/>
          </a:xfrm>
          <a:prstGeom prst="rect">
            <a:avLst/>
          </a:prstGeom>
          <a:noFill/>
        </p:spPr>
        <p:txBody>
          <a:bodyPr wrap="square" rtlCol="0">
            <a:spAutoFit/>
          </a:bodyPr>
          <a:lstStyle/>
          <a:p>
            <a:r>
              <a:rPr lang="pt-PT" dirty="0" smtClean="0"/>
              <a:t>Gonçalo Alberto Ramos Carpinteiro</a:t>
            </a:r>
            <a:endParaRPr lang="pt-PT" dirty="0"/>
          </a:p>
        </p:txBody>
      </p:sp>
      <p:sp>
        <p:nvSpPr>
          <p:cNvPr id="7" name="Marcador de Posição do Número do Diapositivo 4"/>
          <p:cNvSpPr>
            <a:spLocks noGrp="1"/>
          </p:cNvSpPr>
          <p:nvPr>
            <p:ph type="sldNum" sz="quarter" idx="12"/>
          </p:nvPr>
        </p:nvSpPr>
        <p:spPr>
          <a:xfrm>
            <a:off x="6553200" y="6482364"/>
            <a:ext cx="2339280" cy="365125"/>
          </a:xfrm>
        </p:spPr>
        <p:txBody>
          <a:bodyPr/>
          <a:lstStyle/>
          <a:p>
            <a:fld id="{EADB1DC9-B381-4533-9B50-557AAAC2262B}" type="slidenum">
              <a:rPr lang="en-US" sz="2000" smtClean="0"/>
              <a:pPr/>
              <a:t>10</a:t>
            </a:fld>
            <a:endParaRPr lang="en-US" sz="2000" dirty="0"/>
          </a:p>
        </p:txBody>
      </p:sp>
      <p:sp>
        <p:nvSpPr>
          <p:cNvPr id="8" name="CaixaDeTexto 7"/>
          <p:cNvSpPr txBox="1"/>
          <p:nvPr/>
        </p:nvSpPr>
        <p:spPr>
          <a:xfrm>
            <a:off x="0" y="6488668"/>
            <a:ext cx="1475656" cy="369332"/>
          </a:xfrm>
          <a:prstGeom prst="rect">
            <a:avLst/>
          </a:prstGeom>
          <a:noFill/>
        </p:spPr>
        <p:txBody>
          <a:bodyPr wrap="square" rtlCol="0">
            <a:spAutoFit/>
          </a:bodyPr>
          <a:lstStyle/>
          <a:p>
            <a:pPr algn="r"/>
            <a:r>
              <a:rPr lang="pt-PT" dirty="0" smtClean="0"/>
              <a:t>Julho 2014</a:t>
            </a:r>
            <a:endParaRPr lang="pt-PT"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686800" cy="1143000"/>
          </a:xfrm>
        </p:spPr>
        <p:txBody>
          <a:bodyPr>
            <a:normAutofit fontScale="90000"/>
          </a:bodyPr>
          <a:lstStyle/>
          <a:p>
            <a:r>
              <a:rPr lang="pt-PT" b="1" i="1" dirty="0" smtClean="0"/>
              <a:t>Estudo e caracterização dos sensores</a:t>
            </a:r>
            <a:endParaRPr lang="pt-PT" dirty="0"/>
          </a:p>
        </p:txBody>
      </p:sp>
      <p:pic>
        <p:nvPicPr>
          <p:cNvPr id="5122" name="Picture 2"/>
          <p:cNvPicPr>
            <a:picLocks noGrp="1" noChangeAspect="1" noChangeArrowheads="1"/>
          </p:cNvPicPr>
          <p:nvPr>
            <p:ph idx="1"/>
          </p:nvPr>
        </p:nvPicPr>
        <p:blipFill>
          <a:blip r:embed="rId3" cstate="print"/>
          <a:srcRect/>
          <a:stretch>
            <a:fillRect/>
          </a:stretch>
        </p:blipFill>
        <p:spPr bwMode="auto">
          <a:xfrm>
            <a:off x="5580112" y="1124744"/>
            <a:ext cx="2952328" cy="2242807"/>
          </a:xfrm>
          <a:prstGeom prst="rect">
            <a:avLst/>
          </a:prstGeom>
          <a:noFill/>
          <a:ln w="9525">
            <a:noFill/>
            <a:miter lim="800000"/>
            <a:headEnd/>
            <a:tailEnd/>
          </a:ln>
        </p:spPr>
      </p:pic>
      <p:sp>
        <p:nvSpPr>
          <p:cNvPr id="7" name="Marcador de Posição de Conteúdo 2"/>
          <p:cNvSpPr txBox="1">
            <a:spLocks/>
          </p:cNvSpPr>
          <p:nvPr/>
        </p:nvSpPr>
        <p:spPr>
          <a:xfrm>
            <a:off x="457200" y="1600200"/>
            <a:ext cx="4906888" cy="4525963"/>
          </a:xfrm>
          <a:prstGeom prst="rect">
            <a:avLst/>
          </a:prstGeom>
        </p:spPr>
        <p:txBody>
          <a:bodyPr vert="horz">
            <a:normAutofit/>
          </a:bodyPr>
          <a:lstStyle/>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r>
              <a:rPr kumimoji="0" lang="pt-PT" sz="3000" b="0" i="0" u="none" strike="noStrike" kern="1200" cap="none" spc="0" normalizeH="0" baseline="0" noProof="0" dirty="0" smtClean="0">
                <a:ln>
                  <a:noFill/>
                </a:ln>
                <a:solidFill>
                  <a:schemeClr val="tx1"/>
                </a:solidFill>
                <a:effectLst/>
                <a:uLnTx/>
                <a:uFillTx/>
                <a:latin typeface="+mn-lt"/>
                <a:ea typeface="+mn-ea"/>
                <a:cs typeface="+mn-cs"/>
              </a:rPr>
              <a:t>Leitura do sinal no osciloscópio:</a:t>
            </a: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endParaRPr lang="pt-PT" sz="3000" dirty="0" smtClean="0"/>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endParaRPr kumimoji="0" lang="pt-PT" sz="3000" b="0" i="0" u="none" strike="noStrike" kern="1200" cap="none" spc="0" normalizeH="0" baseline="0" noProof="0" dirty="0" smtClean="0">
              <a:ln>
                <a:noFill/>
              </a:ln>
              <a:solidFill>
                <a:schemeClr val="tx1"/>
              </a:solidFill>
              <a:effectLst/>
              <a:uLnTx/>
              <a:uFillTx/>
              <a:latin typeface="+mn-lt"/>
              <a:ea typeface="+mn-ea"/>
              <a:cs typeface="+mn-cs"/>
            </a:endParaRP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r>
              <a:rPr lang="pt-PT" sz="3000" dirty="0" smtClean="0"/>
              <a:t> Histograma da distribuição:</a:t>
            </a:r>
            <a:endParaRPr kumimoji="0" lang="pt-PT" sz="3000" b="0" i="0" u="none" strike="noStrike" kern="1200" cap="none" spc="0" normalizeH="0" baseline="0" noProof="0" dirty="0" smtClean="0">
              <a:ln>
                <a:noFill/>
              </a:ln>
              <a:solidFill>
                <a:schemeClr val="tx1"/>
              </a:solidFill>
              <a:effectLst/>
              <a:uLnTx/>
              <a:uFillTx/>
              <a:latin typeface="+mn-lt"/>
              <a:ea typeface="+mn-ea"/>
              <a:cs typeface="+mn-cs"/>
            </a:endParaRP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endParaRPr kumimoji="0" lang="pt-PT" sz="3000" b="0" i="0" u="none" strike="noStrike" kern="1200" cap="none" spc="0" normalizeH="0" baseline="0" noProof="0" dirty="0">
              <a:ln>
                <a:noFill/>
              </a:ln>
              <a:solidFill>
                <a:schemeClr val="tx1"/>
              </a:solidFill>
              <a:effectLst/>
              <a:uLnTx/>
              <a:uFillTx/>
              <a:latin typeface="+mn-lt"/>
              <a:ea typeface="+mn-ea"/>
              <a:cs typeface="+mn-cs"/>
            </a:endParaRPr>
          </a:p>
        </p:txBody>
      </p:sp>
      <p:pic>
        <p:nvPicPr>
          <p:cNvPr id="5124" name="Picture 4"/>
          <p:cNvPicPr>
            <a:picLocks noChangeAspect="1" noChangeArrowheads="1"/>
          </p:cNvPicPr>
          <p:nvPr/>
        </p:nvPicPr>
        <p:blipFill>
          <a:blip r:embed="rId4" cstate="print"/>
          <a:srcRect/>
          <a:stretch>
            <a:fillRect/>
          </a:stretch>
        </p:blipFill>
        <p:spPr bwMode="auto">
          <a:xfrm>
            <a:off x="5580112" y="3429000"/>
            <a:ext cx="2952328" cy="3021659"/>
          </a:xfrm>
          <a:prstGeom prst="rect">
            <a:avLst/>
          </a:prstGeom>
          <a:noFill/>
          <a:ln w="9525">
            <a:noFill/>
            <a:miter lim="800000"/>
            <a:headEnd/>
            <a:tailEnd/>
          </a:ln>
        </p:spPr>
      </p:pic>
      <p:sp>
        <p:nvSpPr>
          <p:cNvPr id="9" name="CaixaDeTexto 8"/>
          <p:cNvSpPr txBox="1"/>
          <p:nvPr/>
        </p:nvSpPr>
        <p:spPr>
          <a:xfrm>
            <a:off x="2735795" y="6488668"/>
            <a:ext cx="4284477" cy="369332"/>
          </a:xfrm>
          <a:prstGeom prst="rect">
            <a:avLst/>
          </a:prstGeom>
          <a:noFill/>
        </p:spPr>
        <p:txBody>
          <a:bodyPr wrap="square" rtlCol="0">
            <a:spAutoFit/>
          </a:bodyPr>
          <a:lstStyle/>
          <a:p>
            <a:r>
              <a:rPr lang="pt-PT" dirty="0" smtClean="0"/>
              <a:t>Gonçalo Alberto Ramos Carpinteiro</a:t>
            </a:r>
            <a:endParaRPr lang="pt-PT" dirty="0"/>
          </a:p>
        </p:txBody>
      </p:sp>
      <p:sp>
        <p:nvSpPr>
          <p:cNvPr id="10" name="Marcador de Posição do Número do Diapositivo 4"/>
          <p:cNvSpPr>
            <a:spLocks noGrp="1"/>
          </p:cNvSpPr>
          <p:nvPr>
            <p:ph type="sldNum" sz="quarter" idx="12"/>
          </p:nvPr>
        </p:nvSpPr>
        <p:spPr>
          <a:xfrm>
            <a:off x="6553200" y="6482364"/>
            <a:ext cx="2339280" cy="365125"/>
          </a:xfrm>
        </p:spPr>
        <p:txBody>
          <a:bodyPr/>
          <a:lstStyle/>
          <a:p>
            <a:fld id="{EADB1DC9-B381-4533-9B50-557AAAC2262B}" type="slidenum">
              <a:rPr lang="en-US" sz="2000" smtClean="0"/>
              <a:pPr/>
              <a:t>11</a:t>
            </a:fld>
            <a:endParaRPr lang="en-US" sz="2000" dirty="0"/>
          </a:p>
        </p:txBody>
      </p:sp>
      <p:sp>
        <p:nvSpPr>
          <p:cNvPr id="11" name="CaixaDeTexto 10"/>
          <p:cNvSpPr txBox="1"/>
          <p:nvPr/>
        </p:nvSpPr>
        <p:spPr>
          <a:xfrm>
            <a:off x="0" y="6488668"/>
            <a:ext cx="1475656" cy="369332"/>
          </a:xfrm>
          <a:prstGeom prst="rect">
            <a:avLst/>
          </a:prstGeom>
          <a:noFill/>
        </p:spPr>
        <p:txBody>
          <a:bodyPr wrap="square" rtlCol="0">
            <a:spAutoFit/>
          </a:bodyPr>
          <a:lstStyle/>
          <a:p>
            <a:pPr algn="r"/>
            <a:r>
              <a:rPr lang="pt-PT" dirty="0" smtClean="0"/>
              <a:t>Julho 2014</a:t>
            </a:r>
            <a:endParaRPr lang="pt-PT"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3" cstate="print"/>
          <a:srcRect/>
          <a:stretch>
            <a:fillRect/>
          </a:stretch>
        </p:blipFill>
        <p:spPr bwMode="auto">
          <a:xfrm>
            <a:off x="5652120" y="1124744"/>
            <a:ext cx="2988140" cy="2304256"/>
          </a:xfrm>
          <a:prstGeom prst="rect">
            <a:avLst/>
          </a:prstGeom>
          <a:noFill/>
          <a:ln w="9525">
            <a:noFill/>
            <a:miter lim="800000"/>
            <a:headEnd/>
            <a:tailEnd/>
          </a:ln>
        </p:spPr>
      </p:pic>
      <p:sp>
        <p:nvSpPr>
          <p:cNvPr id="2" name="Título 1"/>
          <p:cNvSpPr>
            <a:spLocks noGrp="1"/>
          </p:cNvSpPr>
          <p:nvPr>
            <p:ph type="title"/>
          </p:nvPr>
        </p:nvSpPr>
        <p:spPr>
          <a:xfrm>
            <a:off x="457200" y="274638"/>
            <a:ext cx="8686800" cy="1143000"/>
          </a:xfrm>
        </p:spPr>
        <p:txBody>
          <a:bodyPr>
            <a:normAutofit fontScale="90000"/>
          </a:bodyPr>
          <a:lstStyle/>
          <a:p>
            <a:r>
              <a:rPr lang="pt-PT" b="1" i="1" dirty="0" smtClean="0"/>
              <a:t>Estudo e caracterização dos sensores</a:t>
            </a:r>
            <a:endParaRPr lang="pt-PT" dirty="0"/>
          </a:p>
        </p:txBody>
      </p:sp>
      <p:sp>
        <p:nvSpPr>
          <p:cNvPr id="7" name="Marcador de Posição de Conteúdo 2"/>
          <p:cNvSpPr txBox="1">
            <a:spLocks/>
          </p:cNvSpPr>
          <p:nvPr/>
        </p:nvSpPr>
        <p:spPr>
          <a:xfrm>
            <a:off x="457200" y="1600200"/>
            <a:ext cx="4906888" cy="4525963"/>
          </a:xfrm>
          <a:prstGeom prst="rect">
            <a:avLst/>
          </a:prstGeom>
        </p:spPr>
        <p:txBody>
          <a:bodyPr vert="horz">
            <a:normAutofit/>
          </a:bodyPr>
          <a:lstStyle/>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r>
              <a:rPr kumimoji="0" lang="pt-PT" sz="3000" b="0" i="0" u="none" strike="noStrike" kern="1200" cap="none" spc="0" normalizeH="0" baseline="0" noProof="0" dirty="0" smtClean="0">
                <a:ln>
                  <a:noFill/>
                </a:ln>
                <a:solidFill>
                  <a:schemeClr val="tx1"/>
                </a:solidFill>
                <a:effectLst/>
                <a:uLnTx/>
                <a:uFillTx/>
                <a:latin typeface="+mn-lt"/>
                <a:ea typeface="+mn-ea"/>
                <a:cs typeface="+mn-cs"/>
              </a:rPr>
              <a:t>Leitura do sinal no osciloscópio:</a:t>
            </a: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endParaRPr lang="pt-PT" sz="3000" dirty="0" smtClean="0"/>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endParaRPr kumimoji="0" lang="pt-PT" sz="3000" b="0" i="0" u="none" strike="noStrike" kern="1200" cap="none" spc="0" normalizeH="0" baseline="0" noProof="0" dirty="0" smtClean="0">
              <a:ln>
                <a:noFill/>
              </a:ln>
              <a:solidFill>
                <a:schemeClr val="tx1"/>
              </a:solidFill>
              <a:effectLst/>
              <a:uLnTx/>
              <a:uFillTx/>
              <a:latin typeface="+mn-lt"/>
              <a:ea typeface="+mn-ea"/>
              <a:cs typeface="+mn-cs"/>
            </a:endParaRP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r>
              <a:rPr lang="pt-PT" sz="3000" dirty="0" smtClean="0"/>
              <a:t> Histograma da distribuição:</a:t>
            </a:r>
            <a:endParaRPr kumimoji="0" lang="pt-PT" sz="3000" b="0" i="0" u="none" strike="noStrike" kern="1200" cap="none" spc="0" normalizeH="0" baseline="0" noProof="0" dirty="0" smtClean="0">
              <a:ln>
                <a:noFill/>
              </a:ln>
              <a:solidFill>
                <a:schemeClr val="tx1"/>
              </a:solidFill>
              <a:effectLst/>
              <a:uLnTx/>
              <a:uFillTx/>
              <a:latin typeface="+mn-lt"/>
              <a:ea typeface="+mn-ea"/>
              <a:cs typeface="+mn-cs"/>
            </a:endParaRP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endParaRPr kumimoji="0" lang="pt-PT" sz="3000" b="0" i="0" u="none" strike="noStrike" kern="1200" cap="none" spc="0" normalizeH="0" baseline="0" noProof="0" dirty="0">
              <a:ln>
                <a:noFill/>
              </a:ln>
              <a:solidFill>
                <a:schemeClr val="tx1"/>
              </a:solidFill>
              <a:effectLst/>
              <a:uLnTx/>
              <a:uFillTx/>
              <a:latin typeface="+mn-lt"/>
              <a:ea typeface="+mn-ea"/>
              <a:cs typeface="+mn-cs"/>
            </a:endParaRPr>
          </a:p>
        </p:txBody>
      </p:sp>
      <p:pic>
        <p:nvPicPr>
          <p:cNvPr id="6146" name="Picture 2"/>
          <p:cNvPicPr>
            <a:picLocks noChangeAspect="1" noChangeArrowheads="1"/>
          </p:cNvPicPr>
          <p:nvPr/>
        </p:nvPicPr>
        <p:blipFill>
          <a:blip r:embed="rId4" cstate="print"/>
          <a:srcRect/>
          <a:stretch>
            <a:fillRect/>
          </a:stretch>
        </p:blipFill>
        <p:spPr bwMode="auto">
          <a:xfrm>
            <a:off x="5652120" y="3501008"/>
            <a:ext cx="3018895" cy="2952328"/>
          </a:xfrm>
          <a:prstGeom prst="rect">
            <a:avLst/>
          </a:prstGeom>
          <a:noFill/>
          <a:ln w="9525">
            <a:noFill/>
            <a:miter lim="800000"/>
            <a:headEnd/>
            <a:tailEnd/>
          </a:ln>
        </p:spPr>
      </p:pic>
      <p:sp>
        <p:nvSpPr>
          <p:cNvPr id="12" name="CaixaDeTexto 11"/>
          <p:cNvSpPr txBox="1"/>
          <p:nvPr/>
        </p:nvSpPr>
        <p:spPr>
          <a:xfrm>
            <a:off x="2735795" y="6488668"/>
            <a:ext cx="4284477" cy="369332"/>
          </a:xfrm>
          <a:prstGeom prst="rect">
            <a:avLst/>
          </a:prstGeom>
          <a:noFill/>
        </p:spPr>
        <p:txBody>
          <a:bodyPr wrap="square" rtlCol="0">
            <a:spAutoFit/>
          </a:bodyPr>
          <a:lstStyle/>
          <a:p>
            <a:r>
              <a:rPr lang="pt-PT" dirty="0" smtClean="0"/>
              <a:t>Gonçalo Alberto Ramos Carpinteiro</a:t>
            </a:r>
            <a:endParaRPr lang="pt-PT" dirty="0"/>
          </a:p>
        </p:txBody>
      </p:sp>
      <p:sp>
        <p:nvSpPr>
          <p:cNvPr id="13" name="Marcador de Posição do Número do Diapositivo 4"/>
          <p:cNvSpPr>
            <a:spLocks noGrp="1"/>
          </p:cNvSpPr>
          <p:nvPr>
            <p:ph type="sldNum" sz="quarter" idx="12"/>
          </p:nvPr>
        </p:nvSpPr>
        <p:spPr>
          <a:xfrm>
            <a:off x="6553200" y="6482364"/>
            <a:ext cx="2339280" cy="365125"/>
          </a:xfrm>
        </p:spPr>
        <p:txBody>
          <a:bodyPr/>
          <a:lstStyle/>
          <a:p>
            <a:fld id="{EADB1DC9-B381-4533-9B50-557AAAC2262B}" type="slidenum">
              <a:rPr lang="en-US" sz="2000" smtClean="0"/>
              <a:pPr/>
              <a:t>12</a:t>
            </a:fld>
            <a:endParaRPr lang="en-US" sz="2000" dirty="0"/>
          </a:p>
        </p:txBody>
      </p:sp>
      <p:sp>
        <p:nvSpPr>
          <p:cNvPr id="14" name="CaixaDeTexto 13"/>
          <p:cNvSpPr txBox="1"/>
          <p:nvPr/>
        </p:nvSpPr>
        <p:spPr>
          <a:xfrm>
            <a:off x="0" y="6488668"/>
            <a:ext cx="1475656" cy="369332"/>
          </a:xfrm>
          <a:prstGeom prst="rect">
            <a:avLst/>
          </a:prstGeom>
          <a:noFill/>
        </p:spPr>
        <p:txBody>
          <a:bodyPr wrap="square" rtlCol="0">
            <a:spAutoFit/>
          </a:bodyPr>
          <a:lstStyle/>
          <a:p>
            <a:pPr algn="r"/>
            <a:r>
              <a:rPr lang="pt-PT" dirty="0" smtClean="0"/>
              <a:t>Julho 2014</a:t>
            </a:r>
            <a:endParaRPr lang="pt-PT"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686800" cy="1143000"/>
          </a:xfrm>
        </p:spPr>
        <p:txBody>
          <a:bodyPr>
            <a:normAutofit fontScale="90000"/>
          </a:bodyPr>
          <a:lstStyle/>
          <a:p>
            <a:r>
              <a:rPr lang="pt-PT" b="1" i="1" dirty="0" smtClean="0"/>
              <a:t>Estudo e caracterização dos sensores</a:t>
            </a:r>
            <a:endParaRPr lang="pt-PT" dirty="0"/>
          </a:p>
        </p:txBody>
      </p:sp>
      <p:sp>
        <p:nvSpPr>
          <p:cNvPr id="3" name="Marcador de Posição de Conteúdo 2"/>
          <p:cNvSpPr>
            <a:spLocks noGrp="1"/>
          </p:cNvSpPr>
          <p:nvPr>
            <p:ph idx="1"/>
          </p:nvPr>
        </p:nvSpPr>
        <p:spPr/>
        <p:txBody>
          <a:bodyPr/>
          <a:lstStyle/>
          <a:p>
            <a:r>
              <a:rPr lang="pt-PT" dirty="0" smtClean="0"/>
              <a:t>Calibração com Polinómios</a:t>
            </a:r>
            <a:endParaRPr lang="pt-PT" dirty="0"/>
          </a:p>
        </p:txBody>
      </p:sp>
      <p:sp>
        <p:nvSpPr>
          <p:cNvPr id="4" name="CaixaDeTexto 3"/>
          <p:cNvSpPr txBox="1"/>
          <p:nvPr/>
        </p:nvSpPr>
        <p:spPr>
          <a:xfrm>
            <a:off x="2735795" y="6488668"/>
            <a:ext cx="4284477" cy="369332"/>
          </a:xfrm>
          <a:prstGeom prst="rect">
            <a:avLst/>
          </a:prstGeom>
          <a:noFill/>
        </p:spPr>
        <p:txBody>
          <a:bodyPr wrap="square" rtlCol="0">
            <a:spAutoFit/>
          </a:bodyPr>
          <a:lstStyle/>
          <a:p>
            <a:r>
              <a:rPr lang="pt-PT" dirty="0" smtClean="0"/>
              <a:t>Gonçalo Alberto Ramos Carpinteiro</a:t>
            </a:r>
            <a:endParaRPr lang="pt-PT" dirty="0"/>
          </a:p>
        </p:txBody>
      </p:sp>
      <p:sp>
        <p:nvSpPr>
          <p:cNvPr id="5" name="Marcador de Posição do Número do Diapositivo 4"/>
          <p:cNvSpPr>
            <a:spLocks noGrp="1"/>
          </p:cNvSpPr>
          <p:nvPr>
            <p:ph type="sldNum" sz="quarter" idx="12"/>
          </p:nvPr>
        </p:nvSpPr>
        <p:spPr>
          <a:xfrm>
            <a:off x="6553200" y="6482364"/>
            <a:ext cx="2339280" cy="365125"/>
          </a:xfrm>
        </p:spPr>
        <p:txBody>
          <a:bodyPr/>
          <a:lstStyle/>
          <a:p>
            <a:fld id="{EADB1DC9-B381-4533-9B50-557AAAC2262B}" type="slidenum">
              <a:rPr lang="en-US" sz="2000" smtClean="0"/>
              <a:pPr/>
              <a:t>13</a:t>
            </a:fld>
            <a:endParaRPr lang="en-US" sz="2000" dirty="0"/>
          </a:p>
        </p:txBody>
      </p:sp>
      <p:sp>
        <p:nvSpPr>
          <p:cNvPr id="6" name="CaixaDeTexto 5"/>
          <p:cNvSpPr txBox="1"/>
          <p:nvPr/>
        </p:nvSpPr>
        <p:spPr>
          <a:xfrm>
            <a:off x="0" y="6488668"/>
            <a:ext cx="1475656" cy="369332"/>
          </a:xfrm>
          <a:prstGeom prst="rect">
            <a:avLst/>
          </a:prstGeom>
          <a:noFill/>
        </p:spPr>
        <p:txBody>
          <a:bodyPr wrap="square" rtlCol="0">
            <a:spAutoFit/>
          </a:bodyPr>
          <a:lstStyle/>
          <a:p>
            <a:pPr algn="r"/>
            <a:r>
              <a:rPr lang="pt-PT" dirty="0" smtClean="0"/>
              <a:t>Julho 2014</a:t>
            </a:r>
            <a:endParaRPr lang="pt-PT" dirty="0"/>
          </a:p>
        </p:txBody>
      </p:sp>
      <p:pic>
        <p:nvPicPr>
          <p:cNvPr id="31748" name="Picture 4" descr="http://pdf2jpg.net/files/6bf33c53ac9af28208f55d558af0876254b64f7a/Pol5-page-001.jpg"/>
          <p:cNvPicPr>
            <a:picLocks noChangeAspect="1" noChangeArrowheads="1"/>
          </p:cNvPicPr>
          <p:nvPr/>
        </p:nvPicPr>
        <p:blipFill>
          <a:blip r:embed="rId3" cstate="print"/>
          <a:srcRect/>
          <a:stretch>
            <a:fillRect/>
          </a:stretch>
        </p:blipFill>
        <p:spPr bwMode="auto">
          <a:xfrm>
            <a:off x="6199517" y="2852936"/>
            <a:ext cx="2944483" cy="3174951"/>
          </a:xfrm>
          <a:prstGeom prst="rect">
            <a:avLst/>
          </a:prstGeom>
          <a:noFill/>
        </p:spPr>
      </p:pic>
      <p:pic>
        <p:nvPicPr>
          <p:cNvPr id="31750" name="Picture 6" descr="http://pdf2jpg.net/files/bd31ebba6ee316b9450bc07304692582e4da65e4/Pol4-page-001.jpg"/>
          <p:cNvPicPr>
            <a:picLocks noChangeAspect="1" noChangeArrowheads="1"/>
          </p:cNvPicPr>
          <p:nvPr/>
        </p:nvPicPr>
        <p:blipFill>
          <a:blip r:embed="rId4" cstate="print"/>
          <a:srcRect/>
          <a:stretch>
            <a:fillRect/>
          </a:stretch>
        </p:blipFill>
        <p:spPr bwMode="auto">
          <a:xfrm>
            <a:off x="3131840" y="2852936"/>
            <a:ext cx="2968824" cy="3201197"/>
          </a:xfrm>
          <a:prstGeom prst="rect">
            <a:avLst/>
          </a:prstGeom>
          <a:noFill/>
        </p:spPr>
      </p:pic>
      <p:pic>
        <p:nvPicPr>
          <p:cNvPr id="31752" name="Picture 8" descr="http://pdf2jpg.net/files/3b7a91a83e64b54bb2afb25f8c9b708bd1e17461/Pol3-page-001.jpg"/>
          <p:cNvPicPr>
            <a:picLocks noChangeAspect="1" noChangeArrowheads="1"/>
          </p:cNvPicPr>
          <p:nvPr/>
        </p:nvPicPr>
        <p:blipFill>
          <a:blip r:embed="rId5" cstate="print"/>
          <a:srcRect/>
          <a:stretch>
            <a:fillRect/>
          </a:stretch>
        </p:blipFill>
        <p:spPr bwMode="auto">
          <a:xfrm>
            <a:off x="0" y="2826814"/>
            <a:ext cx="2987824" cy="3221684"/>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686800" cy="1143000"/>
          </a:xfrm>
        </p:spPr>
        <p:txBody>
          <a:bodyPr>
            <a:normAutofit fontScale="90000"/>
          </a:bodyPr>
          <a:lstStyle/>
          <a:p>
            <a:r>
              <a:rPr lang="pt-PT" b="1" i="1" dirty="0" smtClean="0"/>
              <a:t>Estudo e caracterização dos sensores</a:t>
            </a:r>
            <a:endParaRPr lang="pt-PT" dirty="0"/>
          </a:p>
        </p:txBody>
      </p:sp>
      <p:sp>
        <p:nvSpPr>
          <p:cNvPr id="3" name="Marcador de Posição de Conteúdo 2"/>
          <p:cNvSpPr>
            <a:spLocks noGrp="1"/>
          </p:cNvSpPr>
          <p:nvPr>
            <p:ph idx="1"/>
          </p:nvPr>
        </p:nvSpPr>
        <p:spPr/>
        <p:txBody>
          <a:bodyPr/>
          <a:lstStyle/>
          <a:p>
            <a:r>
              <a:rPr lang="pt-PT" dirty="0" smtClean="0"/>
              <a:t>Calibração com Exponenciais</a:t>
            </a:r>
            <a:endParaRPr lang="pt-PT" dirty="0"/>
          </a:p>
        </p:txBody>
      </p:sp>
      <p:sp>
        <p:nvSpPr>
          <p:cNvPr id="4" name="CaixaDeTexto 3"/>
          <p:cNvSpPr txBox="1"/>
          <p:nvPr/>
        </p:nvSpPr>
        <p:spPr>
          <a:xfrm>
            <a:off x="2735795" y="6488668"/>
            <a:ext cx="4284477" cy="369332"/>
          </a:xfrm>
          <a:prstGeom prst="rect">
            <a:avLst/>
          </a:prstGeom>
          <a:noFill/>
        </p:spPr>
        <p:txBody>
          <a:bodyPr wrap="square" rtlCol="0">
            <a:spAutoFit/>
          </a:bodyPr>
          <a:lstStyle/>
          <a:p>
            <a:r>
              <a:rPr lang="pt-PT" dirty="0" smtClean="0"/>
              <a:t>Gonçalo Alberto Ramos Carpinteiro</a:t>
            </a:r>
            <a:endParaRPr lang="pt-PT" dirty="0"/>
          </a:p>
        </p:txBody>
      </p:sp>
      <p:sp>
        <p:nvSpPr>
          <p:cNvPr id="5" name="Marcador de Posição do Número do Diapositivo 4"/>
          <p:cNvSpPr>
            <a:spLocks noGrp="1"/>
          </p:cNvSpPr>
          <p:nvPr>
            <p:ph type="sldNum" sz="quarter" idx="12"/>
          </p:nvPr>
        </p:nvSpPr>
        <p:spPr>
          <a:xfrm>
            <a:off x="6553200" y="6482364"/>
            <a:ext cx="2339280" cy="365125"/>
          </a:xfrm>
        </p:spPr>
        <p:txBody>
          <a:bodyPr/>
          <a:lstStyle/>
          <a:p>
            <a:fld id="{EADB1DC9-B381-4533-9B50-557AAAC2262B}" type="slidenum">
              <a:rPr lang="en-US" sz="2000" smtClean="0"/>
              <a:pPr/>
              <a:t>14</a:t>
            </a:fld>
            <a:endParaRPr lang="en-US" sz="2000" dirty="0"/>
          </a:p>
        </p:txBody>
      </p:sp>
      <p:sp>
        <p:nvSpPr>
          <p:cNvPr id="6" name="CaixaDeTexto 5"/>
          <p:cNvSpPr txBox="1"/>
          <p:nvPr/>
        </p:nvSpPr>
        <p:spPr>
          <a:xfrm>
            <a:off x="0" y="6488668"/>
            <a:ext cx="1475656" cy="369332"/>
          </a:xfrm>
          <a:prstGeom prst="rect">
            <a:avLst/>
          </a:prstGeom>
          <a:noFill/>
        </p:spPr>
        <p:txBody>
          <a:bodyPr wrap="square" rtlCol="0">
            <a:spAutoFit/>
          </a:bodyPr>
          <a:lstStyle/>
          <a:p>
            <a:pPr algn="r"/>
            <a:r>
              <a:rPr lang="pt-PT" dirty="0" smtClean="0"/>
              <a:t>Julho 2014</a:t>
            </a:r>
            <a:endParaRPr lang="pt-PT" dirty="0"/>
          </a:p>
        </p:txBody>
      </p:sp>
      <p:pic>
        <p:nvPicPr>
          <p:cNvPr id="31746" name="Picture 2" descr="http://pdf2jpg.net/files/ca6794d68936d03149d5c46146a2d4dce7b96433/Exp1-page-001.jpg"/>
          <p:cNvPicPr>
            <a:picLocks noChangeAspect="1" noChangeArrowheads="1"/>
          </p:cNvPicPr>
          <p:nvPr/>
        </p:nvPicPr>
        <p:blipFill>
          <a:blip r:embed="rId3" cstate="print"/>
          <a:srcRect/>
          <a:stretch>
            <a:fillRect/>
          </a:stretch>
        </p:blipFill>
        <p:spPr bwMode="auto">
          <a:xfrm>
            <a:off x="611560" y="2420888"/>
            <a:ext cx="3411950" cy="3679007"/>
          </a:xfrm>
          <a:prstGeom prst="rect">
            <a:avLst/>
          </a:prstGeom>
          <a:noFill/>
        </p:spPr>
      </p:pic>
      <p:pic>
        <p:nvPicPr>
          <p:cNvPr id="61442" name="Picture 2" descr="http://pdf2jpg.net/files/bb5ac3f85899d8d83b8bf828935455b89a257784/Exp2-page-001.jpg"/>
          <p:cNvPicPr>
            <a:picLocks noChangeAspect="1" noChangeArrowheads="1"/>
          </p:cNvPicPr>
          <p:nvPr/>
        </p:nvPicPr>
        <p:blipFill>
          <a:blip r:embed="rId4" cstate="print"/>
          <a:srcRect/>
          <a:stretch>
            <a:fillRect/>
          </a:stretch>
        </p:blipFill>
        <p:spPr bwMode="auto">
          <a:xfrm>
            <a:off x="4788024" y="2420888"/>
            <a:ext cx="3456384" cy="3726919"/>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686800" cy="1143000"/>
          </a:xfrm>
        </p:spPr>
        <p:txBody>
          <a:bodyPr>
            <a:normAutofit fontScale="90000"/>
          </a:bodyPr>
          <a:lstStyle/>
          <a:p>
            <a:r>
              <a:rPr lang="pt-PT" b="1" i="1" dirty="0" smtClean="0"/>
              <a:t>Estudo e caracterização dos sensores</a:t>
            </a:r>
            <a:endParaRPr lang="pt-PT" dirty="0"/>
          </a:p>
        </p:txBody>
      </p:sp>
      <p:sp>
        <p:nvSpPr>
          <p:cNvPr id="3" name="Marcador de Posição de Conteúdo 2"/>
          <p:cNvSpPr>
            <a:spLocks noGrp="1"/>
          </p:cNvSpPr>
          <p:nvPr>
            <p:ph idx="1"/>
          </p:nvPr>
        </p:nvSpPr>
        <p:spPr/>
        <p:txBody>
          <a:bodyPr/>
          <a:lstStyle/>
          <a:p>
            <a:r>
              <a:rPr lang="pt-PT" dirty="0" smtClean="0"/>
              <a:t>Coeficientes de correlação:</a:t>
            </a:r>
            <a:endParaRPr lang="pt-PT" dirty="0"/>
          </a:p>
        </p:txBody>
      </p:sp>
      <p:graphicFrame>
        <p:nvGraphicFramePr>
          <p:cNvPr id="4" name="Tabela 3"/>
          <p:cNvGraphicFramePr>
            <a:graphicFrameLocks noGrp="1"/>
          </p:cNvGraphicFramePr>
          <p:nvPr/>
        </p:nvGraphicFramePr>
        <p:xfrm>
          <a:off x="2987824" y="2348880"/>
          <a:ext cx="3672408" cy="3337560"/>
        </p:xfrm>
        <a:graphic>
          <a:graphicData uri="http://schemas.openxmlformats.org/drawingml/2006/table">
            <a:tbl>
              <a:tblPr firstRow="1" bandRow="1">
                <a:tableStyleId>{5C22544A-7EE6-4342-B048-85BDC9FD1C3A}</a:tableStyleId>
              </a:tblPr>
              <a:tblGrid>
                <a:gridCol w="1152128"/>
                <a:gridCol w="2520280"/>
              </a:tblGrid>
              <a:tr h="370840">
                <a:tc>
                  <a:txBody>
                    <a:bodyPr/>
                    <a:lstStyle/>
                    <a:p>
                      <a:pPr algn="ctr"/>
                      <a:r>
                        <a:rPr lang="pt-PT" dirty="0" smtClean="0">
                          <a:solidFill>
                            <a:schemeClr val="bg1"/>
                          </a:solidFill>
                        </a:rPr>
                        <a:t>Sensor</a:t>
                      </a:r>
                      <a:endParaRPr lang="pt-PT" dirty="0">
                        <a:solidFill>
                          <a:schemeClr val="bg1"/>
                        </a:solidFill>
                      </a:endParaRPr>
                    </a:p>
                  </a:txBody>
                  <a:tcPr/>
                </a:tc>
                <a:tc>
                  <a:txBody>
                    <a:bodyPr/>
                    <a:lstStyle/>
                    <a:p>
                      <a:pPr algn="ctr"/>
                      <a:r>
                        <a:rPr lang="pt-PT" dirty="0" err="1" smtClean="0">
                          <a:solidFill>
                            <a:schemeClr val="bg1"/>
                          </a:solidFill>
                        </a:rPr>
                        <a:t>Coef</a:t>
                      </a:r>
                      <a:r>
                        <a:rPr lang="pt-PT" dirty="0" smtClean="0">
                          <a:solidFill>
                            <a:schemeClr val="bg1"/>
                          </a:solidFill>
                        </a:rPr>
                        <a:t>.</a:t>
                      </a:r>
                      <a:r>
                        <a:rPr lang="pt-PT" baseline="0" dirty="0" smtClean="0">
                          <a:solidFill>
                            <a:schemeClr val="bg1"/>
                          </a:solidFill>
                        </a:rPr>
                        <a:t> Correlação</a:t>
                      </a:r>
                      <a:endParaRPr lang="pt-PT" dirty="0">
                        <a:solidFill>
                          <a:schemeClr val="bg1"/>
                        </a:solidFill>
                      </a:endParaRPr>
                    </a:p>
                  </a:txBody>
                  <a:tcPr/>
                </a:tc>
              </a:tr>
              <a:tr h="370840">
                <a:tc>
                  <a:txBody>
                    <a:bodyPr/>
                    <a:lstStyle/>
                    <a:p>
                      <a:pPr algn="ctr"/>
                      <a:r>
                        <a:rPr lang="pt-PT" dirty="0" smtClean="0">
                          <a:solidFill>
                            <a:schemeClr val="bg1"/>
                          </a:solidFill>
                        </a:rPr>
                        <a:t>0</a:t>
                      </a:r>
                      <a:endParaRPr lang="pt-PT" dirty="0">
                        <a:solidFill>
                          <a:schemeClr val="bg1"/>
                        </a:solidFill>
                      </a:endParaRPr>
                    </a:p>
                  </a:txBody>
                  <a:tcPr/>
                </a:tc>
                <a:tc>
                  <a:txBody>
                    <a:bodyPr/>
                    <a:lstStyle/>
                    <a:p>
                      <a:pPr algn="ctr"/>
                      <a:r>
                        <a:rPr kumimoji="0" lang="pt-PT" sz="1800" kern="1200" baseline="0" dirty="0" smtClean="0">
                          <a:solidFill>
                            <a:schemeClr val="dk1"/>
                          </a:solidFill>
                          <a:latin typeface="+mn-lt"/>
                          <a:ea typeface="+mn-ea"/>
                          <a:cs typeface="+mn-cs"/>
                        </a:rPr>
                        <a:t>0.99957</a:t>
                      </a:r>
                      <a:endParaRPr lang="pt-PT" dirty="0">
                        <a:solidFill>
                          <a:schemeClr val="bg1"/>
                        </a:solidFill>
                      </a:endParaRPr>
                    </a:p>
                  </a:txBody>
                  <a:tcPr/>
                </a:tc>
              </a:tr>
              <a:tr h="370840">
                <a:tc>
                  <a:txBody>
                    <a:bodyPr/>
                    <a:lstStyle/>
                    <a:p>
                      <a:pPr algn="ctr"/>
                      <a:r>
                        <a:rPr lang="pt-PT" smtClean="0">
                          <a:solidFill>
                            <a:schemeClr val="bg1"/>
                          </a:solidFill>
                        </a:rPr>
                        <a:t>1</a:t>
                      </a:r>
                      <a:endParaRPr lang="pt-PT" dirty="0">
                        <a:solidFill>
                          <a:schemeClr val="bg1"/>
                        </a:solidFill>
                      </a:endParaRPr>
                    </a:p>
                  </a:txBody>
                  <a:tcPr/>
                </a:tc>
                <a:tc>
                  <a:txBody>
                    <a:bodyPr/>
                    <a:lstStyle/>
                    <a:p>
                      <a:pPr algn="ctr"/>
                      <a:r>
                        <a:rPr kumimoji="0" lang="pt-PT" sz="1800" kern="1200" baseline="0" dirty="0" smtClean="0">
                          <a:solidFill>
                            <a:schemeClr val="dk1"/>
                          </a:solidFill>
                          <a:latin typeface="+mn-lt"/>
                          <a:ea typeface="+mn-ea"/>
                          <a:cs typeface="+mn-cs"/>
                        </a:rPr>
                        <a:t>0.99939</a:t>
                      </a:r>
                      <a:endParaRPr lang="pt-PT" dirty="0">
                        <a:solidFill>
                          <a:schemeClr val="bg1"/>
                        </a:solidFill>
                      </a:endParaRPr>
                    </a:p>
                  </a:txBody>
                  <a:tcPr/>
                </a:tc>
              </a:tr>
              <a:tr h="370840">
                <a:tc>
                  <a:txBody>
                    <a:bodyPr/>
                    <a:lstStyle/>
                    <a:p>
                      <a:pPr algn="ctr"/>
                      <a:r>
                        <a:rPr lang="pt-PT" smtClean="0">
                          <a:solidFill>
                            <a:schemeClr val="bg1"/>
                          </a:solidFill>
                        </a:rPr>
                        <a:t>2</a:t>
                      </a:r>
                      <a:endParaRPr lang="pt-PT" dirty="0">
                        <a:solidFill>
                          <a:schemeClr val="bg1"/>
                        </a:solidFill>
                      </a:endParaRPr>
                    </a:p>
                  </a:txBody>
                  <a:tcPr/>
                </a:tc>
                <a:tc>
                  <a:txBody>
                    <a:bodyPr/>
                    <a:lstStyle/>
                    <a:p>
                      <a:pPr algn="ctr"/>
                      <a:r>
                        <a:rPr kumimoji="0" lang="pt-PT" sz="1800" kern="1200" baseline="0" dirty="0" smtClean="0">
                          <a:solidFill>
                            <a:schemeClr val="dk1"/>
                          </a:solidFill>
                          <a:latin typeface="+mn-lt"/>
                          <a:ea typeface="+mn-ea"/>
                          <a:cs typeface="+mn-cs"/>
                        </a:rPr>
                        <a:t>0.99951</a:t>
                      </a:r>
                      <a:endParaRPr lang="pt-PT" dirty="0">
                        <a:solidFill>
                          <a:schemeClr val="bg1"/>
                        </a:solidFill>
                      </a:endParaRPr>
                    </a:p>
                  </a:txBody>
                  <a:tcPr/>
                </a:tc>
              </a:tr>
              <a:tr h="370840">
                <a:tc>
                  <a:txBody>
                    <a:bodyPr/>
                    <a:lstStyle/>
                    <a:p>
                      <a:pPr algn="ctr"/>
                      <a:r>
                        <a:rPr lang="pt-PT" smtClean="0">
                          <a:solidFill>
                            <a:schemeClr val="bg1"/>
                          </a:solidFill>
                        </a:rPr>
                        <a:t>3</a:t>
                      </a:r>
                      <a:endParaRPr lang="pt-PT" dirty="0">
                        <a:solidFill>
                          <a:schemeClr val="bg1"/>
                        </a:solidFill>
                      </a:endParaRPr>
                    </a:p>
                  </a:txBody>
                  <a:tcPr/>
                </a:tc>
                <a:tc>
                  <a:txBody>
                    <a:bodyPr/>
                    <a:lstStyle/>
                    <a:p>
                      <a:pPr algn="ctr"/>
                      <a:r>
                        <a:rPr kumimoji="0" lang="pt-PT" sz="1800" kern="1200" baseline="0" dirty="0" smtClean="0">
                          <a:solidFill>
                            <a:schemeClr val="dk1"/>
                          </a:solidFill>
                          <a:latin typeface="+mn-lt"/>
                          <a:ea typeface="+mn-ea"/>
                          <a:cs typeface="+mn-cs"/>
                        </a:rPr>
                        <a:t>0.99954</a:t>
                      </a:r>
                      <a:endParaRPr lang="pt-PT" dirty="0">
                        <a:solidFill>
                          <a:schemeClr val="bg1"/>
                        </a:solidFill>
                      </a:endParaRPr>
                    </a:p>
                  </a:txBody>
                  <a:tcPr/>
                </a:tc>
              </a:tr>
              <a:tr h="370840">
                <a:tc>
                  <a:txBody>
                    <a:bodyPr/>
                    <a:lstStyle/>
                    <a:p>
                      <a:pPr algn="ctr"/>
                      <a:r>
                        <a:rPr lang="pt-PT" smtClean="0">
                          <a:solidFill>
                            <a:schemeClr val="bg1"/>
                          </a:solidFill>
                        </a:rPr>
                        <a:t>4</a:t>
                      </a:r>
                      <a:endParaRPr lang="pt-PT" dirty="0">
                        <a:solidFill>
                          <a:schemeClr val="bg1"/>
                        </a:solidFill>
                      </a:endParaRPr>
                    </a:p>
                  </a:txBody>
                  <a:tcPr/>
                </a:tc>
                <a:tc>
                  <a:txBody>
                    <a:bodyPr/>
                    <a:lstStyle/>
                    <a:p>
                      <a:pPr algn="ctr"/>
                      <a:r>
                        <a:rPr kumimoji="0" lang="pt-PT" sz="1800" kern="1200" baseline="0" dirty="0" smtClean="0">
                          <a:solidFill>
                            <a:schemeClr val="dk1"/>
                          </a:solidFill>
                          <a:latin typeface="+mn-lt"/>
                          <a:ea typeface="+mn-ea"/>
                          <a:cs typeface="+mn-cs"/>
                        </a:rPr>
                        <a:t>0.99952</a:t>
                      </a:r>
                      <a:endParaRPr lang="pt-PT" dirty="0">
                        <a:solidFill>
                          <a:schemeClr val="bg1"/>
                        </a:solidFill>
                      </a:endParaRPr>
                    </a:p>
                  </a:txBody>
                  <a:tcPr/>
                </a:tc>
              </a:tr>
              <a:tr h="370840">
                <a:tc>
                  <a:txBody>
                    <a:bodyPr/>
                    <a:lstStyle/>
                    <a:p>
                      <a:pPr algn="ctr"/>
                      <a:r>
                        <a:rPr lang="pt-PT" smtClean="0">
                          <a:solidFill>
                            <a:schemeClr val="bg1"/>
                          </a:solidFill>
                        </a:rPr>
                        <a:t>5</a:t>
                      </a:r>
                      <a:endParaRPr lang="pt-PT" dirty="0">
                        <a:solidFill>
                          <a:schemeClr val="bg1"/>
                        </a:solidFill>
                      </a:endParaRPr>
                    </a:p>
                  </a:txBody>
                  <a:tcPr/>
                </a:tc>
                <a:tc>
                  <a:txBody>
                    <a:bodyPr/>
                    <a:lstStyle/>
                    <a:p>
                      <a:pPr algn="ctr"/>
                      <a:r>
                        <a:rPr kumimoji="0" lang="pt-PT" sz="1800" kern="1200" baseline="0" dirty="0" smtClean="0">
                          <a:solidFill>
                            <a:schemeClr val="dk1"/>
                          </a:solidFill>
                          <a:latin typeface="+mn-lt"/>
                          <a:ea typeface="+mn-ea"/>
                          <a:cs typeface="+mn-cs"/>
                        </a:rPr>
                        <a:t>0.99950</a:t>
                      </a:r>
                      <a:endParaRPr lang="pt-PT" dirty="0">
                        <a:solidFill>
                          <a:schemeClr val="bg1"/>
                        </a:solidFill>
                      </a:endParaRPr>
                    </a:p>
                  </a:txBody>
                  <a:tcPr/>
                </a:tc>
              </a:tr>
              <a:tr h="370840">
                <a:tc>
                  <a:txBody>
                    <a:bodyPr/>
                    <a:lstStyle/>
                    <a:p>
                      <a:pPr algn="ctr"/>
                      <a:r>
                        <a:rPr lang="pt-PT" smtClean="0">
                          <a:solidFill>
                            <a:schemeClr val="bg1"/>
                          </a:solidFill>
                        </a:rPr>
                        <a:t>6</a:t>
                      </a:r>
                      <a:endParaRPr lang="pt-PT" dirty="0">
                        <a:solidFill>
                          <a:schemeClr val="bg1"/>
                        </a:solidFill>
                      </a:endParaRPr>
                    </a:p>
                  </a:txBody>
                  <a:tcPr/>
                </a:tc>
                <a:tc>
                  <a:txBody>
                    <a:bodyPr/>
                    <a:lstStyle/>
                    <a:p>
                      <a:pPr algn="ctr"/>
                      <a:r>
                        <a:rPr lang="pt-PT" smtClean="0">
                          <a:solidFill>
                            <a:schemeClr val="bg1"/>
                          </a:solidFill>
                        </a:rPr>
                        <a:t>0.99927</a:t>
                      </a:r>
                      <a:endParaRPr lang="pt-PT" dirty="0">
                        <a:solidFill>
                          <a:schemeClr val="bg1"/>
                        </a:solidFill>
                      </a:endParaRPr>
                    </a:p>
                  </a:txBody>
                  <a:tcPr/>
                </a:tc>
              </a:tr>
              <a:tr h="370840">
                <a:tc>
                  <a:txBody>
                    <a:bodyPr/>
                    <a:lstStyle/>
                    <a:p>
                      <a:pPr algn="ctr"/>
                      <a:r>
                        <a:rPr lang="pt-PT" smtClean="0">
                          <a:solidFill>
                            <a:schemeClr val="bg1"/>
                          </a:solidFill>
                        </a:rPr>
                        <a:t>7</a:t>
                      </a:r>
                      <a:endParaRPr lang="pt-PT" dirty="0">
                        <a:solidFill>
                          <a:schemeClr val="bg1"/>
                        </a:solidFill>
                      </a:endParaRPr>
                    </a:p>
                  </a:txBody>
                  <a:tcPr/>
                </a:tc>
                <a:tc>
                  <a:txBody>
                    <a:bodyPr/>
                    <a:lstStyle/>
                    <a:p>
                      <a:pPr algn="ctr"/>
                      <a:r>
                        <a:rPr kumimoji="0" lang="pt-PT" sz="1800" kern="1200" baseline="0" dirty="0" smtClean="0">
                          <a:solidFill>
                            <a:schemeClr val="dk1"/>
                          </a:solidFill>
                          <a:latin typeface="+mn-lt"/>
                          <a:ea typeface="+mn-ea"/>
                          <a:cs typeface="+mn-cs"/>
                        </a:rPr>
                        <a:t>0.99869</a:t>
                      </a:r>
                      <a:endParaRPr lang="pt-PT" dirty="0">
                        <a:solidFill>
                          <a:schemeClr val="bg1"/>
                        </a:solidFill>
                      </a:endParaRPr>
                    </a:p>
                  </a:txBody>
                  <a:tcPr/>
                </a:tc>
              </a:tr>
            </a:tbl>
          </a:graphicData>
        </a:graphic>
      </p:graphicFrame>
      <p:sp>
        <p:nvSpPr>
          <p:cNvPr id="5" name="CaixaDeTexto 4"/>
          <p:cNvSpPr txBox="1"/>
          <p:nvPr/>
        </p:nvSpPr>
        <p:spPr>
          <a:xfrm>
            <a:off x="2735795" y="6459640"/>
            <a:ext cx="4284477" cy="369332"/>
          </a:xfrm>
          <a:prstGeom prst="rect">
            <a:avLst/>
          </a:prstGeom>
          <a:noFill/>
        </p:spPr>
        <p:txBody>
          <a:bodyPr wrap="square" rtlCol="0">
            <a:spAutoFit/>
          </a:bodyPr>
          <a:lstStyle/>
          <a:p>
            <a:r>
              <a:rPr lang="pt-PT" dirty="0" smtClean="0"/>
              <a:t>Gonçalo Alberto Ramos Carpinteiro</a:t>
            </a:r>
            <a:endParaRPr lang="pt-PT" dirty="0"/>
          </a:p>
        </p:txBody>
      </p:sp>
      <p:sp>
        <p:nvSpPr>
          <p:cNvPr id="6" name="Marcador de Posição do Número do Diapositivo 4"/>
          <p:cNvSpPr>
            <a:spLocks noGrp="1"/>
          </p:cNvSpPr>
          <p:nvPr>
            <p:ph type="sldNum" sz="quarter" idx="12"/>
          </p:nvPr>
        </p:nvSpPr>
        <p:spPr>
          <a:xfrm>
            <a:off x="6553200" y="6453336"/>
            <a:ext cx="2339280" cy="365125"/>
          </a:xfrm>
        </p:spPr>
        <p:txBody>
          <a:bodyPr/>
          <a:lstStyle/>
          <a:p>
            <a:fld id="{EADB1DC9-B381-4533-9B50-557AAAC2262B}" type="slidenum">
              <a:rPr lang="en-US" sz="2000" smtClean="0"/>
              <a:pPr/>
              <a:t>15</a:t>
            </a:fld>
            <a:endParaRPr lang="en-US" sz="2000" dirty="0"/>
          </a:p>
        </p:txBody>
      </p:sp>
      <p:sp>
        <p:nvSpPr>
          <p:cNvPr id="7" name="CaixaDeTexto 6"/>
          <p:cNvSpPr txBox="1"/>
          <p:nvPr/>
        </p:nvSpPr>
        <p:spPr>
          <a:xfrm>
            <a:off x="0" y="6459640"/>
            <a:ext cx="1475656" cy="369332"/>
          </a:xfrm>
          <a:prstGeom prst="rect">
            <a:avLst/>
          </a:prstGeom>
          <a:noFill/>
        </p:spPr>
        <p:txBody>
          <a:bodyPr wrap="square" rtlCol="0">
            <a:spAutoFit/>
          </a:bodyPr>
          <a:lstStyle/>
          <a:p>
            <a:pPr algn="r"/>
            <a:r>
              <a:rPr lang="pt-PT" dirty="0" smtClean="0"/>
              <a:t>Julho 2014</a:t>
            </a:r>
            <a:endParaRPr lang="pt-PT"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686800" cy="1143000"/>
          </a:xfrm>
        </p:spPr>
        <p:txBody>
          <a:bodyPr>
            <a:normAutofit fontScale="90000"/>
          </a:bodyPr>
          <a:lstStyle/>
          <a:p>
            <a:r>
              <a:rPr lang="pt-PT" b="1" i="1" dirty="0" smtClean="0"/>
              <a:t>Estudo e caracterização dos sensores</a:t>
            </a:r>
            <a:endParaRPr lang="pt-PT" dirty="0"/>
          </a:p>
        </p:txBody>
      </p:sp>
      <p:sp>
        <p:nvSpPr>
          <p:cNvPr id="3" name="Marcador de Posição de Conteúdo 2"/>
          <p:cNvSpPr>
            <a:spLocks noGrp="1"/>
          </p:cNvSpPr>
          <p:nvPr>
            <p:ph idx="1"/>
          </p:nvPr>
        </p:nvSpPr>
        <p:spPr>
          <a:xfrm>
            <a:off x="457200" y="1600200"/>
            <a:ext cx="4474840" cy="4525963"/>
          </a:xfrm>
        </p:spPr>
        <p:txBody>
          <a:bodyPr/>
          <a:lstStyle/>
          <a:p>
            <a:r>
              <a:rPr lang="pt-PT" dirty="0" smtClean="0"/>
              <a:t>Testes de interferência</a:t>
            </a:r>
          </a:p>
          <a:p>
            <a:endParaRPr lang="pt-PT" dirty="0" smtClean="0"/>
          </a:p>
          <a:p>
            <a:r>
              <a:rPr lang="pt-PT" dirty="0" smtClean="0"/>
              <a:t>Picos elevados de 10 cm até 50 cm</a:t>
            </a:r>
          </a:p>
          <a:p>
            <a:endParaRPr lang="pt-PT" dirty="0" smtClean="0"/>
          </a:p>
          <a:p>
            <a:r>
              <a:rPr lang="pt-PT" dirty="0" smtClean="0"/>
              <a:t>A partir de 50 cm impossível ter uma boa leitura</a:t>
            </a:r>
          </a:p>
        </p:txBody>
      </p:sp>
      <p:sp>
        <p:nvSpPr>
          <p:cNvPr id="4" name="CaixaDeTexto 3"/>
          <p:cNvSpPr txBox="1"/>
          <p:nvPr/>
        </p:nvSpPr>
        <p:spPr>
          <a:xfrm>
            <a:off x="2735795" y="6488668"/>
            <a:ext cx="4284477" cy="369332"/>
          </a:xfrm>
          <a:prstGeom prst="rect">
            <a:avLst/>
          </a:prstGeom>
          <a:noFill/>
        </p:spPr>
        <p:txBody>
          <a:bodyPr wrap="square" rtlCol="0">
            <a:spAutoFit/>
          </a:bodyPr>
          <a:lstStyle/>
          <a:p>
            <a:r>
              <a:rPr lang="pt-PT" dirty="0" smtClean="0"/>
              <a:t>Gonçalo Alberto Ramos Carpinteiro</a:t>
            </a:r>
            <a:endParaRPr lang="pt-PT" dirty="0"/>
          </a:p>
        </p:txBody>
      </p:sp>
      <p:sp>
        <p:nvSpPr>
          <p:cNvPr id="5" name="Marcador de Posição do Número do Diapositivo 4"/>
          <p:cNvSpPr>
            <a:spLocks noGrp="1"/>
          </p:cNvSpPr>
          <p:nvPr>
            <p:ph type="sldNum" sz="quarter" idx="12"/>
          </p:nvPr>
        </p:nvSpPr>
        <p:spPr>
          <a:xfrm>
            <a:off x="6553200" y="6482364"/>
            <a:ext cx="2339280" cy="365125"/>
          </a:xfrm>
        </p:spPr>
        <p:txBody>
          <a:bodyPr/>
          <a:lstStyle/>
          <a:p>
            <a:fld id="{EADB1DC9-B381-4533-9B50-557AAAC2262B}" type="slidenum">
              <a:rPr lang="en-US" sz="2000" smtClean="0"/>
              <a:pPr/>
              <a:t>16</a:t>
            </a:fld>
            <a:endParaRPr lang="en-US" sz="2000" dirty="0"/>
          </a:p>
        </p:txBody>
      </p:sp>
      <p:sp>
        <p:nvSpPr>
          <p:cNvPr id="6" name="CaixaDeTexto 5"/>
          <p:cNvSpPr txBox="1"/>
          <p:nvPr/>
        </p:nvSpPr>
        <p:spPr>
          <a:xfrm>
            <a:off x="0" y="6488668"/>
            <a:ext cx="1475656" cy="369332"/>
          </a:xfrm>
          <a:prstGeom prst="rect">
            <a:avLst/>
          </a:prstGeom>
          <a:noFill/>
        </p:spPr>
        <p:txBody>
          <a:bodyPr wrap="square" rtlCol="0">
            <a:spAutoFit/>
          </a:bodyPr>
          <a:lstStyle/>
          <a:p>
            <a:pPr algn="r"/>
            <a:r>
              <a:rPr lang="pt-PT" dirty="0" smtClean="0"/>
              <a:t>Julho 2014</a:t>
            </a:r>
            <a:endParaRPr lang="pt-PT" dirty="0"/>
          </a:p>
        </p:txBody>
      </p:sp>
      <p:pic>
        <p:nvPicPr>
          <p:cNvPr id="29698" name="Picture 2" descr="http://pdf2jpg.net/files/ce433dcf5e40061af1603f74eb3c0f051970cd2e/inter1-page-001.jpg"/>
          <p:cNvPicPr>
            <a:picLocks noChangeAspect="1" noChangeArrowheads="1"/>
          </p:cNvPicPr>
          <p:nvPr/>
        </p:nvPicPr>
        <p:blipFill>
          <a:blip r:embed="rId3" cstate="print"/>
          <a:srcRect/>
          <a:stretch>
            <a:fillRect/>
          </a:stretch>
        </p:blipFill>
        <p:spPr bwMode="auto">
          <a:xfrm>
            <a:off x="4932040" y="2204864"/>
            <a:ext cx="3888432" cy="410174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686800" cy="1143000"/>
          </a:xfrm>
        </p:spPr>
        <p:txBody>
          <a:bodyPr>
            <a:normAutofit fontScale="90000"/>
          </a:bodyPr>
          <a:lstStyle/>
          <a:p>
            <a:r>
              <a:rPr lang="pt-PT" b="1" i="1" dirty="0" smtClean="0"/>
              <a:t>Estudo e caracterização dos sensores</a:t>
            </a:r>
            <a:endParaRPr lang="pt-PT" dirty="0"/>
          </a:p>
        </p:txBody>
      </p:sp>
      <p:sp>
        <p:nvSpPr>
          <p:cNvPr id="3" name="Marcador de Posição de Conteúdo 2"/>
          <p:cNvSpPr>
            <a:spLocks noGrp="1"/>
          </p:cNvSpPr>
          <p:nvPr>
            <p:ph idx="1"/>
          </p:nvPr>
        </p:nvSpPr>
        <p:spPr>
          <a:xfrm>
            <a:off x="457200" y="1600200"/>
            <a:ext cx="3826768" cy="4525963"/>
          </a:xfrm>
        </p:spPr>
        <p:txBody>
          <a:bodyPr/>
          <a:lstStyle/>
          <a:p>
            <a:r>
              <a:rPr lang="pt-PT" dirty="0" smtClean="0"/>
              <a:t>Testes da resposta</a:t>
            </a:r>
          </a:p>
          <a:p>
            <a:endParaRPr lang="pt-PT" dirty="0" smtClean="0"/>
          </a:p>
          <a:p>
            <a:r>
              <a:rPr lang="pt-PT" dirty="0" smtClean="0"/>
              <a:t>Movimento circular no plano XOZ.</a:t>
            </a:r>
          </a:p>
          <a:p>
            <a:endParaRPr lang="pt-PT" dirty="0" smtClean="0"/>
          </a:p>
          <a:p>
            <a:r>
              <a:rPr lang="pt-PT" dirty="0" smtClean="0"/>
              <a:t>Movimento sinusoidal segundo Z</a:t>
            </a:r>
            <a:endParaRPr lang="pt-PT" dirty="0"/>
          </a:p>
        </p:txBody>
      </p:sp>
      <p:sp>
        <p:nvSpPr>
          <p:cNvPr id="4" name="CaixaDeTexto 3"/>
          <p:cNvSpPr txBox="1"/>
          <p:nvPr/>
        </p:nvSpPr>
        <p:spPr>
          <a:xfrm>
            <a:off x="2735795" y="6488668"/>
            <a:ext cx="4284477" cy="369332"/>
          </a:xfrm>
          <a:prstGeom prst="rect">
            <a:avLst/>
          </a:prstGeom>
          <a:noFill/>
        </p:spPr>
        <p:txBody>
          <a:bodyPr wrap="square" rtlCol="0">
            <a:spAutoFit/>
          </a:bodyPr>
          <a:lstStyle/>
          <a:p>
            <a:r>
              <a:rPr lang="pt-PT" dirty="0" smtClean="0"/>
              <a:t>Gonçalo Alberto Ramos Carpinteiro</a:t>
            </a:r>
            <a:endParaRPr lang="pt-PT" dirty="0"/>
          </a:p>
        </p:txBody>
      </p:sp>
      <p:sp>
        <p:nvSpPr>
          <p:cNvPr id="5" name="Marcador de Posição do Número do Diapositivo 4"/>
          <p:cNvSpPr>
            <a:spLocks noGrp="1"/>
          </p:cNvSpPr>
          <p:nvPr>
            <p:ph type="sldNum" sz="quarter" idx="12"/>
          </p:nvPr>
        </p:nvSpPr>
        <p:spPr>
          <a:xfrm>
            <a:off x="6553200" y="6482364"/>
            <a:ext cx="2339280" cy="365125"/>
          </a:xfrm>
        </p:spPr>
        <p:txBody>
          <a:bodyPr/>
          <a:lstStyle/>
          <a:p>
            <a:fld id="{EADB1DC9-B381-4533-9B50-557AAAC2262B}" type="slidenum">
              <a:rPr lang="en-US" sz="2000" smtClean="0"/>
              <a:pPr/>
              <a:t>17</a:t>
            </a:fld>
            <a:endParaRPr lang="en-US" sz="2000" dirty="0"/>
          </a:p>
        </p:txBody>
      </p:sp>
      <p:sp>
        <p:nvSpPr>
          <p:cNvPr id="6" name="CaixaDeTexto 5"/>
          <p:cNvSpPr txBox="1"/>
          <p:nvPr/>
        </p:nvSpPr>
        <p:spPr>
          <a:xfrm>
            <a:off x="0" y="6488668"/>
            <a:ext cx="1475656" cy="369332"/>
          </a:xfrm>
          <a:prstGeom prst="rect">
            <a:avLst/>
          </a:prstGeom>
          <a:noFill/>
        </p:spPr>
        <p:txBody>
          <a:bodyPr wrap="square" rtlCol="0">
            <a:spAutoFit/>
          </a:bodyPr>
          <a:lstStyle/>
          <a:p>
            <a:pPr algn="r"/>
            <a:r>
              <a:rPr lang="pt-PT" dirty="0" smtClean="0"/>
              <a:t>Julho 2014</a:t>
            </a:r>
            <a:endParaRPr lang="pt-PT" dirty="0"/>
          </a:p>
        </p:txBody>
      </p:sp>
      <p:pic>
        <p:nvPicPr>
          <p:cNvPr id="28676" name="Picture 4" descr="http://pdf2jpg.net/files/f68fe70de0bc2b4a6d7473d95b06f40fcb5fecbf/Seno_Parte_Graf-page-001.jpg"/>
          <p:cNvPicPr>
            <a:picLocks noChangeAspect="1" noChangeArrowheads="1"/>
          </p:cNvPicPr>
          <p:nvPr/>
        </p:nvPicPr>
        <p:blipFill>
          <a:blip r:embed="rId3" cstate="print"/>
          <a:srcRect/>
          <a:stretch>
            <a:fillRect/>
          </a:stretch>
        </p:blipFill>
        <p:spPr bwMode="auto">
          <a:xfrm>
            <a:off x="4499992" y="2204864"/>
            <a:ext cx="3995936" cy="41441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686800" cy="1143000"/>
          </a:xfrm>
        </p:spPr>
        <p:txBody>
          <a:bodyPr>
            <a:normAutofit fontScale="90000"/>
          </a:bodyPr>
          <a:lstStyle/>
          <a:p>
            <a:r>
              <a:rPr lang="pt-PT" b="1" i="1" dirty="0" smtClean="0"/>
              <a:t>Estudo e caracterização dos sensores</a:t>
            </a:r>
            <a:endParaRPr lang="pt-PT" dirty="0"/>
          </a:p>
        </p:txBody>
      </p:sp>
      <p:sp>
        <p:nvSpPr>
          <p:cNvPr id="3" name="Marcador de Posição de Conteúdo 2"/>
          <p:cNvSpPr>
            <a:spLocks noGrp="1"/>
          </p:cNvSpPr>
          <p:nvPr>
            <p:ph idx="1"/>
          </p:nvPr>
        </p:nvSpPr>
        <p:spPr>
          <a:xfrm>
            <a:off x="457200" y="1600201"/>
            <a:ext cx="3538736" cy="676672"/>
          </a:xfrm>
        </p:spPr>
        <p:txBody>
          <a:bodyPr/>
          <a:lstStyle/>
          <a:p>
            <a:r>
              <a:rPr lang="pt-PT" dirty="0" smtClean="0"/>
              <a:t>Resultados</a:t>
            </a:r>
            <a:endParaRPr lang="pt-PT" dirty="0"/>
          </a:p>
        </p:txBody>
      </p:sp>
      <p:sp>
        <p:nvSpPr>
          <p:cNvPr id="4" name="CaixaDeTexto 3"/>
          <p:cNvSpPr txBox="1"/>
          <p:nvPr/>
        </p:nvSpPr>
        <p:spPr>
          <a:xfrm>
            <a:off x="2735795" y="6488668"/>
            <a:ext cx="4284477" cy="369332"/>
          </a:xfrm>
          <a:prstGeom prst="rect">
            <a:avLst/>
          </a:prstGeom>
          <a:noFill/>
        </p:spPr>
        <p:txBody>
          <a:bodyPr wrap="square" rtlCol="0">
            <a:spAutoFit/>
          </a:bodyPr>
          <a:lstStyle/>
          <a:p>
            <a:r>
              <a:rPr lang="pt-PT" dirty="0" smtClean="0"/>
              <a:t>Gonçalo Alberto Ramos Carpinteiro</a:t>
            </a:r>
            <a:endParaRPr lang="pt-PT" dirty="0"/>
          </a:p>
        </p:txBody>
      </p:sp>
      <p:sp>
        <p:nvSpPr>
          <p:cNvPr id="5" name="Marcador de Posição do Número do Diapositivo 4"/>
          <p:cNvSpPr>
            <a:spLocks noGrp="1"/>
          </p:cNvSpPr>
          <p:nvPr>
            <p:ph type="sldNum" sz="quarter" idx="12"/>
          </p:nvPr>
        </p:nvSpPr>
        <p:spPr>
          <a:xfrm>
            <a:off x="6553200" y="6482364"/>
            <a:ext cx="2339280" cy="365125"/>
          </a:xfrm>
        </p:spPr>
        <p:txBody>
          <a:bodyPr/>
          <a:lstStyle/>
          <a:p>
            <a:fld id="{EADB1DC9-B381-4533-9B50-557AAAC2262B}" type="slidenum">
              <a:rPr lang="en-US" sz="2000" smtClean="0"/>
              <a:pPr/>
              <a:t>18</a:t>
            </a:fld>
            <a:endParaRPr lang="en-US" sz="2000" dirty="0"/>
          </a:p>
        </p:txBody>
      </p:sp>
      <p:sp>
        <p:nvSpPr>
          <p:cNvPr id="6" name="CaixaDeTexto 5"/>
          <p:cNvSpPr txBox="1"/>
          <p:nvPr/>
        </p:nvSpPr>
        <p:spPr>
          <a:xfrm>
            <a:off x="0" y="6488668"/>
            <a:ext cx="1475656" cy="369332"/>
          </a:xfrm>
          <a:prstGeom prst="rect">
            <a:avLst/>
          </a:prstGeom>
          <a:noFill/>
        </p:spPr>
        <p:txBody>
          <a:bodyPr wrap="square" rtlCol="0">
            <a:spAutoFit/>
          </a:bodyPr>
          <a:lstStyle/>
          <a:p>
            <a:pPr algn="r"/>
            <a:r>
              <a:rPr lang="pt-PT" dirty="0" smtClean="0"/>
              <a:t>Julho 2014</a:t>
            </a:r>
            <a:endParaRPr lang="pt-PT" dirty="0"/>
          </a:p>
        </p:txBody>
      </p:sp>
      <p:graphicFrame>
        <p:nvGraphicFramePr>
          <p:cNvPr id="8" name="Tabela 7"/>
          <p:cNvGraphicFramePr>
            <a:graphicFrameLocks noGrp="1"/>
          </p:cNvGraphicFramePr>
          <p:nvPr/>
        </p:nvGraphicFramePr>
        <p:xfrm>
          <a:off x="611560" y="2420888"/>
          <a:ext cx="8208912" cy="3337560"/>
        </p:xfrm>
        <a:graphic>
          <a:graphicData uri="http://schemas.openxmlformats.org/drawingml/2006/table">
            <a:tbl>
              <a:tblPr firstRow="1" bandRow="1">
                <a:tableStyleId>{5C22544A-7EE6-4342-B048-85BDC9FD1C3A}</a:tableStyleId>
              </a:tblPr>
              <a:tblGrid>
                <a:gridCol w="1152128"/>
                <a:gridCol w="2520280"/>
                <a:gridCol w="2484276"/>
                <a:gridCol w="2052228"/>
              </a:tblGrid>
              <a:tr h="370840">
                <a:tc>
                  <a:txBody>
                    <a:bodyPr/>
                    <a:lstStyle/>
                    <a:p>
                      <a:pPr algn="ctr"/>
                      <a:r>
                        <a:rPr lang="pt-PT" dirty="0" smtClean="0">
                          <a:solidFill>
                            <a:schemeClr val="bg1"/>
                          </a:solidFill>
                        </a:rPr>
                        <a:t>Sensor</a:t>
                      </a:r>
                      <a:endParaRPr lang="pt-PT" dirty="0">
                        <a:solidFill>
                          <a:schemeClr val="bg1"/>
                        </a:solidFill>
                      </a:endParaRPr>
                    </a:p>
                  </a:txBody>
                  <a:tcPr/>
                </a:tc>
                <a:tc>
                  <a:txBody>
                    <a:bodyPr/>
                    <a:lstStyle/>
                    <a:p>
                      <a:pPr algn="ctr"/>
                      <a:r>
                        <a:rPr lang="pt-PT" dirty="0" err="1" smtClean="0">
                          <a:solidFill>
                            <a:schemeClr val="bg1"/>
                          </a:solidFill>
                        </a:rPr>
                        <a:t>Coef</a:t>
                      </a:r>
                      <a:r>
                        <a:rPr lang="pt-PT" dirty="0" smtClean="0">
                          <a:solidFill>
                            <a:schemeClr val="bg1"/>
                          </a:solidFill>
                        </a:rPr>
                        <a:t>.</a:t>
                      </a:r>
                      <a:r>
                        <a:rPr lang="pt-PT" baseline="0" dirty="0" smtClean="0">
                          <a:solidFill>
                            <a:schemeClr val="bg1"/>
                          </a:solidFill>
                        </a:rPr>
                        <a:t> Correlação</a:t>
                      </a:r>
                      <a:endParaRPr lang="pt-PT" dirty="0">
                        <a:solidFill>
                          <a:schemeClr val="bg1"/>
                        </a:solidFill>
                      </a:endParaRPr>
                    </a:p>
                  </a:txBody>
                  <a:tcPr/>
                </a:tc>
                <a:tc>
                  <a:txBody>
                    <a:bodyPr/>
                    <a:lstStyle/>
                    <a:p>
                      <a:pPr algn="ctr"/>
                      <a:r>
                        <a:rPr lang="pt-PT" dirty="0" smtClean="0">
                          <a:solidFill>
                            <a:schemeClr val="bg1"/>
                          </a:solidFill>
                        </a:rPr>
                        <a:t>Desvio Padrão (mm)</a:t>
                      </a:r>
                      <a:endParaRPr lang="pt-PT" dirty="0">
                        <a:solidFill>
                          <a:schemeClr val="bg1"/>
                        </a:solidFill>
                      </a:endParaRPr>
                    </a:p>
                  </a:txBody>
                  <a:tcPr/>
                </a:tc>
                <a:tc>
                  <a:txBody>
                    <a:bodyPr/>
                    <a:lstStyle/>
                    <a:p>
                      <a:pPr algn="ctr"/>
                      <a:r>
                        <a:rPr lang="pt-PT" dirty="0" smtClean="0">
                          <a:solidFill>
                            <a:schemeClr val="bg1"/>
                          </a:solidFill>
                        </a:rPr>
                        <a:t>Incerteza</a:t>
                      </a:r>
                      <a:r>
                        <a:rPr lang="pt-PT" baseline="0" dirty="0" smtClean="0">
                          <a:solidFill>
                            <a:schemeClr val="bg1"/>
                          </a:solidFill>
                        </a:rPr>
                        <a:t> (mm)</a:t>
                      </a:r>
                      <a:endParaRPr lang="pt-PT" dirty="0" smtClean="0">
                        <a:solidFill>
                          <a:schemeClr val="bg1"/>
                        </a:solidFill>
                      </a:endParaRPr>
                    </a:p>
                  </a:txBody>
                  <a:tcPr/>
                </a:tc>
              </a:tr>
              <a:tr h="370840">
                <a:tc>
                  <a:txBody>
                    <a:bodyPr/>
                    <a:lstStyle/>
                    <a:p>
                      <a:pPr algn="ctr"/>
                      <a:r>
                        <a:rPr lang="pt-PT" dirty="0" smtClean="0">
                          <a:solidFill>
                            <a:schemeClr val="bg1"/>
                          </a:solidFill>
                        </a:rPr>
                        <a:t>0</a:t>
                      </a:r>
                      <a:endParaRPr lang="pt-PT" dirty="0">
                        <a:solidFill>
                          <a:schemeClr val="bg1"/>
                        </a:solidFill>
                      </a:endParaRPr>
                    </a:p>
                  </a:txBody>
                  <a:tcPr/>
                </a:tc>
                <a:tc>
                  <a:txBody>
                    <a:bodyPr/>
                    <a:lstStyle/>
                    <a:p>
                      <a:pPr algn="ctr"/>
                      <a:r>
                        <a:rPr lang="pt-PT" dirty="0" smtClean="0">
                          <a:solidFill>
                            <a:schemeClr val="bg1"/>
                          </a:solidFill>
                        </a:rPr>
                        <a:t>0.9975</a:t>
                      </a:r>
                      <a:endParaRPr lang="pt-PT" dirty="0">
                        <a:solidFill>
                          <a:schemeClr val="bg1"/>
                        </a:solidFill>
                      </a:endParaRPr>
                    </a:p>
                  </a:txBody>
                  <a:tcPr/>
                </a:tc>
                <a:tc>
                  <a:txBody>
                    <a:bodyPr/>
                    <a:lstStyle/>
                    <a:p>
                      <a:pPr algn="ctr"/>
                      <a:r>
                        <a:rPr lang="pt-PT" dirty="0" smtClean="0">
                          <a:solidFill>
                            <a:schemeClr val="bg1"/>
                          </a:solidFill>
                        </a:rPr>
                        <a:t>3.5231</a:t>
                      </a:r>
                      <a:endParaRPr lang="pt-PT" dirty="0">
                        <a:solidFill>
                          <a:schemeClr val="bg1"/>
                        </a:solidFill>
                      </a:endParaRPr>
                    </a:p>
                  </a:txBody>
                  <a:tcPr/>
                </a:tc>
                <a:tc>
                  <a:txBody>
                    <a:bodyPr/>
                    <a:lstStyle/>
                    <a:p>
                      <a:pPr algn="ctr"/>
                      <a:r>
                        <a:rPr lang="pt-PT" dirty="0" smtClean="0">
                          <a:solidFill>
                            <a:schemeClr val="bg1"/>
                          </a:solidFill>
                          <a:latin typeface="Matura MT Script Capitals"/>
                        </a:rPr>
                        <a:t>±</a:t>
                      </a:r>
                      <a:r>
                        <a:rPr lang="pt-PT" baseline="0" dirty="0" smtClean="0">
                          <a:solidFill>
                            <a:schemeClr val="bg1"/>
                          </a:solidFill>
                          <a:latin typeface="Matura MT Script Capitals"/>
                        </a:rPr>
                        <a:t> </a:t>
                      </a:r>
                      <a:r>
                        <a:rPr lang="pt-PT" baseline="0" dirty="0" smtClean="0">
                          <a:solidFill>
                            <a:schemeClr val="bg1"/>
                          </a:solidFill>
                          <a:latin typeface="+mn-lt"/>
                        </a:rPr>
                        <a:t>07.0462</a:t>
                      </a:r>
                      <a:endParaRPr lang="pt-PT" dirty="0">
                        <a:solidFill>
                          <a:schemeClr val="bg1"/>
                        </a:solidFill>
                      </a:endParaRPr>
                    </a:p>
                  </a:txBody>
                  <a:tcPr/>
                </a:tc>
              </a:tr>
              <a:tr h="370840">
                <a:tc>
                  <a:txBody>
                    <a:bodyPr/>
                    <a:lstStyle/>
                    <a:p>
                      <a:pPr algn="ctr"/>
                      <a:r>
                        <a:rPr lang="pt-PT" dirty="0" smtClean="0">
                          <a:solidFill>
                            <a:schemeClr val="bg1"/>
                          </a:solidFill>
                        </a:rPr>
                        <a:t>1</a:t>
                      </a:r>
                      <a:endParaRPr lang="pt-PT" dirty="0">
                        <a:solidFill>
                          <a:schemeClr val="bg1"/>
                        </a:solidFill>
                      </a:endParaRPr>
                    </a:p>
                  </a:txBody>
                  <a:tcPr/>
                </a:tc>
                <a:tc>
                  <a:txBody>
                    <a:bodyPr/>
                    <a:lstStyle/>
                    <a:p>
                      <a:pPr algn="ctr"/>
                      <a:r>
                        <a:rPr lang="pt-PT" dirty="0" smtClean="0">
                          <a:solidFill>
                            <a:schemeClr val="bg1"/>
                          </a:solidFill>
                        </a:rPr>
                        <a:t>0.9946</a:t>
                      </a:r>
                      <a:endParaRPr lang="pt-PT" dirty="0">
                        <a:solidFill>
                          <a:schemeClr val="bg1"/>
                        </a:solidFill>
                      </a:endParaRPr>
                    </a:p>
                  </a:txBody>
                  <a:tcPr/>
                </a:tc>
                <a:tc>
                  <a:txBody>
                    <a:bodyPr/>
                    <a:lstStyle/>
                    <a:p>
                      <a:pPr algn="ctr"/>
                      <a:r>
                        <a:rPr lang="pt-PT" dirty="0" smtClean="0">
                          <a:solidFill>
                            <a:schemeClr val="bg1"/>
                          </a:solidFill>
                        </a:rPr>
                        <a:t>4.2149</a:t>
                      </a:r>
                      <a:endParaRPr lang="pt-PT" dirty="0">
                        <a:solidFill>
                          <a:schemeClr val="bg1"/>
                        </a:solidFill>
                      </a:endParaRPr>
                    </a:p>
                  </a:txBody>
                  <a:tcPr/>
                </a:tc>
                <a:tc>
                  <a:txBody>
                    <a:bodyPr/>
                    <a:lstStyle/>
                    <a:p>
                      <a:pPr algn="ctr"/>
                      <a:r>
                        <a:rPr lang="pt-PT" dirty="0" smtClean="0">
                          <a:solidFill>
                            <a:schemeClr val="bg1"/>
                          </a:solidFill>
                          <a:latin typeface="Matura MT Script Capitals"/>
                        </a:rPr>
                        <a:t>± </a:t>
                      </a:r>
                      <a:r>
                        <a:rPr lang="pt-PT" baseline="0" dirty="0" smtClean="0">
                          <a:solidFill>
                            <a:schemeClr val="bg1"/>
                          </a:solidFill>
                          <a:latin typeface="+mn-lt"/>
                        </a:rPr>
                        <a:t>08.4298</a:t>
                      </a:r>
                      <a:endParaRPr lang="pt-PT" dirty="0">
                        <a:solidFill>
                          <a:schemeClr val="bg1"/>
                        </a:solidFill>
                      </a:endParaRPr>
                    </a:p>
                  </a:txBody>
                  <a:tcPr/>
                </a:tc>
              </a:tr>
              <a:tr h="370840">
                <a:tc>
                  <a:txBody>
                    <a:bodyPr/>
                    <a:lstStyle/>
                    <a:p>
                      <a:pPr algn="ctr"/>
                      <a:r>
                        <a:rPr lang="pt-PT" dirty="0" smtClean="0">
                          <a:solidFill>
                            <a:schemeClr val="bg1"/>
                          </a:solidFill>
                        </a:rPr>
                        <a:t>2</a:t>
                      </a:r>
                      <a:endParaRPr lang="pt-PT" dirty="0">
                        <a:solidFill>
                          <a:schemeClr val="bg1"/>
                        </a:solidFill>
                      </a:endParaRPr>
                    </a:p>
                  </a:txBody>
                  <a:tcPr/>
                </a:tc>
                <a:tc>
                  <a:txBody>
                    <a:bodyPr/>
                    <a:lstStyle/>
                    <a:p>
                      <a:pPr algn="ctr"/>
                      <a:r>
                        <a:rPr lang="pt-PT" dirty="0" smtClean="0">
                          <a:solidFill>
                            <a:schemeClr val="bg1"/>
                          </a:solidFill>
                        </a:rPr>
                        <a:t>0.9707</a:t>
                      </a:r>
                      <a:endParaRPr lang="pt-PT" dirty="0">
                        <a:solidFill>
                          <a:schemeClr val="bg1"/>
                        </a:solidFill>
                      </a:endParaRPr>
                    </a:p>
                  </a:txBody>
                  <a:tcPr/>
                </a:tc>
                <a:tc>
                  <a:txBody>
                    <a:bodyPr/>
                    <a:lstStyle/>
                    <a:p>
                      <a:pPr algn="ctr"/>
                      <a:r>
                        <a:rPr lang="pt-PT" dirty="0" smtClean="0">
                          <a:solidFill>
                            <a:schemeClr val="bg1"/>
                          </a:solidFill>
                        </a:rPr>
                        <a:t>6.4725</a:t>
                      </a:r>
                      <a:endParaRPr lang="pt-PT" dirty="0">
                        <a:solidFill>
                          <a:schemeClr val="bg1"/>
                        </a:solidFill>
                      </a:endParaRPr>
                    </a:p>
                  </a:txBody>
                  <a:tcPr/>
                </a:tc>
                <a:tc>
                  <a:txBody>
                    <a:bodyPr/>
                    <a:lstStyle/>
                    <a:p>
                      <a:pPr algn="ctr"/>
                      <a:r>
                        <a:rPr lang="pt-PT" dirty="0" smtClean="0">
                          <a:solidFill>
                            <a:schemeClr val="bg1"/>
                          </a:solidFill>
                          <a:latin typeface="Matura MT Script Capitals"/>
                        </a:rPr>
                        <a:t>± </a:t>
                      </a:r>
                      <a:r>
                        <a:rPr lang="pt-PT" baseline="0" dirty="0" smtClean="0">
                          <a:solidFill>
                            <a:schemeClr val="bg1"/>
                          </a:solidFill>
                          <a:latin typeface="+mn-lt"/>
                        </a:rPr>
                        <a:t>12.9450</a:t>
                      </a:r>
                      <a:endParaRPr lang="pt-PT" dirty="0">
                        <a:solidFill>
                          <a:schemeClr val="bg1"/>
                        </a:solidFill>
                      </a:endParaRPr>
                    </a:p>
                  </a:txBody>
                  <a:tcPr/>
                </a:tc>
              </a:tr>
              <a:tr h="370840">
                <a:tc>
                  <a:txBody>
                    <a:bodyPr/>
                    <a:lstStyle/>
                    <a:p>
                      <a:pPr algn="ctr"/>
                      <a:r>
                        <a:rPr lang="pt-PT" dirty="0" smtClean="0">
                          <a:solidFill>
                            <a:schemeClr val="bg1"/>
                          </a:solidFill>
                        </a:rPr>
                        <a:t>3</a:t>
                      </a:r>
                      <a:endParaRPr lang="pt-PT" dirty="0">
                        <a:solidFill>
                          <a:schemeClr val="bg1"/>
                        </a:solidFill>
                      </a:endParaRPr>
                    </a:p>
                  </a:txBody>
                  <a:tcPr/>
                </a:tc>
                <a:tc>
                  <a:txBody>
                    <a:bodyPr/>
                    <a:lstStyle/>
                    <a:p>
                      <a:pPr algn="ctr"/>
                      <a:r>
                        <a:rPr lang="pt-PT" dirty="0" smtClean="0">
                          <a:solidFill>
                            <a:schemeClr val="bg1"/>
                          </a:solidFill>
                        </a:rPr>
                        <a:t>0.9946</a:t>
                      </a:r>
                      <a:endParaRPr lang="pt-PT" dirty="0">
                        <a:solidFill>
                          <a:schemeClr val="bg1"/>
                        </a:solidFill>
                      </a:endParaRPr>
                    </a:p>
                  </a:txBody>
                  <a:tcPr/>
                </a:tc>
                <a:tc>
                  <a:txBody>
                    <a:bodyPr/>
                    <a:lstStyle/>
                    <a:p>
                      <a:pPr algn="ctr"/>
                      <a:r>
                        <a:rPr lang="pt-PT" dirty="0" smtClean="0">
                          <a:solidFill>
                            <a:schemeClr val="bg1"/>
                          </a:solidFill>
                        </a:rPr>
                        <a:t>4.2153</a:t>
                      </a:r>
                      <a:endParaRPr lang="pt-PT" dirty="0">
                        <a:solidFill>
                          <a:schemeClr val="bg1"/>
                        </a:solidFill>
                      </a:endParaRPr>
                    </a:p>
                  </a:txBody>
                  <a:tcPr/>
                </a:tc>
                <a:tc>
                  <a:txBody>
                    <a:bodyPr/>
                    <a:lstStyle/>
                    <a:p>
                      <a:pPr algn="ctr"/>
                      <a:r>
                        <a:rPr lang="pt-PT" dirty="0" smtClean="0">
                          <a:solidFill>
                            <a:schemeClr val="bg1"/>
                          </a:solidFill>
                          <a:latin typeface="Matura MT Script Capitals"/>
                        </a:rPr>
                        <a:t>± </a:t>
                      </a:r>
                      <a:r>
                        <a:rPr lang="pt-PT" baseline="0" dirty="0" smtClean="0">
                          <a:solidFill>
                            <a:schemeClr val="bg1"/>
                          </a:solidFill>
                          <a:latin typeface="+mn-lt"/>
                        </a:rPr>
                        <a:t>08.4306</a:t>
                      </a:r>
                      <a:endParaRPr lang="pt-PT" dirty="0">
                        <a:solidFill>
                          <a:schemeClr val="bg1"/>
                        </a:solidFill>
                      </a:endParaRPr>
                    </a:p>
                  </a:txBody>
                  <a:tcPr/>
                </a:tc>
              </a:tr>
              <a:tr h="370840">
                <a:tc>
                  <a:txBody>
                    <a:bodyPr/>
                    <a:lstStyle/>
                    <a:p>
                      <a:pPr algn="ctr"/>
                      <a:r>
                        <a:rPr lang="pt-PT" dirty="0" smtClean="0">
                          <a:solidFill>
                            <a:schemeClr val="bg1"/>
                          </a:solidFill>
                        </a:rPr>
                        <a:t>4</a:t>
                      </a:r>
                      <a:endParaRPr lang="pt-PT" dirty="0">
                        <a:solidFill>
                          <a:schemeClr val="bg1"/>
                        </a:solidFill>
                      </a:endParaRPr>
                    </a:p>
                  </a:txBody>
                  <a:tcPr/>
                </a:tc>
                <a:tc>
                  <a:txBody>
                    <a:bodyPr/>
                    <a:lstStyle/>
                    <a:p>
                      <a:pPr algn="ctr"/>
                      <a:r>
                        <a:rPr lang="pt-PT" dirty="0" smtClean="0">
                          <a:solidFill>
                            <a:schemeClr val="bg1"/>
                          </a:solidFill>
                        </a:rPr>
                        <a:t>0.9941</a:t>
                      </a:r>
                      <a:endParaRPr lang="pt-PT" dirty="0">
                        <a:solidFill>
                          <a:schemeClr val="bg1"/>
                        </a:solidFill>
                      </a:endParaRPr>
                    </a:p>
                  </a:txBody>
                  <a:tcPr/>
                </a:tc>
                <a:tc>
                  <a:txBody>
                    <a:bodyPr/>
                    <a:lstStyle/>
                    <a:p>
                      <a:pPr algn="ctr"/>
                      <a:r>
                        <a:rPr lang="pt-PT" dirty="0" smtClean="0">
                          <a:solidFill>
                            <a:schemeClr val="bg1"/>
                          </a:solidFill>
                        </a:rPr>
                        <a:t>4.4072</a:t>
                      </a:r>
                      <a:endParaRPr lang="pt-PT" dirty="0">
                        <a:solidFill>
                          <a:schemeClr val="bg1"/>
                        </a:solidFill>
                      </a:endParaRPr>
                    </a:p>
                  </a:txBody>
                  <a:tcPr/>
                </a:tc>
                <a:tc>
                  <a:txBody>
                    <a:bodyPr/>
                    <a:lstStyle/>
                    <a:p>
                      <a:pPr algn="ctr"/>
                      <a:r>
                        <a:rPr lang="pt-PT" dirty="0" smtClean="0">
                          <a:solidFill>
                            <a:schemeClr val="bg1"/>
                          </a:solidFill>
                          <a:latin typeface="Matura MT Script Capitals"/>
                        </a:rPr>
                        <a:t>± </a:t>
                      </a:r>
                      <a:r>
                        <a:rPr lang="pt-PT" baseline="0" dirty="0" smtClean="0">
                          <a:solidFill>
                            <a:schemeClr val="bg1"/>
                          </a:solidFill>
                          <a:latin typeface="+mn-lt"/>
                        </a:rPr>
                        <a:t>08.8144</a:t>
                      </a:r>
                      <a:endParaRPr lang="pt-PT" dirty="0">
                        <a:solidFill>
                          <a:schemeClr val="bg1"/>
                        </a:solidFill>
                      </a:endParaRPr>
                    </a:p>
                  </a:txBody>
                  <a:tcPr/>
                </a:tc>
              </a:tr>
              <a:tr h="370840">
                <a:tc>
                  <a:txBody>
                    <a:bodyPr/>
                    <a:lstStyle/>
                    <a:p>
                      <a:pPr algn="ctr"/>
                      <a:r>
                        <a:rPr lang="pt-PT" dirty="0" smtClean="0">
                          <a:solidFill>
                            <a:schemeClr val="bg1"/>
                          </a:solidFill>
                        </a:rPr>
                        <a:t>5</a:t>
                      </a:r>
                      <a:endParaRPr lang="pt-PT" dirty="0">
                        <a:solidFill>
                          <a:schemeClr val="bg1"/>
                        </a:solidFill>
                      </a:endParaRPr>
                    </a:p>
                  </a:txBody>
                  <a:tcPr/>
                </a:tc>
                <a:tc>
                  <a:txBody>
                    <a:bodyPr/>
                    <a:lstStyle/>
                    <a:p>
                      <a:pPr algn="ctr"/>
                      <a:r>
                        <a:rPr lang="pt-PT" dirty="0" smtClean="0">
                          <a:solidFill>
                            <a:schemeClr val="bg1"/>
                          </a:solidFill>
                        </a:rPr>
                        <a:t>0.9984</a:t>
                      </a:r>
                      <a:endParaRPr lang="pt-PT" dirty="0">
                        <a:solidFill>
                          <a:schemeClr val="bg1"/>
                        </a:solidFill>
                      </a:endParaRPr>
                    </a:p>
                  </a:txBody>
                  <a:tcPr/>
                </a:tc>
                <a:tc>
                  <a:txBody>
                    <a:bodyPr/>
                    <a:lstStyle/>
                    <a:p>
                      <a:pPr algn="ctr"/>
                      <a:r>
                        <a:rPr lang="pt-PT" dirty="0" smtClean="0">
                          <a:solidFill>
                            <a:schemeClr val="bg1"/>
                          </a:solidFill>
                        </a:rPr>
                        <a:t>3.1263</a:t>
                      </a:r>
                      <a:endParaRPr lang="pt-PT" dirty="0">
                        <a:solidFill>
                          <a:schemeClr val="bg1"/>
                        </a:solidFill>
                      </a:endParaRPr>
                    </a:p>
                  </a:txBody>
                  <a:tcPr/>
                </a:tc>
                <a:tc>
                  <a:txBody>
                    <a:bodyPr/>
                    <a:lstStyle/>
                    <a:p>
                      <a:pPr algn="ctr"/>
                      <a:r>
                        <a:rPr lang="pt-PT" dirty="0" smtClean="0">
                          <a:solidFill>
                            <a:schemeClr val="bg1"/>
                          </a:solidFill>
                          <a:latin typeface="Matura MT Script Capitals"/>
                        </a:rPr>
                        <a:t>± </a:t>
                      </a:r>
                      <a:r>
                        <a:rPr lang="pt-PT" baseline="0" dirty="0" smtClean="0">
                          <a:solidFill>
                            <a:schemeClr val="bg1"/>
                          </a:solidFill>
                          <a:latin typeface="+mn-lt"/>
                        </a:rPr>
                        <a:t>06.2526</a:t>
                      </a:r>
                      <a:endParaRPr lang="pt-PT" dirty="0">
                        <a:solidFill>
                          <a:schemeClr val="bg1"/>
                        </a:solidFill>
                      </a:endParaRPr>
                    </a:p>
                  </a:txBody>
                  <a:tcPr/>
                </a:tc>
              </a:tr>
              <a:tr h="370840">
                <a:tc>
                  <a:txBody>
                    <a:bodyPr/>
                    <a:lstStyle/>
                    <a:p>
                      <a:pPr algn="ctr"/>
                      <a:r>
                        <a:rPr lang="pt-PT" dirty="0" smtClean="0">
                          <a:solidFill>
                            <a:schemeClr val="bg1"/>
                          </a:solidFill>
                        </a:rPr>
                        <a:t>6</a:t>
                      </a:r>
                      <a:endParaRPr lang="pt-PT" dirty="0">
                        <a:solidFill>
                          <a:schemeClr val="bg1"/>
                        </a:solidFill>
                      </a:endParaRPr>
                    </a:p>
                  </a:txBody>
                  <a:tcPr/>
                </a:tc>
                <a:tc>
                  <a:txBody>
                    <a:bodyPr/>
                    <a:lstStyle/>
                    <a:p>
                      <a:pPr algn="ctr"/>
                      <a:r>
                        <a:rPr kumimoji="0" lang="pt-PT" sz="1800" kern="1200" baseline="0" dirty="0" smtClean="0">
                          <a:solidFill>
                            <a:schemeClr val="dk1"/>
                          </a:solidFill>
                          <a:latin typeface="+mn-lt"/>
                          <a:ea typeface="+mn-ea"/>
                          <a:cs typeface="+mn-cs"/>
                        </a:rPr>
                        <a:t>0.8788</a:t>
                      </a:r>
                      <a:endParaRPr lang="pt-PT" dirty="0">
                        <a:solidFill>
                          <a:schemeClr val="bg1"/>
                        </a:solidFill>
                      </a:endParaRPr>
                    </a:p>
                  </a:txBody>
                  <a:tcPr/>
                </a:tc>
                <a:tc>
                  <a:txBody>
                    <a:bodyPr/>
                    <a:lstStyle/>
                    <a:p>
                      <a:pPr algn="ctr"/>
                      <a:r>
                        <a:rPr lang="pt-PT" dirty="0" smtClean="0">
                          <a:solidFill>
                            <a:schemeClr val="bg1"/>
                          </a:solidFill>
                        </a:rPr>
                        <a:t>9.2197</a:t>
                      </a:r>
                      <a:endParaRPr lang="pt-PT" dirty="0">
                        <a:solidFill>
                          <a:schemeClr val="bg1"/>
                        </a:solidFill>
                      </a:endParaRPr>
                    </a:p>
                  </a:txBody>
                  <a:tcPr/>
                </a:tc>
                <a:tc>
                  <a:txBody>
                    <a:bodyPr/>
                    <a:lstStyle/>
                    <a:p>
                      <a:pPr algn="ctr"/>
                      <a:r>
                        <a:rPr lang="pt-PT" dirty="0" smtClean="0">
                          <a:solidFill>
                            <a:schemeClr val="bg1"/>
                          </a:solidFill>
                          <a:latin typeface="Matura MT Script Capitals"/>
                        </a:rPr>
                        <a:t>± </a:t>
                      </a:r>
                      <a:r>
                        <a:rPr lang="pt-PT" baseline="0" dirty="0" smtClean="0">
                          <a:solidFill>
                            <a:schemeClr val="bg1"/>
                          </a:solidFill>
                          <a:latin typeface="+mn-lt"/>
                        </a:rPr>
                        <a:t>18.4394</a:t>
                      </a:r>
                      <a:endParaRPr lang="pt-PT" dirty="0">
                        <a:solidFill>
                          <a:schemeClr val="bg1"/>
                        </a:solidFill>
                      </a:endParaRPr>
                    </a:p>
                  </a:txBody>
                  <a:tcPr/>
                </a:tc>
              </a:tr>
              <a:tr h="370840">
                <a:tc>
                  <a:txBody>
                    <a:bodyPr/>
                    <a:lstStyle/>
                    <a:p>
                      <a:pPr algn="ctr"/>
                      <a:r>
                        <a:rPr lang="pt-PT" dirty="0" smtClean="0">
                          <a:solidFill>
                            <a:schemeClr val="bg1"/>
                          </a:solidFill>
                        </a:rPr>
                        <a:t>7</a:t>
                      </a:r>
                      <a:endParaRPr lang="pt-PT" dirty="0">
                        <a:solidFill>
                          <a:schemeClr val="bg1"/>
                        </a:solidFill>
                      </a:endParaRPr>
                    </a:p>
                  </a:txBody>
                  <a:tcPr/>
                </a:tc>
                <a:tc>
                  <a:txBody>
                    <a:bodyPr/>
                    <a:lstStyle/>
                    <a:p>
                      <a:pPr algn="ctr"/>
                      <a:r>
                        <a:rPr lang="pt-PT" dirty="0" smtClean="0">
                          <a:solidFill>
                            <a:schemeClr val="bg1"/>
                          </a:solidFill>
                        </a:rPr>
                        <a:t>0.9958</a:t>
                      </a:r>
                      <a:endParaRPr lang="pt-PT" dirty="0">
                        <a:solidFill>
                          <a:schemeClr val="bg1"/>
                        </a:solidFill>
                      </a:endParaRPr>
                    </a:p>
                  </a:txBody>
                  <a:tcPr/>
                </a:tc>
                <a:tc>
                  <a:txBody>
                    <a:bodyPr/>
                    <a:lstStyle/>
                    <a:p>
                      <a:pPr algn="ctr"/>
                      <a:r>
                        <a:rPr lang="pt-PT" dirty="0" smtClean="0">
                          <a:solidFill>
                            <a:schemeClr val="bg1"/>
                          </a:solidFill>
                        </a:rPr>
                        <a:t>3.5657</a:t>
                      </a:r>
                      <a:endParaRPr lang="pt-PT" dirty="0">
                        <a:solidFill>
                          <a:schemeClr val="bg1"/>
                        </a:solidFill>
                      </a:endParaRPr>
                    </a:p>
                  </a:txBody>
                  <a:tcPr/>
                </a:tc>
                <a:tc>
                  <a:txBody>
                    <a:bodyPr/>
                    <a:lstStyle/>
                    <a:p>
                      <a:pPr algn="ctr"/>
                      <a:r>
                        <a:rPr lang="pt-PT" dirty="0" smtClean="0">
                          <a:solidFill>
                            <a:schemeClr val="bg1"/>
                          </a:solidFill>
                          <a:latin typeface="Matura MT Script Capitals"/>
                        </a:rPr>
                        <a:t>± </a:t>
                      </a:r>
                      <a:r>
                        <a:rPr lang="pt-PT" baseline="0" dirty="0" smtClean="0">
                          <a:solidFill>
                            <a:schemeClr val="bg1"/>
                          </a:solidFill>
                          <a:latin typeface="+mn-lt"/>
                        </a:rPr>
                        <a:t>07.1914</a:t>
                      </a:r>
                      <a:endParaRPr lang="pt-PT" dirty="0">
                        <a:solidFill>
                          <a:schemeClr val="bg1"/>
                        </a:solidFill>
                      </a:endParaRPr>
                    </a:p>
                  </a:txBody>
                  <a:tcPr/>
                </a:tc>
              </a:tr>
            </a:tbl>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686800" cy="1143000"/>
          </a:xfrm>
        </p:spPr>
        <p:txBody>
          <a:bodyPr>
            <a:normAutofit fontScale="90000"/>
          </a:bodyPr>
          <a:lstStyle/>
          <a:p>
            <a:r>
              <a:rPr lang="pt-PT" b="1" i="1" dirty="0" smtClean="0"/>
              <a:t>Estudo e caracterização dos sensores</a:t>
            </a:r>
            <a:endParaRPr lang="pt-PT" dirty="0"/>
          </a:p>
        </p:txBody>
      </p:sp>
      <p:sp>
        <p:nvSpPr>
          <p:cNvPr id="3" name="Marcador de Posição de Conteúdo 2"/>
          <p:cNvSpPr>
            <a:spLocks noGrp="1"/>
          </p:cNvSpPr>
          <p:nvPr>
            <p:ph idx="1"/>
          </p:nvPr>
        </p:nvSpPr>
        <p:spPr>
          <a:xfrm>
            <a:off x="457200" y="1600200"/>
            <a:ext cx="4114800" cy="4525963"/>
          </a:xfrm>
        </p:spPr>
        <p:txBody>
          <a:bodyPr/>
          <a:lstStyle/>
          <a:p>
            <a:r>
              <a:rPr lang="pt-PT" dirty="0" smtClean="0"/>
              <a:t>SICK DT20</a:t>
            </a:r>
          </a:p>
          <a:p>
            <a:endParaRPr lang="pt-PT" dirty="0" smtClean="0"/>
          </a:p>
          <a:p>
            <a:pPr lvl="1"/>
            <a:r>
              <a:rPr lang="pt-PT" dirty="0" smtClean="0"/>
              <a:t>Incerteza:  </a:t>
            </a:r>
            <a:r>
              <a:rPr lang="pt-PT" dirty="0" smtClean="0">
                <a:latin typeface="Matura MT Script Capitals"/>
              </a:rPr>
              <a:t>± </a:t>
            </a:r>
            <a:r>
              <a:rPr lang="pt-PT" dirty="0" smtClean="0"/>
              <a:t>4mm</a:t>
            </a:r>
          </a:p>
          <a:p>
            <a:endParaRPr lang="pt-PT" dirty="0" smtClean="0"/>
          </a:p>
          <a:p>
            <a:pPr lvl="1"/>
            <a:r>
              <a:rPr lang="pt-PT" dirty="0" smtClean="0"/>
              <a:t>Custo: 486 €</a:t>
            </a:r>
          </a:p>
          <a:p>
            <a:endParaRPr lang="pt-PT" dirty="0" smtClean="0"/>
          </a:p>
        </p:txBody>
      </p:sp>
      <p:pic>
        <p:nvPicPr>
          <p:cNvPr id="63490" name="Picture 2"/>
          <p:cNvPicPr>
            <a:picLocks noChangeAspect="1" noChangeArrowheads="1"/>
          </p:cNvPicPr>
          <p:nvPr/>
        </p:nvPicPr>
        <p:blipFill>
          <a:blip r:embed="rId3" cstate="print"/>
          <a:srcRect/>
          <a:stretch>
            <a:fillRect/>
          </a:stretch>
        </p:blipFill>
        <p:spPr bwMode="auto">
          <a:xfrm>
            <a:off x="4139952" y="1700808"/>
            <a:ext cx="2629345" cy="4032448"/>
          </a:xfrm>
          <a:prstGeom prst="rect">
            <a:avLst/>
          </a:prstGeom>
          <a:noFill/>
          <a:ln w="9525">
            <a:noFill/>
            <a:miter lim="800000"/>
            <a:headEnd/>
            <a:tailEnd/>
          </a:ln>
        </p:spPr>
      </p:pic>
      <p:sp>
        <p:nvSpPr>
          <p:cNvPr id="5" name="CaixaDeTexto 4"/>
          <p:cNvSpPr txBox="1"/>
          <p:nvPr/>
        </p:nvSpPr>
        <p:spPr>
          <a:xfrm>
            <a:off x="2735795" y="6488668"/>
            <a:ext cx="4284477" cy="369332"/>
          </a:xfrm>
          <a:prstGeom prst="rect">
            <a:avLst/>
          </a:prstGeom>
          <a:noFill/>
        </p:spPr>
        <p:txBody>
          <a:bodyPr wrap="square" rtlCol="0">
            <a:spAutoFit/>
          </a:bodyPr>
          <a:lstStyle/>
          <a:p>
            <a:r>
              <a:rPr lang="pt-PT" dirty="0" smtClean="0"/>
              <a:t>Gonçalo Alberto Ramos Carpinteiro</a:t>
            </a:r>
            <a:endParaRPr lang="pt-PT" dirty="0"/>
          </a:p>
        </p:txBody>
      </p:sp>
      <p:sp>
        <p:nvSpPr>
          <p:cNvPr id="6" name="Marcador de Posição do Número do Diapositivo 4"/>
          <p:cNvSpPr>
            <a:spLocks noGrp="1"/>
          </p:cNvSpPr>
          <p:nvPr>
            <p:ph type="sldNum" sz="quarter" idx="12"/>
          </p:nvPr>
        </p:nvSpPr>
        <p:spPr>
          <a:xfrm>
            <a:off x="6553200" y="6482364"/>
            <a:ext cx="2339280" cy="365125"/>
          </a:xfrm>
        </p:spPr>
        <p:txBody>
          <a:bodyPr/>
          <a:lstStyle/>
          <a:p>
            <a:fld id="{EADB1DC9-B381-4533-9B50-557AAAC2262B}" type="slidenum">
              <a:rPr lang="en-US" sz="2000" smtClean="0"/>
              <a:pPr/>
              <a:t>19</a:t>
            </a:fld>
            <a:endParaRPr lang="en-US" sz="2000" dirty="0"/>
          </a:p>
        </p:txBody>
      </p:sp>
      <p:sp>
        <p:nvSpPr>
          <p:cNvPr id="7" name="CaixaDeTexto 6"/>
          <p:cNvSpPr txBox="1"/>
          <p:nvPr/>
        </p:nvSpPr>
        <p:spPr>
          <a:xfrm>
            <a:off x="0" y="6488668"/>
            <a:ext cx="1475656" cy="369332"/>
          </a:xfrm>
          <a:prstGeom prst="rect">
            <a:avLst/>
          </a:prstGeom>
          <a:noFill/>
        </p:spPr>
        <p:txBody>
          <a:bodyPr wrap="square" rtlCol="0">
            <a:spAutoFit/>
          </a:bodyPr>
          <a:lstStyle/>
          <a:p>
            <a:pPr algn="r"/>
            <a:r>
              <a:rPr lang="pt-PT" dirty="0" smtClean="0"/>
              <a:t>Julho 2014</a:t>
            </a:r>
            <a:endParaRPr lang="pt-PT"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b="1" i="1" dirty="0" smtClean="0"/>
              <a:t>Estrutura:</a:t>
            </a:r>
            <a:endParaRPr lang="en-US" b="1" i="1" dirty="0"/>
          </a:p>
        </p:txBody>
      </p:sp>
      <p:sp>
        <p:nvSpPr>
          <p:cNvPr id="3" name="Content Placeholder 2"/>
          <p:cNvSpPr>
            <a:spLocks noGrp="1"/>
          </p:cNvSpPr>
          <p:nvPr>
            <p:ph idx="1"/>
          </p:nvPr>
        </p:nvSpPr>
        <p:spPr/>
        <p:txBody>
          <a:bodyPr>
            <a:normAutofit fontScale="85000" lnSpcReduction="20000"/>
          </a:bodyPr>
          <a:lstStyle/>
          <a:p>
            <a:r>
              <a:rPr lang="pt-PT" dirty="0" smtClean="0"/>
              <a:t>Enquadramento</a:t>
            </a:r>
          </a:p>
          <a:p>
            <a:pPr>
              <a:buNone/>
            </a:pPr>
            <a:endParaRPr lang="pt-PT" dirty="0" smtClean="0"/>
          </a:p>
          <a:p>
            <a:r>
              <a:rPr lang="pt-PT" dirty="0" smtClean="0"/>
              <a:t>Estudo e caracterização dos sensores</a:t>
            </a:r>
          </a:p>
          <a:p>
            <a:pPr>
              <a:buNone/>
            </a:pPr>
            <a:endParaRPr lang="pt-PT" dirty="0" smtClean="0"/>
          </a:p>
          <a:p>
            <a:r>
              <a:rPr lang="pt-PT" dirty="0" smtClean="0"/>
              <a:t>Processamento e interpretação dos dados</a:t>
            </a:r>
          </a:p>
          <a:p>
            <a:endParaRPr lang="pt-PT" dirty="0" smtClean="0"/>
          </a:p>
          <a:p>
            <a:r>
              <a:rPr lang="pt-PT" dirty="0" smtClean="0"/>
              <a:t>Infraestrutura do software</a:t>
            </a:r>
          </a:p>
          <a:p>
            <a:endParaRPr lang="pt-PT" dirty="0" smtClean="0"/>
          </a:p>
          <a:p>
            <a:r>
              <a:rPr lang="pt-PT" dirty="0" smtClean="0"/>
              <a:t>Testes e resultados</a:t>
            </a:r>
          </a:p>
          <a:p>
            <a:endParaRPr lang="pt-PT" dirty="0" smtClean="0"/>
          </a:p>
          <a:p>
            <a:r>
              <a:rPr lang="pt-PT" dirty="0" smtClean="0"/>
              <a:t>Conclusões e Trabalho futuro</a:t>
            </a:r>
          </a:p>
          <a:p>
            <a:pPr>
              <a:buNone/>
            </a:pPr>
            <a:endParaRPr lang="pt-PT" dirty="0" smtClean="0"/>
          </a:p>
          <a:p>
            <a:pPr>
              <a:buNone/>
            </a:pPr>
            <a:endParaRPr lang="pt-PT" dirty="0" smtClean="0"/>
          </a:p>
          <a:p>
            <a:endParaRPr lang="pt-PT" dirty="0" smtClean="0"/>
          </a:p>
          <a:p>
            <a:endParaRPr lang="pt-PT" dirty="0" smtClean="0"/>
          </a:p>
          <a:p>
            <a:endParaRPr lang="en-US" dirty="0"/>
          </a:p>
        </p:txBody>
      </p:sp>
      <p:sp>
        <p:nvSpPr>
          <p:cNvPr id="5" name="CaixaDeTexto 4"/>
          <p:cNvSpPr txBox="1"/>
          <p:nvPr/>
        </p:nvSpPr>
        <p:spPr>
          <a:xfrm>
            <a:off x="2735795" y="6516052"/>
            <a:ext cx="4284477" cy="369332"/>
          </a:xfrm>
          <a:prstGeom prst="rect">
            <a:avLst/>
          </a:prstGeom>
          <a:noFill/>
        </p:spPr>
        <p:txBody>
          <a:bodyPr wrap="square" rtlCol="0">
            <a:spAutoFit/>
          </a:bodyPr>
          <a:lstStyle/>
          <a:p>
            <a:r>
              <a:rPr lang="pt-PT" dirty="0" smtClean="0"/>
              <a:t>Gonçalo Alberto Ramos Carpinteiro</a:t>
            </a:r>
            <a:endParaRPr lang="pt-PT" dirty="0"/>
          </a:p>
        </p:txBody>
      </p:sp>
      <p:sp>
        <p:nvSpPr>
          <p:cNvPr id="6" name="Marcador de Posição do Número do Diapositivo 4"/>
          <p:cNvSpPr>
            <a:spLocks noGrp="1"/>
          </p:cNvSpPr>
          <p:nvPr>
            <p:ph type="sldNum" sz="quarter" idx="12"/>
          </p:nvPr>
        </p:nvSpPr>
        <p:spPr>
          <a:xfrm>
            <a:off x="6553200" y="6509748"/>
            <a:ext cx="2339280" cy="365125"/>
          </a:xfrm>
        </p:spPr>
        <p:txBody>
          <a:bodyPr/>
          <a:lstStyle/>
          <a:p>
            <a:fld id="{EADB1DC9-B381-4533-9B50-557AAAC2262B}" type="slidenum">
              <a:rPr lang="en-US" sz="2000" smtClean="0"/>
              <a:pPr/>
              <a:t>2</a:t>
            </a:fld>
            <a:endParaRPr lang="en-US" sz="2000" dirty="0"/>
          </a:p>
        </p:txBody>
      </p:sp>
      <p:sp>
        <p:nvSpPr>
          <p:cNvPr id="7" name="CaixaDeTexto 6"/>
          <p:cNvSpPr txBox="1"/>
          <p:nvPr/>
        </p:nvSpPr>
        <p:spPr>
          <a:xfrm>
            <a:off x="0" y="6516052"/>
            <a:ext cx="1475656" cy="369332"/>
          </a:xfrm>
          <a:prstGeom prst="rect">
            <a:avLst/>
          </a:prstGeom>
          <a:noFill/>
        </p:spPr>
        <p:txBody>
          <a:bodyPr wrap="square" rtlCol="0">
            <a:spAutoFit/>
          </a:bodyPr>
          <a:lstStyle/>
          <a:p>
            <a:pPr algn="r"/>
            <a:r>
              <a:rPr lang="pt-PT" dirty="0" smtClean="0"/>
              <a:t>Julho 2014</a:t>
            </a:r>
            <a:endParaRPr lang="pt-PT" dirty="0"/>
          </a:p>
        </p:txBody>
      </p:sp>
    </p:spTree>
    <p:extLst>
      <p:ext uri="{BB962C8B-B14F-4D97-AF65-F5344CB8AC3E}">
        <p14:creationId xmlns:p14="http://schemas.microsoft.com/office/powerpoint/2010/main" xmlns="" val="32598892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descr="http://pdf2jpg.net/files/e10da4fbe03fd8ae10149f186e4f4a36e5b72b12/local_limpa-page-001.jpg"/>
          <p:cNvPicPr>
            <a:picLocks noChangeAspect="1" noChangeArrowheads="1"/>
          </p:cNvPicPr>
          <p:nvPr/>
        </p:nvPicPr>
        <p:blipFill>
          <a:blip r:embed="rId3" cstate="print"/>
          <a:srcRect/>
          <a:stretch>
            <a:fillRect/>
          </a:stretch>
        </p:blipFill>
        <p:spPr bwMode="auto">
          <a:xfrm>
            <a:off x="539552" y="2924944"/>
            <a:ext cx="7839075" cy="3524251"/>
          </a:xfrm>
          <a:prstGeom prst="rect">
            <a:avLst/>
          </a:prstGeom>
          <a:noFill/>
        </p:spPr>
      </p:pic>
      <p:pic>
        <p:nvPicPr>
          <p:cNvPr id="27649" name="Picture 1" descr="C:\Users\Carpintas\Dropbox\BackUp\Tese\Escrito\Template_LaTex_DEM\imagens\uno.jpg"/>
          <p:cNvPicPr>
            <a:picLocks noChangeAspect="1" noChangeArrowheads="1"/>
          </p:cNvPicPr>
          <p:nvPr/>
        </p:nvPicPr>
        <p:blipFill>
          <a:blip r:embed="rId4" cstate="print"/>
          <a:srcRect/>
          <a:stretch>
            <a:fillRect/>
          </a:stretch>
        </p:blipFill>
        <p:spPr bwMode="auto">
          <a:xfrm>
            <a:off x="6156176" y="1196752"/>
            <a:ext cx="2710946" cy="2033209"/>
          </a:xfrm>
          <a:prstGeom prst="rect">
            <a:avLst/>
          </a:prstGeom>
          <a:noFill/>
        </p:spPr>
      </p:pic>
      <p:sp>
        <p:nvSpPr>
          <p:cNvPr id="2" name="Título 1"/>
          <p:cNvSpPr>
            <a:spLocks noGrp="1"/>
          </p:cNvSpPr>
          <p:nvPr>
            <p:ph type="title"/>
          </p:nvPr>
        </p:nvSpPr>
        <p:spPr>
          <a:xfrm>
            <a:off x="457200" y="274638"/>
            <a:ext cx="8686800" cy="1143000"/>
          </a:xfrm>
        </p:spPr>
        <p:txBody>
          <a:bodyPr>
            <a:normAutofit fontScale="90000"/>
          </a:bodyPr>
          <a:lstStyle/>
          <a:p>
            <a:r>
              <a:rPr lang="pt-PT" b="1" i="1" dirty="0" smtClean="0"/>
              <a:t>Estudo e caracterização dos sensores</a:t>
            </a:r>
            <a:endParaRPr lang="pt-PT" dirty="0"/>
          </a:p>
        </p:txBody>
      </p:sp>
      <p:sp>
        <p:nvSpPr>
          <p:cNvPr id="3" name="Marcador de Posição de Conteúdo 2"/>
          <p:cNvSpPr>
            <a:spLocks noGrp="1"/>
          </p:cNvSpPr>
          <p:nvPr>
            <p:ph idx="1"/>
          </p:nvPr>
        </p:nvSpPr>
        <p:spPr/>
        <p:txBody>
          <a:bodyPr/>
          <a:lstStyle/>
          <a:p>
            <a:r>
              <a:rPr lang="pt-PT" dirty="0" smtClean="0"/>
              <a:t>Produto final ULM</a:t>
            </a:r>
            <a:endParaRPr lang="pt-PT" dirty="0"/>
          </a:p>
        </p:txBody>
      </p:sp>
      <p:sp>
        <p:nvSpPr>
          <p:cNvPr id="4" name="CaixaDeTexto 3"/>
          <p:cNvSpPr txBox="1"/>
          <p:nvPr/>
        </p:nvSpPr>
        <p:spPr>
          <a:xfrm>
            <a:off x="2735795" y="6488668"/>
            <a:ext cx="4284477" cy="369332"/>
          </a:xfrm>
          <a:prstGeom prst="rect">
            <a:avLst/>
          </a:prstGeom>
          <a:noFill/>
        </p:spPr>
        <p:txBody>
          <a:bodyPr wrap="square" rtlCol="0">
            <a:spAutoFit/>
          </a:bodyPr>
          <a:lstStyle/>
          <a:p>
            <a:r>
              <a:rPr lang="pt-PT" dirty="0" smtClean="0"/>
              <a:t>Gonçalo Alberto Ramos Carpinteiro</a:t>
            </a:r>
            <a:endParaRPr lang="pt-PT" dirty="0"/>
          </a:p>
        </p:txBody>
      </p:sp>
      <p:sp>
        <p:nvSpPr>
          <p:cNvPr id="5" name="Marcador de Posição do Número do Diapositivo 4"/>
          <p:cNvSpPr>
            <a:spLocks noGrp="1"/>
          </p:cNvSpPr>
          <p:nvPr>
            <p:ph type="sldNum" sz="quarter" idx="12"/>
          </p:nvPr>
        </p:nvSpPr>
        <p:spPr>
          <a:xfrm>
            <a:off x="6553200" y="6482364"/>
            <a:ext cx="2339280" cy="365125"/>
          </a:xfrm>
        </p:spPr>
        <p:txBody>
          <a:bodyPr/>
          <a:lstStyle/>
          <a:p>
            <a:fld id="{EADB1DC9-B381-4533-9B50-557AAAC2262B}" type="slidenum">
              <a:rPr lang="en-US" sz="2000" smtClean="0"/>
              <a:pPr/>
              <a:t>20</a:t>
            </a:fld>
            <a:endParaRPr lang="en-US" sz="2000" dirty="0"/>
          </a:p>
        </p:txBody>
      </p:sp>
      <p:sp>
        <p:nvSpPr>
          <p:cNvPr id="6" name="CaixaDeTexto 5"/>
          <p:cNvSpPr txBox="1"/>
          <p:nvPr/>
        </p:nvSpPr>
        <p:spPr>
          <a:xfrm>
            <a:off x="0" y="6488668"/>
            <a:ext cx="1475656" cy="369332"/>
          </a:xfrm>
          <a:prstGeom prst="rect">
            <a:avLst/>
          </a:prstGeom>
          <a:noFill/>
        </p:spPr>
        <p:txBody>
          <a:bodyPr wrap="square" rtlCol="0">
            <a:spAutoFit/>
          </a:bodyPr>
          <a:lstStyle/>
          <a:p>
            <a:pPr algn="r"/>
            <a:r>
              <a:rPr lang="pt-PT" dirty="0" smtClean="0"/>
              <a:t>Julho 2014</a:t>
            </a:r>
            <a:endParaRPr lang="pt-PT"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686800" cy="1143000"/>
          </a:xfrm>
        </p:spPr>
        <p:txBody>
          <a:bodyPr>
            <a:normAutofit fontScale="90000"/>
          </a:bodyPr>
          <a:lstStyle/>
          <a:p>
            <a:r>
              <a:rPr lang="pt-PT" b="1" i="1" dirty="0" smtClean="0"/>
              <a:t>Estudo e caracterização dos sensores</a:t>
            </a:r>
            <a:endParaRPr lang="pt-PT" dirty="0"/>
          </a:p>
        </p:txBody>
      </p:sp>
      <p:sp>
        <p:nvSpPr>
          <p:cNvPr id="3" name="Marcador de Posição de Conteúdo 2"/>
          <p:cNvSpPr>
            <a:spLocks noGrp="1"/>
          </p:cNvSpPr>
          <p:nvPr>
            <p:ph idx="1"/>
          </p:nvPr>
        </p:nvSpPr>
        <p:spPr/>
        <p:txBody>
          <a:bodyPr/>
          <a:lstStyle/>
          <a:p>
            <a:r>
              <a:rPr lang="pt-PT" dirty="0" smtClean="0"/>
              <a:t>Produto final UCI</a:t>
            </a:r>
            <a:endParaRPr lang="pt-PT" dirty="0"/>
          </a:p>
        </p:txBody>
      </p:sp>
      <p:sp>
        <p:nvSpPr>
          <p:cNvPr id="4" name="CaixaDeTexto 3"/>
          <p:cNvSpPr txBox="1"/>
          <p:nvPr/>
        </p:nvSpPr>
        <p:spPr>
          <a:xfrm>
            <a:off x="2735795" y="6488668"/>
            <a:ext cx="4284477" cy="369332"/>
          </a:xfrm>
          <a:prstGeom prst="rect">
            <a:avLst/>
          </a:prstGeom>
          <a:noFill/>
        </p:spPr>
        <p:txBody>
          <a:bodyPr wrap="square" rtlCol="0">
            <a:spAutoFit/>
          </a:bodyPr>
          <a:lstStyle/>
          <a:p>
            <a:r>
              <a:rPr lang="pt-PT" dirty="0" smtClean="0"/>
              <a:t>Gonçalo Alberto Ramos Carpinteiro</a:t>
            </a:r>
            <a:endParaRPr lang="pt-PT" dirty="0"/>
          </a:p>
        </p:txBody>
      </p:sp>
      <p:sp>
        <p:nvSpPr>
          <p:cNvPr id="5" name="Marcador de Posição do Número do Diapositivo 4"/>
          <p:cNvSpPr>
            <a:spLocks noGrp="1"/>
          </p:cNvSpPr>
          <p:nvPr>
            <p:ph type="sldNum" sz="quarter" idx="12"/>
          </p:nvPr>
        </p:nvSpPr>
        <p:spPr>
          <a:xfrm>
            <a:off x="6553200" y="6482364"/>
            <a:ext cx="2339280" cy="365125"/>
          </a:xfrm>
        </p:spPr>
        <p:txBody>
          <a:bodyPr/>
          <a:lstStyle/>
          <a:p>
            <a:fld id="{EADB1DC9-B381-4533-9B50-557AAAC2262B}" type="slidenum">
              <a:rPr lang="en-US" sz="2000" smtClean="0"/>
              <a:pPr/>
              <a:t>21</a:t>
            </a:fld>
            <a:endParaRPr lang="en-US" sz="2000" dirty="0"/>
          </a:p>
        </p:txBody>
      </p:sp>
      <p:sp>
        <p:nvSpPr>
          <p:cNvPr id="6" name="CaixaDeTexto 5"/>
          <p:cNvSpPr txBox="1"/>
          <p:nvPr/>
        </p:nvSpPr>
        <p:spPr>
          <a:xfrm>
            <a:off x="0" y="6488668"/>
            <a:ext cx="1475656" cy="369332"/>
          </a:xfrm>
          <a:prstGeom prst="rect">
            <a:avLst/>
          </a:prstGeom>
          <a:noFill/>
        </p:spPr>
        <p:txBody>
          <a:bodyPr wrap="square" rtlCol="0">
            <a:spAutoFit/>
          </a:bodyPr>
          <a:lstStyle/>
          <a:p>
            <a:pPr algn="r"/>
            <a:r>
              <a:rPr lang="pt-PT" dirty="0" smtClean="0"/>
              <a:t>Julho 2014</a:t>
            </a:r>
            <a:endParaRPr lang="pt-PT" dirty="0"/>
          </a:p>
        </p:txBody>
      </p:sp>
      <p:pic>
        <p:nvPicPr>
          <p:cNvPr id="22530" name="Picture 2" descr="http://pdf2jpg.net/files/bfcb63b18e08f41686b4196323aaca3eb44a1cd6/central_limpa2-page-001.jpg"/>
          <p:cNvPicPr>
            <a:picLocks noChangeAspect="1" noChangeArrowheads="1"/>
          </p:cNvPicPr>
          <p:nvPr/>
        </p:nvPicPr>
        <p:blipFill>
          <a:blip r:embed="rId3" cstate="print"/>
          <a:srcRect/>
          <a:stretch>
            <a:fillRect/>
          </a:stretch>
        </p:blipFill>
        <p:spPr bwMode="auto">
          <a:xfrm>
            <a:off x="4139952" y="1268760"/>
            <a:ext cx="4860032" cy="5249337"/>
          </a:xfrm>
          <a:prstGeom prst="rect">
            <a:avLst/>
          </a:prstGeom>
          <a:noFill/>
        </p:spPr>
      </p:pic>
      <p:pic>
        <p:nvPicPr>
          <p:cNvPr id="22531" name="Picture 3" descr="C:\Users\Carpintas\Dropbox\BackUp\Tese\Escrito\Template_LaTex_DEM\imagens\dos.jpg"/>
          <p:cNvPicPr>
            <a:picLocks noChangeAspect="1" noChangeArrowheads="1"/>
          </p:cNvPicPr>
          <p:nvPr/>
        </p:nvPicPr>
        <p:blipFill>
          <a:blip r:embed="rId4" cstate="print"/>
          <a:srcRect/>
          <a:stretch>
            <a:fillRect/>
          </a:stretch>
        </p:blipFill>
        <p:spPr bwMode="auto">
          <a:xfrm>
            <a:off x="611560" y="2276872"/>
            <a:ext cx="3096344" cy="4128459"/>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686800" cy="1143000"/>
          </a:xfrm>
        </p:spPr>
        <p:txBody>
          <a:bodyPr>
            <a:normAutofit fontScale="90000"/>
          </a:bodyPr>
          <a:lstStyle/>
          <a:p>
            <a:r>
              <a:rPr lang="pt-PT" b="1" i="1" dirty="0" smtClean="0"/>
              <a:t>Estudo e caracterização dos sensores</a:t>
            </a:r>
            <a:endParaRPr lang="pt-PT" dirty="0"/>
          </a:p>
        </p:txBody>
      </p:sp>
      <p:sp>
        <p:nvSpPr>
          <p:cNvPr id="3" name="Marcador de Posição de Conteúdo 2"/>
          <p:cNvSpPr>
            <a:spLocks noGrp="1"/>
          </p:cNvSpPr>
          <p:nvPr>
            <p:ph idx="1"/>
          </p:nvPr>
        </p:nvSpPr>
        <p:spPr/>
        <p:txBody>
          <a:bodyPr/>
          <a:lstStyle/>
          <a:p>
            <a:r>
              <a:rPr lang="pt-PT" dirty="0" smtClean="0"/>
              <a:t>Uso de íman</a:t>
            </a:r>
          </a:p>
          <a:p>
            <a:pPr lvl="1"/>
            <a:r>
              <a:rPr lang="pt-PT" dirty="0" smtClean="0"/>
              <a:t>Adaptável diversos veículos</a:t>
            </a:r>
          </a:p>
          <a:p>
            <a:pPr lvl="1"/>
            <a:r>
              <a:rPr lang="pt-PT" dirty="0" smtClean="0"/>
              <a:t>Fácil colocação</a:t>
            </a:r>
          </a:p>
          <a:p>
            <a:pPr lvl="1"/>
            <a:r>
              <a:rPr lang="pt-PT" dirty="0" smtClean="0"/>
              <a:t>Não invasivo</a:t>
            </a:r>
          </a:p>
          <a:p>
            <a:pPr lvl="1"/>
            <a:endParaRPr lang="pt-PT" dirty="0"/>
          </a:p>
        </p:txBody>
      </p:sp>
      <p:pic>
        <p:nvPicPr>
          <p:cNvPr id="5" name="sadasdasdasdasd.avi">
            <a:hlinkClick r:id="" action="ppaction://media"/>
          </p:cNvPr>
          <p:cNvPicPr>
            <a:picLocks noRot="1" noChangeAspect="1"/>
          </p:cNvPicPr>
          <p:nvPr>
            <a:videoFile r:link="rId1"/>
          </p:nvPr>
        </p:nvPicPr>
        <p:blipFill>
          <a:blip r:embed="rId4" cstate="print"/>
          <a:stretch>
            <a:fillRect/>
          </a:stretch>
        </p:blipFill>
        <p:spPr>
          <a:xfrm>
            <a:off x="3707904" y="2780928"/>
            <a:ext cx="4896544" cy="3672408"/>
          </a:xfrm>
          <a:prstGeom prst="rect">
            <a:avLst/>
          </a:prstGeom>
        </p:spPr>
      </p:pic>
      <p:sp>
        <p:nvSpPr>
          <p:cNvPr id="6" name="CaixaDeTexto 5"/>
          <p:cNvSpPr txBox="1"/>
          <p:nvPr/>
        </p:nvSpPr>
        <p:spPr>
          <a:xfrm>
            <a:off x="2735795" y="6488668"/>
            <a:ext cx="4284477" cy="369332"/>
          </a:xfrm>
          <a:prstGeom prst="rect">
            <a:avLst/>
          </a:prstGeom>
          <a:noFill/>
        </p:spPr>
        <p:txBody>
          <a:bodyPr wrap="square" rtlCol="0">
            <a:spAutoFit/>
          </a:bodyPr>
          <a:lstStyle/>
          <a:p>
            <a:r>
              <a:rPr lang="pt-PT" dirty="0" smtClean="0"/>
              <a:t>Gonçalo Alberto Ramos Carpinteiro</a:t>
            </a:r>
            <a:endParaRPr lang="pt-PT" dirty="0"/>
          </a:p>
        </p:txBody>
      </p:sp>
      <p:sp>
        <p:nvSpPr>
          <p:cNvPr id="7" name="Marcador de Posição do Número do Diapositivo 4"/>
          <p:cNvSpPr>
            <a:spLocks noGrp="1"/>
          </p:cNvSpPr>
          <p:nvPr>
            <p:ph type="sldNum" sz="quarter" idx="12"/>
          </p:nvPr>
        </p:nvSpPr>
        <p:spPr>
          <a:xfrm>
            <a:off x="6553200" y="6482364"/>
            <a:ext cx="2339280" cy="365125"/>
          </a:xfrm>
        </p:spPr>
        <p:txBody>
          <a:bodyPr/>
          <a:lstStyle/>
          <a:p>
            <a:fld id="{EADB1DC9-B381-4533-9B50-557AAAC2262B}" type="slidenum">
              <a:rPr lang="en-US" sz="2000" smtClean="0"/>
              <a:pPr/>
              <a:t>22</a:t>
            </a:fld>
            <a:endParaRPr lang="en-US" sz="2000" dirty="0"/>
          </a:p>
        </p:txBody>
      </p:sp>
      <p:sp>
        <p:nvSpPr>
          <p:cNvPr id="8" name="CaixaDeTexto 7"/>
          <p:cNvSpPr txBox="1"/>
          <p:nvPr/>
        </p:nvSpPr>
        <p:spPr>
          <a:xfrm>
            <a:off x="0" y="6488668"/>
            <a:ext cx="1475656" cy="369332"/>
          </a:xfrm>
          <a:prstGeom prst="rect">
            <a:avLst/>
          </a:prstGeom>
          <a:noFill/>
        </p:spPr>
        <p:txBody>
          <a:bodyPr wrap="square" rtlCol="0">
            <a:spAutoFit/>
          </a:bodyPr>
          <a:lstStyle/>
          <a:p>
            <a:pPr algn="r"/>
            <a:r>
              <a:rPr lang="pt-PT" dirty="0" smtClean="0"/>
              <a:t>Julho 2014</a:t>
            </a:r>
            <a:endParaRPr lang="pt-P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remove"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075240" cy="4090466"/>
          </a:xfrm>
        </p:spPr>
        <p:txBody>
          <a:bodyPr>
            <a:normAutofit/>
          </a:bodyPr>
          <a:lstStyle/>
          <a:p>
            <a:r>
              <a:rPr lang="pt-PT" sz="4800" b="1" i="1" dirty="0" smtClean="0"/>
              <a:t>Processamento e interpretação dos dados</a:t>
            </a:r>
            <a:endParaRPr lang="pt-PT" dirty="0"/>
          </a:p>
        </p:txBody>
      </p:sp>
      <p:sp>
        <p:nvSpPr>
          <p:cNvPr id="4" name="CaixaDeTexto 3"/>
          <p:cNvSpPr txBox="1"/>
          <p:nvPr/>
        </p:nvSpPr>
        <p:spPr>
          <a:xfrm>
            <a:off x="2735795" y="6488668"/>
            <a:ext cx="4284477" cy="369332"/>
          </a:xfrm>
          <a:prstGeom prst="rect">
            <a:avLst/>
          </a:prstGeom>
          <a:noFill/>
        </p:spPr>
        <p:txBody>
          <a:bodyPr wrap="square" rtlCol="0">
            <a:spAutoFit/>
          </a:bodyPr>
          <a:lstStyle/>
          <a:p>
            <a:r>
              <a:rPr lang="pt-PT" dirty="0" smtClean="0"/>
              <a:t>Gonçalo Alberto Ramos Carpinteiro</a:t>
            </a:r>
            <a:endParaRPr lang="pt-PT" dirty="0"/>
          </a:p>
        </p:txBody>
      </p:sp>
      <p:sp>
        <p:nvSpPr>
          <p:cNvPr id="5" name="Marcador de Posição do Número do Diapositivo 4"/>
          <p:cNvSpPr>
            <a:spLocks noGrp="1"/>
          </p:cNvSpPr>
          <p:nvPr>
            <p:ph type="sldNum" sz="quarter" idx="12"/>
          </p:nvPr>
        </p:nvSpPr>
        <p:spPr>
          <a:xfrm>
            <a:off x="6553200" y="6482364"/>
            <a:ext cx="2339280" cy="365125"/>
          </a:xfrm>
        </p:spPr>
        <p:txBody>
          <a:bodyPr/>
          <a:lstStyle/>
          <a:p>
            <a:fld id="{EADB1DC9-B381-4533-9B50-557AAAC2262B}" type="slidenum">
              <a:rPr lang="en-US" sz="2000" smtClean="0"/>
              <a:pPr/>
              <a:t>23</a:t>
            </a:fld>
            <a:endParaRPr lang="en-US" sz="2000" dirty="0"/>
          </a:p>
        </p:txBody>
      </p:sp>
      <p:sp>
        <p:nvSpPr>
          <p:cNvPr id="6" name="CaixaDeTexto 5"/>
          <p:cNvSpPr txBox="1"/>
          <p:nvPr/>
        </p:nvSpPr>
        <p:spPr>
          <a:xfrm>
            <a:off x="0" y="6488668"/>
            <a:ext cx="1475656" cy="369332"/>
          </a:xfrm>
          <a:prstGeom prst="rect">
            <a:avLst/>
          </a:prstGeom>
          <a:noFill/>
        </p:spPr>
        <p:txBody>
          <a:bodyPr wrap="square" rtlCol="0">
            <a:spAutoFit/>
          </a:bodyPr>
          <a:lstStyle/>
          <a:p>
            <a:pPr algn="r"/>
            <a:r>
              <a:rPr lang="pt-PT" dirty="0" smtClean="0"/>
              <a:t>Julho 2014</a:t>
            </a:r>
            <a:endParaRPr lang="pt-PT"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686800" cy="1143000"/>
          </a:xfrm>
        </p:spPr>
        <p:txBody>
          <a:bodyPr>
            <a:noAutofit/>
          </a:bodyPr>
          <a:lstStyle/>
          <a:p>
            <a:r>
              <a:rPr lang="pt-PT" sz="3700" b="1" i="1" dirty="0" smtClean="0"/>
              <a:t>Processamento e interpretação dos dados</a:t>
            </a:r>
            <a:endParaRPr lang="pt-PT" sz="3700" dirty="0"/>
          </a:p>
        </p:txBody>
      </p:sp>
      <p:sp>
        <p:nvSpPr>
          <p:cNvPr id="3" name="Marcador de Posição de Conteúdo 2"/>
          <p:cNvSpPr>
            <a:spLocks noGrp="1"/>
          </p:cNvSpPr>
          <p:nvPr>
            <p:ph idx="1"/>
          </p:nvPr>
        </p:nvSpPr>
        <p:spPr/>
        <p:txBody>
          <a:bodyPr/>
          <a:lstStyle/>
          <a:p>
            <a:r>
              <a:rPr lang="pt-PT" dirty="0" smtClean="0"/>
              <a:t>Obtenção das orientações</a:t>
            </a:r>
          </a:p>
          <a:p>
            <a:pPr lvl="1"/>
            <a:r>
              <a:rPr lang="pt-PT" dirty="0" smtClean="0"/>
              <a:t>Método do plano médio</a:t>
            </a:r>
          </a:p>
          <a:p>
            <a:pPr lvl="1"/>
            <a:endParaRPr lang="pt-PT" dirty="0" smtClean="0"/>
          </a:p>
          <a:p>
            <a:pPr lvl="1"/>
            <a:endParaRPr lang="pt-PT" dirty="0" smtClean="0"/>
          </a:p>
          <a:p>
            <a:pPr lvl="1"/>
            <a:r>
              <a:rPr lang="pt-PT" dirty="0" smtClean="0"/>
              <a:t>Método da </a:t>
            </a:r>
            <a:r>
              <a:rPr lang="pt-PT" dirty="0" err="1" smtClean="0"/>
              <a:t>pseudo-inversa</a:t>
            </a:r>
            <a:endParaRPr lang="pt-PT" dirty="0"/>
          </a:p>
        </p:txBody>
      </p:sp>
      <p:sp>
        <p:nvSpPr>
          <p:cNvPr id="4" name="CaixaDeTexto 3"/>
          <p:cNvSpPr txBox="1"/>
          <p:nvPr/>
        </p:nvSpPr>
        <p:spPr>
          <a:xfrm>
            <a:off x="2735795" y="6488668"/>
            <a:ext cx="4284477" cy="369332"/>
          </a:xfrm>
          <a:prstGeom prst="rect">
            <a:avLst/>
          </a:prstGeom>
          <a:noFill/>
        </p:spPr>
        <p:txBody>
          <a:bodyPr wrap="square" rtlCol="0">
            <a:spAutoFit/>
          </a:bodyPr>
          <a:lstStyle/>
          <a:p>
            <a:r>
              <a:rPr lang="pt-PT" dirty="0" smtClean="0"/>
              <a:t>Gonçalo Alberto Ramos Carpinteiro</a:t>
            </a:r>
            <a:endParaRPr lang="pt-PT" dirty="0"/>
          </a:p>
        </p:txBody>
      </p:sp>
      <p:sp>
        <p:nvSpPr>
          <p:cNvPr id="5" name="Marcador de Posição do Número do Diapositivo 4"/>
          <p:cNvSpPr>
            <a:spLocks noGrp="1"/>
          </p:cNvSpPr>
          <p:nvPr>
            <p:ph type="sldNum" sz="quarter" idx="12"/>
          </p:nvPr>
        </p:nvSpPr>
        <p:spPr>
          <a:xfrm>
            <a:off x="6553200" y="6482364"/>
            <a:ext cx="2339280" cy="365125"/>
          </a:xfrm>
        </p:spPr>
        <p:txBody>
          <a:bodyPr/>
          <a:lstStyle/>
          <a:p>
            <a:fld id="{EADB1DC9-B381-4533-9B50-557AAAC2262B}" type="slidenum">
              <a:rPr lang="en-US" sz="2000" smtClean="0"/>
              <a:pPr/>
              <a:t>24</a:t>
            </a:fld>
            <a:endParaRPr lang="en-US" sz="2000" dirty="0"/>
          </a:p>
        </p:txBody>
      </p:sp>
      <p:sp>
        <p:nvSpPr>
          <p:cNvPr id="6" name="CaixaDeTexto 5"/>
          <p:cNvSpPr txBox="1"/>
          <p:nvPr/>
        </p:nvSpPr>
        <p:spPr>
          <a:xfrm>
            <a:off x="0" y="6488668"/>
            <a:ext cx="1475656" cy="369332"/>
          </a:xfrm>
          <a:prstGeom prst="rect">
            <a:avLst/>
          </a:prstGeom>
          <a:noFill/>
        </p:spPr>
        <p:txBody>
          <a:bodyPr wrap="square" rtlCol="0">
            <a:spAutoFit/>
          </a:bodyPr>
          <a:lstStyle/>
          <a:p>
            <a:pPr algn="r"/>
            <a:r>
              <a:rPr lang="pt-PT" dirty="0" smtClean="0"/>
              <a:t>Julho 2014</a:t>
            </a:r>
            <a:endParaRPr lang="pt-PT" dirty="0"/>
          </a:p>
        </p:txBody>
      </p:sp>
      <p:pic>
        <p:nvPicPr>
          <p:cNvPr id="26625" name="Picture 1"/>
          <p:cNvPicPr>
            <a:picLocks noChangeAspect="1" noChangeArrowheads="1"/>
          </p:cNvPicPr>
          <p:nvPr/>
        </p:nvPicPr>
        <p:blipFill>
          <a:blip r:embed="rId3" cstate="print"/>
          <a:srcRect/>
          <a:stretch>
            <a:fillRect/>
          </a:stretch>
        </p:blipFill>
        <p:spPr bwMode="auto">
          <a:xfrm>
            <a:off x="5940152" y="1628800"/>
            <a:ext cx="2529444" cy="2358279"/>
          </a:xfrm>
          <a:prstGeom prst="rect">
            <a:avLst/>
          </a:prstGeom>
          <a:noFill/>
          <a:ln w="9525">
            <a:noFill/>
            <a:miter lim="800000"/>
            <a:headEnd/>
            <a:tailEnd/>
          </a:ln>
        </p:spPr>
      </p:pic>
      <p:pic>
        <p:nvPicPr>
          <p:cNvPr id="26626" name="Picture 2"/>
          <p:cNvPicPr>
            <a:picLocks noChangeAspect="1" noChangeArrowheads="1"/>
          </p:cNvPicPr>
          <p:nvPr/>
        </p:nvPicPr>
        <p:blipFill>
          <a:blip r:embed="rId4" cstate="print"/>
          <a:srcRect/>
          <a:stretch>
            <a:fillRect/>
          </a:stretch>
        </p:blipFill>
        <p:spPr bwMode="auto">
          <a:xfrm>
            <a:off x="5940152" y="4077072"/>
            <a:ext cx="2520280" cy="2395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686800" cy="1143000"/>
          </a:xfrm>
        </p:spPr>
        <p:txBody>
          <a:bodyPr>
            <a:noAutofit/>
          </a:bodyPr>
          <a:lstStyle/>
          <a:p>
            <a:r>
              <a:rPr lang="pt-PT" sz="3700" b="1" i="1" dirty="0" smtClean="0"/>
              <a:t>Processamento e interpretação dos dados</a:t>
            </a:r>
            <a:endParaRPr lang="pt-PT" sz="3700" dirty="0"/>
          </a:p>
        </p:txBody>
      </p:sp>
      <p:sp>
        <p:nvSpPr>
          <p:cNvPr id="3" name="Marcador de Posição de Conteúdo 2"/>
          <p:cNvSpPr>
            <a:spLocks noGrp="1"/>
          </p:cNvSpPr>
          <p:nvPr>
            <p:ph idx="1"/>
          </p:nvPr>
        </p:nvSpPr>
        <p:spPr/>
        <p:txBody>
          <a:bodyPr/>
          <a:lstStyle/>
          <a:p>
            <a:r>
              <a:rPr lang="pt-PT" dirty="0" smtClean="0"/>
              <a:t>Método do plano médio</a:t>
            </a:r>
          </a:p>
          <a:p>
            <a:pPr lvl="4"/>
            <a:r>
              <a:rPr lang="pt-PT" dirty="0" smtClean="0"/>
              <a:t>Combinações de planos possíveis:</a:t>
            </a:r>
          </a:p>
          <a:p>
            <a:pPr lvl="4">
              <a:buNone/>
            </a:pPr>
            <a:endParaRPr lang="pt-PT" dirty="0" smtClean="0"/>
          </a:p>
          <a:p>
            <a:pPr lvl="4"/>
            <a:endParaRPr lang="pt-PT" dirty="0" smtClean="0"/>
          </a:p>
          <a:p>
            <a:pPr lvl="4"/>
            <a:r>
              <a:rPr lang="pt-PT" dirty="0" smtClean="0"/>
              <a:t>Equação do plano:</a:t>
            </a:r>
          </a:p>
          <a:p>
            <a:pPr lvl="4">
              <a:buNone/>
            </a:pPr>
            <a:endParaRPr lang="pt-PT" dirty="0" smtClean="0"/>
          </a:p>
          <a:p>
            <a:pPr lvl="4"/>
            <a:endParaRPr lang="pt-PT" dirty="0" smtClean="0"/>
          </a:p>
          <a:p>
            <a:pPr lvl="4"/>
            <a:r>
              <a:rPr lang="pt-PT" dirty="0" smtClean="0"/>
              <a:t>Sistema de equações: </a:t>
            </a:r>
          </a:p>
          <a:p>
            <a:pPr lvl="4">
              <a:buNone/>
            </a:pPr>
            <a:endParaRPr lang="pt-PT" dirty="0" smtClean="0"/>
          </a:p>
          <a:p>
            <a:pPr lvl="4"/>
            <a:endParaRPr lang="pt-PT" dirty="0" smtClean="0"/>
          </a:p>
          <a:p>
            <a:pPr lvl="4"/>
            <a:r>
              <a:rPr lang="pt-PT" dirty="0" smtClean="0"/>
              <a:t>Obtenção do coeficiente D: </a:t>
            </a:r>
          </a:p>
          <a:p>
            <a:endParaRPr lang="pt-PT" dirty="0" smtClean="0"/>
          </a:p>
          <a:p>
            <a:pPr>
              <a:buNone/>
            </a:pPr>
            <a:endParaRPr lang="pt-PT" dirty="0"/>
          </a:p>
        </p:txBody>
      </p:sp>
      <p:sp>
        <p:nvSpPr>
          <p:cNvPr id="4" name="CaixaDeTexto 3"/>
          <p:cNvSpPr txBox="1"/>
          <p:nvPr/>
        </p:nvSpPr>
        <p:spPr>
          <a:xfrm>
            <a:off x="2735795" y="6488668"/>
            <a:ext cx="4284477" cy="369332"/>
          </a:xfrm>
          <a:prstGeom prst="rect">
            <a:avLst/>
          </a:prstGeom>
          <a:noFill/>
        </p:spPr>
        <p:txBody>
          <a:bodyPr wrap="square" rtlCol="0">
            <a:spAutoFit/>
          </a:bodyPr>
          <a:lstStyle/>
          <a:p>
            <a:r>
              <a:rPr lang="pt-PT" dirty="0" smtClean="0"/>
              <a:t>Gonçalo Alberto Ramos Carpinteiro</a:t>
            </a:r>
            <a:endParaRPr lang="pt-PT" dirty="0"/>
          </a:p>
        </p:txBody>
      </p:sp>
      <p:sp>
        <p:nvSpPr>
          <p:cNvPr id="5" name="Marcador de Posição do Número do Diapositivo 4"/>
          <p:cNvSpPr>
            <a:spLocks noGrp="1"/>
          </p:cNvSpPr>
          <p:nvPr>
            <p:ph type="sldNum" sz="quarter" idx="12"/>
          </p:nvPr>
        </p:nvSpPr>
        <p:spPr>
          <a:xfrm>
            <a:off x="6553200" y="6482364"/>
            <a:ext cx="2339280" cy="365125"/>
          </a:xfrm>
        </p:spPr>
        <p:txBody>
          <a:bodyPr/>
          <a:lstStyle/>
          <a:p>
            <a:fld id="{EADB1DC9-B381-4533-9B50-557AAAC2262B}" type="slidenum">
              <a:rPr lang="en-US" sz="2000" smtClean="0"/>
              <a:pPr/>
              <a:t>25</a:t>
            </a:fld>
            <a:endParaRPr lang="en-US" sz="2000" dirty="0"/>
          </a:p>
        </p:txBody>
      </p:sp>
      <p:sp>
        <p:nvSpPr>
          <p:cNvPr id="6" name="CaixaDeTexto 5"/>
          <p:cNvSpPr txBox="1"/>
          <p:nvPr/>
        </p:nvSpPr>
        <p:spPr>
          <a:xfrm>
            <a:off x="0" y="6488668"/>
            <a:ext cx="1475656" cy="369332"/>
          </a:xfrm>
          <a:prstGeom prst="rect">
            <a:avLst/>
          </a:prstGeom>
          <a:noFill/>
        </p:spPr>
        <p:txBody>
          <a:bodyPr wrap="square" rtlCol="0">
            <a:spAutoFit/>
          </a:bodyPr>
          <a:lstStyle/>
          <a:p>
            <a:pPr algn="r"/>
            <a:r>
              <a:rPr lang="pt-PT" dirty="0" smtClean="0"/>
              <a:t>Julho 2014</a:t>
            </a:r>
            <a:endParaRPr lang="pt-PT" dirty="0"/>
          </a:p>
        </p:txBody>
      </p:sp>
      <p:pic>
        <p:nvPicPr>
          <p:cNvPr id="25601" name="Picture 1"/>
          <p:cNvPicPr>
            <a:picLocks noChangeAspect="1" noChangeArrowheads="1"/>
          </p:cNvPicPr>
          <p:nvPr/>
        </p:nvPicPr>
        <p:blipFill>
          <a:blip r:embed="rId3" cstate="print"/>
          <a:srcRect/>
          <a:stretch>
            <a:fillRect/>
          </a:stretch>
        </p:blipFill>
        <p:spPr bwMode="auto">
          <a:xfrm>
            <a:off x="3995936" y="2564904"/>
            <a:ext cx="1409700" cy="638175"/>
          </a:xfrm>
          <a:prstGeom prst="rect">
            <a:avLst/>
          </a:prstGeom>
          <a:noFill/>
          <a:ln w="9525">
            <a:noFill/>
            <a:miter lim="800000"/>
            <a:headEnd/>
            <a:tailEnd/>
          </a:ln>
        </p:spPr>
      </p:pic>
      <p:pic>
        <p:nvPicPr>
          <p:cNvPr id="25602" name="Picture 2"/>
          <p:cNvPicPr>
            <a:picLocks noChangeAspect="1" noChangeArrowheads="1"/>
          </p:cNvPicPr>
          <p:nvPr/>
        </p:nvPicPr>
        <p:blipFill>
          <a:blip r:embed="rId4" cstate="print"/>
          <a:srcRect/>
          <a:stretch>
            <a:fillRect/>
          </a:stretch>
        </p:blipFill>
        <p:spPr bwMode="auto">
          <a:xfrm>
            <a:off x="2771800" y="3645024"/>
            <a:ext cx="3667125" cy="409575"/>
          </a:xfrm>
          <a:prstGeom prst="rect">
            <a:avLst/>
          </a:prstGeom>
          <a:noFill/>
          <a:ln w="9525">
            <a:noFill/>
            <a:miter lim="800000"/>
            <a:headEnd/>
            <a:tailEnd/>
          </a:ln>
        </p:spPr>
      </p:pic>
      <p:pic>
        <p:nvPicPr>
          <p:cNvPr id="25603" name="Picture 3"/>
          <p:cNvPicPr>
            <a:picLocks noChangeAspect="1" noChangeArrowheads="1"/>
          </p:cNvPicPr>
          <p:nvPr/>
        </p:nvPicPr>
        <p:blipFill>
          <a:blip r:embed="rId5" cstate="print"/>
          <a:srcRect/>
          <a:stretch>
            <a:fillRect/>
          </a:stretch>
        </p:blipFill>
        <p:spPr bwMode="auto">
          <a:xfrm>
            <a:off x="3635896" y="4725144"/>
            <a:ext cx="2619375" cy="742950"/>
          </a:xfrm>
          <a:prstGeom prst="rect">
            <a:avLst/>
          </a:prstGeom>
          <a:noFill/>
          <a:ln w="9525">
            <a:noFill/>
            <a:miter lim="800000"/>
            <a:headEnd/>
            <a:tailEnd/>
          </a:ln>
        </p:spPr>
      </p:pic>
      <p:pic>
        <p:nvPicPr>
          <p:cNvPr id="25604" name="Picture 4"/>
          <p:cNvPicPr>
            <a:picLocks noChangeAspect="1" noChangeArrowheads="1"/>
          </p:cNvPicPr>
          <p:nvPr/>
        </p:nvPicPr>
        <p:blipFill>
          <a:blip r:embed="rId6" cstate="print"/>
          <a:srcRect/>
          <a:stretch>
            <a:fillRect/>
          </a:stretch>
        </p:blipFill>
        <p:spPr bwMode="auto">
          <a:xfrm>
            <a:off x="4355976" y="5877272"/>
            <a:ext cx="1019175" cy="295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686800" cy="1143000"/>
          </a:xfrm>
        </p:spPr>
        <p:txBody>
          <a:bodyPr>
            <a:noAutofit/>
          </a:bodyPr>
          <a:lstStyle/>
          <a:p>
            <a:r>
              <a:rPr lang="pt-PT" sz="3700" b="1" i="1" dirty="0" smtClean="0"/>
              <a:t>Processamento e interpretação dos dados</a:t>
            </a:r>
            <a:endParaRPr lang="pt-PT" sz="3700" dirty="0"/>
          </a:p>
        </p:txBody>
      </p:sp>
      <p:sp>
        <p:nvSpPr>
          <p:cNvPr id="3" name="Marcador de Posição de Conteúdo 2"/>
          <p:cNvSpPr>
            <a:spLocks noGrp="1"/>
          </p:cNvSpPr>
          <p:nvPr>
            <p:ph idx="1"/>
          </p:nvPr>
        </p:nvSpPr>
        <p:spPr>
          <a:xfrm>
            <a:off x="457200" y="1600200"/>
            <a:ext cx="8291264" cy="4525963"/>
          </a:xfrm>
        </p:spPr>
        <p:txBody>
          <a:bodyPr/>
          <a:lstStyle/>
          <a:p>
            <a:r>
              <a:rPr lang="pt-PT" dirty="0" smtClean="0"/>
              <a:t>Método da </a:t>
            </a:r>
            <a:r>
              <a:rPr lang="pt-PT" dirty="0" err="1" smtClean="0"/>
              <a:t>pseudo-inversa</a:t>
            </a:r>
            <a:r>
              <a:rPr lang="pt-PT" dirty="0" smtClean="0"/>
              <a:t> Moore-</a:t>
            </a:r>
            <a:r>
              <a:rPr lang="pt-PT" dirty="0" err="1" smtClean="0"/>
              <a:t>Penrose</a:t>
            </a:r>
            <a:endParaRPr lang="pt-PT" dirty="0" smtClean="0"/>
          </a:p>
          <a:p>
            <a:pPr lvl="3"/>
            <a:endParaRPr lang="pt-PT" dirty="0" smtClean="0"/>
          </a:p>
          <a:p>
            <a:pPr lvl="4"/>
            <a:r>
              <a:rPr lang="pt-PT" dirty="0" smtClean="0"/>
              <a:t>Sistema de equações: </a:t>
            </a:r>
          </a:p>
          <a:p>
            <a:pPr lvl="3"/>
            <a:endParaRPr lang="pt-PT" dirty="0" smtClean="0"/>
          </a:p>
          <a:p>
            <a:pPr lvl="3"/>
            <a:endParaRPr lang="pt-PT" dirty="0" smtClean="0"/>
          </a:p>
          <a:p>
            <a:pPr lvl="4"/>
            <a:endParaRPr lang="pt-PT" dirty="0" smtClean="0"/>
          </a:p>
          <a:p>
            <a:pPr lvl="4"/>
            <a:r>
              <a:rPr lang="pt-PT" dirty="0" smtClean="0"/>
              <a:t>Equação da </a:t>
            </a:r>
            <a:r>
              <a:rPr lang="pt-PT" dirty="0" err="1" smtClean="0"/>
              <a:t>pseudo-inversa</a:t>
            </a:r>
            <a:r>
              <a:rPr lang="pt-PT" dirty="0" smtClean="0"/>
              <a:t> : </a:t>
            </a:r>
          </a:p>
          <a:p>
            <a:pPr lvl="4"/>
            <a:endParaRPr lang="pt-PT" dirty="0" smtClean="0"/>
          </a:p>
          <a:p>
            <a:pPr lvl="4"/>
            <a:endParaRPr lang="pt-PT" dirty="0" smtClean="0"/>
          </a:p>
          <a:p>
            <a:pPr lvl="4"/>
            <a:r>
              <a:rPr lang="pt-PT" dirty="0" smtClean="0"/>
              <a:t>Obtenção do coeficiente D: </a:t>
            </a:r>
          </a:p>
          <a:p>
            <a:pPr lvl="4"/>
            <a:endParaRPr lang="pt-PT" dirty="0"/>
          </a:p>
        </p:txBody>
      </p:sp>
      <p:sp>
        <p:nvSpPr>
          <p:cNvPr id="4" name="CaixaDeTexto 3"/>
          <p:cNvSpPr txBox="1"/>
          <p:nvPr/>
        </p:nvSpPr>
        <p:spPr>
          <a:xfrm>
            <a:off x="2735795" y="6488668"/>
            <a:ext cx="4284477" cy="369332"/>
          </a:xfrm>
          <a:prstGeom prst="rect">
            <a:avLst/>
          </a:prstGeom>
          <a:noFill/>
        </p:spPr>
        <p:txBody>
          <a:bodyPr wrap="square" rtlCol="0">
            <a:spAutoFit/>
          </a:bodyPr>
          <a:lstStyle/>
          <a:p>
            <a:r>
              <a:rPr lang="pt-PT" dirty="0" smtClean="0"/>
              <a:t>Gonçalo Alberto Ramos Carpinteiro</a:t>
            </a:r>
            <a:endParaRPr lang="pt-PT" dirty="0"/>
          </a:p>
        </p:txBody>
      </p:sp>
      <p:sp>
        <p:nvSpPr>
          <p:cNvPr id="5" name="Marcador de Posição do Número do Diapositivo 4"/>
          <p:cNvSpPr>
            <a:spLocks noGrp="1"/>
          </p:cNvSpPr>
          <p:nvPr>
            <p:ph type="sldNum" sz="quarter" idx="12"/>
          </p:nvPr>
        </p:nvSpPr>
        <p:spPr>
          <a:xfrm>
            <a:off x="6553200" y="6482364"/>
            <a:ext cx="2339280" cy="365125"/>
          </a:xfrm>
        </p:spPr>
        <p:txBody>
          <a:bodyPr/>
          <a:lstStyle/>
          <a:p>
            <a:fld id="{EADB1DC9-B381-4533-9B50-557AAAC2262B}" type="slidenum">
              <a:rPr lang="en-US" sz="2000" smtClean="0"/>
              <a:pPr/>
              <a:t>26</a:t>
            </a:fld>
            <a:endParaRPr lang="en-US" sz="2000" dirty="0"/>
          </a:p>
        </p:txBody>
      </p:sp>
      <p:sp>
        <p:nvSpPr>
          <p:cNvPr id="6" name="CaixaDeTexto 5"/>
          <p:cNvSpPr txBox="1"/>
          <p:nvPr/>
        </p:nvSpPr>
        <p:spPr>
          <a:xfrm>
            <a:off x="0" y="6488668"/>
            <a:ext cx="1475656" cy="369332"/>
          </a:xfrm>
          <a:prstGeom prst="rect">
            <a:avLst/>
          </a:prstGeom>
          <a:noFill/>
        </p:spPr>
        <p:txBody>
          <a:bodyPr wrap="square" rtlCol="0">
            <a:spAutoFit/>
          </a:bodyPr>
          <a:lstStyle/>
          <a:p>
            <a:pPr algn="r"/>
            <a:r>
              <a:rPr lang="pt-PT" dirty="0" smtClean="0"/>
              <a:t>Julho 2014</a:t>
            </a:r>
            <a:endParaRPr lang="pt-PT" dirty="0"/>
          </a:p>
        </p:txBody>
      </p:sp>
      <p:pic>
        <p:nvPicPr>
          <p:cNvPr id="24577" name="Picture 1"/>
          <p:cNvPicPr>
            <a:picLocks noChangeAspect="1" noChangeArrowheads="1"/>
          </p:cNvPicPr>
          <p:nvPr/>
        </p:nvPicPr>
        <p:blipFill>
          <a:blip r:embed="rId3" cstate="print"/>
          <a:srcRect/>
          <a:stretch>
            <a:fillRect/>
          </a:stretch>
        </p:blipFill>
        <p:spPr bwMode="auto">
          <a:xfrm>
            <a:off x="3347864" y="2924944"/>
            <a:ext cx="2724150" cy="1076325"/>
          </a:xfrm>
          <a:prstGeom prst="rect">
            <a:avLst/>
          </a:prstGeom>
          <a:noFill/>
          <a:ln w="9525">
            <a:noFill/>
            <a:miter lim="800000"/>
            <a:headEnd/>
            <a:tailEnd/>
          </a:ln>
        </p:spPr>
      </p:pic>
      <p:pic>
        <p:nvPicPr>
          <p:cNvPr id="24579" name="Picture 3"/>
          <p:cNvPicPr>
            <a:picLocks noChangeAspect="1" noChangeArrowheads="1"/>
          </p:cNvPicPr>
          <p:nvPr/>
        </p:nvPicPr>
        <p:blipFill>
          <a:blip r:embed="rId4" cstate="print"/>
          <a:srcRect/>
          <a:stretch>
            <a:fillRect/>
          </a:stretch>
        </p:blipFill>
        <p:spPr bwMode="auto">
          <a:xfrm>
            <a:off x="2771800" y="4581128"/>
            <a:ext cx="3886200" cy="295275"/>
          </a:xfrm>
          <a:prstGeom prst="rect">
            <a:avLst/>
          </a:prstGeom>
          <a:noFill/>
          <a:ln w="9525">
            <a:noFill/>
            <a:miter lim="800000"/>
            <a:headEnd/>
            <a:tailEnd/>
          </a:ln>
        </p:spPr>
      </p:pic>
      <p:pic>
        <p:nvPicPr>
          <p:cNvPr id="10" name="Picture 4"/>
          <p:cNvPicPr>
            <a:picLocks noChangeAspect="1" noChangeArrowheads="1"/>
          </p:cNvPicPr>
          <p:nvPr/>
        </p:nvPicPr>
        <p:blipFill>
          <a:blip r:embed="rId5" cstate="print"/>
          <a:srcRect/>
          <a:stretch>
            <a:fillRect/>
          </a:stretch>
        </p:blipFill>
        <p:spPr bwMode="auto">
          <a:xfrm>
            <a:off x="4355976" y="5589240"/>
            <a:ext cx="1019175" cy="295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686800" cy="1143000"/>
          </a:xfrm>
        </p:spPr>
        <p:txBody>
          <a:bodyPr>
            <a:normAutofit/>
          </a:bodyPr>
          <a:lstStyle/>
          <a:p>
            <a:r>
              <a:rPr lang="pt-PT" sz="3700" b="1" i="1" dirty="0" smtClean="0"/>
              <a:t>Processamento e interpretação dos dados</a:t>
            </a:r>
            <a:endParaRPr lang="pt-PT" sz="3700" dirty="0"/>
          </a:p>
        </p:txBody>
      </p:sp>
      <p:sp>
        <p:nvSpPr>
          <p:cNvPr id="3" name="Marcador de Posição de Conteúdo 2"/>
          <p:cNvSpPr>
            <a:spLocks noGrp="1"/>
          </p:cNvSpPr>
          <p:nvPr>
            <p:ph idx="1"/>
          </p:nvPr>
        </p:nvSpPr>
        <p:spPr>
          <a:xfrm>
            <a:off x="457200" y="1600200"/>
            <a:ext cx="7467600" cy="5257800"/>
          </a:xfrm>
        </p:spPr>
        <p:txBody>
          <a:bodyPr/>
          <a:lstStyle/>
          <a:p>
            <a:r>
              <a:rPr lang="pt-PT" dirty="0" smtClean="0"/>
              <a:t>Obter as orientações:</a:t>
            </a:r>
          </a:p>
          <a:p>
            <a:endParaRPr lang="pt-PT" dirty="0" smtClean="0"/>
          </a:p>
          <a:p>
            <a:endParaRPr lang="pt-PT" dirty="0" smtClean="0"/>
          </a:p>
          <a:p>
            <a:endParaRPr lang="pt-PT" dirty="0" smtClean="0"/>
          </a:p>
          <a:p>
            <a:pPr lvl="3"/>
            <a:endParaRPr lang="pt-PT" dirty="0" smtClean="0"/>
          </a:p>
          <a:p>
            <a:pPr lvl="3"/>
            <a:endParaRPr lang="pt-PT" sz="1800" dirty="0" smtClean="0"/>
          </a:p>
          <a:p>
            <a:pPr lvl="3"/>
            <a:endParaRPr lang="pt-PT" sz="1800" dirty="0" smtClean="0"/>
          </a:p>
          <a:p>
            <a:pPr lvl="3"/>
            <a:r>
              <a:rPr lang="pt-PT" sz="1800" dirty="0" smtClean="0"/>
              <a:t> Equações produto interno e equações dos ângulos:</a:t>
            </a:r>
          </a:p>
          <a:p>
            <a:pPr lvl="3"/>
            <a:endParaRPr lang="pt-PT" sz="1800" dirty="0" smtClean="0"/>
          </a:p>
        </p:txBody>
      </p:sp>
      <p:pic>
        <p:nvPicPr>
          <p:cNvPr id="69634" name="Picture 2"/>
          <p:cNvPicPr>
            <a:picLocks noChangeAspect="1" noChangeArrowheads="1"/>
          </p:cNvPicPr>
          <p:nvPr/>
        </p:nvPicPr>
        <p:blipFill>
          <a:blip r:embed="rId3" cstate="print"/>
          <a:srcRect/>
          <a:stretch>
            <a:fillRect/>
          </a:stretch>
        </p:blipFill>
        <p:spPr bwMode="auto">
          <a:xfrm>
            <a:off x="611560" y="2204864"/>
            <a:ext cx="8002718" cy="2448272"/>
          </a:xfrm>
          <a:prstGeom prst="rect">
            <a:avLst/>
          </a:prstGeom>
          <a:noFill/>
          <a:ln w="9525">
            <a:noFill/>
            <a:miter lim="800000"/>
            <a:headEnd/>
            <a:tailEnd/>
          </a:ln>
        </p:spPr>
      </p:pic>
      <p:pic>
        <p:nvPicPr>
          <p:cNvPr id="69635" name="Picture 3"/>
          <p:cNvPicPr>
            <a:picLocks noChangeAspect="1" noChangeArrowheads="1"/>
          </p:cNvPicPr>
          <p:nvPr/>
        </p:nvPicPr>
        <p:blipFill>
          <a:blip r:embed="rId4" cstate="print"/>
          <a:srcRect/>
          <a:stretch>
            <a:fillRect/>
          </a:stretch>
        </p:blipFill>
        <p:spPr bwMode="auto">
          <a:xfrm>
            <a:off x="539552" y="5157192"/>
            <a:ext cx="4448175" cy="1038225"/>
          </a:xfrm>
          <a:prstGeom prst="rect">
            <a:avLst/>
          </a:prstGeom>
          <a:noFill/>
          <a:ln w="9525">
            <a:noFill/>
            <a:miter lim="800000"/>
            <a:headEnd/>
            <a:tailEnd/>
          </a:ln>
        </p:spPr>
      </p:pic>
      <p:sp>
        <p:nvSpPr>
          <p:cNvPr id="7" name="CaixaDeTexto 6"/>
          <p:cNvSpPr txBox="1"/>
          <p:nvPr/>
        </p:nvSpPr>
        <p:spPr>
          <a:xfrm>
            <a:off x="2735795" y="6488668"/>
            <a:ext cx="4284477" cy="369332"/>
          </a:xfrm>
          <a:prstGeom prst="rect">
            <a:avLst/>
          </a:prstGeom>
          <a:noFill/>
        </p:spPr>
        <p:txBody>
          <a:bodyPr wrap="square" rtlCol="0">
            <a:spAutoFit/>
          </a:bodyPr>
          <a:lstStyle/>
          <a:p>
            <a:r>
              <a:rPr lang="pt-PT" dirty="0" smtClean="0"/>
              <a:t>Gonçalo Alberto Ramos Carpinteiro</a:t>
            </a:r>
            <a:endParaRPr lang="pt-PT" dirty="0"/>
          </a:p>
        </p:txBody>
      </p:sp>
      <p:sp>
        <p:nvSpPr>
          <p:cNvPr id="8" name="Marcador de Posição do Número do Diapositivo 4"/>
          <p:cNvSpPr>
            <a:spLocks noGrp="1"/>
          </p:cNvSpPr>
          <p:nvPr>
            <p:ph type="sldNum" sz="quarter" idx="12"/>
          </p:nvPr>
        </p:nvSpPr>
        <p:spPr>
          <a:xfrm>
            <a:off x="6553200" y="6482364"/>
            <a:ext cx="2339280" cy="365125"/>
          </a:xfrm>
        </p:spPr>
        <p:txBody>
          <a:bodyPr/>
          <a:lstStyle/>
          <a:p>
            <a:fld id="{EADB1DC9-B381-4533-9B50-557AAAC2262B}" type="slidenum">
              <a:rPr lang="en-US" sz="2000" smtClean="0"/>
              <a:pPr/>
              <a:t>27</a:t>
            </a:fld>
            <a:endParaRPr lang="en-US" sz="2000" dirty="0"/>
          </a:p>
        </p:txBody>
      </p:sp>
      <p:sp>
        <p:nvSpPr>
          <p:cNvPr id="9" name="CaixaDeTexto 8"/>
          <p:cNvSpPr txBox="1"/>
          <p:nvPr/>
        </p:nvSpPr>
        <p:spPr>
          <a:xfrm>
            <a:off x="0" y="6488668"/>
            <a:ext cx="1475656" cy="369332"/>
          </a:xfrm>
          <a:prstGeom prst="rect">
            <a:avLst/>
          </a:prstGeom>
          <a:noFill/>
        </p:spPr>
        <p:txBody>
          <a:bodyPr wrap="square" rtlCol="0">
            <a:spAutoFit/>
          </a:bodyPr>
          <a:lstStyle/>
          <a:p>
            <a:pPr algn="r"/>
            <a:r>
              <a:rPr lang="pt-PT" dirty="0" smtClean="0"/>
              <a:t>Julho 2014</a:t>
            </a:r>
            <a:endParaRPr lang="pt-PT" dirty="0"/>
          </a:p>
        </p:txBody>
      </p:sp>
      <p:pic>
        <p:nvPicPr>
          <p:cNvPr id="69637" name="Picture 5"/>
          <p:cNvPicPr>
            <a:picLocks noChangeAspect="1" noChangeArrowheads="1"/>
          </p:cNvPicPr>
          <p:nvPr/>
        </p:nvPicPr>
        <p:blipFill>
          <a:blip r:embed="rId5" cstate="print"/>
          <a:srcRect/>
          <a:stretch>
            <a:fillRect/>
          </a:stretch>
        </p:blipFill>
        <p:spPr bwMode="auto">
          <a:xfrm>
            <a:off x="5796136" y="5157192"/>
            <a:ext cx="1512168" cy="1039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686800" cy="1143000"/>
          </a:xfrm>
        </p:spPr>
        <p:txBody>
          <a:bodyPr>
            <a:noAutofit/>
          </a:bodyPr>
          <a:lstStyle/>
          <a:p>
            <a:r>
              <a:rPr lang="pt-PT" sz="3700" b="1" i="1" dirty="0" smtClean="0"/>
              <a:t>Processamento e interpretação dos dados</a:t>
            </a:r>
            <a:endParaRPr lang="pt-PT" sz="3700" dirty="0"/>
          </a:p>
        </p:txBody>
      </p:sp>
      <p:sp>
        <p:nvSpPr>
          <p:cNvPr id="3" name="Marcador de Posição de Conteúdo 2"/>
          <p:cNvSpPr>
            <a:spLocks noGrp="1"/>
          </p:cNvSpPr>
          <p:nvPr>
            <p:ph idx="1"/>
          </p:nvPr>
        </p:nvSpPr>
        <p:spPr>
          <a:xfrm>
            <a:off x="457200" y="1600201"/>
            <a:ext cx="7467600" cy="1684784"/>
          </a:xfrm>
        </p:spPr>
        <p:txBody>
          <a:bodyPr/>
          <a:lstStyle/>
          <a:p>
            <a:r>
              <a:rPr lang="pt-PT" dirty="0" smtClean="0"/>
              <a:t>Testes no robô FANUC</a:t>
            </a:r>
          </a:p>
          <a:p>
            <a:pPr>
              <a:buNone/>
            </a:pPr>
            <a:r>
              <a:rPr lang="pt-PT" sz="2000" dirty="0" smtClean="0"/>
              <a:t>Subida e descida                              Rotação individua</a:t>
            </a:r>
            <a:r>
              <a:rPr lang="pt-PT" dirty="0" smtClean="0"/>
              <a:t>l</a:t>
            </a:r>
          </a:p>
          <a:p>
            <a:pPr marL="420624" lvl="3" indent="-384048">
              <a:buClr>
                <a:schemeClr val="accent1"/>
              </a:buClr>
              <a:buSzPct val="80000"/>
              <a:buNone/>
            </a:pPr>
            <a:r>
              <a:rPr lang="pt-PT" dirty="0" smtClean="0"/>
              <a:t>da garra do robô:                              de cada ângulo:</a:t>
            </a:r>
          </a:p>
          <a:p>
            <a:pPr lvl="3">
              <a:buNone/>
            </a:pPr>
            <a:endParaRPr lang="pt-PT" dirty="0" smtClean="0"/>
          </a:p>
          <a:p>
            <a:pPr lvl="3"/>
            <a:endParaRPr lang="pt-PT" dirty="0" smtClean="0"/>
          </a:p>
          <a:p>
            <a:pPr lvl="3"/>
            <a:endParaRPr lang="pt-PT" dirty="0" smtClean="0"/>
          </a:p>
          <a:p>
            <a:pPr lvl="3"/>
            <a:endParaRPr lang="pt-PT" dirty="0" smtClean="0"/>
          </a:p>
        </p:txBody>
      </p:sp>
      <p:sp>
        <p:nvSpPr>
          <p:cNvPr id="4" name="CaixaDeTexto 3"/>
          <p:cNvSpPr txBox="1"/>
          <p:nvPr/>
        </p:nvSpPr>
        <p:spPr>
          <a:xfrm>
            <a:off x="2735795" y="6488668"/>
            <a:ext cx="4284477" cy="369332"/>
          </a:xfrm>
          <a:prstGeom prst="rect">
            <a:avLst/>
          </a:prstGeom>
          <a:noFill/>
        </p:spPr>
        <p:txBody>
          <a:bodyPr wrap="square" rtlCol="0">
            <a:spAutoFit/>
          </a:bodyPr>
          <a:lstStyle/>
          <a:p>
            <a:r>
              <a:rPr lang="pt-PT" dirty="0" smtClean="0"/>
              <a:t>Gonçalo Alberto Ramos Carpinteiro</a:t>
            </a:r>
            <a:endParaRPr lang="pt-PT" dirty="0"/>
          </a:p>
        </p:txBody>
      </p:sp>
      <p:sp>
        <p:nvSpPr>
          <p:cNvPr id="5" name="Marcador de Posição do Número do Diapositivo 4"/>
          <p:cNvSpPr>
            <a:spLocks noGrp="1"/>
          </p:cNvSpPr>
          <p:nvPr>
            <p:ph type="sldNum" sz="quarter" idx="12"/>
          </p:nvPr>
        </p:nvSpPr>
        <p:spPr>
          <a:xfrm>
            <a:off x="6553200" y="6482364"/>
            <a:ext cx="2339280" cy="365125"/>
          </a:xfrm>
        </p:spPr>
        <p:txBody>
          <a:bodyPr/>
          <a:lstStyle/>
          <a:p>
            <a:fld id="{EADB1DC9-B381-4533-9B50-557AAAC2262B}" type="slidenum">
              <a:rPr lang="en-US" sz="2000" smtClean="0"/>
              <a:pPr/>
              <a:t>28</a:t>
            </a:fld>
            <a:endParaRPr lang="en-US" sz="2000" dirty="0"/>
          </a:p>
        </p:txBody>
      </p:sp>
      <p:sp>
        <p:nvSpPr>
          <p:cNvPr id="6" name="CaixaDeTexto 5"/>
          <p:cNvSpPr txBox="1"/>
          <p:nvPr/>
        </p:nvSpPr>
        <p:spPr>
          <a:xfrm>
            <a:off x="0" y="6488668"/>
            <a:ext cx="1475656" cy="369332"/>
          </a:xfrm>
          <a:prstGeom prst="rect">
            <a:avLst/>
          </a:prstGeom>
          <a:noFill/>
        </p:spPr>
        <p:txBody>
          <a:bodyPr wrap="square" rtlCol="0">
            <a:spAutoFit/>
          </a:bodyPr>
          <a:lstStyle/>
          <a:p>
            <a:pPr algn="r"/>
            <a:r>
              <a:rPr lang="pt-PT" dirty="0" smtClean="0"/>
              <a:t>Julho 2014</a:t>
            </a:r>
            <a:endParaRPr lang="pt-PT" dirty="0"/>
          </a:p>
        </p:txBody>
      </p:sp>
      <p:pic>
        <p:nvPicPr>
          <p:cNvPr id="23554" name="Picture 2"/>
          <p:cNvPicPr>
            <a:picLocks noChangeAspect="1" noChangeArrowheads="1"/>
          </p:cNvPicPr>
          <p:nvPr/>
        </p:nvPicPr>
        <p:blipFill>
          <a:blip r:embed="rId3" cstate="print"/>
          <a:srcRect/>
          <a:stretch>
            <a:fillRect/>
          </a:stretch>
        </p:blipFill>
        <p:spPr bwMode="auto">
          <a:xfrm>
            <a:off x="179512" y="3068960"/>
            <a:ext cx="3362325" cy="3409950"/>
          </a:xfrm>
          <a:prstGeom prst="rect">
            <a:avLst/>
          </a:prstGeom>
          <a:noFill/>
          <a:ln w="9525">
            <a:noFill/>
            <a:miter lim="800000"/>
            <a:headEnd/>
            <a:tailEnd/>
          </a:ln>
        </p:spPr>
      </p:pic>
      <p:pic>
        <p:nvPicPr>
          <p:cNvPr id="23555" name="Picture 3"/>
          <p:cNvPicPr>
            <a:picLocks noChangeAspect="1" noChangeArrowheads="1"/>
          </p:cNvPicPr>
          <p:nvPr/>
        </p:nvPicPr>
        <p:blipFill>
          <a:blip r:embed="rId4" cstate="print"/>
          <a:srcRect/>
          <a:stretch>
            <a:fillRect/>
          </a:stretch>
        </p:blipFill>
        <p:spPr bwMode="auto">
          <a:xfrm>
            <a:off x="4572000" y="3068960"/>
            <a:ext cx="3384376" cy="341338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686800" cy="1143000"/>
          </a:xfrm>
        </p:spPr>
        <p:txBody>
          <a:bodyPr>
            <a:noAutofit/>
          </a:bodyPr>
          <a:lstStyle/>
          <a:p>
            <a:r>
              <a:rPr lang="pt-PT" sz="3700" b="1" i="1" dirty="0" smtClean="0"/>
              <a:t>Processamento e interpretação dos dados</a:t>
            </a:r>
            <a:endParaRPr lang="pt-PT" sz="3700" dirty="0"/>
          </a:p>
        </p:txBody>
      </p:sp>
      <p:sp>
        <p:nvSpPr>
          <p:cNvPr id="3" name="Marcador de Posição de Conteúdo 2"/>
          <p:cNvSpPr>
            <a:spLocks noGrp="1"/>
          </p:cNvSpPr>
          <p:nvPr>
            <p:ph idx="1"/>
          </p:nvPr>
        </p:nvSpPr>
        <p:spPr>
          <a:xfrm>
            <a:off x="457200" y="1556792"/>
            <a:ext cx="4618856" cy="4569371"/>
          </a:xfrm>
        </p:spPr>
        <p:txBody>
          <a:bodyPr/>
          <a:lstStyle/>
          <a:p>
            <a:r>
              <a:rPr lang="pt-PT" dirty="0" smtClean="0"/>
              <a:t>Testes no robô FANUC</a:t>
            </a:r>
          </a:p>
          <a:p>
            <a:endParaRPr lang="pt-PT" dirty="0" smtClean="0"/>
          </a:p>
          <a:p>
            <a:pPr lvl="1"/>
            <a:r>
              <a:rPr lang="pt-PT" dirty="0" smtClean="0"/>
              <a:t>Verde plano</a:t>
            </a:r>
          </a:p>
          <a:p>
            <a:pPr lvl="1">
              <a:buNone/>
            </a:pPr>
            <a:r>
              <a:rPr lang="pt-PT" dirty="0" smtClean="0"/>
              <a:t>Chão</a:t>
            </a:r>
          </a:p>
          <a:p>
            <a:pPr lvl="1">
              <a:buNone/>
            </a:pPr>
            <a:endParaRPr lang="pt-PT" dirty="0" smtClean="0"/>
          </a:p>
          <a:p>
            <a:pPr lvl="1"/>
            <a:r>
              <a:rPr lang="pt-PT" dirty="0" smtClean="0"/>
              <a:t>Amarelo plano</a:t>
            </a:r>
          </a:p>
          <a:p>
            <a:pPr lvl="1">
              <a:buNone/>
            </a:pPr>
            <a:r>
              <a:rPr lang="pt-PT" dirty="0" smtClean="0"/>
              <a:t> da garra do</a:t>
            </a:r>
          </a:p>
          <a:p>
            <a:pPr lvl="1">
              <a:buNone/>
            </a:pPr>
            <a:r>
              <a:rPr lang="pt-PT" dirty="0" smtClean="0"/>
              <a:t>robô </a:t>
            </a:r>
            <a:r>
              <a:rPr lang="pt-PT" dirty="0" err="1" smtClean="0"/>
              <a:t>Fanuc</a:t>
            </a:r>
            <a:endParaRPr lang="pt-PT" dirty="0" smtClean="0"/>
          </a:p>
        </p:txBody>
      </p:sp>
      <p:sp>
        <p:nvSpPr>
          <p:cNvPr id="4" name="CaixaDeTexto 3"/>
          <p:cNvSpPr txBox="1"/>
          <p:nvPr/>
        </p:nvSpPr>
        <p:spPr>
          <a:xfrm>
            <a:off x="2735795" y="6488668"/>
            <a:ext cx="4284477" cy="369332"/>
          </a:xfrm>
          <a:prstGeom prst="rect">
            <a:avLst/>
          </a:prstGeom>
          <a:noFill/>
        </p:spPr>
        <p:txBody>
          <a:bodyPr wrap="square" rtlCol="0">
            <a:spAutoFit/>
          </a:bodyPr>
          <a:lstStyle/>
          <a:p>
            <a:r>
              <a:rPr lang="pt-PT" dirty="0" smtClean="0"/>
              <a:t>Gonçalo Alberto Ramos Carpinteiro</a:t>
            </a:r>
            <a:endParaRPr lang="pt-PT" dirty="0"/>
          </a:p>
        </p:txBody>
      </p:sp>
      <p:sp>
        <p:nvSpPr>
          <p:cNvPr id="5" name="Marcador de Posição do Número do Diapositivo 4"/>
          <p:cNvSpPr>
            <a:spLocks noGrp="1"/>
          </p:cNvSpPr>
          <p:nvPr>
            <p:ph type="sldNum" sz="quarter" idx="12"/>
          </p:nvPr>
        </p:nvSpPr>
        <p:spPr>
          <a:xfrm>
            <a:off x="6553200" y="6482364"/>
            <a:ext cx="2339280" cy="365125"/>
          </a:xfrm>
        </p:spPr>
        <p:txBody>
          <a:bodyPr/>
          <a:lstStyle/>
          <a:p>
            <a:fld id="{EADB1DC9-B381-4533-9B50-557AAAC2262B}" type="slidenum">
              <a:rPr lang="en-US" sz="2000" smtClean="0"/>
              <a:pPr/>
              <a:t>29</a:t>
            </a:fld>
            <a:endParaRPr lang="en-US" sz="2000" dirty="0"/>
          </a:p>
        </p:txBody>
      </p:sp>
      <p:sp>
        <p:nvSpPr>
          <p:cNvPr id="6" name="CaixaDeTexto 5"/>
          <p:cNvSpPr txBox="1"/>
          <p:nvPr/>
        </p:nvSpPr>
        <p:spPr>
          <a:xfrm>
            <a:off x="0" y="6488668"/>
            <a:ext cx="1475656" cy="369332"/>
          </a:xfrm>
          <a:prstGeom prst="rect">
            <a:avLst/>
          </a:prstGeom>
          <a:noFill/>
        </p:spPr>
        <p:txBody>
          <a:bodyPr wrap="square" rtlCol="0">
            <a:spAutoFit/>
          </a:bodyPr>
          <a:lstStyle/>
          <a:p>
            <a:pPr algn="r"/>
            <a:r>
              <a:rPr lang="pt-PT" dirty="0" smtClean="0"/>
              <a:t>Julho 2014</a:t>
            </a:r>
            <a:endParaRPr lang="pt-PT" dirty="0"/>
          </a:p>
        </p:txBody>
      </p:sp>
      <p:pic>
        <p:nvPicPr>
          <p:cNvPr id="9" name="Ud.avi">
            <a:hlinkClick r:id="" action="ppaction://media"/>
          </p:cNvPr>
          <p:cNvPicPr>
            <a:picLocks noRot="1" noChangeAspect="1"/>
          </p:cNvPicPr>
          <p:nvPr>
            <a:videoFile r:link="rId1"/>
          </p:nvPr>
        </p:nvPicPr>
        <p:blipFill>
          <a:blip r:embed="rId4" cstate="print"/>
          <a:stretch>
            <a:fillRect/>
          </a:stretch>
        </p:blipFill>
        <p:spPr>
          <a:xfrm>
            <a:off x="3467877" y="2348880"/>
            <a:ext cx="5436435" cy="407732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3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remove" display="0">
                  <p:stCondLst>
                    <p:cond delay="indefinite"/>
                  </p:stCondLst>
                  <p:endCondLst>
                    <p:cond evt="onNext" delay="0">
                      <p:tgtEl>
                        <p:sldTgt/>
                      </p:tgtEl>
                    </p:cond>
                    <p:cond evt="onPrev" delay="0">
                      <p:tgtEl>
                        <p:sldTgt/>
                      </p:tgtEl>
                    </p:cond>
                  </p:end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5536" y="2636912"/>
            <a:ext cx="7467600" cy="1143000"/>
          </a:xfrm>
        </p:spPr>
        <p:txBody>
          <a:bodyPr/>
          <a:lstStyle/>
          <a:p>
            <a:r>
              <a:rPr lang="pt-PT" b="1" i="1" dirty="0" smtClean="0"/>
              <a:t>Enquadramento</a:t>
            </a:r>
            <a:endParaRPr lang="pt-PT" dirty="0"/>
          </a:p>
        </p:txBody>
      </p:sp>
      <p:sp>
        <p:nvSpPr>
          <p:cNvPr id="4" name="CaixaDeTexto 3"/>
          <p:cNvSpPr txBox="1"/>
          <p:nvPr/>
        </p:nvSpPr>
        <p:spPr>
          <a:xfrm>
            <a:off x="2735795" y="6488668"/>
            <a:ext cx="4284477" cy="369332"/>
          </a:xfrm>
          <a:prstGeom prst="rect">
            <a:avLst/>
          </a:prstGeom>
          <a:noFill/>
        </p:spPr>
        <p:txBody>
          <a:bodyPr wrap="square" rtlCol="0">
            <a:spAutoFit/>
          </a:bodyPr>
          <a:lstStyle/>
          <a:p>
            <a:r>
              <a:rPr lang="pt-PT" dirty="0" smtClean="0"/>
              <a:t>Gonçalo Alberto Ramos Carpinteiro</a:t>
            </a:r>
            <a:endParaRPr lang="pt-PT" dirty="0"/>
          </a:p>
        </p:txBody>
      </p:sp>
      <p:sp>
        <p:nvSpPr>
          <p:cNvPr id="5" name="Marcador de Posição do Número do Diapositivo 4"/>
          <p:cNvSpPr>
            <a:spLocks noGrp="1"/>
          </p:cNvSpPr>
          <p:nvPr>
            <p:ph type="sldNum" sz="quarter" idx="12"/>
          </p:nvPr>
        </p:nvSpPr>
        <p:spPr>
          <a:xfrm>
            <a:off x="6553200" y="6482364"/>
            <a:ext cx="2339280" cy="365125"/>
          </a:xfrm>
        </p:spPr>
        <p:txBody>
          <a:bodyPr/>
          <a:lstStyle/>
          <a:p>
            <a:fld id="{EADB1DC9-B381-4533-9B50-557AAAC2262B}" type="slidenum">
              <a:rPr lang="en-US" sz="2000" smtClean="0"/>
              <a:pPr/>
              <a:t>3</a:t>
            </a:fld>
            <a:endParaRPr lang="en-US" sz="2000" dirty="0"/>
          </a:p>
        </p:txBody>
      </p:sp>
      <p:sp>
        <p:nvSpPr>
          <p:cNvPr id="6" name="CaixaDeTexto 5"/>
          <p:cNvSpPr txBox="1"/>
          <p:nvPr/>
        </p:nvSpPr>
        <p:spPr>
          <a:xfrm>
            <a:off x="0" y="6488668"/>
            <a:ext cx="1475656" cy="369332"/>
          </a:xfrm>
          <a:prstGeom prst="rect">
            <a:avLst/>
          </a:prstGeom>
          <a:noFill/>
        </p:spPr>
        <p:txBody>
          <a:bodyPr wrap="square" rtlCol="0">
            <a:spAutoFit/>
          </a:bodyPr>
          <a:lstStyle/>
          <a:p>
            <a:pPr algn="r"/>
            <a:r>
              <a:rPr lang="pt-PT" dirty="0" smtClean="0"/>
              <a:t>Julho 2014</a:t>
            </a:r>
            <a:endParaRPr lang="pt-PT"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686800" cy="1143000"/>
          </a:xfrm>
        </p:spPr>
        <p:txBody>
          <a:bodyPr>
            <a:noAutofit/>
          </a:bodyPr>
          <a:lstStyle/>
          <a:p>
            <a:r>
              <a:rPr lang="pt-PT" sz="3700" b="1" i="1" dirty="0" smtClean="0"/>
              <a:t>Processamento e interpretação dos dados</a:t>
            </a:r>
            <a:endParaRPr lang="pt-PT" sz="3700" dirty="0"/>
          </a:p>
        </p:txBody>
      </p:sp>
      <p:sp>
        <p:nvSpPr>
          <p:cNvPr id="3" name="Marcador de Posição de Conteúdo 2"/>
          <p:cNvSpPr>
            <a:spLocks noGrp="1"/>
          </p:cNvSpPr>
          <p:nvPr>
            <p:ph idx="1"/>
          </p:nvPr>
        </p:nvSpPr>
        <p:spPr>
          <a:xfrm>
            <a:off x="457200" y="1196752"/>
            <a:ext cx="8686800" cy="4929411"/>
          </a:xfrm>
        </p:spPr>
        <p:txBody>
          <a:bodyPr/>
          <a:lstStyle/>
          <a:p>
            <a:r>
              <a:rPr lang="pt-PT" dirty="0" smtClean="0"/>
              <a:t>Resultados</a:t>
            </a:r>
          </a:p>
          <a:p>
            <a:pPr lvl="1"/>
            <a:r>
              <a:rPr lang="pt-PT" dirty="0" smtClean="0"/>
              <a:t>Ambos os métodos tiveram os mesmos resultados</a:t>
            </a:r>
          </a:p>
          <a:p>
            <a:pPr lvl="1"/>
            <a:endParaRPr lang="pt-PT" dirty="0" smtClean="0"/>
          </a:p>
          <a:p>
            <a:pPr lvl="1"/>
            <a:endParaRPr lang="pt-PT" dirty="0" smtClean="0"/>
          </a:p>
          <a:p>
            <a:pPr lvl="1"/>
            <a:endParaRPr lang="pt-PT" dirty="0" smtClean="0"/>
          </a:p>
          <a:p>
            <a:pPr lvl="1"/>
            <a:r>
              <a:rPr lang="pt-PT" dirty="0" smtClean="0"/>
              <a:t>.</a:t>
            </a:r>
          </a:p>
        </p:txBody>
      </p:sp>
      <p:sp>
        <p:nvSpPr>
          <p:cNvPr id="4" name="CaixaDeTexto 3"/>
          <p:cNvSpPr txBox="1"/>
          <p:nvPr/>
        </p:nvSpPr>
        <p:spPr>
          <a:xfrm>
            <a:off x="2735795" y="6488668"/>
            <a:ext cx="4284477" cy="369332"/>
          </a:xfrm>
          <a:prstGeom prst="rect">
            <a:avLst/>
          </a:prstGeom>
          <a:noFill/>
        </p:spPr>
        <p:txBody>
          <a:bodyPr wrap="square" rtlCol="0">
            <a:spAutoFit/>
          </a:bodyPr>
          <a:lstStyle/>
          <a:p>
            <a:r>
              <a:rPr lang="pt-PT" dirty="0" smtClean="0"/>
              <a:t>Gonçalo Alberto Ramos Carpinteiro</a:t>
            </a:r>
            <a:endParaRPr lang="pt-PT" dirty="0"/>
          </a:p>
        </p:txBody>
      </p:sp>
      <p:sp>
        <p:nvSpPr>
          <p:cNvPr id="5" name="Marcador de Posição do Número do Diapositivo 4"/>
          <p:cNvSpPr>
            <a:spLocks noGrp="1"/>
          </p:cNvSpPr>
          <p:nvPr>
            <p:ph type="sldNum" sz="quarter" idx="12"/>
          </p:nvPr>
        </p:nvSpPr>
        <p:spPr>
          <a:xfrm>
            <a:off x="6553200" y="6482364"/>
            <a:ext cx="2339280" cy="365125"/>
          </a:xfrm>
        </p:spPr>
        <p:txBody>
          <a:bodyPr/>
          <a:lstStyle/>
          <a:p>
            <a:fld id="{EADB1DC9-B381-4533-9B50-557AAAC2262B}" type="slidenum">
              <a:rPr lang="en-US" sz="2000" smtClean="0"/>
              <a:pPr/>
              <a:t>30</a:t>
            </a:fld>
            <a:endParaRPr lang="en-US" sz="2000" dirty="0"/>
          </a:p>
        </p:txBody>
      </p:sp>
      <p:sp>
        <p:nvSpPr>
          <p:cNvPr id="6" name="CaixaDeTexto 5"/>
          <p:cNvSpPr txBox="1"/>
          <p:nvPr/>
        </p:nvSpPr>
        <p:spPr>
          <a:xfrm>
            <a:off x="0" y="6488668"/>
            <a:ext cx="1475656" cy="369332"/>
          </a:xfrm>
          <a:prstGeom prst="rect">
            <a:avLst/>
          </a:prstGeom>
          <a:noFill/>
        </p:spPr>
        <p:txBody>
          <a:bodyPr wrap="square" rtlCol="0">
            <a:spAutoFit/>
          </a:bodyPr>
          <a:lstStyle/>
          <a:p>
            <a:pPr algn="r"/>
            <a:r>
              <a:rPr lang="pt-PT" dirty="0" smtClean="0"/>
              <a:t>Julho 2014</a:t>
            </a:r>
            <a:endParaRPr lang="pt-PT" dirty="0"/>
          </a:p>
        </p:txBody>
      </p:sp>
      <p:graphicFrame>
        <p:nvGraphicFramePr>
          <p:cNvPr id="7" name="Tabela 6"/>
          <p:cNvGraphicFramePr>
            <a:graphicFrameLocks noGrp="1"/>
          </p:cNvGraphicFramePr>
          <p:nvPr/>
        </p:nvGraphicFramePr>
        <p:xfrm>
          <a:off x="1043608" y="2204863"/>
          <a:ext cx="6768752" cy="1296145"/>
        </p:xfrm>
        <a:graphic>
          <a:graphicData uri="http://schemas.openxmlformats.org/drawingml/2006/table">
            <a:tbl>
              <a:tblPr firstRow="1" bandRow="1">
                <a:tableStyleId>{5C22544A-7EE6-4342-B048-85BDC9FD1C3A}</a:tableStyleId>
              </a:tblPr>
              <a:tblGrid>
                <a:gridCol w="1080120"/>
                <a:gridCol w="2016224"/>
                <a:gridCol w="2160240"/>
                <a:gridCol w="1512168"/>
              </a:tblGrid>
              <a:tr h="477527">
                <a:tc>
                  <a:txBody>
                    <a:bodyPr/>
                    <a:lstStyle/>
                    <a:p>
                      <a:pPr algn="ctr"/>
                      <a:r>
                        <a:rPr lang="pt-PT" dirty="0" smtClean="0">
                          <a:solidFill>
                            <a:schemeClr val="bg1"/>
                          </a:solidFill>
                        </a:rPr>
                        <a:t>Ângulo</a:t>
                      </a:r>
                      <a:endParaRPr lang="pt-PT" dirty="0">
                        <a:solidFill>
                          <a:schemeClr val="bg1"/>
                        </a:solidFill>
                      </a:endParaRPr>
                    </a:p>
                  </a:txBody>
                  <a:tcPr/>
                </a:tc>
                <a:tc>
                  <a:txBody>
                    <a:bodyPr/>
                    <a:lstStyle/>
                    <a:p>
                      <a:pPr algn="ctr"/>
                      <a:r>
                        <a:rPr lang="pt-PT" dirty="0" err="1" smtClean="0">
                          <a:solidFill>
                            <a:schemeClr val="bg1"/>
                          </a:solidFill>
                        </a:rPr>
                        <a:t>Coef</a:t>
                      </a:r>
                      <a:r>
                        <a:rPr lang="pt-PT" dirty="0" smtClean="0">
                          <a:solidFill>
                            <a:schemeClr val="bg1"/>
                          </a:solidFill>
                        </a:rPr>
                        <a:t>.</a:t>
                      </a:r>
                      <a:r>
                        <a:rPr lang="pt-PT" baseline="0" dirty="0" smtClean="0">
                          <a:solidFill>
                            <a:schemeClr val="bg1"/>
                          </a:solidFill>
                        </a:rPr>
                        <a:t> Correlação</a:t>
                      </a:r>
                      <a:endParaRPr lang="pt-PT" dirty="0">
                        <a:solidFill>
                          <a:schemeClr val="bg1"/>
                        </a:solidFill>
                      </a:endParaRPr>
                    </a:p>
                  </a:txBody>
                  <a:tcPr/>
                </a:tc>
                <a:tc>
                  <a:txBody>
                    <a:bodyPr/>
                    <a:lstStyle/>
                    <a:p>
                      <a:pPr algn="ctr"/>
                      <a:r>
                        <a:rPr lang="pt-PT" dirty="0" smtClean="0">
                          <a:solidFill>
                            <a:schemeClr val="bg1"/>
                          </a:solidFill>
                        </a:rPr>
                        <a:t>Desvio Padrão (º)</a:t>
                      </a:r>
                      <a:endParaRPr lang="pt-PT" dirty="0">
                        <a:solidFill>
                          <a:schemeClr val="bg1"/>
                        </a:solidFill>
                      </a:endParaRPr>
                    </a:p>
                  </a:txBody>
                  <a:tcPr/>
                </a:tc>
                <a:tc>
                  <a:txBody>
                    <a:bodyPr/>
                    <a:lstStyle/>
                    <a:p>
                      <a:pPr algn="ctr"/>
                      <a:r>
                        <a:rPr lang="pt-PT" dirty="0" smtClean="0">
                          <a:solidFill>
                            <a:schemeClr val="bg1"/>
                          </a:solidFill>
                        </a:rPr>
                        <a:t>Incerteza</a:t>
                      </a:r>
                      <a:r>
                        <a:rPr lang="pt-PT" baseline="0" dirty="0" smtClean="0">
                          <a:solidFill>
                            <a:schemeClr val="bg1"/>
                          </a:solidFill>
                        </a:rPr>
                        <a:t> (º)</a:t>
                      </a:r>
                      <a:endParaRPr lang="pt-PT" dirty="0">
                        <a:solidFill>
                          <a:schemeClr val="bg1"/>
                        </a:solidFill>
                      </a:endParaRPr>
                    </a:p>
                  </a:txBody>
                  <a:tcPr/>
                </a:tc>
              </a:tr>
              <a:tr h="409309">
                <a:tc>
                  <a:txBody>
                    <a:bodyPr/>
                    <a:lstStyle/>
                    <a:p>
                      <a:pPr algn="ctr"/>
                      <a:r>
                        <a:rPr lang="pt-PT" dirty="0" err="1" smtClean="0">
                          <a:solidFill>
                            <a:schemeClr val="bg1"/>
                          </a:solidFill>
                        </a:rPr>
                        <a:t>Pitch</a:t>
                      </a:r>
                      <a:endParaRPr lang="pt-PT" dirty="0">
                        <a:solidFill>
                          <a:schemeClr val="bg1"/>
                        </a:solidFill>
                      </a:endParaRPr>
                    </a:p>
                  </a:txBody>
                  <a:tcPr/>
                </a:tc>
                <a:tc>
                  <a:txBody>
                    <a:bodyPr/>
                    <a:lstStyle/>
                    <a:p>
                      <a:pPr algn="ctr"/>
                      <a:r>
                        <a:rPr kumimoji="0" lang="pt-PT" sz="1800" kern="1200" baseline="0" dirty="0" smtClean="0">
                          <a:solidFill>
                            <a:schemeClr val="dk1"/>
                          </a:solidFill>
                          <a:latin typeface="+mn-lt"/>
                          <a:ea typeface="+mn-ea"/>
                          <a:cs typeface="+mn-cs"/>
                        </a:rPr>
                        <a:t>0.9850</a:t>
                      </a:r>
                      <a:endParaRPr lang="pt-PT" dirty="0">
                        <a:solidFill>
                          <a:schemeClr val="bg1"/>
                        </a:solidFill>
                      </a:endParaRPr>
                    </a:p>
                  </a:txBody>
                  <a:tcPr/>
                </a:tc>
                <a:tc>
                  <a:txBody>
                    <a:bodyPr/>
                    <a:lstStyle/>
                    <a:p>
                      <a:pPr algn="ctr"/>
                      <a:r>
                        <a:rPr kumimoji="0" lang="pt-PT" sz="1800" kern="1200" baseline="0" dirty="0" smtClean="0">
                          <a:solidFill>
                            <a:schemeClr val="dk1"/>
                          </a:solidFill>
                          <a:latin typeface="+mn-lt"/>
                          <a:ea typeface="+mn-ea"/>
                          <a:cs typeface="+mn-cs"/>
                        </a:rPr>
                        <a:t>0.6994</a:t>
                      </a:r>
                      <a:endParaRPr lang="pt-PT" dirty="0">
                        <a:solidFill>
                          <a:schemeClr val="bg1"/>
                        </a:solidFill>
                      </a:endParaRPr>
                    </a:p>
                  </a:txBody>
                  <a:tcPr/>
                </a:tc>
                <a:tc>
                  <a:txBody>
                    <a:bodyPr/>
                    <a:lstStyle/>
                    <a:p>
                      <a:pPr algn="ctr"/>
                      <a:r>
                        <a:rPr lang="pt-PT" dirty="0" smtClean="0">
                          <a:solidFill>
                            <a:schemeClr val="bg1"/>
                          </a:solidFill>
                          <a:latin typeface="Matura MT Script Capitals"/>
                        </a:rPr>
                        <a:t>±</a:t>
                      </a:r>
                      <a:r>
                        <a:rPr lang="pt-PT" baseline="0" dirty="0" smtClean="0">
                          <a:solidFill>
                            <a:schemeClr val="bg1"/>
                          </a:solidFill>
                          <a:latin typeface="Matura MT Script Capitals"/>
                        </a:rPr>
                        <a:t> </a:t>
                      </a:r>
                      <a:r>
                        <a:rPr kumimoji="0" lang="pt-PT" sz="1800" kern="1200" baseline="0" dirty="0" smtClean="0">
                          <a:solidFill>
                            <a:schemeClr val="dk1"/>
                          </a:solidFill>
                          <a:latin typeface="+mn-lt"/>
                          <a:ea typeface="+mn-ea"/>
                          <a:cs typeface="+mn-cs"/>
                        </a:rPr>
                        <a:t>1.3988</a:t>
                      </a:r>
                      <a:endParaRPr lang="pt-PT" dirty="0">
                        <a:solidFill>
                          <a:schemeClr val="bg1"/>
                        </a:solidFill>
                      </a:endParaRPr>
                    </a:p>
                  </a:txBody>
                  <a:tcPr/>
                </a:tc>
              </a:tr>
              <a:tr h="409309">
                <a:tc>
                  <a:txBody>
                    <a:bodyPr/>
                    <a:lstStyle/>
                    <a:p>
                      <a:pPr algn="ctr"/>
                      <a:r>
                        <a:rPr lang="pt-PT" dirty="0" err="1" smtClean="0">
                          <a:solidFill>
                            <a:schemeClr val="bg1"/>
                          </a:solidFill>
                        </a:rPr>
                        <a:t>Roll</a:t>
                      </a:r>
                      <a:endParaRPr lang="pt-PT" dirty="0">
                        <a:solidFill>
                          <a:schemeClr val="bg1"/>
                        </a:solidFill>
                      </a:endParaRPr>
                    </a:p>
                  </a:txBody>
                  <a:tcPr/>
                </a:tc>
                <a:tc>
                  <a:txBody>
                    <a:bodyPr/>
                    <a:lstStyle/>
                    <a:p>
                      <a:pPr algn="ctr"/>
                      <a:r>
                        <a:rPr kumimoji="0" lang="pt-PT" sz="1800" kern="1200" baseline="0" dirty="0" smtClean="0">
                          <a:solidFill>
                            <a:schemeClr val="dk1"/>
                          </a:solidFill>
                          <a:latin typeface="+mn-lt"/>
                          <a:ea typeface="+mn-ea"/>
                          <a:cs typeface="+mn-cs"/>
                        </a:rPr>
                        <a:t>0.9790</a:t>
                      </a:r>
                      <a:endParaRPr lang="pt-PT" dirty="0">
                        <a:solidFill>
                          <a:schemeClr val="bg1"/>
                        </a:solidFill>
                      </a:endParaRPr>
                    </a:p>
                  </a:txBody>
                  <a:tcPr/>
                </a:tc>
                <a:tc>
                  <a:txBody>
                    <a:bodyPr/>
                    <a:lstStyle/>
                    <a:p>
                      <a:pPr algn="ctr"/>
                      <a:r>
                        <a:rPr kumimoji="0" lang="pt-PT" sz="1800" kern="1200" baseline="0" dirty="0" smtClean="0">
                          <a:solidFill>
                            <a:schemeClr val="dk1"/>
                          </a:solidFill>
                          <a:latin typeface="+mn-lt"/>
                          <a:ea typeface="+mn-ea"/>
                          <a:cs typeface="+mn-cs"/>
                        </a:rPr>
                        <a:t>0.7284</a:t>
                      </a:r>
                      <a:endParaRPr lang="pt-PT" dirty="0">
                        <a:solidFill>
                          <a:schemeClr val="bg1"/>
                        </a:solidFill>
                      </a:endParaRPr>
                    </a:p>
                  </a:txBody>
                  <a:tcPr/>
                </a:tc>
                <a:tc>
                  <a:txBody>
                    <a:bodyPr/>
                    <a:lstStyle/>
                    <a:p>
                      <a:pPr algn="ctr"/>
                      <a:r>
                        <a:rPr lang="pt-PT" dirty="0" smtClean="0">
                          <a:solidFill>
                            <a:schemeClr val="bg1"/>
                          </a:solidFill>
                          <a:latin typeface="Matura MT Script Capitals"/>
                        </a:rPr>
                        <a:t>±</a:t>
                      </a:r>
                      <a:r>
                        <a:rPr lang="pt-PT" baseline="0" dirty="0" smtClean="0">
                          <a:solidFill>
                            <a:schemeClr val="bg1"/>
                          </a:solidFill>
                          <a:latin typeface="Matura MT Script Capitals"/>
                        </a:rPr>
                        <a:t> </a:t>
                      </a:r>
                      <a:r>
                        <a:rPr kumimoji="0" lang="pt-PT" sz="1800" kern="1200" baseline="0" dirty="0" smtClean="0">
                          <a:solidFill>
                            <a:schemeClr val="dk1"/>
                          </a:solidFill>
                          <a:latin typeface="+mn-lt"/>
                          <a:ea typeface="+mn-ea"/>
                          <a:cs typeface="+mn-cs"/>
                        </a:rPr>
                        <a:t>1.4568</a:t>
                      </a:r>
                      <a:endParaRPr lang="pt-PT" dirty="0">
                        <a:solidFill>
                          <a:schemeClr val="bg1"/>
                        </a:solidFill>
                      </a:endParaRPr>
                    </a:p>
                  </a:txBody>
                  <a:tcPr/>
                </a:tc>
              </a:tr>
            </a:tbl>
          </a:graphicData>
        </a:graphic>
      </p:graphicFrame>
      <p:pic>
        <p:nvPicPr>
          <p:cNvPr id="21506" name="Picture 2"/>
          <p:cNvPicPr>
            <a:picLocks noChangeAspect="1" noChangeArrowheads="1"/>
          </p:cNvPicPr>
          <p:nvPr/>
        </p:nvPicPr>
        <p:blipFill>
          <a:blip r:embed="rId3" cstate="print"/>
          <a:srcRect/>
          <a:stretch>
            <a:fillRect/>
          </a:stretch>
        </p:blipFill>
        <p:spPr bwMode="auto">
          <a:xfrm>
            <a:off x="1043608" y="3573016"/>
            <a:ext cx="3024336" cy="2990354"/>
          </a:xfrm>
          <a:prstGeom prst="rect">
            <a:avLst/>
          </a:prstGeom>
          <a:noFill/>
          <a:ln w="9525">
            <a:noFill/>
            <a:miter lim="800000"/>
            <a:headEnd/>
            <a:tailEnd/>
          </a:ln>
        </p:spPr>
      </p:pic>
      <p:pic>
        <p:nvPicPr>
          <p:cNvPr id="21507" name="Picture 3"/>
          <p:cNvPicPr>
            <a:picLocks noChangeAspect="1" noChangeArrowheads="1"/>
          </p:cNvPicPr>
          <p:nvPr/>
        </p:nvPicPr>
        <p:blipFill>
          <a:blip r:embed="rId4" cstate="print"/>
          <a:srcRect/>
          <a:stretch>
            <a:fillRect/>
          </a:stretch>
        </p:blipFill>
        <p:spPr bwMode="auto">
          <a:xfrm>
            <a:off x="4932040" y="3573016"/>
            <a:ext cx="2880320" cy="29668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686800" cy="1143000"/>
          </a:xfrm>
        </p:spPr>
        <p:txBody>
          <a:bodyPr>
            <a:noAutofit/>
          </a:bodyPr>
          <a:lstStyle/>
          <a:p>
            <a:r>
              <a:rPr lang="pt-PT" sz="3700" b="1" i="1" dirty="0" smtClean="0"/>
              <a:t>Processamento e interpretação dos dados</a:t>
            </a:r>
            <a:endParaRPr lang="pt-PT" sz="3700" dirty="0"/>
          </a:p>
        </p:txBody>
      </p:sp>
      <p:sp>
        <p:nvSpPr>
          <p:cNvPr id="3" name="Marcador de Posição de Conteúdo 2"/>
          <p:cNvSpPr>
            <a:spLocks noGrp="1"/>
          </p:cNvSpPr>
          <p:nvPr>
            <p:ph idx="1"/>
          </p:nvPr>
        </p:nvSpPr>
        <p:spPr>
          <a:xfrm>
            <a:off x="457200" y="1556792"/>
            <a:ext cx="8686800" cy="4569371"/>
          </a:xfrm>
        </p:spPr>
        <p:txBody>
          <a:bodyPr/>
          <a:lstStyle/>
          <a:p>
            <a:r>
              <a:rPr lang="pt-PT" dirty="0" err="1" smtClean="0"/>
              <a:t>Applanix</a:t>
            </a:r>
            <a:r>
              <a:rPr lang="pt-PT" dirty="0" smtClean="0"/>
              <a:t> POS LV</a:t>
            </a:r>
          </a:p>
          <a:p>
            <a:endParaRPr lang="pt-PT" dirty="0" smtClean="0"/>
          </a:p>
          <a:p>
            <a:pPr lvl="1"/>
            <a:r>
              <a:rPr lang="pt-PT" dirty="0" smtClean="0"/>
              <a:t>Incerteza: </a:t>
            </a:r>
            <a:r>
              <a:rPr lang="pt-PT" dirty="0" smtClean="0">
                <a:latin typeface="Matura MT Script Capitals"/>
              </a:rPr>
              <a:t>± </a:t>
            </a:r>
            <a:r>
              <a:rPr lang="pt-PT" dirty="0" smtClean="0"/>
              <a:t>0,25 graus</a:t>
            </a:r>
          </a:p>
          <a:p>
            <a:pPr lvl="1"/>
            <a:endParaRPr lang="pt-PT" dirty="0" smtClean="0"/>
          </a:p>
          <a:p>
            <a:pPr lvl="1"/>
            <a:endParaRPr lang="pt-PT" dirty="0" smtClean="0"/>
          </a:p>
          <a:p>
            <a:pPr lvl="1"/>
            <a:r>
              <a:rPr lang="pt-PT" dirty="0" smtClean="0"/>
              <a:t>Custo muito elevado.</a:t>
            </a:r>
          </a:p>
          <a:p>
            <a:pPr lvl="1">
              <a:buNone/>
            </a:pPr>
            <a:endParaRPr lang="pt-PT" dirty="0" smtClean="0"/>
          </a:p>
        </p:txBody>
      </p:sp>
      <p:sp>
        <p:nvSpPr>
          <p:cNvPr id="4" name="CaixaDeTexto 3"/>
          <p:cNvSpPr txBox="1"/>
          <p:nvPr/>
        </p:nvSpPr>
        <p:spPr>
          <a:xfrm>
            <a:off x="2735795" y="6488668"/>
            <a:ext cx="4284477" cy="369332"/>
          </a:xfrm>
          <a:prstGeom prst="rect">
            <a:avLst/>
          </a:prstGeom>
          <a:noFill/>
        </p:spPr>
        <p:txBody>
          <a:bodyPr wrap="square" rtlCol="0">
            <a:spAutoFit/>
          </a:bodyPr>
          <a:lstStyle/>
          <a:p>
            <a:r>
              <a:rPr lang="pt-PT" dirty="0" smtClean="0"/>
              <a:t>Gonçalo Alberto Ramos Carpinteiro</a:t>
            </a:r>
            <a:endParaRPr lang="pt-PT" dirty="0"/>
          </a:p>
        </p:txBody>
      </p:sp>
      <p:sp>
        <p:nvSpPr>
          <p:cNvPr id="5" name="Marcador de Posição do Número do Diapositivo 4"/>
          <p:cNvSpPr>
            <a:spLocks noGrp="1"/>
          </p:cNvSpPr>
          <p:nvPr>
            <p:ph type="sldNum" sz="quarter" idx="12"/>
          </p:nvPr>
        </p:nvSpPr>
        <p:spPr>
          <a:xfrm>
            <a:off x="6553200" y="6482364"/>
            <a:ext cx="2339280" cy="365125"/>
          </a:xfrm>
        </p:spPr>
        <p:txBody>
          <a:bodyPr/>
          <a:lstStyle/>
          <a:p>
            <a:fld id="{EADB1DC9-B381-4533-9B50-557AAAC2262B}" type="slidenum">
              <a:rPr lang="en-US" sz="2000" smtClean="0"/>
              <a:pPr/>
              <a:t>31</a:t>
            </a:fld>
            <a:endParaRPr lang="en-US" sz="2000" dirty="0"/>
          </a:p>
        </p:txBody>
      </p:sp>
      <p:sp>
        <p:nvSpPr>
          <p:cNvPr id="6" name="CaixaDeTexto 5"/>
          <p:cNvSpPr txBox="1"/>
          <p:nvPr/>
        </p:nvSpPr>
        <p:spPr>
          <a:xfrm>
            <a:off x="0" y="6488668"/>
            <a:ext cx="1475656" cy="369332"/>
          </a:xfrm>
          <a:prstGeom prst="rect">
            <a:avLst/>
          </a:prstGeom>
          <a:noFill/>
        </p:spPr>
        <p:txBody>
          <a:bodyPr wrap="square" rtlCol="0">
            <a:spAutoFit/>
          </a:bodyPr>
          <a:lstStyle/>
          <a:p>
            <a:pPr algn="r"/>
            <a:r>
              <a:rPr lang="pt-PT" dirty="0" smtClean="0"/>
              <a:t>Julho 2014</a:t>
            </a:r>
            <a:endParaRPr lang="pt-PT" dirty="0"/>
          </a:p>
        </p:txBody>
      </p:sp>
      <p:pic>
        <p:nvPicPr>
          <p:cNvPr id="71682" name="Picture 2"/>
          <p:cNvPicPr>
            <a:picLocks noChangeAspect="1" noChangeArrowheads="1"/>
          </p:cNvPicPr>
          <p:nvPr/>
        </p:nvPicPr>
        <p:blipFill>
          <a:blip r:embed="rId3" cstate="print"/>
          <a:srcRect/>
          <a:stretch>
            <a:fillRect/>
          </a:stretch>
        </p:blipFill>
        <p:spPr bwMode="auto">
          <a:xfrm>
            <a:off x="5076056" y="1340768"/>
            <a:ext cx="3414104" cy="13681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075240" cy="4090466"/>
          </a:xfrm>
        </p:spPr>
        <p:txBody>
          <a:bodyPr>
            <a:normAutofit/>
          </a:bodyPr>
          <a:lstStyle/>
          <a:p>
            <a:r>
              <a:rPr lang="pt-PT" sz="4800" b="1" i="1" dirty="0" smtClean="0"/>
              <a:t>Infraestrutura do software</a:t>
            </a:r>
            <a:endParaRPr lang="pt-PT" dirty="0"/>
          </a:p>
        </p:txBody>
      </p:sp>
      <p:sp>
        <p:nvSpPr>
          <p:cNvPr id="4" name="CaixaDeTexto 3"/>
          <p:cNvSpPr txBox="1"/>
          <p:nvPr/>
        </p:nvSpPr>
        <p:spPr>
          <a:xfrm>
            <a:off x="2735795" y="6488668"/>
            <a:ext cx="4284477" cy="369332"/>
          </a:xfrm>
          <a:prstGeom prst="rect">
            <a:avLst/>
          </a:prstGeom>
          <a:noFill/>
        </p:spPr>
        <p:txBody>
          <a:bodyPr wrap="square" rtlCol="0">
            <a:spAutoFit/>
          </a:bodyPr>
          <a:lstStyle/>
          <a:p>
            <a:r>
              <a:rPr lang="pt-PT" dirty="0" smtClean="0"/>
              <a:t>Gonçalo Alberto Ramos Carpinteiro</a:t>
            </a:r>
            <a:endParaRPr lang="pt-PT" dirty="0"/>
          </a:p>
        </p:txBody>
      </p:sp>
      <p:sp>
        <p:nvSpPr>
          <p:cNvPr id="5" name="Marcador de Posição do Número do Diapositivo 4"/>
          <p:cNvSpPr>
            <a:spLocks noGrp="1"/>
          </p:cNvSpPr>
          <p:nvPr>
            <p:ph type="sldNum" sz="quarter" idx="12"/>
          </p:nvPr>
        </p:nvSpPr>
        <p:spPr>
          <a:xfrm>
            <a:off x="6553200" y="6482364"/>
            <a:ext cx="2339280" cy="365125"/>
          </a:xfrm>
        </p:spPr>
        <p:txBody>
          <a:bodyPr/>
          <a:lstStyle/>
          <a:p>
            <a:fld id="{EADB1DC9-B381-4533-9B50-557AAAC2262B}" type="slidenum">
              <a:rPr lang="en-US" sz="2000" smtClean="0"/>
              <a:pPr/>
              <a:t>32</a:t>
            </a:fld>
            <a:endParaRPr lang="en-US" sz="2000" dirty="0"/>
          </a:p>
        </p:txBody>
      </p:sp>
      <p:sp>
        <p:nvSpPr>
          <p:cNvPr id="6" name="CaixaDeTexto 5"/>
          <p:cNvSpPr txBox="1"/>
          <p:nvPr/>
        </p:nvSpPr>
        <p:spPr>
          <a:xfrm>
            <a:off x="0" y="6488668"/>
            <a:ext cx="1475656" cy="369332"/>
          </a:xfrm>
          <a:prstGeom prst="rect">
            <a:avLst/>
          </a:prstGeom>
          <a:noFill/>
        </p:spPr>
        <p:txBody>
          <a:bodyPr wrap="square" rtlCol="0">
            <a:spAutoFit/>
          </a:bodyPr>
          <a:lstStyle/>
          <a:p>
            <a:pPr algn="r"/>
            <a:r>
              <a:rPr lang="pt-PT" dirty="0" smtClean="0"/>
              <a:t>Julho 2014</a:t>
            </a:r>
            <a:endParaRPr lang="pt-PT"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PT" b="1" i="1" dirty="0" smtClean="0"/>
              <a:t>Infraestrutura do software</a:t>
            </a:r>
            <a:endParaRPr lang="pt-PT" b="1" i="1" dirty="0"/>
          </a:p>
        </p:txBody>
      </p:sp>
      <p:sp>
        <p:nvSpPr>
          <p:cNvPr id="3" name="Marcador de Posição de Conteúdo 2"/>
          <p:cNvSpPr>
            <a:spLocks noGrp="1"/>
          </p:cNvSpPr>
          <p:nvPr>
            <p:ph idx="1"/>
          </p:nvPr>
        </p:nvSpPr>
        <p:spPr/>
        <p:txBody>
          <a:bodyPr/>
          <a:lstStyle/>
          <a:p>
            <a:r>
              <a:rPr lang="pt-PT" dirty="0" smtClean="0"/>
              <a:t>Estrutura</a:t>
            </a:r>
            <a:endParaRPr lang="pt-PT" dirty="0"/>
          </a:p>
        </p:txBody>
      </p:sp>
      <p:sp>
        <p:nvSpPr>
          <p:cNvPr id="4" name="CaixaDeTexto 3"/>
          <p:cNvSpPr txBox="1"/>
          <p:nvPr/>
        </p:nvSpPr>
        <p:spPr>
          <a:xfrm>
            <a:off x="2735795" y="6488668"/>
            <a:ext cx="4284477" cy="369332"/>
          </a:xfrm>
          <a:prstGeom prst="rect">
            <a:avLst/>
          </a:prstGeom>
          <a:noFill/>
        </p:spPr>
        <p:txBody>
          <a:bodyPr wrap="square" rtlCol="0">
            <a:spAutoFit/>
          </a:bodyPr>
          <a:lstStyle/>
          <a:p>
            <a:r>
              <a:rPr lang="pt-PT" dirty="0" smtClean="0"/>
              <a:t>Gonçalo Alberto Ramos Carpinteiro</a:t>
            </a:r>
            <a:endParaRPr lang="pt-PT" dirty="0"/>
          </a:p>
        </p:txBody>
      </p:sp>
      <p:sp>
        <p:nvSpPr>
          <p:cNvPr id="5" name="Marcador de Posição do Número do Diapositivo 4"/>
          <p:cNvSpPr>
            <a:spLocks noGrp="1"/>
          </p:cNvSpPr>
          <p:nvPr>
            <p:ph type="sldNum" sz="quarter" idx="12"/>
          </p:nvPr>
        </p:nvSpPr>
        <p:spPr>
          <a:xfrm>
            <a:off x="6553200" y="6482364"/>
            <a:ext cx="2339280" cy="365125"/>
          </a:xfrm>
        </p:spPr>
        <p:txBody>
          <a:bodyPr/>
          <a:lstStyle/>
          <a:p>
            <a:fld id="{EADB1DC9-B381-4533-9B50-557AAAC2262B}" type="slidenum">
              <a:rPr lang="en-US" sz="2000" smtClean="0"/>
              <a:pPr/>
              <a:t>33</a:t>
            </a:fld>
            <a:endParaRPr lang="en-US" sz="2000" dirty="0"/>
          </a:p>
        </p:txBody>
      </p:sp>
      <p:sp>
        <p:nvSpPr>
          <p:cNvPr id="6" name="CaixaDeTexto 5"/>
          <p:cNvSpPr txBox="1"/>
          <p:nvPr/>
        </p:nvSpPr>
        <p:spPr>
          <a:xfrm>
            <a:off x="0" y="6488668"/>
            <a:ext cx="1475656" cy="369332"/>
          </a:xfrm>
          <a:prstGeom prst="rect">
            <a:avLst/>
          </a:prstGeom>
          <a:noFill/>
        </p:spPr>
        <p:txBody>
          <a:bodyPr wrap="square" rtlCol="0">
            <a:spAutoFit/>
          </a:bodyPr>
          <a:lstStyle/>
          <a:p>
            <a:pPr algn="r"/>
            <a:r>
              <a:rPr lang="pt-PT" dirty="0" smtClean="0"/>
              <a:t>Julho 2014</a:t>
            </a:r>
            <a:endParaRPr lang="pt-PT" dirty="0"/>
          </a:p>
        </p:txBody>
      </p:sp>
      <p:pic>
        <p:nvPicPr>
          <p:cNvPr id="19457" name="Picture 1"/>
          <p:cNvPicPr>
            <a:picLocks noChangeAspect="1" noChangeArrowheads="1"/>
          </p:cNvPicPr>
          <p:nvPr/>
        </p:nvPicPr>
        <p:blipFill>
          <a:blip r:embed="rId3" cstate="print"/>
          <a:srcRect/>
          <a:stretch>
            <a:fillRect/>
          </a:stretch>
        </p:blipFill>
        <p:spPr bwMode="auto">
          <a:xfrm>
            <a:off x="3275374" y="1340768"/>
            <a:ext cx="4905232" cy="4921721"/>
          </a:xfrm>
          <a:prstGeom prst="rect">
            <a:avLst/>
          </a:prstGeom>
          <a:noFill/>
          <a:ln w="9525">
            <a:noFill/>
            <a:miter lim="800000"/>
            <a:headEnd/>
            <a:tailEnd/>
          </a:ln>
        </p:spPr>
      </p:pic>
      <p:pic>
        <p:nvPicPr>
          <p:cNvPr id="19458" name="Picture 2"/>
          <p:cNvPicPr>
            <a:picLocks noChangeAspect="1" noChangeArrowheads="1"/>
          </p:cNvPicPr>
          <p:nvPr/>
        </p:nvPicPr>
        <p:blipFill>
          <a:blip r:embed="rId4" cstate="print"/>
          <a:srcRect/>
          <a:stretch>
            <a:fillRect/>
          </a:stretch>
        </p:blipFill>
        <p:spPr bwMode="auto">
          <a:xfrm>
            <a:off x="539552" y="2132856"/>
            <a:ext cx="2664296" cy="41518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PT" b="1" i="1" dirty="0" smtClean="0"/>
              <a:t>Infraestrutura do software</a:t>
            </a:r>
            <a:endParaRPr lang="pt-PT" b="1" i="1" dirty="0"/>
          </a:p>
        </p:txBody>
      </p:sp>
      <p:sp>
        <p:nvSpPr>
          <p:cNvPr id="3" name="Marcador de Posição de Conteúdo 2"/>
          <p:cNvSpPr>
            <a:spLocks noGrp="1"/>
          </p:cNvSpPr>
          <p:nvPr>
            <p:ph idx="1"/>
          </p:nvPr>
        </p:nvSpPr>
        <p:spPr>
          <a:xfrm>
            <a:off x="457200" y="1628801"/>
            <a:ext cx="3106688" cy="4464496"/>
          </a:xfrm>
        </p:spPr>
        <p:txBody>
          <a:bodyPr/>
          <a:lstStyle/>
          <a:p>
            <a:r>
              <a:rPr lang="pt-PT" dirty="0" smtClean="0"/>
              <a:t>Marcador ROS</a:t>
            </a:r>
          </a:p>
          <a:p>
            <a:pPr lvl="1"/>
            <a:r>
              <a:rPr lang="pt-PT" dirty="0" smtClean="0"/>
              <a:t>Marcador com orientações obtidas</a:t>
            </a:r>
          </a:p>
          <a:p>
            <a:pPr lvl="1"/>
            <a:endParaRPr lang="pt-PT" dirty="0" smtClean="0"/>
          </a:p>
          <a:p>
            <a:pPr lvl="1"/>
            <a:r>
              <a:rPr lang="pt-PT" dirty="0" smtClean="0"/>
              <a:t>Traseira aproxima-se do chão no arranque</a:t>
            </a:r>
            <a:endParaRPr lang="pt-PT" dirty="0"/>
          </a:p>
        </p:txBody>
      </p:sp>
      <p:sp>
        <p:nvSpPr>
          <p:cNvPr id="4" name="CaixaDeTexto 3"/>
          <p:cNvSpPr txBox="1"/>
          <p:nvPr/>
        </p:nvSpPr>
        <p:spPr>
          <a:xfrm>
            <a:off x="2735795" y="6488668"/>
            <a:ext cx="4284477" cy="369332"/>
          </a:xfrm>
          <a:prstGeom prst="rect">
            <a:avLst/>
          </a:prstGeom>
          <a:noFill/>
        </p:spPr>
        <p:txBody>
          <a:bodyPr wrap="square" rtlCol="0">
            <a:spAutoFit/>
          </a:bodyPr>
          <a:lstStyle/>
          <a:p>
            <a:r>
              <a:rPr lang="pt-PT" dirty="0" smtClean="0"/>
              <a:t>Gonçalo Alberto Ramos Carpinteiro</a:t>
            </a:r>
            <a:endParaRPr lang="pt-PT" dirty="0"/>
          </a:p>
        </p:txBody>
      </p:sp>
      <p:sp>
        <p:nvSpPr>
          <p:cNvPr id="5" name="Marcador de Posição do Número do Diapositivo 4"/>
          <p:cNvSpPr>
            <a:spLocks noGrp="1"/>
          </p:cNvSpPr>
          <p:nvPr>
            <p:ph type="sldNum" sz="quarter" idx="12"/>
          </p:nvPr>
        </p:nvSpPr>
        <p:spPr>
          <a:xfrm>
            <a:off x="6553200" y="6482364"/>
            <a:ext cx="2339280" cy="365125"/>
          </a:xfrm>
        </p:spPr>
        <p:txBody>
          <a:bodyPr/>
          <a:lstStyle/>
          <a:p>
            <a:fld id="{EADB1DC9-B381-4533-9B50-557AAAC2262B}" type="slidenum">
              <a:rPr lang="en-US" sz="2000" smtClean="0"/>
              <a:pPr/>
              <a:t>34</a:t>
            </a:fld>
            <a:endParaRPr lang="en-US" sz="2000" dirty="0"/>
          </a:p>
        </p:txBody>
      </p:sp>
      <p:sp>
        <p:nvSpPr>
          <p:cNvPr id="6" name="CaixaDeTexto 5"/>
          <p:cNvSpPr txBox="1"/>
          <p:nvPr/>
        </p:nvSpPr>
        <p:spPr>
          <a:xfrm>
            <a:off x="0" y="6488668"/>
            <a:ext cx="1475656" cy="369332"/>
          </a:xfrm>
          <a:prstGeom prst="rect">
            <a:avLst/>
          </a:prstGeom>
          <a:noFill/>
        </p:spPr>
        <p:txBody>
          <a:bodyPr wrap="square" rtlCol="0">
            <a:spAutoFit/>
          </a:bodyPr>
          <a:lstStyle/>
          <a:p>
            <a:pPr algn="r"/>
            <a:r>
              <a:rPr lang="pt-PT" dirty="0" smtClean="0"/>
              <a:t>Julho 2014</a:t>
            </a:r>
            <a:endParaRPr lang="pt-PT" dirty="0"/>
          </a:p>
        </p:txBody>
      </p:sp>
      <p:pic>
        <p:nvPicPr>
          <p:cNvPr id="7" name="carrrrrr.avi">
            <a:hlinkClick r:id="" action="ppaction://media"/>
          </p:cNvPr>
          <p:cNvPicPr>
            <a:picLocks noRot="1" noChangeAspect="1"/>
          </p:cNvPicPr>
          <p:nvPr>
            <a:videoFile r:link="rId1"/>
          </p:nvPr>
        </p:nvPicPr>
        <p:blipFill>
          <a:blip r:embed="rId4" cstate="print"/>
          <a:stretch>
            <a:fillRect/>
          </a:stretch>
        </p:blipFill>
        <p:spPr>
          <a:xfrm>
            <a:off x="3419872" y="2204864"/>
            <a:ext cx="5364427" cy="40233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3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remove"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075240" cy="4090466"/>
          </a:xfrm>
        </p:spPr>
        <p:txBody>
          <a:bodyPr>
            <a:normAutofit/>
          </a:bodyPr>
          <a:lstStyle/>
          <a:p>
            <a:r>
              <a:rPr lang="pt-PT" sz="4800" b="1" i="1" dirty="0" smtClean="0"/>
              <a:t>Testes e resultados</a:t>
            </a:r>
            <a:endParaRPr lang="pt-PT" dirty="0"/>
          </a:p>
        </p:txBody>
      </p:sp>
      <p:sp>
        <p:nvSpPr>
          <p:cNvPr id="4" name="CaixaDeTexto 3"/>
          <p:cNvSpPr txBox="1"/>
          <p:nvPr/>
        </p:nvSpPr>
        <p:spPr>
          <a:xfrm>
            <a:off x="2735795" y="6488668"/>
            <a:ext cx="4284477" cy="369332"/>
          </a:xfrm>
          <a:prstGeom prst="rect">
            <a:avLst/>
          </a:prstGeom>
          <a:noFill/>
        </p:spPr>
        <p:txBody>
          <a:bodyPr wrap="square" rtlCol="0">
            <a:spAutoFit/>
          </a:bodyPr>
          <a:lstStyle/>
          <a:p>
            <a:r>
              <a:rPr lang="pt-PT" dirty="0" smtClean="0"/>
              <a:t>Gonçalo Alberto Ramos Carpinteiro</a:t>
            </a:r>
            <a:endParaRPr lang="pt-PT" dirty="0"/>
          </a:p>
        </p:txBody>
      </p:sp>
      <p:sp>
        <p:nvSpPr>
          <p:cNvPr id="5" name="Marcador de Posição do Número do Diapositivo 4"/>
          <p:cNvSpPr>
            <a:spLocks noGrp="1"/>
          </p:cNvSpPr>
          <p:nvPr>
            <p:ph type="sldNum" sz="quarter" idx="12"/>
          </p:nvPr>
        </p:nvSpPr>
        <p:spPr>
          <a:xfrm>
            <a:off x="6553200" y="6482364"/>
            <a:ext cx="2339280" cy="365125"/>
          </a:xfrm>
        </p:spPr>
        <p:txBody>
          <a:bodyPr/>
          <a:lstStyle/>
          <a:p>
            <a:fld id="{EADB1DC9-B381-4533-9B50-557AAAC2262B}" type="slidenum">
              <a:rPr lang="en-US" sz="2000" smtClean="0"/>
              <a:pPr/>
              <a:t>35</a:t>
            </a:fld>
            <a:endParaRPr lang="en-US" sz="2000" dirty="0"/>
          </a:p>
        </p:txBody>
      </p:sp>
      <p:sp>
        <p:nvSpPr>
          <p:cNvPr id="6" name="CaixaDeTexto 5"/>
          <p:cNvSpPr txBox="1"/>
          <p:nvPr/>
        </p:nvSpPr>
        <p:spPr>
          <a:xfrm>
            <a:off x="0" y="6488668"/>
            <a:ext cx="1475656" cy="369332"/>
          </a:xfrm>
          <a:prstGeom prst="rect">
            <a:avLst/>
          </a:prstGeom>
          <a:noFill/>
        </p:spPr>
        <p:txBody>
          <a:bodyPr wrap="square" rtlCol="0">
            <a:spAutoFit/>
          </a:bodyPr>
          <a:lstStyle/>
          <a:p>
            <a:pPr algn="r"/>
            <a:r>
              <a:rPr lang="pt-PT" dirty="0" smtClean="0"/>
              <a:t>Julho 2014</a:t>
            </a:r>
            <a:endParaRPr lang="pt-PT"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PT" b="1" i="1" dirty="0" smtClean="0"/>
              <a:t>Testes e resultados</a:t>
            </a:r>
            <a:endParaRPr lang="pt-PT" b="1" i="1" dirty="0"/>
          </a:p>
        </p:txBody>
      </p:sp>
      <p:sp>
        <p:nvSpPr>
          <p:cNvPr id="3" name="Marcador de Posição de Conteúdo 2"/>
          <p:cNvSpPr>
            <a:spLocks noGrp="1"/>
          </p:cNvSpPr>
          <p:nvPr>
            <p:ph idx="1"/>
          </p:nvPr>
        </p:nvSpPr>
        <p:spPr/>
        <p:txBody>
          <a:bodyPr/>
          <a:lstStyle/>
          <a:p>
            <a:r>
              <a:rPr lang="pt-PT" dirty="0" smtClean="0"/>
              <a:t>Calibração inicial</a:t>
            </a:r>
            <a:endParaRPr lang="pt-PT" dirty="0"/>
          </a:p>
        </p:txBody>
      </p:sp>
      <p:sp>
        <p:nvSpPr>
          <p:cNvPr id="4" name="CaixaDeTexto 3"/>
          <p:cNvSpPr txBox="1"/>
          <p:nvPr/>
        </p:nvSpPr>
        <p:spPr>
          <a:xfrm>
            <a:off x="2735795" y="6488668"/>
            <a:ext cx="4284477" cy="369332"/>
          </a:xfrm>
          <a:prstGeom prst="rect">
            <a:avLst/>
          </a:prstGeom>
          <a:noFill/>
        </p:spPr>
        <p:txBody>
          <a:bodyPr wrap="square" rtlCol="0">
            <a:spAutoFit/>
          </a:bodyPr>
          <a:lstStyle/>
          <a:p>
            <a:r>
              <a:rPr lang="pt-PT" dirty="0" smtClean="0"/>
              <a:t>Gonçalo Alberto Ramos Carpinteiro</a:t>
            </a:r>
            <a:endParaRPr lang="pt-PT" dirty="0"/>
          </a:p>
        </p:txBody>
      </p:sp>
      <p:sp>
        <p:nvSpPr>
          <p:cNvPr id="5" name="Marcador de Posição do Número do Diapositivo 4"/>
          <p:cNvSpPr>
            <a:spLocks noGrp="1"/>
          </p:cNvSpPr>
          <p:nvPr>
            <p:ph type="sldNum" sz="quarter" idx="12"/>
          </p:nvPr>
        </p:nvSpPr>
        <p:spPr>
          <a:xfrm>
            <a:off x="6553200" y="6482364"/>
            <a:ext cx="2339280" cy="365125"/>
          </a:xfrm>
        </p:spPr>
        <p:txBody>
          <a:bodyPr/>
          <a:lstStyle/>
          <a:p>
            <a:fld id="{EADB1DC9-B381-4533-9B50-557AAAC2262B}" type="slidenum">
              <a:rPr lang="en-US" sz="2000" smtClean="0"/>
              <a:pPr/>
              <a:t>36</a:t>
            </a:fld>
            <a:endParaRPr lang="en-US" sz="2000" dirty="0"/>
          </a:p>
        </p:txBody>
      </p:sp>
      <p:sp>
        <p:nvSpPr>
          <p:cNvPr id="6" name="CaixaDeTexto 5"/>
          <p:cNvSpPr txBox="1"/>
          <p:nvPr/>
        </p:nvSpPr>
        <p:spPr>
          <a:xfrm>
            <a:off x="0" y="6488668"/>
            <a:ext cx="1475656" cy="369332"/>
          </a:xfrm>
          <a:prstGeom prst="rect">
            <a:avLst/>
          </a:prstGeom>
          <a:noFill/>
        </p:spPr>
        <p:txBody>
          <a:bodyPr wrap="square" rtlCol="0">
            <a:spAutoFit/>
          </a:bodyPr>
          <a:lstStyle/>
          <a:p>
            <a:pPr algn="r"/>
            <a:r>
              <a:rPr lang="pt-PT" dirty="0" smtClean="0"/>
              <a:t>Julho 2014</a:t>
            </a:r>
            <a:endParaRPr lang="pt-PT" dirty="0"/>
          </a:p>
        </p:txBody>
      </p:sp>
      <p:pic>
        <p:nvPicPr>
          <p:cNvPr id="17409" name="Picture 1"/>
          <p:cNvPicPr>
            <a:picLocks noChangeAspect="1" noChangeArrowheads="1"/>
          </p:cNvPicPr>
          <p:nvPr/>
        </p:nvPicPr>
        <p:blipFill>
          <a:blip r:embed="rId3" cstate="print"/>
          <a:srcRect/>
          <a:stretch>
            <a:fillRect/>
          </a:stretch>
        </p:blipFill>
        <p:spPr bwMode="auto">
          <a:xfrm>
            <a:off x="611560" y="2204864"/>
            <a:ext cx="3312368" cy="3346516"/>
          </a:xfrm>
          <a:prstGeom prst="rect">
            <a:avLst/>
          </a:prstGeom>
          <a:noFill/>
          <a:ln w="9525">
            <a:noFill/>
            <a:miter lim="800000"/>
            <a:headEnd/>
            <a:tailEnd/>
          </a:ln>
        </p:spPr>
      </p:pic>
      <p:pic>
        <p:nvPicPr>
          <p:cNvPr id="17410" name="Picture 2"/>
          <p:cNvPicPr>
            <a:picLocks noChangeAspect="1" noChangeArrowheads="1"/>
          </p:cNvPicPr>
          <p:nvPr/>
        </p:nvPicPr>
        <p:blipFill>
          <a:blip r:embed="rId4" cstate="print"/>
          <a:srcRect/>
          <a:stretch>
            <a:fillRect/>
          </a:stretch>
        </p:blipFill>
        <p:spPr bwMode="auto">
          <a:xfrm>
            <a:off x="5148064" y="1124744"/>
            <a:ext cx="3312368" cy="3338814"/>
          </a:xfrm>
          <a:prstGeom prst="rect">
            <a:avLst/>
          </a:prstGeom>
          <a:noFill/>
          <a:ln w="9525">
            <a:noFill/>
            <a:miter lim="800000"/>
            <a:headEnd/>
            <a:tailEnd/>
          </a:ln>
        </p:spPr>
      </p:pic>
      <p:pic>
        <p:nvPicPr>
          <p:cNvPr id="17411" name="Picture 3"/>
          <p:cNvPicPr>
            <a:picLocks noChangeAspect="1" noChangeArrowheads="1"/>
          </p:cNvPicPr>
          <p:nvPr/>
        </p:nvPicPr>
        <p:blipFill>
          <a:blip r:embed="rId5" cstate="print"/>
          <a:srcRect/>
          <a:stretch>
            <a:fillRect/>
          </a:stretch>
        </p:blipFill>
        <p:spPr bwMode="auto">
          <a:xfrm>
            <a:off x="3995936" y="4509120"/>
            <a:ext cx="4499992" cy="13179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b="1" i="1" dirty="0" smtClean="0"/>
              <a:t>Testes e resultados</a:t>
            </a:r>
            <a:endParaRPr lang="pt-PT" dirty="0"/>
          </a:p>
        </p:txBody>
      </p:sp>
      <p:pic>
        <p:nvPicPr>
          <p:cNvPr id="72706" name="Picture 2"/>
          <p:cNvPicPr>
            <a:picLocks noChangeAspect="1" noChangeArrowheads="1"/>
          </p:cNvPicPr>
          <p:nvPr/>
        </p:nvPicPr>
        <p:blipFill>
          <a:blip r:embed="rId2" cstate="print"/>
          <a:srcRect/>
          <a:stretch>
            <a:fillRect/>
          </a:stretch>
        </p:blipFill>
        <p:spPr bwMode="auto">
          <a:xfrm>
            <a:off x="539552" y="1412776"/>
            <a:ext cx="6099795" cy="3743469"/>
          </a:xfrm>
          <a:prstGeom prst="rect">
            <a:avLst/>
          </a:prstGeom>
          <a:noFill/>
          <a:ln w="9525">
            <a:noFill/>
            <a:miter lim="800000"/>
            <a:headEnd/>
            <a:tailEnd/>
          </a:ln>
        </p:spPr>
      </p:pic>
      <p:sp>
        <p:nvSpPr>
          <p:cNvPr id="5" name="CaixaDeTexto 4"/>
          <p:cNvSpPr txBox="1"/>
          <p:nvPr/>
        </p:nvSpPr>
        <p:spPr>
          <a:xfrm>
            <a:off x="2735795" y="6488668"/>
            <a:ext cx="4284477" cy="369332"/>
          </a:xfrm>
          <a:prstGeom prst="rect">
            <a:avLst/>
          </a:prstGeom>
          <a:noFill/>
        </p:spPr>
        <p:txBody>
          <a:bodyPr wrap="square" rtlCol="0">
            <a:spAutoFit/>
          </a:bodyPr>
          <a:lstStyle/>
          <a:p>
            <a:r>
              <a:rPr lang="pt-PT" dirty="0" smtClean="0"/>
              <a:t>Gonçalo Alberto Ramos Carpinteiro</a:t>
            </a:r>
            <a:endParaRPr lang="pt-PT" dirty="0"/>
          </a:p>
        </p:txBody>
      </p:sp>
      <p:sp>
        <p:nvSpPr>
          <p:cNvPr id="6" name="Marcador de Posição do Número do Diapositivo 4"/>
          <p:cNvSpPr>
            <a:spLocks noGrp="1"/>
          </p:cNvSpPr>
          <p:nvPr>
            <p:ph type="sldNum" sz="quarter" idx="12"/>
          </p:nvPr>
        </p:nvSpPr>
        <p:spPr>
          <a:xfrm>
            <a:off x="6553200" y="6482364"/>
            <a:ext cx="2339280" cy="365125"/>
          </a:xfrm>
        </p:spPr>
        <p:txBody>
          <a:bodyPr/>
          <a:lstStyle/>
          <a:p>
            <a:fld id="{EADB1DC9-B381-4533-9B50-557AAAC2262B}" type="slidenum">
              <a:rPr lang="en-US" sz="2000" smtClean="0"/>
              <a:pPr/>
              <a:t>37</a:t>
            </a:fld>
            <a:endParaRPr lang="en-US" sz="2000" dirty="0"/>
          </a:p>
        </p:txBody>
      </p:sp>
      <p:sp>
        <p:nvSpPr>
          <p:cNvPr id="7" name="CaixaDeTexto 6"/>
          <p:cNvSpPr txBox="1"/>
          <p:nvPr/>
        </p:nvSpPr>
        <p:spPr>
          <a:xfrm>
            <a:off x="0" y="6488668"/>
            <a:ext cx="1475656" cy="369332"/>
          </a:xfrm>
          <a:prstGeom prst="rect">
            <a:avLst/>
          </a:prstGeom>
          <a:noFill/>
        </p:spPr>
        <p:txBody>
          <a:bodyPr wrap="square" rtlCol="0">
            <a:spAutoFit/>
          </a:bodyPr>
          <a:lstStyle/>
          <a:p>
            <a:pPr algn="r"/>
            <a:r>
              <a:rPr lang="pt-PT" dirty="0" smtClean="0"/>
              <a:t>Julho 2014</a:t>
            </a:r>
            <a:endParaRPr lang="pt-PT" dirty="0"/>
          </a:p>
        </p:txBody>
      </p:sp>
      <p:sp>
        <p:nvSpPr>
          <p:cNvPr id="8" name="Marcador de Posição de Conteúdo 2"/>
          <p:cNvSpPr>
            <a:spLocks noGrp="1"/>
          </p:cNvSpPr>
          <p:nvPr>
            <p:ph idx="1"/>
          </p:nvPr>
        </p:nvSpPr>
        <p:spPr>
          <a:xfrm>
            <a:off x="457200" y="1600200"/>
            <a:ext cx="7467600" cy="4525963"/>
          </a:xfrm>
        </p:spPr>
        <p:txBody>
          <a:bodyPr/>
          <a:lstStyle/>
          <a:p>
            <a:endParaRPr lang="pt-PT" dirty="0" smtClean="0"/>
          </a:p>
          <a:p>
            <a:endParaRPr lang="pt-PT" dirty="0" smtClean="0"/>
          </a:p>
          <a:p>
            <a:endParaRPr lang="pt-PT" dirty="0" smtClean="0"/>
          </a:p>
          <a:p>
            <a:endParaRPr lang="pt-PT" dirty="0" smtClean="0"/>
          </a:p>
          <a:p>
            <a:endParaRPr lang="pt-PT" dirty="0" smtClean="0"/>
          </a:p>
          <a:p>
            <a:endParaRPr lang="pt-PT" dirty="0" smtClean="0"/>
          </a:p>
          <a:p>
            <a:endParaRPr lang="pt-PT" dirty="0" smtClean="0"/>
          </a:p>
          <a:p>
            <a:r>
              <a:rPr lang="pt-PT" dirty="0" smtClean="0"/>
              <a:t>Arranque, do ponto A até ao ponto 1</a:t>
            </a:r>
            <a:endParaRPr lang="pt-PT"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PT" b="1" i="1" dirty="0" smtClean="0"/>
              <a:t>Arranque</a:t>
            </a:r>
            <a:endParaRPr lang="pt-PT" b="1" i="1" dirty="0"/>
          </a:p>
        </p:txBody>
      </p:sp>
      <p:sp>
        <p:nvSpPr>
          <p:cNvPr id="4" name="CaixaDeTexto 3"/>
          <p:cNvSpPr txBox="1"/>
          <p:nvPr/>
        </p:nvSpPr>
        <p:spPr>
          <a:xfrm>
            <a:off x="2735795" y="6488668"/>
            <a:ext cx="4284477" cy="369332"/>
          </a:xfrm>
          <a:prstGeom prst="rect">
            <a:avLst/>
          </a:prstGeom>
          <a:noFill/>
        </p:spPr>
        <p:txBody>
          <a:bodyPr wrap="square" rtlCol="0">
            <a:spAutoFit/>
          </a:bodyPr>
          <a:lstStyle/>
          <a:p>
            <a:r>
              <a:rPr lang="pt-PT" dirty="0" smtClean="0"/>
              <a:t>Gonçalo Alberto Ramos Carpinteiro</a:t>
            </a:r>
            <a:endParaRPr lang="pt-PT" dirty="0"/>
          </a:p>
        </p:txBody>
      </p:sp>
      <p:sp>
        <p:nvSpPr>
          <p:cNvPr id="5" name="Marcador de Posição do Número do Diapositivo 4"/>
          <p:cNvSpPr>
            <a:spLocks noGrp="1"/>
          </p:cNvSpPr>
          <p:nvPr>
            <p:ph type="sldNum" sz="quarter" idx="12"/>
          </p:nvPr>
        </p:nvSpPr>
        <p:spPr>
          <a:xfrm>
            <a:off x="6553200" y="6482364"/>
            <a:ext cx="2339280" cy="365125"/>
          </a:xfrm>
        </p:spPr>
        <p:txBody>
          <a:bodyPr/>
          <a:lstStyle/>
          <a:p>
            <a:fld id="{EADB1DC9-B381-4533-9B50-557AAAC2262B}" type="slidenum">
              <a:rPr lang="en-US" sz="2000" smtClean="0"/>
              <a:pPr/>
              <a:t>38</a:t>
            </a:fld>
            <a:endParaRPr lang="en-US" sz="2000" dirty="0"/>
          </a:p>
        </p:txBody>
      </p:sp>
      <p:sp>
        <p:nvSpPr>
          <p:cNvPr id="6" name="CaixaDeTexto 5"/>
          <p:cNvSpPr txBox="1"/>
          <p:nvPr/>
        </p:nvSpPr>
        <p:spPr>
          <a:xfrm>
            <a:off x="0" y="6488668"/>
            <a:ext cx="1475656" cy="369332"/>
          </a:xfrm>
          <a:prstGeom prst="rect">
            <a:avLst/>
          </a:prstGeom>
          <a:noFill/>
        </p:spPr>
        <p:txBody>
          <a:bodyPr wrap="square" rtlCol="0">
            <a:spAutoFit/>
          </a:bodyPr>
          <a:lstStyle/>
          <a:p>
            <a:pPr algn="r"/>
            <a:r>
              <a:rPr lang="pt-PT" dirty="0" smtClean="0"/>
              <a:t>Julho 2014</a:t>
            </a:r>
            <a:endParaRPr lang="pt-PT" dirty="0"/>
          </a:p>
        </p:txBody>
      </p:sp>
      <p:pic>
        <p:nvPicPr>
          <p:cNvPr id="16386" name="Picture 2"/>
          <p:cNvPicPr>
            <a:picLocks noChangeAspect="1" noChangeArrowheads="1"/>
          </p:cNvPicPr>
          <p:nvPr/>
        </p:nvPicPr>
        <p:blipFill>
          <a:blip r:embed="rId3" cstate="print"/>
          <a:srcRect/>
          <a:stretch>
            <a:fillRect/>
          </a:stretch>
        </p:blipFill>
        <p:spPr bwMode="auto">
          <a:xfrm>
            <a:off x="2987824" y="1268760"/>
            <a:ext cx="5053794" cy="5184576"/>
          </a:xfrm>
          <a:prstGeom prst="rect">
            <a:avLst/>
          </a:prstGeom>
          <a:noFill/>
          <a:ln w="9525">
            <a:noFill/>
            <a:miter lim="800000"/>
            <a:headEnd/>
            <a:tailEnd/>
          </a:ln>
        </p:spPr>
      </p:pic>
      <p:pic>
        <p:nvPicPr>
          <p:cNvPr id="16387" name="Picture 3"/>
          <p:cNvPicPr>
            <a:picLocks noChangeAspect="1" noChangeArrowheads="1"/>
          </p:cNvPicPr>
          <p:nvPr/>
        </p:nvPicPr>
        <p:blipFill>
          <a:blip r:embed="rId4" cstate="print"/>
          <a:srcRect/>
          <a:stretch>
            <a:fillRect/>
          </a:stretch>
        </p:blipFill>
        <p:spPr bwMode="auto">
          <a:xfrm>
            <a:off x="395536" y="1268760"/>
            <a:ext cx="2520280" cy="2567721"/>
          </a:xfrm>
          <a:prstGeom prst="rect">
            <a:avLst/>
          </a:prstGeom>
          <a:noFill/>
          <a:ln w="9525">
            <a:noFill/>
            <a:miter lim="800000"/>
            <a:headEnd/>
            <a:tailEnd/>
          </a:ln>
        </p:spPr>
      </p:pic>
      <p:pic>
        <p:nvPicPr>
          <p:cNvPr id="16388" name="Picture 4"/>
          <p:cNvPicPr>
            <a:picLocks noChangeAspect="1" noChangeArrowheads="1"/>
          </p:cNvPicPr>
          <p:nvPr/>
        </p:nvPicPr>
        <p:blipFill>
          <a:blip r:embed="rId5" cstate="print"/>
          <a:srcRect/>
          <a:stretch>
            <a:fillRect/>
          </a:stretch>
        </p:blipFill>
        <p:spPr bwMode="auto">
          <a:xfrm>
            <a:off x="395536" y="3861048"/>
            <a:ext cx="2520280" cy="25761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b="1" i="1" dirty="0" smtClean="0"/>
              <a:t>Testes e resultados</a:t>
            </a:r>
            <a:endParaRPr lang="pt-PT" dirty="0"/>
          </a:p>
        </p:txBody>
      </p:sp>
      <p:pic>
        <p:nvPicPr>
          <p:cNvPr id="72706" name="Picture 2"/>
          <p:cNvPicPr>
            <a:picLocks noChangeAspect="1" noChangeArrowheads="1"/>
          </p:cNvPicPr>
          <p:nvPr/>
        </p:nvPicPr>
        <p:blipFill>
          <a:blip r:embed="rId2" cstate="print"/>
          <a:srcRect/>
          <a:stretch>
            <a:fillRect/>
          </a:stretch>
        </p:blipFill>
        <p:spPr bwMode="auto">
          <a:xfrm>
            <a:off x="539552" y="1412776"/>
            <a:ext cx="6099795" cy="3743469"/>
          </a:xfrm>
          <a:prstGeom prst="rect">
            <a:avLst/>
          </a:prstGeom>
          <a:noFill/>
          <a:ln w="9525">
            <a:noFill/>
            <a:miter lim="800000"/>
            <a:headEnd/>
            <a:tailEnd/>
          </a:ln>
        </p:spPr>
      </p:pic>
      <p:sp>
        <p:nvSpPr>
          <p:cNvPr id="5" name="CaixaDeTexto 4"/>
          <p:cNvSpPr txBox="1"/>
          <p:nvPr/>
        </p:nvSpPr>
        <p:spPr>
          <a:xfrm>
            <a:off x="2735795" y="6488668"/>
            <a:ext cx="4284477" cy="369332"/>
          </a:xfrm>
          <a:prstGeom prst="rect">
            <a:avLst/>
          </a:prstGeom>
          <a:noFill/>
        </p:spPr>
        <p:txBody>
          <a:bodyPr wrap="square" rtlCol="0">
            <a:spAutoFit/>
          </a:bodyPr>
          <a:lstStyle/>
          <a:p>
            <a:r>
              <a:rPr lang="pt-PT" dirty="0" smtClean="0"/>
              <a:t>Gonçalo Alberto Ramos Carpinteiro</a:t>
            </a:r>
            <a:endParaRPr lang="pt-PT" dirty="0"/>
          </a:p>
        </p:txBody>
      </p:sp>
      <p:sp>
        <p:nvSpPr>
          <p:cNvPr id="6" name="Marcador de Posição do Número do Diapositivo 4"/>
          <p:cNvSpPr>
            <a:spLocks noGrp="1"/>
          </p:cNvSpPr>
          <p:nvPr>
            <p:ph type="sldNum" sz="quarter" idx="12"/>
          </p:nvPr>
        </p:nvSpPr>
        <p:spPr>
          <a:xfrm>
            <a:off x="6553200" y="6482364"/>
            <a:ext cx="2339280" cy="365125"/>
          </a:xfrm>
        </p:spPr>
        <p:txBody>
          <a:bodyPr/>
          <a:lstStyle/>
          <a:p>
            <a:fld id="{EADB1DC9-B381-4533-9B50-557AAAC2262B}" type="slidenum">
              <a:rPr lang="en-US" sz="2000" smtClean="0"/>
              <a:pPr/>
              <a:t>39</a:t>
            </a:fld>
            <a:endParaRPr lang="en-US" sz="2000" dirty="0"/>
          </a:p>
        </p:txBody>
      </p:sp>
      <p:sp>
        <p:nvSpPr>
          <p:cNvPr id="7" name="CaixaDeTexto 6"/>
          <p:cNvSpPr txBox="1"/>
          <p:nvPr/>
        </p:nvSpPr>
        <p:spPr>
          <a:xfrm>
            <a:off x="0" y="6488668"/>
            <a:ext cx="1475656" cy="369332"/>
          </a:xfrm>
          <a:prstGeom prst="rect">
            <a:avLst/>
          </a:prstGeom>
          <a:noFill/>
        </p:spPr>
        <p:txBody>
          <a:bodyPr wrap="square" rtlCol="0">
            <a:spAutoFit/>
          </a:bodyPr>
          <a:lstStyle/>
          <a:p>
            <a:pPr algn="r"/>
            <a:r>
              <a:rPr lang="pt-PT" dirty="0" smtClean="0"/>
              <a:t>Julho 2014</a:t>
            </a:r>
            <a:endParaRPr lang="pt-PT" dirty="0"/>
          </a:p>
        </p:txBody>
      </p:sp>
      <p:sp>
        <p:nvSpPr>
          <p:cNvPr id="8" name="Marcador de Posição de Conteúdo 2"/>
          <p:cNvSpPr>
            <a:spLocks noGrp="1"/>
          </p:cNvSpPr>
          <p:nvPr>
            <p:ph idx="1"/>
          </p:nvPr>
        </p:nvSpPr>
        <p:spPr>
          <a:xfrm>
            <a:off x="457200" y="1600200"/>
            <a:ext cx="7467600" cy="4525963"/>
          </a:xfrm>
        </p:spPr>
        <p:txBody>
          <a:bodyPr/>
          <a:lstStyle/>
          <a:p>
            <a:endParaRPr lang="pt-PT" dirty="0" smtClean="0"/>
          </a:p>
          <a:p>
            <a:endParaRPr lang="pt-PT" dirty="0" smtClean="0"/>
          </a:p>
          <a:p>
            <a:endParaRPr lang="pt-PT" dirty="0" smtClean="0"/>
          </a:p>
          <a:p>
            <a:endParaRPr lang="pt-PT" dirty="0" smtClean="0"/>
          </a:p>
          <a:p>
            <a:endParaRPr lang="pt-PT" dirty="0" smtClean="0"/>
          </a:p>
          <a:p>
            <a:endParaRPr lang="pt-PT" dirty="0" smtClean="0"/>
          </a:p>
          <a:p>
            <a:endParaRPr lang="pt-PT" dirty="0" smtClean="0"/>
          </a:p>
          <a:p>
            <a:r>
              <a:rPr lang="pt-PT" dirty="0" smtClean="0"/>
              <a:t>Curvas, do ponto 1 até ao ponto 2</a:t>
            </a:r>
            <a:endParaRPr lang="pt-PT"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b="1" i="1" dirty="0" smtClean="0"/>
              <a:t>Enquadramento</a:t>
            </a:r>
            <a:endParaRPr lang="pt-PT" b="1" i="1" dirty="0"/>
          </a:p>
        </p:txBody>
      </p:sp>
      <p:sp>
        <p:nvSpPr>
          <p:cNvPr id="3" name="Marcador de Posição de Conteúdo 2"/>
          <p:cNvSpPr>
            <a:spLocks noGrp="1"/>
          </p:cNvSpPr>
          <p:nvPr>
            <p:ph idx="1"/>
          </p:nvPr>
        </p:nvSpPr>
        <p:spPr>
          <a:xfrm>
            <a:off x="457200" y="1600200"/>
            <a:ext cx="7467600" cy="4565104"/>
          </a:xfrm>
        </p:spPr>
        <p:txBody>
          <a:bodyPr>
            <a:normAutofit/>
          </a:bodyPr>
          <a:lstStyle/>
          <a:p>
            <a:r>
              <a:rPr lang="pt-PT" dirty="0" smtClean="0"/>
              <a:t>ATLASCAR:</a:t>
            </a:r>
          </a:p>
          <a:p>
            <a:pPr>
              <a:buNone/>
            </a:pPr>
            <a:endParaRPr lang="pt-PT" dirty="0" smtClean="0"/>
          </a:p>
          <a:p>
            <a:pPr lvl="1">
              <a:buNone/>
            </a:pPr>
            <a:r>
              <a:rPr lang="pt-PT" dirty="0" smtClean="0"/>
              <a:t>Condução assistida / Condução autónoma</a:t>
            </a:r>
          </a:p>
          <a:p>
            <a:pPr lvl="1">
              <a:buNone/>
            </a:pPr>
            <a:endParaRPr lang="pt-PT" dirty="0" smtClean="0"/>
          </a:p>
          <a:p>
            <a:pPr lvl="1">
              <a:buNone/>
            </a:pPr>
            <a:r>
              <a:rPr lang="pt-PT" dirty="0" smtClean="0"/>
              <a:t>Perceção Exterior</a:t>
            </a:r>
          </a:p>
          <a:p>
            <a:pPr lvl="1">
              <a:buNone/>
            </a:pPr>
            <a:endParaRPr lang="pt-PT" dirty="0" smtClean="0"/>
          </a:p>
          <a:p>
            <a:pPr lvl="1">
              <a:buNone/>
            </a:pPr>
            <a:r>
              <a:rPr lang="pt-PT" dirty="0" smtClean="0"/>
              <a:t>Relação exterior/</a:t>
            </a:r>
            <a:r>
              <a:rPr lang="pt-PT" dirty="0" err="1" smtClean="0"/>
              <a:t>atlascar</a:t>
            </a:r>
            <a:endParaRPr lang="pt-PT" dirty="0" smtClean="0"/>
          </a:p>
          <a:p>
            <a:pPr lvl="1">
              <a:buNone/>
            </a:pPr>
            <a:endParaRPr lang="pt-PT" dirty="0" smtClean="0"/>
          </a:p>
          <a:p>
            <a:pPr lvl="1">
              <a:buNone/>
            </a:pPr>
            <a:r>
              <a:rPr lang="pt-PT" dirty="0" smtClean="0"/>
              <a:t>Orientações do veículo</a:t>
            </a:r>
          </a:p>
          <a:p>
            <a:pPr lvl="2">
              <a:buNone/>
            </a:pPr>
            <a:endParaRPr lang="pt-PT" dirty="0" smtClean="0"/>
          </a:p>
          <a:p>
            <a:pPr lvl="1">
              <a:buNone/>
            </a:pPr>
            <a:endParaRPr lang="pt-PT" dirty="0"/>
          </a:p>
        </p:txBody>
      </p:sp>
      <p:pic>
        <p:nvPicPr>
          <p:cNvPr id="1026" name="Picture 2"/>
          <p:cNvPicPr>
            <a:picLocks noChangeAspect="1" noChangeArrowheads="1"/>
          </p:cNvPicPr>
          <p:nvPr/>
        </p:nvPicPr>
        <p:blipFill>
          <a:blip r:embed="rId3" cstate="print"/>
          <a:srcRect/>
          <a:stretch>
            <a:fillRect/>
          </a:stretch>
        </p:blipFill>
        <p:spPr bwMode="auto">
          <a:xfrm>
            <a:off x="4751512" y="3501008"/>
            <a:ext cx="4392488" cy="2928325"/>
          </a:xfrm>
          <a:prstGeom prst="rect">
            <a:avLst/>
          </a:prstGeom>
          <a:noFill/>
          <a:ln w="9525">
            <a:noFill/>
            <a:miter lim="800000"/>
            <a:headEnd/>
            <a:tailEnd/>
          </a:ln>
        </p:spPr>
      </p:pic>
      <p:sp>
        <p:nvSpPr>
          <p:cNvPr id="9" name="Seta em curva 8"/>
          <p:cNvSpPr/>
          <p:nvPr/>
        </p:nvSpPr>
        <p:spPr>
          <a:xfrm rot="5400000">
            <a:off x="3491880" y="1556792"/>
            <a:ext cx="792088" cy="1224136"/>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tx1"/>
              </a:solidFill>
            </a:endParaRPr>
          </a:p>
        </p:txBody>
      </p:sp>
      <p:sp>
        <p:nvSpPr>
          <p:cNvPr id="10" name="Seta para baixo 9"/>
          <p:cNvSpPr/>
          <p:nvPr/>
        </p:nvSpPr>
        <p:spPr>
          <a:xfrm>
            <a:off x="2195736" y="3284984"/>
            <a:ext cx="504056"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1" name="Seta para baixo 10"/>
          <p:cNvSpPr/>
          <p:nvPr/>
        </p:nvSpPr>
        <p:spPr>
          <a:xfrm>
            <a:off x="2195736" y="4149080"/>
            <a:ext cx="504056"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2" name="Seta para baixo 11"/>
          <p:cNvSpPr/>
          <p:nvPr/>
        </p:nvSpPr>
        <p:spPr>
          <a:xfrm>
            <a:off x="2208560" y="5085184"/>
            <a:ext cx="504056"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5" name="CaixaDeTexto 14"/>
          <p:cNvSpPr txBox="1"/>
          <p:nvPr/>
        </p:nvSpPr>
        <p:spPr>
          <a:xfrm>
            <a:off x="2735795" y="6488668"/>
            <a:ext cx="4284477" cy="369332"/>
          </a:xfrm>
          <a:prstGeom prst="rect">
            <a:avLst/>
          </a:prstGeom>
          <a:noFill/>
        </p:spPr>
        <p:txBody>
          <a:bodyPr wrap="square" rtlCol="0">
            <a:spAutoFit/>
          </a:bodyPr>
          <a:lstStyle/>
          <a:p>
            <a:r>
              <a:rPr lang="pt-PT" dirty="0" smtClean="0"/>
              <a:t>Gonçalo Alberto Ramos Carpinteiro</a:t>
            </a:r>
            <a:endParaRPr lang="pt-PT" dirty="0"/>
          </a:p>
        </p:txBody>
      </p:sp>
      <p:sp>
        <p:nvSpPr>
          <p:cNvPr id="16" name="Marcador de Posição do Número do Diapositivo 4"/>
          <p:cNvSpPr>
            <a:spLocks noGrp="1"/>
          </p:cNvSpPr>
          <p:nvPr>
            <p:ph type="sldNum" sz="quarter" idx="12"/>
          </p:nvPr>
        </p:nvSpPr>
        <p:spPr>
          <a:xfrm>
            <a:off x="6553200" y="6482364"/>
            <a:ext cx="2339280" cy="365125"/>
          </a:xfrm>
        </p:spPr>
        <p:txBody>
          <a:bodyPr/>
          <a:lstStyle/>
          <a:p>
            <a:fld id="{EADB1DC9-B381-4533-9B50-557AAAC2262B}" type="slidenum">
              <a:rPr lang="en-US" sz="2000" smtClean="0"/>
              <a:pPr/>
              <a:t>4</a:t>
            </a:fld>
            <a:endParaRPr lang="en-US" sz="2000" dirty="0"/>
          </a:p>
        </p:txBody>
      </p:sp>
      <p:sp>
        <p:nvSpPr>
          <p:cNvPr id="17" name="CaixaDeTexto 16"/>
          <p:cNvSpPr txBox="1"/>
          <p:nvPr/>
        </p:nvSpPr>
        <p:spPr>
          <a:xfrm>
            <a:off x="0" y="6488668"/>
            <a:ext cx="1475656" cy="369332"/>
          </a:xfrm>
          <a:prstGeom prst="rect">
            <a:avLst/>
          </a:prstGeom>
          <a:noFill/>
        </p:spPr>
        <p:txBody>
          <a:bodyPr wrap="square" rtlCol="0">
            <a:spAutoFit/>
          </a:bodyPr>
          <a:lstStyle/>
          <a:p>
            <a:pPr algn="r"/>
            <a:r>
              <a:rPr lang="pt-PT" dirty="0" smtClean="0"/>
              <a:t>Julho 2014</a:t>
            </a:r>
            <a:endParaRPr lang="pt-PT"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PT" b="1" i="1" dirty="0" smtClean="0"/>
              <a:t>Testes e resultados</a:t>
            </a:r>
            <a:endParaRPr lang="pt-PT" b="1" i="1" dirty="0"/>
          </a:p>
        </p:txBody>
      </p:sp>
      <p:sp>
        <p:nvSpPr>
          <p:cNvPr id="4" name="CaixaDeTexto 3"/>
          <p:cNvSpPr txBox="1"/>
          <p:nvPr/>
        </p:nvSpPr>
        <p:spPr>
          <a:xfrm>
            <a:off x="2735795" y="6488668"/>
            <a:ext cx="4284477" cy="369332"/>
          </a:xfrm>
          <a:prstGeom prst="rect">
            <a:avLst/>
          </a:prstGeom>
          <a:noFill/>
        </p:spPr>
        <p:txBody>
          <a:bodyPr wrap="square" rtlCol="0">
            <a:spAutoFit/>
          </a:bodyPr>
          <a:lstStyle/>
          <a:p>
            <a:r>
              <a:rPr lang="pt-PT" dirty="0" smtClean="0"/>
              <a:t>Gonçalo Alberto Ramos Carpinteiro</a:t>
            </a:r>
            <a:endParaRPr lang="pt-PT" dirty="0"/>
          </a:p>
        </p:txBody>
      </p:sp>
      <p:sp>
        <p:nvSpPr>
          <p:cNvPr id="5" name="Marcador de Posição do Número do Diapositivo 4"/>
          <p:cNvSpPr>
            <a:spLocks noGrp="1"/>
          </p:cNvSpPr>
          <p:nvPr>
            <p:ph type="sldNum" sz="quarter" idx="12"/>
          </p:nvPr>
        </p:nvSpPr>
        <p:spPr>
          <a:xfrm>
            <a:off x="6553200" y="6482364"/>
            <a:ext cx="2339280" cy="365125"/>
          </a:xfrm>
        </p:spPr>
        <p:txBody>
          <a:bodyPr/>
          <a:lstStyle/>
          <a:p>
            <a:fld id="{EADB1DC9-B381-4533-9B50-557AAAC2262B}" type="slidenum">
              <a:rPr lang="en-US" sz="2000" smtClean="0"/>
              <a:pPr/>
              <a:t>40</a:t>
            </a:fld>
            <a:endParaRPr lang="en-US" sz="2000" dirty="0"/>
          </a:p>
        </p:txBody>
      </p:sp>
      <p:sp>
        <p:nvSpPr>
          <p:cNvPr id="6" name="CaixaDeTexto 5"/>
          <p:cNvSpPr txBox="1"/>
          <p:nvPr/>
        </p:nvSpPr>
        <p:spPr>
          <a:xfrm>
            <a:off x="0" y="6488668"/>
            <a:ext cx="1475656" cy="369332"/>
          </a:xfrm>
          <a:prstGeom prst="rect">
            <a:avLst/>
          </a:prstGeom>
          <a:noFill/>
        </p:spPr>
        <p:txBody>
          <a:bodyPr wrap="square" rtlCol="0">
            <a:spAutoFit/>
          </a:bodyPr>
          <a:lstStyle/>
          <a:p>
            <a:pPr algn="r"/>
            <a:r>
              <a:rPr lang="pt-PT" dirty="0" smtClean="0"/>
              <a:t>Julho 2014</a:t>
            </a:r>
            <a:endParaRPr lang="pt-PT" dirty="0"/>
          </a:p>
        </p:txBody>
      </p:sp>
      <p:pic>
        <p:nvPicPr>
          <p:cNvPr id="15361" name="Picture 1"/>
          <p:cNvPicPr>
            <a:picLocks noChangeAspect="1" noChangeArrowheads="1"/>
          </p:cNvPicPr>
          <p:nvPr/>
        </p:nvPicPr>
        <p:blipFill>
          <a:blip r:embed="rId3" cstate="print"/>
          <a:srcRect/>
          <a:stretch>
            <a:fillRect/>
          </a:stretch>
        </p:blipFill>
        <p:spPr bwMode="auto">
          <a:xfrm>
            <a:off x="3203848" y="1268760"/>
            <a:ext cx="5256584" cy="5148114"/>
          </a:xfrm>
          <a:prstGeom prst="rect">
            <a:avLst/>
          </a:prstGeom>
          <a:noFill/>
          <a:ln w="9525">
            <a:noFill/>
            <a:miter lim="800000"/>
            <a:headEnd/>
            <a:tailEnd/>
          </a:ln>
        </p:spPr>
      </p:pic>
      <p:pic>
        <p:nvPicPr>
          <p:cNvPr id="15362" name="Picture 2"/>
          <p:cNvPicPr>
            <a:picLocks noChangeAspect="1" noChangeArrowheads="1"/>
          </p:cNvPicPr>
          <p:nvPr/>
        </p:nvPicPr>
        <p:blipFill>
          <a:blip r:embed="rId4" cstate="print"/>
          <a:srcRect/>
          <a:stretch>
            <a:fillRect/>
          </a:stretch>
        </p:blipFill>
        <p:spPr bwMode="auto">
          <a:xfrm>
            <a:off x="539552" y="1268760"/>
            <a:ext cx="2520280" cy="2485114"/>
          </a:xfrm>
          <a:prstGeom prst="rect">
            <a:avLst/>
          </a:prstGeom>
          <a:noFill/>
          <a:ln w="9525">
            <a:noFill/>
            <a:miter lim="800000"/>
            <a:headEnd/>
            <a:tailEnd/>
          </a:ln>
        </p:spPr>
      </p:pic>
      <p:pic>
        <p:nvPicPr>
          <p:cNvPr id="15363" name="Picture 3"/>
          <p:cNvPicPr>
            <a:picLocks noChangeAspect="1" noChangeArrowheads="1"/>
          </p:cNvPicPr>
          <p:nvPr/>
        </p:nvPicPr>
        <p:blipFill>
          <a:blip r:embed="rId5" cstate="print"/>
          <a:srcRect/>
          <a:stretch>
            <a:fillRect/>
          </a:stretch>
        </p:blipFill>
        <p:spPr bwMode="auto">
          <a:xfrm>
            <a:off x="539552" y="3861047"/>
            <a:ext cx="2520280" cy="25889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b="1" i="1" dirty="0" smtClean="0"/>
              <a:t>Testes e resultados</a:t>
            </a:r>
            <a:endParaRPr lang="pt-PT" dirty="0"/>
          </a:p>
        </p:txBody>
      </p:sp>
      <p:sp>
        <p:nvSpPr>
          <p:cNvPr id="5" name="CaixaDeTexto 4"/>
          <p:cNvSpPr txBox="1"/>
          <p:nvPr/>
        </p:nvSpPr>
        <p:spPr>
          <a:xfrm>
            <a:off x="2735795" y="6488668"/>
            <a:ext cx="4284477" cy="369332"/>
          </a:xfrm>
          <a:prstGeom prst="rect">
            <a:avLst/>
          </a:prstGeom>
          <a:noFill/>
        </p:spPr>
        <p:txBody>
          <a:bodyPr wrap="square" rtlCol="0">
            <a:spAutoFit/>
          </a:bodyPr>
          <a:lstStyle/>
          <a:p>
            <a:r>
              <a:rPr lang="pt-PT" dirty="0" smtClean="0"/>
              <a:t>Gonçalo Alberto Ramos Carpinteiro</a:t>
            </a:r>
            <a:endParaRPr lang="pt-PT" dirty="0"/>
          </a:p>
        </p:txBody>
      </p:sp>
      <p:sp>
        <p:nvSpPr>
          <p:cNvPr id="6" name="Marcador de Posição do Número do Diapositivo 4"/>
          <p:cNvSpPr>
            <a:spLocks noGrp="1"/>
          </p:cNvSpPr>
          <p:nvPr>
            <p:ph type="sldNum" sz="quarter" idx="12"/>
          </p:nvPr>
        </p:nvSpPr>
        <p:spPr>
          <a:xfrm>
            <a:off x="6553200" y="6482364"/>
            <a:ext cx="2339280" cy="365125"/>
          </a:xfrm>
        </p:spPr>
        <p:txBody>
          <a:bodyPr/>
          <a:lstStyle/>
          <a:p>
            <a:fld id="{EADB1DC9-B381-4533-9B50-557AAAC2262B}" type="slidenum">
              <a:rPr lang="en-US" sz="2000" smtClean="0"/>
              <a:pPr/>
              <a:t>41</a:t>
            </a:fld>
            <a:endParaRPr lang="en-US" sz="2000" dirty="0"/>
          </a:p>
        </p:txBody>
      </p:sp>
      <p:sp>
        <p:nvSpPr>
          <p:cNvPr id="7" name="CaixaDeTexto 6"/>
          <p:cNvSpPr txBox="1"/>
          <p:nvPr/>
        </p:nvSpPr>
        <p:spPr>
          <a:xfrm>
            <a:off x="0" y="6488668"/>
            <a:ext cx="1475656" cy="369332"/>
          </a:xfrm>
          <a:prstGeom prst="rect">
            <a:avLst/>
          </a:prstGeom>
          <a:noFill/>
        </p:spPr>
        <p:txBody>
          <a:bodyPr wrap="square" rtlCol="0">
            <a:spAutoFit/>
          </a:bodyPr>
          <a:lstStyle/>
          <a:p>
            <a:pPr algn="r"/>
            <a:r>
              <a:rPr lang="pt-PT" dirty="0" smtClean="0"/>
              <a:t>Julho 2014</a:t>
            </a:r>
            <a:endParaRPr lang="pt-PT" dirty="0"/>
          </a:p>
        </p:txBody>
      </p:sp>
      <p:sp>
        <p:nvSpPr>
          <p:cNvPr id="8" name="Marcador de Posição de Conteúdo 2"/>
          <p:cNvSpPr>
            <a:spLocks noGrp="1"/>
          </p:cNvSpPr>
          <p:nvPr>
            <p:ph idx="1"/>
          </p:nvPr>
        </p:nvSpPr>
        <p:spPr>
          <a:xfrm>
            <a:off x="457200" y="1600200"/>
            <a:ext cx="7467600" cy="4525963"/>
          </a:xfrm>
        </p:spPr>
        <p:txBody>
          <a:bodyPr/>
          <a:lstStyle/>
          <a:p>
            <a:endParaRPr lang="pt-PT" dirty="0" smtClean="0"/>
          </a:p>
          <a:p>
            <a:endParaRPr lang="pt-PT" dirty="0" smtClean="0"/>
          </a:p>
          <a:p>
            <a:endParaRPr lang="pt-PT" dirty="0" smtClean="0"/>
          </a:p>
          <a:p>
            <a:endParaRPr lang="pt-PT" dirty="0" smtClean="0"/>
          </a:p>
          <a:p>
            <a:endParaRPr lang="pt-PT" dirty="0" smtClean="0"/>
          </a:p>
          <a:p>
            <a:endParaRPr lang="pt-PT" dirty="0" smtClean="0"/>
          </a:p>
          <a:p>
            <a:endParaRPr lang="pt-PT" dirty="0" smtClean="0"/>
          </a:p>
          <a:p>
            <a:r>
              <a:rPr lang="pt-PT" dirty="0" smtClean="0"/>
              <a:t>Cruzamento, ponto 3</a:t>
            </a:r>
            <a:endParaRPr lang="pt-PT" dirty="0"/>
          </a:p>
        </p:txBody>
      </p:sp>
      <p:pic>
        <p:nvPicPr>
          <p:cNvPr id="73730" name="Picture 2"/>
          <p:cNvPicPr>
            <a:picLocks noChangeAspect="1" noChangeArrowheads="1"/>
          </p:cNvPicPr>
          <p:nvPr/>
        </p:nvPicPr>
        <p:blipFill>
          <a:blip r:embed="rId2" cstate="print"/>
          <a:srcRect/>
          <a:stretch>
            <a:fillRect/>
          </a:stretch>
        </p:blipFill>
        <p:spPr bwMode="auto">
          <a:xfrm>
            <a:off x="467544" y="1340768"/>
            <a:ext cx="6389340" cy="369113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PT" b="1" i="1" dirty="0" smtClean="0"/>
              <a:t>Testes e resultados</a:t>
            </a:r>
            <a:endParaRPr lang="pt-PT" b="1" i="1" dirty="0"/>
          </a:p>
        </p:txBody>
      </p:sp>
      <p:sp>
        <p:nvSpPr>
          <p:cNvPr id="4" name="CaixaDeTexto 3"/>
          <p:cNvSpPr txBox="1"/>
          <p:nvPr/>
        </p:nvSpPr>
        <p:spPr>
          <a:xfrm>
            <a:off x="2735795" y="6488668"/>
            <a:ext cx="4284477" cy="369332"/>
          </a:xfrm>
          <a:prstGeom prst="rect">
            <a:avLst/>
          </a:prstGeom>
          <a:noFill/>
        </p:spPr>
        <p:txBody>
          <a:bodyPr wrap="square" rtlCol="0">
            <a:spAutoFit/>
          </a:bodyPr>
          <a:lstStyle/>
          <a:p>
            <a:r>
              <a:rPr lang="pt-PT" dirty="0" smtClean="0"/>
              <a:t>Gonçalo Alberto Ramos Carpinteiro</a:t>
            </a:r>
            <a:endParaRPr lang="pt-PT" dirty="0"/>
          </a:p>
        </p:txBody>
      </p:sp>
      <p:sp>
        <p:nvSpPr>
          <p:cNvPr id="5" name="Marcador de Posição do Número do Diapositivo 4"/>
          <p:cNvSpPr>
            <a:spLocks noGrp="1"/>
          </p:cNvSpPr>
          <p:nvPr>
            <p:ph type="sldNum" sz="quarter" idx="12"/>
          </p:nvPr>
        </p:nvSpPr>
        <p:spPr>
          <a:xfrm>
            <a:off x="6553200" y="6482364"/>
            <a:ext cx="2339280" cy="365125"/>
          </a:xfrm>
        </p:spPr>
        <p:txBody>
          <a:bodyPr/>
          <a:lstStyle/>
          <a:p>
            <a:fld id="{EADB1DC9-B381-4533-9B50-557AAAC2262B}" type="slidenum">
              <a:rPr lang="en-US" sz="2000" smtClean="0"/>
              <a:pPr/>
              <a:t>42</a:t>
            </a:fld>
            <a:endParaRPr lang="en-US" sz="2000" dirty="0"/>
          </a:p>
        </p:txBody>
      </p:sp>
      <p:sp>
        <p:nvSpPr>
          <p:cNvPr id="6" name="CaixaDeTexto 5"/>
          <p:cNvSpPr txBox="1"/>
          <p:nvPr/>
        </p:nvSpPr>
        <p:spPr>
          <a:xfrm>
            <a:off x="0" y="6488668"/>
            <a:ext cx="1475656" cy="369332"/>
          </a:xfrm>
          <a:prstGeom prst="rect">
            <a:avLst/>
          </a:prstGeom>
          <a:noFill/>
        </p:spPr>
        <p:txBody>
          <a:bodyPr wrap="square" rtlCol="0">
            <a:spAutoFit/>
          </a:bodyPr>
          <a:lstStyle/>
          <a:p>
            <a:pPr algn="r"/>
            <a:r>
              <a:rPr lang="pt-PT" dirty="0" smtClean="0"/>
              <a:t>Julho 2014</a:t>
            </a:r>
            <a:endParaRPr lang="pt-PT" dirty="0"/>
          </a:p>
        </p:txBody>
      </p:sp>
      <p:pic>
        <p:nvPicPr>
          <p:cNvPr id="14337" name="Picture 1"/>
          <p:cNvPicPr>
            <a:picLocks noChangeAspect="1" noChangeArrowheads="1"/>
          </p:cNvPicPr>
          <p:nvPr/>
        </p:nvPicPr>
        <p:blipFill>
          <a:blip r:embed="rId3" cstate="print"/>
          <a:srcRect/>
          <a:stretch>
            <a:fillRect/>
          </a:stretch>
        </p:blipFill>
        <p:spPr bwMode="auto">
          <a:xfrm>
            <a:off x="3275856" y="1124744"/>
            <a:ext cx="5356970" cy="5330710"/>
          </a:xfrm>
          <a:prstGeom prst="rect">
            <a:avLst/>
          </a:prstGeom>
          <a:noFill/>
          <a:ln w="9525">
            <a:noFill/>
            <a:miter lim="800000"/>
            <a:headEnd/>
            <a:tailEnd/>
          </a:ln>
        </p:spPr>
      </p:pic>
      <p:pic>
        <p:nvPicPr>
          <p:cNvPr id="14338" name="Picture 2"/>
          <p:cNvPicPr>
            <a:picLocks noChangeAspect="1" noChangeArrowheads="1"/>
          </p:cNvPicPr>
          <p:nvPr/>
        </p:nvPicPr>
        <p:blipFill>
          <a:blip r:embed="rId4" cstate="print"/>
          <a:srcRect/>
          <a:stretch>
            <a:fillRect/>
          </a:stretch>
        </p:blipFill>
        <p:spPr bwMode="auto">
          <a:xfrm>
            <a:off x="395536" y="1124744"/>
            <a:ext cx="2592288" cy="2650325"/>
          </a:xfrm>
          <a:prstGeom prst="rect">
            <a:avLst/>
          </a:prstGeom>
          <a:noFill/>
          <a:ln w="9525">
            <a:noFill/>
            <a:miter lim="800000"/>
            <a:headEnd/>
            <a:tailEnd/>
          </a:ln>
        </p:spPr>
      </p:pic>
      <p:pic>
        <p:nvPicPr>
          <p:cNvPr id="14339" name="Picture 3"/>
          <p:cNvPicPr>
            <a:picLocks noChangeAspect="1" noChangeArrowheads="1"/>
          </p:cNvPicPr>
          <p:nvPr/>
        </p:nvPicPr>
        <p:blipFill>
          <a:blip r:embed="rId5" cstate="print"/>
          <a:srcRect/>
          <a:stretch>
            <a:fillRect/>
          </a:stretch>
        </p:blipFill>
        <p:spPr bwMode="auto">
          <a:xfrm>
            <a:off x="395536" y="3861048"/>
            <a:ext cx="2579327" cy="2592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b="1" i="1" dirty="0" smtClean="0"/>
              <a:t>Testes e resultados</a:t>
            </a:r>
            <a:endParaRPr lang="pt-PT" dirty="0"/>
          </a:p>
        </p:txBody>
      </p:sp>
      <p:sp>
        <p:nvSpPr>
          <p:cNvPr id="5" name="CaixaDeTexto 4"/>
          <p:cNvSpPr txBox="1"/>
          <p:nvPr/>
        </p:nvSpPr>
        <p:spPr>
          <a:xfrm>
            <a:off x="2735795" y="6488668"/>
            <a:ext cx="4284477" cy="369332"/>
          </a:xfrm>
          <a:prstGeom prst="rect">
            <a:avLst/>
          </a:prstGeom>
          <a:noFill/>
        </p:spPr>
        <p:txBody>
          <a:bodyPr wrap="square" rtlCol="0">
            <a:spAutoFit/>
          </a:bodyPr>
          <a:lstStyle/>
          <a:p>
            <a:r>
              <a:rPr lang="pt-PT" dirty="0" smtClean="0"/>
              <a:t>Gonçalo Alberto Ramos Carpinteiro</a:t>
            </a:r>
            <a:endParaRPr lang="pt-PT" dirty="0"/>
          </a:p>
        </p:txBody>
      </p:sp>
      <p:sp>
        <p:nvSpPr>
          <p:cNvPr id="6" name="Marcador de Posição do Número do Diapositivo 4"/>
          <p:cNvSpPr>
            <a:spLocks noGrp="1"/>
          </p:cNvSpPr>
          <p:nvPr>
            <p:ph type="sldNum" sz="quarter" idx="12"/>
          </p:nvPr>
        </p:nvSpPr>
        <p:spPr>
          <a:xfrm>
            <a:off x="6553200" y="6482364"/>
            <a:ext cx="2339280" cy="365125"/>
          </a:xfrm>
        </p:spPr>
        <p:txBody>
          <a:bodyPr/>
          <a:lstStyle/>
          <a:p>
            <a:fld id="{EADB1DC9-B381-4533-9B50-557AAAC2262B}" type="slidenum">
              <a:rPr lang="en-US" sz="2000" smtClean="0"/>
              <a:pPr/>
              <a:t>43</a:t>
            </a:fld>
            <a:endParaRPr lang="en-US" sz="2000" dirty="0"/>
          </a:p>
        </p:txBody>
      </p:sp>
      <p:sp>
        <p:nvSpPr>
          <p:cNvPr id="7" name="CaixaDeTexto 6"/>
          <p:cNvSpPr txBox="1"/>
          <p:nvPr/>
        </p:nvSpPr>
        <p:spPr>
          <a:xfrm>
            <a:off x="0" y="6488668"/>
            <a:ext cx="1475656" cy="369332"/>
          </a:xfrm>
          <a:prstGeom prst="rect">
            <a:avLst/>
          </a:prstGeom>
          <a:noFill/>
        </p:spPr>
        <p:txBody>
          <a:bodyPr wrap="square" rtlCol="0">
            <a:spAutoFit/>
          </a:bodyPr>
          <a:lstStyle/>
          <a:p>
            <a:pPr algn="r"/>
            <a:r>
              <a:rPr lang="pt-PT" dirty="0" smtClean="0"/>
              <a:t>Julho 2014</a:t>
            </a:r>
            <a:endParaRPr lang="pt-PT" dirty="0"/>
          </a:p>
        </p:txBody>
      </p:sp>
      <p:sp>
        <p:nvSpPr>
          <p:cNvPr id="8" name="Marcador de Posição de Conteúdo 2"/>
          <p:cNvSpPr>
            <a:spLocks noGrp="1"/>
          </p:cNvSpPr>
          <p:nvPr>
            <p:ph idx="1"/>
          </p:nvPr>
        </p:nvSpPr>
        <p:spPr>
          <a:xfrm>
            <a:off x="457200" y="1600200"/>
            <a:ext cx="7467600" cy="4525963"/>
          </a:xfrm>
        </p:spPr>
        <p:txBody>
          <a:bodyPr/>
          <a:lstStyle/>
          <a:p>
            <a:endParaRPr lang="pt-PT" dirty="0" smtClean="0"/>
          </a:p>
          <a:p>
            <a:endParaRPr lang="pt-PT" dirty="0" smtClean="0"/>
          </a:p>
          <a:p>
            <a:endParaRPr lang="pt-PT" dirty="0" smtClean="0"/>
          </a:p>
          <a:p>
            <a:endParaRPr lang="pt-PT" dirty="0" smtClean="0"/>
          </a:p>
          <a:p>
            <a:endParaRPr lang="pt-PT" dirty="0" smtClean="0"/>
          </a:p>
          <a:p>
            <a:endParaRPr lang="pt-PT" dirty="0" smtClean="0"/>
          </a:p>
          <a:p>
            <a:endParaRPr lang="pt-PT" dirty="0" smtClean="0"/>
          </a:p>
          <a:p>
            <a:r>
              <a:rPr lang="pt-PT" dirty="0" smtClean="0"/>
              <a:t>Rotunda, ponto 4</a:t>
            </a:r>
            <a:endParaRPr lang="pt-PT" dirty="0"/>
          </a:p>
        </p:txBody>
      </p:sp>
      <p:pic>
        <p:nvPicPr>
          <p:cNvPr id="74754" name="Picture 2"/>
          <p:cNvPicPr>
            <a:picLocks noChangeAspect="1" noChangeArrowheads="1"/>
          </p:cNvPicPr>
          <p:nvPr/>
        </p:nvPicPr>
        <p:blipFill>
          <a:blip r:embed="rId2" cstate="print"/>
          <a:srcRect/>
          <a:stretch>
            <a:fillRect/>
          </a:stretch>
        </p:blipFill>
        <p:spPr bwMode="auto">
          <a:xfrm>
            <a:off x="467544" y="1340768"/>
            <a:ext cx="5976664" cy="408726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PT" b="1" i="1" dirty="0" smtClean="0"/>
              <a:t>Testes e resultados</a:t>
            </a:r>
            <a:endParaRPr lang="pt-PT" b="1" i="1" dirty="0"/>
          </a:p>
        </p:txBody>
      </p:sp>
      <p:sp>
        <p:nvSpPr>
          <p:cNvPr id="4" name="CaixaDeTexto 3"/>
          <p:cNvSpPr txBox="1"/>
          <p:nvPr/>
        </p:nvSpPr>
        <p:spPr>
          <a:xfrm>
            <a:off x="2735795" y="6488668"/>
            <a:ext cx="4284477" cy="369332"/>
          </a:xfrm>
          <a:prstGeom prst="rect">
            <a:avLst/>
          </a:prstGeom>
          <a:noFill/>
        </p:spPr>
        <p:txBody>
          <a:bodyPr wrap="square" rtlCol="0">
            <a:spAutoFit/>
          </a:bodyPr>
          <a:lstStyle/>
          <a:p>
            <a:r>
              <a:rPr lang="pt-PT" dirty="0" smtClean="0"/>
              <a:t>Gonçalo Alberto Ramos Carpinteiro</a:t>
            </a:r>
            <a:endParaRPr lang="pt-PT" dirty="0"/>
          </a:p>
        </p:txBody>
      </p:sp>
      <p:sp>
        <p:nvSpPr>
          <p:cNvPr id="5" name="Marcador de Posição do Número do Diapositivo 4"/>
          <p:cNvSpPr>
            <a:spLocks noGrp="1"/>
          </p:cNvSpPr>
          <p:nvPr>
            <p:ph type="sldNum" sz="quarter" idx="12"/>
          </p:nvPr>
        </p:nvSpPr>
        <p:spPr>
          <a:xfrm>
            <a:off x="6553200" y="6482364"/>
            <a:ext cx="2339280" cy="365125"/>
          </a:xfrm>
        </p:spPr>
        <p:txBody>
          <a:bodyPr/>
          <a:lstStyle/>
          <a:p>
            <a:fld id="{EADB1DC9-B381-4533-9B50-557AAAC2262B}" type="slidenum">
              <a:rPr lang="en-US" sz="2000" smtClean="0"/>
              <a:pPr/>
              <a:t>44</a:t>
            </a:fld>
            <a:endParaRPr lang="en-US" sz="2000" dirty="0"/>
          </a:p>
        </p:txBody>
      </p:sp>
      <p:sp>
        <p:nvSpPr>
          <p:cNvPr id="6" name="CaixaDeTexto 5"/>
          <p:cNvSpPr txBox="1"/>
          <p:nvPr/>
        </p:nvSpPr>
        <p:spPr>
          <a:xfrm>
            <a:off x="0" y="6488668"/>
            <a:ext cx="1475656" cy="369332"/>
          </a:xfrm>
          <a:prstGeom prst="rect">
            <a:avLst/>
          </a:prstGeom>
          <a:noFill/>
        </p:spPr>
        <p:txBody>
          <a:bodyPr wrap="square" rtlCol="0">
            <a:spAutoFit/>
          </a:bodyPr>
          <a:lstStyle/>
          <a:p>
            <a:pPr algn="r"/>
            <a:r>
              <a:rPr lang="pt-PT" dirty="0" smtClean="0"/>
              <a:t>Julho 2014</a:t>
            </a:r>
            <a:endParaRPr lang="pt-PT" dirty="0"/>
          </a:p>
        </p:txBody>
      </p:sp>
      <p:pic>
        <p:nvPicPr>
          <p:cNvPr id="13313" name="Picture 1"/>
          <p:cNvPicPr>
            <a:picLocks noChangeAspect="1" noChangeArrowheads="1"/>
          </p:cNvPicPr>
          <p:nvPr/>
        </p:nvPicPr>
        <p:blipFill>
          <a:blip r:embed="rId3" cstate="print"/>
          <a:srcRect/>
          <a:stretch>
            <a:fillRect/>
          </a:stretch>
        </p:blipFill>
        <p:spPr bwMode="auto">
          <a:xfrm>
            <a:off x="3347864" y="1268760"/>
            <a:ext cx="5110208" cy="5228853"/>
          </a:xfrm>
          <a:prstGeom prst="rect">
            <a:avLst/>
          </a:prstGeom>
          <a:noFill/>
          <a:ln w="9525">
            <a:noFill/>
            <a:miter lim="800000"/>
            <a:headEnd/>
            <a:tailEnd/>
          </a:ln>
        </p:spPr>
      </p:pic>
      <p:pic>
        <p:nvPicPr>
          <p:cNvPr id="13314" name="Picture 2"/>
          <p:cNvPicPr>
            <a:picLocks noChangeAspect="1" noChangeArrowheads="1"/>
          </p:cNvPicPr>
          <p:nvPr/>
        </p:nvPicPr>
        <p:blipFill>
          <a:blip r:embed="rId4" cstate="print"/>
          <a:srcRect/>
          <a:stretch>
            <a:fillRect/>
          </a:stretch>
        </p:blipFill>
        <p:spPr bwMode="auto">
          <a:xfrm>
            <a:off x="467545" y="1268760"/>
            <a:ext cx="2520279" cy="2587405"/>
          </a:xfrm>
          <a:prstGeom prst="rect">
            <a:avLst/>
          </a:prstGeom>
          <a:noFill/>
          <a:ln w="9525">
            <a:noFill/>
            <a:miter lim="800000"/>
            <a:headEnd/>
            <a:tailEnd/>
          </a:ln>
        </p:spPr>
      </p:pic>
      <p:pic>
        <p:nvPicPr>
          <p:cNvPr id="13315" name="Picture 3"/>
          <p:cNvPicPr>
            <a:picLocks noChangeAspect="1" noChangeArrowheads="1"/>
          </p:cNvPicPr>
          <p:nvPr/>
        </p:nvPicPr>
        <p:blipFill>
          <a:blip r:embed="rId5" cstate="print"/>
          <a:srcRect/>
          <a:stretch>
            <a:fillRect/>
          </a:stretch>
        </p:blipFill>
        <p:spPr bwMode="auto">
          <a:xfrm>
            <a:off x="467545" y="3913278"/>
            <a:ext cx="2520279" cy="26098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b="1" i="1" dirty="0" smtClean="0"/>
              <a:t>Testes e resultados</a:t>
            </a:r>
            <a:endParaRPr lang="pt-PT" dirty="0"/>
          </a:p>
        </p:txBody>
      </p:sp>
      <p:sp>
        <p:nvSpPr>
          <p:cNvPr id="5" name="CaixaDeTexto 4"/>
          <p:cNvSpPr txBox="1"/>
          <p:nvPr/>
        </p:nvSpPr>
        <p:spPr>
          <a:xfrm>
            <a:off x="2735795" y="6488668"/>
            <a:ext cx="4284477" cy="369332"/>
          </a:xfrm>
          <a:prstGeom prst="rect">
            <a:avLst/>
          </a:prstGeom>
          <a:noFill/>
        </p:spPr>
        <p:txBody>
          <a:bodyPr wrap="square" rtlCol="0">
            <a:spAutoFit/>
          </a:bodyPr>
          <a:lstStyle/>
          <a:p>
            <a:r>
              <a:rPr lang="pt-PT" dirty="0" smtClean="0"/>
              <a:t>Gonçalo Alberto Ramos Carpinteiro</a:t>
            </a:r>
            <a:endParaRPr lang="pt-PT" dirty="0"/>
          </a:p>
        </p:txBody>
      </p:sp>
      <p:sp>
        <p:nvSpPr>
          <p:cNvPr id="6" name="Marcador de Posição do Número do Diapositivo 4"/>
          <p:cNvSpPr>
            <a:spLocks noGrp="1"/>
          </p:cNvSpPr>
          <p:nvPr>
            <p:ph type="sldNum" sz="quarter" idx="12"/>
          </p:nvPr>
        </p:nvSpPr>
        <p:spPr>
          <a:xfrm>
            <a:off x="6553200" y="6482364"/>
            <a:ext cx="2339280" cy="365125"/>
          </a:xfrm>
        </p:spPr>
        <p:txBody>
          <a:bodyPr/>
          <a:lstStyle/>
          <a:p>
            <a:fld id="{EADB1DC9-B381-4533-9B50-557AAAC2262B}" type="slidenum">
              <a:rPr lang="en-US" sz="2000" smtClean="0"/>
              <a:pPr/>
              <a:t>45</a:t>
            </a:fld>
            <a:endParaRPr lang="en-US" sz="2000" dirty="0"/>
          </a:p>
        </p:txBody>
      </p:sp>
      <p:sp>
        <p:nvSpPr>
          <p:cNvPr id="7" name="CaixaDeTexto 6"/>
          <p:cNvSpPr txBox="1"/>
          <p:nvPr/>
        </p:nvSpPr>
        <p:spPr>
          <a:xfrm>
            <a:off x="0" y="6488668"/>
            <a:ext cx="1475656" cy="369332"/>
          </a:xfrm>
          <a:prstGeom prst="rect">
            <a:avLst/>
          </a:prstGeom>
          <a:noFill/>
        </p:spPr>
        <p:txBody>
          <a:bodyPr wrap="square" rtlCol="0">
            <a:spAutoFit/>
          </a:bodyPr>
          <a:lstStyle/>
          <a:p>
            <a:pPr algn="r"/>
            <a:r>
              <a:rPr lang="pt-PT" dirty="0" smtClean="0"/>
              <a:t>Julho 2014</a:t>
            </a:r>
            <a:endParaRPr lang="pt-PT" dirty="0"/>
          </a:p>
        </p:txBody>
      </p:sp>
      <p:sp>
        <p:nvSpPr>
          <p:cNvPr id="8" name="Marcador de Posição de Conteúdo 2"/>
          <p:cNvSpPr>
            <a:spLocks noGrp="1"/>
          </p:cNvSpPr>
          <p:nvPr>
            <p:ph idx="1"/>
          </p:nvPr>
        </p:nvSpPr>
        <p:spPr>
          <a:xfrm>
            <a:off x="457200" y="1600200"/>
            <a:ext cx="7467600" cy="4525963"/>
          </a:xfrm>
        </p:spPr>
        <p:txBody>
          <a:bodyPr/>
          <a:lstStyle/>
          <a:p>
            <a:endParaRPr lang="pt-PT" dirty="0" smtClean="0"/>
          </a:p>
          <a:p>
            <a:endParaRPr lang="pt-PT" dirty="0" smtClean="0"/>
          </a:p>
          <a:p>
            <a:endParaRPr lang="pt-PT" dirty="0" smtClean="0"/>
          </a:p>
          <a:p>
            <a:endParaRPr lang="pt-PT" dirty="0" smtClean="0"/>
          </a:p>
          <a:p>
            <a:endParaRPr lang="pt-PT" dirty="0" smtClean="0"/>
          </a:p>
          <a:p>
            <a:endParaRPr lang="pt-PT" dirty="0" smtClean="0"/>
          </a:p>
          <a:p>
            <a:endParaRPr lang="pt-PT" dirty="0" smtClean="0"/>
          </a:p>
          <a:p>
            <a:r>
              <a:rPr lang="pt-PT" dirty="0" smtClean="0"/>
              <a:t>Lombas, do ponto 5 ao ponto 6</a:t>
            </a:r>
            <a:endParaRPr lang="pt-PT" dirty="0"/>
          </a:p>
        </p:txBody>
      </p:sp>
      <p:pic>
        <p:nvPicPr>
          <p:cNvPr id="75778" name="Picture 2"/>
          <p:cNvPicPr>
            <a:picLocks noChangeAspect="1" noChangeArrowheads="1"/>
          </p:cNvPicPr>
          <p:nvPr/>
        </p:nvPicPr>
        <p:blipFill>
          <a:blip r:embed="rId2" cstate="print"/>
          <a:srcRect/>
          <a:stretch>
            <a:fillRect/>
          </a:stretch>
        </p:blipFill>
        <p:spPr bwMode="auto">
          <a:xfrm>
            <a:off x="539552" y="1268760"/>
            <a:ext cx="4778301" cy="3784962"/>
          </a:xfrm>
          <a:prstGeom prst="rect">
            <a:avLst/>
          </a:prstGeom>
          <a:noFill/>
          <a:ln w="9525">
            <a:noFill/>
            <a:miter lim="800000"/>
            <a:headEnd/>
            <a:tailEnd/>
          </a:ln>
        </p:spPr>
      </p:pic>
      <p:pic>
        <p:nvPicPr>
          <p:cNvPr id="75779" name="Picture 3"/>
          <p:cNvPicPr>
            <a:picLocks noChangeAspect="1" noChangeArrowheads="1"/>
          </p:cNvPicPr>
          <p:nvPr/>
        </p:nvPicPr>
        <p:blipFill>
          <a:blip r:embed="rId3" cstate="print"/>
          <a:srcRect/>
          <a:stretch>
            <a:fillRect/>
          </a:stretch>
        </p:blipFill>
        <p:spPr bwMode="auto">
          <a:xfrm>
            <a:off x="5580112" y="1628800"/>
            <a:ext cx="3024336" cy="181886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PT" b="1" i="1" dirty="0" smtClean="0"/>
              <a:t>Testes e resultados</a:t>
            </a:r>
            <a:endParaRPr lang="pt-PT" b="1" i="1" dirty="0"/>
          </a:p>
        </p:txBody>
      </p:sp>
      <p:sp>
        <p:nvSpPr>
          <p:cNvPr id="4" name="CaixaDeTexto 3"/>
          <p:cNvSpPr txBox="1"/>
          <p:nvPr/>
        </p:nvSpPr>
        <p:spPr>
          <a:xfrm>
            <a:off x="2735795" y="6488668"/>
            <a:ext cx="4284477" cy="369332"/>
          </a:xfrm>
          <a:prstGeom prst="rect">
            <a:avLst/>
          </a:prstGeom>
          <a:noFill/>
        </p:spPr>
        <p:txBody>
          <a:bodyPr wrap="square" rtlCol="0">
            <a:spAutoFit/>
          </a:bodyPr>
          <a:lstStyle/>
          <a:p>
            <a:r>
              <a:rPr lang="pt-PT" dirty="0" smtClean="0"/>
              <a:t>Gonçalo Alberto Ramos Carpinteiro</a:t>
            </a:r>
            <a:endParaRPr lang="pt-PT" dirty="0"/>
          </a:p>
        </p:txBody>
      </p:sp>
      <p:sp>
        <p:nvSpPr>
          <p:cNvPr id="5" name="Marcador de Posição do Número do Diapositivo 4"/>
          <p:cNvSpPr>
            <a:spLocks noGrp="1"/>
          </p:cNvSpPr>
          <p:nvPr>
            <p:ph type="sldNum" sz="quarter" idx="12"/>
          </p:nvPr>
        </p:nvSpPr>
        <p:spPr>
          <a:xfrm>
            <a:off x="6553200" y="6482364"/>
            <a:ext cx="2339280" cy="365125"/>
          </a:xfrm>
        </p:spPr>
        <p:txBody>
          <a:bodyPr/>
          <a:lstStyle/>
          <a:p>
            <a:fld id="{EADB1DC9-B381-4533-9B50-557AAAC2262B}" type="slidenum">
              <a:rPr lang="en-US" sz="2000" smtClean="0"/>
              <a:pPr/>
              <a:t>46</a:t>
            </a:fld>
            <a:endParaRPr lang="en-US" sz="2000" dirty="0"/>
          </a:p>
        </p:txBody>
      </p:sp>
      <p:sp>
        <p:nvSpPr>
          <p:cNvPr id="6" name="CaixaDeTexto 5"/>
          <p:cNvSpPr txBox="1"/>
          <p:nvPr/>
        </p:nvSpPr>
        <p:spPr>
          <a:xfrm>
            <a:off x="0" y="6488668"/>
            <a:ext cx="1475656" cy="369332"/>
          </a:xfrm>
          <a:prstGeom prst="rect">
            <a:avLst/>
          </a:prstGeom>
          <a:noFill/>
        </p:spPr>
        <p:txBody>
          <a:bodyPr wrap="square" rtlCol="0">
            <a:spAutoFit/>
          </a:bodyPr>
          <a:lstStyle/>
          <a:p>
            <a:pPr algn="r"/>
            <a:r>
              <a:rPr lang="pt-PT" dirty="0" smtClean="0"/>
              <a:t>Julho 2014</a:t>
            </a:r>
            <a:endParaRPr lang="pt-PT" dirty="0"/>
          </a:p>
        </p:txBody>
      </p:sp>
      <p:pic>
        <p:nvPicPr>
          <p:cNvPr id="12289" name="Picture 1"/>
          <p:cNvPicPr>
            <a:picLocks noChangeAspect="1" noChangeArrowheads="1"/>
          </p:cNvPicPr>
          <p:nvPr/>
        </p:nvPicPr>
        <p:blipFill>
          <a:blip r:embed="rId3" cstate="print"/>
          <a:srcRect/>
          <a:stretch>
            <a:fillRect/>
          </a:stretch>
        </p:blipFill>
        <p:spPr bwMode="auto">
          <a:xfrm>
            <a:off x="3275856" y="1268760"/>
            <a:ext cx="5388947" cy="5258569"/>
          </a:xfrm>
          <a:prstGeom prst="rect">
            <a:avLst/>
          </a:prstGeom>
          <a:noFill/>
          <a:ln w="9525">
            <a:noFill/>
            <a:miter lim="800000"/>
            <a:headEnd/>
            <a:tailEnd/>
          </a:ln>
        </p:spPr>
      </p:pic>
      <p:pic>
        <p:nvPicPr>
          <p:cNvPr id="12290" name="Picture 2"/>
          <p:cNvPicPr>
            <a:picLocks noChangeAspect="1" noChangeArrowheads="1"/>
          </p:cNvPicPr>
          <p:nvPr/>
        </p:nvPicPr>
        <p:blipFill>
          <a:blip r:embed="rId4" cstate="print"/>
          <a:srcRect/>
          <a:stretch>
            <a:fillRect/>
          </a:stretch>
        </p:blipFill>
        <p:spPr bwMode="auto">
          <a:xfrm>
            <a:off x="539553" y="1268760"/>
            <a:ext cx="2520279" cy="2649524"/>
          </a:xfrm>
          <a:prstGeom prst="rect">
            <a:avLst/>
          </a:prstGeom>
          <a:noFill/>
          <a:ln w="9525">
            <a:noFill/>
            <a:miter lim="800000"/>
            <a:headEnd/>
            <a:tailEnd/>
          </a:ln>
        </p:spPr>
      </p:pic>
      <p:pic>
        <p:nvPicPr>
          <p:cNvPr id="12291" name="Picture 3"/>
          <p:cNvPicPr>
            <a:picLocks noChangeAspect="1" noChangeArrowheads="1"/>
          </p:cNvPicPr>
          <p:nvPr/>
        </p:nvPicPr>
        <p:blipFill>
          <a:blip r:embed="rId5" cstate="print"/>
          <a:srcRect/>
          <a:stretch>
            <a:fillRect/>
          </a:stretch>
        </p:blipFill>
        <p:spPr bwMode="auto">
          <a:xfrm>
            <a:off x="539553" y="4000673"/>
            <a:ext cx="2520279" cy="2570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PT" b="1" i="1" dirty="0" smtClean="0"/>
              <a:t>Testes e resultados</a:t>
            </a:r>
            <a:endParaRPr lang="pt-PT" b="1" i="1" dirty="0"/>
          </a:p>
        </p:txBody>
      </p:sp>
      <p:sp>
        <p:nvSpPr>
          <p:cNvPr id="3" name="Marcador de Posição de Conteúdo 2"/>
          <p:cNvSpPr>
            <a:spLocks noGrp="1"/>
          </p:cNvSpPr>
          <p:nvPr>
            <p:ph idx="1"/>
          </p:nvPr>
        </p:nvSpPr>
        <p:spPr/>
        <p:txBody>
          <a:bodyPr/>
          <a:lstStyle/>
          <a:p>
            <a:r>
              <a:rPr lang="pt-PT" dirty="0" smtClean="0"/>
              <a:t>Variação número sensores</a:t>
            </a:r>
            <a:endParaRPr lang="pt-PT" dirty="0"/>
          </a:p>
        </p:txBody>
      </p:sp>
      <p:sp>
        <p:nvSpPr>
          <p:cNvPr id="4" name="CaixaDeTexto 3"/>
          <p:cNvSpPr txBox="1"/>
          <p:nvPr/>
        </p:nvSpPr>
        <p:spPr>
          <a:xfrm>
            <a:off x="2735795" y="6488668"/>
            <a:ext cx="4284477" cy="369332"/>
          </a:xfrm>
          <a:prstGeom prst="rect">
            <a:avLst/>
          </a:prstGeom>
          <a:noFill/>
        </p:spPr>
        <p:txBody>
          <a:bodyPr wrap="square" rtlCol="0">
            <a:spAutoFit/>
          </a:bodyPr>
          <a:lstStyle/>
          <a:p>
            <a:r>
              <a:rPr lang="pt-PT" dirty="0" smtClean="0"/>
              <a:t>Gonçalo Alberto Ramos Carpinteiro</a:t>
            </a:r>
            <a:endParaRPr lang="pt-PT" dirty="0"/>
          </a:p>
        </p:txBody>
      </p:sp>
      <p:sp>
        <p:nvSpPr>
          <p:cNvPr id="5" name="Marcador de Posição do Número do Diapositivo 4"/>
          <p:cNvSpPr>
            <a:spLocks noGrp="1"/>
          </p:cNvSpPr>
          <p:nvPr>
            <p:ph type="sldNum" sz="quarter" idx="12"/>
          </p:nvPr>
        </p:nvSpPr>
        <p:spPr>
          <a:xfrm>
            <a:off x="6553200" y="6482364"/>
            <a:ext cx="2339280" cy="365125"/>
          </a:xfrm>
        </p:spPr>
        <p:txBody>
          <a:bodyPr/>
          <a:lstStyle/>
          <a:p>
            <a:fld id="{EADB1DC9-B381-4533-9B50-557AAAC2262B}" type="slidenum">
              <a:rPr lang="en-US" sz="2000" smtClean="0"/>
              <a:pPr/>
              <a:t>47</a:t>
            </a:fld>
            <a:endParaRPr lang="en-US" sz="2000" dirty="0"/>
          </a:p>
        </p:txBody>
      </p:sp>
      <p:sp>
        <p:nvSpPr>
          <p:cNvPr id="6" name="CaixaDeTexto 5"/>
          <p:cNvSpPr txBox="1"/>
          <p:nvPr/>
        </p:nvSpPr>
        <p:spPr>
          <a:xfrm>
            <a:off x="0" y="6488668"/>
            <a:ext cx="1475656" cy="369332"/>
          </a:xfrm>
          <a:prstGeom prst="rect">
            <a:avLst/>
          </a:prstGeom>
          <a:noFill/>
        </p:spPr>
        <p:txBody>
          <a:bodyPr wrap="square" rtlCol="0">
            <a:spAutoFit/>
          </a:bodyPr>
          <a:lstStyle/>
          <a:p>
            <a:pPr algn="r"/>
            <a:r>
              <a:rPr lang="pt-PT" dirty="0" smtClean="0"/>
              <a:t>Julho 2014</a:t>
            </a:r>
            <a:endParaRPr lang="pt-PT" dirty="0"/>
          </a:p>
        </p:txBody>
      </p:sp>
      <p:graphicFrame>
        <p:nvGraphicFramePr>
          <p:cNvPr id="7" name="Tabela 6"/>
          <p:cNvGraphicFramePr>
            <a:graphicFrameLocks noGrp="1"/>
          </p:cNvGraphicFramePr>
          <p:nvPr/>
        </p:nvGraphicFramePr>
        <p:xfrm>
          <a:off x="611559" y="2348881"/>
          <a:ext cx="7560840" cy="2376265"/>
        </p:xfrm>
        <a:graphic>
          <a:graphicData uri="http://schemas.openxmlformats.org/drawingml/2006/table">
            <a:tbl>
              <a:tblPr firstRow="1" bandRow="1">
                <a:tableStyleId>{5C22544A-7EE6-4342-B048-85BDC9FD1C3A}</a:tableStyleId>
              </a:tblPr>
              <a:tblGrid>
                <a:gridCol w="2520280"/>
                <a:gridCol w="2520280"/>
                <a:gridCol w="2520280"/>
              </a:tblGrid>
              <a:tr h="475253">
                <a:tc>
                  <a:txBody>
                    <a:bodyPr/>
                    <a:lstStyle/>
                    <a:p>
                      <a:pPr algn="ctr"/>
                      <a:r>
                        <a:rPr lang="pt-PT" dirty="0" smtClean="0">
                          <a:solidFill>
                            <a:schemeClr val="bg1"/>
                          </a:solidFill>
                        </a:rPr>
                        <a:t>Sensores utilizados</a:t>
                      </a:r>
                      <a:endParaRPr lang="pt-PT" dirty="0">
                        <a:solidFill>
                          <a:schemeClr val="bg1"/>
                        </a:solidFill>
                      </a:endParaRPr>
                    </a:p>
                  </a:txBody>
                  <a:tcPr/>
                </a:tc>
                <a:tc>
                  <a:txBody>
                    <a:bodyPr/>
                    <a:lstStyle/>
                    <a:p>
                      <a:pPr algn="ctr"/>
                      <a:r>
                        <a:rPr lang="pt-PT" dirty="0" smtClean="0">
                          <a:solidFill>
                            <a:schemeClr val="bg1"/>
                          </a:solidFill>
                        </a:rPr>
                        <a:t>Incerteza </a:t>
                      </a:r>
                      <a:r>
                        <a:rPr lang="pt-PT" dirty="0" err="1" smtClean="0">
                          <a:solidFill>
                            <a:schemeClr val="bg1"/>
                          </a:solidFill>
                        </a:rPr>
                        <a:t>pitch</a:t>
                      </a:r>
                      <a:r>
                        <a:rPr lang="pt-PT" dirty="0" smtClean="0">
                          <a:solidFill>
                            <a:schemeClr val="bg1"/>
                          </a:solidFill>
                        </a:rPr>
                        <a:t> (º)</a:t>
                      </a:r>
                      <a:endParaRPr lang="pt-PT" dirty="0">
                        <a:solidFill>
                          <a:schemeClr val="bg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smtClean="0">
                          <a:solidFill>
                            <a:schemeClr val="bg1"/>
                          </a:solidFill>
                        </a:rPr>
                        <a:t>Incerteza </a:t>
                      </a:r>
                      <a:r>
                        <a:rPr lang="pt-PT" dirty="0" err="1" smtClean="0">
                          <a:solidFill>
                            <a:schemeClr val="bg1"/>
                          </a:solidFill>
                        </a:rPr>
                        <a:t>roll</a:t>
                      </a:r>
                      <a:r>
                        <a:rPr lang="pt-PT" dirty="0" smtClean="0">
                          <a:solidFill>
                            <a:schemeClr val="bg1"/>
                          </a:solidFill>
                        </a:rPr>
                        <a:t>(º)</a:t>
                      </a:r>
                      <a:endParaRPr lang="pt-PT" dirty="0">
                        <a:solidFill>
                          <a:schemeClr val="bg1"/>
                        </a:solidFill>
                      </a:endParaRPr>
                    </a:p>
                  </a:txBody>
                  <a:tcPr/>
                </a:tc>
              </a:tr>
              <a:tr h="475253">
                <a:tc>
                  <a:txBody>
                    <a:bodyPr/>
                    <a:lstStyle/>
                    <a:p>
                      <a:pPr algn="ctr"/>
                      <a:r>
                        <a:rPr lang="pt-PT" dirty="0" smtClean="0">
                          <a:solidFill>
                            <a:schemeClr val="bg1"/>
                          </a:solidFill>
                        </a:rPr>
                        <a:t>8</a:t>
                      </a:r>
                      <a:endParaRPr lang="pt-PT" dirty="0">
                        <a:solidFill>
                          <a:schemeClr val="bg1"/>
                        </a:solidFill>
                      </a:endParaRPr>
                    </a:p>
                  </a:txBody>
                  <a:tcPr/>
                </a:tc>
                <a:tc>
                  <a:txBody>
                    <a:bodyPr/>
                    <a:lstStyle/>
                    <a:p>
                      <a:pPr algn="ctr"/>
                      <a:r>
                        <a:rPr lang="pt-PT" dirty="0" smtClean="0">
                          <a:solidFill>
                            <a:schemeClr val="bg1"/>
                          </a:solidFill>
                        </a:rPr>
                        <a:t>-</a:t>
                      </a:r>
                      <a:endParaRPr lang="pt-PT" dirty="0">
                        <a:solidFill>
                          <a:schemeClr val="bg1"/>
                        </a:solidFill>
                      </a:endParaRPr>
                    </a:p>
                  </a:txBody>
                  <a:tcPr/>
                </a:tc>
                <a:tc>
                  <a:txBody>
                    <a:bodyPr/>
                    <a:lstStyle/>
                    <a:p>
                      <a:pPr algn="ctr"/>
                      <a:r>
                        <a:rPr lang="pt-PT" dirty="0" smtClean="0">
                          <a:solidFill>
                            <a:schemeClr val="bg1"/>
                          </a:solidFill>
                        </a:rPr>
                        <a:t>-</a:t>
                      </a:r>
                      <a:endParaRPr lang="pt-PT" dirty="0">
                        <a:solidFill>
                          <a:schemeClr val="bg1"/>
                        </a:solidFill>
                      </a:endParaRPr>
                    </a:p>
                  </a:txBody>
                  <a:tcPr/>
                </a:tc>
              </a:tr>
              <a:tr h="475253">
                <a:tc>
                  <a:txBody>
                    <a:bodyPr/>
                    <a:lstStyle/>
                    <a:p>
                      <a:pPr algn="ctr"/>
                      <a:r>
                        <a:rPr lang="pt-PT" dirty="0" smtClean="0">
                          <a:solidFill>
                            <a:schemeClr val="bg1"/>
                          </a:solidFill>
                        </a:rPr>
                        <a:t>7</a:t>
                      </a:r>
                      <a:endParaRPr lang="pt-PT" dirty="0">
                        <a:solidFill>
                          <a:schemeClr val="bg1"/>
                        </a:solidFill>
                      </a:endParaRPr>
                    </a:p>
                  </a:txBody>
                  <a:tcPr/>
                </a:tc>
                <a:tc>
                  <a:txBody>
                    <a:bodyPr/>
                    <a:lstStyle/>
                    <a:p>
                      <a:pPr algn="ctr"/>
                      <a:r>
                        <a:rPr lang="pt-PT" dirty="0" smtClean="0">
                          <a:solidFill>
                            <a:schemeClr val="bg1"/>
                          </a:solidFill>
                          <a:latin typeface="Matura MT Script Capitals"/>
                        </a:rPr>
                        <a:t>±</a:t>
                      </a:r>
                      <a:r>
                        <a:rPr lang="pt-PT" dirty="0" smtClean="0">
                          <a:solidFill>
                            <a:schemeClr val="bg1"/>
                          </a:solidFill>
                        </a:rPr>
                        <a:t>1.1744</a:t>
                      </a:r>
                      <a:endParaRPr lang="pt-PT" dirty="0">
                        <a:solidFill>
                          <a:schemeClr val="bg1"/>
                        </a:solidFill>
                      </a:endParaRPr>
                    </a:p>
                  </a:txBody>
                  <a:tcPr/>
                </a:tc>
                <a:tc>
                  <a:txBody>
                    <a:bodyPr/>
                    <a:lstStyle/>
                    <a:p>
                      <a:pPr algn="ctr"/>
                      <a:r>
                        <a:rPr lang="pt-PT" dirty="0" smtClean="0">
                          <a:solidFill>
                            <a:schemeClr val="bg1"/>
                          </a:solidFill>
                          <a:latin typeface="Matura MT Script Capitals"/>
                        </a:rPr>
                        <a:t>±</a:t>
                      </a:r>
                      <a:r>
                        <a:rPr lang="pt-PT" dirty="0" smtClean="0">
                          <a:solidFill>
                            <a:schemeClr val="bg1"/>
                          </a:solidFill>
                        </a:rPr>
                        <a:t>1.4902</a:t>
                      </a:r>
                      <a:endParaRPr lang="pt-PT" dirty="0">
                        <a:solidFill>
                          <a:schemeClr val="bg1"/>
                        </a:solidFill>
                      </a:endParaRPr>
                    </a:p>
                  </a:txBody>
                  <a:tcPr/>
                </a:tc>
              </a:tr>
              <a:tr h="475253">
                <a:tc>
                  <a:txBody>
                    <a:bodyPr/>
                    <a:lstStyle/>
                    <a:p>
                      <a:pPr algn="ctr"/>
                      <a:r>
                        <a:rPr lang="pt-PT" dirty="0" smtClean="0">
                          <a:solidFill>
                            <a:schemeClr val="bg1"/>
                          </a:solidFill>
                        </a:rPr>
                        <a:t>6</a:t>
                      </a:r>
                      <a:endParaRPr lang="pt-PT" dirty="0">
                        <a:solidFill>
                          <a:schemeClr val="bg1"/>
                        </a:solidFill>
                      </a:endParaRPr>
                    </a:p>
                  </a:txBody>
                  <a:tcPr/>
                </a:tc>
                <a:tc>
                  <a:txBody>
                    <a:bodyPr/>
                    <a:lstStyle/>
                    <a:p>
                      <a:pPr algn="ctr"/>
                      <a:r>
                        <a:rPr lang="pt-PT" dirty="0" smtClean="0">
                          <a:solidFill>
                            <a:schemeClr val="bg1"/>
                          </a:solidFill>
                          <a:latin typeface="Matura MT Script Capitals"/>
                        </a:rPr>
                        <a:t>±</a:t>
                      </a:r>
                      <a:r>
                        <a:rPr lang="pt-PT" dirty="0" smtClean="0">
                          <a:solidFill>
                            <a:schemeClr val="bg1"/>
                          </a:solidFill>
                        </a:rPr>
                        <a:t>1.3172</a:t>
                      </a:r>
                      <a:endParaRPr lang="pt-PT" dirty="0">
                        <a:solidFill>
                          <a:schemeClr val="bg1"/>
                        </a:solidFill>
                      </a:endParaRPr>
                    </a:p>
                  </a:txBody>
                  <a:tcPr/>
                </a:tc>
                <a:tc>
                  <a:txBody>
                    <a:bodyPr/>
                    <a:lstStyle/>
                    <a:p>
                      <a:pPr algn="ctr"/>
                      <a:r>
                        <a:rPr lang="pt-PT" dirty="0" smtClean="0">
                          <a:solidFill>
                            <a:schemeClr val="bg1"/>
                          </a:solidFill>
                          <a:latin typeface="Matura MT Script Capitals"/>
                        </a:rPr>
                        <a:t>±</a:t>
                      </a:r>
                      <a:r>
                        <a:rPr lang="pt-PT" dirty="0" smtClean="0">
                          <a:solidFill>
                            <a:schemeClr val="bg1"/>
                          </a:solidFill>
                        </a:rPr>
                        <a:t>1.6492</a:t>
                      </a:r>
                      <a:endParaRPr lang="pt-PT" dirty="0">
                        <a:solidFill>
                          <a:schemeClr val="bg1"/>
                        </a:solidFill>
                      </a:endParaRPr>
                    </a:p>
                  </a:txBody>
                  <a:tcPr/>
                </a:tc>
              </a:tr>
              <a:tr h="475253">
                <a:tc>
                  <a:txBody>
                    <a:bodyPr/>
                    <a:lstStyle/>
                    <a:p>
                      <a:pPr algn="ctr"/>
                      <a:r>
                        <a:rPr lang="pt-PT" dirty="0" smtClean="0">
                          <a:solidFill>
                            <a:schemeClr val="bg1"/>
                          </a:solidFill>
                        </a:rPr>
                        <a:t>5</a:t>
                      </a:r>
                      <a:endParaRPr lang="pt-PT" dirty="0">
                        <a:solidFill>
                          <a:schemeClr val="bg1"/>
                        </a:solidFill>
                      </a:endParaRPr>
                    </a:p>
                  </a:txBody>
                  <a:tcPr/>
                </a:tc>
                <a:tc>
                  <a:txBody>
                    <a:bodyPr/>
                    <a:lstStyle/>
                    <a:p>
                      <a:pPr algn="ctr"/>
                      <a:r>
                        <a:rPr lang="pt-PT" dirty="0" smtClean="0">
                          <a:solidFill>
                            <a:schemeClr val="bg1"/>
                          </a:solidFill>
                          <a:latin typeface="Matura MT Script Capitals"/>
                        </a:rPr>
                        <a:t>±</a:t>
                      </a:r>
                      <a:r>
                        <a:rPr lang="pt-PT" dirty="0" smtClean="0">
                          <a:solidFill>
                            <a:schemeClr val="bg1"/>
                          </a:solidFill>
                        </a:rPr>
                        <a:t>1.3674</a:t>
                      </a:r>
                      <a:endParaRPr lang="pt-PT" dirty="0">
                        <a:solidFill>
                          <a:schemeClr val="bg1"/>
                        </a:solidFill>
                      </a:endParaRPr>
                    </a:p>
                  </a:txBody>
                  <a:tcPr/>
                </a:tc>
                <a:tc>
                  <a:txBody>
                    <a:bodyPr/>
                    <a:lstStyle/>
                    <a:p>
                      <a:pPr algn="ctr"/>
                      <a:r>
                        <a:rPr lang="pt-PT" dirty="0" smtClean="0">
                          <a:solidFill>
                            <a:schemeClr val="bg1"/>
                          </a:solidFill>
                          <a:latin typeface="Matura MT Script Capitals"/>
                        </a:rPr>
                        <a:t>±</a:t>
                      </a:r>
                      <a:r>
                        <a:rPr lang="pt-PT" dirty="0" smtClean="0">
                          <a:solidFill>
                            <a:schemeClr val="bg1"/>
                          </a:solidFill>
                        </a:rPr>
                        <a:t>1.9446</a:t>
                      </a:r>
                      <a:endParaRPr lang="pt-PT" dirty="0">
                        <a:solidFill>
                          <a:schemeClr val="bg1"/>
                        </a:solidFill>
                      </a:endParaRPr>
                    </a:p>
                  </a:txBody>
                  <a:tcPr/>
                </a:tc>
              </a:tr>
            </a:tbl>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PT" b="1" i="1" dirty="0" smtClean="0"/>
              <a:t>Testes e resultados</a:t>
            </a:r>
            <a:endParaRPr lang="pt-PT" b="1" i="1" dirty="0"/>
          </a:p>
        </p:txBody>
      </p:sp>
      <p:sp>
        <p:nvSpPr>
          <p:cNvPr id="3" name="Marcador de Posição de Conteúdo 2"/>
          <p:cNvSpPr>
            <a:spLocks noGrp="1"/>
          </p:cNvSpPr>
          <p:nvPr>
            <p:ph idx="1"/>
          </p:nvPr>
        </p:nvSpPr>
        <p:spPr/>
        <p:txBody>
          <a:bodyPr/>
          <a:lstStyle/>
          <a:p>
            <a:r>
              <a:rPr lang="pt-PT" dirty="0" smtClean="0"/>
              <a:t>Variação posições sensores</a:t>
            </a:r>
            <a:endParaRPr lang="pt-PT" dirty="0"/>
          </a:p>
        </p:txBody>
      </p:sp>
      <p:sp>
        <p:nvSpPr>
          <p:cNvPr id="4" name="CaixaDeTexto 3"/>
          <p:cNvSpPr txBox="1"/>
          <p:nvPr/>
        </p:nvSpPr>
        <p:spPr>
          <a:xfrm>
            <a:off x="2735795" y="6488668"/>
            <a:ext cx="4284477" cy="369332"/>
          </a:xfrm>
          <a:prstGeom prst="rect">
            <a:avLst/>
          </a:prstGeom>
          <a:noFill/>
        </p:spPr>
        <p:txBody>
          <a:bodyPr wrap="square" rtlCol="0">
            <a:spAutoFit/>
          </a:bodyPr>
          <a:lstStyle/>
          <a:p>
            <a:r>
              <a:rPr lang="pt-PT" dirty="0" smtClean="0"/>
              <a:t>Gonçalo Alberto Ramos Carpinteiro</a:t>
            </a:r>
            <a:endParaRPr lang="pt-PT" dirty="0"/>
          </a:p>
        </p:txBody>
      </p:sp>
      <p:sp>
        <p:nvSpPr>
          <p:cNvPr id="5" name="Marcador de Posição do Número do Diapositivo 4"/>
          <p:cNvSpPr>
            <a:spLocks noGrp="1"/>
          </p:cNvSpPr>
          <p:nvPr>
            <p:ph type="sldNum" sz="quarter" idx="12"/>
          </p:nvPr>
        </p:nvSpPr>
        <p:spPr>
          <a:xfrm>
            <a:off x="6553200" y="6482364"/>
            <a:ext cx="2339280" cy="365125"/>
          </a:xfrm>
        </p:spPr>
        <p:txBody>
          <a:bodyPr/>
          <a:lstStyle/>
          <a:p>
            <a:fld id="{EADB1DC9-B381-4533-9B50-557AAAC2262B}" type="slidenum">
              <a:rPr lang="en-US" sz="2000" smtClean="0"/>
              <a:pPr/>
              <a:t>48</a:t>
            </a:fld>
            <a:endParaRPr lang="en-US" sz="2000" dirty="0"/>
          </a:p>
        </p:txBody>
      </p:sp>
      <p:sp>
        <p:nvSpPr>
          <p:cNvPr id="6" name="CaixaDeTexto 5"/>
          <p:cNvSpPr txBox="1"/>
          <p:nvPr/>
        </p:nvSpPr>
        <p:spPr>
          <a:xfrm>
            <a:off x="0" y="6488668"/>
            <a:ext cx="1475656" cy="369332"/>
          </a:xfrm>
          <a:prstGeom prst="rect">
            <a:avLst/>
          </a:prstGeom>
          <a:noFill/>
        </p:spPr>
        <p:txBody>
          <a:bodyPr wrap="square" rtlCol="0">
            <a:spAutoFit/>
          </a:bodyPr>
          <a:lstStyle/>
          <a:p>
            <a:pPr algn="r"/>
            <a:r>
              <a:rPr lang="pt-PT" dirty="0" smtClean="0"/>
              <a:t>Julho 2014</a:t>
            </a:r>
            <a:endParaRPr lang="pt-PT" dirty="0"/>
          </a:p>
        </p:txBody>
      </p:sp>
      <p:graphicFrame>
        <p:nvGraphicFramePr>
          <p:cNvPr id="7" name="Tabela 6"/>
          <p:cNvGraphicFramePr>
            <a:graphicFrameLocks noGrp="1"/>
          </p:cNvGraphicFramePr>
          <p:nvPr/>
        </p:nvGraphicFramePr>
        <p:xfrm>
          <a:off x="611558" y="2348879"/>
          <a:ext cx="7416825" cy="2592288"/>
        </p:xfrm>
        <a:graphic>
          <a:graphicData uri="http://schemas.openxmlformats.org/drawingml/2006/table">
            <a:tbl>
              <a:tblPr firstRow="1" bandRow="1">
                <a:tableStyleId>{5C22544A-7EE6-4342-B048-85BDC9FD1C3A}</a:tableStyleId>
              </a:tblPr>
              <a:tblGrid>
                <a:gridCol w="2472275"/>
                <a:gridCol w="2472275"/>
                <a:gridCol w="2472275"/>
              </a:tblGrid>
              <a:tr h="648072">
                <a:tc>
                  <a:txBody>
                    <a:bodyPr/>
                    <a:lstStyle/>
                    <a:p>
                      <a:pPr algn="ctr"/>
                      <a:r>
                        <a:rPr lang="pt-PT" dirty="0" smtClean="0">
                          <a:solidFill>
                            <a:schemeClr val="bg1"/>
                          </a:solidFill>
                        </a:rPr>
                        <a:t>Coordenadas</a:t>
                      </a:r>
                      <a:endParaRPr lang="pt-PT" dirty="0">
                        <a:solidFill>
                          <a:schemeClr val="bg1"/>
                        </a:solidFill>
                      </a:endParaRPr>
                    </a:p>
                  </a:txBody>
                  <a:tcPr/>
                </a:tc>
                <a:tc>
                  <a:txBody>
                    <a:bodyPr/>
                    <a:lstStyle/>
                    <a:p>
                      <a:pPr algn="ctr"/>
                      <a:r>
                        <a:rPr lang="pt-PT" dirty="0" smtClean="0">
                          <a:solidFill>
                            <a:schemeClr val="bg1"/>
                          </a:solidFill>
                        </a:rPr>
                        <a:t>Incerteza </a:t>
                      </a:r>
                      <a:r>
                        <a:rPr lang="pt-PT" dirty="0" err="1" smtClean="0">
                          <a:solidFill>
                            <a:schemeClr val="bg1"/>
                          </a:solidFill>
                        </a:rPr>
                        <a:t>pitch</a:t>
                      </a:r>
                      <a:r>
                        <a:rPr lang="pt-PT" dirty="0" smtClean="0">
                          <a:solidFill>
                            <a:schemeClr val="bg1"/>
                          </a:solidFill>
                        </a:rPr>
                        <a:t> (º)</a:t>
                      </a:r>
                      <a:endParaRPr lang="pt-PT" dirty="0">
                        <a:solidFill>
                          <a:schemeClr val="bg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dirty="0" smtClean="0">
                          <a:solidFill>
                            <a:schemeClr val="bg1"/>
                          </a:solidFill>
                        </a:rPr>
                        <a:t>Incerteza </a:t>
                      </a:r>
                      <a:r>
                        <a:rPr lang="pt-PT" dirty="0" err="1" smtClean="0">
                          <a:solidFill>
                            <a:schemeClr val="bg1"/>
                          </a:solidFill>
                        </a:rPr>
                        <a:t>roll</a:t>
                      </a:r>
                      <a:r>
                        <a:rPr lang="pt-PT" dirty="0" smtClean="0">
                          <a:solidFill>
                            <a:schemeClr val="bg1"/>
                          </a:solidFill>
                        </a:rPr>
                        <a:t>(º)</a:t>
                      </a:r>
                      <a:endParaRPr lang="pt-PT" dirty="0">
                        <a:solidFill>
                          <a:schemeClr val="bg1"/>
                        </a:solidFill>
                      </a:endParaRPr>
                    </a:p>
                  </a:txBody>
                  <a:tcPr/>
                </a:tc>
              </a:tr>
              <a:tr h="648072">
                <a:tc>
                  <a:txBody>
                    <a:bodyPr/>
                    <a:lstStyle/>
                    <a:p>
                      <a:pPr algn="ctr"/>
                      <a:r>
                        <a:rPr lang="pt-PT" dirty="0" smtClean="0">
                          <a:solidFill>
                            <a:schemeClr val="bg1"/>
                          </a:solidFill>
                        </a:rPr>
                        <a:t>Corretas</a:t>
                      </a:r>
                      <a:endParaRPr lang="pt-PT" dirty="0">
                        <a:solidFill>
                          <a:schemeClr val="bg1"/>
                        </a:solidFill>
                      </a:endParaRPr>
                    </a:p>
                  </a:txBody>
                  <a:tcPr/>
                </a:tc>
                <a:tc>
                  <a:txBody>
                    <a:bodyPr/>
                    <a:lstStyle/>
                    <a:p>
                      <a:pPr algn="ctr"/>
                      <a:r>
                        <a:rPr lang="pt-PT" dirty="0" smtClean="0">
                          <a:solidFill>
                            <a:schemeClr val="bg1"/>
                          </a:solidFill>
                        </a:rPr>
                        <a:t>-</a:t>
                      </a:r>
                      <a:endParaRPr lang="pt-PT" dirty="0">
                        <a:solidFill>
                          <a:schemeClr val="bg1"/>
                        </a:solidFill>
                      </a:endParaRPr>
                    </a:p>
                  </a:txBody>
                  <a:tcPr/>
                </a:tc>
                <a:tc>
                  <a:txBody>
                    <a:bodyPr/>
                    <a:lstStyle/>
                    <a:p>
                      <a:pPr algn="ctr"/>
                      <a:r>
                        <a:rPr lang="pt-PT" dirty="0" smtClean="0">
                          <a:solidFill>
                            <a:schemeClr val="bg1"/>
                          </a:solidFill>
                        </a:rPr>
                        <a:t>-</a:t>
                      </a:r>
                      <a:endParaRPr lang="pt-PT" dirty="0">
                        <a:solidFill>
                          <a:schemeClr val="bg1"/>
                        </a:solidFill>
                      </a:endParaRPr>
                    </a:p>
                  </a:txBody>
                  <a:tcPr/>
                </a:tc>
              </a:tr>
              <a:tr h="648072">
                <a:tc>
                  <a:txBody>
                    <a:bodyPr/>
                    <a:lstStyle/>
                    <a:p>
                      <a:pPr algn="ctr"/>
                      <a:r>
                        <a:rPr lang="pt-PT" dirty="0" smtClean="0">
                          <a:solidFill>
                            <a:schemeClr val="bg1"/>
                          </a:solidFill>
                        </a:rPr>
                        <a:t>100</a:t>
                      </a:r>
                      <a:r>
                        <a:rPr lang="pt-PT" baseline="0" dirty="0" smtClean="0">
                          <a:solidFill>
                            <a:schemeClr val="bg1"/>
                          </a:solidFill>
                        </a:rPr>
                        <a:t> mm erro</a:t>
                      </a:r>
                      <a:endParaRPr lang="pt-PT" dirty="0">
                        <a:solidFill>
                          <a:schemeClr val="bg1"/>
                        </a:solidFill>
                      </a:endParaRPr>
                    </a:p>
                  </a:txBody>
                  <a:tcPr/>
                </a:tc>
                <a:tc>
                  <a:txBody>
                    <a:bodyPr/>
                    <a:lstStyle/>
                    <a:p>
                      <a:pPr algn="ctr"/>
                      <a:r>
                        <a:rPr lang="pt-PT" dirty="0" smtClean="0">
                          <a:solidFill>
                            <a:schemeClr val="bg1"/>
                          </a:solidFill>
                          <a:latin typeface="Matura MT Script Capitals"/>
                        </a:rPr>
                        <a:t>±</a:t>
                      </a:r>
                      <a:r>
                        <a:rPr kumimoji="0" lang="pt-PT" sz="1800" kern="1200" baseline="0" dirty="0" smtClean="0">
                          <a:solidFill>
                            <a:schemeClr val="dk1"/>
                          </a:solidFill>
                          <a:latin typeface="+mn-lt"/>
                          <a:ea typeface="+mn-ea"/>
                          <a:cs typeface="+mn-cs"/>
                        </a:rPr>
                        <a:t>1.1898</a:t>
                      </a:r>
                      <a:endParaRPr lang="pt-PT" dirty="0">
                        <a:solidFill>
                          <a:schemeClr val="bg1"/>
                        </a:solidFill>
                      </a:endParaRPr>
                    </a:p>
                  </a:txBody>
                  <a:tcPr/>
                </a:tc>
                <a:tc>
                  <a:txBody>
                    <a:bodyPr/>
                    <a:lstStyle/>
                    <a:p>
                      <a:pPr algn="ctr"/>
                      <a:r>
                        <a:rPr lang="pt-PT" dirty="0" smtClean="0">
                          <a:solidFill>
                            <a:schemeClr val="bg1"/>
                          </a:solidFill>
                          <a:latin typeface="Matura MT Script Capitals"/>
                        </a:rPr>
                        <a:t>±</a:t>
                      </a:r>
                      <a:r>
                        <a:rPr kumimoji="0" lang="pt-PT" sz="1800" kern="1200" baseline="0" dirty="0" smtClean="0">
                          <a:solidFill>
                            <a:schemeClr val="dk1"/>
                          </a:solidFill>
                          <a:latin typeface="+mn-lt"/>
                          <a:ea typeface="+mn-ea"/>
                          <a:cs typeface="+mn-cs"/>
                        </a:rPr>
                        <a:t>1.4212</a:t>
                      </a:r>
                      <a:endParaRPr lang="pt-PT" dirty="0">
                        <a:solidFill>
                          <a:schemeClr val="bg1"/>
                        </a:solidFill>
                      </a:endParaRPr>
                    </a:p>
                  </a:txBody>
                  <a:tcPr/>
                </a:tc>
              </a:tr>
              <a:tr h="648072">
                <a:tc>
                  <a:txBody>
                    <a:bodyPr/>
                    <a:lstStyle/>
                    <a:p>
                      <a:pPr algn="ctr"/>
                      <a:r>
                        <a:rPr lang="pt-PT" dirty="0" smtClean="0">
                          <a:solidFill>
                            <a:schemeClr val="bg1"/>
                          </a:solidFill>
                        </a:rPr>
                        <a:t>200</a:t>
                      </a:r>
                      <a:r>
                        <a:rPr lang="pt-PT" baseline="0" dirty="0" smtClean="0">
                          <a:solidFill>
                            <a:schemeClr val="bg1"/>
                          </a:solidFill>
                        </a:rPr>
                        <a:t> mm </a:t>
                      </a:r>
                      <a:r>
                        <a:rPr lang="pt-PT" baseline="0" dirty="0" err="1" smtClean="0">
                          <a:solidFill>
                            <a:schemeClr val="bg1"/>
                          </a:solidFill>
                        </a:rPr>
                        <a:t>eroo</a:t>
                      </a:r>
                      <a:endParaRPr lang="pt-PT" dirty="0">
                        <a:solidFill>
                          <a:schemeClr val="bg1"/>
                        </a:solidFill>
                      </a:endParaRPr>
                    </a:p>
                  </a:txBody>
                  <a:tcPr/>
                </a:tc>
                <a:tc>
                  <a:txBody>
                    <a:bodyPr/>
                    <a:lstStyle/>
                    <a:p>
                      <a:pPr algn="ctr"/>
                      <a:r>
                        <a:rPr lang="pt-PT" dirty="0" smtClean="0">
                          <a:solidFill>
                            <a:schemeClr val="bg1"/>
                          </a:solidFill>
                          <a:latin typeface="Matura MT Script Capitals"/>
                        </a:rPr>
                        <a:t>±</a:t>
                      </a:r>
                      <a:r>
                        <a:rPr kumimoji="0" lang="pt-PT" sz="1800" kern="1200" baseline="0" dirty="0" smtClean="0">
                          <a:solidFill>
                            <a:schemeClr val="dk1"/>
                          </a:solidFill>
                          <a:latin typeface="+mn-lt"/>
                          <a:ea typeface="+mn-ea"/>
                          <a:cs typeface="+mn-cs"/>
                        </a:rPr>
                        <a:t>1.1948</a:t>
                      </a:r>
                      <a:endParaRPr lang="pt-PT" dirty="0">
                        <a:solidFill>
                          <a:schemeClr val="bg1"/>
                        </a:solidFill>
                      </a:endParaRPr>
                    </a:p>
                  </a:txBody>
                  <a:tcPr/>
                </a:tc>
                <a:tc>
                  <a:txBody>
                    <a:bodyPr/>
                    <a:lstStyle/>
                    <a:p>
                      <a:pPr algn="ctr"/>
                      <a:r>
                        <a:rPr lang="pt-PT" dirty="0" smtClean="0">
                          <a:solidFill>
                            <a:schemeClr val="bg1"/>
                          </a:solidFill>
                          <a:latin typeface="Matura MT Script Capitals"/>
                        </a:rPr>
                        <a:t>±</a:t>
                      </a:r>
                      <a:r>
                        <a:rPr kumimoji="0" lang="pt-PT" sz="1800" kern="1200" baseline="0" dirty="0" smtClean="0">
                          <a:solidFill>
                            <a:schemeClr val="dk1"/>
                          </a:solidFill>
                          <a:latin typeface="+mn-lt"/>
                          <a:ea typeface="+mn-ea"/>
                          <a:cs typeface="+mn-cs"/>
                        </a:rPr>
                        <a:t>1.4750</a:t>
                      </a:r>
                      <a:endParaRPr lang="pt-PT" dirty="0">
                        <a:solidFill>
                          <a:schemeClr val="bg1"/>
                        </a:solidFill>
                      </a:endParaRPr>
                    </a:p>
                  </a:txBody>
                  <a:tcPr/>
                </a:tc>
              </a:tr>
            </a:tbl>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PT" b="1" i="1" dirty="0" smtClean="0"/>
              <a:t>Conclusões e Trabalho futuro</a:t>
            </a:r>
            <a:endParaRPr lang="pt-PT" b="1" i="1" dirty="0"/>
          </a:p>
        </p:txBody>
      </p:sp>
      <p:sp>
        <p:nvSpPr>
          <p:cNvPr id="3" name="Marcador de Posição de Conteúdo 2"/>
          <p:cNvSpPr>
            <a:spLocks noGrp="1"/>
          </p:cNvSpPr>
          <p:nvPr>
            <p:ph idx="1"/>
          </p:nvPr>
        </p:nvSpPr>
        <p:spPr>
          <a:xfrm>
            <a:off x="179512" y="1600200"/>
            <a:ext cx="8964488" cy="4997152"/>
          </a:xfrm>
        </p:spPr>
        <p:txBody>
          <a:bodyPr>
            <a:normAutofit lnSpcReduction="10000"/>
          </a:bodyPr>
          <a:lstStyle/>
          <a:p>
            <a:r>
              <a:rPr lang="pt-PT" dirty="0" smtClean="0"/>
              <a:t>Principais conclusões:</a:t>
            </a:r>
          </a:p>
          <a:p>
            <a:pPr lvl="3"/>
            <a:r>
              <a:rPr lang="pt-PT" dirty="0" smtClean="0"/>
              <a:t>Estudo e caracterização dos sensores melhorou os resultados das medições.</a:t>
            </a:r>
          </a:p>
          <a:p>
            <a:pPr lvl="3"/>
            <a:r>
              <a:rPr lang="pt-PT" dirty="0" smtClean="0"/>
              <a:t>Incerteza média dos sensores é de 9.6937 mm.</a:t>
            </a:r>
          </a:p>
          <a:p>
            <a:pPr lvl="3"/>
            <a:r>
              <a:rPr lang="pt-PT" dirty="0" smtClean="0"/>
              <a:t>O algoritmo que melhor calcula o plano é o método da </a:t>
            </a:r>
            <a:r>
              <a:rPr lang="pt-PT" dirty="0" err="1" smtClean="0"/>
              <a:t>pseudo-inversa</a:t>
            </a:r>
            <a:r>
              <a:rPr lang="pt-PT" dirty="0" smtClean="0"/>
              <a:t>.</a:t>
            </a:r>
          </a:p>
          <a:p>
            <a:pPr lvl="3"/>
            <a:r>
              <a:rPr lang="pt-PT" dirty="0" smtClean="0"/>
              <a:t>Com 4 sensores a incerteza do sistema média é de 1.4278 graus.</a:t>
            </a:r>
          </a:p>
          <a:p>
            <a:pPr lvl="3"/>
            <a:r>
              <a:rPr lang="pt-PT" dirty="0" smtClean="0"/>
              <a:t>Os resultados obtidos são fiáveis.</a:t>
            </a:r>
          </a:p>
          <a:p>
            <a:r>
              <a:rPr lang="pt-PT" dirty="0" smtClean="0"/>
              <a:t>Trabalho futuro:</a:t>
            </a:r>
          </a:p>
          <a:p>
            <a:pPr lvl="3"/>
            <a:r>
              <a:rPr lang="pt-PT" dirty="0" smtClean="0"/>
              <a:t>Sistema wireless</a:t>
            </a:r>
          </a:p>
          <a:p>
            <a:pPr lvl="3"/>
            <a:r>
              <a:rPr lang="pt-PT" dirty="0" smtClean="0"/>
              <a:t>Testes noutros veículos</a:t>
            </a:r>
          </a:p>
          <a:p>
            <a:pPr lvl="3"/>
            <a:r>
              <a:rPr lang="pt-PT" dirty="0" smtClean="0"/>
              <a:t>Modelo físico do veículo e análise risco</a:t>
            </a:r>
          </a:p>
          <a:p>
            <a:pPr lvl="3"/>
            <a:r>
              <a:rPr lang="pt-PT" dirty="0" smtClean="0"/>
              <a:t>Desenvolver produto comercial</a:t>
            </a:r>
          </a:p>
          <a:p>
            <a:pPr lvl="3"/>
            <a:r>
              <a:rPr lang="pt-PT" dirty="0" smtClean="0"/>
              <a:t>Estudo mercado escolas condução</a:t>
            </a:r>
          </a:p>
          <a:p>
            <a:pPr lvl="3"/>
            <a:endParaRPr lang="pt-PT" dirty="0"/>
          </a:p>
        </p:txBody>
      </p:sp>
      <p:sp>
        <p:nvSpPr>
          <p:cNvPr id="4" name="CaixaDeTexto 3"/>
          <p:cNvSpPr txBox="1"/>
          <p:nvPr/>
        </p:nvSpPr>
        <p:spPr>
          <a:xfrm>
            <a:off x="2735795" y="6488668"/>
            <a:ext cx="4284477" cy="369332"/>
          </a:xfrm>
          <a:prstGeom prst="rect">
            <a:avLst/>
          </a:prstGeom>
          <a:noFill/>
        </p:spPr>
        <p:txBody>
          <a:bodyPr wrap="square" rtlCol="0">
            <a:spAutoFit/>
          </a:bodyPr>
          <a:lstStyle/>
          <a:p>
            <a:r>
              <a:rPr lang="pt-PT" dirty="0" smtClean="0"/>
              <a:t>Gonçalo Alberto Ramos Carpinteiro</a:t>
            </a:r>
            <a:endParaRPr lang="pt-PT" dirty="0"/>
          </a:p>
        </p:txBody>
      </p:sp>
      <p:sp>
        <p:nvSpPr>
          <p:cNvPr id="5" name="Marcador de Posição do Número do Diapositivo 4"/>
          <p:cNvSpPr>
            <a:spLocks noGrp="1"/>
          </p:cNvSpPr>
          <p:nvPr>
            <p:ph type="sldNum" sz="quarter" idx="12"/>
          </p:nvPr>
        </p:nvSpPr>
        <p:spPr>
          <a:xfrm>
            <a:off x="6553200" y="6482364"/>
            <a:ext cx="2339280" cy="365125"/>
          </a:xfrm>
        </p:spPr>
        <p:txBody>
          <a:bodyPr/>
          <a:lstStyle/>
          <a:p>
            <a:fld id="{EADB1DC9-B381-4533-9B50-557AAAC2262B}" type="slidenum">
              <a:rPr lang="en-US" sz="2000" smtClean="0"/>
              <a:pPr/>
              <a:t>49</a:t>
            </a:fld>
            <a:endParaRPr lang="en-US" sz="2000" dirty="0"/>
          </a:p>
        </p:txBody>
      </p:sp>
      <p:sp>
        <p:nvSpPr>
          <p:cNvPr id="6" name="CaixaDeTexto 5"/>
          <p:cNvSpPr txBox="1"/>
          <p:nvPr/>
        </p:nvSpPr>
        <p:spPr>
          <a:xfrm>
            <a:off x="0" y="6488668"/>
            <a:ext cx="1475656" cy="369332"/>
          </a:xfrm>
          <a:prstGeom prst="rect">
            <a:avLst/>
          </a:prstGeom>
          <a:noFill/>
        </p:spPr>
        <p:txBody>
          <a:bodyPr wrap="square" rtlCol="0">
            <a:spAutoFit/>
          </a:bodyPr>
          <a:lstStyle/>
          <a:p>
            <a:pPr algn="r"/>
            <a:r>
              <a:rPr lang="pt-PT" dirty="0" smtClean="0"/>
              <a:t>Julho 2014</a:t>
            </a:r>
            <a:endParaRPr lang="pt-PT"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b="1" i="1" dirty="0" smtClean="0"/>
              <a:t>Enquadramento</a:t>
            </a:r>
            <a:endParaRPr lang="pt-PT" b="1" i="1" dirty="0"/>
          </a:p>
        </p:txBody>
      </p:sp>
      <p:pic>
        <p:nvPicPr>
          <p:cNvPr id="2051" name="Picture 3"/>
          <p:cNvPicPr>
            <a:picLocks noGrp="1" noChangeAspect="1" noChangeArrowheads="1"/>
          </p:cNvPicPr>
          <p:nvPr>
            <p:ph idx="1"/>
          </p:nvPr>
        </p:nvPicPr>
        <p:blipFill>
          <a:blip r:embed="rId3" cstate="print"/>
          <a:srcRect/>
          <a:stretch>
            <a:fillRect/>
          </a:stretch>
        </p:blipFill>
        <p:spPr bwMode="auto">
          <a:xfrm>
            <a:off x="5076056" y="1124744"/>
            <a:ext cx="2736304" cy="2323458"/>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4283968" y="3645024"/>
            <a:ext cx="3240360" cy="2430270"/>
          </a:xfrm>
          <a:prstGeom prst="rect">
            <a:avLst/>
          </a:prstGeom>
          <a:noFill/>
          <a:ln w="9525">
            <a:noFill/>
            <a:miter lim="800000"/>
            <a:headEnd/>
            <a:tailEnd/>
          </a:ln>
        </p:spPr>
      </p:pic>
      <p:sp>
        <p:nvSpPr>
          <p:cNvPr id="8" name="Content Placeholder 2"/>
          <p:cNvSpPr txBox="1">
            <a:spLocks/>
          </p:cNvSpPr>
          <p:nvPr/>
        </p:nvSpPr>
        <p:spPr>
          <a:xfrm>
            <a:off x="457200" y="1600200"/>
            <a:ext cx="7467600" cy="4525963"/>
          </a:xfrm>
          <a:prstGeom prst="rect">
            <a:avLst/>
          </a:prstGeom>
        </p:spPr>
        <p:txBody>
          <a:bodyPr vert="horz">
            <a:normAutofit/>
          </a:bodyPr>
          <a:lstStyle/>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r>
              <a:rPr kumimoji="0" lang="pt-PT" sz="3000" b="0" i="0" u="none" strike="noStrike" kern="1200" cap="none" spc="0" normalizeH="0" baseline="0" noProof="0" dirty="0" smtClean="0">
                <a:ln>
                  <a:noFill/>
                </a:ln>
                <a:solidFill>
                  <a:schemeClr val="tx1"/>
                </a:solidFill>
                <a:effectLst/>
                <a:uLnTx/>
                <a:uFillTx/>
                <a:latin typeface="+mn-lt"/>
                <a:ea typeface="+mn-ea"/>
                <a:cs typeface="+mn-cs"/>
              </a:rPr>
              <a:t>Anteriormente:</a:t>
            </a:r>
          </a:p>
          <a:p>
            <a:pPr marL="420624" marR="0" lvl="0" indent="-384048" algn="l" defTabSz="914400" rtl="0" eaLnBrk="1" fontAlgn="auto" latinLnBrk="0" hangingPunct="1">
              <a:lnSpc>
                <a:spcPct val="100000"/>
              </a:lnSpc>
              <a:spcBef>
                <a:spcPct val="20000"/>
              </a:spcBef>
              <a:spcAft>
                <a:spcPts val="0"/>
              </a:spcAft>
              <a:buClr>
                <a:schemeClr val="accent1"/>
              </a:buClr>
              <a:buSzPct val="80000"/>
              <a:tabLst/>
              <a:defRPr/>
            </a:pPr>
            <a:endParaRPr kumimoji="0" lang="pt-PT" sz="3000" b="0" i="0" u="none" strike="noStrike" kern="1200" cap="none" spc="0" normalizeH="0" baseline="0" noProof="0" dirty="0" smtClean="0">
              <a:ln>
                <a:noFill/>
              </a:ln>
              <a:solidFill>
                <a:schemeClr val="tx1"/>
              </a:solidFill>
              <a:effectLst/>
              <a:uLnTx/>
              <a:uFillTx/>
              <a:latin typeface="+mn-lt"/>
              <a:ea typeface="+mn-ea"/>
              <a:cs typeface="+mn-cs"/>
            </a:endParaRPr>
          </a:p>
          <a:p>
            <a:pPr marL="877824" lvl="1" indent="-384048">
              <a:spcBef>
                <a:spcPct val="20000"/>
              </a:spcBef>
              <a:buClr>
                <a:schemeClr val="accent1"/>
              </a:buClr>
              <a:buSzPct val="80000"/>
              <a:buFont typeface="Arial" pitchFamily="34" charset="0"/>
              <a:buChar char="•"/>
            </a:pPr>
            <a:r>
              <a:rPr lang="pt-PT" sz="2800" dirty="0" smtClean="0"/>
              <a:t>Isolamento ineficiente</a:t>
            </a:r>
          </a:p>
          <a:p>
            <a:pPr marL="877824" lvl="1" indent="-384048">
              <a:spcBef>
                <a:spcPct val="20000"/>
              </a:spcBef>
              <a:buClr>
                <a:schemeClr val="accent1"/>
              </a:buClr>
              <a:buSzPct val="80000"/>
            </a:pPr>
            <a:endParaRPr lang="pt-PT" sz="2800" dirty="0" smtClean="0"/>
          </a:p>
          <a:p>
            <a:pPr marL="877824" lvl="1" indent="-384048">
              <a:spcBef>
                <a:spcPct val="20000"/>
              </a:spcBef>
              <a:buClr>
                <a:schemeClr val="accent1"/>
              </a:buClr>
              <a:buSzPct val="80000"/>
              <a:buFont typeface="Arial" pitchFamily="34" charset="0"/>
              <a:buChar char="•"/>
            </a:pPr>
            <a:r>
              <a:rPr kumimoji="0" lang="pt-PT" sz="2800" b="0" i="0" u="none" strike="noStrike" kern="1200" cap="none" spc="0" normalizeH="0" baseline="0" noProof="0" dirty="0" smtClean="0">
                <a:ln>
                  <a:noFill/>
                </a:ln>
                <a:solidFill>
                  <a:schemeClr val="tx1"/>
                </a:solidFill>
                <a:effectLst/>
                <a:uLnTx/>
                <a:uFillTx/>
                <a:latin typeface="+mn-lt"/>
                <a:ea typeface="+mn-ea"/>
                <a:cs typeface="+mn-cs"/>
              </a:rPr>
              <a:t>Cabos</a:t>
            </a:r>
            <a:r>
              <a:rPr kumimoji="0" lang="pt-PT" sz="2800" b="0" i="0" u="none" strike="noStrike" kern="1200" cap="none" spc="0" normalizeH="0" noProof="0" dirty="0" smtClean="0">
                <a:ln>
                  <a:noFill/>
                </a:ln>
                <a:solidFill>
                  <a:schemeClr val="tx1"/>
                </a:solidFill>
                <a:effectLst/>
                <a:uLnTx/>
                <a:uFillTx/>
                <a:latin typeface="+mn-lt"/>
                <a:ea typeface="+mn-ea"/>
                <a:cs typeface="+mn-cs"/>
              </a:rPr>
              <a:t> longos</a:t>
            </a:r>
          </a:p>
          <a:p>
            <a:pPr marL="877824" lvl="1" indent="-384048">
              <a:spcBef>
                <a:spcPct val="20000"/>
              </a:spcBef>
              <a:buClr>
                <a:schemeClr val="accent1"/>
              </a:buClr>
              <a:buSzPct val="80000"/>
            </a:pPr>
            <a:endParaRPr kumimoji="0" lang="pt-PT" sz="2800" b="0" i="0" u="none" strike="noStrike" kern="1200" cap="none" spc="0" normalizeH="0" noProof="0" dirty="0" smtClean="0">
              <a:ln>
                <a:noFill/>
              </a:ln>
              <a:solidFill>
                <a:schemeClr val="tx1"/>
              </a:solidFill>
              <a:effectLst/>
              <a:uLnTx/>
              <a:uFillTx/>
              <a:latin typeface="+mn-lt"/>
              <a:ea typeface="+mn-ea"/>
              <a:cs typeface="+mn-cs"/>
            </a:endParaRPr>
          </a:p>
          <a:p>
            <a:pPr marL="877824" lvl="1" indent="-384048">
              <a:spcBef>
                <a:spcPct val="20000"/>
              </a:spcBef>
              <a:buClr>
                <a:schemeClr val="accent1"/>
              </a:buClr>
              <a:buSzPct val="80000"/>
              <a:buFont typeface="Arial" pitchFamily="34" charset="0"/>
              <a:buChar char="•"/>
            </a:pPr>
            <a:r>
              <a:rPr lang="pt-PT" sz="2800" dirty="0" smtClean="0"/>
              <a:t>Método limitado</a:t>
            </a:r>
            <a:endParaRPr kumimoji="0" lang="pt-PT" sz="2800" b="0" i="0" u="none" strike="noStrike" kern="1200" cap="none" spc="0" normalizeH="0" baseline="0" noProof="0" dirty="0" smtClean="0">
              <a:ln>
                <a:noFill/>
              </a:ln>
              <a:solidFill>
                <a:schemeClr val="tx1"/>
              </a:solidFill>
              <a:effectLst/>
              <a:uLnTx/>
              <a:uFillTx/>
              <a:latin typeface="+mn-lt"/>
              <a:ea typeface="+mn-ea"/>
              <a:cs typeface="+mn-cs"/>
            </a:endParaRP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None/>
              <a:tabLst/>
              <a:defRPr/>
            </a:pPr>
            <a:endParaRPr kumimoji="0" lang="pt-PT" sz="3000" b="0" i="0" u="none" strike="noStrike" kern="1200" cap="none" spc="0" normalizeH="0" baseline="0" noProof="0" dirty="0" smtClean="0">
              <a:ln>
                <a:noFill/>
              </a:ln>
              <a:solidFill>
                <a:schemeClr val="tx1"/>
              </a:solidFill>
              <a:effectLst/>
              <a:uLnTx/>
              <a:uFillTx/>
              <a:latin typeface="+mn-lt"/>
              <a:ea typeface="+mn-ea"/>
              <a:cs typeface="+mn-cs"/>
            </a:endParaRP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None/>
              <a:tabLst/>
              <a:defRPr/>
            </a:pPr>
            <a:endParaRPr kumimoji="0" lang="pt-PT" sz="3000" b="0" i="0" u="none" strike="noStrike" kern="1200" cap="none" spc="0" normalizeH="0" baseline="0" noProof="0" dirty="0" smtClean="0">
              <a:ln>
                <a:noFill/>
              </a:ln>
              <a:solidFill>
                <a:schemeClr val="tx1"/>
              </a:solidFill>
              <a:effectLst/>
              <a:uLnTx/>
              <a:uFillTx/>
              <a:latin typeface="+mn-lt"/>
              <a:ea typeface="+mn-ea"/>
              <a:cs typeface="+mn-cs"/>
            </a:endParaRP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endParaRPr kumimoji="0" lang="pt-PT" sz="3000" b="0" i="0" u="none" strike="noStrike" kern="1200" cap="none" spc="0" normalizeH="0" baseline="0" noProof="0" dirty="0" smtClean="0">
              <a:ln>
                <a:noFill/>
              </a:ln>
              <a:solidFill>
                <a:schemeClr val="tx1"/>
              </a:solidFill>
              <a:effectLst/>
              <a:uLnTx/>
              <a:uFillTx/>
              <a:latin typeface="+mn-lt"/>
              <a:ea typeface="+mn-ea"/>
              <a:cs typeface="+mn-cs"/>
            </a:endParaRP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endParaRPr kumimoji="0" lang="pt-PT" sz="3000" b="0" i="0" u="none" strike="noStrike" kern="1200" cap="none" spc="0" normalizeH="0" baseline="0" noProof="0" dirty="0" smtClean="0">
              <a:ln>
                <a:noFill/>
              </a:ln>
              <a:solidFill>
                <a:schemeClr val="tx1"/>
              </a:solidFill>
              <a:effectLst/>
              <a:uLnTx/>
              <a:uFillTx/>
              <a:latin typeface="+mn-lt"/>
              <a:ea typeface="+mn-ea"/>
              <a:cs typeface="+mn-cs"/>
            </a:endParaRPr>
          </a:p>
          <a:p>
            <a:pPr marL="420624" marR="0" lvl="0" indent="-384048" algn="l" defTabSz="914400" rtl="0" eaLnBrk="1" fontAlgn="auto" latinLnBrk="0" hangingPunct="1">
              <a:lnSpc>
                <a:spcPct val="100000"/>
              </a:lnSpc>
              <a:spcBef>
                <a:spcPct val="20000"/>
              </a:spcBef>
              <a:spcAft>
                <a:spcPts val="0"/>
              </a:spcAft>
              <a:buClr>
                <a:schemeClr val="accent1"/>
              </a:buClr>
              <a:buSzPct val="80000"/>
              <a:buFont typeface="Wingdings 2"/>
              <a:buChar char=""/>
              <a:tabLst/>
              <a:defRPr/>
            </a:pPr>
            <a:endParaRPr kumimoji="0" lang="en-US" sz="30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CaixaDeTexto 8"/>
          <p:cNvSpPr txBox="1"/>
          <p:nvPr/>
        </p:nvSpPr>
        <p:spPr>
          <a:xfrm>
            <a:off x="2735795" y="6488668"/>
            <a:ext cx="4284477" cy="369332"/>
          </a:xfrm>
          <a:prstGeom prst="rect">
            <a:avLst/>
          </a:prstGeom>
          <a:noFill/>
        </p:spPr>
        <p:txBody>
          <a:bodyPr wrap="square" rtlCol="0">
            <a:spAutoFit/>
          </a:bodyPr>
          <a:lstStyle/>
          <a:p>
            <a:r>
              <a:rPr lang="pt-PT" dirty="0" smtClean="0"/>
              <a:t>Gonçalo Alberto Ramos Carpinteiro</a:t>
            </a:r>
            <a:endParaRPr lang="pt-PT" dirty="0"/>
          </a:p>
        </p:txBody>
      </p:sp>
      <p:sp>
        <p:nvSpPr>
          <p:cNvPr id="10" name="Marcador de Posição do Número do Diapositivo 4"/>
          <p:cNvSpPr>
            <a:spLocks noGrp="1"/>
          </p:cNvSpPr>
          <p:nvPr>
            <p:ph type="sldNum" sz="quarter" idx="12"/>
          </p:nvPr>
        </p:nvSpPr>
        <p:spPr>
          <a:xfrm>
            <a:off x="6553200" y="6482364"/>
            <a:ext cx="2339280" cy="365125"/>
          </a:xfrm>
        </p:spPr>
        <p:txBody>
          <a:bodyPr/>
          <a:lstStyle/>
          <a:p>
            <a:fld id="{EADB1DC9-B381-4533-9B50-557AAAC2262B}" type="slidenum">
              <a:rPr lang="en-US" sz="2000" smtClean="0"/>
              <a:pPr/>
              <a:t>5</a:t>
            </a:fld>
            <a:endParaRPr lang="en-US" sz="2000" dirty="0"/>
          </a:p>
        </p:txBody>
      </p:sp>
      <p:sp>
        <p:nvSpPr>
          <p:cNvPr id="11" name="CaixaDeTexto 10"/>
          <p:cNvSpPr txBox="1"/>
          <p:nvPr/>
        </p:nvSpPr>
        <p:spPr>
          <a:xfrm>
            <a:off x="0" y="6488668"/>
            <a:ext cx="1475656" cy="369332"/>
          </a:xfrm>
          <a:prstGeom prst="rect">
            <a:avLst/>
          </a:prstGeom>
          <a:noFill/>
        </p:spPr>
        <p:txBody>
          <a:bodyPr wrap="square" rtlCol="0">
            <a:spAutoFit/>
          </a:bodyPr>
          <a:lstStyle/>
          <a:p>
            <a:pPr algn="r"/>
            <a:r>
              <a:rPr lang="pt-PT" dirty="0" smtClean="0"/>
              <a:t>Julho 2014</a:t>
            </a:r>
            <a:endParaRPr lang="pt-PT"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988840"/>
            <a:ext cx="6480048" cy="2301240"/>
          </a:xfrm>
        </p:spPr>
        <p:txBody>
          <a:bodyPr>
            <a:normAutofit fontScale="90000"/>
          </a:bodyPr>
          <a:lstStyle/>
          <a:p>
            <a:r>
              <a:rPr lang="pt-PT" dirty="0" smtClean="0"/>
              <a:t>Medição de Orientações Relativas de um Veículo</a:t>
            </a:r>
            <a:br>
              <a:rPr lang="pt-PT" dirty="0" smtClean="0"/>
            </a:br>
            <a:r>
              <a:rPr lang="pt-PT" dirty="0" smtClean="0"/>
              <a:t>em Movimento</a:t>
            </a:r>
            <a:endParaRPr lang="en-US" dirty="0"/>
          </a:p>
        </p:txBody>
      </p:sp>
      <p:sp>
        <p:nvSpPr>
          <p:cNvPr id="6" name="CaixaDeTexto 5"/>
          <p:cNvSpPr txBox="1"/>
          <p:nvPr/>
        </p:nvSpPr>
        <p:spPr>
          <a:xfrm>
            <a:off x="395536" y="404664"/>
            <a:ext cx="4860032" cy="707886"/>
          </a:xfrm>
          <a:prstGeom prst="rect">
            <a:avLst/>
          </a:prstGeom>
          <a:noFill/>
        </p:spPr>
        <p:txBody>
          <a:bodyPr wrap="square" rtlCol="0">
            <a:spAutoFit/>
          </a:bodyPr>
          <a:lstStyle/>
          <a:p>
            <a:r>
              <a:rPr lang="pt-PT" sz="2000" b="1" dirty="0" smtClean="0">
                <a:solidFill>
                  <a:schemeClr val="bg1">
                    <a:lumMod val="65000"/>
                  </a:schemeClr>
                </a:solidFill>
              </a:rPr>
              <a:t>Departamento de Engenharia Mecânica </a:t>
            </a:r>
            <a:endParaRPr lang="pt-PT" sz="2000" b="1" dirty="0">
              <a:solidFill>
                <a:schemeClr val="bg1">
                  <a:lumMod val="65000"/>
                </a:schemeClr>
              </a:solidFill>
            </a:endParaRPr>
          </a:p>
        </p:txBody>
      </p:sp>
      <p:pic>
        <p:nvPicPr>
          <p:cNvPr id="1027" name="Picture 3" descr="C:\Users\Carpintas\Desktop\logo-ua.png"/>
          <p:cNvPicPr>
            <a:picLocks noChangeAspect="1" noChangeArrowheads="1"/>
          </p:cNvPicPr>
          <p:nvPr/>
        </p:nvPicPr>
        <p:blipFill>
          <a:blip r:embed="rId3" cstate="print"/>
          <a:srcRect/>
          <a:stretch>
            <a:fillRect/>
          </a:stretch>
        </p:blipFill>
        <p:spPr bwMode="auto">
          <a:xfrm>
            <a:off x="6902422" y="0"/>
            <a:ext cx="2241578" cy="1700808"/>
          </a:xfrm>
          <a:prstGeom prst="rect">
            <a:avLst/>
          </a:prstGeom>
          <a:noFill/>
        </p:spPr>
      </p:pic>
      <p:sp>
        <p:nvSpPr>
          <p:cNvPr id="12" name="CaixaDeTexto 11"/>
          <p:cNvSpPr txBox="1"/>
          <p:nvPr/>
        </p:nvSpPr>
        <p:spPr>
          <a:xfrm>
            <a:off x="6804248" y="6516052"/>
            <a:ext cx="2160240" cy="369332"/>
          </a:xfrm>
          <a:prstGeom prst="rect">
            <a:avLst/>
          </a:prstGeom>
          <a:noFill/>
        </p:spPr>
        <p:txBody>
          <a:bodyPr wrap="square" rtlCol="0">
            <a:spAutoFit/>
          </a:bodyPr>
          <a:lstStyle/>
          <a:p>
            <a:pPr algn="r"/>
            <a:r>
              <a:rPr lang="pt-PT" dirty="0" smtClean="0"/>
              <a:t>Julho 2014</a:t>
            </a:r>
            <a:endParaRPr lang="pt-PT" dirty="0"/>
          </a:p>
        </p:txBody>
      </p:sp>
      <p:sp>
        <p:nvSpPr>
          <p:cNvPr id="13" name="CaixaDeTexto 12"/>
          <p:cNvSpPr txBox="1"/>
          <p:nvPr/>
        </p:nvSpPr>
        <p:spPr>
          <a:xfrm>
            <a:off x="251520" y="6488668"/>
            <a:ext cx="2750429" cy="369332"/>
          </a:xfrm>
          <a:prstGeom prst="rect">
            <a:avLst/>
          </a:prstGeom>
          <a:noFill/>
        </p:spPr>
        <p:txBody>
          <a:bodyPr wrap="square" rtlCol="0">
            <a:spAutoFit/>
          </a:bodyPr>
          <a:lstStyle/>
          <a:p>
            <a:r>
              <a:rPr lang="pt-PT" dirty="0" smtClean="0"/>
              <a:t>Dissertação de Mestrado</a:t>
            </a:r>
            <a:endParaRPr lang="pt-PT" dirty="0"/>
          </a:p>
        </p:txBody>
      </p:sp>
      <p:sp>
        <p:nvSpPr>
          <p:cNvPr id="14" name="CaixaDeTexto 13"/>
          <p:cNvSpPr txBox="1"/>
          <p:nvPr/>
        </p:nvSpPr>
        <p:spPr>
          <a:xfrm>
            <a:off x="755576" y="4077072"/>
            <a:ext cx="6192688" cy="1631216"/>
          </a:xfrm>
          <a:prstGeom prst="rect">
            <a:avLst/>
          </a:prstGeom>
          <a:noFill/>
        </p:spPr>
        <p:txBody>
          <a:bodyPr wrap="square" rtlCol="0">
            <a:spAutoFit/>
          </a:bodyPr>
          <a:lstStyle/>
          <a:p>
            <a:r>
              <a:rPr lang="pt-PT" sz="2000" b="1" dirty="0" smtClean="0">
                <a:solidFill>
                  <a:schemeClr val="bg1">
                    <a:lumMod val="65000"/>
                  </a:schemeClr>
                </a:solidFill>
              </a:rPr>
              <a:t>Gonçalo Alberto Ramos Carpinteiro</a:t>
            </a:r>
          </a:p>
          <a:p>
            <a:endParaRPr lang="pt-PT" sz="2000" b="1" dirty="0" smtClean="0">
              <a:solidFill>
                <a:schemeClr val="bg1"/>
              </a:solidFill>
            </a:endParaRPr>
          </a:p>
          <a:p>
            <a:r>
              <a:rPr lang="pt-PT" sz="2000" dirty="0" smtClean="0">
                <a:solidFill>
                  <a:schemeClr val="bg1"/>
                </a:solidFill>
                <a:cs typeface="Arial" pitchFamily="34" charset="0"/>
              </a:rPr>
              <a:t>	Orientador: Prof. Dr. Vítor Santos</a:t>
            </a:r>
          </a:p>
          <a:p>
            <a:r>
              <a:rPr lang="pt-PT" sz="2000" dirty="0" smtClean="0">
                <a:solidFill>
                  <a:schemeClr val="bg1"/>
                </a:solidFill>
                <a:cs typeface="Arial" pitchFamily="34" charset="0"/>
              </a:rPr>
              <a:t>	Coorientador: Dr. Ricardo Pascoal</a:t>
            </a:r>
          </a:p>
          <a:p>
            <a:endParaRPr lang="pt-PT" sz="2000" b="1" dirty="0">
              <a:solidFill>
                <a:schemeClr val="bg1">
                  <a:lumMod val="65000"/>
                </a:schemeClr>
              </a:solidFill>
            </a:endParaRPr>
          </a:p>
        </p:txBody>
      </p:sp>
    </p:spTree>
    <p:extLst>
      <p:ext uri="{BB962C8B-B14F-4D97-AF65-F5344CB8AC3E}">
        <p14:creationId xmlns:p14="http://schemas.microsoft.com/office/powerpoint/2010/main" xmlns="" val="32369528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b="1" i="1" dirty="0" smtClean="0"/>
              <a:t>Enquadramento</a:t>
            </a:r>
            <a:endParaRPr lang="pt-PT" b="1" i="1" dirty="0"/>
          </a:p>
        </p:txBody>
      </p:sp>
      <p:sp>
        <p:nvSpPr>
          <p:cNvPr id="3" name="Marcador de Posição de Conteúdo 2"/>
          <p:cNvSpPr>
            <a:spLocks noGrp="1"/>
          </p:cNvSpPr>
          <p:nvPr>
            <p:ph idx="1"/>
          </p:nvPr>
        </p:nvSpPr>
        <p:spPr/>
        <p:txBody>
          <a:bodyPr/>
          <a:lstStyle/>
          <a:p>
            <a:r>
              <a:rPr lang="pt-PT" dirty="0" smtClean="0"/>
              <a:t>Metodologia adotada:</a:t>
            </a:r>
          </a:p>
          <a:p>
            <a:pPr>
              <a:buNone/>
            </a:pPr>
            <a:endParaRPr lang="pt-PT" dirty="0" smtClean="0"/>
          </a:p>
          <a:p>
            <a:pPr lvl="1"/>
            <a:r>
              <a:rPr lang="pt-PT" dirty="0" smtClean="0"/>
              <a:t>Unidades locais de medição, ULM</a:t>
            </a:r>
          </a:p>
          <a:p>
            <a:pPr lvl="1"/>
            <a:r>
              <a:rPr lang="pt-PT" dirty="0" smtClean="0"/>
              <a:t>Unidade central interligação, UCI</a:t>
            </a:r>
          </a:p>
        </p:txBody>
      </p:sp>
      <p:pic>
        <p:nvPicPr>
          <p:cNvPr id="3074" name="Picture 2" descr="C:\Users\Carpintas\Downloads\esquema-page-001.jpg"/>
          <p:cNvPicPr>
            <a:picLocks noChangeAspect="1" noChangeArrowheads="1"/>
          </p:cNvPicPr>
          <p:nvPr/>
        </p:nvPicPr>
        <p:blipFill>
          <a:blip r:embed="rId3" cstate="print"/>
          <a:srcRect/>
          <a:stretch>
            <a:fillRect/>
          </a:stretch>
        </p:blipFill>
        <p:spPr bwMode="auto">
          <a:xfrm>
            <a:off x="1043608" y="3933056"/>
            <a:ext cx="4032448" cy="2253517"/>
          </a:xfrm>
          <a:prstGeom prst="rect">
            <a:avLst/>
          </a:prstGeom>
          <a:noFill/>
        </p:spPr>
      </p:pic>
      <p:sp>
        <p:nvSpPr>
          <p:cNvPr id="5" name="CaixaDeTexto 4"/>
          <p:cNvSpPr txBox="1"/>
          <p:nvPr/>
        </p:nvSpPr>
        <p:spPr>
          <a:xfrm>
            <a:off x="2735795" y="6488668"/>
            <a:ext cx="4284477" cy="369332"/>
          </a:xfrm>
          <a:prstGeom prst="rect">
            <a:avLst/>
          </a:prstGeom>
          <a:noFill/>
        </p:spPr>
        <p:txBody>
          <a:bodyPr wrap="square" rtlCol="0">
            <a:spAutoFit/>
          </a:bodyPr>
          <a:lstStyle/>
          <a:p>
            <a:r>
              <a:rPr lang="pt-PT" dirty="0" smtClean="0"/>
              <a:t>Gonçalo Alberto Ramos Carpinteiro</a:t>
            </a:r>
            <a:endParaRPr lang="pt-PT" dirty="0"/>
          </a:p>
        </p:txBody>
      </p:sp>
      <p:sp>
        <p:nvSpPr>
          <p:cNvPr id="6" name="Marcador de Posição do Número do Diapositivo 4"/>
          <p:cNvSpPr>
            <a:spLocks noGrp="1"/>
          </p:cNvSpPr>
          <p:nvPr>
            <p:ph type="sldNum" sz="quarter" idx="12"/>
          </p:nvPr>
        </p:nvSpPr>
        <p:spPr>
          <a:xfrm>
            <a:off x="6553200" y="6482364"/>
            <a:ext cx="2339280" cy="365125"/>
          </a:xfrm>
        </p:spPr>
        <p:txBody>
          <a:bodyPr/>
          <a:lstStyle/>
          <a:p>
            <a:fld id="{EADB1DC9-B381-4533-9B50-557AAAC2262B}" type="slidenum">
              <a:rPr lang="en-US" sz="2000" smtClean="0"/>
              <a:pPr/>
              <a:t>6</a:t>
            </a:fld>
            <a:endParaRPr lang="en-US" sz="2000" dirty="0"/>
          </a:p>
        </p:txBody>
      </p:sp>
      <p:sp>
        <p:nvSpPr>
          <p:cNvPr id="7" name="CaixaDeTexto 6"/>
          <p:cNvSpPr txBox="1"/>
          <p:nvPr/>
        </p:nvSpPr>
        <p:spPr>
          <a:xfrm>
            <a:off x="0" y="6488668"/>
            <a:ext cx="1475656" cy="369332"/>
          </a:xfrm>
          <a:prstGeom prst="rect">
            <a:avLst/>
          </a:prstGeom>
          <a:noFill/>
        </p:spPr>
        <p:txBody>
          <a:bodyPr wrap="square" rtlCol="0">
            <a:spAutoFit/>
          </a:bodyPr>
          <a:lstStyle/>
          <a:p>
            <a:pPr algn="r"/>
            <a:r>
              <a:rPr lang="pt-PT" dirty="0" smtClean="0"/>
              <a:t>Julho 2014</a:t>
            </a:r>
            <a:endParaRPr lang="pt-PT"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075240" cy="4090466"/>
          </a:xfrm>
        </p:spPr>
        <p:txBody>
          <a:bodyPr>
            <a:normAutofit/>
          </a:bodyPr>
          <a:lstStyle/>
          <a:p>
            <a:r>
              <a:rPr lang="pt-PT" sz="4800" b="1" i="1" dirty="0" smtClean="0"/>
              <a:t>Estudo e caracterização dos sensores</a:t>
            </a:r>
            <a:endParaRPr lang="pt-PT" dirty="0"/>
          </a:p>
        </p:txBody>
      </p:sp>
      <p:sp>
        <p:nvSpPr>
          <p:cNvPr id="4" name="CaixaDeTexto 3"/>
          <p:cNvSpPr txBox="1"/>
          <p:nvPr/>
        </p:nvSpPr>
        <p:spPr>
          <a:xfrm>
            <a:off x="2735795" y="6488668"/>
            <a:ext cx="4284477" cy="369332"/>
          </a:xfrm>
          <a:prstGeom prst="rect">
            <a:avLst/>
          </a:prstGeom>
          <a:noFill/>
        </p:spPr>
        <p:txBody>
          <a:bodyPr wrap="square" rtlCol="0">
            <a:spAutoFit/>
          </a:bodyPr>
          <a:lstStyle/>
          <a:p>
            <a:r>
              <a:rPr lang="pt-PT" dirty="0" smtClean="0"/>
              <a:t>Gonçalo Alberto Ramos Carpinteiro</a:t>
            </a:r>
            <a:endParaRPr lang="pt-PT" dirty="0"/>
          </a:p>
        </p:txBody>
      </p:sp>
      <p:sp>
        <p:nvSpPr>
          <p:cNvPr id="5" name="Marcador de Posição do Número do Diapositivo 4"/>
          <p:cNvSpPr>
            <a:spLocks noGrp="1"/>
          </p:cNvSpPr>
          <p:nvPr>
            <p:ph type="sldNum" sz="quarter" idx="12"/>
          </p:nvPr>
        </p:nvSpPr>
        <p:spPr>
          <a:xfrm>
            <a:off x="6553200" y="6482364"/>
            <a:ext cx="2339280" cy="365125"/>
          </a:xfrm>
        </p:spPr>
        <p:txBody>
          <a:bodyPr/>
          <a:lstStyle/>
          <a:p>
            <a:fld id="{EADB1DC9-B381-4533-9B50-557AAAC2262B}" type="slidenum">
              <a:rPr lang="en-US" sz="2000" smtClean="0"/>
              <a:pPr/>
              <a:t>7</a:t>
            </a:fld>
            <a:endParaRPr lang="en-US" sz="2000" dirty="0"/>
          </a:p>
        </p:txBody>
      </p:sp>
      <p:sp>
        <p:nvSpPr>
          <p:cNvPr id="6" name="CaixaDeTexto 5"/>
          <p:cNvSpPr txBox="1"/>
          <p:nvPr/>
        </p:nvSpPr>
        <p:spPr>
          <a:xfrm>
            <a:off x="0" y="6488668"/>
            <a:ext cx="1475656" cy="369332"/>
          </a:xfrm>
          <a:prstGeom prst="rect">
            <a:avLst/>
          </a:prstGeom>
          <a:noFill/>
        </p:spPr>
        <p:txBody>
          <a:bodyPr wrap="square" rtlCol="0">
            <a:spAutoFit/>
          </a:bodyPr>
          <a:lstStyle/>
          <a:p>
            <a:pPr algn="r"/>
            <a:r>
              <a:rPr lang="pt-PT" dirty="0" smtClean="0"/>
              <a:t>Julho 2014</a:t>
            </a:r>
            <a:endParaRPr lang="pt-PT"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60648"/>
            <a:ext cx="8686800" cy="1143000"/>
          </a:xfrm>
        </p:spPr>
        <p:txBody>
          <a:bodyPr>
            <a:normAutofit fontScale="90000"/>
          </a:bodyPr>
          <a:lstStyle/>
          <a:p>
            <a:r>
              <a:rPr lang="pt-PT" b="1" i="1" dirty="0" smtClean="0"/>
              <a:t>Estudo e caracterização dos sensores</a:t>
            </a:r>
            <a:endParaRPr lang="pt-PT" b="1" i="1" dirty="0"/>
          </a:p>
        </p:txBody>
      </p:sp>
      <p:sp>
        <p:nvSpPr>
          <p:cNvPr id="3" name="Marcador de Posição de Conteúdo 2"/>
          <p:cNvSpPr>
            <a:spLocks noGrp="1"/>
          </p:cNvSpPr>
          <p:nvPr>
            <p:ph idx="1"/>
          </p:nvPr>
        </p:nvSpPr>
        <p:spPr>
          <a:xfrm>
            <a:off x="457200" y="1600200"/>
            <a:ext cx="4906888" cy="5257800"/>
          </a:xfrm>
        </p:spPr>
        <p:txBody>
          <a:bodyPr>
            <a:normAutofit/>
          </a:bodyPr>
          <a:lstStyle/>
          <a:p>
            <a:r>
              <a:rPr lang="pt-PT" dirty="0" smtClean="0"/>
              <a:t>SHARP GP2Y0A21YK0F</a:t>
            </a:r>
          </a:p>
          <a:p>
            <a:pPr lvl="1"/>
            <a:r>
              <a:rPr lang="pt-PT" dirty="0" smtClean="0"/>
              <a:t>Sensor Infravermelho</a:t>
            </a:r>
          </a:p>
          <a:p>
            <a:pPr lvl="1"/>
            <a:r>
              <a:rPr lang="pt-PT" dirty="0" smtClean="0"/>
              <a:t> Intervalo medição100 a 800 mm</a:t>
            </a:r>
          </a:p>
          <a:p>
            <a:pPr lvl="1"/>
            <a:r>
              <a:rPr lang="pt-PT" sz="2800" dirty="0" err="1" smtClean="0"/>
              <a:t>Infrared</a:t>
            </a:r>
            <a:r>
              <a:rPr lang="pt-PT" sz="2800" dirty="0" smtClean="0"/>
              <a:t> </a:t>
            </a:r>
            <a:r>
              <a:rPr lang="pt-PT" sz="2800" dirty="0" err="1" smtClean="0"/>
              <a:t>emitting</a:t>
            </a:r>
            <a:r>
              <a:rPr lang="pt-PT" sz="2800" dirty="0" smtClean="0"/>
              <a:t> </a:t>
            </a:r>
            <a:r>
              <a:rPr lang="pt-PT" sz="2800" dirty="0" err="1" smtClean="0"/>
              <a:t>diode</a:t>
            </a:r>
            <a:r>
              <a:rPr lang="pt-PT" sz="2800" dirty="0" smtClean="0"/>
              <a:t>, IRED</a:t>
            </a:r>
            <a:endParaRPr lang="pt-PT" dirty="0" smtClean="0"/>
          </a:p>
          <a:p>
            <a:pPr lvl="1"/>
            <a:r>
              <a:rPr lang="pt-PT" sz="2800" i="1" dirty="0" err="1" smtClean="0"/>
              <a:t>Position</a:t>
            </a:r>
            <a:r>
              <a:rPr lang="pt-PT" sz="2800" i="1" dirty="0" smtClean="0"/>
              <a:t> </a:t>
            </a:r>
            <a:r>
              <a:rPr lang="pt-PT" sz="2800" i="1" dirty="0" err="1" smtClean="0"/>
              <a:t>sensitive</a:t>
            </a:r>
            <a:r>
              <a:rPr lang="pt-PT" sz="2800" i="1" dirty="0" smtClean="0"/>
              <a:t> </a:t>
            </a:r>
            <a:r>
              <a:rPr lang="pt-PT" sz="2800" i="1" dirty="0" err="1" smtClean="0"/>
              <a:t>detector</a:t>
            </a:r>
            <a:r>
              <a:rPr lang="pt-PT" sz="2800" i="1" dirty="0" smtClean="0"/>
              <a:t>, </a:t>
            </a:r>
            <a:r>
              <a:rPr lang="pt-PT" sz="2800" dirty="0" smtClean="0"/>
              <a:t>PSD</a:t>
            </a:r>
            <a:endParaRPr lang="pt-PT" dirty="0" smtClean="0"/>
          </a:p>
        </p:txBody>
      </p:sp>
      <p:pic>
        <p:nvPicPr>
          <p:cNvPr id="4098" name="Picture 2"/>
          <p:cNvPicPr>
            <a:picLocks noChangeAspect="1" noChangeArrowheads="1"/>
          </p:cNvPicPr>
          <p:nvPr/>
        </p:nvPicPr>
        <p:blipFill>
          <a:blip r:embed="rId3" cstate="print"/>
          <a:srcRect/>
          <a:stretch>
            <a:fillRect/>
          </a:stretch>
        </p:blipFill>
        <p:spPr bwMode="auto">
          <a:xfrm>
            <a:off x="5364088" y="1916831"/>
            <a:ext cx="2592288" cy="1850003"/>
          </a:xfrm>
          <a:prstGeom prst="rect">
            <a:avLst/>
          </a:prstGeom>
          <a:noFill/>
          <a:ln w="9525">
            <a:noFill/>
            <a:miter lim="800000"/>
            <a:headEnd/>
            <a:tailEnd/>
          </a:ln>
        </p:spPr>
      </p:pic>
      <p:pic>
        <p:nvPicPr>
          <p:cNvPr id="4099" name="Picture 3"/>
          <p:cNvPicPr>
            <a:picLocks noChangeAspect="1" noChangeArrowheads="1"/>
          </p:cNvPicPr>
          <p:nvPr/>
        </p:nvPicPr>
        <p:blipFill>
          <a:blip r:embed="rId4" cstate="print"/>
          <a:srcRect/>
          <a:stretch>
            <a:fillRect/>
          </a:stretch>
        </p:blipFill>
        <p:spPr bwMode="auto">
          <a:xfrm>
            <a:off x="5364088" y="3717032"/>
            <a:ext cx="2592288" cy="1202432"/>
          </a:xfrm>
          <a:prstGeom prst="rect">
            <a:avLst/>
          </a:prstGeom>
          <a:noFill/>
          <a:ln w="9525">
            <a:noFill/>
            <a:miter lim="800000"/>
            <a:headEnd/>
            <a:tailEnd/>
          </a:ln>
        </p:spPr>
      </p:pic>
      <p:sp>
        <p:nvSpPr>
          <p:cNvPr id="6" name="CaixaDeTexto 5"/>
          <p:cNvSpPr txBox="1"/>
          <p:nvPr/>
        </p:nvSpPr>
        <p:spPr>
          <a:xfrm>
            <a:off x="2735795" y="6488668"/>
            <a:ext cx="4284477" cy="369332"/>
          </a:xfrm>
          <a:prstGeom prst="rect">
            <a:avLst/>
          </a:prstGeom>
          <a:noFill/>
        </p:spPr>
        <p:txBody>
          <a:bodyPr wrap="square" rtlCol="0">
            <a:spAutoFit/>
          </a:bodyPr>
          <a:lstStyle/>
          <a:p>
            <a:r>
              <a:rPr lang="pt-PT" dirty="0" smtClean="0"/>
              <a:t>Gonçalo Alberto Ramos Carpinteiro</a:t>
            </a:r>
            <a:endParaRPr lang="pt-PT" dirty="0"/>
          </a:p>
        </p:txBody>
      </p:sp>
      <p:sp>
        <p:nvSpPr>
          <p:cNvPr id="7" name="Marcador de Posição do Número do Diapositivo 4"/>
          <p:cNvSpPr>
            <a:spLocks noGrp="1"/>
          </p:cNvSpPr>
          <p:nvPr>
            <p:ph type="sldNum" sz="quarter" idx="12"/>
          </p:nvPr>
        </p:nvSpPr>
        <p:spPr>
          <a:xfrm>
            <a:off x="6553200" y="6482364"/>
            <a:ext cx="2339280" cy="365125"/>
          </a:xfrm>
        </p:spPr>
        <p:txBody>
          <a:bodyPr/>
          <a:lstStyle/>
          <a:p>
            <a:fld id="{EADB1DC9-B381-4533-9B50-557AAAC2262B}" type="slidenum">
              <a:rPr lang="en-US" sz="2000" smtClean="0"/>
              <a:pPr/>
              <a:t>8</a:t>
            </a:fld>
            <a:endParaRPr lang="en-US" sz="2000" dirty="0"/>
          </a:p>
        </p:txBody>
      </p:sp>
      <p:sp>
        <p:nvSpPr>
          <p:cNvPr id="8" name="CaixaDeTexto 7"/>
          <p:cNvSpPr txBox="1"/>
          <p:nvPr/>
        </p:nvSpPr>
        <p:spPr>
          <a:xfrm>
            <a:off x="0" y="6488668"/>
            <a:ext cx="1475656" cy="369332"/>
          </a:xfrm>
          <a:prstGeom prst="rect">
            <a:avLst/>
          </a:prstGeom>
          <a:noFill/>
        </p:spPr>
        <p:txBody>
          <a:bodyPr wrap="square" rtlCol="0">
            <a:spAutoFit/>
          </a:bodyPr>
          <a:lstStyle/>
          <a:p>
            <a:pPr algn="r"/>
            <a:r>
              <a:rPr lang="pt-PT" dirty="0" smtClean="0"/>
              <a:t>Julho 2014</a:t>
            </a:r>
            <a:endParaRPr lang="pt-PT"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686800" cy="1143000"/>
          </a:xfrm>
        </p:spPr>
        <p:txBody>
          <a:bodyPr>
            <a:normAutofit fontScale="90000"/>
          </a:bodyPr>
          <a:lstStyle/>
          <a:p>
            <a:r>
              <a:rPr lang="pt-PT" b="1" i="1" dirty="0" smtClean="0"/>
              <a:t>Estudo e caracterização dos sensores</a:t>
            </a:r>
            <a:endParaRPr lang="pt-PT" dirty="0"/>
          </a:p>
        </p:txBody>
      </p:sp>
      <p:sp>
        <p:nvSpPr>
          <p:cNvPr id="3" name="Marcador de Posição de Conteúdo 2"/>
          <p:cNvSpPr>
            <a:spLocks noGrp="1"/>
          </p:cNvSpPr>
          <p:nvPr>
            <p:ph idx="1"/>
          </p:nvPr>
        </p:nvSpPr>
        <p:spPr/>
        <p:txBody>
          <a:bodyPr/>
          <a:lstStyle/>
          <a:p>
            <a:r>
              <a:rPr lang="pt-PT" dirty="0" smtClean="0"/>
              <a:t>Robô FANUC M-6iB</a:t>
            </a:r>
          </a:p>
          <a:p>
            <a:endParaRPr lang="pt-PT" dirty="0" smtClean="0"/>
          </a:p>
          <a:p>
            <a:pPr lvl="1"/>
            <a:r>
              <a:rPr lang="pt-PT" dirty="0" smtClean="0"/>
              <a:t>Repetibilidade  </a:t>
            </a:r>
            <a:r>
              <a:rPr lang="pt-PT" dirty="0" smtClean="0">
                <a:latin typeface="Matura MT Script Capitals"/>
              </a:rPr>
              <a:t>± </a:t>
            </a:r>
            <a:r>
              <a:rPr lang="pt-PT" dirty="0" smtClean="0"/>
              <a:t>0,08 mm</a:t>
            </a:r>
          </a:p>
          <a:p>
            <a:endParaRPr lang="pt-PT" dirty="0" smtClean="0"/>
          </a:p>
          <a:p>
            <a:pPr lvl="1"/>
            <a:r>
              <a:rPr lang="pt-PT" dirty="0" smtClean="0"/>
              <a:t>Alcance 951 mm</a:t>
            </a:r>
          </a:p>
          <a:p>
            <a:endParaRPr lang="pt-PT" dirty="0" smtClean="0"/>
          </a:p>
          <a:p>
            <a:pPr>
              <a:buNone/>
            </a:pPr>
            <a:endParaRPr lang="pt-PT" dirty="0"/>
          </a:p>
        </p:txBody>
      </p:sp>
      <p:pic>
        <p:nvPicPr>
          <p:cNvPr id="7170" name="Picture 2"/>
          <p:cNvPicPr>
            <a:picLocks noChangeAspect="1" noChangeArrowheads="1"/>
          </p:cNvPicPr>
          <p:nvPr/>
        </p:nvPicPr>
        <p:blipFill>
          <a:blip r:embed="rId3" cstate="print"/>
          <a:srcRect/>
          <a:stretch>
            <a:fillRect/>
          </a:stretch>
        </p:blipFill>
        <p:spPr bwMode="auto">
          <a:xfrm>
            <a:off x="5436096" y="2708920"/>
            <a:ext cx="3161004" cy="3493195"/>
          </a:xfrm>
          <a:prstGeom prst="rect">
            <a:avLst/>
          </a:prstGeom>
          <a:noFill/>
          <a:ln w="9525">
            <a:noFill/>
            <a:miter lim="800000"/>
            <a:headEnd/>
            <a:tailEnd/>
          </a:ln>
        </p:spPr>
      </p:pic>
      <p:sp>
        <p:nvSpPr>
          <p:cNvPr id="5" name="CaixaDeTexto 4"/>
          <p:cNvSpPr txBox="1"/>
          <p:nvPr/>
        </p:nvSpPr>
        <p:spPr>
          <a:xfrm>
            <a:off x="2735795" y="6488668"/>
            <a:ext cx="4284477" cy="369332"/>
          </a:xfrm>
          <a:prstGeom prst="rect">
            <a:avLst/>
          </a:prstGeom>
          <a:noFill/>
        </p:spPr>
        <p:txBody>
          <a:bodyPr wrap="square" rtlCol="0">
            <a:spAutoFit/>
          </a:bodyPr>
          <a:lstStyle/>
          <a:p>
            <a:r>
              <a:rPr lang="pt-PT" dirty="0" smtClean="0"/>
              <a:t>Gonçalo Alberto Ramos Carpinteiro</a:t>
            </a:r>
            <a:endParaRPr lang="pt-PT" dirty="0"/>
          </a:p>
        </p:txBody>
      </p:sp>
      <p:sp>
        <p:nvSpPr>
          <p:cNvPr id="6" name="Marcador de Posição do Número do Diapositivo 4"/>
          <p:cNvSpPr>
            <a:spLocks noGrp="1"/>
          </p:cNvSpPr>
          <p:nvPr>
            <p:ph type="sldNum" sz="quarter" idx="12"/>
          </p:nvPr>
        </p:nvSpPr>
        <p:spPr>
          <a:xfrm>
            <a:off x="6553200" y="6482364"/>
            <a:ext cx="2339280" cy="365125"/>
          </a:xfrm>
        </p:spPr>
        <p:txBody>
          <a:bodyPr/>
          <a:lstStyle/>
          <a:p>
            <a:fld id="{EADB1DC9-B381-4533-9B50-557AAAC2262B}" type="slidenum">
              <a:rPr lang="en-US" sz="2000" smtClean="0"/>
              <a:pPr/>
              <a:t>9</a:t>
            </a:fld>
            <a:endParaRPr lang="en-US" sz="2000" dirty="0"/>
          </a:p>
        </p:txBody>
      </p:sp>
      <p:sp>
        <p:nvSpPr>
          <p:cNvPr id="7" name="CaixaDeTexto 6"/>
          <p:cNvSpPr txBox="1"/>
          <p:nvPr/>
        </p:nvSpPr>
        <p:spPr>
          <a:xfrm>
            <a:off x="0" y="6488668"/>
            <a:ext cx="1475656" cy="369332"/>
          </a:xfrm>
          <a:prstGeom prst="rect">
            <a:avLst/>
          </a:prstGeom>
          <a:noFill/>
        </p:spPr>
        <p:txBody>
          <a:bodyPr wrap="square" rtlCol="0">
            <a:spAutoFit/>
          </a:bodyPr>
          <a:lstStyle/>
          <a:p>
            <a:pPr algn="r"/>
            <a:r>
              <a:rPr lang="pt-PT" dirty="0" smtClean="0"/>
              <a:t>Julho 2014</a:t>
            </a:r>
            <a:endParaRPr lang="pt-PT"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écnica">
  <a:themeElements>
    <a:clrScheme name="Tons de Cinzento">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Técnica">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écnica">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4842</TotalTime>
  <Words>3820</Words>
  <Application>Microsoft Office PowerPoint</Application>
  <PresentationFormat>Apresentação no Ecrã (4:3)</PresentationFormat>
  <Paragraphs>685</Paragraphs>
  <Slides>50</Slides>
  <Notes>40</Notes>
  <HiddenSlides>0</HiddenSlides>
  <MMClips>3</MMClips>
  <ScaleCrop>false</ScaleCrop>
  <HeadingPairs>
    <vt:vector size="4" baseType="variant">
      <vt:variant>
        <vt:lpstr>Tema</vt:lpstr>
      </vt:variant>
      <vt:variant>
        <vt:i4>1</vt:i4>
      </vt:variant>
      <vt:variant>
        <vt:lpstr>Títulos dos diapositivos</vt:lpstr>
      </vt:variant>
      <vt:variant>
        <vt:i4>50</vt:i4>
      </vt:variant>
    </vt:vector>
  </HeadingPairs>
  <TitlesOfParts>
    <vt:vector size="51" baseType="lpstr">
      <vt:lpstr>Técnica</vt:lpstr>
      <vt:lpstr>Medição de Orientações Relativas de um Veículo em Movimento</vt:lpstr>
      <vt:lpstr>Estrutura:</vt:lpstr>
      <vt:lpstr>Enquadramento</vt:lpstr>
      <vt:lpstr>Enquadramento</vt:lpstr>
      <vt:lpstr>Enquadramento</vt:lpstr>
      <vt:lpstr>Enquadramento</vt:lpstr>
      <vt:lpstr>Estudo e caracterização dos sensores</vt:lpstr>
      <vt:lpstr>Estudo e caracterização dos sensores</vt:lpstr>
      <vt:lpstr>Estudo e caracterização dos sensores</vt:lpstr>
      <vt:lpstr>Estudo e caracterização dos sensores</vt:lpstr>
      <vt:lpstr>Estudo e caracterização dos sensores</vt:lpstr>
      <vt:lpstr>Estudo e caracterização dos sensores</vt:lpstr>
      <vt:lpstr>Estudo e caracterização dos sensores</vt:lpstr>
      <vt:lpstr>Estudo e caracterização dos sensores</vt:lpstr>
      <vt:lpstr>Estudo e caracterização dos sensores</vt:lpstr>
      <vt:lpstr>Estudo e caracterização dos sensores</vt:lpstr>
      <vt:lpstr>Estudo e caracterização dos sensores</vt:lpstr>
      <vt:lpstr>Estudo e caracterização dos sensores</vt:lpstr>
      <vt:lpstr>Estudo e caracterização dos sensores</vt:lpstr>
      <vt:lpstr>Estudo e caracterização dos sensores</vt:lpstr>
      <vt:lpstr>Estudo e caracterização dos sensores</vt:lpstr>
      <vt:lpstr>Estudo e caracterização dos sensores</vt:lpstr>
      <vt:lpstr>Processamento e interpretação dos dados</vt:lpstr>
      <vt:lpstr>Processamento e interpretação dos dados</vt:lpstr>
      <vt:lpstr>Processamento e interpretação dos dados</vt:lpstr>
      <vt:lpstr>Processamento e interpretação dos dados</vt:lpstr>
      <vt:lpstr>Processamento e interpretação dos dados</vt:lpstr>
      <vt:lpstr>Processamento e interpretação dos dados</vt:lpstr>
      <vt:lpstr>Processamento e interpretação dos dados</vt:lpstr>
      <vt:lpstr>Processamento e interpretação dos dados</vt:lpstr>
      <vt:lpstr>Processamento e interpretação dos dados</vt:lpstr>
      <vt:lpstr>Infraestrutura do software</vt:lpstr>
      <vt:lpstr>Infraestrutura do software</vt:lpstr>
      <vt:lpstr>Infraestrutura do software</vt:lpstr>
      <vt:lpstr>Testes e resultados</vt:lpstr>
      <vt:lpstr>Testes e resultados</vt:lpstr>
      <vt:lpstr>Testes e resultados</vt:lpstr>
      <vt:lpstr>Arranque</vt:lpstr>
      <vt:lpstr>Testes e resultados</vt:lpstr>
      <vt:lpstr>Testes e resultados</vt:lpstr>
      <vt:lpstr>Testes e resultados</vt:lpstr>
      <vt:lpstr>Testes e resultados</vt:lpstr>
      <vt:lpstr>Testes e resultados</vt:lpstr>
      <vt:lpstr>Testes e resultados</vt:lpstr>
      <vt:lpstr>Testes e resultados</vt:lpstr>
      <vt:lpstr>Testes e resultados</vt:lpstr>
      <vt:lpstr>Testes e resultados</vt:lpstr>
      <vt:lpstr>Testes e resultados</vt:lpstr>
      <vt:lpstr>Conclusões e Trabalho futuro</vt:lpstr>
      <vt:lpstr>Medição de Orientações Relativas de um Veículo em Movimento</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Carpintas</dc:creator>
  <cp:lastModifiedBy>Carpintas</cp:lastModifiedBy>
  <cp:revision>230</cp:revision>
  <dcterms:created xsi:type="dcterms:W3CDTF">2014-07-12T21:24:48Z</dcterms:created>
  <dcterms:modified xsi:type="dcterms:W3CDTF">2014-07-16T07:17:35Z</dcterms:modified>
</cp:coreProperties>
</file>