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  <p:sldMasterId id="2147483700" r:id="rId2"/>
  </p:sldMasterIdLst>
  <p:notesMasterIdLst>
    <p:notesMasterId r:id="rId45"/>
  </p:notesMasterIdLst>
  <p:handoutMasterIdLst>
    <p:handoutMasterId r:id="rId46"/>
  </p:handoutMasterIdLst>
  <p:sldIdLst>
    <p:sldId id="913" r:id="rId3"/>
    <p:sldId id="1022" r:id="rId4"/>
    <p:sldId id="1070" r:id="rId5"/>
    <p:sldId id="1069" r:id="rId6"/>
    <p:sldId id="1032" r:id="rId7"/>
    <p:sldId id="1040" r:id="rId8"/>
    <p:sldId id="1048" r:id="rId9"/>
    <p:sldId id="1054" r:id="rId10"/>
    <p:sldId id="1049" r:id="rId11"/>
    <p:sldId id="1051" r:id="rId12"/>
    <p:sldId id="1052" r:id="rId13"/>
    <p:sldId id="1079" r:id="rId14"/>
    <p:sldId id="1081" r:id="rId15"/>
    <p:sldId id="1053" r:id="rId16"/>
    <p:sldId id="1041" r:id="rId17"/>
    <p:sldId id="1038" r:id="rId18"/>
    <p:sldId id="1055" r:id="rId19"/>
    <p:sldId id="1073" r:id="rId20"/>
    <p:sldId id="1042" r:id="rId21"/>
    <p:sldId id="1043" r:id="rId22"/>
    <p:sldId id="1056" r:id="rId23"/>
    <p:sldId id="1057" r:id="rId24"/>
    <p:sldId id="1044" r:id="rId25"/>
    <p:sldId id="1077" r:id="rId26"/>
    <p:sldId id="1045" r:id="rId27"/>
    <p:sldId id="1046" r:id="rId28"/>
    <p:sldId id="1064" r:id="rId29"/>
    <p:sldId id="1065" r:id="rId30"/>
    <p:sldId id="1058" r:id="rId31"/>
    <p:sldId id="1059" r:id="rId32"/>
    <p:sldId id="1025" r:id="rId33"/>
    <p:sldId id="1085" r:id="rId34"/>
    <p:sldId id="1082" r:id="rId35"/>
    <p:sldId id="1047" r:id="rId36"/>
    <p:sldId id="1083" r:id="rId37"/>
    <p:sldId id="1063" r:id="rId38"/>
    <p:sldId id="1029" r:id="rId39"/>
    <p:sldId id="1035" r:id="rId40"/>
    <p:sldId id="1030" r:id="rId41"/>
    <p:sldId id="1086" r:id="rId42"/>
    <p:sldId id="1087" r:id="rId43"/>
    <p:sldId id="1088" r:id="rId44"/>
  </p:sldIdLst>
  <p:sldSz cx="9144000" cy="6858000" type="screen4x3"/>
  <p:notesSz cx="7315200" cy="9601200"/>
  <p:defaultTextStyle>
    <a:defPPr>
      <a:defRPr lang="en-US"/>
    </a:defPPr>
    <a:lvl1pPr algn="l" rtl="0" fontAlgn="base">
      <a:lnSpc>
        <a:spcPct val="89000"/>
      </a:lnSpc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1pPr>
    <a:lvl2pPr marL="457200" algn="l" rtl="0" fontAlgn="base">
      <a:lnSpc>
        <a:spcPct val="89000"/>
      </a:lnSpc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2pPr>
    <a:lvl3pPr marL="914400" algn="l" rtl="0" fontAlgn="base">
      <a:lnSpc>
        <a:spcPct val="89000"/>
      </a:lnSpc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3pPr>
    <a:lvl4pPr marL="1371600" algn="l" rtl="0" fontAlgn="base">
      <a:lnSpc>
        <a:spcPct val="89000"/>
      </a:lnSpc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4pPr>
    <a:lvl5pPr marL="1828800" algn="l" rtl="0" fontAlgn="base">
      <a:lnSpc>
        <a:spcPct val="89000"/>
      </a:lnSpc>
      <a:spcBef>
        <a:spcPct val="0"/>
      </a:spcBef>
      <a:spcAft>
        <a:spcPct val="0"/>
      </a:spcAft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200" b="1" i="1" kern="1200">
        <a:solidFill>
          <a:schemeClr val="tx1"/>
        </a:solidFill>
        <a:latin typeface="Trebuchet MS" pitchFamily="34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00CC"/>
    <a:srgbClr val="000099"/>
    <a:srgbClr val="FFCC00"/>
    <a:srgbClr val="EAEAEA"/>
    <a:srgbClr val="FFCC66"/>
    <a:srgbClr val="008000"/>
    <a:srgbClr val="009900"/>
    <a:srgbClr val="FFFF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Estilo Médio 2 - Destaqu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88058" autoAdjust="0"/>
  </p:normalViewPr>
  <p:slideViewPr>
    <p:cSldViewPr snapToObjects="1">
      <p:cViewPr>
        <p:scale>
          <a:sx n="80" d="100"/>
          <a:sy n="80" d="100"/>
        </p:scale>
        <p:origin x="-1734" y="-102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Objects="1">
      <p:cViewPr>
        <p:scale>
          <a:sx n="150" d="100"/>
          <a:sy n="150" d="100"/>
        </p:scale>
        <p:origin x="-354" y="-78"/>
      </p:cViewPr>
      <p:guideLst>
        <p:guide orient="horz" pos="3024"/>
        <p:guide pos="230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120</a:t>
            </a:r>
            <a:r>
              <a:rPr lang="en-US" baseline="0" dirty="0" smtClean="0"/>
              <a:t> </a:t>
            </a:r>
            <a:r>
              <a:rPr lang="pt-PT" noProof="0" dirty="0" smtClean="0"/>
              <a:t>Observações Teste</a:t>
            </a:r>
            <a:endParaRPr lang="pt-PT" noProof="0" dirty="0"/>
          </a:p>
        </c:rich>
      </c:tx>
      <c:layout>
        <c:manualLayout>
          <c:xMode val="edge"/>
          <c:yMode val="edge"/>
          <c:x val="0.11635865048147934"/>
          <c:y val="2.5218410075648161E-2"/>
        </c:manualLayout>
      </c:layout>
      <c:overlay val="0"/>
    </c:title>
    <c:autoTitleDeleted val="0"/>
    <c:view3D>
      <c:rotX val="30"/>
      <c:rotY val="13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66629704205027"/>
          <c:y val="0.42525092425351441"/>
          <c:w val="0.79266740591589946"/>
          <c:h val="0.47860109583129257"/>
        </c:manualLayout>
      </c:layout>
      <c:pie3DChart>
        <c:varyColors val="1"/>
        <c:ser>
          <c:idx val="0"/>
          <c:order val="0"/>
          <c:tx>
            <c:strRef>
              <c:f>Folha1!$B$1</c:f>
              <c:strCache>
                <c:ptCount val="1"/>
                <c:pt idx="0">
                  <c:v># Observations</c:v>
                </c:pt>
              </c:strCache>
            </c:strRef>
          </c:tx>
          <c:dPt>
            <c:idx val="1"/>
            <c:bubble3D val="0"/>
            <c:explosion val="15"/>
          </c:dPt>
          <c:dLbls>
            <c:dLbl>
              <c:idx val="0"/>
              <c:layout>
                <c:manualLayout>
                  <c:x val="0.18167466926420217"/>
                  <c:y val="8.056579571966751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6.1497006305023375E-2"/>
                  <c:y val="-2.60933970299596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Folha1!$A$2:$A$3</c:f>
              <c:strCache>
                <c:ptCount val="2"/>
                <c:pt idx="0">
                  <c:v>Correctamente Classificados</c:v>
                </c:pt>
                <c:pt idx="1">
                  <c:v>Incorretamente Classificados</c:v>
                </c:pt>
              </c:strCache>
            </c:strRef>
          </c:cat>
          <c:val>
            <c:numRef>
              <c:f>Folha1!$B$2:$B$3</c:f>
              <c:numCache>
                <c:formatCode>General</c:formatCode>
                <c:ptCount val="2"/>
                <c:pt idx="0">
                  <c:v>98.8</c:v>
                </c:pt>
                <c:pt idx="1">
                  <c:v>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P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6" y="0"/>
            <a:ext cx="3170237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70238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6" y="9121776"/>
            <a:ext cx="3170237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fld id="{55C38522-8299-41B9-9EDF-CB47317453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7065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6" y="0"/>
            <a:ext cx="3170237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4" y="4562476"/>
            <a:ext cx="5362574" cy="431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Faça clique para editar os estilos de texto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6"/>
            <a:ext cx="3170238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6" y="9121776"/>
            <a:ext cx="3170237" cy="4794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7353" tIns="43676" rIns="87353" bIns="4367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kumimoji="1" sz="1100" b="0" i="0">
                <a:latin typeface="Times New Roman" pitchFamily="18" charset="0"/>
              </a:defRPr>
            </a:lvl1pPr>
          </a:lstStyle>
          <a:p>
            <a:pPr>
              <a:defRPr/>
            </a:pPr>
            <a:fld id="{0F5587E0-CCCF-4FA9-AC32-B6A8A02EE8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125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BE1D6-F844-47AD-A9FB-04F229DB69D1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noProof="0" dirty="0" smtClean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587E0-CCCF-4FA9-AC32-B6A8A02EE8E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55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587E0-CCCF-4FA9-AC32-B6A8A02EE8E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5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noProof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587E0-CCCF-4FA9-AC32-B6A8A02EE8E4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8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587E0-CCCF-4FA9-AC32-B6A8A02EE8E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1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44863" y="6624638"/>
            <a:ext cx="5799137" cy="24447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100000">
                <a:srgbClr val="777777">
                  <a:gamma/>
                  <a:tint val="3019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0" tIns="61200" rIns="0" bIns="4680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tabLst>
                <a:tab pos="5381625" algn="ctr"/>
              </a:tabLst>
              <a:defRPr/>
            </a:pPr>
            <a:r>
              <a:rPr lang="en-US" sz="10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fld id="{CBFA651D-F02A-43B0-82C2-546850F62351}" type="slidenum">
              <a:rPr lang="en-US" sz="10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eaLnBrk="0" hangingPunct="0">
                <a:lnSpc>
                  <a:spcPct val="90000"/>
                </a:lnSpc>
                <a:spcBef>
                  <a:spcPct val="50000"/>
                </a:spcBef>
                <a:tabLst>
                  <a:tab pos="5381625" algn="ctr"/>
                </a:tabLst>
                <a:defRPr/>
              </a:pPr>
              <a:t>‹#›</a:t>
            </a:fld>
            <a:endParaRPr lang="en-US" sz="10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-20638"/>
            <a:ext cx="9144000" cy="158751"/>
          </a:xfrm>
          <a:prstGeom prst="rect">
            <a:avLst/>
          </a:prstGeom>
          <a:gradFill rotWithShape="1">
            <a:gsLst>
              <a:gs pos="0">
                <a:srgbClr val="84201C"/>
              </a:gs>
              <a:gs pos="100000">
                <a:srgbClr val="84201C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pt-PT" dirty="0"/>
          </a:p>
        </p:txBody>
      </p:sp>
      <p:pic>
        <p:nvPicPr>
          <p:cNvPr id="5" name="Picture 4" descr="Vistas+claro-small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136525"/>
            <a:ext cx="91440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faixaBaixo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46838"/>
            <a:ext cx="34194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6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44713"/>
            <a:ext cx="7772400" cy="1470025"/>
          </a:xfrm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0050" y="342900"/>
            <a:ext cx="2160588" cy="5891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5113" y="342900"/>
            <a:ext cx="6332537" cy="5891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65113" y="342900"/>
            <a:ext cx="86248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4813" y="1336675"/>
            <a:ext cx="4176712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3925" y="1336675"/>
            <a:ext cx="4176713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82850" y="3860800"/>
            <a:ext cx="4176713" cy="23733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ver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65113" y="342900"/>
            <a:ext cx="86248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4813" y="3902075"/>
            <a:ext cx="4176712" cy="2371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3925" y="3902075"/>
            <a:ext cx="4176713" cy="237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83644" y="1322387"/>
            <a:ext cx="4176713" cy="237331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13" y="342900"/>
            <a:ext cx="8624887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4813" y="1336675"/>
            <a:ext cx="4176712" cy="4897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3925" y="1336675"/>
            <a:ext cx="4176713" cy="23717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3925" y="3860800"/>
            <a:ext cx="4176713" cy="2373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813" y="1336675"/>
            <a:ext cx="4176712" cy="48974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1336675"/>
            <a:ext cx="4176713" cy="489743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336675"/>
            <a:ext cx="4176712" cy="44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1336675"/>
            <a:ext cx="4176713" cy="44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393700" y="1962150"/>
            <a:ext cx="4176712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733925" y="1962150"/>
            <a:ext cx="4176712" cy="435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Text Box 2"/>
          <p:cNvSpPr txBox="1">
            <a:spLocks noChangeArrowheads="1"/>
          </p:cNvSpPr>
          <p:nvPr/>
        </p:nvSpPr>
        <p:spPr bwMode="auto">
          <a:xfrm>
            <a:off x="3344863" y="6624638"/>
            <a:ext cx="5799137" cy="24447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100000">
                <a:srgbClr val="777777">
                  <a:gamma/>
                  <a:tint val="3019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180000" tIns="61200" rIns="0" bIns="46800" anchor="ctr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tabLst>
                <a:tab pos="5381625" algn="ctr"/>
              </a:tabLst>
              <a:defRPr/>
            </a:pPr>
            <a:r>
              <a:rPr lang="en-US" sz="10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fld id="{843D8A0D-E70E-4698-A2EC-664F0EE26FED}" type="slidenum">
              <a:rPr lang="en-US" sz="10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eaLnBrk="0" hangingPunct="0">
                <a:lnSpc>
                  <a:spcPct val="90000"/>
                </a:lnSpc>
                <a:spcBef>
                  <a:spcPct val="50000"/>
                </a:spcBef>
                <a:tabLst>
                  <a:tab pos="5381625" algn="ctr"/>
                </a:tabLst>
                <a:defRPr/>
              </a:pPr>
              <a:t>‹#›</a:t>
            </a:fld>
            <a:endParaRPr lang="en-US" sz="1000" i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7" name="Picture 3" descr="Vistas+claro-small"/>
          <p:cNvPicPr>
            <a:picLocks noChangeAspect="1" noChangeArrowheads="1"/>
          </p:cNvPicPr>
          <p:nvPr/>
        </p:nvPicPr>
        <p:blipFill>
          <a:blip r:embed="rId17" cstate="print">
            <a:lum bright="80000" contrast="-80000"/>
          </a:blip>
          <a:srcRect/>
          <a:stretch>
            <a:fillRect/>
          </a:stretch>
        </p:blipFill>
        <p:spPr bwMode="auto">
          <a:xfrm>
            <a:off x="0" y="120650"/>
            <a:ext cx="91440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65113" y="342900"/>
            <a:ext cx="86248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Master Page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4813" y="1336675"/>
            <a:ext cx="850582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This is first level text. Notice when I keep typing it automatically wraps.</a:t>
            </a:r>
          </a:p>
          <a:p>
            <a:pPr lvl="1"/>
            <a:r>
              <a:rPr lang="pt-PT" smtClean="0"/>
              <a:t>this is the second level</a:t>
            </a:r>
          </a:p>
          <a:p>
            <a:pPr lvl="1"/>
            <a:r>
              <a:rPr lang="pt-PT" smtClean="0"/>
              <a:t>the second level begins with a bullet</a:t>
            </a:r>
          </a:p>
          <a:p>
            <a:pPr lvl="1"/>
            <a:r>
              <a:rPr lang="pt-PT" smtClean="0"/>
              <a:t>it does not end in punctuation</a:t>
            </a:r>
          </a:p>
          <a:p>
            <a:pPr lvl="2"/>
            <a:r>
              <a:rPr lang="pt-PT" smtClean="0"/>
              <a:t>this is third level</a:t>
            </a:r>
          </a:p>
          <a:p>
            <a:pPr lvl="2"/>
            <a:r>
              <a:rPr lang="pt-PT" smtClean="0"/>
              <a:t>the third level begins with a hyphen</a:t>
            </a:r>
          </a:p>
          <a:p>
            <a:pPr lvl="3"/>
            <a:r>
              <a:rPr lang="pt-PT" smtClean="0"/>
              <a:t>this is the fourth level, I hope not used very often ...	</a:t>
            </a:r>
          </a:p>
        </p:txBody>
      </p:sp>
      <p:sp>
        <p:nvSpPr>
          <p:cNvPr id="1802246" name="Rectangle 6"/>
          <p:cNvSpPr>
            <a:spLocks noChangeArrowheads="1"/>
          </p:cNvSpPr>
          <p:nvPr/>
        </p:nvSpPr>
        <p:spPr bwMode="auto">
          <a:xfrm>
            <a:off x="0" y="-34925"/>
            <a:ext cx="9144000" cy="158750"/>
          </a:xfrm>
          <a:prstGeom prst="rect">
            <a:avLst/>
          </a:prstGeom>
          <a:gradFill rotWithShape="1">
            <a:gsLst>
              <a:gs pos="0">
                <a:srgbClr val="84201C"/>
              </a:gs>
              <a:gs pos="100000">
                <a:srgbClr val="84201C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endParaRPr lang="pt-PT" dirty="0"/>
          </a:p>
        </p:txBody>
      </p:sp>
      <p:pic>
        <p:nvPicPr>
          <p:cNvPr id="1031" name="Picture 7" descr="feu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443663"/>
            <a:ext cx="34194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5" r:id="rId2"/>
    <p:sldLayoutId id="2147483686" r:id="rId3"/>
    <p:sldLayoutId id="2147483687" r:id="rId4"/>
    <p:sldLayoutId id="2147483699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8" r:id="rId14"/>
    <p:sldLayoutId id="2147483696" r:id="rId1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2pPr>
      <a:lvl3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3pPr>
      <a:lvl4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4pPr>
      <a:lvl5pPr algn="l" rtl="0" eaLnBrk="0" fontAlgn="base" hangingPunct="0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5pPr>
      <a:lvl6pPr marL="457200" algn="l" rtl="0" fontAlgn="base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6pPr>
      <a:lvl7pPr marL="914400" algn="l" rtl="0" fontAlgn="base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7pPr>
      <a:lvl8pPr marL="1371600" algn="l" rtl="0" fontAlgn="base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8pPr>
      <a:lvl9pPr marL="1828800" algn="l" rtl="0" fontAlgn="base">
        <a:lnSpc>
          <a:spcPct val="89000"/>
        </a:lnSpc>
        <a:spcBef>
          <a:spcPct val="0"/>
        </a:spcBef>
        <a:spcAft>
          <a:spcPct val="0"/>
        </a:spcAft>
        <a:defRPr sz="3600" b="1">
          <a:solidFill>
            <a:srgbClr val="5F5F5F"/>
          </a:solidFill>
          <a:latin typeface="Trebuchet MS" pitchFamily="34" charset="0"/>
        </a:defRPr>
      </a:lvl9pPr>
    </p:titleStyle>
    <p:bodyStyle>
      <a:lvl1pPr marL="288925" indent="-288925" algn="l" rtl="0" eaLnBrk="0" fontAlgn="base" hangingPunct="0">
        <a:spcBef>
          <a:spcPct val="50000"/>
        </a:spcBef>
        <a:spcAft>
          <a:spcPct val="10000"/>
        </a:spcAft>
        <a:buClr>
          <a:srgbClr val="8C192D"/>
        </a:buClr>
        <a:buSzPct val="50000"/>
        <a:buFont typeface="Monotype Sort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193675" algn="l" rtl="0" eaLnBrk="0" fontAlgn="base" hangingPunct="0">
        <a:spcBef>
          <a:spcPct val="20000"/>
        </a:spcBef>
        <a:spcAft>
          <a:spcPct val="10000"/>
        </a:spcAft>
        <a:buChar char="•"/>
        <a:defRPr sz="2000">
          <a:solidFill>
            <a:srgbClr val="0000CC"/>
          </a:solidFill>
          <a:latin typeface="+mn-lt"/>
        </a:defRPr>
      </a:lvl2pPr>
      <a:lvl3pPr marL="1050925" indent="-187325" algn="l" rtl="0" eaLnBrk="0" fontAlgn="base" hangingPunct="0">
        <a:spcBef>
          <a:spcPct val="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3pPr>
      <a:lvl4pPr marL="1438275" indent="-196850" algn="l" rtl="0" eaLnBrk="0" fontAlgn="base" hangingPunct="0">
        <a:spcBef>
          <a:spcPct val="20000"/>
        </a:spcBef>
        <a:spcAft>
          <a:spcPct val="0"/>
        </a:spcAft>
        <a:buChar char="-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CCB7E-B605-43AB-900D-A1999D73777D}" type="datetimeFigureOut">
              <a:rPr lang="pt-PT" smtClean="0"/>
              <a:pPr/>
              <a:t>16-04-2014</a:t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DA754-F230-432F-85F1-972C992A5D45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01" y="2303875"/>
            <a:ext cx="9144000" cy="1350962"/>
          </a:xfrm>
        </p:spPr>
        <p:txBody>
          <a:bodyPr/>
          <a:lstStyle/>
          <a:p>
            <a:pPr algn="ctr"/>
            <a:r>
              <a:rPr lang="pt-PT" sz="2800" b="0" dirty="0"/>
              <a:t>Object Recognition and Pose</a:t>
            </a:r>
            <a:br>
              <a:rPr lang="pt-PT" sz="2800" b="0" dirty="0"/>
            </a:br>
            <a:r>
              <a:rPr lang="en-US" sz="2800" b="0" dirty="0"/>
              <a:t>Estimation in Flexible Robotic Cells</a:t>
            </a:r>
            <a:endParaRPr lang="en-US" sz="2800" dirty="0" smtClean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032" y="3879050"/>
            <a:ext cx="8643937" cy="304800"/>
          </a:xfrm>
          <a:noFill/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spcBef>
                <a:spcPct val="40000"/>
              </a:spcBef>
              <a:buNone/>
            </a:pPr>
            <a:r>
              <a:rPr lang="pt-PT" sz="1500" dirty="0" smtClean="0"/>
              <a:t>Luís André Freitas da Rocha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40000"/>
              </a:spcBef>
              <a:buFont typeface="Monotype Sorts" pitchFamily="2" charset="2"/>
              <a:buNone/>
            </a:pPr>
            <a:endParaRPr lang="pt-PT" sz="1500" dirty="0" smtClean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250032" y="5873750"/>
            <a:ext cx="86439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8C192D"/>
              </a:buClr>
              <a:buSzPct val="50000"/>
            </a:pPr>
            <a:r>
              <a:rPr lang="pt-PT" sz="1400" dirty="0" smtClean="0"/>
              <a:t>PDEEC – Programa Doutoral em Engenharia Electrotécnica e Computadores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8C192D"/>
              </a:buClr>
              <a:buSzPct val="50000"/>
            </a:pPr>
            <a:r>
              <a:rPr lang="pt-PT" sz="1400" dirty="0"/>
              <a:t>22 Abril de 2014</a:t>
            </a:r>
          </a:p>
          <a:p>
            <a:pPr algn="ctr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8C192D"/>
              </a:buClr>
              <a:buSzPct val="50000"/>
            </a:pPr>
            <a:endParaRPr kumimoji="0" lang="pt-PT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" y="1088740"/>
            <a:ext cx="266591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8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Laser Range Finder (LRF)</a:t>
            </a:r>
            <a:endParaRPr lang="pt-P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09" y="1849667"/>
            <a:ext cx="3717137" cy="183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3904859"/>
            <a:ext cx="2919583" cy="24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14374"/>
            <a:ext cx="2917927" cy="24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mathworld.wolfram.com/images/eps-gif/Checker_7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908" y="1764384"/>
            <a:ext cx="1934270" cy="19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31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Sistema Triangulação Câmara-Laser</a:t>
            </a:r>
            <a:endParaRPr lang="pt-PT" dirty="0"/>
          </a:p>
        </p:txBody>
      </p:sp>
      <p:pic>
        <p:nvPicPr>
          <p:cNvPr id="4" name="VideoTese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610" y="1763815"/>
            <a:ext cx="6795755" cy="45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250" y="1851971"/>
            <a:ext cx="5489655" cy="145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65" y="3369192"/>
            <a:ext cx="5489655" cy="14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10" y="4920245"/>
            <a:ext cx="5479045" cy="14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4813" y="1336675"/>
            <a:ext cx="8505825" cy="4897438"/>
          </a:xfrm>
        </p:spPr>
        <p:txBody>
          <a:bodyPr/>
          <a:lstStyle/>
          <a:p>
            <a:pPr lvl="1"/>
            <a:r>
              <a:rPr lang="pt-PT" dirty="0" smtClean="0"/>
              <a:t>Exemplo peças suspensas em transportador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5951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25" y="3916025"/>
            <a:ext cx="6941080" cy="234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55" y="1448780"/>
            <a:ext cx="609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781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(Conclusões)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LRF (low-cost)</a:t>
            </a:r>
          </a:p>
          <a:p>
            <a:pPr lvl="1"/>
            <a:r>
              <a:rPr lang="pt-PT" dirty="0" smtClean="0"/>
              <a:t>Elevada robustez para com a luz ambiente – (não exige preparação prévia do ambiente).</a:t>
            </a:r>
          </a:p>
          <a:p>
            <a:pPr lvl="1"/>
            <a:r>
              <a:rPr lang="pt-PT" dirty="0" smtClean="0"/>
              <a:t>Apresenta problemas com as caracteristicas de </a:t>
            </a:r>
            <a:r>
              <a:rPr lang="pt-PT" dirty="0"/>
              <a:t>reflexão dos objectos </a:t>
            </a:r>
            <a:r>
              <a:rPr lang="pt-PT" dirty="0" smtClean="0"/>
              <a:t>(inerentes na cor e na própia especificidade do material). </a:t>
            </a:r>
          </a:p>
          <a:p>
            <a:endParaRPr lang="pt-PT" b="1" dirty="0" smtClean="0"/>
          </a:p>
          <a:p>
            <a:r>
              <a:rPr lang="pt-PT" b="1" dirty="0" smtClean="0"/>
              <a:t>Sistema Triangulação Câmara - Laser </a:t>
            </a:r>
          </a:p>
          <a:p>
            <a:pPr lvl="1"/>
            <a:r>
              <a:rPr lang="pt-PT" dirty="0" smtClean="0"/>
              <a:t>Menos susceptivel à luz ambiente que as câmaras CCD.</a:t>
            </a:r>
          </a:p>
          <a:p>
            <a:pPr lvl="1"/>
            <a:r>
              <a:rPr lang="pt-PT" dirty="0" smtClean="0"/>
              <a:t>Maior robustez às propriedades reflectivas dos objectos em comparação com Laser Range Finder.</a:t>
            </a:r>
          </a:p>
        </p:txBody>
      </p:sp>
    </p:spTree>
    <p:extLst>
      <p:ext uri="{BB962C8B-B14F-4D97-AF65-F5344CB8AC3E}">
        <p14:creationId xmlns:p14="http://schemas.microsoft.com/office/powerpoint/2010/main" val="1835704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Solução </a:t>
            </a:r>
            <a:r>
              <a:rPr lang="pt-PT" dirty="0"/>
              <a:t>D</a:t>
            </a:r>
            <a:r>
              <a:rPr lang="pt-PT" dirty="0" smtClean="0"/>
              <a:t>esenvolvida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096725" y="2825344"/>
            <a:ext cx="4770530" cy="1202118"/>
          </a:xfrm>
          <a:prstGeom prst="rect">
            <a:avLst/>
          </a:prstGeom>
          <a:ln w="28575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Reconhecimento 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Baseado </a:t>
            </a: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em 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Features</a:t>
            </a:r>
            <a:endParaRPr lang="pt-PT" sz="2800" b="0" dirty="0">
              <a:solidFill>
                <a:schemeClr val="tx1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62140" y="4346791"/>
            <a:ext cx="6435715" cy="123328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Reconhecimento e</a:t>
            </a:r>
            <a:r>
              <a:rPr kumimoji="0" lang="pt-PT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 Pose Baseado no Modelo 3D do Objecto</a:t>
            </a:r>
            <a:endParaRPr kumimoji="0" lang="pt-PT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095060" y="1446185"/>
            <a:ext cx="4770530" cy="11251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Sensorização e Segmentação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4480325" y="2571310"/>
            <a:ext cx="1665" cy="254034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479998" y="4027462"/>
            <a:ext cx="1992" cy="319329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173167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Reconhecimento Baseado 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i="1" dirty="0" smtClean="0"/>
              <a:t>Features</a:t>
            </a:r>
            <a:r>
              <a:rPr lang="pt-PT" dirty="0" smtClean="0"/>
              <a:t> consideradas</a:t>
            </a:r>
          </a:p>
          <a:p>
            <a:pPr lvl="1"/>
            <a:r>
              <a:rPr lang="pt-PT" dirty="0" smtClean="0"/>
              <a:t>7 </a:t>
            </a:r>
            <a:r>
              <a:rPr lang="pt-PT" dirty="0"/>
              <a:t>Momentos de Hu</a:t>
            </a:r>
          </a:p>
          <a:p>
            <a:pPr lvl="2"/>
            <a:r>
              <a:rPr lang="pt-PT" dirty="0"/>
              <a:t>Invariante à translação, rotação e escala;</a:t>
            </a:r>
          </a:p>
          <a:p>
            <a:pPr lvl="2"/>
            <a:r>
              <a:rPr lang="pt-PT" dirty="0"/>
              <a:t>Momento estendido (8 momentos</a:t>
            </a:r>
            <a:r>
              <a:rPr lang="pt-PT" dirty="0" smtClean="0"/>
              <a:t>).</a:t>
            </a:r>
          </a:p>
          <a:p>
            <a:pPr lvl="1"/>
            <a:r>
              <a:rPr lang="pt-PT" dirty="0" smtClean="0"/>
              <a:t>Excentricidade</a:t>
            </a:r>
          </a:p>
          <a:p>
            <a:pPr lvl="1"/>
            <a:r>
              <a:rPr lang="pt-PT" dirty="0" smtClean="0"/>
              <a:t>Área e Perímetro</a:t>
            </a:r>
          </a:p>
          <a:p>
            <a:pPr lvl="1"/>
            <a:r>
              <a:rPr lang="pt-PT" dirty="0" smtClean="0"/>
              <a:t>Dimensões do objecto</a:t>
            </a:r>
          </a:p>
          <a:p>
            <a:pPr lvl="2"/>
            <a:r>
              <a:rPr lang="pt-PT" dirty="0" smtClean="0"/>
              <a:t>Do ponto de vista de um humano, são </a:t>
            </a:r>
            <a:r>
              <a:rPr lang="pt-PT" i="1" dirty="0" smtClean="0"/>
              <a:t>features</a:t>
            </a:r>
            <a:r>
              <a:rPr lang="pt-PT" dirty="0" smtClean="0"/>
              <a:t> que poderão à partida ser importantes para a distinção de objectos;</a:t>
            </a:r>
          </a:p>
          <a:p>
            <a:pPr lvl="1"/>
            <a:r>
              <a:rPr lang="pt-PT" dirty="0" smtClean="0"/>
              <a:t>Transformada de Fourier</a:t>
            </a:r>
          </a:p>
          <a:p>
            <a:pPr lvl="2"/>
            <a:r>
              <a:rPr lang="pt-PT" dirty="0" smtClean="0"/>
              <a:t>Análise de padrões geométricos que os objectos de interesse possam conter.</a:t>
            </a:r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8063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Reconhecimento Baseado 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 indent="-288925">
              <a:spcBef>
                <a:spcPct val="50000"/>
              </a:spcBef>
              <a:buClr>
                <a:srgbClr val="8C192D"/>
              </a:buClr>
              <a:buSzPct val="50000"/>
              <a:buFont typeface="Monotype Sorts" pitchFamily="2" charset="2"/>
              <a:buChar char="n"/>
            </a:pPr>
            <a:r>
              <a:rPr lang="pt-PT" sz="2400" dirty="0">
                <a:solidFill>
                  <a:schemeClr val="tx1"/>
                </a:solidFill>
                <a:ea typeface="+mn-ea"/>
                <a:cs typeface="+mn-cs"/>
              </a:rPr>
              <a:t>Objectos “genéricos” </a:t>
            </a:r>
            <a:r>
              <a:rPr lang="pt-PT" sz="2400" dirty="0" smtClean="0">
                <a:solidFill>
                  <a:schemeClr val="tx1"/>
                </a:solidFill>
                <a:ea typeface="+mn-ea"/>
                <a:cs typeface="+mn-cs"/>
              </a:rPr>
              <a:t>recolhidos</a:t>
            </a:r>
            <a:endParaRPr lang="pt-PT" sz="2400" dirty="0">
              <a:solidFill>
                <a:schemeClr val="tx1"/>
              </a:solidFill>
              <a:ea typeface="+mn-ea"/>
              <a:cs typeface="+mn-cs"/>
            </a:endParaRPr>
          </a:p>
          <a:p>
            <a:pPr lvl="1"/>
            <a:endParaRPr lang="pt-PT" dirty="0"/>
          </a:p>
        </p:txBody>
      </p:sp>
      <p:grpSp>
        <p:nvGrpSpPr>
          <p:cNvPr id="5" name="Group 4"/>
          <p:cNvGrpSpPr/>
          <p:nvPr/>
        </p:nvGrpSpPr>
        <p:grpSpPr>
          <a:xfrm>
            <a:off x="1961710" y="1799643"/>
            <a:ext cx="4909102" cy="1494342"/>
            <a:chOff x="1619672" y="2199929"/>
            <a:chExt cx="6156464" cy="1877143"/>
          </a:xfrm>
        </p:grpSpPr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672" y="2210950"/>
              <a:ext cx="1980000" cy="1866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5" y="2203603"/>
              <a:ext cx="1980000" cy="1873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6136" y="2199929"/>
              <a:ext cx="1980000" cy="1877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36" y="4644135"/>
            <a:ext cx="7083154" cy="180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0" y="3338990"/>
            <a:ext cx="8561215" cy="12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087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</a:t>
            </a:r>
            <a:r>
              <a:rPr lang="pt-PT" dirty="0" smtClean="0"/>
              <a:t>Baseado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Exemplo de objectos onduladas</a:t>
            </a:r>
          </a:p>
          <a:p>
            <a:pPr lvl="1"/>
            <a:r>
              <a:rPr lang="pt-PT" i="1" dirty="0" smtClean="0"/>
              <a:t>Features</a:t>
            </a:r>
            <a:r>
              <a:rPr lang="pt-PT" dirty="0" smtClean="0"/>
              <a:t> anteriormente apresentadas;</a:t>
            </a:r>
          </a:p>
          <a:p>
            <a:pPr lvl="1"/>
            <a:r>
              <a:rPr lang="pt-PT" dirty="0" smtClean="0"/>
              <a:t>Mais FFT - ajuda </a:t>
            </a:r>
            <a:r>
              <a:rPr lang="pt-PT" dirty="0"/>
              <a:t>na identificação de padrões periodicos na forma do objecto; </a:t>
            </a:r>
          </a:p>
          <a:p>
            <a:pPr lvl="2"/>
            <a:r>
              <a:rPr lang="pt-PT" dirty="0" smtClean="0"/>
              <a:t>Realização </a:t>
            </a:r>
            <a:r>
              <a:rPr lang="pt-PT" dirty="0"/>
              <a:t>de cortes horizontais e verticais na </a:t>
            </a:r>
            <a:r>
              <a:rPr lang="pt-PT" dirty="0" smtClean="0"/>
              <a:t>superfície.</a:t>
            </a: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307851"/>
            <a:ext cx="3574368" cy="255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89" y="3297930"/>
            <a:ext cx="3574364" cy="2551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222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</a:t>
            </a:r>
            <a:r>
              <a:rPr lang="pt-PT" dirty="0" smtClean="0"/>
              <a:t>Baseado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Selecção de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</a:p>
          <a:p>
            <a:pPr lvl="1"/>
            <a:r>
              <a:rPr lang="pt-PT" dirty="0" smtClean="0"/>
              <a:t>Baseado no Simulated Annealing</a:t>
            </a:r>
            <a:endParaRPr lang="pt-PT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56" y="1336675"/>
            <a:ext cx="3812109" cy="492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4813" y="1953143"/>
            <a:ext cx="4572000" cy="53059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85" y="2174316"/>
            <a:ext cx="3600399" cy="405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432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Motivação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13765"/>
            <a:ext cx="8505825" cy="4897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PT" dirty="0" smtClean="0"/>
              <a:t>Motivação</a:t>
            </a:r>
          </a:p>
          <a:p>
            <a:pPr lvl="1">
              <a:lnSpc>
                <a:spcPct val="80000"/>
              </a:lnSpc>
            </a:pPr>
            <a:r>
              <a:rPr lang="pt-PT" dirty="0" smtClean="0"/>
              <a:t>Situação </a:t>
            </a:r>
            <a:r>
              <a:rPr lang="pt-PT" dirty="0"/>
              <a:t>Actual da Indústria de Manufactura:</a:t>
            </a:r>
          </a:p>
          <a:p>
            <a:pPr lvl="2"/>
            <a:r>
              <a:rPr lang="pt-PT" dirty="0"/>
              <a:t>Customização de Produtos: </a:t>
            </a:r>
            <a:r>
              <a:rPr lang="pt-PT" dirty="0" smtClean="0"/>
              <a:t>Menor </a:t>
            </a:r>
            <a:r>
              <a:rPr lang="pt-PT" dirty="0"/>
              <a:t>produção em massa e maior adaptação do produto às necessidades do cliente;</a:t>
            </a:r>
          </a:p>
          <a:p>
            <a:pPr lvl="2"/>
            <a:r>
              <a:rPr lang="pt-PT" dirty="0"/>
              <a:t>Necessidade de redução dos tempos de </a:t>
            </a:r>
            <a:r>
              <a:rPr lang="pt-PT" i="1" dirty="0" smtClean="0"/>
              <a:t>setup</a:t>
            </a:r>
            <a:r>
              <a:rPr lang="pt-PT" dirty="0" smtClean="0"/>
              <a:t> </a:t>
            </a:r>
            <a:r>
              <a:rPr lang="pt-PT" dirty="0"/>
              <a:t>e de </a:t>
            </a:r>
            <a:r>
              <a:rPr lang="pt-PT" dirty="0" smtClean="0"/>
              <a:t>produção;</a:t>
            </a:r>
            <a:endParaRPr lang="pt-PT" dirty="0"/>
          </a:p>
          <a:p>
            <a:pPr lvl="2"/>
            <a:r>
              <a:rPr lang="pt-PT" dirty="0"/>
              <a:t>Necessidade de flexibilizar todo o sistema </a:t>
            </a:r>
            <a:r>
              <a:rPr lang="pt-PT" dirty="0" smtClean="0"/>
              <a:t>produtivo</a:t>
            </a:r>
            <a:r>
              <a:rPr lang="pt-PT" dirty="0"/>
              <a:t>.</a:t>
            </a:r>
            <a:endParaRPr lang="pt-PT" dirty="0" smtClean="0"/>
          </a:p>
          <a:p>
            <a:r>
              <a:rPr lang="pt-PT" dirty="0" smtClean="0"/>
              <a:t>Principais </a:t>
            </a:r>
            <a:r>
              <a:rPr lang="pt-PT" dirty="0"/>
              <a:t>Limitações dos Manipuladores Industriais:</a:t>
            </a:r>
          </a:p>
          <a:p>
            <a:pPr lvl="1"/>
            <a:r>
              <a:rPr lang="pt-PT" dirty="0" smtClean="0"/>
              <a:t>Programação; </a:t>
            </a:r>
            <a:endParaRPr lang="pt-PT" dirty="0"/>
          </a:p>
          <a:p>
            <a:pPr lvl="1"/>
            <a:r>
              <a:rPr lang="pt-PT" dirty="0" smtClean="0"/>
              <a:t>Ausência </a:t>
            </a:r>
            <a:r>
              <a:rPr lang="pt-PT" dirty="0"/>
              <a:t>de detecção/identificação e </a:t>
            </a:r>
            <a:r>
              <a:rPr lang="pt-PT" dirty="0" smtClean="0"/>
              <a:t>localização automática </a:t>
            </a:r>
            <a:r>
              <a:rPr lang="pt-PT" dirty="0"/>
              <a:t>dos objectos de </a:t>
            </a:r>
            <a:r>
              <a:rPr lang="pt-PT" dirty="0" smtClean="0"/>
              <a:t>trabalho;</a:t>
            </a:r>
            <a:endParaRPr lang="pt-PT" dirty="0"/>
          </a:p>
          <a:p>
            <a:pPr lvl="1"/>
            <a:r>
              <a:rPr lang="pt-PT" dirty="0"/>
              <a:t>Rigidez das trajectórias definidas e respectivos </a:t>
            </a:r>
            <a:r>
              <a:rPr lang="pt-PT" dirty="0" smtClean="0"/>
              <a:t>programas.</a:t>
            </a:r>
            <a:endParaRPr lang="pt-PT" dirty="0"/>
          </a:p>
          <a:p>
            <a:endParaRPr lang="pt-PT" dirty="0"/>
          </a:p>
          <a:p>
            <a:pPr lvl="1">
              <a:lnSpc>
                <a:spcPct val="80000"/>
              </a:lnSpc>
            </a:pPr>
            <a:endParaRPr lang="tr-TR" altLang="pt-PT" sz="2400" dirty="0">
              <a:sym typeface="Wingdings" pitchFamily="2" charset="2"/>
            </a:endParaRPr>
          </a:p>
          <a:p>
            <a:endParaRPr lang="pt-PT" dirty="0"/>
          </a:p>
        </p:txBody>
      </p:sp>
      <p:pic>
        <p:nvPicPr>
          <p:cNvPr id="1026" name="Picture 2" descr="http://thumbs.dreamstime.com/x/assembling-cars-skoda-octavia-conveyor-line-1941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21" y="593685"/>
            <a:ext cx="2126069" cy="14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81" y="4760744"/>
            <a:ext cx="954692" cy="133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85" y="5319210"/>
            <a:ext cx="910969" cy="10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257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Reconhecimento Baseado em </a:t>
            </a:r>
            <a:r>
              <a:rPr lang="pt-PT" i="1" dirty="0" smtClean="0"/>
              <a:t>Features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36675"/>
            <a:ext cx="8505825" cy="3037430"/>
          </a:xfrm>
        </p:spPr>
        <p:txBody>
          <a:bodyPr/>
          <a:lstStyle/>
          <a:p>
            <a:r>
              <a:rPr lang="pt-PT" dirty="0" smtClean="0"/>
              <a:t>Selecção e </a:t>
            </a:r>
            <a:r>
              <a:rPr lang="pt-PT" dirty="0"/>
              <a:t>A</a:t>
            </a:r>
            <a:r>
              <a:rPr lang="pt-PT" dirty="0" smtClean="0"/>
              <a:t>valiação do Modelo</a:t>
            </a:r>
          </a:p>
          <a:p>
            <a:pPr lvl="1"/>
            <a:r>
              <a:rPr lang="pt-PT" dirty="0" smtClean="0"/>
              <a:t> Selecção do modelo </a:t>
            </a:r>
            <a:r>
              <a:rPr lang="pt-PT" dirty="0"/>
              <a:t>- estimar o desempenho de diferentes modelos (</a:t>
            </a:r>
            <a:r>
              <a:rPr lang="pt-PT" dirty="0" smtClean="0"/>
              <a:t>diferentes parameterizações), </a:t>
            </a:r>
            <a:r>
              <a:rPr lang="pt-PT" dirty="0"/>
              <a:t>a fim de escolher o </a:t>
            </a:r>
            <a:r>
              <a:rPr lang="pt-PT" dirty="0" smtClean="0"/>
              <a:t>melhor;</a:t>
            </a:r>
          </a:p>
          <a:p>
            <a:pPr lvl="1"/>
            <a:r>
              <a:rPr lang="pt-PT" dirty="0" smtClean="0"/>
              <a:t>Validação do modelo – após ter </a:t>
            </a:r>
            <a:r>
              <a:rPr lang="pt-PT" dirty="0"/>
              <a:t>escolhido um modelo final, </a:t>
            </a:r>
            <a:r>
              <a:rPr lang="pt-PT" dirty="0" smtClean="0"/>
              <a:t>estimar </a:t>
            </a:r>
            <a:r>
              <a:rPr lang="pt-PT" dirty="0"/>
              <a:t>seu </a:t>
            </a:r>
            <a:r>
              <a:rPr lang="pt-PT" dirty="0" smtClean="0"/>
              <a:t>o erro de generalização </a:t>
            </a:r>
            <a:r>
              <a:rPr lang="pt-PT" dirty="0"/>
              <a:t>em novos dados.</a:t>
            </a:r>
            <a:endParaRPr lang="pt-PT" dirty="0" smtClean="0"/>
          </a:p>
          <a:p>
            <a:r>
              <a:rPr lang="pt-PT" dirty="0" smtClean="0"/>
              <a:t>K–Fold Cross-Validation</a:t>
            </a:r>
          </a:p>
          <a:p>
            <a:pPr lvl="1"/>
            <a:r>
              <a:rPr lang="pt-PT" dirty="0" smtClean="0"/>
              <a:t>Evitar o overfitting dos modelos durante a fase de treino;</a:t>
            </a:r>
          </a:p>
          <a:p>
            <a:pPr lvl="1"/>
            <a:r>
              <a:rPr lang="pt-PT" dirty="0" smtClean="0"/>
              <a:t>Afinação dos parâmetros de cada classificador;</a:t>
            </a:r>
          </a:p>
          <a:p>
            <a:pPr lvl="1"/>
            <a:endParaRPr lang="pt-PT" dirty="0" smtClean="0"/>
          </a:p>
          <a:p>
            <a:pPr marL="479425" lvl="1" indent="0">
              <a:buNone/>
            </a:pPr>
            <a:endParaRPr lang="pt-PT" dirty="0"/>
          </a:p>
          <a:p>
            <a:pPr marL="95250" indent="0">
              <a:buNone/>
            </a:pPr>
            <a:endParaRPr lang="pt-PT" dirty="0" smtClean="0"/>
          </a:p>
          <a:p>
            <a:pPr marL="479425" lvl="1" indent="0">
              <a:buNone/>
            </a:pPr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50" y="4524868"/>
            <a:ext cx="4412150" cy="191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526" y="4734145"/>
            <a:ext cx="4320480" cy="1981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indent="-288925" eaLnBrk="0" hangingPunct="0">
              <a:spcBef>
                <a:spcPct val="50000"/>
              </a:spcBef>
              <a:spcAft>
                <a:spcPct val="10000"/>
              </a:spcAft>
              <a:buClr>
                <a:srgbClr val="8C192D"/>
              </a:buClr>
              <a:buSzPct val="50000"/>
              <a:buFont typeface="Monotype Sorts" pitchFamily="2" charset="2"/>
              <a:buChar char="n"/>
            </a:pPr>
            <a:r>
              <a:rPr lang="pt-PT" sz="2400" b="0" i="0" dirty="0">
                <a:latin typeface="+mn-lt"/>
                <a:cs typeface="+mn-cs"/>
              </a:rPr>
              <a:t>Objectivo Final:</a:t>
            </a:r>
          </a:p>
          <a:p>
            <a:pPr marL="673100" lvl="1" indent="-193675" eaLnBrk="0" hangingPunct="0">
              <a:spcBef>
                <a:spcPct val="20000"/>
              </a:spcBef>
              <a:spcAft>
                <a:spcPct val="10000"/>
              </a:spcAft>
              <a:buChar char="•"/>
            </a:pPr>
            <a:r>
              <a:rPr lang="pt-PT" sz="2000" b="0" i="0" dirty="0">
                <a:solidFill>
                  <a:srgbClr val="0000CC"/>
                </a:solidFill>
                <a:latin typeface="+mn-lt"/>
              </a:rPr>
              <a:t>Obter um modelo com </a:t>
            </a:r>
            <a:r>
              <a:rPr lang="pt-PT" sz="2000" b="0" i="0" dirty="0" smtClean="0">
                <a:solidFill>
                  <a:srgbClr val="0000CC"/>
                </a:solidFill>
                <a:latin typeface="+mn-lt"/>
              </a:rPr>
              <a:t>baixa complexidade </a:t>
            </a:r>
            <a:r>
              <a:rPr lang="pt-PT" sz="2000" b="0" i="0" dirty="0">
                <a:solidFill>
                  <a:srgbClr val="0000CC"/>
                </a:solidFill>
                <a:latin typeface="+mn-lt"/>
              </a:rPr>
              <a:t>e </a:t>
            </a:r>
            <a:r>
              <a:rPr lang="pt-PT" sz="2000" b="0" i="0" dirty="0" smtClean="0">
                <a:solidFill>
                  <a:srgbClr val="0000CC"/>
                </a:solidFill>
                <a:latin typeface="+mn-lt"/>
              </a:rPr>
              <a:t>elevada percentagem de objectos correctamente classificados.</a:t>
            </a:r>
            <a:endParaRPr lang="pt-PT" sz="2000" b="0" i="0" dirty="0">
              <a:solidFill>
                <a:srgbClr val="0000CC"/>
              </a:solidFill>
              <a:latin typeface="+mn-lt"/>
            </a:endParaRPr>
          </a:p>
          <a:p>
            <a:pPr marL="673100" lvl="1" indent="-193675" eaLnBrk="0" hangingPunct="0">
              <a:spcBef>
                <a:spcPct val="20000"/>
              </a:spcBef>
              <a:spcAft>
                <a:spcPct val="10000"/>
              </a:spcAft>
              <a:buChar char="•"/>
            </a:pPr>
            <a:endParaRPr lang="pt-PT" sz="200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2349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Reconhecimento </a:t>
            </a:r>
            <a:r>
              <a:rPr lang="pt-PT" dirty="0"/>
              <a:t>B</a:t>
            </a:r>
            <a:r>
              <a:rPr lang="pt-PT" dirty="0" smtClean="0"/>
              <a:t>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Algoritmos de classificação considerados (Machine Learning)</a:t>
            </a:r>
          </a:p>
          <a:p>
            <a:pPr lvl="1"/>
            <a:r>
              <a:rPr lang="pt-PT" dirty="0" smtClean="0"/>
              <a:t>K-Nearest Neighboor;</a:t>
            </a:r>
          </a:p>
          <a:p>
            <a:pPr lvl="1"/>
            <a:r>
              <a:rPr lang="pt-PT" dirty="0" smtClean="0"/>
              <a:t>Redes Neuronais;</a:t>
            </a:r>
          </a:p>
          <a:p>
            <a:pPr lvl="1"/>
            <a:r>
              <a:rPr lang="pt-PT" dirty="0" smtClean="0"/>
              <a:t>Support Vector Machine.</a:t>
            </a:r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55" y="3674667"/>
            <a:ext cx="2532928" cy="245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26507"/>
            <a:ext cx="1640478" cy="154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90" y="1988840"/>
            <a:ext cx="4165535" cy="160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15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</a:t>
            </a:r>
            <a:r>
              <a:rPr lang="pt-PT" dirty="0" smtClean="0"/>
              <a:t>Baseado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98999" y="1864243"/>
            <a:ext cx="2012761" cy="145339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Selecção de </a:t>
            </a:r>
            <a:r>
              <a:rPr lang="pt-PT" sz="2400" dirty="0">
                <a:solidFill>
                  <a:schemeClr val="accent2"/>
                </a:solidFill>
                <a:latin typeface="Trebuchet MS" pitchFamily="34" charset="0"/>
                <a:cs typeface="Times New Roman" pitchFamily="18" charset="0"/>
              </a:rPr>
              <a:t>f</a:t>
            </a:r>
            <a:r>
              <a:rPr kumimoji="0" lang="pt-PT" sz="2400" b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eatures</a:t>
            </a:r>
          </a:p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Simulated Annealing</a:t>
            </a:r>
            <a:endParaRPr kumimoji="0" lang="pt-PT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96925" y="1867124"/>
            <a:ext cx="2970330" cy="145339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Selecção e avaliação</a:t>
            </a:r>
            <a:r>
              <a:rPr kumimoji="0" lang="pt-PT" sz="2400" b="1" i="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 do modelo</a:t>
            </a:r>
            <a:endParaRPr kumimoji="0" lang="pt-PT" sz="2400" b="1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Trebuchet MS" pitchFamily="34" charset="0"/>
              <a:cs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K-Fold Cross-Validation</a:t>
            </a:r>
            <a:endParaRPr kumimoji="0" lang="pt-PT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6765" y="1950763"/>
            <a:ext cx="1355964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0" dirty="0" smtClean="0"/>
              <a:t>Subset de </a:t>
            </a:r>
          </a:p>
          <a:p>
            <a:pPr algn="ctr"/>
            <a:r>
              <a:rPr lang="pt-PT" sz="2000" b="0" dirty="0" smtClean="0"/>
              <a:t>Features</a:t>
            </a:r>
            <a:endParaRPr lang="pt-PT" sz="20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80833" y="3609020"/>
            <a:ext cx="5230904" cy="74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0" dirty="0" smtClean="0"/>
              <a:t>Parâmetros e Percentagem de Classificação</a:t>
            </a:r>
          </a:p>
          <a:p>
            <a:endParaRPr lang="pt-PT" sz="28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6443273" y="4956571"/>
            <a:ext cx="2022745" cy="1440161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4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Teste</a:t>
            </a:r>
            <a:r>
              <a:rPr kumimoji="0" lang="pt-PT" sz="2400" b="1" i="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rebuchet MS" pitchFamily="34" charset="0"/>
                <a:cs typeface="Times New Roman" pitchFamily="18" charset="0"/>
              </a:rPr>
              <a:t> do Modelo</a:t>
            </a:r>
          </a:p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400" b="0" i="0" baseline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Dataset</a:t>
            </a:r>
            <a:r>
              <a:rPr lang="pt-PT" sz="2400" b="0" i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 Independente</a:t>
            </a:r>
            <a:endParaRPr kumimoji="0" lang="pt-PT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25" name="Elbow Connector 24"/>
          <p:cNvCxnSpPr>
            <a:stCxn id="5" idx="2"/>
            <a:endCxn id="4" idx="1"/>
          </p:cNvCxnSpPr>
          <p:nvPr/>
        </p:nvCxnSpPr>
        <p:spPr bwMode="auto">
          <a:xfrm rot="5400000" flipH="1">
            <a:off x="2525757" y="464182"/>
            <a:ext cx="729576" cy="4983091"/>
          </a:xfrm>
          <a:prstGeom prst="bentConnector4">
            <a:avLst>
              <a:gd name="adj1" fmla="val -31333"/>
              <a:gd name="adj2" fmla="val 104588"/>
            </a:avLst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2456765" y="2581043"/>
            <a:ext cx="1440160" cy="9896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35" name="Elbow Connector 34"/>
          <p:cNvCxnSpPr>
            <a:stCxn id="5" idx="3"/>
            <a:endCxn id="19" idx="0"/>
          </p:cNvCxnSpPr>
          <p:nvPr/>
        </p:nvCxnSpPr>
        <p:spPr bwMode="auto">
          <a:xfrm>
            <a:off x="6867255" y="2593820"/>
            <a:ext cx="587391" cy="2362751"/>
          </a:xfrm>
          <a:prstGeom prst="bentConnector2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456243" y="2878050"/>
            <a:ext cx="160996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0" dirty="0" smtClean="0"/>
              <a:t>“Melhor” Subset</a:t>
            </a:r>
          </a:p>
          <a:p>
            <a:pPr algn="ctr"/>
            <a:r>
              <a:rPr lang="pt-PT" sz="2000" b="0" dirty="0" smtClean="0"/>
              <a:t>Features</a:t>
            </a:r>
          </a:p>
          <a:p>
            <a:pPr algn="ctr"/>
            <a:r>
              <a:rPr lang="pt-PT" sz="2000" b="0" dirty="0" smtClean="0"/>
              <a:t>+ Parâmetros </a:t>
            </a:r>
            <a:endParaRPr lang="pt-PT" sz="2000" b="0" dirty="0"/>
          </a:p>
        </p:txBody>
      </p:sp>
      <p:cxnSp>
        <p:nvCxnSpPr>
          <p:cNvPr id="50" name="Straight Arrow Connector 49"/>
          <p:cNvCxnSpPr>
            <a:endCxn id="4" idx="0"/>
          </p:cNvCxnSpPr>
          <p:nvPr/>
        </p:nvCxnSpPr>
        <p:spPr bwMode="auto">
          <a:xfrm>
            <a:off x="1405379" y="1642511"/>
            <a:ext cx="1" cy="2217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542803" y="1358770"/>
            <a:ext cx="1725152" cy="366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/>
              <a:t>Inicialização</a:t>
            </a:r>
          </a:p>
        </p:txBody>
      </p:sp>
      <p:cxnSp>
        <p:nvCxnSpPr>
          <p:cNvPr id="55" name="Straight Arrow Connector 54"/>
          <p:cNvCxnSpPr>
            <a:stCxn id="19" idx="1"/>
          </p:cNvCxnSpPr>
          <p:nvPr/>
        </p:nvCxnSpPr>
        <p:spPr bwMode="auto">
          <a:xfrm flipH="1" flipV="1">
            <a:off x="5382090" y="5676651"/>
            <a:ext cx="1061183" cy="1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255444" y="5146057"/>
            <a:ext cx="5517105" cy="10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Modelo Classificador + Subset de features + Percentagem de Classificação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929395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</a:t>
            </a:r>
            <a:r>
              <a:rPr lang="pt-PT" dirty="0" smtClean="0"/>
              <a:t>Baseado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Objectos “genéricos” recolhidos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smtClean="0"/>
              <a:t>Resultados laboratoriais</a:t>
            </a:r>
          </a:p>
          <a:p>
            <a:pPr lvl="1"/>
            <a:r>
              <a:rPr lang="pt-PT" dirty="0" smtClean="0"/>
              <a:t>231 Dados – 65% treino; 35% teste;</a:t>
            </a:r>
          </a:p>
          <a:p>
            <a:pPr lvl="1"/>
            <a:r>
              <a:rPr lang="pt-PT" dirty="0" smtClean="0"/>
              <a:t>k-</a:t>
            </a:r>
            <a:r>
              <a:rPr lang="pt-PT" dirty="0" err="1" smtClean="0"/>
              <a:t>Nearest</a:t>
            </a:r>
            <a:r>
              <a:rPr lang="pt-PT" dirty="0" smtClean="0"/>
              <a:t> </a:t>
            </a:r>
            <a:r>
              <a:rPr lang="pt-PT" dirty="0"/>
              <a:t>Neighbor  </a:t>
            </a:r>
            <a:r>
              <a:rPr lang="pt-PT" dirty="0">
                <a:sym typeface="Wingdings" pitchFamily="2" charset="2"/>
              </a:rPr>
              <a:t></a:t>
            </a:r>
            <a:r>
              <a:rPr lang="pt-PT" dirty="0"/>
              <a:t> 83.5%</a:t>
            </a:r>
          </a:p>
          <a:p>
            <a:pPr lvl="1"/>
            <a:r>
              <a:rPr lang="pt-PT" dirty="0" smtClean="0"/>
              <a:t>Redes Neuronais </a:t>
            </a:r>
            <a:r>
              <a:rPr lang="pt-PT" dirty="0" smtClean="0">
                <a:sym typeface="Wingdings" pitchFamily="2" charset="2"/>
              </a:rPr>
              <a:t></a:t>
            </a:r>
            <a:r>
              <a:rPr lang="pt-PT" dirty="0" smtClean="0"/>
              <a:t> </a:t>
            </a:r>
            <a:r>
              <a:rPr lang="pt-PT" dirty="0"/>
              <a:t>95.5%</a:t>
            </a:r>
          </a:p>
          <a:p>
            <a:pPr lvl="1"/>
            <a:r>
              <a:rPr lang="pt-PT" dirty="0"/>
              <a:t>Support Vector Machine  </a:t>
            </a:r>
            <a:r>
              <a:rPr lang="pt-PT" dirty="0">
                <a:sym typeface="Wingdings" pitchFamily="2" charset="2"/>
              </a:rPr>
              <a:t></a:t>
            </a:r>
            <a:r>
              <a:rPr lang="pt-PT" dirty="0"/>
              <a:t> 98.9%</a:t>
            </a:r>
            <a:endParaRPr lang="en-US" dirty="0"/>
          </a:p>
          <a:p>
            <a:endParaRPr lang="pt-PT" dirty="0"/>
          </a:p>
        </p:txBody>
      </p:sp>
      <p:pic>
        <p:nvPicPr>
          <p:cNvPr id="13" name="Picture 3" descr="C:\Users\Andry\Desktop\extrationpiec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227" y="1945822"/>
            <a:ext cx="1008981" cy="1123138"/>
          </a:xfrm>
          <a:prstGeom prst="rect">
            <a:avLst/>
          </a:prstGeom>
          <a:noFill/>
        </p:spPr>
      </p:pic>
      <p:pic>
        <p:nvPicPr>
          <p:cNvPr id="14" name="Picture 4" descr="C:\Users\Andry\Desktop\extrationpiec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5628" y="1945822"/>
            <a:ext cx="1005686" cy="1123138"/>
          </a:xfrm>
          <a:prstGeom prst="rect">
            <a:avLst/>
          </a:prstGeom>
          <a:noFill/>
        </p:spPr>
      </p:pic>
      <p:pic>
        <p:nvPicPr>
          <p:cNvPr id="15" name="Picture 5" descr="C:\Users\Andry\Desktop\extrationpiec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605" y="3158970"/>
            <a:ext cx="1008981" cy="1123138"/>
          </a:xfrm>
          <a:prstGeom prst="rect">
            <a:avLst/>
          </a:prstGeom>
          <a:noFill/>
        </p:spPr>
      </p:pic>
      <p:pic>
        <p:nvPicPr>
          <p:cNvPr id="16" name="Picture 6" descr="C:\Users\Andry\Desktop\extrationpiece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2944" y="3158970"/>
            <a:ext cx="1005686" cy="1123138"/>
          </a:xfrm>
          <a:prstGeom prst="rect">
            <a:avLst/>
          </a:prstGeom>
          <a:noFill/>
        </p:spPr>
      </p:pic>
      <p:pic>
        <p:nvPicPr>
          <p:cNvPr id="17" name="Picture 7" descr="C:\Users\Andry\Desktop\extrationpiece5.png"/>
          <p:cNvPicPr>
            <a:picLocks noChangeAspect="1" noChangeArrowheads="1"/>
          </p:cNvPicPr>
          <p:nvPr/>
        </p:nvPicPr>
        <p:blipFill>
          <a:blip r:embed="rId6" cstate="print"/>
          <a:srcRect r="3823"/>
          <a:stretch>
            <a:fillRect/>
          </a:stretch>
        </p:blipFill>
        <p:spPr bwMode="auto">
          <a:xfrm>
            <a:off x="6349167" y="3158970"/>
            <a:ext cx="1027441" cy="1123138"/>
          </a:xfrm>
          <a:prstGeom prst="rect">
            <a:avLst/>
          </a:prstGeom>
          <a:noFill/>
        </p:spPr>
      </p:pic>
      <p:pic>
        <p:nvPicPr>
          <p:cNvPr id="18" name="Picture 8" descr="C:\Users\Andry\Desktop\extrationpiec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6094" y="1945822"/>
            <a:ext cx="1008981" cy="1123138"/>
          </a:xfrm>
          <a:prstGeom prst="rect">
            <a:avLst/>
          </a:prstGeom>
          <a:noFill/>
        </p:spPr>
      </p:pic>
      <p:pic>
        <p:nvPicPr>
          <p:cNvPr id="19" name="Picture 9" descr="C:\Users\Andry\Desktop\extrationpiece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16364" y="1945822"/>
            <a:ext cx="1005686" cy="112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9702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</a:t>
            </a:r>
            <a:r>
              <a:rPr lang="pt-PT" dirty="0" smtClean="0"/>
              <a:t>Baseado </a:t>
            </a:r>
            <a:r>
              <a:rPr lang="pt-PT" dirty="0"/>
              <a:t>em </a:t>
            </a:r>
            <a:r>
              <a:rPr lang="pt-PT" i="1" dirty="0"/>
              <a:t>F</a:t>
            </a:r>
            <a:r>
              <a:rPr lang="pt-PT" i="1" dirty="0" smtClean="0"/>
              <a:t>eatures</a:t>
            </a:r>
            <a:endParaRPr lang="pt-PT" i="1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PT" dirty="0"/>
              <a:t>Exemplos de objetos utilizados</a:t>
            </a:r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>
              <a:lnSpc>
                <a:spcPct val="100000"/>
              </a:lnSpc>
            </a:pPr>
            <a:r>
              <a:rPr lang="pt-PT" dirty="0" smtClean="0"/>
              <a:t>Resultados </a:t>
            </a:r>
            <a:r>
              <a:rPr lang="pt-PT" dirty="0"/>
              <a:t>de </a:t>
            </a:r>
            <a:r>
              <a:rPr lang="pt-PT" dirty="0" smtClean="0"/>
              <a:t>Classificação</a:t>
            </a:r>
          </a:p>
          <a:p>
            <a:pPr lvl="1"/>
            <a:r>
              <a:rPr lang="pt-PT" dirty="0" smtClean="0"/>
              <a:t>8 Classes</a:t>
            </a:r>
            <a:endParaRPr lang="pt-PT" dirty="0"/>
          </a:p>
          <a:p>
            <a:pPr lvl="1"/>
            <a:r>
              <a:rPr lang="pt-PT" dirty="0" smtClean="0"/>
              <a:t>400 Observações – 280 treino/ 120 teste</a:t>
            </a:r>
            <a:endParaRPr lang="pt-PT" dirty="0"/>
          </a:p>
          <a:p>
            <a:pPr lvl="1"/>
            <a:r>
              <a:rPr lang="pt-PT" dirty="0" smtClean="0"/>
              <a:t>Percentagem de </a:t>
            </a:r>
            <a:r>
              <a:rPr lang="pt-PT" dirty="0"/>
              <a:t>c</a:t>
            </a:r>
            <a:r>
              <a:rPr lang="pt-PT" dirty="0" smtClean="0"/>
              <a:t>lassificação  correcta aquém do admissivel numa aplicação industrial.</a:t>
            </a:r>
            <a:endParaRPr lang="pt-PT" dirty="0"/>
          </a:p>
          <a:p>
            <a:endParaRPr lang="pt-PT" dirty="0"/>
          </a:p>
        </p:txBody>
      </p:sp>
      <p:graphicFrame>
        <p:nvGraphicFramePr>
          <p:cNvPr id="4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848350"/>
              </p:ext>
            </p:extLst>
          </p:nvPr>
        </p:nvGraphicFramePr>
        <p:xfrm>
          <a:off x="5112060" y="1943835"/>
          <a:ext cx="3777940" cy="297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7" y="1795666"/>
            <a:ext cx="4367694" cy="11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7" y="3068960"/>
            <a:ext cx="4367694" cy="116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49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Solução Desenvolvida</a:t>
            </a:r>
            <a:endParaRPr lang="pt-PT" dirty="0"/>
          </a:p>
        </p:txBody>
      </p:sp>
      <p:grpSp>
        <p:nvGrpSpPr>
          <p:cNvPr id="3" name="Group 2"/>
          <p:cNvGrpSpPr/>
          <p:nvPr/>
        </p:nvGrpSpPr>
        <p:grpSpPr>
          <a:xfrm>
            <a:off x="1262140" y="1446185"/>
            <a:ext cx="6435715" cy="4133891"/>
            <a:chOff x="1262140" y="1446185"/>
            <a:chExt cx="6435715" cy="4133891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96725" y="2825344"/>
              <a:ext cx="4770530" cy="120211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2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Reconhecimento baseado em features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262140" y="4346791"/>
              <a:ext cx="6435715" cy="1233285"/>
            </a:xfrm>
            <a:prstGeom prst="rect">
              <a:avLst/>
            </a:prstGeom>
            <a:ln w="28575">
              <a:solidFill>
                <a:srgbClr val="FF0000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2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Reconhecimento e Pose baseado no modelo 3D do objecto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095060" y="1446185"/>
              <a:ext cx="4770530" cy="112512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2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Sensorização e </a:t>
              </a:r>
              <a:r>
                <a:rPr lang="pt-PT" sz="2800" b="0" dirty="0" smtClean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segmentação</a:t>
              </a:r>
              <a:endPara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480325" y="2571310"/>
              <a:ext cx="1665" cy="254034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4479998" y="4027462"/>
              <a:ext cx="1992" cy="319329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19607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 </a:t>
            </a:r>
            <a:r>
              <a:rPr lang="pt-PT" dirty="0"/>
              <a:t>de </a:t>
            </a:r>
            <a:r>
              <a:rPr lang="pt-PT" dirty="0" smtClean="0"/>
              <a:t>Ajuste </a:t>
            </a:r>
            <a:r>
              <a:rPr lang="pt-PT" dirty="0"/>
              <a:t>- "Perfect Match"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Inicialmente utilizado para localização 2D  – Futebol Robótico.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Recentemente extrapolado para 3D (3 graus de liberdade).</a:t>
            </a:r>
          </a:p>
          <a:p>
            <a:pPr lvl="8"/>
            <a:r>
              <a:rPr lang="pt-PT" dirty="0" smtClean="0"/>
              <a:t>               </a:t>
            </a:r>
            <a:endParaRPr lang="pt-PT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2123855"/>
            <a:ext cx="36385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Full-size image (28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4" y="4554125"/>
            <a:ext cx="4454899" cy="13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Full-size image (44 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14" y="1985755"/>
            <a:ext cx="1880415" cy="18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41788" y="5233827"/>
            <a:ext cx="3648212" cy="110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fontAlgn="base">
              <a:lnSpc>
                <a:spcPct val="89000"/>
              </a:lnSpc>
              <a:spcBef>
                <a:spcPct val="0"/>
              </a:spcBef>
              <a:spcAft>
                <a:spcPct val="0"/>
              </a:spcAft>
            </a:pPr>
            <a:r>
              <a:rPr lang="pt-PT" sz="1400" b="0" dirty="0"/>
              <a:t>[1] Miguel Pinto, </a:t>
            </a:r>
            <a:r>
              <a:rPr lang="en-US" sz="1400" b="0" dirty="0"/>
              <a:t>SLAM for 3D Map Building to be used in a Matching Localization Algorithm, </a:t>
            </a:r>
            <a:r>
              <a:rPr lang="en-US" sz="1400" b="0" dirty="0" err="1"/>
              <a:t>Tese</a:t>
            </a:r>
            <a:r>
              <a:rPr lang="en-US" sz="1400" b="0" dirty="0"/>
              <a:t> </a:t>
            </a:r>
            <a:r>
              <a:rPr lang="en-US" sz="1400" b="0" dirty="0" err="1"/>
              <a:t>Doutoramento</a:t>
            </a:r>
            <a:r>
              <a:rPr lang="en-US" sz="1400" b="0" dirty="0"/>
              <a:t> FEUP 2013</a:t>
            </a:r>
            <a:endParaRPr lang="pt-PT" sz="1400" b="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69099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 </a:t>
            </a:r>
            <a:r>
              <a:rPr lang="pt-PT" dirty="0"/>
              <a:t>de </a:t>
            </a:r>
            <a:r>
              <a:rPr lang="pt-PT" dirty="0" smtClean="0"/>
              <a:t>Ajuste </a:t>
            </a:r>
            <a:r>
              <a:rPr lang="pt-PT" dirty="0"/>
              <a:t>- "Perfect Match"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36675"/>
            <a:ext cx="5765862" cy="4897438"/>
          </a:xfrm>
        </p:spPr>
        <p:txBody>
          <a:bodyPr/>
          <a:lstStyle/>
          <a:p>
            <a:r>
              <a:rPr lang="pt-PT" dirty="0" smtClean="0"/>
              <a:t>Set-up </a:t>
            </a:r>
          </a:p>
          <a:p>
            <a:pPr lvl="1"/>
            <a:r>
              <a:rPr lang="pt-PT" dirty="0" smtClean="0"/>
              <a:t>Modelo 3D do cenario/objecto – Mapa em Grelha</a:t>
            </a:r>
          </a:p>
          <a:p>
            <a:pPr lvl="1"/>
            <a:endParaRPr lang="pt-PT" dirty="0" smtClean="0"/>
          </a:p>
          <a:p>
            <a:pPr lvl="1"/>
            <a:r>
              <a:rPr lang="pt-PT" dirty="0" smtClean="0"/>
              <a:t>Cálculo da respectiva matriz de distâncias</a:t>
            </a:r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pPr lvl="1"/>
            <a:r>
              <a:rPr lang="pt-PT" dirty="0"/>
              <a:t>Cálculo das </a:t>
            </a:r>
            <a:r>
              <a:rPr lang="pt-PT" dirty="0" smtClean="0"/>
              <a:t>matrizes </a:t>
            </a:r>
            <a:r>
              <a:rPr lang="pt-PT" dirty="0"/>
              <a:t>de gradiente segundo os eixos x e 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63" y="1269168"/>
            <a:ext cx="2142974" cy="29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05" y="3427258"/>
            <a:ext cx="4635515" cy="1576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75" y="4644135"/>
            <a:ext cx="2724551" cy="183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35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 </a:t>
            </a:r>
            <a:r>
              <a:rPr lang="pt-PT" dirty="0"/>
              <a:t>de </a:t>
            </a:r>
            <a:r>
              <a:rPr lang="pt-PT" dirty="0" smtClean="0"/>
              <a:t>Ajuste </a:t>
            </a:r>
            <a:r>
              <a:rPr lang="pt-PT" dirty="0"/>
              <a:t>- "Perfect Match"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813" y="1336675"/>
            <a:ext cx="3717137" cy="4897438"/>
          </a:xfrm>
        </p:spPr>
        <p:txBody>
          <a:bodyPr/>
          <a:lstStyle/>
          <a:p>
            <a:r>
              <a:rPr lang="pt-PT" b="1" dirty="0" smtClean="0"/>
              <a:t>Objectivo:</a:t>
            </a:r>
          </a:p>
          <a:p>
            <a:pPr lvl="1"/>
            <a:r>
              <a:rPr lang="pt-PT" dirty="0" smtClean="0"/>
              <a:t>Minimizaçao Erro:</a:t>
            </a:r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r>
              <a:rPr lang="pt-PT" dirty="0" smtClean="0"/>
              <a:t>Dado:</a:t>
            </a:r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r>
              <a:rPr lang="pt-PT" dirty="0" smtClean="0"/>
              <a:t>Output:</a:t>
            </a:r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4" y="5139190"/>
            <a:ext cx="3253953" cy="4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8" y="3438750"/>
            <a:ext cx="4345905" cy="9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3588" r="14265" b="-1"/>
          <a:stretch/>
        </p:blipFill>
        <p:spPr bwMode="auto">
          <a:xfrm>
            <a:off x="292718" y="2168860"/>
            <a:ext cx="3838807" cy="76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52" y="2458896"/>
            <a:ext cx="4102813" cy="19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36985" y="1315030"/>
            <a:ext cx="3698448" cy="4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8925" indent="-288925" eaLnBrk="0" hangingPunct="0">
              <a:spcBef>
                <a:spcPct val="50000"/>
              </a:spcBef>
              <a:spcAft>
                <a:spcPct val="10000"/>
              </a:spcAft>
              <a:buClr>
                <a:srgbClr val="8C192D"/>
              </a:buClr>
              <a:buSzPct val="50000"/>
              <a:buFont typeface="Monotype Sorts" pitchFamily="2" charset="2"/>
              <a:buChar char="n"/>
            </a:pPr>
            <a:r>
              <a:rPr lang="pt-PT" sz="2400" dirty="0" smtClean="0">
                <a:latin typeface="+mn-lt"/>
                <a:cs typeface="+mn-cs"/>
              </a:rPr>
              <a:t>Optimização – </a:t>
            </a:r>
            <a:r>
              <a:rPr lang="pt-PT" sz="2400" dirty="0" smtClean="0">
                <a:latin typeface="+mn-lt"/>
                <a:cs typeface="+mn-cs"/>
              </a:rPr>
              <a:t>RPROP:</a:t>
            </a:r>
            <a:endParaRPr lang="pt-PT" sz="2400" dirty="0">
              <a:latin typeface="+mn-lt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4346974" y="1525536"/>
            <a:ext cx="1" cy="4708577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296308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30" y="3564015"/>
            <a:ext cx="7155795" cy="249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 </a:t>
            </a:r>
            <a:r>
              <a:rPr lang="pt-PT" dirty="0"/>
              <a:t>de </a:t>
            </a:r>
            <a:r>
              <a:rPr lang="pt-PT" dirty="0" smtClean="0"/>
              <a:t>Ajuste </a:t>
            </a:r>
            <a:r>
              <a:rPr lang="pt-PT" dirty="0"/>
              <a:t>- "Perfect Match"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15" y="1336675"/>
            <a:ext cx="8514585" cy="4897438"/>
          </a:xfrm>
        </p:spPr>
        <p:txBody>
          <a:bodyPr/>
          <a:lstStyle/>
          <a:p>
            <a:r>
              <a:rPr lang="pt-PT" dirty="0" smtClean="0"/>
              <a:t>Com a introdução do Perfect Match (PM) </a:t>
            </a:r>
          </a:p>
          <a:p>
            <a:pPr lvl="1"/>
            <a:r>
              <a:rPr lang="pt-PT" dirty="0" smtClean="0"/>
              <a:t>Um aborgadem diferente da utilizada pelos métodos de Machine Learning é considereda (Matching Geometrico vs Extracção de </a:t>
            </a:r>
            <a:r>
              <a:rPr lang="pt-PT" i="1" dirty="0" smtClean="0"/>
              <a:t>features</a:t>
            </a:r>
            <a:r>
              <a:rPr lang="pt-PT" dirty="0" smtClean="0"/>
              <a:t>).</a:t>
            </a:r>
          </a:p>
          <a:p>
            <a:pPr lvl="1"/>
            <a:r>
              <a:rPr lang="pt-PT" dirty="0" smtClean="0"/>
              <a:t>Possibilidade de complementar a informação extraída anteriormente </a:t>
            </a:r>
            <a:r>
              <a:rPr lang="pt-PT" dirty="0"/>
              <a:t>(</a:t>
            </a:r>
            <a:r>
              <a:rPr lang="pt-PT" i="1" dirty="0" smtClean="0"/>
              <a:t>features</a:t>
            </a:r>
            <a:r>
              <a:rPr lang="pt-PT" dirty="0" smtClean="0"/>
              <a:t>).</a:t>
            </a:r>
          </a:p>
          <a:p>
            <a:endParaRPr lang="pt-PT" dirty="0" smtClean="0"/>
          </a:p>
          <a:p>
            <a:r>
              <a:rPr lang="pt-PT" dirty="0" smtClean="0"/>
              <a:t>Treino e Classificação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1891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Soluções </a:t>
            </a:r>
            <a:r>
              <a:rPr lang="pt-PT" dirty="0"/>
              <a:t>I</a:t>
            </a:r>
            <a:r>
              <a:rPr lang="pt-PT" dirty="0" smtClean="0"/>
              <a:t>ndustriais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Identificação:</a:t>
            </a:r>
          </a:p>
          <a:p>
            <a:pPr lvl="1"/>
            <a:r>
              <a:rPr lang="pt-PT" dirty="0" smtClean="0"/>
              <a:t>(a) Colocação de tags passivas/activas no produto a ser manipulado permitindo a  sua identificação;</a:t>
            </a:r>
          </a:p>
          <a:p>
            <a:pPr lvl="1"/>
            <a:endParaRPr lang="pt-PT" dirty="0" smtClean="0"/>
          </a:p>
          <a:p>
            <a:pPr marL="479425" lvl="1" indent="0">
              <a:buNone/>
            </a:pPr>
            <a:endParaRPr lang="pt-PT" dirty="0" smtClean="0"/>
          </a:p>
          <a:p>
            <a:pPr marL="479425" lvl="1" indent="0">
              <a:buNone/>
            </a:pPr>
            <a:endParaRPr lang="pt-PT" dirty="0" smtClean="0"/>
          </a:p>
          <a:p>
            <a:pPr lvl="1"/>
            <a:r>
              <a:rPr lang="pt-PT" dirty="0" smtClean="0"/>
              <a:t>(b) Integração do robô numa rede de comunicação associada à gestão de produção.</a:t>
            </a:r>
          </a:p>
          <a:p>
            <a:pPr lvl="1"/>
            <a:endParaRPr lang="pt-PT" dirty="0" smtClean="0"/>
          </a:p>
          <a:p>
            <a:r>
              <a:rPr lang="pt-PT" dirty="0" smtClean="0"/>
              <a:t>Posicionamento:</a:t>
            </a:r>
          </a:p>
          <a:p>
            <a:pPr lvl="1"/>
            <a:r>
              <a:rPr lang="pt-PT" dirty="0" smtClean="0"/>
              <a:t>A cada produto é associada uma posição especifica para a qual o robô industrial possui/conhece a trajectória a executar. </a:t>
            </a:r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endParaRPr lang="pt-PT" dirty="0"/>
          </a:p>
        </p:txBody>
      </p:sp>
      <p:pic>
        <p:nvPicPr>
          <p:cNvPr id="1034" name="Picture 10" descr="http://www.ictrfid.com/images/rfid-ta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57" y="2503489"/>
            <a:ext cx="1474043" cy="11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2528900"/>
            <a:ext cx="1710190" cy="111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55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Algoritmo </a:t>
            </a:r>
            <a:r>
              <a:rPr lang="pt-PT" dirty="0"/>
              <a:t>de </a:t>
            </a:r>
            <a:r>
              <a:rPr lang="pt-PT" dirty="0" smtClean="0"/>
              <a:t>Ajuste </a:t>
            </a:r>
            <a:r>
              <a:rPr lang="pt-PT" dirty="0"/>
              <a:t>- "Perfect Match"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1850250"/>
            <a:ext cx="31268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53825"/>
            <a:ext cx="32373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5415" y="1336675"/>
            <a:ext cx="8514585" cy="4897438"/>
          </a:xfrm>
        </p:spPr>
        <p:txBody>
          <a:bodyPr/>
          <a:lstStyle/>
          <a:p>
            <a:r>
              <a:rPr lang="pt-PT" dirty="0" smtClean="0"/>
              <a:t>Exemplo de execução do “Matching” 3D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4257173"/>
            <a:ext cx="78009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60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Solução Desenvolvida</a:t>
            </a:r>
            <a:endParaRPr lang="pt-PT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211960" y="1133745"/>
            <a:ext cx="0" cy="5310590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27" name="Group 26"/>
          <p:cNvGrpSpPr/>
          <p:nvPr/>
        </p:nvGrpSpPr>
        <p:grpSpPr>
          <a:xfrm>
            <a:off x="64583" y="2339516"/>
            <a:ext cx="4057367" cy="2754669"/>
            <a:chOff x="1262140" y="1446185"/>
            <a:chExt cx="6435715" cy="413389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096725" y="2825344"/>
              <a:ext cx="4770530" cy="1202118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1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Reconhecimento baseado em features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262140" y="4346791"/>
              <a:ext cx="6435715" cy="1233285"/>
            </a:xfrm>
            <a:prstGeom prst="rect">
              <a:avLst/>
            </a:prstGeom>
            <a:ln w="28575">
              <a:solidFill>
                <a:srgbClr val="FF0000"/>
              </a:solidFill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1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Reconhecimento e Pose baseado no modelo 3D do objecto</a:t>
              </a: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131107" y="1446185"/>
              <a:ext cx="4770530" cy="1125125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pt-PT" sz="1800" b="0" dirty="0">
                  <a:solidFill>
                    <a:schemeClr val="tx1"/>
                  </a:solidFill>
                  <a:latin typeface="Trebuchet MS" pitchFamily="34" charset="0"/>
                  <a:cs typeface="Times New Roman" pitchFamily="18" charset="0"/>
                </a:rPr>
                <a:t>Sensorização e Segmentação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4480325" y="2571310"/>
              <a:ext cx="1665" cy="254034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>
              <a:off x="4479998" y="4027462"/>
              <a:ext cx="1992" cy="319329"/>
            </a:xfrm>
            <a:prstGeom prst="straightConnector1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05" y="1234554"/>
            <a:ext cx="4366428" cy="466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0" y="3732148"/>
            <a:ext cx="394143" cy="6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185" y="3732148"/>
            <a:ext cx="448685" cy="6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0" y="3713098"/>
            <a:ext cx="448685" cy="6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5" y="2327343"/>
            <a:ext cx="506394" cy="56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39516"/>
            <a:ext cx="448685" cy="60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66" y="2254995"/>
            <a:ext cx="394143" cy="6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202070" y="2440685"/>
            <a:ext cx="540060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 smtClean="0"/>
              <a:t>....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00932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Parceiro Industrial – FLUPOL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8925" lvl="1" indent="-288925">
              <a:spcBef>
                <a:spcPct val="50000"/>
              </a:spcBef>
              <a:buClr>
                <a:srgbClr val="8C192D"/>
              </a:buClr>
              <a:buSzPct val="50000"/>
              <a:buFont typeface="Monotype Sorts" pitchFamily="2" charset="2"/>
              <a:buChar char="n"/>
            </a:pPr>
            <a:r>
              <a:rPr lang="pt-PT" sz="2400" dirty="0">
                <a:solidFill>
                  <a:schemeClr val="tx1"/>
                </a:solidFill>
                <a:ea typeface="+mn-ea"/>
                <a:cs typeface="+mn-cs"/>
              </a:rPr>
              <a:t>Área de Negócio e Principais </a:t>
            </a:r>
            <a:r>
              <a:rPr lang="pt-PT" sz="2400" dirty="0" smtClean="0">
                <a:solidFill>
                  <a:schemeClr val="tx1"/>
                </a:solidFill>
                <a:ea typeface="+mn-ea"/>
                <a:cs typeface="+mn-cs"/>
              </a:rPr>
              <a:t>Requisitos:</a:t>
            </a:r>
          </a:p>
          <a:p>
            <a:pPr lvl="1"/>
            <a:r>
              <a:rPr lang="pt-PT" dirty="0"/>
              <a:t>Empresa especializada no revestimento de superfícies essencialmente na área da industria alimentar resolvendo problemas de adesão, lubrificação, corrosão, </a:t>
            </a:r>
            <a:r>
              <a:rPr lang="pt-PT" dirty="0" err="1"/>
              <a:t>etc</a:t>
            </a:r>
            <a:r>
              <a:rPr lang="pt-PT" dirty="0"/>
              <a:t>;</a:t>
            </a:r>
          </a:p>
          <a:p>
            <a:pPr lvl="1"/>
            <a:r>
              <a:rPr lang="pt-PT" dirty="0" smtClean="0"/>
              <a:t>Necessidade </a:t>
            </a:r>
            <a:r>
              <a:rPr lang="pt-PT" dirty="0"/>
              <a:t>de elevado grau de especialização dos seus operadores (&gt;12 meses de treino);</a:t>
            </a:r>
          </a:p>
          <a:p>
            <a:pPr lvl="1"/>
            <a:endParaRPr lang="pt-PT" dirty="0" smtClean="0"/>
          </a:p>
          <a:p>
            <a:r>
              <a:rPr lang="pt-PT" dirty="0" smtClean="0"/>
              <a:t>Caraterísticas do processo produtivo</a:t>
            </a:r>
            <a:endParaRPr lang="pt-PT" dirty="0"/>
          </a:p>
          <a:p>
            <a:pPr lvl="1"/>
            <a:r>
              <a:rPr lang="pt-PT" dirty="0"/>
              <a:t>Necessidade de grande flexibilidade do processo produtivo devido ao elevado leque de produtos tratados na empresa</a:t>
            </a:r>
            <a:r>
              <a:rPr lang="pt-PT" dirty="0" smtClean="0"/>
              <a:t>;</a:t>
            </a:r>
          </a:p>
          <a:p>
            <a:pPr lvl="1"/>
            <a:r>
              <a:rPr lang="pt-PT" dirty="0" smtClean="0"/>
              <a:t>Produção de pequenas séries de produtos.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05721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Célula Industrial</a:t>
            </a:r>
            <a:endParaRPr lang="pt-PT" dirty="0"/>
          </a:p>
        </p:txBody>
      </p:sp>
      <p:pic>
        <p:nvPicPr>
          <p:cNvPr id="2" name="VideoTese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143000"/>
            <a:ext cx="7344435" cy="48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8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1127" y="1156655"/>
            <a:ext cx="850582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0" fontAlgn="base" hangingPunct="0">
              <a:spcBef>
                <a:spcPct val="50000"/>
              </a:spcBef>
              <a:spcAft>
                <a:spcPct val="10000"/>
              </a:spcAft>
              <a:buClr>
                <a:srgbClr val="8C192D"/>
              </a:buClr>
              <a:buSzPct val="50000"/>
              <a:buFont typeface="Monotype Sort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193675" algn="l" rtl="0" eaLnBrk="0" fontAlgn="base" hangingPunct="0">
              <a:spcBef>
                <a:spcPct val="20000"/>
              </a:spcBef>
              <a:spcAft>
                <a:spcPct val="10000"/>
              </a:spcAft>
              <a:buChar char="•"/>
              <a:defRPr sz="2000">
                <a:solidFill>
                  <a:srgbClr val="0000CC"/>
                </a:solidFill>
                <a:latin typeface="+mn-lt"/>
              </a:defRPr>
            </a:lvl2pPr>
            <a:lvl3pPr marL="1050925" indent="-187325" algn="l" rtl="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 marL="1438275" indent="-19685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</a:pPr>
            <a:endParaRPr lang="pt-PT" b="0" i="0" kern="0" dirty="0" smtClean="0"/>
          </a:p>
          <a:p>
            <a:pPr>
              <a:lnSpc>
                <a:spcPct val="100000"/>
              </a:lnSpc>
            </a:pPr>
            <a:endParaRPr lang="pt-PT" b="0" i="0" kern="0" dirty="0"/>
          </a:p>
          <a:p>
            <a:pPr>
              <a:lnSpc>
                <a:spcPct val="100000"/>
              </a:lnSpc>
            </a:pPr>
            <a:endParaRPr lang="pt-PT" b="0" i="0" kern="0" dirty="0" smtClean="0"/>
          </a:p>
          <a:p>
            <a:pPr>
              <a:lnSpc>
                <a:spcPct val="100000"/>
              </a:lnSpc>
            </a:pPr>
            <a:endParaRPr lang="pt-PT" b="0" i="0" kern="0" dirty="0"/>
          </a:p>
          <a:p>
            <a:pPr>
              <a:lnSpc>
                <a:spcPct val="100000"/>
              </a:lnSpc>
            </a:pPr>
            <a:r>
              <a:rPr lang="pt-PT" b="0" i="0" kern="0" dirty="0" smtClean="0"/>
              <a:t>Resultados de Classificação</a:t>
            </a:r>
          </a:p>
          <a:p>
            <a:pPr lvl="1">
              <a:lnSpc>
                <a:spcPct val="100000"/>
              </a:lnSpc>
            </a:pPr>
            <a:r>
              <a:rPr lang="pt-PT" b="0" i="0" kern="0" dirty="0" smtClean="0"/>
              <a:t>Apenas com SVM 98.3% (apresentado anteriormente)</a:t>
            </a:r>
          </a:p>
          <a:p>
            <a:pPr lvl="1">
              <a:lnSpc>
                <a:spcPct val="100000"/>
              </a:lnSpc>
            </a:pPr>
            <a:r>
              <a:rPr lang="pt-PT" b="0" i="0" kern="0" dirty="0" smtClean="0"/>
              <a:t>Com a arquitectura desenvolvida 99.2%</a:t>
            </a:r>
          </a:p>
          <a:p>
            <a:pPr marL="479425" lvl="1" indent="0">
              <a:lnSpc>
                <a:spcPct val="100000"/>
              </a:lnSpc>
              <a:buNone/>
            </a:pPr>
            <a:endParaRPr lang="pt-PT" b="0" i="0" kern="0" dirty="0" smtClean="0"/>
          </a:p>
          <a:p>
            <a:pPr>
              <a:lnSpc>
                <a:spcPct val="100000"/>
              </a:lnSpc>
            </a:pPr>
            <a:endParaRPr lang="pt-PT" b="0" i="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Resultados Ambiente Industrial</a:t>
            </a:r>
            <a:endParaRPr lang="pt-PT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5004175"/>
            <a:ext cx="5824395" cy="69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9" y="1268760"/>
            <a:ext cx="4065858" cy="147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0" y="1771225"/>
            <a:ext cx="4081685" cy="183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970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71127" y="1156655"/>
            <a:ext cx="8505825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0" fontAlgn="base" hangingPunct="0">
              <a:spcBef>
                <a:spcPct val="50000"/>
              </a:spcBef>
              <a:spcAft>
                <a:spcPct val="10000"/>
              </a:spcAft>
              <a:buClr>
                <a:srgbClr val="8C192D"/>
              </a:buClr>
              <a:buSzPct val="50000"/>
              <a:buFont typeface="Monotype Sort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193675" algn="l" rtl="0" eaLnBrk="0" fontAlgn="base" hangingPunct="0">
              <a:spcBef>
                <a:spcPct val="20000"/>
              </a:spcBef>
              <a:spcAft>
                <a:spcPct val="10000"/>
              </a:spcAft>
              <a:buChar char="•"/>
              <a:defRPr sz="2000">
                <a:solidFill>
                  <a:srgbClr val="0000CC"/>
                </a:solidFill>
                <a:latin typeface="+mn-lt"/>
              </a:defRPr>
            </a:lvl2pPr>
            <a:lvl3pPr marL="1050925" indent="-187325" algn="l" rtl="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 sz="1800">
                <a:solidFill>
                  <a:schemeClr val="tx1"/>
                </a:solidFill>
                <a:latin typeface="+mn-lt"/>
              </a:defRPr>
            </a:lvl3pPr>
            <a:lvl4pPr marL="1438275" indent="-196850" algn="l" rtl="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PT" b="0" i="0" kern="0" dirty="0" smtClean="0"/>
              <a:t>Resultados Precisão – Estimação da Posição 3 DoF</a:t>
            </a:r>
          </a:p>
          <a:p>
            <a:pPr lvl="1">
              <a:lnSpc>
                <a:spcPct val="100000"/>
              </a:lnSpc>
            </a:pPr>
            <a:r>
              <a:rPr lang="pt-PT" b="0" i="0" kern="0" dirty="0" smtClean="0"/>
              <a:t>Peças acopladas a um robô industrial;</a:t>
            </a:r>
          </a:p>
          <a:p>
            <a:pPr lvl="1">
              <a:lnSpc>
                <a:spcPct val="100000"/>
              </a:lnSpc>
            </a:pPr>
            <a:r>
              <a:rPr lang="pt-PT" b="0" i="0" kern="0" dirty="0" smtClean="0"/>
              <a:t>Robô industrial:</a:t>
            </a:r>
          </a:p>
          <a:p>
            <a:pPr lvl="2">
              <a:lnSpc>
                <a:spcPct val="100000"/>
              </a:lnSpc>
            </a:pPr>
            <a:r>
              <a:rPr lang="pt-PT" b="0" i="0" kern="0" dirty="0" smtClean="0"/>
              <a:t>Repetitibiliade:  +- 0.01 mm ; 0.5 mm Precisão Volumétrica: </a:t>
            </a:r>
          </a:p>
          <a:p>
            <a:pPr>
              <a:lnSpc>
                <a:spcPct val="100000"/>
              </a:lnSpc>
            </a:pPr>
            <a:endParaRPr lang="pt-PT" b="0" i="0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Resultados Ambiente Industrial</a:t>
            </a:r>
            <a:endParaRPr lang="pt-P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33" y="2753925"/>
            <a:ext cx="7162557" cy="35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713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Comparação </a:t>
            </a:r>
            <a:r>
              <a:rPr lang="pt-PT" dirty="0"/>
              <a:t>R</a:t>
            </a:r>
            <a:r>
              <a:rPr lang="pt-PT" dirty="0" smtClean="0"/>
              <a:t>esultados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Solução desenvolvida vs Solução estado da arte</a:t>
            </a:r>
          </a:p>
          <a:p>
            <a:pPr lvl="1"/>
            <a:r>
              <a:rPr lang="pt-PT" dirty="0" smtClean="0"/>
              <a:t>Descritor baseados no cálculo da relação dos vectores normais da superficie do sólido e o view-point do sensor;</a:t>
            </a:r>
          </a:p>
          <a:p>
            <a:pPr lvl="1"/>
            <a:r>
              <a:rPr lang="pt-PT" dirty="0" smtClean="0"/>
              <a:t>Após a construção do descriptor utiliza o k-NN para classificação e para estimação da posição;</a:t>
            </a:r>
            <a:endParaRPr lang="pt-PT" dirty="0"/>
          </a:p>
          <a:p>
            <a:pPr lvl="2"/>
            <a:r>
              <a:rPr lang="pt-PT" dirty="0" smtClean="0"/>
              <a:t>A Estimação da posição é dependente da resolução da amostragem do objecto durante a fase de treino.</a:t>
            </a:r>
          </a:p>
          <a:p>
            <a:pPr marL="479425" lvl="1" indent="0">
              <a:buNone/>
            </a:pPr>
            <a:endParaRPr lang="pt-PT" dirty="0" smtClean="0"/>
          </a:p>
          <a:p>
            <a:pPr lvl="1"/>
            <a:endParaRPr lang="pt-PT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48815"/>
              </p:ext>
            </p:extLst>
          </p:nvPr>
        </p:nvGraphicFramePr>
        <p:xfrm>
          <a:off x="4481990" y="3862345"/>
          <a:ext cx="3915436" cy="2626995"/>
        </p:xfrm>
        <a:graphic>
          <a:graphicData uri="http://schemas.openxmlformats.org/drawingml/2006/table">
            <a:tbl>
              <a:tblPr/>
              <a:tblGrid>
                <a:gridCol w="2080775"/>
                <a:gridCol w="1834661"/>
              </a:tblGrid>
              <a:tr h="375285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SVM &amp; PM</a:t>
                      </a:r>
                      <a:endParaRPr lang="pt-PT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t-PT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VFH &amp; K-NN</a:t>
                      </a:r>
                      <a:endParaRPr lang="pt-PT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8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Percentagem Classificação</a:t>
                      </a:r>
                      <a:endParaRPr lang="pt-PT" sz="2400" b="1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65888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99.2 %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8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Tempo Computacional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65888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3s </a:t>
                      </a:r>
                      <a:r>
                        <a:rPr lang="pt-PT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(Max)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5s </a:t>
                      </a:r>
                      <a:r>
                        <a:rPr lang="pt-PT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(Max</a:t>
                      </a:r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8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PT" sz="2400" b="1" i="0" u="none" strike="noStrike" dirty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Degrees of Freedom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365888"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DoF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DoF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75" y="4039762"/>
            <a:ext cx="2737277" cy="217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268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Conclusões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Actualmente os robôs industriais não estão preparadas para trabalhar em ambiente de produção bastante dinâmicos e flexiveis;</a:t>
            </a:r>
          </a:p>
          <a:p>
            <a:r>
              <a:rPr lang="pt-PT" dirty="0"/>
              <a:t>Necessidade de uma solução com custos adequados à utilização por parte de </a:t>
            </a:r>
            <a:r>
              <a:rPr lang="pt-PT" dirty="0" smtClean="0"/>
              <a:t>PME’s;</a:t>
            </a:r>
          </a:p>
          <a:p>
            <a:r>
              <a:rPr lang="pt-PT" dirty="0" smtClean="0"/>
              <a:t> Foi proposta um arquitectura para classificação e estimação da posição do objecto 3 DoF;</a:t>
            </a:r>
          </a:p>
          <a:p>
            <a:r>
              <a:rPr lang="pt-PT" dirty="0" smtClean="0"/>
              <a:t>Testada em ambiente industrial onde uma elevada percentagem de classificação foi conseguida.</a:t>
            </a: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906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Trabalho Futuro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Foco no algoritmo Perfect Match</a:t>
            </a:r>
          </a:p>
          <a:p>
            <a:pPr lvl="1"/>
            <a:r>
              <a:rPr lang="pt-PT" dirty="0" smtClean="0"/>
              <a:t>Aumentar a velocidade computacional:</a:t>
            </a:r>
          </a:p>
          <a:p>
            <a:pPr lvl="2"/>
            <a:r>
              <a:rPr lang="pt-PT" dirty="0" smtClean="0"/>
              <a:t>Optimização do código;</a:t>
            </a:r>
          </a:p>
          <a:p>
            <a:pPr lvl="2"/>
            <a:r>
              <a:rPr lang="pt-PT" dirty="0" smtClean="0"/>
              <a:t>Desenvolvimento baseado em  GPU/CUDA.</a:t>
            </a:r>
          </a:p>
          <a:p>
            <a:pPr lvl="1"/>
            <a:r>
              <a:rPr lang="pt-PT" dirty="0" smtClean="0"/>
              <a:t>Extrapolação do algoritmo para estimação de 6 DoF.</a:t>
            </a:r>
          </a:p>
          <a:p>
            <a:r>
              <a:rPr lang="pt-PT" dirty="0" smtClean="0"/>
              <a:t>Validação da solução para outros cenarios e aplicações industriais – certamente obrigando à introdução de novas </a:t>
            </a:r>
            <a:r>
              <a:rPr lang="pt-PT" i="1" dirty="0" smtClean="0"/>
              <a:t>features</a:t>
            </a:r>
            <a:r>
              <a:rPr lang="pt-PT" dirty="0" smtClean="0"/>
              <a:t>. </a:t>
            </a:r>
          </a:p>
          <a:p>
            <a:r>
              <a:rPr lang="pt-PT" dirty="0" smtClean="0"/>
              <a:t>Utilização do conceito “</a:t>
            </a:r>
            <a:r>
              <a:rPr lang="pt-PT" dirty="0" err="1" smtClean="0"/>
              <a:t>sincrovision</a:t>
            </a:r>
            <a:r>
              <a:rPr lang="pt-PT" dirty="0" smtClean="0"/>
              <a:t>” (patenteada) para aumentar a robustez da solução triangulação câmara laser com a variação de luz ambiente e reflectividade dos materiais.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77116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13" y="368660"/>
            <a:ext cx="8624887" cy="685800"/>
          </a:xfrm>
        </p:spPr>
        <p:txBody>
          <a:bodyPr/>
          <a:lstStyle/>
          <a:p>
            <a:r>
              <a:rPr lang="pt-PT" dirty="0" smtClean="0"/>
              <a:t>Produção Científica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Directamente da tese Doutoramento</a:t>
            </a:r>
          </a:p>
          <a:p>
            <a:pPr lvl="1"/>
            <a:r>
              <a:rPr lang="pt-PT" dirty="0" smtClean="0"/>
              <a:t>2 Artigos Revista ISI</a:t>
            </a:r>
            <a:endParaRPr lang="pt-PT" dirty="0"/>
          </a:p>
          <a:p>
            <a:pPr lvl="2"/>
            <a:r>
              <a:rPr lang="en-US" dirty="0" smtClean="0"/>
              <a:t>1 </a:t>
            </a:r>
            <a:r>
              <a:rPr lang="pt-PT" dirty="0" smtClean="0"/>
              <a:t>Publicado</a:t>
            </a:r>
            <a:r>
              <a:rPr lang="en-US" dirty="0" smtClean="0"/>
              <a:t> e 1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Revisão</a:t>
            </a:r>
            <a:r>
              <a:rPr lang="en-US" dirty="0" smtClean="0"/>
              <a:t>– </a:t>
            </a:r>
            <a:r>
              <a:rPr lang="en-US" i="1" dirty="0" smtClean="0"/>
              <a:t>Robotics and Computer Integrated Manufacturing (RCIM), Elsevier 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3 </a:t>
            </a:r>
            <a:r>
              <a:rPr lang="pt-PT" dirty="0" smtClean="0"/>
              <a:t>Artigo em conferência</a:t>
            </a:r>
          </a:p>
          <a:p>
            <a:pPr lvl="2"/>
            <a:r>
              <a:rPr lang="pt-PT" dirty="0" smtClean="0"/>
              <a:t>1 em </a:t>
            </a:r>
            <a:r>
              <a:rPr lang="pt-PT" i="1" dirty="0" smtClean="0"/>
              <a:t>The International Conference Flexible Automation and Intelligent Manufacturing (FAIM 2013) </a:t>
            </a:r>
            <a:r>
              <a:rPr lang="pt-PT" dirty="0" smtClean="0"/>
              <a:t>e 1 em </a:t>
            </a:r>
            <a:r>
              <a:rPr lang="en-US" i="1" dirty="0"/>
              <a:t>IEEE International Conference on Autonomous Robot Systems and Competitions (IEEE ICARSC 2014) </a:t>
            </a:r>
            <a:r>
              <a:rPr lang="pt-PT" i="1" dirty="0" smtClean="0"/>
              <a:t> 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1 </a:t>
            </a:r>
            <a:r>
              <a:rPr lang="pt-PT" dirty="0" smtClean="0"/>
              <a:t>Submetido</a:t>
            </a:r>
            <a:r>
              <a:rPr lang="en-US" dirty="0" smtClean="0"/>
              <a:t> </a:t>
            </a:r>
            <a:r>
              <a:rPr lang="en-US" i="1" dirty="0" smtClean="0"/>
              <a:t>- </a:t>
            </a:r>
            <a:r>
              <a:rPr lang="en-US" i="1" dirty="0"/>
              <a:t>International Conference on Intelligent Robots and Systems (IROS 2014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Outros</a:t>
            </a:r>
          </a:p>
          <a:p>
            <a:pPr lvl="1"/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pt-PT" dirty="0" smtClean="0"/>
              <a:t>artigos em Conferências (1 ICRA 2014)</a:t>
            </a:r>
          </a:p>
          <a:p>
            <a:pPr lvl="1"/>
            <a:r>
              <a:rPr lang="pt-PT" dirty="0" smtClean="0"/>
              <a:t>1 artigo em revista ISI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5726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Contribuições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Desenvolvimento de uma arquitectura genérica para reconhecimento de objectos e estimação da sua posição</a:t>
            </a:r>
          </a:p>
          <a:p>
            <a:pPr lvl="1"/>
            <a:r>
              <a:rPr lang="pt-PT" dirty="0" smtClean="0"/>
              <a:t>Pode ser considerada para diversas dituações e cenários;</a:t>
            </a:r>
          </a:p>
          <a:p>
            <a:pPr lvl="1"/>
            <a:r>
              <a:rPr lang="pt-PT" dirty="0" smtClean="0"/>
              <a:t>É independente da técnica de modelação 3D utilizada.</a:t>
            </a:r>
          </a:p>
          <a:p>
            <a:r>
              <a:rPr lang="pt-PT" dirty="0"/>
              <a:t>Introdução </a:t>
            </a:r>
            <a:r>
              <a:rPr lang="pt-PT" dirty="0" smtClean="0"/>
              <a:t>do “Perfect Match” </a:t>
            </a:r>
          </a:p>
          <a:p>
            <a:pPr lvl="1"/>
            <a:r>
              <a:rPr lang="pt-PT" dirty="0" smtClean="0"/>
              <a:t>Algoritmo para classificação e estimação da pose baseado </a:t>
            </a:r>
            <a:r>
              <a:rPr lang="pt-PT" dirty="0"/>
              <a:t>no modelo </a:t>
            </a:r>
            <a:r>
              <a:rPr lang="pt-PT" dirty="0" smtClean="0"/>
              <a:t>3D 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43" y="4064071"/>
            <a:ext cx="4860540" cy="217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518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baseado em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FFT – Componente DC</a:t>
            </a:r>
          </a:p>
          <a:p>
            <a:endParaRPr lang="pt-PT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6833"/>
            <a:ext cx="5454275" cy="198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9281"/>
            <a:ext cx="5468532" cy="195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4105898"/>
            <a:ext cx="2700872" cy="19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2075435"/>
            <a:ext cx="2700872" cy="192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73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baseado em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FFT – Componente DC Removido</a:t>
            </a:r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4105898"/>
            <a:ext cx="2700872" cy="19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2075435"/>
            <a:ext cx="2700872" cy="192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0195"/>
            <a:ext cx="5475326" cy="19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03157"/>
            <a:ext cx="5475326" cy="193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196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Reconhecimento baseado em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FFT – efeito de “leakage” atenuado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6" name="Picture 2" descr="C:\Users\Luís Rocha\Dropbox\Actual\mieec-distrib-v2009f\figures\FFT\OnduladoVertical\HammingWindowRemoveDC\FFTOnduladoVerticalHorizontalCutammingWindowRemove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4203394"/>
            <a:ext cx="3312368" cy="22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Luís Rocha\Dropbox\Actual\mieec-distrib-v2009f\figures\FFT\OnduladoVertical\HammingWindowRemoveDC\FFTOnduladoVerticalVerticalCutHammingWindowRemove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877841"/>
            <a:ext cx="3312368" cy="22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4105898"/>
            <a:ext cx="2700872" cy="192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18" y="2075435"/>
            <a:ext cx="2700872" cy="192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727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76" y="342900"/>
            <a:ext cx="8624887" cy="685800"/>
          </a:xfrm>
        </p:spPr>
        <p:txBody>
          <a:bodyPr/>
          <a:lstStyle/>
          <a:p>
            <a:r>
              <a:rPr lang="pt-PT" dirty="0" smtClean="0"/>
              <a:t>Solução </a:t>
            </a:r>
            <a:r>
              <a:rPr lang="pt-PT" dirty="0"/>
              <a:t>D</a:t>
            </a:r>
            <a:r>
              <a:rPr lang="pt-PT" dirty="0" smtClean="0"/>
              <a:t>esenvolvida 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096725" y="2825344"/>
            <a:ext cx="4770530" cy="120211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Reconhecimento 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Baseado </a:t>
            </a: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em F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eatures</a:t>
            </a:r>
            <a:endParaRPr lang="pt-PT" sz="2800" b="0" dirty="0">
              <a:solidFill>
                <a:schemeClr val="tx1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262140" y="4346791"/>
            <a:ext cx="6435715" cy="123328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Reconhecimento e</a:t>
            </a:r>
            <a:r>
              <a:rPr kumimoji="0" lang="pt-PT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 </a:t>
            </a: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P</a:t>
            </a:r>
            <a:r>
              <a:rPr kumimoji="0" lang="pt-PT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ose </a:t>
            </a: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B</a:t>
            </a:r>
            <a:r>
              <a:rPr kumimoji="0" lang="pt-PT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aseado no Modelo 3D do Objecto</a:t>
            </a:r>
            <a:endParaRPr kumimoji="0" lang="pt-PT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95060" y="1446185"/>
            <a:ext cx="4770530" cy="112512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Sensorização e S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egmentação</a:t>
            </a:r>
            <a:endParaRPr lang="pt-PT" sz="2800" b="0" dirty="0">
              <a:solidFill>
                <a:schemeClr val="tx1"/>
              </a:solidFill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13" idx="2"/>
            <a:endCxn id="8" idx="0"/>
          </p:cNvCxnSpPr>
          <p:nvPr/>
        </p:nvCxnSpPr>
        <p:spPr bwMode="auto">
          <a:xfrm>
            <a:off x="4480325" y="2571310"/>
            <a:ext cx="1665" cy="254034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>
            <a:stCxn id="8" idx="2"/>
            <a:endCxn id="11" idx="0"/>
          </p:cNvCxnSpPr>
          <p:nvPr/>
        </p:nvCxnSpPr>
        <p:spPr bwMode="auto">
          <a:xfrm flipH="1">
            <a:off x="4479998" y="4027462"/>
            <a:ext cx="1992" cy="319329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31946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Solução </a:t>
            </a:r>
            <a:r>
              <a:rPr lang="pt-PT" dirty="0"/>
              <a:t>D</a:t>
            </a:r>
            <a:r>
              <a:rPr lang="pt-PT" dirty="0" smtClean="0"/>
              <a:t>esenvolvida</a:t>
            </a:r>
            <a:endParaRPr lang="pt-PT" dirty="0"/>
          </a:p>
        </p:txBody>
      </p:sp>
      <p:sp>
        <p:nvSpPr>
          <p:cNvPr id="8" name="Rectangle 7"/>
          <p:cNvSpPr/>
          <p:nvPr/>
        </p:nvSpPr>
        <p:spPr bwMode="auto">
          <a:xfrm>
            <a:off x="2096725" y="2825344"/>
            <a:ext cx="4770530" cy="120211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Reconhecimento 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Baseado </a:t>
            </a:r>
            <a:r>
              <a:rPr lang="pt-PT" sz="2800" b="0" dirty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em F</a:t>
            </a:r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eatures</a:t>
            </a:r>
            <a:endParaRPr lang="pt-PT" sz="2800" b="0" dirty="0">
              <a:solidFill>
                <a:schemeClr val="tx1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262140" y="4346791"/>
            <a:ext cx="6435715" cy="123328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Reconhecimento e</a:t>
            </a:r>
            <a:r>
              <a:rPr kumimoji="0" lang="pt-PT" sz="28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cs typeface="Times New Roman" pitchFamily="18" charset="0"/>
              </a:rPr>
              <a:t> Pose Baseado no Modelo 3D do Objecto</a:t>
            </a:r>
            <a:endParaRPr kumimoji="0" lang="pt-PT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95060" y="1446185"/>
            <a:ext cx="4770530" cy="1125125"/>
          </a:xfrm>
          <a:prstGeom prst="rect">
            <a:avLst/>
          </a:prstGeom>
          <a:ln w="28575">
            <a:solidFill>
              <a:srgbClr val="FF0000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pt-PT" sz="2800" b="0" dirty="0" smtClean="0">
                <a:solidFill>
                  <a:schemeClr val="tx1"/>
                </a:solidFill>
                <a:latin typeface="Trebuchet MS" pitchFamily="34" charset="0"/>
                <a:cs typeface="Times New Roman" pitchFamily="18" charset="0"/>
              </a:rPr>
              <a:t>Sensorização e Segmentação</a:t>
            </a:r>
            <a:endParaRPr lang="pt-PT" sz="2800" b="0" dirty="0">
              <a:solidFill>
                <a:schemeClr val="tx1"/>
              </a:solidFill>
              <a:latin typeface="Trebuchet MS" pitchFamily="34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11" idx="2"/>
            <a:endCxn id="8" idx="0"/>
          </p:cNvCxnSpPr>
          <p:nvPr/>
        </p:nvCxnSpPr>
        <p:spPr bwMode="auto">
          <a:xfrm>
            <a:off x="4480325" y="2571310"/>
            <a:ext cx="1665" cy="254034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>
            <a:stCxn id="8" idx="2"/>
            <a:endCxn id="10" idx="0"/>
          </p:cNvCxnSpPr>
          <p:nvPr/>
        </p:nvCxnSpPr>
        <p:spPr bwMode="auto">
          <a:xfrm flipH="1">
            <a:off x="4479998" y="4027462"/>
            <a:ext cx="1992" cy="319329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74954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/>
              <a:t>Sensores para reconstrução </a:t>
            </a:r>
            <a:r>
              <a:rPr lang="pt-PT" b="1" dirty="0" smtClean="0"/>
              <a:t>2D/3D</a:t>
            </a:r>
            <a:endParaRPr lang="pt-PT" b="1" dirty="0"/>
          </a:p>
          <a:p>
            <a:pPr lvl="1"/>
            <a:r>
              <a:rPr lang="pt-PT" dirty="0"/>
              <a:t>Laser Range Finders;</a:t>
            </a:r>
          </a:p>
          <a:p>
            <a:pPr lvl="1"/>
            <a:r>
              <a:rPr lang="pt-PT" dirty="0" smtClean="0"/>
              <a:t>Triangulação Câmara Laser;</a:t>
            </a:r>
            <a:endParaRPr lang="en-US" dirty="0"/>
          </a:p>
          <a:p>
            <a:pPr lvl="1"/>
            <a:r>
              <a:rPr lang="pt-PT" dirty="0"/>
              <a:t>Kinect;</a:t>
            </a:r>
          </a:p>
          <a:p>
            <a:pPr lvl="1"/>
            <a:r>
              <a:rPr lang="pt-PT" dirty="0"/>
              <a:t>Stereo vision; </a:t>
            </a:r>
          </a:p>
          <a:p>
            <a:pPr lvl="1"/>
            <a:r>
              <a:rPr lang="pt-PT" dirty="0" smtClean="0"/>
              <a:t>Time-of-flight camara;</a:t>
            </a:r>
          </a:p>
          <a:p>
            <a:pPr lvl="1"/>
            <a:r>
              <a:rPr lang="pt-PT" dirty="0"/>
              <a:t>Câmara </a:t>
            </a:r>
            <a:r>
              <a:rPr lang="pt-PT" dirty="0" smtClean="0"/>
              <a:t>CCD;</a:t>
            </a:r>
            <a:endParaRPr lang="pt-PT" dirty="0"/>
          </a:p>
          <a:p>
            <a:endParaRPr lang="pt-PT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90" y="2343834"/>
            <a:ext cx="1854323" cy="7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40" y="3567848"/>
            <a:ext cx="1882594" cy="174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22737"/>
            <a:ext cx="3641094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86" y="4622737"/>
            <a:ext cx="1450552" cy="18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5270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</a:t>
            </a:r>
            <a:r>
              <a:rPr lang="pt-PT" dirty="0"/>
              <a:t>S</a:t>
            </a:r>
            <a:r>
              <a:rPr lang="pt-PT" dirty="0" smtClean="0"/>
              <a:t>egmentação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b="1" dirty="0" smtClean="0"/>
              <a:t>Sensores </a:t>
            </a:r>
            <a:r>
              <a:rPr lang="pt-PT" b="1" dirty="0"/>
              <a:t>para reconstrução </a:t>
            </a:r>
            <a:r>
              <a:rPr lang="pt-PT" b="1" dirty="0" smtClean="0"/>
              <a:t>2D/3D</a:t>
            </a:r>
            <a:endParaRPr lang="pt-PT" b="1" dirty="0"/>
          </a:p>
          <a:p>
            <a:pPr lvl="1"/>
            <a:r>
              <a:rPr lang="pt-PT" b="1" dirty="0" smtClean="0"/>
              <a:t>Laser </a:t>
            </a:r>
            <a:r>
              <a:rPr lang="pt-PT" b="1" dirty="0"/>
              <a:t>Range Finders</a:t>
            </a:r>
            <a:r>
              <a:rPr lang="pt-PT" dirty="0"/>
              <a:t>;</a:t>
            </a:r>
          </a:p>
          <a:p>
            <a:pPr lvl="1"/>
            <a:r>
              <a:rPr lang="pt-PT" b="1" dirty="0"/>
              <a:t>Triangulação Câmara Laser</a:t>
            </a:r>
            <a:r>
              <a:rPr lang="pt-PT" dirty="0"/>
              <a:t>;</a:t>
            </a:r>
            <a:endParaRPr lang="en-US" dirty="0"/>
          </a:p>
          <a:p>
            <a:pPr lvl="1"/>
            <a:r>
              <a:rPr lang="pt-PT" dirty="0"/>
              <a:t>Kinect;</a:t>
            </a:r>
          </a:p>
          <a:p>
            <a:pPr lvl="1"/>
            <a:r>
              <a:rPr lang="pt-PT" dirty="0"/>
              <a:t>Stereo vision; </a:t>
            </a:r>
          </a:p>
          <a:p>
            <a:pPr lvl="1"/>
            <a:r>
              <a:rPr lang="pt-PT" dirty="0" smtClean="0"/>
              <a:t>Time-of-flight camera;</a:t>
            </a:r>
          </a:p>
          <a:p>
            <a:pPr lvl="1"/>
            <a:r>
              <a:rPr lang="pt-PT" dirty="0"/>
              <a:t>Câmara </a:t>
            </a:r>
            <a:r>
              <a:rPr lang="pt-PT" dirty="0" smtClean="0"/>
              <a:t>CCD;</a:t>
            </a:r>
            <a:endParaRPr lang="pt-PT" dirty="0"/>
          </a:p>
          <a:p>
            <a:endParaRPr lang="pt-PT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40" y="3567848"/>
            <a:ext cx="1882594" cy="174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22737"/>
            <a:ext cx="3641094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086" y="4622737"/>
            <a:ext cx="1450552" cy="18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290" y="2343834"/>
            <a:ext cx="1854323" cy="71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964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Sensorização e Segmentação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Laser Range Finder </a:t>
            </a:r>
            <a:r>
              <a:rPr lang="pt-PT" dirty="0"/>
              <a:t>(LRF)</a:t>
            </a:r>
          </a:p>
          <a:p>
            <a:endParaRPr lang="pt-P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55" y="3080601"/>
            <a:ext cx="5677642" cy="316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5" y="1988839"/>
            <a:ext cx="3248102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979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">
  <a:themeElements>
    <a:clrScheme name="new 4">
      <a:dk1>
        <a:srgbClr val="000000"/>
      </a:dk1>
      <a:lt1>
        <a:srgbClr val="F8F8F8"/>
      </a:lt1>
      <a:dk2>
        <a:srgbClr val="5F5F5F"/>
      </a:dk2>
      <a:lt2>
        <a:srgbClr val="969696"/>
      </a:lt2>
      <a:accent1>
        <a:srgbClr val="3399FF"/>
      </a:accent1>
      <a:accent2>
        <a:srgbClr val="009900"/>
      </a:accent2>
      <a:accent3>
        <a:srgbClr val="FBFBFB"/>
      </a:accent3>
      <a:accent4>
        <a:srgbClr val="000000"/>
      </a:accent4>
      <a:accent5>
        <a:srgbClr val="ADCAFF"/>
      </a:accent5>
      <a:accent6>
        <a:srgbClr val="008A00"/>
      </a:accent6>
      <a:hlink>
        <a:srgbClr val="000000"/>
      </a:hlink>
      <a:folHlink>
        <a:srgbClr val="FFFF00"/>
      </a:folHlink>
    </a:clrScheme>
    <a:fontScheme name="new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new 1">
        <a:dk1>
          <a:srgbClr val="969696"/>
        </a:dk1>
        <a:lt1>
          <a:srgbClr val="FFFFFF"/>
        </a:lt1>
        <a:dk2>
          <a:srgbClr val="000080"/>
        </a:dk2>
        <a:lt2>
          <a:srgbClr val="FFFFFF"/>
        </a:lt2>
        <a:accent1>
          <a:srgbClr val="3399FF"/>
        </a:accent1>
        <a:accent2>
          <a:srgbClr val="009900"/>
        </a:accent2>
        <a:accent3>
          <a:srgbClr val="AAAAC0"/>
        </a:accent3>
        <a:accent4>
          <a:srgbClr val="DADADA"/>
        </a:accent4>
        <a:accent5>
          <a:srgbClr val="ADCAFF"/>
        </a:accent5>
        <a:accent6>
          <a:srgbClr val="008A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3">
        <a:dk1>
          <a:srgbClr val="000000"/>
        </a:dk1>
        <a:lt1>
          <a:srgbClr val="F8F8F8"/>
        </a:lt1>
        <a:dk2>
          <a:srgbClr val="5F5F5F"/>
        </a:dk2>
        <a:lt2>
          <a:srgbClr val="969696"/>
        </a:lt2>
        <a:accent1>
          <a:srgbClr val="3399FF"/>
        </a:accent1>
        <a:accent2>
          <a:srgbClr val="009900"/>
        </a:accent2>
        <a:accent3>
          <a:srgbClr val="FBFBFB"/>
        </a:accent3>
        <a:accent4>
          <a:srgbClr val="000000"/>
        </a:accent4>
        <a:accent5>
          <a:srgbClr val="ADCAFF"/>
        </a:accent5>
        <a:accent6>
          <a:srgbClr val="008A0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4">
        <a:dk1>
          <a:srgbClr val="000000"/>
        </a:dk1>
        <a:lt1>
          <a:srgbClr val="F8F8F8"/>
        </a:lt1>
        <a:dk2>
          <a:srgbClr val="5F5F5F"/>
        </a:dk2>
        <a:lt2>
          <a:srgbClr val="969696"/>
        </a:lt2>
        <a:accent1>
          <a:srgbClr val="3399FF"/>
        </a:accent1>
        <a:accent2>
          <a:srgbClr val="009900"/>
        </a:accent2>
        <a:accent3>
          <a:srgbClr val="FBFBFB"/>
        </a:accent3>
        <a:accent4>
          <a:srgbClr val="000000"/>
        </a:accent4>
        <a:accent5>
          <a:srgbClr val="ADCAFF"/>
        </a:accent5>
        <a:accent6>
          <a:srgbClr val="008A00"/>
        </a:accent6>
        <a:hlink>
          <a:srgbClr val="00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salzburg</Template>
  <TotalTime>35028</TotalTime>
  <Words>1473</Words>
  <Application>Microsoft Office PowerPoint</Application>
  <PresentationFormat>On-screen Show (4:3)</PresentationFormat>
  <Paragraphs>282</Paragraphs>
  <Slides>42</Slides>
  <Notes>5</Notes>
  <HiddenSlides>3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new</vt:lpstr>
      <vt:lpstr>Modelo de apresentação personalizado</vt:lpstr>
      <vt:lpstr>Object Recognition and Pose Estimation in Flexible Robotic Cells</vt:lpstr>
      <vt:lpstr>Motivação</vt:lpstr>
      <vt:lpstr>Soluções Industriais</vt:lpstr>
      <vt:lpstr>Contribuições</vt:lpstr>
      <vt:lpstr>Solução Desenvolvida </vt:lpstr>
      <vt:lpstr>Solução Desenvolvida</vt:lpstr>
      <vt:lpstr>Sensorização e Segmentação</vt:lpstr>
      <vt:lpstr>Sensorização e Segmentação</vt:lpstr>
      <vt:lpstr>Sensorização e Segmentação</vt:lpstr>
      <vt:lpstr>Sensorização e Segmentação</vt:lpstr>
      <vt:lpstr>Sensorização e Segmentação</vt:lpstr>
      <vt:lpstr>Sensorização e Segmentação</vt:lpstr>
      <vt:lpstr>Sensorização e Segmentação</vt:lpstr>
      <vt:lpstr>Sensorização (Conclusões)</vt:lpstr>
      <vt:lpstr>Solução Desenvolvida</vt:lpstr>
      <vt:lpstr>Reconhecimento Baseado em Features</vt:lpstr>
      <vt:lpstr>Reconhecimento Baseado em Features</vt:lpstr>
      <vt:lpstr>Reconhecimento Baseado em Features</vt:lpstr>
      <vt:lpstr>Reconhecimento Baseado em Features</vt:lpstr>
      <vt:lpstr>Reconhecimento Baseado em Features</vt:lpstr>
      <vt:lpstr>Reconhecimento Baseado em Features</vt:lpstr>
      <vt:lpstr>Reconhecimento Baseado em Features</vt:lpstr>
      <vt:lpstr>Reconhecimento Baseado em Features</vt:lpstr>
      <vt:lpstr>Reconhecimento Baseado em Features</vt:lpstr>
      <vt:lpstr>Solução Desenvolvida</vt:lpstr>
      <vt:lpstr>Algoritmo de Ajuste - "Perfect Match" </vt:lpstr>
      <vt:lpstr>Algoritmo de Ajuste - "Perfect Match" </vt:lpstr>
      <vt:lpstr>Algoritmo de Ajuste - "Perfect Match" </vt:lpstr>
      <vt:lpstr>Algoritmo de Ajuste - "Perfect Match" </vt:lpstr>
      <vt:lpstr>Algoritmo de Ajuste - "Perfect Match" </vt:lpstr>
      <vt:lpstr>Solução Desenvolvida</vt:lpstr>
      <vt:lpstr>Parceiro Industrial – FLUPOL</vt:lpstr>
      <vt:lpstr>Célula Industrial</vt:lpstr>
      <vt:lpstr>Resultados Ambiente Industrial</vt:lpstr>
      <vt:lpstr>Resultados Ambiente Industrial</vt:lpstr>
      <vt:lpstr>Comparação Resultados</vt:lpstr>
      <vt:lpstr>Conclusões</vt:lpstr>
      <vt:lpstr>Trabalho Futuro</vt:lpstr>
      <vt:lpstr>Produção Científica</vt:lpstr>
      <vt:lpstr>Reconhecimento baseado em Features</vt:lpstr>
      <vt:lpstr>Reconhecimento baseado em Features</vt:lpstr>
      <vt:lpstr>Reconhecimento baseado em Features</vt:lpstr>
    </vt:vector>
  </TitlesOfParts>
  <Company>FEUP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on small UAS-Paris</dc:title>
  <dc:creator>Luís Rocha</dc:creator>
  <cp:lastModifiedBy>CICA</cp:lastModifiedBy>
  <cp:revision>2352</cp:revision>
  <dcterms:modified xsi:type="dcterms:W3CDTF">2014-04-16T17:33:08Z</dcterms:modified>
</cp:coreProperties>
</file>