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6" r:id="rId9"/>
    <p:sldId id="259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77" r:id="rId2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12" autoAdjust="0"/>
    <p:restoredTop sz="96844" autoAdjust="0"/>
  </p:normalViewPr>
  <p:slideViewPr>
    <p:cSldViewPr>
      <p:cViewPr>
        <p:scale>
          <a:sx n="75" d="100"/>
          <a:sy n="75" d="100"/>
        </p:scale>
        <p:origin x="-109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5A890-2661-4272-9124-A9AE8119FED3}" type="datetimeFigureOut">
              <a:rPr lang="pt-PT" smtClean="0"/>
              <a:t>24-09-2012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8C686-0CF8-4161-9613-F63E0CF22C0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1449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Bom dia a todos os presentes. O meu nome é Luís Rocha e vou</a:t>
            </a:r>
            <a:r>
              <a:rPr lang="pt-PT" baseline="0" dirty="0" smtClean="0"/>
              <a:t> apresentar o meu plano de tese de doutoramento em Engenharia Electrotécnica e computadores intitulado : “   “.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9729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Alguns exemplos de superfícies</a:t>
            </a:r>
            <a:r>
              <a:rPr lang="pt-PT" baseline="0" dirty="0" smtClean="0"/>
              <a:t> modelas em 3D. Em geral podemos observar que foram obtidos boas replicas e com pouco ruido das superfícies reais.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2022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Até ao momento foram</a:t>
            </a:r>
            <a:r>
              <a:rPr lang="pt-PT" baseline="0" dirty="0" smtClean="0"/>
              <a:t> modelados 11 superfícies, correspondendo desta forma a 11 classes. </a:t>
            </a:r>
          </a:p>
          <a:p>
            <a:r>
              <a:rPr lang="pt-PT" baseline="0" dirty="0" smtClean="0"/>
              <a:t>Como primeira abordagem foi considerado o algoritmo “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Perfect</a:t>
            </a:r>
            <a:r>
              <a:rPr lang="pt-PT" baseline="0" dirty="0" smtClean="0"/>
              <a:t> Match” utilizado pelo nossa equipa de futebol robótico e extrapolado para “3 dimensões”.</a:t>
            </a:r>
          </a:p>
          <a:p>
            <a:endParaRPr lang="pt-PT" baseline="0" dirty="0" smtClean="0"/>
          </a:p>
          <a:p>
            <a:r>
              <a:rPr lang="pt-PT" baseline="0" dirty="0" smtClean="0"/>
              <a:t>Basicamente este algoritmo foca-se na criação de uma matriz 3D de distancias para cada modelo guardado. De seguida para cada superfície não identificada é realizado o </a:t>
            </a:r>
            <a:r>
              <a:rPr lang="pt-PT" baseline="0" dirty="0" err="1" smtClean="0"/>
              <a:t>feating</a:t>
            </a:r>
            <a:r>
              <a:rPr lang="pt-PT" baseline="0" dirty="0" smtClean="0"/>
              <a:t> do seu modelo 3D em matriz de distancias previamente guardadas para superfícies conhecidas. </a:t>
            </a:r>
          </a:p>
          <a:p>
            <a:endParaRPr lang="pt-PT" baseline="0" dirty="0" smtClean="0"/>
          </a:p>
          <a:p>
            <a:r>
              <a:rPr lang="pt-PT" baseline="0" dirty="0" smtClean="0"/>
              <a:t>O objectivo ~do algoritmo é a minimização do erro de </a:t>
            </a:r>
            <a:r>
              <a:rPr lang="pt-PT" baseline="0" dirty="0" err="1" smtClean="0"/>
              <a:t>matching</a:t>
            </a:r>
            <a:r>
              <a:rPr lang="pt-PT" baseline="0" dirty="0" smtClean="0"/>
              <a:t>, para tal deslocamento segundo o eixo horizontal e vertical de cada peça é considerado, bem como a rotação segundo o eixo de profundidade dos tabuleiros. Esta minimização é realizada recorrendo ao algoritmo RPROP.</a:t>
            </a:r>
          </a:p>
          <a:p>
            <a:endParaRPr lang="pt-PT" baseline="0" dirty="0" smtClean="0"/>
          </a:p>
          <a:p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232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Neste</a:t>
            </a:r>
            <a:r>
              <a:rPr lang="pt-PT" baseline="0" dirty="0" smtClean="0"/>
              <a:t> slide podemos observar o erro de </a:t>
            </a:r>
            <a:r>
              <a:rPr lang="pt-PT" baseline="0" dirty="0" err="1" smtClean="0"/>
              <a:t>feating</a:t>
            </a:r>
            <a:r>
              <a:rPr lang="pt-PT" baseline="0" dirty="0" smtClean="0"/>
              <a:t> para uma determinada superfície que passou no nosso sistema triangulação camara laser (peça a vermelho). </a:t>
            </a:r>
          </a:p>
          <a:p>
            <a:endParaRPr lang="pt-PT" baseline="0" dirty="0" smtClean="0"/>
          </a:p>
          <a:p>
            <a:r>
              <a:rPr lang="pt-PT" baseline="0" dirty="0" smtClean="0"/>
              <a:t>De seguida e recorrendo algoritmo de </a:t>
            </a:r>
            <a:r>
              <a:rPr lang="pt-PT" baseline="0" dirty="0" err="1" smtClean="0"/>
              <a:t>matching</a:t>
            </a:r>
            <a:r>
              <a:rPr lang="pt-PT" baseline="0" dirty="0" smtClean="0"/>
              <a:t> o modelo desta superfície é comparado com os modelos já existentes para o qual obtemos um determinado erro.  </a:t>
            </a:r>
          </a:p>
          <a:p>
            <a:endParaRPr lang="pt-PT" baseline="0" dirty="0" smtClean="0"/>
          </a:p>
          <a:p>
            <a:r>
              <a:rPr lang="pt-PT" baseline="0" dirty="0" smtClean="0"/>
              <a:t>Como podemos observar atendendo ao valor do erro a superfície desconhecida tem o seu </a:t>
            </a:r>
            <a:r>
              <a:rPr lang="pt-PT" baseline="0" dirty="0" err="1" smtClean="0"/>
              <a:t>perfect</a:t>
            </a:r>
            <a:r>
              <a:rPr lang="pt-PT" baseline="0" dirty="0" smtClean="0"/>
              <a:t> match na </a:t>
            </a:r>
            <a:r>
              <a:rPr lang="pt-PT" baseline="0" dirty="0" err="1" smtClean="0"/>
              <a:t>superficie</a:t>
            </a:r>
            <a:r>
              <a:rPr lang="pt-PT" baseline="0" dirty="0" smtClean="0"/>
              <a:t> denominada de A ( </a:t>
            </a:r>
            <a:r>
              <a:rPr lang="pt-PT" baseline="0" dirty="0" err="1" smtClean="0"/>
              <a:t>superficie</a:t>
            </a:r>
            <a:r>
              <a:rPr lang="pt-PT" baseline="0" dirty="0" smtClean="0"/>
              <a:t> que se encontra a verde na figura (modelo guardado em base de dados)).</a:t>
            </a:r>
          </a:p>
          <a:p>
            <a:endParaRPr lang="pt-PT" baseline="0" dirty="0" smtClean="0"/>
          </a:p>
          <a:p>
            <a:r>
              <a:rPr lang="pt-PT" baseline="0" dirty="0" smtClean="0"/>
              <a:t>Por enquanto foi obtida uma classificação de 99% recorrendo a este método, mas gostaria de realizar mais testes antes de dar uma estimativa digamos oficial.</a:t>
            </a:r>
          </a:p>
          <a:p>
            <a:endParaRPr lang="pt-PT" baseline="0" dirty="0" smtClean="0"/>
          </a:p>
          <a:p>
            <a:r>
              <a:rPr lang="pt-PT" baseline="0" dirty="0" smtClean="0"/>
              <a:t>Desvantagem deste método o tempo de processamento. Para cada tabuleiro cerca de 4s. Inviável tendo em conta a dimensão da base de dados. </a:t>
            </a:r>
          </a:p>
          <a:p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5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 segundo método de classificação</a:t>
            </a:r>
            <a:r>
              <a:rPr lang="pt-PT" baseline="0" dirty="0" smtClean="0"/>
              <a:t> considerado e tendo em conta os resultados obtidos para uma aplicação similar no artigo publicado em revisto, foi o </a:t>
            </a:r>
            <a:r>
              <a:rPr lang="pt-PT" baseline="0" dirty="0" err="1" smtClean="0"/>
              <a:t>Support</a:t>
            </a:r>
            <a:r>
              <a:rPr lang="pt-PT" baseline="0" dirty="0" smtClean="0"/>
              <a:t> Vector </a:t>
            </a:r>
            <a:r>
              <a:rPr lang="pt-PT" baseline="0" dirty="0" err="1" smtClean="0"/>
              <a:t>Machine</a:t>
            </a:r>
            <a:r>
              <a:rPr lang="pt-PT" baseline="0" dirty="0" smtClean="0"/>
              <a:t>.</a:t>
            </a:r>
          </a:p>
          <a:p>
            <a:endParaRPr lang="pt-PT" baseline="0" dirty="0" smtClean="0"/>
          </a:p>
          <a:p>
            <a:r>
              <a:rPr lang="pt-PT" baseline="0" dirty="0" smtClean="0"/>
              <a:t>Como entrada neste algoritmo de classificação é necessária a extracção de características únicas de cada tabuleiro.</a:t>
            </a:r>
          </a:p>
          <a:p>
            <a:endParaRPr lang="pt-PT" baseline="0" dirty="0" smtClean="0"/>
          </a:p>
          <a:p>
            <a:r>
              <a:rPr lang="pt-PT" baseline="0" dirty="0" smtClean="0"/>
              <a:t>Como tal foram considerados os 7 momentos de Hu+ 1 </a:t>
            </a:r>
            <a:r>
              <a:rPr lang="pt-PT" baseline="0" dirty="0" err="1" smtClean="0"/>
              <a:t>extendido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features</a:t>
            </a:r>
            <a:r>
              <a:rPr lang="pt-PT" baseline="0" dirty="0" smtClean="0"/>
              <a:t> das mais usadas . Este momentos são invariantes á translação rotação e escala.</a:t>
            </a:r>
          </a:p>
          <a:p>
            <a:endParaRPr lang="pt-PT" baseline="0" dirty="0" smtClean="0"/>
          </a:p>
          <a:p>
            <a:r>
              <a:rPr lang="pt-PT" baseline="0" dirty="0" smtClean="0"/>
              <a:t>Para identificar padrão horizontal e vertical recorremos ao FFT.  Para tal foram realizados cortes horizontais e verticais em cada uma das partes.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3270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7252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4891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Em suma,</a:t>
            </a:r>
            <a:r>
              <a:rPr lang="pt-PT" baseline="0" dirty="0" smtClean="0"/>
              <a:t> obtivemos 71 </a:t>
            </a:r>
            <a:r>
              <a:rPr lang="pt-PT" baseline="0" dirty="0" err="1" smtClean="0"/>
              <a:t>features</a:t>
            </a:r>
            <a:r>
              <a:rPr lang="pt-PT" baseline="0" dirty="0" smtClean="0"/>
              <a:t> , que correspondem aos 8 momentos de </a:t>
            </a:r>
            <a:r>
              <a:rPr lang="pt-PT" baseline="0" dirty="0" err="1" smtClean="0"/>
              <a:t>hu</a:t>
            </a:r>
            <a:r>
              <a:rPr lang="pt-PT" baseline="0" dirty="0" smtClean="0"/>
              <a:t>, altura largura, número de pontos, 15 cortes verticais e horizontais.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Mas podemos levantar a perguntar se todas as </a:t>
            </a:r>
            <a:r>
              <a:rPr lang="pt-PT" baseline="0" dirty="0" err="1" smtClean="0"/>
              <a:t>features</a:t>
            </a:r>
            <a:r>
              <a:rPr lang="pt-PT" baseline="0" dirty="0" smtClean="0"/>
              <a:t> são relevantes ou se existem algumas que apenas estão a prejudicar a e performance do método.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4874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Para o treino do modelo e afinação dos parâmetros do</a:t>
            </a:r>
            <a:r>
              <a:rPr lang="pt-PT" baseline="0" dirty="0" smtClean="0"/>
              <a:t> SVM foram utilizados 25 modelos juntamente com o </a:t>
            </a:r>
            <a:r>
              <a:rPr lang="pt-PT" baseline="0" dirty="0" err="1" smtClean="0"/>
              <a:t>crossvalidation</a:t>
            </a:r>
            <a:r>
              <a:rPr lang="pt-PT" baseline="0" dirty="0" smtClean="0"/>
              <a:t>.  </a:t>
            </a:r>
          </a:p>
          <a:p>
            <a:r>
              <a:rPr lang="pt-PT" baseline="0" dirty="0" smtClean="0"/>
              <a:t>No </a:t>
            </a:r>
            <a:r>
              <a:rPr lang="pt-PT" baseline="0" dirty="0" err="1" smtClean="0"/>
              <a:t>crossvalidation</a:t>
            </a:r>
            <a:r>
              <a:rPr lang="pt-PT" baseline="0" dirty="0" smtClean="0"/>
              <a:t>, existem k conjuntos.  Dos k conjuntos um pertence aos dados de validação e os outros k-1 pertencem aos dados de treino.  O algoritmo é corrido k vezes. No final uma média é obtida do </a:t>
            </a:r>
            <a:r>
              <a:rPr lang="pt-PT" baseline="0" dirty="0" err="1" smtClean="0"/>
              <a:t>generalization</a:t>
            </a:r>
            <a:r>
              <a:rPr lang="pt-PT" baseline="0" dirty="0" smtClean="0"/>
              <a:t> error. </a:t>
            </a:r>
          </a:p>
          <a:p>
            <a:endParaRPr lang="pt-PT" baseline="0" dirty="0" smtClean="0"/>
          </a:p>
          <a:p>
            <a:r>
              <a:rPr lang="pt-PT" baseline="0" dirty="0" smtClean="0"/>
              <a:t>De seguida é usado o </a:t>
            </a:r>
            <a:r>
              <a:rPr lang="pt-PT" baseline="0" dirty="0" err="1" smtClean="0"/>
              <a:t>simulated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annealing</a:t>
            </a:r>
            <a:r>
              <a:rPr lang="pt-PT" baseline="0" dirty="0" smtClean="0"/>
              <a:t> para selecção de </a:t>
            </a:r>
            <a:r>
              <a:rPr lang="pt-PT" baseline="0" dirty="0" err="1" smtClean="0"/>
              <a:t>features</a:t>
            </a:r>
            <a:r>
              <a:rPr lang="pt-PT" baseline="0" dirty="0" smtClean="0"/>
              <a:t>.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1405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8161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Finalmente</a:t>
            </a:r>
            <a:r>
              <a:rPr lang="pt-PT" baseline="0" dirty="0" smtClean="0"/>
              <a:t> como segundo objectivo da tese de doutoramento iremos abordar o problema de programação adaptativa de manipuladores.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A ideia é utilizar know-how previamente adquirido, nomeadamente ao que se refere ás trajectórias de pintura e adapta-lo a novas superfícies que poderão ser adicionadas. </a:t>
            </a:r>
          </a:p>
          <a:p>
            <a:endParaRPr lang="pt-PT" baseline="0" dirty="0" smtClean="0"/>
          </a:p>
          <a:p>
            <a:r>
              <a:rPr lang="pt-PT" baseline="0" dirty="0" smtClean="0"/>
              <a:t>Terá de ser definido um grau de semelhança para que as trajectórias possam ser adaptadas.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3076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Durante</a:t>
            </a:r>
            <a:r>
              <a:rPr lang="pt-PT" baseline="0" dirty="0" smtClean="0"/>
              <a:t> esta apresentação os principais tópicos que serão focados são:</a:t>
            </a:r>
          </a:p>
          <a:p>
            <a:endParaRPr lang="pt-PT" baseline="0" dirty="0" smtClean="0"/>
          </a:p>
          <a:p>
            <a:r>
              <a:rPr lang="pt-PT" baseline="0" dirty="0" smtClean="0"/>
              <a:t>- A motivação: Onde será apresentado o parceiro industrial FLUPOL, o projecto SIIARI e os objectivos propostos alcançar neste tese.</a:t>
            </a:r>
          </a:p>
          <a:p>
            <a:r>
              <a:rPr lang="pt-PT" baseline="0" dirty="0" smtClean="0"/>
              <a:t>- Identificação dos tópicos alvo do estado da arte;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O </a:t>
            </a:r>
            <a:r>
              <a:rPr lang="pt-PT" baseline="0" dirty="0" err="1" smtClean="0"/>
              <a:t>setup</a:t>
            </a:r>
            <a:r>
              <a:rPr lang="pt-PT" baseline="0" dirty="0" smtClean="0"/>
              <a:t> da FLUPOL (estrutura de suporte aos sensores de modelação 3D onde será apresentado um </a:t>
            </a:r>
            <a:r>
              <a:rPr lang="pt-PT" baseline="0" dirty="0" err="1" smtClean="0"/>
              <a:t>video</a:t>
            </a:r>
            <a:r>
              <a:rPr lang="pt-PT" baseline="0" dirty="0" smtClean="0"/>
              <a:t>);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Exemplo de Modelos 3D retirados;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Classificação das superfícies: Onde será apresentado um algoritmo de </a:t>
            </a:r>
            <a:r>
              <a:rPr lang="pt-PT" baseline="0" dirty="0" err="1" smtClean="0"/>
              <a:t>Matching</a:t>
            </a:r>
            <a:r>
              <a:rPr lang="pt-PT" baseline="0" dirty="0" smtClean="0"/>
              <a:t> e o algoritmo de </a:t>
            </a:r>
            <a:r>
              <a:rPr lang="pt-PT" baseline="0" dirty="0" err="1" smtClean="0"/>
              <a:t>Support</a:t>
            </a:r>
            <a:r>
              <a:rPr lang="pt-PT" baseline="0" dirty="0" smtClean="0"/>
              <a:t> Vector </a:t>
            </a:r>
            <a:r>
              <a:rPr lang="pt-PT" baseline="0" dirty="0" err="1" smtClean="0"/>
              <a:t>Machine</a:t>
            </a:r>
            <a:r>
              <a:rPr lang="pt-PT" baseline="0" dirty="0" smtClean="0"/>
              <a:t> onde o maior enfoque será para a extracção de características únicas. Serão apresentados alguns resultados preliminares.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Finalmente como segundo objectivo da tese é proposto a adaptação automática ou semiautomático de trajectórias adquiridas para </a:t>
            </a:r>
            <a:r>
              <a:rPr lang="pt-PT" baseline="0" dirty="0" err="1" smtClean="0"/>
              <a:t>superficies</a:t>
            </a:r>
            <a:r>
              <a:rPr lang="pt-PT" baseline="0" dirty="0" smtClean="0"/>
              <a:t> modeladas a novas que sejam semelhantes, ou em que o operador achar que a trajectoria é adequada para ser adaptada.</a:t>
            </a:r>
          </a:p>
          <a:p>
            <a:pPr marL="171450" indent="-171450">
              <a:buFontTx/>
              <a:buChar char="-"/>
            </a:pPr>
            <a:endParaRPr lang="pt-PT" baseline="0" dirty="0" smtClean="0"/>
          </a:p>
          <a:p>
            <a:pPr marL="171450" indent="-171450">
              <a:buFontTx/>
              <a:buChar char="-"/>
            </a:pPr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149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Nos dias</a:t>
            </a:r>
            <a:r>
              <a:rPr lang="pt-PT" baseline="0" dirty="0" smtClean="0"/>
              <a:t> de hoje, e cada vez mais devido aos problemas económicos em que nos encontramos, as empresas mais do que nunca necessitam de flexibilizar todo o sistema produtivo de forma a conseguir fazer face a um mercado muito competitivo disponibilizando aos seus clientes soluções customizadas.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Neste campo os manipuladores industriais apresentam alguns problemas: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Falta de flexibilidade: Desde a rigidez de trajectórias previamente programadas/ensinadas e a incapacidade de identificar qual o objecto de trabalho actualmente em produção (dificultando a utilização de manipuladores em empresas onde a produção de pequenas séries é o core do negócio).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Programação recorrendo a linguagem estruturada 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0484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Neste contexto, e com</a:t>
            </a:r>
            <a:r>
              <a:rPr lang="pt-PT" baseline="0" dirty="0" smtClean="0"/>
              <a:t> a participação de uma empresa – A FLUPOL nasceu o projecto SIIARI.  A FLUPOL é uma empresa especializada no revestimento de pequenas superfícies essencialmente na área da industria alimentar resolvendo problemas de adesão, lubrificação, corrosão, etc. Esta empresa é caracterizada pela produção de pequenas séries, sendo que todos os operadores necessitam de treino para serem considerados aptos a realizar a operação de revestimento de superfícies.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O projecto nasceu da vontade desta empresa de criar uma célula robotizada, completamente autónoma, onde o ensinamento da trajectoria de revestimento é </a:t>
            </a:r>
            <a:r>
              <a:rPr lang="pt-PT" baseline="0" dirty="0" err="1" smtClean="0"/>
              <a:t>realizadadirectamente</a:t>
            </a:r>
            <a:r>
              <a:rPr lang="pt-PT" baseline="0" dirty="0" smtClean="0"/>
              <a:t> pelo  operador através de demonstração.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843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Assim</a:t>
            </a:r>
            <a:r>
              <a:rPr lang="pt-PT" baseline="0" dirty="0" smtClean="0"/>
              <a:t> sendo os principais objectivos do projecto são:</a:t>
            </a:r>
          </a:p>
          <a:p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1205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Para a</a:t>
            </a:r>
            <a:r>
              <a:rPr lang="pt-PT" baseline="0" dirty="0" smtClean="0"/>
              <a:t> Tese de Doutoramento aqui apresentada os 2 principais objectivos a que nos propomos a alcançar:</a:t>
            </a:r>
          </a:p>
          <a:p>
            <a:endParaRPr lang="pt-PT" baseline="0" dirty="0" smtClean="0"/>
          </a:p>
          <a:p>
            <a:r>
              <a:rPr lang="pt-PT" baseline="0" dirty="0" smtClean="0"/>
              <a:t>Identificação Modelação e Classificação autónoma das superfícies a serem revestidas.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Para permitir a reutilização de algum know-how já adquirido, </a:t>
            </a:r>
          </a:p>
          <a:p>
            <a:endParaRPr lang="pt-PT" baseline="0" dirty="0" smtClean="0"/>
          </a:p>
          <a:p>
            <a:endParaRPr lang="pt-PT" baseline="0" dirty="0" smtClean="0"/>
          </a:p>
          <a:p>
            <a:endParaRPr lang="pt-PT" baseline="0" dirty="0" smtClean="0"/>
          </a:p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4437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Primeiramente</a:t>
            </a:r>
            <a:r>
              <a:rPr lang="pt-PT" baseline="0" dirty="0" smtClean="0"/>
              <a:t> e com o objectivo de extrair o modelo 3D do tabuleiro alguns sensores de modelação 3D foram identificados. Entre eles o laser range </a:t>
            </a:r>
            <a:r>
              <a:rPr lang="pt-PT" baseline="0" dirty="0" err="1" smtClean="0"/>
              <a:t>finder</a:t>
            </a:r>
            <a:r>
              <a:rPr lang="pt-PT" baseline="0" dirty="0" smtClean="0"/>
              <a:t>, laser </a:t>
            </a:r>
            <a:r>
              <a:rPr lang="pt-PT" baseline="0" dirty="0" err="1" smtClean="0"/>
              <a:t>camera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triangulation</a:t>
            </a:r>
            <a:r>
              <a:rPr lang="pt-PT" baseline="0" dirty="0" smtClean="0"/>
              <a:t>, 3D Laser range </a:t>
            </a:r>
            <a:r>
              <a:rPr lang="pt-PT" baseline="0" dirty="0" err="1" smtClean="0"/>
              <a:t>finder</a:t>
            </a:r>
            <a:r>
              <a:rPr lang="pt-PT" baseline="0" dirty="0" smtClean="0"/>
              <a:t> a RGB </a:t>
            </a:r>
            <a:r>
              <a:rPr lang="pt-PT" baseline="0" dirty="0" err="1" smtClean="0"/>
              <a:t>Camera</a:t>
            </a:r>
            <a:r>
              <a:rPr lang="pt-PT" baseline="0" dirty="0" smtClean="0"/>
              <a:t>, Kinect, Stereo </a:t>
            </a:r>
            <a:r>
              <a:rPr lang="pt-PT" baseline="0" dirty="0" err="1" smtClean="0"/>
              <a:t>Vision</a:t>
            </a:r>
            <a:r>
              <a:rPr lang="pt-PT" baseline="0" dirty="0" smtClean="0"/>
              <a:t>, Time-</a:t>
            </a:r>
            <a:r>
              <a:rPr lang="pt-PT" baseline="0" dirty="0" err="1" smtClean="0"/>
              <a:t>off</a:t>
            </a:r>
            <a:r>
              <a:rPr lang="pt-PT" baseline="0" dirty="0" smtClean="0"/>
              <a:t> light </a:t>
            </a:r>
            <a:r>
              <a:rPr lang="pt-PT" baseline="0" dirty="0" err="1" smtClean="0"/>
              <a:t>camera</a:t>
            </a:r>
            <a:r>
              <a:rPr lang="pt-PT" baseline="0" dirty="0" smtClean="0"/>
              <a:t>;</a:t>
            </a:r>
          </a:p>
          <a:p>
            <a:endParaRPr lang="pt-PT" baseline="0" dirty="0" smtClean="0"/>
          </a:p>
          <a:p>
            <a:r>
              <a:rPr lang="pt-PT" baseline="0" dirty="0" err="1" smtClean="0"/>
              <a:t>Timeoffolight</a:t>
            </a:r>
            <a:r>
              <a:rPr lang="pt-PT" baseline="0" dirty="0" smtClean="0"/>
              <a:t> – desvantagem o preço e resolução;</a:t>
            </a:r>
          </a:p>
          <a:p>
            <a:r>
              <a:rPr lang="pt-PT" baseline="0" dirty="0" smtClean="0"/>
              <a:t>Stereo </a:t>
            </a:r>
            <a:r>
              <a:rPr lang="pt-PT" baseline="0" dirty="0" err="1" smtClean="0"/>
              <a:t>Vision</a:t>
            </a:r>
            <a:r>
              <a:rPr lang="pt-PT" baseline="0" dirty="0" smtClean="0"/>
              <a:t>  - Para o problema apresentado não se aplica;</a:t>
            </a:r>
          </a:p>
          <a:p>
            <a:r>
              <a:rPr lang="pt-PT" baseline="0" dirty="0" smtClean="0"/>
              <a:t>Kinect – Resolução;</a:t>
            </a:r>
          </a:p>
          <a:p>
            <a:r>
              <a:rPr lang="pt-PT" baseline="0" dirty="0" smtClean="0"/>
              <a:t>Laser </a:t>
            </a:r>
            <a:r>
              <a:rPr lang="pt-PT" baseline="0" dirty="0" err="1" smtClean="0"/>
              <a:t>Camera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Triangulation</a:t>
            </a:r>
            <a:r>
              <a:rPr lang="pt-PT" baseline="0" dirty="0" smtClean="0"/>
              <a:t> – Problema de reflexão do laser na </a:t>
            </a:r>
            <a:r>
              <a:rPr lang="pt-PT" baseline="0" dirty="0" err="1" smtClean="0"/>
              <a:t>superficie</a:t>
            </a:r>
            <a:r>
              <a:rPr lang="pt-PT" baseline="0" dirty="0" smtClean="0"/>
              <a:t>;</a:t>
            </a:r>
          </a:p>
          <a:p>
            <a:endParaRPr lang="pt-PT" baseline="0" dirty="0" smtClean="0"/>
          </a:p>
          <a:p>
            <a:r>
              <a:rPr lang="pt-PT" baseline="0" dirty="0" smtClean="0"/>
              <a:t>No sistema triangulação laser camara o principal problema será o factor iluminação. Será necessário criar uma camara escura onde apenas seja </a:t>
            </a:r>
            <a:r>
              <a:rPr lang="pt-PT" baseline="0" dirty="0" err="1" smtClean="0"/>
              <a:t>visivel</a:t>
            </a:r>
            <a:r>
              <a:rPr lang="pt-PT" baseline="0" dirty="0" smtClean="0"/>
              <a:t> o feixe laser. </a:t>
            </a:r>
          </a:p>
          <a:p>
            <a:r>
              <a:rPr lang="pt-PT" baseline="0" dirty="0" smtClean="0"/>
              <a:t> </a:t>
            </a:r>
          </a:p>
          <a:p>
            <a:endParaRPr lang="pt-PT" baseline="0" dirty="0" smtClean="0"/>
          </a:p>
          <a:p>
            <a:endParaRPr lang="pt-PT" baseline="0" dirty="0" smtClean="0"/>
          </a:p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7317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Para</a:t>
            </a:r>
            <a:r>
              <a:rPr lang="pt-PT" baseline="0" dirty="0" smtClean="0"/>
              <a:t> realizar a classificação das superfícies baseado nos modelos 3D, o estado da arte para </a:t>
            </a:r>
            <a:r>
              <a:rPr lang="pt-PT" baseline="0" dirty="0" err="1" smtClean="0"/>
              <a:t>feature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extraction</a:t>
            </a:r>
            <a:r>
              <a:rPr lang="pt-PT" baseline="0" dirty="0" smtClean="0"/>
              <a:t> e métodos de classificação foi explorado. Dentro deste campo os principais referenciados foram os seguintes:</a:t>
            </a:r>
          </a:p>
          <a:p>
            <a:endParaRPr lang="pt-PT" baseline="0" dirty="0" smtClean="0"/>
          </a:p>
          <a:p>
            <a:r>
              <a:rPr lang="pt-PT" baseline="0" dirty="0" smtClean="0"/>
              <a:t>Para o ajuste de trajectórias nenhum trabalho de grande relevo para o que foi aqui apresentado foi </a:t>
            </a:r>
            <a:r>
              <a:rPr lang="pt-PT" baseline="0" dirty="0" err="1" smtClean="0"/>
              <a:t>encontado</a:t>
            </a:r>
            <a:r>
              <a:rPr lang="pt-PT" baseline="0" dirty="0" smtClean="0"/>
              <a:t>.</a:t>
            </a:r>
          </a:p>
          <a:p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5083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Será</a:t>
            </a:r>
            <a:r>
              <a:rPr lang="pt-PT" baseline="0" dirty="0" smtClean="0"/>
              <a:t> agora apresentado um vídeo com  todo </a:t>
            </a:r>
            <a:r>
              <a:rPr lang="pt-PT" baseline="0" dirty="0" err="1" smtClean="0"/>
              <a:t>setup</a:t>
            </a:r>
            <a:r>
              <a:rPr lang="pt-PT" baseline="0" dirty="0" smtClean="0"/>
              <a:t> montado em laboratório.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686-0CF8-4161-9613-F63E0CF22C08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445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9B51546-9261-46DE-AE24-D850DBDBCD4D}" type="datetimeFigureOut">
              <a:rPr lang="pt-PT" smtClean="0"/>
              <a:pPr/>
              <a:t>24-09-2012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6624802-4BC6-4531-BDD1-8C48D9DDAA22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uis.andre@fe.up.p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7.png"/><Relationship Id="rId4" Type="http://schemas.openxmlformats.org/officeDocument/2006/relationships/image" Target="../media/image3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2567136"/>
          </a:xfrm>
        </p:spPr>
        <p:txBody>
          <a:bodyPr>
            <a:normAutofit/>
          </a:bodyPr>
          <a:lstStyle/>
          <a:p>
            <a:r>
              <a:rPr lang="pt-PT" dirty="0" smtClean="0"/>
              <a:t>Plano de Tese de Doutoramento em Engenharia Electrotécnica e Computadores 2012</a:t>
            </a:r>
          </a:p>
          <a:p>
            <a:r>
              <a:rPr lang="pt-PT" dirty="0" smtClean="0">
                <a:solidFill>
                  <a:schemeClr val="tx1"/>
                </a:solidFill>
              </a:rPr>
              <a:t>Luís Rocha </a:t>
            </a:r>
            <a:r>
              <a:rPr lang="pt-PT" dirty="0" smtClean="0"/>
              <a:t>– </a:t>
            </a:r>
            <a:r>
              <a:rPr lang="pt-PT" dirty="0" smtClean="0">
                <a:hlinkClick r:id="rId3"/>
              </a:rPr>
              <a:t>luis.andre@fe.up.pt</a:t>
            </a:r>
            <a:endParaRPr lang="pt-PT" dirty="0" smtClean="0"/>
          </a:p>
          <a:p>
            <a:endParaRPr lang="pt-PT" dirty="0"/>
          </a:p>
          <a:p>
            <a:r>
              <a:rPr lang="pt-PT" dirty="0" smtClean="0"/>
              <a:t>Orientador: </a:t>
            </a:r>
            <a:r>
              <a:rPr lang="pt-PT" dirty="0" smtClean="0">
                <a:solidFill>
                  <a:schemeClr val="tx1"/>
                </a:solidFill>
              </a:rPr>
              <a:t>Prof. Dr. António Paulo Moreira</a:t>
            </a:r>
          </a:p>
          <a:p>
            <a:r>
              <a:rPr lang="pt-PT" dirty="0" smtClean="0"/>
              <a:t>Co-Orientador: </a:t>
            </a:r>
            <a:r>
              <a:rPr lang="pt-PT" dirty="0" smtClean="0">
                <a:solidFill>
                  <a:schemeClr val="tx1"/>
                </a:solidFill>
              </a:rPr>
              <a:t>Prof. Dr. </a:t>
            </a:r>
            <a:r>
              <a:rPr lang="pt-PT" dirty="0" err="1" smtClean="0">
                <a:solidFill>
                  <a:schemeClr val="tx1"/>
                </a:solidFill>
              </a:rPr>
              <a:t>Vitor</a:t>
            </a:r>
            <a:r>
              <a:rPr lang="pt-PT" dirty="0" smtClean="0">
                <a:solidFill>
                  <a:schemeClr val="tx1"/>
                </a:solidFill>
              </a:rPr>
              <a:t> M. Ferreira dos Santos</a:t>
            </a:r>
          </a:p>
          <a:p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Programação de Robôs Industriais em Células Robotizadas </a:t>
            </a:r>
            <a:r>
              <a:rPr lang="pt-PT" dirty="0" smtClean="0"/>
              <a:t>Flexíveis </a:t>
            </a:r>
            <a:br>
              <a:rPr lang="pt-PT" dirty="0" smtClean="0"/>
            </a:br>
            <a:endParaRPr lang="pt-PT" dirty="0"/>
          </a:p>
        </p:txBody>
      </p:sp>
      <p:pic>
        <p:nvPicPr>
          <p:cNvPr id="3076" name="Picture 4" descr="http://www2.inescporto.pt/apresentacao/manual-de-imagem/logocomb_pt.jpg/image_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16862"/>
            <a:ext cx="887825" cy="47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estiem.org/GetFile.aspx?File=Images/Projects/StudentGuide/FEUP_Logo%20por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316863"/>
            <a:ext cx="1588098" cy="47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Exemplos  Modelos 3D</a:t>
            </a:r>
            <a:endParaRPr lang="pt-PT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12" y="4006862"/>
            <a:ext cx="3464072" cy="247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11" y="4129521"/>
            <a:ext cx="3284426" cy="234757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10" y="1514872"/>
            <a:ext cx="3283657" cy="234546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12" y="1452489"/>
            <a:ext cx="3464072" cy="247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8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Classificação (Para 11 Classes)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3D Point Clouds  Matching</a:t>
            </a:r>
          </a:p>
          <a:p>
            <a:r>
              <a:rPr lang="pt-PT" dirty="0" smtClean="0"/>
              <a:t>Cálculo da matriz de distâncias 3D para cada modelo;</a:t>
            </a:r>
          </a:p>
          <a:p>
            <a:r>
              <a:rPr lang="pt-PT" dirty="0" smtClean="0"/>
              <a:t>“Feating” do modelo 3D da superfície actualmente no </a:t>
            </a:r>
            <a:r>
              <a:rPr lang="pt-PT" dirty="0" err="1" smtClean="0"/>
              <a:t>conveyor</a:t>
            </a:r>
            <a:r>
              <a:rPr lang="pt-PT" dirty="0" smtClean="0"/>
              <a:t> na Matriz de distâncias de diferentes superfícies guardadas em base de dados;</a:t>
            </a:r>
          </a:p>
          <a:p>
            <a:r>
              <a:rPr lang="pt-PT" dirty="0" smtClean="0"/>
              <a:t>Minimização do erro recorrendo ao algoritmo RPROP;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1008"/>
            <a:ext cx="2943796" cy="208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66" y="3645024"/>
            <a:ext cx="2740896" cy="194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8" y="3657973"/>
            <a:ext cx="2740894" cy="194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1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Classificação (Para 11 Classes)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PT" dirty="0"/>
              <a:t>3D Point Clouds  Matching</a:t>
            </a:r>
          </a:p>
          <a:p>
            <a:r>
              <a:rPr lang="pt-PT" dirty="0" smtClean="0"/>
              <a:t>Matching</a:t>
            </a:r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  <a:p>
            <a:r>
              <a:rPr lang="pt-PT" dirty="0" smtClean="0"/>
              <a:t>Desvantagem</a:t>
            </a:r>
            <a:r>
              <a:rPr lang="pt-PT" dirty="0"/>
              <a:t>:</a:t>
            </a:r>
          </a:p>
          <a:p>
            <a:pPr lvl="1"/>
            <a:r>
              <a:rPr lang="pt-PT" dirty="0"/>
              <a:t>Tempo de </a:t>
            </a:r>
            <a:r>
              <a:rPr lang="pt-PT" dirty="0" smtClean="0"/>
              <a:t>Processamento – 4 s para cada tabuleiro;</a:t>
            </a:r>
            <a:endParaRPr lang="pt-PT" dirty="0"/>
          </a:p>
          <a:p>
            <a:endParaRPr lang="pt-P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2065"/>
            <a:ext cx="3542928" cy="221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74" y="2510512"/>
            <a:ext cx="4556824" cy="187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6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Classificação (Para 11 Classes)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SUPPORT VECTOR MACHINE</a:t>
            </a:r>
          </a:p>
          <a:p>
            <a:r>
              <a:rPr lang="pt-PT" dirty="0" smtClean="0"/>
              <a:t>7 Momentos de Hu</a:t>
            </a:r>
          </a:p>
          <a:p>
            <a:pPr lvl="1"/>
            <a:r>
              <a:rPr lang="pt-PT" dirty="0" smtClean="0"/>
              <a:t>Invariante à translação, rotação e escala;</a:t>
            </a:r>
          </a:p>
          <a:p>
            <a:pPr lvl="1"/>
            <a:r>
              <a:rPr lang="pt-PT" dirty="0" smtClean="0"/>
              <a:t>Momento estendido (8 momentos);</a:t>
            </a:r>
          </a:p>
          <a:p>
            <a:r>
              <a:rPr lang="pt-PT" dirty="0" smtClean="0"/>
              <a:t>FFT para identificação de padrão segundo a horizontal e vertical da superfície;</a:t>
            </a:r>
          </a:p>
          <a:p>
            <a:r>
              <a:rPr lang="pt-PT" dirty="0" smtClean="0"/>
              <a:t>Realização de cortes horizontais e verticais na superfície</a:t>
            </a:r>
          </a:p>
          <a:p>
            <a:pPr marL="457200" lvl="1" indent="0">
              <a:buNone/>
            </a:pPr>
            <a:endParaRPr lang="pt-P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77072"/>
            <a:ext cx="2286199" cy="16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35" y="4128472"/>
            <a:ext cx="2214191" cy="158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5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49080"/>
            <a:ext cx="2317794" cy="165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4408190" cy="155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2317794" cy="165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4408190" cy="148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PT" dirty="0" smtClean="0"/>
              <a:t>Classificação (Para 11 Classes)</a:t>
            </a:r>
            <a:endParaRPr lang="pt-PT" dirty="0"/>
          </a:p>
        </p:txBody>
      </p:sp>
      <p:sp>
        <p:nvSpPr>
          <p:cNvPr id="14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pt-PT" dirty="0" smtClean="0"/>
              <a:t>SUPPORT VECTOR MACHINE</a:t>
            </a:r>
          </a:p>
          <a:p>
            <a:r>
              <a:rPr lang="pt-PT" dirty="0" smtClean="0"/>
              <a:t>FFT – Componente DC</a:t>
            </a:r>
          </a:p>
          <a:p>
            <a:pPr marL="457200" lvl="1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079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77072"/>
            <a:ext cx="2317794" cy="165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48880"/>
            <a:ext cx="2317794" cy="165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PT" dirty="0" smtClean="0"/>
              <a:t>Classificação (Para 11 Classes)</a:t>
            </a:r>
            <a:endParaRPr lang="pt-PT" dirty="0"/>
          </a:p>
        </p:txBody>
      </p:sp>
      <p:sp>
        <p:nvSpPr>
          <p:cNvPr id="14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pt-PT" dirty="0" smtClean="0"/>
              <a:t>SUPPORT VECTOR MACHINE</a:t>
            </a:r>
          </a:p>
          <a:p>
            <a:r>
              <a:rPr lang="pt-PT" dirty="0" smtClean="0"/>
              <a:t>FFT – Componente DC Removido</a:t>
            </a:r>
          </a:p>
          <a:p>
            <a:pPr marL="457200" lvl="1" indent="0">
              <a:buNone/>
            </a:pPr>
            <a:endParaRPr lang="pt-P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4408189" cy="156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4438624" cy="156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2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77072"/>
            <a:ext cx="2317794" cy="165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2317794" cy="165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PT" dirty="0" smtClean="0"/>
              <a:t>Classificação (Para 11 Classes)</a:t>
            </a:r>
            <a:endParaRPr lang="pt-PT" dirty="0"/>
          </a:p>
        </p:txBody>
      </p:sp>
      <p:sp>
        <p:nvSpPr>
          <p:cNvPr id="14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pt-PT" dirty="0" smtClean="0"/>
              <a:t>SUPPORT VECTOR MACHINE</a:t>
            </a:r>
          </a:p>
          <a:p>
            <a:r>
              <a:rPr lang="pt-PT" dirty="0" smtClean="0"/>
              <a:t>FFT – efeito de “leakage” atenuado</a:t>
            </a:r>
          </a:p>
          <a:p>
            <a:pPr marL="457200" lvl="1" indent="0">
              <a:buNone/>
            </a:pPr>
            <a:endParaRPr lang="pt-PT" dirty="0"/>
          </a:p>
        </p:txBody>
      </p:sp>
      <p:pic>
        <p:nvPicPr>
          <p:cNvPr id="1026" name="Picture 2" descr="C:\Users\Luís Rocha\Dropbox\Actual\mieec-distrib-v2009f\figures\FFT\OnduladoVertical\HammingWindowRemoveDC\FFTOnduladoVerticalHorizontalCutammingWindowRemove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17032"/>
            <a:ext cx="3312368" cy="22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Luís Rocha\Dropbox\Actual\mieec-distrib-v2009f\figures\FFT\OnduladoVertical\HammingWindowRemoveDC\FFTOnduladoVerticalVerticalCutHammingWindowRemove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2987824" cy="198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4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Classificação (Para 11 Classes)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PT" dirty="0" smtClean="0"/>
              <a:t>SUPPORT VECTOR MACHINE</a:t>
            </a:r>
          </a:p>
          <a:p>
            <a:r>
              <a:rPr lang="pt-PT" dirty="0" smtClean="0"/>
              <a:t>Número de “Features” Final - 71 </a:t>
            </a:r>
          </a:p>
          <a:p>
            <a:pPr lvl="1"/>
            <a:r>
              <a:rPr lang="pt-PT" dirty="0" smtClean="0"/>
              <a:t>8 Momentos de Hu</a:t>
            </a:r>
          </a:p>
          <a:p>
            <a:pPr lvl="1"/>
            <a:r>
              <a:rPr lang="pt-PT" dirty="0" smtClean="0"/>
              <a:t>15 Cortes Horizontais (Para cada corte amplitude e índice do pico resultante da FFT é guardado); </a:t>
            </a:r>
          </a:p>
          <a:p>
            <a:pPr lvl="1"/>
            <a:r>
              <a:rPr lang="pt-PT" dirty="0" smtClean="0"/>
              <a:t>15 Cortes Verticais</a:t>
            </a:r>
            <a:r>
              <a:rPr lang="pt-PT" dirty="0"/>
              <a:t> (Para cada corte amplitude e índice do pico resultante da </a:t>
            </a:r>
            <a:r>
              <a:rPr lang="pt-PT" dirty="0" smtClean="0"/>
              <a:t>FFT é guardado); </a:t>
            </a:r>
          </a:p>
          <a:p>
            <a:pPr lvl="1"/>
            <a:r>
              <a:rPr lang="pt-PT" dirty="0" smtClean="0"/>
              <a:t>Número de pontos;</a:t>
            </a:r>
          </a:p>
          <a:p>
            <a:pPr lvl="1"/>
            <a:r>
              <a:rPr lang="pt-PT" dirty="0" smtClean="0"/>
              <a:t>Altura e Largura;</a:t>
            </a:r>
          </a:p>
          <a:p>
            <a:endParaRPr lang="pt-PT" dirty="0"/>
          </a:p>
          <a:p>
            <a:r>
              <a:rPr lang="pt-PT" dirty="0" smtClean="0"/>
              <a:t>Será que todas as “features” serão relevantes para distinguir as diferentes classes de superfícies?</a:t>
            </a:r>
          </a:p>
          <a:p>
            <a:pPr lvl="1"/>
            <a:r>
              <a:rPr lang="pt-PT" dirty="0" smtClean="0"/>
              <a:t>Feature Selection – Simulated Annealing;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2025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Classificação (Para 11 Classes)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70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SUPPORT VECTOR MACHINE</a:t>
            </a:r>
          </a:p>
          <a:p>
            <a:r>
              <a:rPr lang="pt-PT" dirty="0" smtClean="0"/>
              <a:t>Treino</a:t>
            </a:r>
          </a:p>
          <a:p>
            <a:pPr lvl="1"/>
            <a:r>
              <a:rPr lang="pt-PT" dirty="0" smtClean="0"/>
              <a:t>25 Modelos (necessário </a:t>
            </a:r>
            <a:r>
              <a:rPr lang="pt-PT" dirty="0"/>
              <a:t>o</a:t>
            </a:r>
            <a:r>
              <a:rPr lang="pt-PT" dirty="0" smtClean="0"/>
              <a:t>ptimizar);</a:t>
            </a:r>
          </a:p>
          <a:p>
            <a:pPr lvl="1"/>
            <a:r>
              <a:rPr lang="pt-PT" dirty="0" smtClean="0"/>
              <a:t>K-Cross Validation – Estimação do “generalization error” com maior precisão;</a:t>
            </a:r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pPr lvl="1"/>
            <a:r>
              <a:rPr lang="pt-PT" dirty="0" smtClean="0"/>
              <a:t>Simulated annealing para selecção de “features”;</a:t>
            </a:r>
          </a:p>
          <a:p>
            <a:pPr lvl="1"/>
            <a:r>
              <a:rPr lang="pt-PT" dirty="0" smtClean="0"/>
              <a:t>Support Vector Machine – Estimação da probabilidade de pertencer a cada um dos conjuntos (uso da livraria libsvm);</a:t>
            </a:r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lvl="1"/>
            <a:endParaRPr lang="pt-PT" dirty="0" smtClean="0"/>
          </a:p>
          <a:p>
            <a:pPr lvl="2"/>
            <a:endParaRPr lang="pt-PT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4984"/>
            <a:ext cx="3175405" cy="13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2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Classificação (Para 11 Classes)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SUPPORT VECTOR MACHINE</a:t>
            </a:r>
          </a:p>
          <a:p>
            <a:r>
              <a:rPr lang="pt-PT" dirty="0" smtClean="0"/>
              <a:t>Resultados</a:t>
            </a:r>
          </a:p>
          <a:p>
            <a:pPr lvl="1"/>
            <a:r>
              <a:rPr lang="pt-PT" dirty="0" smtClean="0"/>
              <a:t>Sem a utilização do Simulated Annealing a percentagem de classificação rondou os 20%. </a:t>
            </a:r>
          </a:p>
          <a:p>
            <a:pPr lvl="1"/>
            <a:r>
              <a:rPr lang="pt-PT" dirty="0" smtClean="0"/>
              <a:t>Com a utilização do Simulated Annealing 98% dos tabuleiros classificados correctamente. Verificando-se que em caso de erro a superfície correcta apresenta o segundo maior índice de probabilidade. (45 tabuleiros – erro de classificação em apenas 1 tabuleiro – Para industria não satisfatório).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76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 smtClean="0"/>
              <a:t>Motivação</a:t>
            </a:r>
          </a:p>
          <a:p>
            <a:pPr lvl="1"/>
            <a:r>
              <a:rPr lang="pt-PT" dirty="0" smtClean="0"/>
              <a:t>Parceiro Industrial FLUPOL</a:t>
            </a:r>
          </a:p>
          <a:p>
            <a:pPr lvl="1"/>
            <a:r>
              <a:rPr lang="pt-PT" dirty="0" smtClean="0"/>
              <a:t>Projecto SIIARI</a:t>
            </a:r>
          </a:p>
          <a:p>
            <a:pPr lvl="1"/>
            <a:r>
              <a:rPr lang="pt-PT" dirty="0" smtClean="0"/>
              <a:t>Objectivos</a:t>
            </a:r>
          </a:p>
          <a:p>
            <a:r>
              <a:rPr lang="pt-PT" dirty="0" smtClean="0"/>
              <a:t>Revisão do Estado da Arte</a:t>
            </a:r>
          </a:p>
          <a:p>
            <a:r>
              <a:rPr lang="pt-PT" dirty="0" smtClean="0"/>
              <a:t>Setup FLUPOL</a:t>
            </a:r>
          </a:p>
          <a:p>
            <a:r>
              <a:rPr lang="pt-PT" dirty="0" smtClean="0"/>
              <a:t>Exemplos Modelos 3D</a:t>
            </a:r>
          </a:p>
          <a:p>
            <a:r>
              <a:rPr lang="pt-PT" dirty="0" smtClean="0"/>
              <a:t>Classificação das Superfícies Modeladas</a:t>
            </a:r>
          </a:p>
          <a:p>
            <a:pPr lvl="1"/>
            <a:r>
              <a:rPr lang="pt-PT" dirty="0"/>
              <a:t>3D Point Clouds  </a:t>
            </a:r>
            <a:r>
              <a:rPr lang="pt-PT" dirty="0" smtClean="0"/>
              <a:t>Matching</a:t>
            </a:r>
            <a:endParaRPr lang="pt-PT" dirty="0"/>
          </a:p>
          <a:p>
            <a:pPr lvl="1"/>
            <a:r>
              <a:rPr lang="pt-PT" dirty="0" smtClean="0"/>
              <a:t>Support Vector Machine</a:t>
            </a:r>
          </a:p>
          <a:p>
            <a:r>
              <a:rPr lang="pt-PT" dirty="0"/>
              <a:t>Programação Adaptativa de </a:t>
            </a:r>
            <a:r>
              <a:rPr lang="pt-PT" dirty="0" smtClean="0"/>
              <a:t>Manipuladores</a:t>
            </a:r>
          </a:p>
          <a:p>
            <a:r>
              <a:rPr lang="pt-PT" dirty="0" smtClean="0"/>
              <a:t>Trabalho Futuro</a:t>
            </a:r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682380" cy="2275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88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Arquitectura Proposta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PT" dirty="0" smtClean="0"/>
              <a:t>Classificação</a:t>
            </a:r>
            <a:endParaRPr lang="pt-PT" dirty="0"/>
          </a:p>
        </p:txBody>
      </p:sp>
      <p:sp>
        <p:nvSpPr>
          <p:cNvPr id="4" name="Rectângulo 3"/>
          <p:cNvSpPr/>
          <p:nvPr/>
        </p:nvSpPr>
        <p:spPr>
          <a:xfrm>
            <a:off x="1087599" y="2758455"/>
            <a:ext cx="182232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Triangulação câmara + laser</a:t>
            </a:r>
          </a:p>
          <a:p>
            <a:pPr algn="ctr"/>
            <a:r>
              <a:rPr lang="pt-PT" dirty="0" smtClean="0"/>
              <a:t>MODELO 3D</a:t>
            </a:r>
            <a:endParaRPr lang="pt-PT" dirty="0"/>
          </a:p>
        </p:txBody>
      </p:sp>
      <p:sp>
        <p:nvSpPr>
          <p:cNvPr id="6" name="Rectângulo 5"/>
          <p:cNvSpPr/>
          <p:nvPr/>
        </p:nvSpPr>
        <p:spPr>
          <a:xfrm>
            <a:off x="3923928" y="2758455"/>
            <a:ext cx="18722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Extracção de FEATURES</a:t>
            </a:r>
            <a:endParaRPr lang="pt-PT" dirty="0"/>
          </a:p>
        </p:txBody>
      </p:sp>
      <p:sp>
        <p:nvSpPr>
          <p:cNvPr id="7" name="Rectângulo 6"/>
          <p:cNvSpPr/>
          <p:nvPr/>
        </p:nvSpPr>
        <p:spPr>
          <a:xfrm>
            <a:off x="6876256" y="2758455"/>
            <a:ext cx="201622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Classificação SVM – Selecção dos 2 Melhores Candidatos</a:t>
            </a:r>
            <a:endParaRPr lang="pt-PT" dirty="0"/>
          </a:p>
        </p:txBody>
      </p:sp>
      <p:sp>
        <p:nvSpPr>
          <p:cNvPr id="8" name="Rectângulo 7"/>
          <p:cNvSpPr/>
          <p:nvPr/>
        </p:nvSpPr>
        <p:spPr>
          <a:xfrm>
            <a:off x="6878488" y="4713709"/>
            <a:ext cx="201622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Matching nos 2 Melhores Candidatos</a:t>
            </a:r>
            <a:endParaRPr lang="pt-PT" dirty="0"/>
          </a:p>
        </p:txBody>
      </p:sp>
      <p:sp>
        <p:nvSpPr>
          <p:cNvPr id="9" name="Rectângulo 8"/>
          <p:cNvSpPr/>
          <p:nvPr/>
        </p:nvSpPr>
        <p:spPr>
          <a:xfrm>
            <a:off x="3203848" y="4713709"/>
            <a:ext cx="18722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Resultado: Classificação da Superfície</a:t>
            </a:r>
            <a:endParaRPr lang="pt-PT" dirty="0"/>
          </a:p>
        </p:txBody>
      </p:sp>
      <p:cxnSp>
        <p:nvCxnSpPr>
          <p:cNvPr id="14" name="Conexão recta unidireccional 13"/>
          <p:cNvCxnSpPr>
            <a:stCxn id="6" idx="3"/>
            <a:endCxn id="7" idx="1"/>
          </p:cNvCxnSpPr>
          <p:nvPr/>
        </p:nvCxnSpPr>
        <p:spPr>
          <a:xfrm>
            <a:off x="5796136" y="3226507"/>
            <a:ext cx="10801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unidireccional 15"/>
          <p:cNvCxnSpPr>
            <a:stCxn id="7" idx="2"/>
            <a:endCxn id="8" idx="0"/>
          </p:cNvCxnSpPr>
          <p:nvPr/>
        </p:nvCxnSpPr>
        <p:spPr>
          <a:xfrm>
            <a:off x="7884368" y="3694559"/>
            <a:ext cx="2232" cy="1019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cta unidireccional 17"/>
          <p:cNvCxnSpPr>
            <a:stCxn id="8" idx="1"/>
            <a:endCxn id="9" idx="3"/>
          </p:cNvCxnSpPr>
          <p:nvPr/>
        </p:nvCxnSpPr>
        <p:spPr>
          <a:xfrm flipH="1">
            <a:off x="5076056" y="5181761"/>
            <a:ext cx="18024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4" y="2167726"/>
            <a:ext cx="608043" cy="87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Conexão recta unidireccional 28"/>
          <p:cNvCxnSpPr/>
          <p:nvPr/>
        </p:nvCxnSpPr>
        <p:spPr>
          <a:xfrm>
            <a:off x="486594" y="3226507"/>
            <a:ext cx="60100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89" y="1945347"/>
            <a:ext cx="927524" cy="1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Conexão recta unidireccional 37"/>
          <p:cNvCxnSpPr/>
          <p:nvPr/>
        </p:nvCxnSpPr>
        <p:spPr>
          <a:xfrm>
            <a:off x="2909925" y="3226507"/>
            <a:ext cx="10140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5820756" y="2771250"/>
                <a:ext cx="9983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b="0" i="1" smtClean="0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pt-PT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pt-PT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pt-PT" b="0" i="0" smtClean="0">
                        <a:latin typeface="Cambria Math"/>
                      </a:rPr>
                      <m:t>..</m:t>
                    </m:r>
                  </m:oMath>
                </a14:m>
                <a:r>
                  <a:rPr lang="pt-P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pt-PT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pt-PT" b="0" i="1" smtClean="0">
                        <a:latin typeface="Cambria Math"/>
                      </a:rPr>
                      <m:t>]</m:t>
                    </m:r>
                  </m:oMath>
                </a14:m>
                <a:endParaRPr lang="pt-PT" dirty="0"/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56" y="2771250"/>
                <a:ext cx="99835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2439" r="-1220" b="-200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63" y="4167150"/>
            <a:ext cx="662946" cy="95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/>
              <p:cNvSpPr txBox="1"/>
              <p:nvPr/>
            </p:nvSpPr>
            <p:spPr>
              <a:xfrm>
                <a:off x="6915180" y="3993547"/>
                <a:ext cx="971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b="0" i="1" smtClean="0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pt-PT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pt-PT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pt-PT" b="0" i="0" smtClean="0">
                        <a:latin typeface="Cambria Math"/>
                      </a:rPr>
                      <m:t>..</m:t>
                    </m:r>
                  </m:oMath>
                </a14:m>
                <a:r>
                  <a:rPr lang="pt-P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pt-PT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pt-PT" b="0" i="1" smtClean="0">
                        <a:latin typeface="Cambria Math"/>
                      </a:rPr>
                      <m:t>]</m:t>
                    </m:r>
                  </m:oMath>
                </a14:m>
                <a:endParaRPr lang="pt-PT" dirty="0"/>
              </a:p>
            </p:txBody>
          </p:sp>
        </mc:Choice>
        <mc:Fallback xmlns="">
          <p:sp>
            <p:nvSpPr>
              <p:cNvPr id="54" name="CaixaDeTexto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180" y="3993547"/>
                <a:ext cx="97142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875" r="-2500" b="-180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8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Programação Adaptativa de Manipuladores</a:t>
            </a:r>
            <a:r>
              <a:rPr lang="pt-PT" dirty="0" smtClean="0"/>
              <a:t>;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Ideia Principal</a:t>
            </a:r>
          </a:p>
          <a:p>
            <a:pPr lvl="1"/>
            <a:r>
              <a:rPr lang="pt-PT" dirty="0" smtClean="0"/>
              <a:t>Utilizar o Know-How de pintura para superfícies já conhecidas e com trajectória de pintura já adquirida e adaptar para superfícies SEMELHANTES</a:t>
            </a:r>
          </a:p>
          <a:p>
            <a:pPr lvl="1"/>
            <a:r>
              <a:rPr lang="pt-PT" dirty="0" smtClean="0"/>
              <a:t>Definição de SEMELHANÇA:</a:t>
            </a:r>
          </a:p>
          <a:p>
            <a:pPr lvl="2"/>
            <a:r>
              <a:rPr lang="pt-PT" b="1" dirty="0" smtClean="0"/>
              <a:t>Dimensões da superfície</a:t>
            </a:r>
            <a:r>
              <a:rPr lang="pt-PT" dirty="0" smtClean="0"/>
              <a:t>: Largura e Altura; </a:t>
            </a:r>
          </a:p>
          <a:p>
            <a:pPr lvl="2"/>
            <a:r>
              <a:rPr lang="pt-PT" dirty="0" smtClean="0"/>
              <a:t>Recorrer ao SVM para indicar qual o tabuleiro que é mais próximo deste novo – Primeira abordagem.</a:t>
            </a:r>
          </a:p>
          <a:p>
            <a:pPr lvl="3"/>
            <a:r>
              <a:rPr lang="pt-PT" dirty="0" smtClean="0"/>
              <a:t>O resultado final é apresentado ao operador para sua validação</a:t>
            </a:r>
          </a:p>
          <a:p>
            <a:pPr lvl="3"/>
            <a:r>
              <a:rPr lang="pt-PT" dirty="0" smtClean="0"/>
              <a:t>Se necessário permitir a realização de </a:t>
            </a:r>
            <a:r>
              <a:rPr lang="pt-PT" dirty="0"/>
              <a:t>ajustes</a:t>
            </a:r>
            <a:r>
              <a:rPr lang="pt-PT" dirty="0" smtClean="0"/>
              <a:t> simples.</a:t>
            </a:r>
          </a:p>
          <a:p>
            <a:pPr lvl="2"/>
            <a:r>
              <a:rPr lang="pt-PT" dirty="0" smtClean="0"/>
              <a:t>Pequenas alterações de padrão (estrutura): Neste caso poderá ser necessário o operador  indicar qual a superfície  conhecida que se assemelha</a:t>
            </a:r>
            <a:r>
              <a:rPr lang="pt-PT" dirty="0"/>
              <a:t>.</a:t>
            </a: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25664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Adaptar Trajectória</a:t>
            </a:r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19" y="3717031"/>
            <a:ext cx="2345799" cy="282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19" y="3717031"/>
            <a:ext cx="2334721" cy="282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ta para baixo 3"/>
          <p:cNvSpPr/>
          <p:nvPr/>
        </p:nvSpPr>
        <p:spPr>
          <a:xfrm rot="16200000">
            <a:off x="3898987" y="4445321"/>
            <a:ext cx="1080120" cy="136815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r>
              <a:rPr lang="pt-PT" dirty="0"/>
              <a:t>Adaptar </a:t>
            </a:r>
            <a:r>
              <a:rPr lang="pt-PT" dirty="0" smtClean="0"/>
              <a:t>Trajectória</a:t>
            </a:r>
          </a:p>
          <a:p>
            <a:pPr lvl="1"/>
            <a:r>
              <a:rPr lang="pt-PT" dirty="0" smtClean="0"/>
              <a:t>Segmentar tendo em conta os vectores directores entre n pontos (Ideia identificar grande mudanças de direcção). </a:t>
            </a:r>
          </a:p>
          <a:p>
            <a:pPr lvl="1"/>
            <a:r>
              <a:rPr lang="pt-PT" dirty="0" smtClean="0"/>
              <a:t>Adaptar segmentos (segundo cada uma das direcções ) ás dimensões do tabuleiro.</a:t>
            </a:r>
          </a:p>
          <a:p>
            <a:pPr lvl="1"/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00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Trabalho </a:t>
            </a:r>
            <a:r>
              <a:rPr lang="pt-PT" dirty="0" smtClean="0"/>
              <a:t>futuro</a:t>
            </a:r>
            <a:endParaRPr lang="pt-PT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87724"/>
            <a:ext cx="2637086" cy="366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r>
              <a:rPr lang="pt-PT" dirty="0"/>
              <a:t>Adaptar Trajectória</a:t>
            </a:r>
          </a:p>
        </p:txBody>
      </p:sp>
    </p:spTree>
    <p:extLst>
      <p:ext uri="{BB962C8B-B14F-4D97-AF65-F5344CB8AC3E}">
        <p14:creationId xmlns:p14="http://schemas.microsoft.com/office/powerpoint/2010/main" val="199503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Trabalho futuro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Classificação</a:t>
            </a:r>
          </a:p>
          <a:p>
            <a:pPr lvl="1"/>
            <a:r>
              <a:rPr lang="pt-PT" dirty="0" smtClean="0"/>
              <a:t>Ajuste fino dos parâmetros do SVM.</a:t>
            </a:r>
          </a:p>
          <a:p>
            <a:pPr lvl="1"/>
            <a:r>
              <a:rPr lang="pt-PT" dirty="0" smtClean="0"/>
              <a:t>Comparação dos  </a:t>
            </a:r>
          </a:p>
          <a:p>
            <a:pPr lvl="1"/>
            <a:r>
              <a:rPr lang="pt-PT" dirty="0"/>
              <a:t>Obtenção de resultados em ambiente </a:t>
            </a:r>
            <a:r>
              <a:rPr lang="pt-PT" dirty="0" smtClean="0"/>
              <a:t>industrial</a:t>
            </a:r>
          </a:p>
          <a:p>
            <a:pPr lvl="1"/>
            <a:r>
              <a:rPr lang="pt-PT" dirty="0" smtClean="0"/>
              <a:t>Publicação de artigo em revista internacional com os resultados obtidos</a:t>
            </a:r>
            <a:endParaRPr lang="pt-PT" dirty="0"/>
          </a:p>
          <a:p>
            <a:endParaRPr lang="pt-PT" dirty="0" smtClean="0"/>
          </a:p>
          <a:p>
            <a:r>
              <a:rPr lang="pt-PT" dirty="0" smtClean="0"/>
              <a:t>Ajuste de Trajectórias</a:t>
            </a:r>
          </a:p>
          <a:p>
            <a:pPr lvl="1"/>
            <a:r>
              <a:rPr lang="pt-PT" dirty="0" smtClean="0"/>
              <a:t>Definir o conceito de semelhança entre superfícies.</a:t>
            </a:r>
            <a:endParaRPr lang="pt-PT" dirty="0"/>
          </a:p>
          <a:p>
            <a:pPr lvl="1"/>
            <a:r>
              <a:rPr lang="pt-PT" dirty="0" smtClean="0"/>
              <a:t>Parametrização da trajectória de pintura com as novas especificações da nova superfície.</a:t>
            </a:r>
          </a:p>
          <a:p>
            <a:pPr lvl="1"/>
            <a:r>
              <a:rPr lang="pt-PT" dirty="0"/>
              <a:t>Publicação de artigo em revista internacional com os resultados obtidos</a:t>
            </a:r>
          </a:p>
          <a:p>
            <a:pPr lvl="1"/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Motivação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 smtClean="0"/>
              <a:t>Situação Actual da Indústria de Manufactura:</a:t>
            </a:r>
          </a:p>
          <a:p>
            <a:pPr lvl="1"/>
            <a:r>
              <a:rPr lang="pt-PT" dirty="0" smtClean="0"/>
              <a:t>Customização de Produtos: Menos produção em massa e maior adaptação do produto às necessidades do cliente;</a:t>
            </a:r>
          </a:p>
          <a:p>
            <a:pPr lvl="1"/>
            <a:r>
              <a:rPr lang="pt-PT" dirty="0" smtClean="0"/>
              <a:t>Necessidade de redução dos tempos de setup e de produção ;</a:t>
            </a:r>
          </a:p>
          <a:p>
            <a:pPr lvl="1"/>
            <a:r>
              <a:rPr lang="pt-PT" dirty="0" smtClean="0"/>
              <a:t>Necessidade de flexibilizar todo o sistema </a:t>
            </a:r>
            <a:r>
              <a:rPr lang="pt-PT" dirty="0"/>
              <a:t>p</a:t>
            </a:r>
            <a:r>
              <a:rPr lang="pt-PT" dirty="0" smtClean="0"/>
              <a:t>rodutivo;</a:t>
            </a:r>
          </a:p>
          <a:p>
            <a:pPr lvl="1"/>
            <a:endParaRPr lang="pt-PT" dirty="0"/>
          </a:p>
          <a:p>
            <a:r>
              <a:rPr lang="pt-PT" dirty="0" smtClean="0"/>
              <a:t>Principais Limitações dos Manipuladores Industriais:</a:t>
            </a:r>
          </a:p>
          <a:p>
            <a:pPr lvl="1"/>
            <a:r>
              <a:rPr lang="pt-PT" dirty="0" smtClean="0"/>
              <a:t>Programação: </a:t>
            </a:r>
          </a:p>
          <a:p>
            <a:pPr lvl="2"/>
            <a:r>
              <a:rPr lang="pt-PT" dirty="0" smtClean="0"/>
              <a:t>Realizada em linguagem estruturada. </a:t>
            </a:r>
          </a:p>
          <a:p>
            <a:pPr lvl="2"/>
            <a:r>
              <a:rPr lang="pt-PT" dirty="0" smtClean="0"/>
              <a:t>Requer elevado grau de especialização</a:t>
            </a:r>
          </a:p>
          <a:p>
            <a:pPr lvl="2"/>
            <a:r>
              <a:rPr lang="pt-PT" dirty="0" smtClean="0"/>
              <a:t>Muito Demorada</a:t>
            </a:r>
            <a:endParaRPr lang="pt-PT" dirty="0"/>
          </a:p>
          <a:p>
            <a:pPr lvl="1"/>
            <a:r>
              <a:rPr lang="pt-PT" dirty="0" smtClean="0"/>
              <a:t>Ausência de detecção/identificação e localização dos objectos de trabalho.</a:t>
            </a:r>
          </a:p>
          <a:p>
            <a:pPr lvl="1"/>
            <a:r>
              <a:rPr lang="pt-PT" dirty="0" smtClean="0"/>
              <a:t>Rigidez das trajectórias definidas e respectivos programas;</a:t>
            </a:r>
          </a:p>
          <a:p>
            <a:endParaRPr lang="pt-PT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84" y="2708920"/>
            <a:ext cx="1258762" cy="176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23" y="3789040"/>
            <a:ext cx="733469" cy="109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43" y="3635645"/>
            <a:ext cx="1201113" cy="139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9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Motivação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PT" dirty="0" smtClean="0"/>
              <a:t>Parceiro </a:t>
            </a:r>
            <a:r>
              <a:rPr lang="pt-PT" dirty="0"/>
              <a:t>Industrial </a:t>
            </a:r>
            <a:r>
              <a:rPr lang="pt-PT" dirty="0" smtClean="0"/>
              <a:t>– FLUPOL</a:t>
            </a:r>
          </a:p>
          <a:p>
            <a:r>
              <a:rPr lang="pt-PT" dirty="0" smtClean="0"/>
              <a:t>Área de Negócio e Principais Requisitos:</a:t>
            </a:r>
          </a:p>
          <a:p>
            <a:pPr lvl="2"/>
            <a:r>
              <a:rPr lang="pt-PT" dirty="0" smtClean="0"/>
              <a:t>Empresa especializada no revestimento de superfícies essencialmente na área da industria alimentar resolvendo problemas de adesão, </a:t>
            </a:r>
            <a:r>
              <a:rPr lang="pt-PT" dirty="0"/>
              <a:t>lubrificação</a:t>
            </a:r>
            <a:r>
              <a:rPr lang="pt-PT" dirty="0" smtClean="0"/>
              <a:t>, corrosão, etc;</a:t>
            </a:r>
          </a:p>
          <a:p>
            <a:pPr lvl="1"/>
            <a:r>
              <a:rPr lang="pt-PT" dirty="0" smtClean="0"/>
              <a:t>Necessidade de elevado grau de especialização dos seus operadores (&gt;12 meses de treino);</a:t>
            </a:r>
          </a:p>
          <a:p>
            <a:pPr lvl="1"/>
            <a:r>
              <a:rPr lang="pt-PT" dirty="0" smtClean="0"/>
              <a:t>Necessidade de grande flexibilidade do processo produtivo devido ao elevado leque de produtos tratados na empresa;</a:t>
            </a:r>
            <a:endParaRPr lang="pt-PT" dirty="0"/>
          </a:p>
          <a:p>
            <a:pPr indent="-285750"/>
            <a:r>
              <a:rPr lang="pt-PT" dirty="0" smtClean="0"/>
              <a:t>Objectivo:</a:t>
            </a:r>
          </a:p>
          <a:p>
            <a:pPr lvl="1"/>
            <a:r>
              <a:rPr lang="pt-PT" dirty="0" smtClean="0"/>
              <a:t>Criação de uma célula robótica com </a:t>
            </a:r>
            <a:r>
              <a:rPr lang="pt-PT" dirty="0"/>
              <a:t>identificação e indicação da localização das peças</a:t>
            </a:r>
            <a:r>
              <a:rPr lang="pt-PT" dirty="0" smtClean="0"/>
              <a:t>;</a:t>
            </a:r>
          </a:p>
          <a:p>
            <a:pPr lvl="1"/>
            <a:r>
              <a:rPr lang="pt-PT" dirty="0" smtClean="0"/>
              <a:t>Programação </a:t>
            </a:r>
            <a:r>
              <a:rPr lang="pt-PT" dirty="0"/>
              <a:t>de robôs de pintura directamente por um pintor especializado </a:t>
            </a:r>
            <a:endParaRPr lang="pt-PT" dirty="0" smtClean="0"/>
          </a:p>
          <a:p>
            <a:pPr marL="457200" lvl="1" indent="0">
              <a:buNone/>
            </a:pPr>
            <a:r>
              <a:rPr lang="pt-PT" dirty="0" smtClean="0"/>
              <a:t>sem </a:t>
            </a:r>
            <a:r>
              <a:rPr lang="pt-PT" dirty="0"/>
              <a:t>interferência directa de um programador.</a:t>
            </a:r>
          </a:p>
          <a:p>
            <a:pPr lvl="1"/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76945"/>
            <a:ext cx="2119511" cy="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Luís Rocha\Dropbox\PhD\Cadeiras\1st Semester\RM\RM_Report\Report\figures\objec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676" y="4920131"/>
            <a:ext cx="1152128" cy="193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Motivação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Projecto SIIARI</a:t>
            </a:r>
          </a:p>
          <a:p>
            <a:r>
              <a:rPr lang="pt-PT" dirty="0" smtClean="0"/>
              <a:t>Sistema </a:t>
            </a:r>
            <a:r>
              <a:rPr lang="pt-PT" dirty="0"/>
              <a:t>terá </a:t>
            </a:r>
            <a:r>
              <a:rPr lang="pt-PT" dirty="0" smtClean="0"/>
              <a:t>de </a:t>
            </a:r>
            <a:r>
              <a:rPr lang="pt-PT" dirty="0"/>
              <a:t>ser capaz de </a:t>
            </a:r>
            <a:r>
              <a:rPr lang="pt-PT" dirty="0" smtClean="0"/>
              <a:t>:</a:t>
            </a:r>
          </a:p>
          <a:p>
            <a:pPr lvl="1"/>
            <a:r>
              <a:rPr lang="pt-PT" dirty="0" smtClean="0"/>
              <a:t>Ensinamento por demonstração de manipuladores industriais;</a:t>
            </a:r>
            <a:endParaRPr lang="pt-PT" dirty="0"/>
          </a:p>
          <a:p>
            <a:pPr lvl="1"/>
            <a:r>
              <a:rPr lang="pt-PT" b="1" dirty="0" smtClean="0"/>
              <a:t>Identificar e parametrizar </a:t>
            </a:r>
            <a:r>
              <a:rPr lang="pt-PT" b="1" dirty="0"/>
              <a:t>a peça que se lhe apresenta para a revestir;</a:t>
            </a:r>
          </a:p>
          <a:p>
            <a:pPr lvl="1"/>
            <a:r>
              <a:rPr lang="pt-PT" dirty="0" smtClean="0"/>
              <a:t>Seleccionar </a:t>
            </a:r>
            <a:r>
              <a:rPr lang="pt-PT" dirty="0"/>
              <a:t>o Programa </a:t>
            </a:r>
            <a:r>
              <a:rPr lang="pt-PT" dirty="0" smtClean="0"/>
              <a:t>adequado ensinado por demonstração;</a:t>
            </a:r>
            <a:endParaRPr lang="pt-PT" dirty="0"/>
          </a:p>
          <a:p>
            <a:pPr lvl="1"/>
            <a:r>
              <a:rPr lang="pt-PT" b="1" dirty="0"/>
              <a:t>Configurar o programa para a nova </a:t>
            </a:r>
            <a:r>
              <a:rPr lang="pt-PT" b="1" dirty="0" smtClean="0"/>
              <a:t>parametrização;</a:t>
            </a:r>
            <a:endParaRPr lang="pt-PT" b="1" dirty="0"/>
          </a:p>
          <a:p>
            <a:r>
              <a:rPr lang="pt-PT" dirty="0"/>
              <a:t>Principais valências do projecto</a:t>
            </a:r>
          </a:p>
          <a:p>
            <a:pPr lvl="1"/>
            <a:r>
              <a:rPr lang="pt-PT" dirty="0"/>
              <a:t>Permitirá a conservação do </a:t>
            </a:r>
            <a:r>
              <a:rPr lang="pt-PT" i="1" dirty="0"/>
              <a:t>Know-How</a:t>
            </a:r>
            <a:r>
              <a:rPr lang="pt-PT" dirty="0"/>
              <a:t> dos operadores especializados actuais;</a:t>
            </a:r>
          </a:p>
          <a:p>
            <a:pPr lvl="1"/>
            <a:r>
              <a:rPr lang="pt-PT" dirty="0"/>
              <a:t>Exportação deste mesmo </a:t>
            </a:r>
            <a:r>
              <a:rPr lang="pt-PT" i="1" dirty="0"/>
              <a:t>Know-How</a:t>
            </a:r>
            <a:r>
              <a:rPr lang="pt-PT" dirty="0"/>
              <a:t>;</a:t>
            </a:r>
          </a:p>
          <a:p>
            <a:pPr lvl="1"/>
            <a:r>
              <a:rPr lang="pt-PT" b="1" dirty="0"/>
              <a:t>Flexibilidade no processo de fabrico;</a:t>
            </a:r>
          </a:p>
          <a:p>
            <a:pPr marL="0" indent="0">
              <a:buNone/>
            </a:pPr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2644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Motivação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Objectivos - PhD</a:t>
            </a:r>
            <a:endParaRPr lang="pt-PT" dirty="0"/>
          </a:p>
          <a:p>
            <a:r>
              <a:rPr lang="pt-PT" dirty="0" smtClean="0"/>
              <a:t>Classificação da superfície sobre a qual a pintura será realizada </a:t>
            </a:r>
          </a:p>
          <a:p>
            <a:pPr lvl="1"/>
            <a:r>
              <a:rPr lang="pt-PT" dirty="0" smtClean="0"/>
              <a:t>Modelação 3D do tabuleiro alvo – Selecção dos sensores;</a:t>
            </a:r>
          </a:p>
          <a:p>
            <a:pPr lvl="1"/>
            <a:r>
              <a:rPr lang="pt-PT" dirty="0" smtClean="0"/>
              <a:t>Classificação do tabuleiro para que se possa seleccionar o programa de manipulação correcto a ser executado;</a:t>
            </a:r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endParaRPr lang="pt-P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84" y="3645024"/>
            <a:ext cx="390741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603947" y="1844824"/>
            <a:ext cx="3888432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Adaptação de trajectórias previamente ensinadas por demonstração a um determinado tabuleiro, a um novo que apresente apenas diferenças em dimensões ou  pequenas variações estruturais:</a:t>
            </a:r>
          </a:p>
          <a:p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2042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Estado da Arte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Sensores para reconstrução 3D</a:t>
            </a:r>
          </a:p>
          <a:p>
            <a:r>
              <a:rPr lang="pt-PT" dirty="0"/>
              <a:t>Laser Range </a:t>
            </a:r>
            <a:r>
              <a:rPr lang="pt-PT" dirty="0" smtClean="0"/>
              <a:t>Finders;</a:t>
            </a:r>
            <a:endParaRPr lang="pt-PT" dirty="0"/>
          </a:p>
          <a:p>
            <a:r>
              <a:rPr lang="pt-PT" dirty="0" smtClean="0"/>
              <a:t>Laser Camera triangulation systems;</a:t>
            </a:r>
          </a:p>
          <a:p>
            <a:r>
              <a:rPr lang="pt-PT" sz="1800" dirty="0" smtClean="0"/>
              <a:t>3D Laser </a:t>
            </a:r>
            <a:r>
              <a:rPr lang="en-US" sz="1800" dirty="0"/>
              <a:t>R</a:t>
            </a:r>
            <a:r>
              <a:rPr lang="en-US" sz="1800" dirty="0" smtClean="0"/>
              <a:t>ange </a:t>
            </a:r>
            <a:r>
              <a:rPr lang="en-US" sz="1800" dirty="0"/>
              <a:t>F</a:t>
            </a:r>
            <a:r>
              <a:rPr lang="en-US" sz="1800" dirty="0" smtClean="0"/>
              <a:t>inder </a:t>
            </a:r>
            <a:r>
              <a:rPr lang="en-US" sz="1800" dirty="0"/>
              <a:t>and </a:t>
            </a:r>
            <a:r>
              <a:rPr lang="en-US" sz="1800" dirty="0" smtClean="0"/>
              <a:t> RGB camera;</a:t>
            </a:r>
          </a:p>
          <a:p>
            <a:r>
              <a:rPr lang="pt-PT" dirty="0" smtClean="0"/>
              <a:t>Kinect;</a:t>
            </a:r>
          </a:p>
          <a:p>
            <a:r>
              <a:rPr lang="pt-PT" dirty="0"/>
              <a:t>S</a:t>
            </a:r>
            <a:r>
              <a:rPr lang="pt-PT" dirty="0" smtClean="0"/>
              <a:t>tereo vision; </a:t>
            </a:r>
          </a:p>
          <a:p>
            <a:r>
              <a:rPr lang="pt-PT" dirty="0" smtClean="0"/>
              <a:t>T</a:t>
            </a:r>
            <a:r>
              <a:rPr lang="pt-PT" sz="1800" dirty="0" smtClean="0"/>
              <a:t>ime-</a:t>
            </a:r>
            <a:r>
              <a:rPr lang="pt-PT" sz="1800" dirty="0" err="1" smtClean="0"/>
              <a:t>offlight</a:t>
            </a:r>
            <a:r>
              <a:rPr lang="pt-PT" sz="1800" dirty="0" smtClean="0"/>
              <a:t> camera;</a:t>
            </a:r>
            <a:endParaRPr lang="pt-PT" dirty="0" smtClean="0"/>
          </a:p>
        </p:txBody>
      </p:sp>
      <p:pic>
        <p:nvPicPr>
          <p:cNvPr id="6148" name="Picture 4" descr="http://de.colourbox.com/preview/3241821-917937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867" y="1340768"/>
            <a:ext cx="2195735" cy="164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emeraldinsight.com/content_images/fig/08703002020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610" y="2708920"/>
            <a:ext cx="1437984" cy="195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ai.sri.com/centibots/images/robots-jul-2002/large/IMG_0574-l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67" y="4149080"/>
            <a:ext cx="2348726" cy="177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blogcdn.com/www.engadget.com/media/2010/06/kinect-pr-top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64" y="3378085"/>
            <a:ext cx="1763688" cy="90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Estado da Arte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611560" y="1628800"/>
            <a:ext cx="6266656" cy="4114800"/>
          </a:xfrm>
        </p:spPr>
        <p:txBody>
          <a:bodyPr>
            <a:normAutofit/>
          </a:bodyPr>
          <a:lstStyle/>
          <a:p>
            <a:r>
              <a:rPr lang="pt-PT" dirty="0" smtClean="0"/>
              <a:t>Extracção de Features e Reconhecimento de Superfícies</a:t>
            </a:r>
          </a:p>
          <a:p>
            <a:pPr lvl="1"/>
            <a:r>
              <a:rPr lang="pt-PT" dirty="0"/>
              <a:t>Shape Features – As superfícies não são separáveis por </a:t>
            </a:r>
            <a:r>
              <a:rPr lang="pt-PT" dirty="0" smtClean="0"/>
              <a:t>cor</a:t>
            </a:r>
          </a:p>
          <a:p>
            <a:pPr lvl="1"/>
            <a:r>
              <a:rPr lang="pt-PT" dirty="0" err="1" smtClean="0"/>
              <a:t>Pattern</a:t>
            </a:r>
            <a:r>
              <a:rPr lang="pt-PT" dirty="0" smtClean="0"/>
              <a:t> Recognition</a:t>
            </a:r>
          </a:p>
          <a:p>
            <a:pPr lvl="2"/>
            <a:r>
              <a:rPr lang="pt-PT" dirty="0"/>
              <a:t>Machine </a:t>
            </a:r>
            <a:r>
              <a:rPr lang="pt-PT" dirty="0" smtClean="0"/>
              <a:t>Learning (Redes Neuronais, Support Vector Machine, k – Vizinho Mais Próximos, Hidden Markov Models);</a:t>
            </a:r>
          </a:p>
          <a:p>
            <a:pPr lvl="1"/>
            <a:r>
              <a:rPr lang="pt-PT" dirty="0" smtClean="0"/>
              <a:t>Template Matching (Ploint Cloude Matching);</a:t>
            </a:r>
          </a:p>
          <a:p>
            <a:pPr lvl="1"/>
            <a:endParaRPr lang="pt-PT" dirty="0"/>
          </a:p>
          <a:p>
            <a:r>
              <a:rPr lang="pt-PT" dirty="0" smtClean="0"/>
              <a:t>Programação Adaptativa de Manipuladores;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545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SetUP FLUPOL</a:t>
            </a:r>
            <a:endParaRPr lang="pt-PT" dirty="0"/>
          </a:p>
        </p:txBody>
      </p:sp>
      <p:pic>
        <p:nvPicPr>
          <p:cNvPr id="13" name="ReconhecimentoGeometria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07704" y="1412776"/>
            <a:ext cx="5688632" cy="42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6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1116</TotalTime>
  <Words>2350</Words>
  <Application>Microsoft Office PowerPoint</Application>
  <PresentationFormat>Apresentação no Ecrã (4:3)</PresentationFormat>
  <Paragraphs>296</Paragraphs>
  <Slides>24</Slides>
  <Notes>19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25" baseType="lpstr">
      <vt:lpstr>Horizonte</vt:lpstr>
      <vt:lpstr>Programação de Robôs Industriais em Células Robotizadas Flexíveis  </vt:lpstr>
      <vt:lpstr>Índice</vt:lpstr>
      <vt:lpstr>Motivação</vt:lpstr>
      <vt:lpstr>Motivação</vt:lpstr>
      <vt:lpstr>Motivação</vt:lpstr>
      <vt:lpstr>Motivação</vt:lpstr>
      <vt:lpstr>Estado da Arte </vt:lpstr>
      <vt:lpstr>Estado da Arte</vt:lpstr>
      <vt:lpstr>SetUP FLUPOL</vt:lpstr>
      <vt:lpstr>Exemplos  Modelos 3D</vt:lpstr>
      <vt:lpstr>Classificação (Para 11 Classes)</vt:lpstr>
      <vt:lpstr>Classificação (Para 11 Classes) </vt:lpstr>
      <vt:lpstr>Classificação (Para 11 Classes)</vt:lpstr>
      <vt:lpstr>Classificação (Para 11 Classes)</vt:lpstr>
      <vt:lpstr>Classificação (Para 11 Classes)</vt:lpstr>
      <vt:lpstr>Classificação (Para 11 Classes)</vt:lpstr>
      <vt:lpstr>Classificação (Para 11 Classes)</vt:lpstr>
      <vt:lpstr>Classificação (Para 11 Classes)</vt:lpstr>
      <vt:lpstr>Classificação (Para 11 Classes)</vt:lpstr>
      <vt:lpstr>Arquitectura Proposta</vt:lpstr>
      <vt:lpstr>Programação Adaptativa de Manipuladores;</vt:lpstr>
      <vt:lpstr>Adaptar Trajectória</vt:lpstr>
      <vt:lpstr>Trabalho futuro</vt:lpstr>
      <vt:lpstr>Trabalho futuro</vt:lpstr>
    </vt:vector>
  </TitlesOfParts>
  <Company>FEUP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Programação de Robôs Industriais em Células Robotizadas Flexíveis   Caso de Estudo FLupol</dc:title>
  <dc:creator>CICA</dc:creator>
  <cp:lastModifiedBy>CICA</cp:lastModifiedBy>
  <cp:revision>82</cp:revision>
  <dcterms:created xsi:type="dcterms:W3CDTF">2012-09-10T09:14:09Z</dcterms:created>
  <dcterms:modified xsi:type="dcterms:W3CDTF">2012-09-24T16:43:13Z</dcterms:modified>
</cp:coreProperties>
</file>