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51"/>
  </p:notesMasterIdLst>
  <p:handoutMasterIdLst>
    <p:handoutMasterId r:id="rId52"/>
  </p:handoutMasterIdLst>
  <p:sldIdLst>
    <p:sldId id="256" r:id="rId2"/>
    <p:sldId id="281" r:id="rId3"/>
    <p:sldId id="258" r:id="rId4"/>
    <p:sldId id="350" r:id="rId5"/>
    <p:sldId id="323" r:id="rId6"/>
    <p:sldId id="324" r:id="rId7"/>
    <p:sldId id="356" r:id="rId8"/>
    <p:sldId id="283" r:id="rId9"/>
    <p:sldId id="286" r:id="rId10"/>
    <p:sldId id="343" r:id="rId11"/>
    <p:sldId id="287" r:id="rId12"/>
    <p:sldId id="289" r:id="rId13"/>
    <p:sldId id="342" r:id="rId14"/>
    <p:sldId id="344" r:id="rId15"/>
    <p:sldId id="288" r:id="rId16"/>
    <p:sldId id="291" r:id="rId17"/>
    <p:sldId id="292" r:id="rId18"/>
    <p:sldId id="338" r:id="rId19"/>
    <p:sldId id="293" r:id="rId20"/>
    <p:sldId id="345" r:id="rId21"/>
    <p:sldId id="359" r:id="rId22"/>
    <p:sldId id="295" r:id="rId23"/>
    <p:sldId id="296" r:id="rId24"/>
    <p:sldId id="346" r:id="rId25"/>
    <p:sldId id="298" r:id="rId26"/>
    <p:sldId id="297" r:id="rId27"/>
    <p:sldId id="302" r:id="rId28"/>
    <p:sldId id="351" r:id="rId29"/>
    <p:sldId id="358" r:id="rId30"/>
    <p:sldId id="347" r:id="rId31"/>
    <p:sldId id="354" r:id="rId32"/>
    <p:sldId id="303" r:id="rId33"/>
    <p:sldId id="355" r:id="rId34"/>
    <p:sldId id="336" r:id="rId35"/>
    <p:sldId id="360" r:id="rId36"/>
    <p:sldId id="312" r:id="rId37"/>
    <p:sldId id="352" r:id="rId38"/>
    <p:sldId id="313" r:id="rId39"/>
    <p:sldId id="332" r:id="rId40"/>
    <p:sldId id="333" r:id="rId41"/>
    <p:sldId id="315" r:id="rId42"/>
    <p:sldId id="353" r:id="rId43"/>
    <p:sldId id="334" r:id="rId44"/>
    <p:sldId id="335" r:id="rId45"/>
    <p:sldId id="317" r:id="rId46"/>
    <p:sldId id="318" r:id="rId47"/>
    <p:sldId id="361" r:id="rId48"/>
    <p:sldId id="320" r:id="rId49"/>
    <p:sldId id="349" r:id="rId5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83483" autoAdjust="0"/>
  </p:normalViewPr>
  <p:slideViewPr>
    <p:cSldViewPr>
      <p:cViewPr varScale="1">
        <p:scale>
          <a:sx n="62" d="100"/>
          <a:sy n="62" d="100"/>
        </p:scale>
        <p:origin x="152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66D60-1303-42FF-8807-72645D97D162}" type="datetimeFigureOut">
              <a:rPr lang="pt-PT" smtClean="0"/>
              <a:t>22/07/2014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6C3894-AE32-4FA3-AAFD-F72855E18AC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935789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D4C5C-C928-48B5-87EB-CC0EBC9D3B84}" type="datetimeFigureOut">
              <a:rPr lang="pt-PT" smtClean="0"/>
              <a:t>22/07/2014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30C28-85E4-4C40-9BFB-9163361C70F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679154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30C28-85E4-4C40-9BFB-9163361C70F6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68157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 err="1" smtClean="0"/>
              <a:t>Métodos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usados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estastica</a:t>
            </a:r>
            <a:r>
              <a:rPr lang="en-GB" baseline="0" dirty="0" smtClean="0"/>
              <a:t>;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Para </a:t>
            </a:r>
            <a:r>
              <a:rPr lang="en-GB" baseline="0" dirty="0" err="1" smtClean="0"/>
              <a:t>estudar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populações</a:t>
            </a:r>
            <a:r>
              <a:rPr lang="en-GB" baseline="0" dirty="0" smtClean="0"/>
              <a:t> de dados;</a:t>
            </a:r>
          </a:p>
          <a:p>
            <a:pPr marL="171450" indent="-171450">
              <a:buFontTx/>
              <a:buChar char="-"/>
            </a:pP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30C28-85E4-4C40-9BFB-9163361C70F6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2368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Para </a:t>
            </a:r>
            <a:r>
              <a:rPr lang="en-GB" dirty="0" err="1" smtClean="0"/>
              <a:t>evitar</a:t>
            </a:r>
            <a:r>
              <a:rPr lang="en-GB" dirty="0" smtClean="0"/>
              <a:t> </a:t>
            </a:r>
            <a:r>
              <a:rPr lang="en-GB" dirty="0" err="1" smtClean="0"/>
              <a:t>vibrações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câmara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esta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montada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estática</a:t>
            </a:r>
            <a:r>
              <a:rPr lang="en-GB" baseline="0" dirty="0" smtClean="0"/>
              <a:t> – para </a:t>
            </a:r>
            <a:r>
              <a:rPr lang="en-GB" baseline="0" dirty="0" err="1" smtClean="0"/>
              <a:t>garantir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condições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controladas</a:t>
            </a:r>
            <a:r>
              <a:rPr lang="en-GB" baseline="0" dirty="0" smtClean="0"/>
              <a:t> e </a:t>
            </a:r>
            <a:r>
              <a:rPr lang="en-GB" baseline="0" dirty="0" err="1" smtClean="0"/>
              <a:t>repetíveis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longo</a:t>
            </a:r>
            <a:r>
              <a:rPr lang="en-GB" baseline="0" dirty="0" smtClean="0"/>
              <a:t> das </a:t>
            </a:r>
            <a:r>
              <a:rPr lang="en-GB" baseline="0" dirty="0" err="1" smtClean="0"/>
              <a:t>experiências</a:t>
            </a:r>
            <a:r>
              <a:rPr lang="en-GB" baseline="0" dirty="0" smtClean="0"/>
              <a:t>.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30C28-85E4-4C40-9BFB-9163361C70F6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95972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É </a:t>
            </a:r>
            <a:r>
              <a:rPr lang="en-GB" dirty="0" err="1" smtClean="0"/>
              <a:t>possivel</a:t>
            </a:r>
            <a:r>
              <a:rPr lang="en-GB" dirty="0" smtClean="0"/>
              <a:t> </a:t>
            </a:r>
            <a:r>
              <a:rPr lang="en-GB" dirty="0" err="1" smtClean="0"/>
              <a:t>ver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degraus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devido</a:t>
            </a:r>
            <a:r>
              <a:rPr lang="en-GB" baseline="0" dirty="0" smtClean="0"/>
              <a:t> à </a:t>
            </a:r>
            <a:r>
              <a:rPr lang="en-GB" baseline="0" dirty="0" err="1" smtClean="0"/>
              <a:t>falta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resolução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30C28-85E4-4C40-9BFB-9163361C70F6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58182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- </a:t>
            </a:r>
            <a:r>
              <a:rPr lang="en-GB" dirty="0" err="1" smtClean="0"/>
              <a:t>Aumentou</a:t>
            </a:r>
            <a:r>
              <a:rPr lang="en-GB" dirty="0" smtClean="0"/>
              <a:t> um </a:t>
            </a:r>
            <a:r>
              <a:rPr lang="en-GB" dirty="0" err="1" smtClean="0"/>
              <a:t>pouco</a:t>
            </a:r>
            <a:endParaRPr lang="en-GB" dirty="0" smtClean="0"/>
          </a:p>
          <a:p>
            <a:r>
              <a:rPr lang="en-GB" dirty="0" smtClean="0"/>
              <a:t>- </a:t>
            </a:r>
            <a:r>
              <a:rPr lang="en-GB" dirty="0" err="1" smtClean="0"/>
              <a:t>Devido</a:t>
            </a:r>
            <a:r>
              <a:rPr lang="en-GB" dirty="0" smtClean="0"/>
              <a:t> à </a:t>
            </a:r>
            <a:r>
              <a:rPr lang="en-GB" dirty="0" err="1" smtClean="0"/>
              <a:t>diminuição</a:t>
            </a:r>
            <a:r>
              <a:rPr lang="en-GB" dirty="0" smtClean="0"/>
              <a:t> da taxa de </a:t>
            </a:r>
            <a:r>
              <a:rPr lang="en-GB" dirty="0" err="1" smtClean="0"/>
              <a:t>amostragem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30C28-85E4-4C40-9BFB-9163361C70F6}" type="slidenum">
              <a:rPr lang="pt-PT" smtClean="0"/>
              <a:t>46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59953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- </a:t>
            </a:r>
            <a:r>
              <a:rPr lang="en-GB" dirty="0" err="1" smtClean="0"/>
              <a:t>Falar</a:t>
            </a:r>
            <a:r>
              <a:rPr lang="en-GB" baseline="0" dirty="0" smtClean="0"/>
              <a:t> do ATLASCAR e </a:t>
            </a:r>
            <a:r>
              <a:rPr lang="en-GB" baseline="0" dirty="0" err="1" smtClean="0"/>
              <a:t>objectivos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30C28-85E4-4C40-9BFB-9163361C70F6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21778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30C28-85E4-4C40-9BFB-9163361C70F6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99342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 smtClean="0"/>
              <a:t>Encoder;</a:t>
            </a:r>
          </a:p>
          <a:p>
            <a:pPr marL="171450" indent="-171450">
              <a:buFontTx/>
              <a:buChar char="-"/>
            </a:pPr>
            <a:r>
              <a:rPr lang="en-GB" dirty="0" err="1" smtClean="0"/>
              <a:t>Exposição</a:t>
            </a:r>
            <a:r>
              <a:rPr lang="en-GB" dirty="0" smtClean="0"/>
              <a:t>.</a:t>
            </a:r>
          </a:p>
          <a:p>
            <a:pPr marL="171450" indent="-171450">
              <a:buFontTx/>
              <a:buChar char="-"/>
            </a:pP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30C28-85E4-4C40-9BFB-9163361C70F6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45164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30C28-85E4-4C40-9BFB-9163361C70F6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6846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30C28-85E4-4C40-9BFB-9163361C70F6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42228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 err="1" smtClean="0"/>
              <a:t>Imagem</a:t>
            </a:r>
            <a:r>
              <a:rPr lang="en-GB" dirty="0" smtClean="0"/>
              <a:t> 1 </a:t>
            </a:r>
            <a:r>
              <a:rPr lang="en-GB" dirty="0" err="1" smtClean="0"/>
              <a:t>delimitada</a:t>
            </a:r>
            <a:r>
              <a:rPr lang="en-GB" dirty="0" smtClean="0"/>
              <a:t> 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vermelho</a:t>
            </a:r>
            <a:r>
              <a:rPr lang="en-GB" dirty="0" smtClean="0"/>
              <a:t>;</a:t>
            </a:r>
          </a:p>
          <a:p>
            <a:pPr marL="171450" indent="-171450">
              <a:buFontTx/>
              <a:buChar char="-"/>
            </a:pPr>
            <a:r>
              <a:rPr lang="en-GB" dirty="0" err="1" smtClean="0"/>
              <a:t>Imagem</a:t>
            </a:r>
            <a:r>
              <a:rPr lang="en-GB" dirty="0" smtClean="0"/>
              <a:t> 2 </a:t>
            </a:r>
            <a:r>
              <a:rPr lang="en-GB" dirty="0" err="1" smtClean="0"/>
              <a:t>delimitada</a:t>
            </a:r>
            <a:r>
              <a:rPr lang="en-GB" dirty="0" smtClean="0"/>
              <a:t> a </a:t>
            </a:r>
            <a:r>
              <a:rPr lang="en-GB" dirty="0" err="1" smtClean="0"/>
              <a:t>preto</a:t>
            </a:r>
            <a:r>
              <a:rPr lang="en-GB" dirty="0" smtClean="0"/>
              <a:t> com </a:t>
            </a:r>
            <a:r>
              <a:rPr lang="en-GB" dirty="0" err="1" smtClean="0"/>
              <a:t>deslocamento</a:t>
            </a:r>
            <a:r>
              <a:rPr lang="en-GB" baseline="0" dirty="0" smtClean="0"/>
              <a:t> x;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O </a:t>
            </a:r>
            <a:r>
              <a:rPr lang="en-GB" baseline="0" dirty="0" err="1" smtClean="0"/>
              <a:t>deslocamento</a:t>
            </a:r>
            <a:r>
              <a:rPr lang="en-GB" baseline="0" dirty="0" smtClean="0"/>
              <a:t> é </a:t>
            </a:r>
            <a:r>
              <a:rPr lang="en-GB" baseline="0" dirty="0" err="1" smtClean="0"/>
              <a:t>transformado</a:t>
            </a:r>
            <a:r>
              <a:rPr lang="en-GB" baseline="0" dirty="0" smtClean="0"/>
              <a:t> para </a:t>
            </a:r>
            <a:r>
              <a:rPr lang="en-GB" baseline="0" dirty="0" err="1" smtClean="0"/>
              <a:t>deslocamento</a:t>
            </a:r>
            <a:r>
              <a:rPr lang="en-GB" baseline="0" dirty="0" smtClean="0"/>
              <a:t> real.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30C28-85E4-4C40-9BFB-9163361C70F6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82465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Devido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às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vantagens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referidas</a:t>
            </a:r>
            <a:endParaRPr lang="en-GB" baseline="0" dirty="0" smtClean="0"/>
          </a:p>
          <a:p>
            <a:r>
              <a:rPr lang="en-GB" baseline="0" dirty="0" err="1" smtClean="0"/>
              <a:t>Optou</a:t>
            </a:r>
            <a:r>
              <a:rPr lang="en-GB" baseline="0" dirty="0" smtClean="0"/>
              <a:t>-se </a:t>
            </a:r>
            <a:r>
              <a:rPr lang="en-GB" baseline="0" dirty="0" err="1" smtClean="0"/>
              <a:t>por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investir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nesta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área</a:t>
            </a:r>
            <a:endParaRPr lang="en-GB" baseline="0" dirty="0" smtClean="0"/>
          </a:p>
          <a:p>
            <a:r>
              <a:rPr lang="en-GB" baseline="0" dirty="0" err="1" smtClean="0"/>
              <a:t>Investigar</a:t>
            </a:r>
            <a:r>
              <a:rPr lang="en-GB" baseline="0" dirty="0" smtClean="0"/>
              <a:t> o </a:t>
            </a:r>
            <a:r>
              <a:rPr lang="en-GB" baseline="0" dirty="0" err="1" smtClean="0"/>
              <a:t>uso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sensores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imagem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lineares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30C28-85E4-4C40-9BFB-9163361C70F6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37418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baseline="0" dirty="0" smtClean="0"/>
              <a:t>O sensor </a:t>
            </a:r>
            <a:r>
              <a:rPr lang="en-GB" baseline="0" dirty="0" err="1" smtClean="0"/>
              <a:t>fica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orientado</a:t>
            </a:r>
            <a:r>
              <a:rPr lang="en-GB" baseline="0" dirty="0" smtClean="0"/>
              <a:t> com o </a:t>
            </a:r>
            <a:r>
              <a:rPr lang="en-GB" baseline="0" dirty="0" err="1" smtClean="0"/>
              <a:t>eixo</a:t>
            </a:r>
            <a:r>
              <a:rPr lang="en-GB" baseline="0" dirty="0" smtClean="0"/>
              <a:t> do </a:t>
            </a:r>
            <a:r>
              <a:rPr lang="en-GB" baseline="0" dirty="0" err="1" smtClean="0"/>
              <a:t>carro</a:t>
            </a:r>
            <a:endParaRPr lang="en-GB" baseline="0" dirty="0" smtClean="0"/>
          </a:p>
          <a:p>
            <a:pPr marL="171450" indent="-171450">
              <a:buFontTx/>
              <a:buChar char="-"/>
            </a:pP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30C28-85E4-4C40-9BFB-9163361C70F6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80615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B3930CC4-AE15-487E-AAF5-55CDFE4FDA7B}" type="datetime1">
              <a:rPr lang="pt-BR" smtClean="0"/>
              <a:t>22/07/2014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B4A6F72C-E80D-4E8E-ADD1-F7735D9EE179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tângulo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tângulo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tângulo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E043C-A94B-4A8F-BD6C-C76BF39B21E2}" type="datetime1">
              <a:rPr lang="pt-BR" smtClean="0"/>
              <a:t>22/07/2014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D542B-7502-4E52-B205-41753AE6C2F8}" type="datetime1">
              <a:rPr lang="pt-BR" smtClean="0"/>
              <a:t>22/07/2014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riângulo isósceles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72DB4-6180-4E7D-AFB8-9F7B99FBDAA2}" type="datetime1">
              <a:rPr lang="pt-BR" smtClean="0"/>
              <a:t>22/07/2014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8C468B88-F871-4D5A-BEED-24BE8A026920}" type="datetime1">
              <a:rPr lang="pt-BR" smtClean="0"/>
              <a:t>22/07/2014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B4A6F72C-E80D-4E8E-ADD1-F7735D9EE179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22A0-83A7-42AC-AA11-060A7CD9E16A}" type="datetime1">
              <a:rPr lang="pt-BR" smtClean="0"/>
              <a:t>22/07/2014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37AE5-57C0-4F5A-95F5-6BFCA6064433}" type="datetime1">
              <a:rPr lang="pt-BR" smtClean="0"/>
              <a:t>22/07/2014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AAF61-C972-4078-A7FE-1BDDE0CC064C}" type="datetime1">
              <a:rPr lang="pt-BR" smtClean="0"/>
              <a:t>22/07/2014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6" name="Triângulo isósceles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2A5E8-DB39-40C5-918B-BD6B4D3413FD}" type="datetime1">
              <a:rPr lang="pt-BR" smtClean="0"/>
              <a:t>22/07/2014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5" name="Conector reto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riângulo isósceles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BF19-2D0C-4342-A477-022AF82D0685}" type="datetime1">
              <a:rPr lang="pt-BR" smtClean="0"/>
              <a:t>22/07/2014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riângulo isósceles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ço Reservado para Conteúdo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ADA02-9E37-40D6-BD08-83BDB1B409F5}" type="datetime1">
              <a:rPr lang="pt-BR" smtClean="0"/>
              <a:t>22/07/2014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riângulo isósceles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18EE038-AE5E-423C-896E-E3BC4431FC0A}" type="datetime1">
              <a:rPr lang="pt-BR" smtClean="0"/>
              <a:t>22/07/2014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A6F72C-E80D-4E8E-ADD1-F7735D9EE179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28" name="Conector reto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Conector reto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iângulo isósceles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C:\Users\Ana Rita\Desktop\ua_simbolo-verde_julho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223" y="476672"/>
            <a:ext cx="439102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899592" y="4005064"/>
            <a:ext cx="7344816" cy="1240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400" b="1" dirty="0"/>
              <a:t>Ricardo </a:t>
            </a:r>
            <a:r>
              <a:rPr lang="en-GB" sz="2400" b="1" dirty="0" err="1" smtClean="0"/>
              <a:t>Luís</a:t>
            </a:r>
            <a:r>
              <a:rPr lang="en-GB" sz="2400" b="1" dirty="0" smtClean="0"/>
              <a:t> </a:t>
            </a:r>
            <a:r>
              <a:rPr lang="en-GB" sz="2400" b="1" dirty="0"/>
              <a:t>da </a:t>
            </a:r>
            <a:r>
              <a:rPr lang="en-GB" sz="2400" b="1" dirty="0" err="1"/>
              <a:t>Mota</a:t>
            </a:r>
            <a:r>
              <a:rPr lang="en-GB" sz="2400" b="1" dirty="0"/>
              <a:t> Silva</a:t>
            </a:r>
          </a:p>
          <a:p>
            <a:pPr algn="ctr">
              <a:lnSpc>
                <a:spcPct val="115000"/>
              </a:lnSpc>
              <a:defRPr/>
            </a:pPr>
            <a:r>
              <a:rPr lang="pt-PT" sz="2200" b="1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2200" b="1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22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051992" y="5057982"/>
            <a:ext cx="7192416" cy="115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sz="1600" b="1" cap="small" dirty="0">
                <a:latin typeface="+mj-lt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pt-PT" sz="1600" dirty="0" smtClean="0">
                <a:cs typeface="Arial" pitchFamily="34" charset="0"/>
              </a:rPr>
              <a:t>Orientador</a:t>
            </a:r>
            <a:r>
              <a:rPr lang="pt-PT" sz="1600" dirty="0">
                <a:cs typeface="Arial" pitchFamily="34" charset="0"/>
              </a:rPr>
              <a:t>: Prof. Dr. Vítor Santos</a:t>
            </a:r>
          </a:p>
          <a:p>
            <a:pPr algn="r"/>
            <a:r>
              <a:rPr lang="pt-PT" sz="1600" dirty="0">
                <a:cs typeface="Arial" pitchFamily="34" charset="0"/>
              </a:rPr>
              <a:t>	</a:t>
            </a:r>
            <a:r>
              <a:rPr lang="pt-PT" sz="1600" dirty="0" smtClean="0">
                <a:cs typeface="Arial" pitchFamily="34" charset="0"/>
              </a:rPr>
              <a:t>Coorientador</a:t>
            </a:r>
            <a:r>
              <a:rPr lang="pt-PT" sz="1600" dirty="0">
                <a:cs typeface="Arial" pitchFamily="34" charset="0"/>
              </a:rPr>
              <a:t>: Dr. Ricardo Pascoal</a:t>
            </a:r>
          </a:p>
          <a:p>
            <a:pPr>
              <a:lnSpc>
                <a:spcPct val="115000"/>
              </a:lnSpc>
              <a:defRPr/>
            </a:pPr>
            <a:r>
              <a:rPr lang="pt-PT" sz="1600" b="1" cap="small" dirty="0" smtClean="0">
                <a:latin typeface="+mj-lt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600" b="1" cap="small" dirty="0" smtClean="0">
                <a:latin typeface="+mj-lt"/>
                <a:ea typeface="Arial Unicode MS" pitchFamily="34" charset="-128"/>
                <a:cs typeface="Arial Unicode MS" pitchFamily="34" charset="-128"/>
              </a:rPr>
            </a:br>
            <a:endParaRPr lang="pt-PT" sz="1600" b="1" dirty="0" smtClean="0"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1115616" y="1453959"/>
            <a:ext cx="73448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PT" sz="3200" b="1" dirty="0"/>
              <a:t>Unidade Amovível de Hodometria para Veículos com Direção </a:t>
            </a:r>
            <a:r>
              <a:rPr lang="pt-PT" sz="3200" b="1" dirty="0" err="1"/>
              <a:t>Ackermann</a:t>
            </a:r>
            <a:endParaRPr lang="pt-PT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164288" y="6324474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22 </a:t>
            </a:r>
            <a:r>
              <a:rPr lang="en-GB" dirty="0" err="1" smtClean="0"/>
              <a:t>Julho</a:t>
            </a:r>
            <a:r>
              <a:rPr lang="en-GB" dirty="0" smtClean="0"/>
              <a:t> 2014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861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1"/>
    </mc:Choice>
    <mc:Fallback xmlns="">
      <p:transition spd="slow" advTm="1119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ESTUDO DA SOLUÇÃO: </a:t>
            </a:r>
            <a:r>
              <a:rPr lang="pt-PT" dirty="0"/>
              <a:t>Solução</a:t>
            </a:r>
            <a:r>
              <a:rPr lang="en-GB" dirty="0"/>
              <a:t> </a:t>
            </a:r>
            <a:r>
              <a:rPr lang="pt-PT" dirty="0"/>
              <a:t>mecânica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10</a:t>
            </a:fld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err="1" smtClean="0"/>
              <a:t>Vantagens</a:t>
            </a:r>
            <a:r>
              <a:rPr lang="en-GB" dirty="0" smtClean="0"/>
              <a:t>:</a:t>
            </a:r>
          </a:p>
          <a:p>
            <a:pPr lvl="1"/>
            <a:r>
              <a:rPr lang="en-GB" dirty="0" err="1" smtClean="0"/>
              <a:t>Adaptável</a:t>
            </a:r>
            <a:r>
              <a:rPr lang="en-GB" dirty="0" smtClean="0"/>
              <a:t> a </a:t>
            </a:r>
            <a:r>
              <a:rPr lang="en-GB" dirty="0" err="1" smtClean="0"/>
              <a:t>grande</a:t>
            </a:r>
            <a:r>
              <a:rPr lang="en-GB" dirty="0" smtClean="0"/>
              <a:t> </a:t>
            </a:r>
            <a:r>
              <a:rPr lang="en-GB" dirty="0" err="1" smtClean="0"/>
              <a:t>variedade</a:t>
            </a:r>
            <a:r>
              <a:rPr lang="en-GB" dirty="0" smtClean="0"/>
              <a:t> de </a:t>
            </a:r>
            <a:r>
              <a:rPr lang="en-GB" dirty="0" err="1" smtClean="0"/>
              <a:t>automóveis</a:t>
            </a:r>
            <a:r>
              <a:rPr lang="en-GB" dirty="0" smtClean="0"/>
              <a:t>;</a:t>
            </a:r>
          </a:p>
          <a:p>
            <a:pPr lvl="1"/>
            <a:r>
              <a:rPr lang="en-GB" dirty="0" err="1" smtClean="0"/>
              <a:t>Simplicidade</a:t>
            </a:r>
            <a:r>
              <a:rPr lang="en-GB" dirty="0" smtClean="0"/>
              <a:t> de </a:t>
            </a:r>
            <a:r>
              <a:rPr lang="en-GB" dirty="0" err="1" smtClean="0"/>
              <a:t>sensores</a:t>
            </a:r>
            <a:r>
              <a:rPr lang="en-GB" dirty="0" smtClean="0"/>
              <a:t>.</a:t>
            </a:r>
          </a:p>
          <a:p>
            <a:pPr marL="274320" lvl="1" indent="0">
              <a:buNone/>
            </a:pPr>
            <a:endParaRPr lang="en-GB" dirty="0" smtClean="0"/>
          </a:p>
          <a:p>
            <a:r>
              <a:rPr lang="pt-PT" dirty="0" smtClean="0"/>
              <a:t>Desvantagens:</a:t>
            </a:r>
          </a:p>
          <a:p>
            <a:pPr lvl="1"/>
            <a:r>
              <a:rPr lang="en-GB" dirty="0" err="1" smtClean="0"/>
              <a:t>Muito</a:t>
            </a:r>
            <a:r>
              <a:rPr lang="en-GB" dirty="0" smtClean="0"/>
              <a:t> </a:t>
            </a:r>
            <a:r>
              <a:rPr lang="en-GB" dirty="0" err="1" smtClean="0"/>
              <a:t>rígido</a:t>
            </a:r>
            <a:r>
              <a:rPr lang="en-GB" dirty="0" smtClean="0"/>
              <a:t> e </a:t>
            </a:r>
            <a:r>
              <a:rPr lang="en-GB" dirty="0" err="1" smtClean="0"/>
              <a:t>frágil</a:t>
            </a:r>
            <a:r>
              <a:rPr lang="en-GB" dirty="0" smtClean="0"/>
              <a:t> para </a:t>
            </a:r>
            <a:r>
              <a:rPr lang="en-GB" dirty="0" err="1" smtClean="0"/>
              <a:t>condução</a:t>
            </a:r>
            <a:r>
              <a:rPr lang="en-GB" dirty="0" smtClean="0"/>
              <a:t> </a:t>
            </a:r>
            <a:r>
              <a:rPr lang="en-GB" dirty="0" err="1" smtClean="0"/>
              <a:t>dinâmica</a:t>
            </a:r>
            <a:r>
              <a:rPr lang="en-GB" dirty="0" smtClean="0"/>
              <a:t>;</a:t>
            </a:r>
          </a:p>
          <a:p>
            <a:pPr lvl="1"/>
            <a:r>
              <a:rPr lang="en-GB" dirty="0" err="1" smtClean="0"/>
              <a:t>Impacto</a:t>
            </a:r>
            <a:r>
              <a:rPr lang="en-GB" dirty="0" smtClean="0"/>
              <a:t> visual;</a:t>
            </a:r>
          </a:p>
          <a:p>
            <a:pPr lvl="1"/>
            <a:r>
              <a:rPr lang="en-GB" dirty="0" err="1" smtClean="0"/>
              <a:t>Complexidade</a:t>
            </a:r>
            <a:r>
              <a:rPr lang="en-GB" dirty="0" smtClean="0"/>
              <a:t> de </a:t>
            </a:r>
            <a:r>
              <a:rPr lang="en-GB" dirty="0" err="1" smtClean="0"/>
              <a:t>fabrico</a:t>
            </a:r>
            <a:r>
              <a:rPr lang="en-GB" dirty="0" smtClean="0"/>
              <a:t>;</a:t>
            </a:r>
          </a:p>
          <a:p>
            <a:pPr lvl="1"/>
            <a:r>
              <a:rPr lang="en-GB" dirty="0" err="1" smtClean="0"/>
              <a:t>Complexidade</a:t>
            </a:r>
            <a:r>
              <a:rPr lang="en-GB" dirty="0" smtClean="0"/>
              <a:t> de </a:t>
            </a:r>
            <a:r>
              <a:rPr lang="en-GB" dirty="0" err="1" smtClean="0"/>
              <a:t>montagem</a:t>
            </a:r>
            <a:r>
              <a:rPr lang="en-GB" dirty="0" smtClean="0"/>
              <a:t>.</a:t>
            </a:r>
          </a:p>
          <a:p>
            <a:pPr lvl="1"/>
            <a:endParaRPr lang="en-GB" dirty="0"/>
          </a:p>
          <a:p>
            <a:pPr lvl="1"/>
            <a:endParaRPr lang="en-GB" dirty="0" smtClean="0"/>
          </a:p>
        </p:txBody>
      </p:sp>
      <p:pic>
        <p:nvPicPr>
          <p:cNvPr id="7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3085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27"/>
    </mc:Choice>
    <mc:Fallback xmlns="">
      <p:transition spd="slow" advTm="2152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ESTUDO DA SOLUÇÃO: </a:t>
            </a:r>
            <a:r>
              <a:rPr lang="en-GB" dirty="0" err="1" smtClean="0"/>
              <a:t>Hodometria</a:t>
            </a:r>
            <a:r>
              <a:rPr lang="en-GB" dirty="0" smtClean="0"/>
              <a:t> Visual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11</a:t>
            </a:fld>
            <a:endParaRPr lang="pt-B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endParaRPr lang="pt-PT" dirty="0" smtClean="0"/>
          </a:p>
          <a:p>
            <a:pPr algn="just"/>
            <a:r>
              <a:rPr lang="pt-PT" dirty="0" smtClean="0"/>
              <a:t>Determina a posição e orientação baseado em imagens capturadas por câmaras;</a:t>
            </a:r>
          </a:p>
          <a:p>
            <a:pPr algn="just"/>
            <a:endParaRPr lang="pt-PT" dirty="0" smtClean="0"/>
          </a:p>
          <a:p>
            <a:pPr algn="just"/>
            <a:r>
              <a:rPr lang="pt-PT" dirty="0" smtClean="0"/>
              <a:t>Calcula a distância entre imagens sucessivas com base na sua correlação</a:t>
            </a:r>
            <a:r>
              <a:rPr lang="en-GB" dirty="0" smtClean="0"/>
              <a:t>;</a:t>
            </a:r>
          </a:p>
          <a:p>
            <a:pPr algn="just"/>
            <a:endParaRPr lang="pt-PT" dirty="0" smtClean="0"/>
          </a:p>
          <a:p>
            <a:pPr algn="just"/>
            <a:r>
              <a:rPr lang="pt-PT" dirty="0" smtClean="0"/>
              <a:t>Medição sem contacto;</a:t>
            </a:r>
          </a:p>
          <a:p>
            <a:pPr algn="just"/>
            <a:endParaRPr lang="pt-PT" dirty="0" smtClean="0"/>
          </a:p>
          <a:p>
            <a:pPr algn="just"/>
            <a:r>
              <a:rPr lang="pt-PT" dirty="0" smtClean="0"/>
              <a:t>Independente do tipo de locomoção</a:t>
            </a:r>
            <a:r>
              <a:rPr lang="en-GB" dirty="0" smtClean="0"/>
              <a:t>;</a:t>
            </a:r>
          </a:p>
          <a:p>
            <a:pPr algn="just"/>
            <a:endParaRPr lang="pt-PT" dirty="0"/>
          </a:p>
          <a:p>
            <a:pPr algn="just"/>
            <a:endParaRPr lang="pt-PT" dirty="0"/>
          </a:p>
        </p:txBody>
      </p:sp>
      <p:pic>
        <p:nvPicPr>
          <p:cNvPr id="8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774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18"/>
    </mc:Choice>
    <mc:Fallback xmlns="">
      <p:transition spd="slow" advTm="3071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ESTUDO DA SOLUÇÃO: </a:t>
            </a:r>
            <a:r>
              <a:rPr lang="en-GB" dirty="0" err="1" smtClean="0"/>
              <a:t>Hodometria</a:t>
            </a:r>
            <a:r>
              <a:rPr lang="en-GB" dirty="0" smtClean="0"/>
              <a:t> Visual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12</a:t>
            </a:fld>
            <a:endParaRPr lang="pt-B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75" y="1354137"/>
            <a:ext cx="5886450" cy="4667250"/>
          </a:xfrm>
        </p:spPr>
      </p:pic>
      <p:pic>
        <p:nvPicPr>
          <p:cNvPr id="7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8125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48"/>
    </mc:Choice>
    <mc:Fallback xmlns="">
      <p:transition spd="slow" advTm="4304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ESTUDO DA SOLUÇÃO: </a:t>
            </a:r>
            <a:r>
              <a:rPr lang="en-GB" dirty="0" err="1"/>
              <a:t>Hodometria</a:t>
            </a:r>
            <a:r>
              <a:rPr lang="en-GB" dirty="0"/>
              <a:t> Visual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13</a:t>
            </a:fld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PT" dirty="0" smtClean="0"/>
              <a:t>Sensores de imagem matriciais:</a:t>
            </a:r>
          </a:p>
          <a:p>
            <a:pPr lvl="1"/>
            <a:r>
              <a:rPr lang="pt-PT" dirty="0"/>
              <a:t>Taxa de aquisição </a:t>
            </a:r>
            <a:r>
              <a:rPr lang="pt-PT" dirty="0" smtClean="0"/>
              <a:t>baixa – velocidade limitada;</a:t>
            </a:r>
            <a:endParaRPr lang="pt-PT" dirty="0"/>
          </a:p>
          <a:p>
            <a:pPr lvl="1"/>
            <a:r>
              <a:rPr lang="pt-PT" dirty="0"/>
              <a:t>A correlação é computacionalmente pesada</a:t>
            </a:r>
            <a:r>
              <a:rPr lang="pt-PT" dirty="0" smtClean="0"/>
              <a:t>;</a:t>
            </a:r>
          </a:p>
          <a:p>
            <a:pPr lvl="1"/>
            <a:r>
              <a:rPr lang="en-GB" dirty="0" err="1" smtClean="0"/>
              <a:t>Permitem</a:t>
            </a:r>
            <a:r>
              <a:rPr lang="en-GB" dirty="0" smtClean="0"/>
              <a:t> </a:t>
            </a:r>
            <a:r>
              <a:rPr lang="en-GB" dirty="0" err="1" smtClean="0"/>
              <a:t>estimar</a:t>
            </a:r>
            <a:r>
              <a:rPr lang="en-GB" dirty="0" smtClean="0"/>
              <a:t> a </a:t>
            </a:r>
            <a:r>
              <a:rPr lang="en-GB" dirty="0" err="1" smtClean="0"/>
              <a:t>velocidade</a:t>
            </a:r>
            <a:r>
              <a:rPr lang="en-GB" dirty="0" smtClean="0"/>
              <a:t> </a:t>
            </a:r>
            <a:r>
              <a:rPr lang="en-GB" dirty="0" err="1" smtClean="0"/>
              <a:t>em</a:t>
            </a:r>
            <a:r>
              <a:rPr lang="en-GB" dirty="0" smtClean="0"/>
              <a:t> </a:t>
            </a:r>
            <a:r>
              <a:rPr lang="en-GB" dirty="0" err="1" smtClean="0"/>
              <a:t>duas</a:t>
            </a:r>
            <a:r>
              <a:rPr lang="en-GB" dirty="0" smtClean="0"/>
              <a:t> </a:t>
            </a:r>
            <a:r>
              <a:rPr lang="en-GB" dirty="0" err="1" smtClean="0"/>
              <a:t>dimensões</a:t>
            </a:r>
            <a:r>
              <a:rPr lang="en-GB" dirty="0" smtClean="0"/>
              <a:t>.</a:t>
            </a:r>
            <a:endParaRPr lang="pt-PT" dirty="0"/>
          </a:p>
          <a:p>
            <a:pPr marL="0" indent="0">
              <a:buNone/>
            </a:pPr>
            <a:r>
              <a:rPr lang="en-GB" dirty="0"/>
              <a:t>	</a:t>
            </a:r>
            <a:endParaRPr lang="pt-PT" dirty="0" smtClean="0"/>
          </a:p>
          <a:p>
            <a:r>
              <a:rPr lang="en-GB" dirty="0" err="1" smtClean="0"/>
              <a:t>Sensores</a:t>
            </a:r>
            <a:r>
              <a:rPr lang="en-GB" dirty="0" smtClean="0"/>
              <a:t> de </a:t>
            </a:r>
            <a:r>
              <a:rPr lang="en-GB" dirty="0" err="1" smtClean="0"/>
              <a:t>imagem</a:t>
            </a:r>
            <a:r>
              <a:rPr lang="en-GB" dirty="0" smtClean="0"/>
              <a:t> </a:t>
            </a:r>
            <a:r>
              <a:rPr lang="en-GB" dirty="0" err="1" smtClean="0"/>
              <a:t>lineares</a:t>
            </a:r>
            <a:r>
              <a:rPr lang="en-GB" dirty="0" smtClean="0"/>
              <a:t>:</a:t>
            </a:r>
          </a:p>
          <a:p>
            <a:pPr lvl="1"/>
            <a:r>
              <a:rPr lang="en-GB" dirty="0" err="1" smtClean="0"/>
              <a:t>Elevada</a:t>
            </a:r>
            <a:r>
              <a:rPr lang="en-GB" dirty="0" smtClean="0"/>
              <a:t> taxa de </a:t>
            </a:r>
            <a:r>
              <a:rPr lang="en-GB" dirty="0" err="1" smtClean="0"/>
              <a:t>aquisição</a:t>
            </a:r>
            <a:r>
              <a:rPr lang="en-GB" dirty="0" smtClean="0"/>
              <a:t>;</a:t>
            </a:r>
          </a:p>
          <a:p>
            <a:pPr lvl="1"/>
            <a:r>
              <a:rPr lang="en-GB" dirty="0" smtClean="0"/>
              <a:t>Alta </a:t>
            </a:r>
            <a:r>
              <a:rPr lang="en-GB" dirty="0" err="1" smtClean="0"/>
              <a:t>resolução</a:t>
            </a:r>
            <a:r>
              <a:rPr lang="en-GB" dirty="0" smtClean="0"/>
              <a:t>;</a:t>
            </a:r>
          </a:p>
          <a:p>
            <a:pPr lvl="1"/>
            <a:r>
              <a:rPr lang="en-GB" dirty="0" err="1" smtClean="0"/>
              <a:t>Mais</a:t>
            </a:r>
            <a:r>
              <a:rPr lang="en-GB" dirty="0" smtClean="0"/>
              <a:t> </a:t>
            </a:r>
            <a:r>
              <a:rPr lang="en-GB" dirty="0" err="1" smtClean="0"/>
              <a:t>baratos</a:t>
            </a:r>
            <a:r>
              <a:rPr lang="en-GB" dirty="0" smtClean="0"/>
              <a:t>;</a:t>
            </a:r>
          </a:p>
          <a:p>
            <a:pPr lvl="1"/>
            <a:r>
              <a:rPr lang="en-GB" dirty="0" err="1" smtClean="0"/>
              <a:t>Algoritmos</a:t>
            </a:r>
            <a:r>
              <a:rPr lang="en-GB" dirty="0" smtClean="0"/>
              <a:t> </a:t>
            </a:r>
            <a:r>
              <a:rPr lang="en-GB" dirty="0" err="1" smtClean="0"/>
              <a:t>mais</a:t>
            </a:r>
            <a:r>
              <a:rPr lang="en-GB" dirty="0" smtClean="0"/>
              <a:t> simples;</a:t>
            </a:r>
          </a:p>
          <a:p>
            <a:pPr lvl="1"/>
            <a:r>
              <a:rPr lang="en-GB" dirty="0" err="1"/>
              <a:t>Permitem</a:t>
            </a:r>
            <a:r>
              <a:rPr lang="en-GB" dirty="0"/>
              <a:t> </a:t>
            </a:r>
            <a:r>
              <a:rPr lang="en-GB" dirty="0" err="1"/>
              <a:t>estimar</a:t>
            </a:r>
            <a:r>
              <a:rPr lang="en-GB" dirty="0"/>
              <a:t> a </a:t>
            </a:r>
            <a:r>
              <a:rPr lang="en-GB" dirty="0" err="1"/>
              <a:t>velocidade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 smtClean="0"/>
              <a:t>uma</a:t>
            </a:r>
            <a:r>
              <a:rPr lang="en-GB" dirty="0" smtClean="0"/>
              <a:t> </a:t>
            </a:r>
            <a:r>
              <a:rPr lang="en-GB" dirty="0" err="1" smtClean="0"/>
              <a:t>dimensão</a:t>
            </a:r>
            <a:r>
              <a:rPr lang="en-GB" dirty="0" smtClean="0"/>
              <a:t>.</a:t>
            </a:r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pt-PT" dirty="0" smtClean="0"/>
          </a:p>
          <a:p>
            <a:pPr lvl="1"/>
            <a:endParaRPr lang="pt-PT" dirty="0"/>
          </a:p>
        </p:txBody>
      </p:sp>
      <p:pic>
        <p:nvPicPr>
          <p:cNvPr id="8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6628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94"/>
    </mc:Choice>
    <mc:Fallback xmlns="">
      <p:transition spd="slow" advTm="7179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ESTUDO DA SOLUÇÃO: </a:t>
            </a:r>
            <a:r>
              <a:rPr lang="en-GB" dirty="0" err="1"/>
              <a:t>Hodometria</a:t>
            </a:r>
            <a:r>
              <a:rPr lang="en-GB" dirty="0"/>
              <a:t> Visual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14</a:t>
            </a:fld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err="1" smtClean="0"/>
              <a:t>Vantagens</a:t>
            </a:r>
            <a:r>
              <a:rPr lang="en-GB" dirty="0" smtClean="0"/>
              <a:t>:</a:t>
            </a:r>
            <a:endParaRPr lang="pt-PT" dirty="0" smtClean="0"/>
          </a:p>
          <a:p>
            <a:pPr lvl="1"/>
            <a:r>
              <a:rPr lang="en-GB" dirty="0" err="1" smtClean="0"/>
              <a:t>Independente</a:t>
            </a:r>
            <a:r>
              <a:rPr lang="en-GB" dirty="0" smtClean="0"/>
              <a:t> do </a:t>
            </a:r>
            <a:r>
              <a:rPr lang="en-GB" dirty="0" err="1" smtClean="0"/>
              <a:t>sistema</a:t>
            </a:r>
            <a:r>
              <a:rPr lang="en-GB" dirty="0" smtClean="0"/>
              <a:t> de </a:t>
            </a:r>
            <a:r>
              <a:rPr lang="en-GB" dirty="0" err="1" smtClean="0"/>
              <a:t>locomoção</a:t>
            </a:r>
            <a:r>
              <a:rPr lang="en-GB" dirty="0" smtClean="0"/>
              <a:t>;</a:t>
            </a:r>
          </a:p>
          <a:p>
            <a:pPr lvl="1"/>
            <a:r>
              <a:rPr lang="en-GB" dirty="0" smtClean="0"/>
              <a:t>Sistema auto-</a:t>
            </a:r>
            <a:r>
              <a:rPr lang="en-GB" dirty="0" err="1" smtClean="0"/>
              <a:t>contido</a:t>
            </a:r>
            <a:r>
              <a:rPr lang="en-GB" dirty="0" smtClean="0"/>
              <a:t>;</a:t>
            </a:r>
          </a:p>
          <a:p>
            <a:pPr lvl="1"/>
            <a:r>
              <a:rPr lang="en-GB" dirty="0" err="1" smtClean="0"/>
              <a:t>Não</a:t>
            </a:r>
            <a:r>
              <a:rPr lang="en-GB" dirty="0" smtClean="0"/>
              <a:t> </a:t>
            </a:r>
            <a:r>
              <a:rPr lang="en-GB" dirty="0" err="1" smtClean="0"/>
              <a:t>invasivo</a:t>
            </a:r>
            <a:r>
              <a:rPr lang="en-GB" dirty="0" smtClean="0"/>
              <a:t>;</a:t>
            </a:r>
          </a:p>
          <a:p>
            <a:pPr lvl="1"/>
            <a:r>
              <a:rPr lang="en-GB" dirty="0" err="1" smtClean="0"/>
              <a:t>Fácil</a:t>
            </a:r>
            <a:r>
              <a:rPr lang="en-GB" dirty="0" smtClean="0"/>
              <a:t> </a:t>
            </a:r>
            <a:r>
              <a:rPr lang="en-GB" dirty="0" err="1" smtClean="0"/>
              <a:t>instalação</a:t>
            </a:r>
            <a:r>
              <a:rPr lang="en-GB" dirty="0" smtClean="0"/>
              <a:t>.</a:t>
            </a:r>
            <a:endParaRPr lang="en-GB" dirty="0"/>
          </a:p>
          <a:p>
            <a:endParaRPr lang="en-GB" dirty="0" smtClean="0"/>
          </a:p>
          <a:p>
            <a:r>
              <a:rPr lang="en-GB" dirty="0" err="1" smtClean="0"/>
              <a:t>Desvantagens</a:t>
            </a:r>
            <a:r>
              <a:rPr lang="en-GB" dirty="0" smtClean="0"/>
              <a:t>:</a:t>
            </a:r>
          </a:p>
          <a:p>
            <a:pPr lvl="1"/>
            <a:r>
              <a:rPr lang="en-GB" dirty="0" err="1" smtClean="0"/>
              <a:t>Complexidade</a:t>
            </a:r>
            <a:r>
              <a:rPr lang="en-GB" dirty="0" smtClean="0"/>
              <a:t> de </a:t>
            </a:r>
            <a:r>
              <a:rPr lang="en-GB" dirty="0" err="1" smtClean="0"/>
              <a:t>integração</a:t>
            </a:r>
            <a:r>
              <a:rPr lang="en-GB" dirty="0" smtClean="0"/>
              <a:t> dos </a:t>
            </a:r>
            <a:r>
              <a:rPr lang="en-GB" dirty="0" err="1" smtClean="0"/>
              <a:t>sistemas</a:t>
            </a:r>
            <a:r>
              <a:rPr lang="en-GB" dirty="0" smtClean="0"/>
              <a:t>;</a:t>
            </a:r>
          </a:p>
          <a:p>
            <a:pPr lvl="1"/>
            <a:r>
              <a:rPr lang="en-GB" dirty="0" err="1" smtClean="0"/>
              <a:t>Área</a:t>
            </a:r>
            <a:r>
              <a:rPr lang="en-GB" dirty="0" smtClean="0"/>
              <a:t> </a:t>
            </a:r>
            <a:r>
              <a:rPr lang="en-GB" dirty="0" err="1" smtClean="0"/>
              <a:t>em</a:t>
            </a:r>
            <a:r>
              <a:rPr lang="en-GB" dirty="0" smtClean="0"/>
              <a:t> </a:t>
            </a:r>
            <a:r>
              <a:rPr lang="en-GB" dirty="0" err="1" smtClean="0"/>
              <a:t>desenvolvimento</a:t>
            </a:r>
            <a:r>
              <a:rPr lang="en-GB" dirty="0" smtClean="0"/>
              <a:t> - </a:t>
            </a:r>
            <a:r>
              <a:rPr lang="en-GB" dirty="0" err="1"/>
              <a:t>n</a:t>
            </a:r>
            <a:r>
              <a:rPr lang="en-GB" dirty="0" err="1" smtClean="0"/>
              <a:t>ecessidade</a:t>
            </a:r>
            <a:r>
              <a:rPr lang="en-GB" dirty="0" smtClean="0"/>
              <a:t> de </a:t>
            </a:r>
            <a:r>
              <a:rPr lang="en-GB" dirty="0" err="1" smtClean="0"/>
              <a:t>investigação</a:t>
            </a:r>
            <a:r>
              <a:rPr lang="en-GB" dirty="0"/>
              <a:t>.</a:t>
            </a:r>
            <a:endParaRPr lang="en-GB" dirty="0" smtClean="0"/>
          </a:p>
        </p:txBody>
      </p:sp>
      <p:pic>
        <p:nvPicPr>
          <p:cNvPr id="7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2971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80"/>
    </mc:Choice>
    <mc:Fallback xmlns="">
      <p:transition spd="slow" advTm="2528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ESTUDO DA SOLUÇÃO: </a:t>
            </a:r>
            <a:r>
              <a:rPr lang="pt-PT" dirty="0"/>
              <a:t>Solução</a:t>
            </a:r>
            <a:r>
              <a:rPr lang="en-GB" dirty="0"/>
              <a:t> </a:t>
            </a:r>
            <a:r>
              <a:rPr lang="pt-PT" dirty="0" smtClean="0"/>
              <a:t>ótica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15</a:t>
            </a:fld>
            <a:endParaRPr lang="pt-BR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4" y="1484784"/>
            <a:ext cx="8899752" cy="4608094"/>
          </a:xfrm>
        </p:spPr>
      </p:pic>
      <p:pic>
        <p:nvPicPr>
          <p:cNvPr id="7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3550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63"/>
    </mc:Choice>
    <mc:Fallback xmlns="">
      <p:transition spd="slow" advTm="37863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ALGORITMOS: Coeficientes de similaridade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16</a:t>
            </a:fld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Para </a:t>
            </a:r>
            <a:r>
              <a:rPr lang="en-GB" dirty="0" err="1" smtClean="0"/>
              <a:t>calcular</a:t>
            </a:r>
            <a:r>
              <a:rPr lang="en-GB" dirty="0" smtClean="0"/>
              <a:t> o </a:t>
            </a:r>
            <a:r>
              <a:rPr lang="en-GB" dirty="0" err="1" smtClean="0"/>
              <a:t>deslocamento</a:t>
            </a:r>
            <a:r>
              <a:rPr lang="en-GB" dirty="0" smtClean="0"/>
              <a:t> entre </a:t>
            </a:r>
            <a:r>
              <a:rPr lang="en-GB" dirty="0" err="1" smtClean="0"/>
              <a:t>imagens</a:t>
            </a:r>
            <a:r>
              <a:rPr lang="en-GB" dirty="0" smtClean="0"/>
              <a:t> </a:t>
            </a:r>
            <a:r>
              <a:rPr lang="en-GB" dirty="0" err="1" smtClean="0"/>
              <a:t>lineares</a:t>
            </a:r>
            <a:r>
              <a:rPr lang="en-GB" dirty="0" smtClean="0"/>
              <a:t>;</a:t>
            </a:r>
          </a:p>
          <a:p>
            <a:r>
              <a:rPr lang="en-GB" dirty="0" err="1" smtClean="0"/>
              <a:t>Duas</a:t>
            </a:r>
            <a:r>
              <a:rPr lang="en-GB" dirty="0" smtClean="0"/>
              <a:t> </a:t>
            </a:r>
            <a:r>
              <a:rPr lang="en-GB" dirty="0" err="1" smtClean="0"/>
              <a:t>imagens</a:t>
            </a:r>
            <a:r>
              <a:rPr lang="en-GB" dirty="0" smtClean="0"/>
              <a:t> </a:t>
            </a:r>
            <a:r>
              <a:rPr lang="en-GB" dirty="0" err="1" smtClean="0"/>
              <a:t>lineares</a:t>
            </a:r>
            <a:r>
              <a:rPr lang="en-GB" dirty="0" smtClean="0"/>
              <a:t> </a:t>
            </a:r>
            <a:r>
              <a:rPr lang="en-GB" dirty="0" err="1" smtClean="0"/>
              <a:t>são</a:t>
            </a:r>
            <a:r>
              <a:rPr lang="en-GB" dirty="0" smtClean="0"/>
              <a:t> </a:t>
            </a:r>
            <a:r>
              <a:rPr lang="en-GB" dirty="0" err="1" smtClean="0"/>
              <a:t>dois</a:t>
            </a:r>
            <a:r>
              <a:rPr lang="en-GB" dirty="0" smtClean="0"/>
              <a:t> </a:t>
            </a:r>
            <a:r>
              <a:rPr lang="en-GB" dirty="0" err="1" smtClean="0"/>
              <a:t>vetores</a:t>
            </a:r>
            <a:r>
              <a:rPr lang="en-GB" dirty="0" smtClean="0"/>
              <a:t>;</a:t>
            </a:r>
          </a:p>
          <a:p>
            <a:endParaRPr lang="en-GB" dirty="0" smtClean="0"/>
          </a:p>
          <a:p>
            <a:r>
              <a:rPr lang="pt-PT" dirty="0" smtClean="0"/>
              <a:t>Métricas de similaridade entre dois vetores:</a:t>
            </a:r>
          </a:p>
          <a:p>
            <a:pPr lvl="1"/>
            <a:endParaRPr lang="en-GB" dirty="0" smtClean="0"/>
          </a:p>
          <a:p>
            <a:pPr lvl="1"/>
            <a:r>
              <a:rPr lang="en-GB" dirty="0" err="1" smtClean="0"/>
              <a:t>Coeficiente</a:t>
            </a:r>
            <a:r>
              <a:rPr lang="en-GB" dirty="0" smtClean="0"/>
              <a:t> de </a:t>
            </a:r>
            <a:r>
              <a:rPr lang="en-GB" dirty="0" err="1" smtClean="0"/>
              <a:t>Correlação</a:t>
            </a:r>
            <a:r>
              <a:rPr lang="en-GB" dirty="0" smtClean="0"/>
              <a:t> de Pearson;</a:t>
            </a:r>
          </a:p>
          <a:p>
            <a:pPr lvl="1"/>
            <a:endParaRPr lang="en-GB" dirty="0" smtClean="0"/>
          </a:p>
          <a:p>
            <a:pPr lvl="1"/>
            <a:r>
              <a:rPr lang="en-GB" dirty="0" err="1" smtClean="0"/>
              <a:t>Coeficiente</a:t>
            </a:r>
            <a:r>
              <a:rPr lang="en-GB" dirty="0" smtClean="0"/>
              <a:t> de </a:t>
            </a:r>
            <a:r>
              <a:rPr lang="en-GB" dirty="0" err="1" smtClean="0"/>
              <a:t>Correlação</a:t>
            </a:r>
            <a:r>
              <a:rPr lang="en-GB" dirty="0" smtClean="0"/>
              <a:t> de Spearman;</a:t>
            </a:r>
          </a:p>
          <a:p>
            <a:pPr lvl="1"/>
            <a:endParaRPr lang="en-GB" dirty="0" smtClean="0"/>
          </a:p>
          <a:p>
            <a:pPr lvl="1"/>
            <a:r>
              <a:rPr lang="en-GB" dirty="0" err="1" smtClean="0"/>
              <a:t>Similaridade</a:t>
            </a:r>
            <a:r>
              <a:rPr lang="en-GB" dirty="0" smtClean="0"/>
              <a:t> do </a:t>
            </a:r>
            <a:r>
              <a:rPr lang="en-GB" dirty="0" err="1" smtClean="0"/>
              <a:t>Cosseno</a:t>
            </a:r>
            <a:r>
              <a:rPr lang="en-GB" dirty="0" smtClean="0"/>
              <a:t>.</a:t>
            </a:r>
            <a:endParaRPr lang="pt-PT" dirty="0"/>
          </a:p>
        </p:txBody>
      </p:sp>
      <p:pic>
        <p:nvPicPr>
          <p:cNvPr id="7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839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09"/>
    </mc:Choice>
    <mc:Fallback xmlns="">
      <p:transition spd="slow" advTm="42109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ALGORITMOS: Coeficientes de similaridade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17</a:t>
            </a:fld>
            <a:endParaRPr lang="pt-BR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32" y="1219200"/>
            <a:ext cx="7521935" cy="4937125"/>
          </a:xfrm>
        </p:spPr>
      </p:pic>
      <p:pic>
        <p:nvPicPr>
          <p:cNvPr id="7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5323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96"/>
    </mc:Choice>
    <mc:Fallback xmlns="">
      <p:transition spd="slow" advTm="54196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ALGORITMOS: Coeficientes de similaridade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18</a:t>
            </a:fld>
            <a:endParaRPr lang="pt-BR"/>
          </a:p>
        </p:txBody>
      </p:sp>
      <p:pic>
        <p:nvPicPr>
          <p:cNvPr id="8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2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7978"/>
            <a:ext cx="5345122" cy="2682192"/>
          </a:xfrm>
          <a:prstGeom prst="rect">
            <a:avLst/>
          </a:prstGeom>
        </p:spPr>
      </p:pic>
      <p:pic>
        <p:nvPicPr>
          <p:cNvPr id="13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649007"/>
            <a:ext cx="5345122" cy="2682191"/>
          </a:xfrm>
        </p:spPr>
      </p:pic>
      <p:sp>
        <p:nvSpPr>
          <p:cNvPr id="7" name="Rectangle 6"/>
          <p:cNvSpPr/>
          <p:nvPr/>
        </p:nvSpPr>
        <p:spPr>
          <a:xfrm>
            <a:off x="2771800" y="3850170"/>
            <a:ext cx="432048" cy="154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Content Placeholder 5"/>
          <p:cNvSpPr txBox="1">
            <a:spLocks/>
          </p:cNvSpPr>
          <p:nvPr/>
        </p:nvSpPr>
        <p:spPr>
          <a:xfrm>
            <a:off x="6010300" y="1219200"/>
            <a:ext cx="2676500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dirty="0" smtClean="0"/>
              <a:t>Duas imagens com deslocamento de 80 pixéis;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sz="2000" dirty="0" err="1" smtClean="0"/>
              <a:t>Coeficientes</a:t>
            </a:r>
            <a:r>
              <a:rPr lang="en-GB" sz="2000" dirty="0" smtClean="0"/>
              <a:t> de </a:t>
            </a:r>
            <a:r>
              <a:rPr lang="en-GB" sz="2000" dirty="0" err="1" smtClean="0"/>
              <a:t>correlação</a:t>
            </a:r>
            <a:r>
              <a:rPr lang="en-GB" sz="2000" dirty="0" smtClean="0"/>
              <a:t> </a:t>
            </a:r>
            <a:r>
              <a:rPr lang="en-GB" sz="2000" dirty="0" err="1" smtClean="0"/>
              <a:t>usando</a:t>
            </a:r>
            <a:r>
              <a:rPr lang="en-GB" sz="2000" dirty="0" smtClean="0"/>
              <a:t> o </a:t>
            </a:r>
            <a:r>
              <a:rPr lang="en-GB" sz="2000" dirty="0" err="1" smtClean="0"/>
              <a:t>algoritmo</a:t>
            </a:r>
            <a:r>
              <a:rPr lang="en-GB" sz="2000" dirty="0" smtClean="0"/>
              <a:t> anterior.</a:t>
            </a:r>
            <a:endParaRPr lang="pt-PT" sz="2000" dirty="0" smtClean="0"/>
          </a:p>
          <a:p>
            <a:endParaRPr lang="pt-PT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1603248" y="3800040"/>
            <a:ext cx="376464" cy="2300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TextBox 13"/>
          <p:cNvSpPr txBox="1"/>
          <p:nvPr/>
        </p:nvSpPr>
        <p:spPr>
          <a:xfrm>
            <a:off x="1541382" y="3801426"/>
            <a:ext cx="686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 dirty="0"/>
              <a:t>x</a:t>
            </a:r>
            <a:r>
              <a:rPr lang="en-GB" sz="1400" b="1" dirty="0" smtClean="0"/>
              <a:t> = 80</a:t>
            </a:r>
            <a:endParaRPr lang="pt-PT" sz="1400" b="1" dirty="0"/>
          </a:p>
        </p:txBody>
      </p:sp>
    </p:spTree>
    <p:extLst>
      <p:ext uri="{BB962C8B-B14F-4D97-AF65-F5344CB8AC3E}">
        <p14:creationId xmlns:p14="http://schemas.microsoft.com/office/powerpoint/2010/main" val="340729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12"/>
    </mc:Choice>
    <mc:Fallback xmlns="">
      <p:transition spd="slow" advTm="16212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ALGORITMOS: </a:t>
            </a:r>
            <a:r>
              <a:rPr lang="en-GB" dirty="0" err="1" smtClean="0"/>
              <a:t>Correlação</a:t>
            </a:r>
            <a:r>
              <a:rPr lang="en-GB" dirty="0" smtClean="0"/>
              <a:t> </a:t>
            </a:r>
            <a:r>
              <a:rPr lang="en-GB" dirty="0" err="1" smtClean="0"/>
              <a:t>Cruzada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19</a:t>
            </a:fld>
            <a:endParaRPr lang="pt-B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pt-PT" dirty="0" smtClean="0"/>
              <a:t>Usada em processamento de sinal;</a:t>
            </a:r>
          </a:p>
          <a:p>
            <a:r>
              <a:rPr lang="pt-PT" dirty="0" smtClean="0"/>
              <a:t>Mede a similaridade entre dois sinais;</a:t>
            </a:r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Usando as transformadas de Fourier de </a:t>
            </a:r>
            <a:r>
              <a:rPr lang="pt-PT" i="1" dirty="0" smtClean="0"/>
              <a:t>x</a:t>
            </a:r>
            <a:r>
              <a:rPr lang="pt-PT" dirty="0" smtClean="0"/>
              <a:t> e </a:t>
            </a:r>
            <a:r>
              <a:rPr lang="pt-PT" i="1" dirty="0" smtClean="0"/>
              <a:t>y</a:t>
            </a:r>
            <a:r>
              <a:rPr lang="pt-PT" dirty="0" smtClean="0"/>
              <a:t>:</a:t>
            </a:r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É possível acelerar o cálculo usando FFT.</a:t>
            </a:r>
            <a:endParaRPr lang="pt-P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742" y="2163195"/>
            <a:ext cx="7022512" cy="10875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073" y="3961918"/>
            <a:ext cx="3735850" cy="7850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916" y="4746988"/>
            <a:ext cx="3556164" cy="698755"/>
          </a:xfrm>
          <a:prstGeom prst="rect">
            <a:avLst/>
          </a:prstGeom>
        </p:spPr>
      </p:pic>
      <p:pic>
        <p:nvPicPr>
          <p:cNvPr id="9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950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55"/>
    </mc:Choice>
    <mc:Fallback xmlns="">
      <p:transition spd="slow" advTm="2275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pt-PT" dirty="0" smtClean="0"/>
              <a:t>Estrutura</a:t>
            </a:r>
            <a:endParaRPr lang="pt-BR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18590"/>
            <a:ext cx="8229600" cy="4937760"/>
          </a:xfrm>
        </p:spPr>
        <p:txBody>
          <a:bodyPr/>
          <a:lstStyle/>
          <a:p>
            <a:endParaRPr lang="pt-PT" dirty="0" smtClean="0"/>
          </a:p>
          <a:p>
            <a:r>
              <a:rPr lang="pt-PT" dirty="0" smtClean="0"/>
              <a:t>Enquadramento</a:t>
            </a:r>
          </a:p>
          <a:p>
            <a:r>
              <a:rPr lang="pt-PT" dirty="0" smtClean="0"/>
              <a:t>Objetivos</a:t>
            </a:r>
          </a:p>
          <a:p>
            <a:r>
              <a:rPr lang="pt-PT" dirty="0" smtClean="0"/>
              <a:t>Estudo da Solução</a:t>
            </a:r>
          </a:p>
          <a:p>
            <a:r>
              <a:rPr lang="pt-PT" dirty="0" smtClean="0"/>
              <a:t>Algoritmos</a:t>
            </a:r>
          </a:p>
          <a:p>
            <a:r>
              <a:rPr lang="pt-PT" dirty="0" smtClean="0"/>
              <a:t>Experiências</a:t>
            </a:r>
          </a:p>
          <a:p>
            <a:r>
              <a:rPr lang="pt-PT" dirty="0" smtClean="0"/>
              <a:t>Resultados</a:t>
            </a:r>
          </a:p>
          <a:p>
            <a:r>
              <a:rPr lang="pt-PT" dirty="0" smtClean="0"/>
              <a:t>Conclusões</a:t>
            </a:r>
          </a:p>
          <a:p>
            <a:r>
              <a:rPr lang="pt-PT" dirty="0" smtClean="0"/>
              <a:t>Trabalho Futuro</a:t>
            </a:r>
          </a:p>
          <a:p>
            <a:endParaRPr lang="pt-PT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2</a:t>
            </a:fld>
            <a:endParaRPr lang="pt-BR"/>
          </a:p>
        </p:txBody>
      </p:sp>
      <p:sp>
        <p:nvSpPr>
          <p:cNvPr id="7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0"/>
    </mc:Choice>
    <mc:Fallback xmlns="">
      <p:transition spd="slow" advTm="1207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ALGORITMOS: </a:t>
            </a:r>
            <a:r>
              <a:rPr lang="en-GB" dirty="0" err="1"/>
              <a:t>Correlação</a:t>
            </a:r>
            <a:r>
              <a:rPr lang="en-GB" dirty="0"/>
              <a:t> </a:t>
            </a:r>
            <a:r>
              <a:rPr lang="en-GB" dirty="0" err="1"/>
              <a:t>Cruzada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20</a:t>
            </a:fld>
            <a:endParaRPr lang="pt-BR"/>
          </a:p>
        </p:txBody>
      </p:sp>
      <p:pic>
        <p:nvPicPr>
          <p:cNvPr id="7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4" y="3655219"/>
            <a:ext cx="5332742" cy="267597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7978"/>
            <a:ext cx="5345122" cy="2682192"/>
          </a:xfrm>
        </p:spPr>
      </p:pic>
      <p:sp>
        <p:nvSpPr>
          <p:cNvPr id="4" name="TextBox 3"/>
          <p:cNvSpPr txBox="1"/>
          <p:nvPr/>
        </p:nvSpPr>
        <p:spPr>
          <a:xfrm>
            <a:off x="3288691" y="3875148"/>
            <a:ext cx="707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 dirty="0" smtClean="0"/>
              <a:t>X</a:t>
            </a:r>
            <a:r>
              <a:rPr lang="en-GB" sz="1400" b="1" dirty="0" smtClean="0"/>
              <a:t> = 80</a:t>
            </a:r>
            <a:endParaRPr lang="pt-PT" sz="1400" b="1" i="1" dirty="0"/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6010300" y="1219200"/>
            <a:ext cx="2676500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dirty="0" smtClean="0"/>
              <a:t>Duas imagens com deslocamento de 80 pixéis;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sz="2000" dirty="0" err="1" smtClean="0"/>
              <a:t>Coeficientes</a:t>
            </a:r>
            <a:r>
              <a:rPr lang="en-GB" sz="2000" dirty="0" smtClean="0"/>
              <a:t> de </a:t>
            </a:r>
            <a:r>
              <a:rPr lang="en-GB" sz="2000" dirty="0" err="1" smtClean="0"/>
              <a:t>correlação</a:t>
            </a:r>
            <a:r>
              <a:rPr lang="en-GB" sz="2000" dirty="0" smtClean="0"/>
              <a:t> </a:t>
            </a:r>
            <a:r>
              <a:rPr lang="en-GB" sz="2000" dirty="0" err="1" smtClean="0"/>
              <a:t>usando</a:t>
            </a:r>
            <a:r>
              <a:rPr lang="en-GB" sz="2000" dirty="0" smtClean="0"/>
              <a:t> a </a:t>
            </a:r>
            <a:r>
              <a:rPr lang="en-GB" sz="2000" dirty="0" err="1" smtClean="0"/>
              <a:t>correlação</a:t>
            </a:r>
            <a:r>
              <a:rPr lang="en-GB" sz="2000" dirty="0" smtClean="0"/>
              <a:t> </a:t>
            </a:r>
            <a:r>
              <a:rPr lang="en-GB" sz="2000" dirty="0" err="1" smtClean="0"/>
              <a:t>cruzada</a:t>
            </a:r>
            <a:r>
              <a:rPr lang="en-GB" sz="2000" dirty="0" smtClean="0"/>
              <a:t>.</a:t>
            </a:r>
            <a:endParaRPr lang="pt-PT" sz="2000" dirty="0" smtClean="0"/>
          </a:p>
          <a:p>
            <a:endParaRPr lang="pt-PT" dirty="0" smtClean="0"/>
          </a:p>
        </p:txBody>
      </p:sp>
    </p:spTree>
    <p:extLst>
      <p:ext uri="{BB962C8B-B14F-4D97-AF65-F5344CB8AC3E}">
        <p14:creationId xmlns:p14="http://schemas.microsoft.com/office/powerpoint/2010/main" val="15175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0"/>
    </mc:Choice>
    <mc:Fallback xmlns="">
      <p:transition spd="slow" advTm="719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ALGORITMOS: </a:t>
            </a:r>
            <a:r>
              <a:rPr lang="en-GB" dirty="0" err="1" smtClean="0"/>
              <a:t>Conclusão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21</a:t>
            </a:fld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err="1" smtClean="0"/>
              <a:t>Os</a:t>
            </a:r>
            <a:r>
              <a:rPr lang="en-GB" dirty="0" smtClean="0"/>
              <a:t> </a:t>
            </a:r>
            <a:r>
              <a:rPr lang="en-GB" dirty="0" err="1" smtClean="0"/>
              <a:t>coeficientes</a:t>
            </a:r>
            <a:r>
              <a:rPr lang="en-GB" dirty="0" smtClean="0"/>
              <a:t> de </a:t>
            </a:r>
            <a:r>
              <a:rPr lang="en-GB" dirty="0" err="1" smtClean="0"/>
              <a:t>similaridade</a:t>
            </a:r>
            <a:r>
              <a:rPr lang="en-GB" dirty="0" smtClean="0"/>
              <a:t> e a </a:t>
            </a:r>
            <a:r>
              <a:rPr lang="en-GB" dirty="0" err="1" smtClean="0"/>
              <a:t>correlação</a:t>
            </a:r>
            <a:r>
              <a:rPr lang="en-GB" dirty="0" smtClean="0"/>
              <a:t> </a:t>
            </a:r>
            <a:r>
              <a:rPr lang="en-GB" dirty="0" err="1" smtClean="0"/>
              <a:t>cruzada</a:t>
            </a:r>
            <a:r>
              <a:rPr lang="en-GB" dirty="0" smtClean="0"/>
              <a:t> </a:t>
            </a:r>
            <a:r>
              <a:rPr lang="en-GB" dirty="0" err="1" smtClean="0"/>
              <a:t>tiveram</a:t>
            </a:r>
            <a:r>
              <a:rPr lang="en-GB" dirty="0" smtClean="0"/>
              <a:t> </a:t>
            </a:r>
            <a:r>
              <a:rPr lang="en-GB" dirty="0" err="1" smtClean="0"/>
              <a:t>resultados</a:t>
            </a:r>
            <a:r>
              <a:rPr lang="en-GB" dirty="0" smtClean="0"/>
              <a:t> </a:t>
            </a:r>
            <a:r>
              <a:rPr lang="en-GB" dirty="0" err="1" smtClean="0"/>
              <a:t>similares</a:t>
            </a:r>
            <a:r>
              <a:rPr lang="en-GB" dirty="0" smtClean="0"/>
              <a:t>;</a:t>
            </a:r>
          </a:p>
          <a:p>
            <a:endParaRPr lang="en-GB" dirty="0" smtClean="0"/>
          </a:p>
          <a:p>
            <a:r>
              <a:rPr lang="en-GB" dirty="0" smtClean="0"/>
              <a:t>A </a:t>
            </a:r>
            <a:r>
              <a:rPr lang="en-GB" dirty="0" err="1" smtClean="0"/>
              <a:t>correlação</a:t>
            </a:r>
            <a:r>
              <a:rPr lang="en-GB" dirty="0" smtClean="0"/>
              <a:t> </a:t>
            </a:r>
            <a:r>
              <a:rPr lang="en-GB" dirty="0" err="1" smtClean="0"/>
              <a:t>cruzada</a:t>
            </a:r>
            <a:r>
              <a:rPr lang="en-GB" dirty="0" smtClean="0"/>
              <a:t> </a:t>
            </a:r>
            <a:r>
              <a:rPr lang="en-GB" dirty="0" err="1" smtClean="0"/>
              <a:t>foi</a:t>
            </a:r>
            <a:r>
              <a:rPr lang="en-GB" dirty="0" smtClean="0"/>
              <a:t> </a:t>
            </a:r>
            <a:r>
              <a:rPr lang="en-GB" dirty="0" err="1" smtClean="0"/>
              <a:t>em</a:t>
            </a:r>
            <a:r>
              <a:rPr lang="en-GB" dirty="0" smtClean="0"/>
              <a:t> </a:t>
            </a:r>
            <a:r>
              <a:rPr lang="en-GB" dirty="0" err="1" smtClean="0"/>
              <a:t>média</a:t>
            </a:r>
            <a:r>
              <a:rPr lang="en-GB" dirty="0" smtClean="0"/>
              <a:t> 10 </a:t>
            </a:r>
            <a:r>
              <a:rPr lang="en-GB" dirty="0" err="1" smtClean="0"/>
              <a:t>vezes</a:t>
            </a:r>
            <a:r>
              <a:rPr lang="en-GB" dirty="0" smtClean="0"/>
              <a:t> </a:t>
            </a:r>
            <a:r>
              <a:rPr lang="en-GB" dirty="0" err="1" smtClean="0"/>
              <a:t>mais</a:t>
            </a:r>
            <a:r>
              <a:rPr lang="en-GB" dirty="0" smtClean="0"/>
              <a:t> </a:t>
            </a:r>
            <a:r>
              <a:rPr lang="en-GB" dirty="0" err="1" smtClean="0"/>
              <a:t>rápida</a:t>
            </a:r>
            <a:r>
              <a:rPr lang="en-GB" dirty="0" smtClean="0"/>
              <a:t> de </a:t>
            </a:r>
            <a:r>
              <a:rPr lang="en-GB" dirty="0" err="1" smtClean="0"/>
              <a:t>processar</a:t>
            </a:r>
            <a:r>
              <a:rPr lang="en-GB" dirty="0" smtClean="0"/>
              <a:t>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0170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EXPERIÊNCIAS: </a:t>
            </a:r>
            <a:r>
              <a:rPr lang="en-GB" dirty="0" err="1" smtClean="0"/>
              <a:t>Câmara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22</a:t>
            </a:fld>
            <a:endParaRPr lang="pt-BR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730929471"/>
              </p:ext>
            </p:extLst>
          </p:nvPr>
        </p:nvGraphicFramePr>
        <p:xfrm>
          <a:off x="612648" y="2471296"/>
          <a:ext cx="4402832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416"/>
                <a:gridCol w="2201416"/>
              </a:tblGrid>
              <a:tr h="370840">
                <a:tc>
                  <a:txBody>
                    <a:bodyPr/>
                    <a:lstStyle/>
                    <a:p>
                      <a:r>
                        <a:rPr lang="pt-PT" noProof="0" dirty="0" smtClean="0"/>
                        <a:t>Característica</a:t>
                      </a:r>
                      <a:endParaRPr lang="pt-P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noProof="0" dirty="0" smtClean="0"/>
                        <a:t>Especificação</a:t>
                      </a:r>
                      <a:endParaRPr lang="pt-PT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Resolução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4096</a:t>
                      </a:r>
                      <a:r>
                        <a:rPr lang="en-GB" baseline="0" dirty="0" smtClean="0"/>
                        <a:t> x 1</a:t>
                      </a:r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Taxa de transf.</a:t>
                      </a:r>
                      <a:r>
                        <a:rPr lang="en-GB" baseline="0" dirty="0" smtClean="0"/>
                        <a:t> de dados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160</a:t>
                      </a:r>
                      <a:r>
                        <a:rPr lang="en-GB" baseline="0" dirty="0" smtClean="0"/>
                        <a:t> MHz</a:t>
                      </a:r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Taxa </a:t>
                      </a:r>
                      <a:r>
                        <a:rPr lang="en-GB" dirty="0" err="1" smtClean="0"/>
                        <a:t>Aquisição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36</a:t>
                      </a:r>
                      <a:r>
                        <a:rPr lang="en-GB" baseline="0" dirty="0" smtClean="0"/>
                        <a:t> kHz</a:t>
                      </a:r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Tamanho</a:t>
                      </a:r>
                      <a:r>
                        <a:rPr lang="en-GB" dirty="0" smtClean="0"/>
                        <a:t> Pixel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7 </a:t>
                      </a:r>
                      <a:r>
                        <a:rPr lang="el-GR" dirty="0" smtClean="0"/>
                        <a:t>μ</a:t>
                      </a:r>
                      <a:r>
                        <a:rPr lang="en-GB" dirty="0" smtClean="0"/>
                        <a:t>m</a:t>
                      </a:r>
                      <a:endParaRPr lang="pt-PT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212976"/>
            <a:ext cx="4262874" cy="2664296"/>
          </a:xfrm>
          <a:prstGeom prst="rect">
            <a:avLst/>
          </a:prstGeom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457200" y="1219200"/>
            <a:ext cx="8229600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 smtClean="0"/>
          </a:p>
          <a:p>
            <a:r>
              <a:rPr lang="en-GB" dirty="0" smtClean="0"/>
              <a:t>Teledyne DALSA P2-4x-04K40</a:t>
            </a:r>
            <a:endParaRPr lang="pt-PT" dirty="0" smtClean="0"/>
          </a:p>
        </p:txBody>
      </p:sp>
      <p:pic>
        <p:nvPicPr>
          <p:cNvPr id="8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6431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96"/>
    </mc:Choice>
    <mc:Fallback xmlns="">
      <p:transition spd="slow" advTm="12996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EXPERIÊNCIAS: </a:t>
            </a:r>
            <a:r>
              <a:rPr lang="en-GB" dirty="0" err="1" smtClean="0"/>
              <a:t>Giroscópios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23</a:t>
            </a:fld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PT" dirty="0" smtClean="0"/>
              <a:t>Unidade de Medição Inercial (IMU):</a:t>
            </a:r>
          </a:p>
          <a:p>
            <a:pPr lvl="1"/>
            <a:r>
              <a:rPr lang="pt-PT" dirty="0" smtClean="0"/>
              <a:t>Acelerómetro;</a:t>
            </a:r>
          </a:p>
          <a:p>
            <a:pPr lvl="1"/>
            <a:r>
              <a:rPr lang="pt-PT" dirty="0" smtClean="0"/>
              <a:t>Giroscópio;</a:t>
            </a:r>
          </a:p>
          <a:p>
            <a:pPr lvl="1"/>
            <a:r>
              <a:rPr lang="pt-PT" dirty="0" smtClean="0"/>
              <a:t>Magnetómetro.</a:t>
            </a:r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198153"/>
            <a:ext cx="1894737" cy="1345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545" y="4057523"/>
            <a:ext cx="2438400" cy="1466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797" y="3573016"/>
            <a:ext cx="3533775" cy="2152650"/>
          </a:xfrm>
          <a:prstGeom prst="rect">
            <a:avLst/>
          </a:prstGeom>
        </p:spPr>
      </p:pic>
      <p:pic>
        <p:nvPicPr>
          <p:cNvPr id="9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3543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8"/>
    </mc:Choice>
    <mc:Fallback xmlns="">
      <p:transition spd="slow" advTm="10298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EXPERIÊNCIAS: </a:t>
            </a:r>
            <a:r>
              <a:rPr lang="pt-PT" dirty="0" smtClean="0"/>
              <a:t>Manipulador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24</a:t>
            </a:fld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err="1" smtClean="0"/>
              <a:t>Utilizado</a:t>
            </a:r>
            <a:r>
              <a:rPr lang="en-GB" dirty="0" smtClean="0"/>
              <a:t> para </a:t>
            </a:r>
            <a:r>
              <a:rPr lang="en-GB" dirty="0" err="1" smtClean="0"/>
              <a:t>fazer</a:t>
            </a:r>
            <a:r>
              <a:rPr lang="en-GB" dirty="0" smtClean="0"/>
              <a:t> </a:t>
            </a:r>
            <a:r>
              <a:rPr lang="en-GB" dirty="0" err="1" smtClean="0"/>
              <a:t>os</a:t>
            </a:r>
            <a:r>
              <a:rPr lang="en-GB" dirty="0" smtClean="0"/>
              <a:t> </a:t>
            </a:r>
            <a:r>
              <a:rPr lang="en-GB" dirty="0" err="1" smtClean="0"/>
              <a:t>movimentos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e </a:t>
            </a:r>
            <a:r>
              <a:rPr lang="en-GB" dirty="0" err="1" smtClean="0"/>
              <a:t>servir</a:t>
            </a:r>
            <a:r>
              <a:rPr lang="en-GB" dirty="0" smtClean="0"/>
              <a:t> de </a:t>
            </a:r>
            <a:r>
              <a:rPr lang="en-GB" dirty="0" err="1" smtClean="0"/>
              <a:t>referência</a:t>
            </a:r>
            <a:r>
              <a:rPr lang="en-GB" dirty="0" smtClean="0"/>
              <a:t>;</a:t>
            </a:r>
          </a:p>
          <a:p>
            <a:endParaRPr lang="pt-PT" dirty="0" smtClean="0"/>
          </a:p>
          <a:p>
            <a:r>
              <a:rPr lang="pt-PT" dirty="0" err="1" smtClean="0"/>
              <a:t>Fanuc</a:t>
            </a:r>
            <a:r>
              <a:rPr lang="pt-PT" dirty="0" smtClean="0"/>
              <a:t> M − 6iB/6s</a:t>
            </a:r>
          </a:p>
          <a:p>
            <a:pPr lvl="1"/>
            <a:r>
              <a:rPr lang="pt-PT" dirty="0" smtClean="0"/>
              <a:t>Repetibilidade de 0,08 mm;</a:t>
            </a:r>
          </a:p>
          <a:p>
            <a:pPr lvl="1"/>
            <a:endParaRPr lang="pt-PT" dirty="0" smtClean="0"/>
          </a:p>
          <a:p>
            <a:endParaRPr lang="pt-P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564904"/>
            <a:ext cx="3240360" cy="3240360"/>
          </a:xfrm>
          <a:prstGeom prst="rect">
            <a:avLst/>
          </a:prstGeom>
        </p:spPr>
      </p:pic>
      <p:pic>
        <p:nvPicPr>
          <p:cNvPr id="8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1634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10"/>
    </mc:Choice>
    <mc:Fallback xmlns="">
      <p:transition spd="slow" advTm="1231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EXPERIÊNCIAS: </a:t>
            </a:r>
            <a:r>
              <a:rPr lang="en-GB" dirty="0" err="1" smtClean="0"/>
              <a:t>Materiais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25</a:t>
            </a:fld>
            <a:endParaRPr lang="pt-B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182973"/>
            <a:ext cx="5571443" cy="21180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333" y="3789040"/>
            <a:ext cx="5571443" cy="2072024"/>
          </a:xfrm>
          <a:prstGeom prst="rect">
            <a:avLst/>
          </a:prstGeom>
        </p:spPr>
      </p:pic>
      <p:pic>
        <p:nvPicPr>
          <p:cNvPr id="7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TextBox 3"/>
          <p:cNvSpPr txBox="1"/>
          <p:nvPr/>
        </p:nvSpPr>
        <p:spPr>
          <a:xfrm>
            <a:off x="2605045" y="320509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Cimento</a:t>
            </a:r>
            <a:endParaRPr lang="pt-PT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475538" y="3191842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Calçada</a:t>
            </a:r>
            <a:endParaRPr lang="pt-PT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675577" y="5773514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Asfalto</a:t>
            </a:r>
            <a:endParaRPr lang="pt-PT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520422" y="574520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Cortiça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106168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3"/>
    </mc:Choice>
    <mc:Fallback xmlns="">
      <p:transition spd="slow" advTm="6883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EXPERIÊNCIAS: </a:t>
            </a:r>
            <a:r>
              <a:rPr lang="en-GB" dirty="0" err="1" smtClean="0"/>
              <a:t>Configuração</a:t>
            </a:r>
            <a:r>
              <a:rPr lang="en-GB" dirty="0" smtClean="0"/>
              <a:t> dos </a:t>
            </a:r>
            <a:r>
              <a:rPr lang="en-GB" dirty="0" err="1" smtClean="0"/>
              <a:t>ensaios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26</a:t>
            </a:fld>
            <a:endParaRPr lang="pt-BR"/>
          </a:p>
        </p:txBody>
      </p:sp>
      <p:pic>
        <p:nvPicPr>
          <p:cNvPr id="7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9380"/>
            <a:ext cx="6582833" cy="4937125"/>
          </a:xfrm>
        </p:spPr>
      </p:pic>
      <p:sp>
        <p:nvSpPr>
          <p:cNvPr id="11" name="TextBox 10"/>
          <p:cNvSpPr txBox="1"/>
          <p:nvPr/>
        </p:nvSpPr>
        <p:spPr>
          <a:xfrm>
            <a:off x="4391050" y="2348880"/>
            <a:ext cx="338554" cy="400110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1</a:t>
            </a:r>
            <a:endParaRPr lang="pt-PT" sz="20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95936" y="3567887"/>
            <a:ext cx="327334" cy="400110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2</a:t>
            </a:r>
            <a:endParaRPr lang="pt-PT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36067" y="4502086"/>
            <a:ext cx="327334" cy="400110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+mj-lt"/>
              </a:rPr>
              <a:t>3</a:t>
            </a:r>
            <a:endParaRPr lang="pt-PT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59178" y="3744132"/>
            <a:ext cx="338554" cy="400110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4</a:t>
            </a:r>
            <a:endParaRPr lang="pt-PT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85238" y="4462778"/>
            <a:ext cx="338554" cy="400110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5</a:t>
            </a:r>
            <a:endParaRPr lang="pt-PT" sz="2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01198" y="1484784"/>
            <a:ext cx="338554" cy="400110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6</a:t>
            </a:r>
            <a:endParaRPr lang="pt-PT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10563" y="1991967"/>
            <a:ext cx="191590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1 – </a:t>
            </a:r>
            <a:r>
              <a:rPr lang="en-GB" b="1" dirty="0" err="1" smtClean="0"/>
              <a:t>Robô</a:t>
            </a:r>
            <a:endParaRPr lang="en-GB" b="1" dirty="0" smtClean="0"/>
          </a:p>
          <a:p>
            <a:endParaRPr lang="en-GB" b="1" dirty="0" smtClean="0"/>
          </a:p>
          <a:p>
            <a:r>
              <a:rPr lang="en-GB" b="1" dirty="0" smtClean="0"/>
              <a:t>2 – </a:t>
            </a:r>
            <a:r>
              <a:rPr lang="en-GB" b="1" dirty="0" err="1" smtClean="0"/>
              <a:t>Materiais</a:t>
            </a:r>
            <a:endParaRPr lang="en-GB" b="1" dirty="0" smtClean="0"/>
          </a:p>
          <a:p>
            <a:endParaRPr lang="en-GB" b="1" dirty="0" smtClean="0"/>
          </a:p>
          <a:p>
            <a:r>
              <a:rPr lang="en-GB" b="1" dirty="0" smtClean="0"/>
              <a:t>3 – </a:t>
            </a:r>
            <a:r>
              <a:rPr lang="en-GB" b="1" dirty="0" err="1" smtClean="0"/>
              <a:t>Giroscópios</a:t>
            </a:r>
            <a:endParaRPr lang="en-GB" b="1" dirty="0" smtClean="0"/>
          </a:p>
          <a:p>
            <a:endParaRPr lang="en-GB" b="1" dirty="0" smtClean="0"/>
          </a:p>
          <a:p>
            <a:r>
              <a:rPr lang="en-GB" b="1" dirty="0" smtClean="0"/>
              <a:t>4 – </a:t>
            </a:r>
            <a:r>
              <a:rPr lang="en-GB" b="1" dirty="0" err="1" smtClean="0"/>
              <a:t>Padrão</a:t>
            </a:r>
            <a:r>
              <a:rPr lang="en-GB" b="1" dirty="0" smtClean="0"/>
              <a:t> de </a:t>
            </a:r>
          </a:p>
          <a:p>
            <a:r>
              <a:rPr lang="en-GB" b="1" dirty="0" smtClean="0"/>
              <a:t>      </a:t>
            </a:r>
            <a:r>
              <a:rPr lang="en-GB" b="1" dirty="0" err="1" smtClean="0"/>
              <a:t>Calibração</a:t>
            </a:r>
            <a:endParaRPr lang="en-GB" b="1" dirty="0" smtClean="0"/>
          </a:p>
          <a:p>
            <a:endParaRPr lang="en-GB" b="1" dirty="0" smtClean="0"/>
          </a:p>
          <a:p>
            <a:r>
              <a:rPr lang="en-GB" b="1" dirty="0" smtClean="0"/>
              <a:t>5 – </a:t>
            </a:r>
            <a:r>
              <a:rPr lang="en-GB" b="1" dirty="0" err="1" smtClean="0"/>
              <a:t>Câmara</a:t>
            </a:r>
            <a:endParaRPr lang="en-GB" b="1" dirty="0" smtClean="0"/>
          </a:p>
          <a:p>
            <a:endParaRPr lang="en-GB" b="1" dirty="0" smtClean="0"/>
          </a:p>
          <a:p>
            <a:r>
              <a:rPr lang="en-GB" b="1" dirty="0" smtClean="0"/>
              <a:t>6 – </a:t>
            </a:r>
            <a:r>
              <a:rPr lang="en-GB" b="1" dirty="0" err="1" smtClean="0"/>
              <a:t>Iluminação</a:t>
            </a:r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19755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01"/>
    </mc:Choice>
    <mc:Fallback xmlns="">
      <p:transition spd="slow" advTm="2830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EXPERIÊNCIAS: </a:t>
            </a:r>
            <a:r>
              <a:rPr lang="en-GB" dirty="0" err="1" smtClean="0"/>
              <a:t>Movimentos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27</a:t>
            </a:fld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pt-PT" dirty="0" smtClean="0"/>
          </a:p>
          <a:p>
            <a:pPr algn="just"/>
            <a:r>
              <a:rPr lang="pt-PT" dirty="0" smtClean="0"/>
              <a:t>Movimentos de 500 mm;</a:t>
            </a:r>
          </a:p>
          <a:p>
            <a:pPr algn="just"/>
            <a:r>
              <a:rPr lang="en-GB" dirty="0" err="1" smtClean="0"/>
              <a:t>Velocidade</a:t>
            </a:r>
            <a:r>
              <a:rPr lang="en-GB" dirty="0" smtClean="0"/>
              <a:t> </a:t>
            </a:r>
            <a:r>
              <a:rPr lang="en-GB" dirty="0" err="1" smtClean="0"/>
              <a:t>constante</a:t>
            </a:r>
            <a:r>
              <a:rPr lang="en-GB" dirty="0" smtClean="0"/>
              <a:t>;</a:t>
            </a:r>
            <a:endParaRPr lang="pt-PT" dirty="0" smtClean="0"/>
          </a:p>
          <a:p>
            <a:pPr algn="just"/>
            <a:r>
              <a:rPr lang="pt-PT" dirty="0" smtClean="0"/>
              <a:t>Com velocidades de 100, 500 e 1000 mm/s;</a:t>
            </a:r>
          </a:p>
          <a:p>
            <a:pPr algn="just"/>
            <a:r>
              <a:rPr lang="pt-PT" dirty="0" smtClean="0"/>
              <a:t>Às distâncias de 200 e 300 mm.</a:t>
            </a:r>
          </a:p>
          <a:p>
            <a:pPr algn="just"/>
            <a:r>
              <a:rPr lang="pt-PT" dirty="0" smtClean="0"/>
              <a:t>Quatro tipos de movimento:</a:t>
            </a:r>
          </a:p>
          <a:p>
            <a:pPr lvl="1" algn="just"/>
            <a:r>
              <a:rPr lang="pt-PT" dirty="0" smtClean="0"/>
              <a:t>Em linha reta;</a:t>
            </a:r>
          </a:p>
          <a:p>
            <a:pPr lvl="1" algn="just"/>
            <a:r>
              <a:rPr lang="pt-PT" dirty="0" smtClean="0"/>
              <a:t>Em diagonal;</a:t>
            </a:r>
          </a:p>
          <a:p>
            <a:pPr lvl="1" algn="just"/>
            <a:r>
              <a:rPr lang="pt-PT" dirty="0" smtClean="0"/>
              <a:t>Circular;</a:t>
            </a:r>
          </a:p>
          <a:p>
            <a:pPr lvl="1" algn="just"/>
            <a:r>
              <a:rPr lang="pt-PT" dirty="0" smtClean="0"/>
              <a:t>Oscilatório (distância variável).</a:t>
            </a:r>
          </a:p>
          <a:p>
            <a:pPr lvl="1" algn="just"/>
            <a:endParaRPr lang="pt-PT" dirty="0" smtClean="0"/>
          </a:p>
        </p:txBody>
      </p:sp>
      <p:pic>
        <p:nvPicPr>
          <p:cNvPr id="6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2220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55"/>
    </mc:Choice>
    <mc:Fallback xmlns="">
      <p:transition spd="slow" advTm="40855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EXPERIÊNCIAS: </a:t>
            </a:r>
            <a:r>
              <a:rPr lang="en-GB" dirty="0" err="1" smtClean="0"/>
              <a:t>Movimento</a:t>
            </a:r>
            <a:r>
              <a:rPr lang="en-GB" dirty="0" smtClean="0"/>
              <a:t> </a:t>
            </a:r>
            <a:r>
              <a:rPr lang="en-GB" dirty="0" err="1" smtClean="0"/>
              <a:t>Reto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28</a:t>
            </a:fld>
            <a:endParaRPr lang="pt-BR"/>
          </a:p>
        </p:txBody>
      </p:sp>
      <p:sp>
        <p:nvSpPr>
          <p:cNvPr id="7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pic>
        <p:nvPicPr>
          <p:cNvPr id="6" name="reto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373188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95039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8"/>
    </mc:Choice>
    <mc:Fallback xmlns="">
      <p:transition spd="slow" advTm="927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50" objId="6"/>
        <p14:triggerEvt type="onClick" time="3250" objId="6"/>
        <p14:stopEvt time="7052" objId="6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EXPERIÊNCIAS: </a:t>
            </a:r>
            <a:r>
              <a:rPr lang="en-GB" dirty="0" err="1" smtClean="0"/>
              <a:t>Movimento</a:t>
            </a:r>
            <a:r>
              <a:rPr lang="en-GB" dirty="0" smtClean="0"/>
              <a:t> Circular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29</a:t>
            </a:fld>
            <a:endParaRPr lang="pt-BR"/>
          </a:p>
        </p:txBody>
      </p:sp>
      <p:sp>
        <p:nvSpPr>
          <p:cNvPr id="7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pic>
        <p:nvPicPr>
          <p:cNvPr id="5" name="circular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373188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417413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0"/>
    </mc:Choice>
    <mc:Fallback xmlns="">
      <p:transition spd="slow" advTm="898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28" objId="5"/>
        <p14:stopEvt time="6896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ENQUADRAMENTO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8229600" cy="3438128"/>
          </a:xfrm>
        </p:spPr>
        <p:txBody>
          <a:bodyPr/>
          <a:lstStyle/>
          <a:p>
            <a:r>
              <a:rPr lang="pt-BR" dirty="0" smtClean="0"/>
              <a:t>Projeto ATLASCAR;</a:t>
            </a:r>
          </a:p>
          <a:p>
            <a:r>
              <a:rPr lang="pt-BR" dirty="0" smtClean="0"/>
              <a:t>Sistemas de apoio à condução;</a:t>
            </a:r>
          </a:p>
          <a:p>
            <a:r>
              <a:rPr lang="pt-BR" dirty="0" smtClean="0"/>
              <a:t>Aplicações de segurança.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7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664764"/>
            <a:ext cx="5118720" cy="362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6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69"/>
    </mc:Choice>
    <mc:Fallback xmlns="">
      <p:transition spd="slow" advTm="15669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RESULTADOS: </a:t>
            </a:r>
            <a:r>
              <a:rPr lang="en-GB" dirty="0" err="1" smtClean="0"/>
              <a:t>Problemas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30</a:t>
            </a:fld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endParaRPr lang="pt-PT" dirty="0" smtClean="0"/>
          </a:p>
          <a:p>
            <a:pPr algn="just"/>
            <a:r>
              <a:rPr lang="pt-PT" dirty="0" smtClean="0"/>
              <a:t>Foi usada uma resolução de 2048 x 1;</a:t>
            </a:r>
          </a:p>
          <a:p>
            <a:pPr algn="just"/>
            <a:endParaRPr lang="pt-PT" dirty="0" smtClean="0"/>
          </a:p>
          <a:p>
            <a:pPr algn="just"/>
            <a:r>
              <a:rPr lang="pt-PT" dirty="0" smtClean="0"/>
              <a:t>Taxa de aquisição de 2500 Hz devido à ausência de luz;</a:t>
            </a:r>
          </a:p>
          <a:p>
            <a:pPr algn="just"/>
            <a:endParaRPr lang="pt-PT" dirty="0" smtClean="0"/>
          </a:p>
          <a:p>
            <a:pPr algn="just"/>
            <a:r>
              <a:rPr lang="pt-PT" dirty="0" smtClean="0"/>
              <a:t>Ausência de sincronismo entre sistemas – foi necessária uma sincronização manual dos dados obtidos;</a:t>
            </a:r>
          </a:p>
          <a:p>
            <a:pPr algn="just"/>
            <a:endParaRPr lang="pt-PT" dirty="0" smtClean="0"/>
          </a:p>
          <a:p>
            <a:pPr algn="just"/>
            <a:endParaRPr lang="pt-PT" dirty="0" smtClean="0"/>
          </a:p>
          <a:p>
            <a:pPr algn="just"/>
            <a:endParaRPr lang="pt-PT" dirty="0"/>
          </a:p>
        </p:txBody>
      </p:sp>
      <p:sp>
        <p:nvSpPr>
          <p:cNvPr id="5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8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07"/>
    </mc:Choice>
    <mc:Fallback xmlns="">
      <p:transition spd="slow" advTm="60207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RESULTADOS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31</a:t>
            </a:fld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endParaRPr lang="en-GB" dirty="0" smtClean="0"/>
          </a:p>
          <a:p>
            <a:pPr algn="just"/>
            <a:r>
              <a:rPr lang="en-GB" dirty="0" err="1" smtClean="0"/>
              <a:t>Serão</a:t>
            </a:r>
            <a:r>
              <a:rPr lang="en-GB" dirty="0" smtClean="0"/>
              <a:t> </a:t>
            </a:r>
            <a:r>
              <a:rPr lang="en-GB" dirty="0" err="1"/>
              <a:t>apresentados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resultados</a:t>
            </a:r>
            <a:r>
              <a:rPr lang="en-GB" dirty="0"/>
              <a:t> </a:t>
            </a:r>
            <a:r>
              <a:rPr lang="en-GB" dirty="0" err="1"/>
              <a:t>usando</a:t>
            </a:r>
            <a:r>
              <a:rPr lang="en-GB" dirty="0"/>
              <a:t> </a:t>
            </a:r>
            <a:r>
              <a:rPr lang="en-GB" dirty="0" err="1"/>
              <a:t>asfalto</a:t>
            </a:r>
            <a:r>
              <a:rPr lang="en-GB" dirty="0"/>
              <a:t>;</a:t>
            </a:r>
          </a:p>
          <a:p>
            <a:pPr algn="just"/>
            <a:endParaRPr lang="en-GB" dirty="0"/>
          </a:p>
          <a:p>
            <a:pPr algn="just"/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resultados</a:t>
            </a:r>
            <a:r>
              <a:rPr lang="en-GB" dirty="0"/>
              <a:t> </a:t>
            </a:r>
            <a:r>
              <a:rPr lang="en-GB" dirty="0" err="1"/>
              <a:t>são</a:t>
            </a:r>
            <a:r>
              <a:rPr lang="en-GB" dirty="0"/>
              <a:t> </a:t>
            </a:r>
            <a:r>
              <a:rPr lang="en-GB" dirty="0" err="1"/>
              <a:t>similares</a:t>
            </a:r>
            <a:r>
              <a:rPr lang="en-GB" dirty="0"/>
              <a:t> para </a:t>
            </a:r>
            <a:r>
              <a:rPr lang="en-GB" dirty="0" err="1"/>
              <a:t>os</a:t>
            </a:r>
            <a:r>
              <a:rPr lang="en-GB" dirty="0"/>
              <a:t> outros </a:t>
            </a:r>
            <a:r>
              <a:rPr lang="en-GB" dirty="0" err="1"/>
              <a:t>materiais</a:t>
            </a:r>
            <a:r>
              <a:rPr lang="en-GB" dirty="0"/>
              <a:t>;</a:t>
            </a:r>
          </a:p>
          <a:p>
            <a:pPr algn="just"/>
            <a:endParaRPr lang="pt-PT" dirty="0"/>
          </a:p>
        </p:txBody>
      </p:sp>
      <p:sp>
        <p:nvSpPr>
          <p:cNvPr id="5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1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39"/>
    </mc:Choice>
    <mc:Fallback xmlns="">
      <p:transition spd="slow" advTm="12239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RESULTADOS: </a:t>
            </a:r>
            <a:r>
              <a:rPr lang="en-GB" dirty="0" err="1" smtClean="0"/>
              <a:t>Movimento</a:t>
            </a:r>
            <a:r>
              <a:rPr lang="en-GB" dirty="0" smtClean="0"/>
              <a:t> </a:t>
            </a:r>
            <a:r>
              <a:rPr lang="en-GB" dirty="0" err="1" smtClean="0"/>
              <a:t>Reto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32</a:t>
            </a:fld>
            <a:endParaRPr lang="pt-B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1301402"/>
            <a:ext cx="3383288" cy="26444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102" y="3954281"/>
            <a:ext cx="4043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/>
              <a:t>Movimento</a:t>
            </a:r>
            <a:r>
              <a:rPr lang="en-GB" sz="1400" dirty="0" smtClean="0"/>
              <a:t> a 1000 mm/s à </a:t>
            </a:r>
            <a:r>
              <a:rPr lang="en-GB" sz="1400" dirty="0" err="1" smtClean="0"/>
              <a:t>distância</a:t>
            </a:r>
            <a:r>
              <a:rPr lang="en-GB" sz="1400" dirty="0" smtClean="0"/>
              <a:t> de 200 mm.</a:t>
            </a:r>
            <a:endParaRPr lang="pt-PT" sz="1400" dirty="0"/>
          </a:p>
        </p:txBody>
      </p:sp>
      <p:pic>
        <p:nvPicPr>
          <p:cNvPr id="7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925" y="1301403"/>
            <a:ext cx="3382673" cy="26439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39897" y="3945331"/>
            <a:ext cx="4043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/>
              <a:t>Movimento</a:t>
            </a:r>
            <a:r>
              <a:rPr lang="en-GB" sz="1400" dirty="0" smtClean="0"/>
              <a:t> a 1000 mm/s à </a:t>
            </a:r>
            <a:r>
              <a:rPr lang="en-GB" sz="1400" dirty="0" err="1" smtClean="0"/>
              <a:t>distância</a:t>
            </a:r>
            <a:r>
              <a:rPr lang="en-GB" sz="1400" dirty="0" smtClean="0"/>
              <a:t> de 300 mm.</a:t>
            </a:r>
            <a:endParaRPr lang="pt-PT" sz="1400" dirty="0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4293096"/>
            <a:ext cx="8229600" cy="1863864"/>
          </a:xfrm>
        </p:spPr>
        <p:txBody>
          <a:bodyPr>
            <a:normAutofit/>
          </a:bodyPr>
          <a:lstStyle/>
          <a:p>
            <a:pPr algn="just"/>
            <a:r>
              <a:rPr lang="en-GB" dirty="0" smtClean="0"/>
              <a:t>A </a:t>
            </a:r>
            <a:r>
              <a:rPr lang="en-GB" dirty="0" err="1" smtClean="0"/>
              <a:t>vermelho</a:t>
            </a:r>
            <a:r>
              <a:rPr lang="en-GB" dirty="0" smtClean="0"/>
              <a:t> – </a:t>
            </a:r>
            <a:r>
              <a:rPr lang="en-GB" dirty="0" err="1" smtClean="0"/>
              <a:t>velocidade</a:t>
            </a:r>
            <a:r>
              <a:rPr lang="en-GB" dirty="0" smtClean="0"/>
              <a:t> de </a:t>
            </a:r>
            <a:r>
              <a:rPr lang="en-GB" dirty="0" err="1" smtClean="0"/>
              <a:t>referêcia</a:t>
            </a:r>
            <a:r>
              <a:rPr lang="en-GB" dirty="0" smtClean="0"/>
              <a:t> (</a:t>
            </a:r>
            <a:r>
              <a:rPr lang="en-GB" dirty="0" err="1" smtClean="0"/>
              <a:t>robô</a:t>
            </a:r>
            <a:r>
              <a:rPr lang="en-GB" dirty="0" smtClean="0"/>
              <a:t>);</a:t>
            </a:r>
          </a:p>
          <a:p>
            <a:pPr algn="just"/>
            <a:r>
              <a:rPr lang="en-GB" dirty="0" smtClean="0"/>
              <a:t>A </a:t>
            </a:r>
            <a:r>
              <a:rPr lang="en-GB" dirty="0" err="1" smtClean="0"/>
              <a:t>azul</a:t>
            </a:r>
            <a:r>
              <a:rPr lang="en-GB" dirty="0" smtClean="0"/>
              <a:t> – </a:t>
            </a:r>
            <a:r>
              <a:rPr lang="en-GB" dirty="0" err="1" smtClean="0"/>
              <a:t>velocidade</a:t>
            </a:r>
            <a:r>
              <a:rPr lang="en-GB" dirty="0" smtClean="0"/>
              <a:t> </a:t>
            </a:r>
            <a:r>
              <a:rPr lang="en-GB" dirty="0" err="1" smtClean="0"/>
              <a:t>medida</a:t>
            </a:r>
            <a:r>
              <a:rPr lang="en-GB" dirty="0" smtClean="0"/>
              <a:t> pela </a:t>
            </a:r>
            <a:r>
              <a:rPr lang="en-GB" dirty="0" err="1" smtClean="0"/>
              <a:t>câmara</a:t>
            </a:r>
            <a:r>
              <a:rPr lang="en-GB" dirty="0" smtClean="0"/>
              <a:t>;</a:t>
            </a:r>
          </a:p>
          <a:p>
            <a:pPr algn="just"/>
            <a:r>
              <a:rPr lang="en-GB" dirty="0" smtClean="0"/>
              <a:t> </a:t>
            </a:r>
            <a:r>
              <a:rPr lang="en-GB" dirty="0" err="1" smtClean="0"/>
              <a:t>Existência</a:t>
            </a:r>
            <a:r>
              <a:rPr lang="en-GB" dirty="0" smtClean="0"/>
              <a:t> de </a:t>
            </a:r>
            <a:r>
              <a:rPr lang="en-GB" dirty="0" err="1" smtClean="0"/>
              <a:t>degraus</a:t>
            </a:r>
            <a:r>
              <a:rPr lang="en-GB" dirty="0" smtClean="0"/>
              <a:t> </a:t>
            </a:r>
            <a:r>
              <a:rPr lang="en-GB" dirty="0" err="1" smtClean="0"/>
              <a:t>devido</a:t>
            </a:r>
            <a:r>
              <a:rPr lang="en-GB" dirty="0" smtClean="0"/>
              <a:t> à </a:t>
            </a:r>
            <a:r>
              <a:rPr lang="en-GB" dirty="0" err="1" smtClean="0"/>
              <a:t>falta</a:t>
            </a:r>
            <a:r>
              <a:rPr lang="en-GB" dirty="0" smtClean="0"/>
              <a:t> de </a:t>
            </a:r>
            <a:r>
              <a:rPr lang="en-GB" dirty="0" err="1" smtClean="0"/>
              <a:t>resolução</a:t>
            </a:r>
            <a:r>
              <a:rPr lang="en-GB" dirty="0" smtClean="0"/>
              <a:t>.</a:t>
            </a:r>
            <a:endParaRPr lang="en-GB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4193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61"/>
    </mc:Choice>
    <mc:Fallback xmlns="">
      <p:transition spd="slow" advTm="44961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RESULTADOS: </a:t>
            </a:r>
            <a:r>
              <a:rPr lang="en-GB" dirty="0" err="1"/>
              <a:t>Movimento</a:t>
            </a:r>
            <a:r>
              <a:rPr lang="en-GB" dirty="0"/>
              <a:t> </a:t>
            </a:r>
            <a:r>
              <a:rPr lang="en-GB" dirty="0" err="1"/>
              <a:t>Reto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33</a:t>
            </a:fld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4455464"/>
            <a:ext cx="8229600" cy="1701496"/>
          </a:xfrm>
        </p:spPr>
        <p:txBody>
          <a:bodyPr>
            <a:normAutofit lnSpcReduction="10000"/>
          </a:bodyPr>
          <a:lstStyle/>
          <a:p>
            <a:pPr algn="just"/>
            <a:r>
              <a:rPr lang="en-GB" dirty="0" smtClean="0"/>
              <a:t>É </a:t>
            </a:r>
            <a:r>
              <a:rPr lang="en-GB" dirty="0" err="1" smtClean="0"/>
              <a:t>visível</a:t>
            </a:r>
            <a:r>
              <a:rPr lang="en-GB" dirty="0" smtClean="0"/>
              <a:t> um offset entre a </a:t>
            </a:r>
            <a:r>
              <a:rPr lang="en-GB" dirty="0" err="1" smtClean="0"/>
              <a:t>velocidade</a:t>
            </a:r>
            <a:r>
              <a:rPr lang="en-GB" dirty="0" smtClean="0"/>
              <a:t> </a:t>
            </a:r>
            <a:r>
              <a:rPr lang="en-GB" dirty="0" err="1" smtClean="0"/>
              <a:t>medida</a:t>
            </a:r>
            <a:r>
              <a:rPr lang="en-GB" dirty="0" smtClean="0"/>
              <a:t> e a </a:t>
            </a:r>
            <a:r>
              <a:rPr lang="en-GB" dirty="0" err="1" smtClean="0"/>
              <a:t>referência</a:t>
            </a:r>
            <a:r>
              <a:rPr lang="en-GB" dirty="0" smtClean="0"/>
              <a:t>;</a:t>
            </a:r>
            <a:endParaRPr lang="pt-PT" dirty="0" smtClean="0"/>
          </a:p>
          <a:p>
            <a:pPr algn="just"/>
            <a:r>
              <a:rPr lang="pt-PT" dirty="0" smtClean="0"/>
              <a:t>A velocidade medida equivale ao mínimo deslocamento detetável;</a:t>
            </a:r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424" y="1647517"/>
            <a:ext cx="3492388" cy="27857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0453" y="1317510"/>
            <a:ext cx="4043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/>
              <a:t>Movimento</a:t>
            </a:r>
            <a:r>
              <a:rPr lang="en-GB" sz="1400" dirty="0" smtClean="0"/>
              <a:t> a 100 mm/s à </a:t>
            </a:r>
            <a:r>
              <a:rPr lang="en-GB" sz="1400" dirty="0" err="1" smtClean="0"/>
              <a:t>distância</a:t>
            </a:r>
            <a:r>
              <a:rPr lang="en-GB" sz="1400" dirty="0" smtClean="0"/>
              <a:t> de 200 mm.</a:t>
            </a:r>
            <a:endParaRPr lang="pt-PT" sz="1400" dirty="0"/>
          </a:p>
        </p:txBody>
      </p:sp>
      <p:sp>
        <p:nvSpPr>
          <p:cNvPr id="8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5436096" y="1988840"/>
            <a:ext cx="9414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36096" y="2420888"/>
            <a:ext cx="9414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00192" y="1988840"/>
            <a:ext cx="0" cy="432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54628" y="2020595"/>
            <a:ext cx="744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offset</a:t>
            </a:r>
            <a:endParaRPr lang="pt-PT" dirty="0"/>
          </a:p>
        </p:txBody>
      </p:sp>
      <p:sp>
        <p:nvSpPr>
          <p:cNvPr id="19" name="Oval 18"/>
          <p:cNvSpPr/>
          <p:nvPr/>
        </p:nvSpPr>
        <p:spPr>
          <a:xfrm>
            <a:off x="5436096" y="198884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Oval 19"/>
          <p:cNvSpPr/>
          <p:nvPr/>
        </p:nvSpPr>
        <p:spPr>
          <a:xfrm>
            <a:off x="5436096" y="2420888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4223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15"/>
    </mc:Choice>
    <mc:Fallback xmlns="">
      <p:transition spd="slow" advTm="38515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RESULTADOS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34</a:t>
            </a:fld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endParaRPr lang="en-GB" dirty="0" smtClean="0"/>
          </a:p>
          <a:p>
            <a:pPr algn="just"/>
            <a:r>
              <a:rPr lang="en-GB" dirty="0" err="1" smtClean="0"/>
              <a:t>Não</a:t>
            </a:r>
            <a:r>
              <a:rPr lang="en-GB" dirty="0" smtClean="0"/>
              <a:t> </a:t>
            </a:r>
            <a:r>
              <a:rPr lang="en-GB" dirty="0" err="1" smtClean="0"/>
              <a:t>funciona</a:t>
            </a:r>
            <a:r>
              <a:rPr lang="en-GB" dirty="0" smtClean="0"/>
              <a:t> </a:t>
            </a:r>
            <a:r>
              <a:rPr lang="en-GB" dirty="0" err="1" smtClean="0"/>
              <a:t>bem</a:t>
            </a:r>
            <a:r>
              <a:rPr lang="en-GB" dirty="0" smtClean="0"/>
              <a:t> para 100 mm/s; </a:t>
            </a:r>
          </a:p>
          <a:p>
            <a:pPr algn="just"/>
            <a:r>
              <a:rPr lang="en-GB" dirty="0" err="1" smtClean="0"/>
              <a:t>Os</a:t>
            </a:r>
            <a:r>
              <a:rPr lang="en-GB" dirty="0" smtClean="0"/>
              <a:t> </a:t>
            </a:r>
            <a:r>
              <a:rPr lang="en-GB" dirty="0" err="1" smtClean="0"/>
              <a:t>deslocamentos</a:t>
            </a:r>
            <a:r>
              <a:rPr lang="en-GB" dirty="0" smtClean="0"/>
              <a:t> </a:t>
            </a:r>
            <a:r>
              <a:rPr lang="en-GB" dirty="0" err="1" smtClean="0"/>
              <a:t>são</a:t>
            </a:r>
            <a:r>
              <a:rPr lang="en-GB" dirty="0" smtClean="0"/>
              <a:t> </a:t>
            </a:r>
            <a:r>
              <a:rPr lang="en-GB" dirty="0" err="1" smtClean="0"/>
              <a:t>muito</a:t>
            </a:r>
            <a:r>
              <a:rPr lang="en-GB" dirty="0" smtClean="0"/>
              <a:t> </a:t>
            </a:r>
            <a:r>
              <a:rPr lang="en-GB" dirty="0" err="1" smtClean="0"/>
              <a:t>pequenos</a:t>
            </a:r>
            <a:r>
              <a:rPr lang="en-GB" dirty="0" smtClean="0"/>
              <a:t> para a </a:t>
            </a:r>
            <a:r>
              <a:rPr lang="en-GB" dirty="0" err="1" smtClean="0"/>
              <a:t>resolução</a:t>
            </a:r>
            <a:r>
              <a:rPr lang="en-GB" dirty="0" smtClean="0"/>
              <a:t> </a:t>
            </a:r>
            <a:r>
              <a:rPr lang="en-GB" dirty="0" err="1" smtClean="0"/>
              <a:t>existente</a:t>
            </a:r>
            <a:r>
              <a:rPr lang="en-GB" dirty="0"/>
              <a:t>, </a:t>
            </a:r>
            <a:r>
              <a:rPr lang="en-GB" dirty="0" err="1" smtClean="0"/>
              <a:t>devido</a:t>
            </a:r>
            <a:r>
              <a:rPr lang="en-GB" dirty="0" smtClean="0"/>
              <a:t> </a:t>
            </a:r>
            <a:r>
              <a:rPr lang="en-GB" dirty="0"/>
              <a:t>à taxa de </a:t>
            </a:r>
            <a:r>
              <a:rPr lang="en-GB" dirty="0" err="1"/>
              <a:t>aquisição</a:t>
            </a:r>
            <a:r>
              <a:rPr lang="en-GB" dirty="0"/>
              <a:t> </a:t>
            </a:r>
            <a:r>
              <a:rPr lang="en-GB" dirty="0" err="1"/>
              <a:t>elevada</a:t>
            </a:r>
            <a:r>
              <a:rPr lang="en-GB" dirty="0"/>
              <a:t>;</a:t>
            </a:r>
            <a:endParaRPr lang="en-GB" dirty="0" smtClean="0"/>
          </a:p>
          <a:p>
            <a:pPr algn="just"/>
            <a:r>
              <a:rPr lang="en-GB" dirty="0" err="1" smtClean="0"/>
              <a:t>Solução</a:t>
            </a:r>
            <a:r>
              <a:rPr lang="en-GB" dirty="0" smtClean="0"/>
              <a:t>:</a:t>
            </a:r>
          </a:p>
          <a:p>
            <a:pPr lvl="1" algn="just"/>
            <a:r>
              <a:rPr lang="en-GB" dirty="0" err="1" smtClean="0"/>
              <a:t>Aumentar</a:t>
            </a:r>
            <a:r>
              <a:rPr lang="en-GB" dirty="0" smtClean="0"/>
              <a:t> a </a:t>
            </a:r>
            <a:r>
              <a:rPr lang="en-GB" dirty="0" err="1" smtClean="0"/>
              <a:t>resolução</a:t>
            </a:r>
            <a:r>
              <a:rPr lang="pt-PT" dirty="0" smtClean="0"/>
              <a:t>;</a:t>
            </a:r>
          </a:p>
          <a:p>
            <a:pPr lvl="1" algn="just"/>
            <a:r>
              <a:rPr lang="en-GB" dirty="0" err="1" smtClean="0"/>
              <a:t>Diminuir</a:t>
            </a:r>
            <a:r>
              <a:rPr lang="en-GB" dirty="0" smtClean="0"/>
              <a:t> a taxa de </a:t>
            </a:r>
            <a:r>
              <a:rPr lang="en-GB" dirty="0" err="1" smtClean="0"/>
              <a:t>aquisição</a:t>
            </a:r>
            <a:r>
              <a:rPr lang="en-GB" dirty="0" smtClean="0"/>
              <a:t>;</a:t>
            </a:r>
          </a:p>
          <a:p>
            <a:pPr lvl="1" algn="just"/>
            <a:r>
              <a:rPr lang="en-GB" dirty="0" err="1" smtClean="0"/>
              <a:t>Criar</a:t>
            </a:r>
            <a:r>
              <a:rPr lang="en-GB" dirty="0" smtClean="0"/>
              <a:t> um </a:t>
            </a:r>
            <a:r>
              <a:rPr lang="en-GB" dirty="0" err="1" smtClean="0"/>
              <a:t>algoritmo</a:t>
            </a:r>
            <a:r>
              <a:rPr lang="en-GB" dirty="0" smtClean="0"/>
              <a:t> </a:t>
            </a:r>
            <a:r>
              <a:rPr lang="en-GB" dirty="0" err="1" smtClean="0"/>
              <a:t>dinâmico</a:t>
            </a:r>
            <a:r>
              <a:rPr lang="en-GB" dirty="0" smtClean="0"/>
              <a:t>.</a:t>
            </a:r>
          </a:p>
        </p:txBody>
      </p:sp>
      <p:pic>
        <p:nvPicPr>
          <p:cNvPr id="6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012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16"/>
    </mc:Choice>
    <mc:Fallback xmlns="">
      <p:transition spd="slow" advTm="42016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35</a:t>
            </a:fld>
            <a:endParaRPr lang="pt-B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35994"/>
            <a:ext cx="4248472" cy="549802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dirty="0"/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pt-B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A6F72C-E80D-4E8E-ADD1-F7735D9EE179}" type="slidenum">
              <a:rPr lang="pt-BR" smtClean="0"/>
              <a:pPr/>
              <a:t>35</a:t>
            </a:fld>
            <a:endParaRPr lang="pt-BR"/>
          </a:p>
        </p:txBody>
      </p:sp>
      <p:pic>
        <p:nvPicPr>
          <p:cNvPr id="8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6010300" y="1219200"/>
            <a:ext cx="2676500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GB" dirty="0" smtClean="0"/>
          </a:p>
          <a:p>
            <a:r>
              <a:rPr lang="en-GB" sz="2000" dirty="0" smtClean="0"/>
              <a:t>A taxa de </a:t>
            </a:r>
            <a:r>
              <a:rPr lang="en-GB" sz="2000" dirty="0" err="1" smtClean="0"/>
              <a:t>amostragem</a:t>
            </a:r>
            <a:r>
              <a:rPr lang="en-GB" sz="2000" dirty="0" smtClean="0"/>
              <a:t> é </a:t>
            </a:r>
            <a:r>
              <a:rPr lang="en-GB" sz="2000" dirty="0" err="1" smtClean="0"/>
              <a:t>reduzida</a:t>
            </a:r>
            <a:r>
              <a:rPr lang="en-GB" sz="2000" dirty="0" smtClean="0"/>
              <a:t> </a:t>
            </a:r>
            <a:r>
              <a:rPr lang="en-GB" sz="2000" dirty="0" err="1" smtClean="0"/>
              <a:t>devido</a:t>
            </a:r>
            <a:r>
              <a:rPr lang="en-GB" sz="2000" dirty="0" smtClean="0"/>
              <a:t> à </a:t>
            </a:r>
            <a:r>
              <a:rPr lang="en-GB" sz="2000" dirty="0" err="1" smtClean="0"/>
              <a:t>exclusão</a:t>
            </a:r>
            <a:r>
              <a:rPr lang="en-GB" sz="2000" dirty="0" smtClean="0"/>
              <a:t> de </a:t>
            </a:r>
            <a:r>
              <a:rPr lang="en-GB" sz="2000" dirty="0" err="1" smtClean="0"/>
              <a:t>linhas</a:t>
            </a:r>
            <a:r>
              <a:rPr lang="en-GB" sz="2000" dirty="0" smtClean="0"/>
              <a:t>;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RESULTADOS</a:t>
            </a:r>
            <a:r>
              <a:rPr lang="en-GB" dirty="0"/>
              <a:t>: Sub-</a:t>
            </a:r>
            <a:r>
              <a:rPr lang="en-GB" dirty="0" err="1"/>
              <a:t>Amostragem</a:t>
            </a:r>
            <a:r>
              <a:rPr lang="en-GB" dirty="0"/>
              <a:t> </a:t>
            </a:r>
            <a:r>
              <a:rPr lang="en-GB" dirty="0" err="1" smtClean="0"/>
              <a:t>Dinâmica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4035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RESULTADOS: </a:t>
            </a:r>
            <a:r>
              <a:rPr lang="en-GB" dirty="0" err="1" smtClean="0"/>
              <a:t>Movimento</a:t>
            </a:r>
            <a:r>
              <a:rPr lang="en-GB" dirty="0" smtClean="0"/>
              <a:t> </a:t>
            </a:r>
            <a:r>
              <a:rPr lang="en-GB" dirty="0" err="1" smtClean="0"/>
              <a:t>Reto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36</a:t>
            </a:fld>
            <a:endParaRPr lang="pt-B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056324"/>
            <a:ext cx="4318620" cy="3414723"/>
          </a:xfrm>
          <a:prstGeom prst="rect">
            <a:avLst/>
          </a:prstGeom>
        </p:spPr>
      </p:pic>
      <p:pic>
        <p:nvPicPr>
          <p:cNvPr id="6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TextBox 9"/>
          <p:cNvSpPr txBox="1"/>
          <p:nvPr/>
        </p:nvSpPr>
        <p:spPr>
          <a:xfrm>
            <a:off x="1927686" y="1287511"/>
            <a:ext cx="528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Movimento</a:t>
            </a:r>
            <a:r>
              <a:rPr lang="en-GB" b="1" dirty="0" smtClean="0"/>
              <a:t> a 500 mm/s à </a:t>
            </a:r>
            <a:r>
              <a:rPr lang="en-GB" b="1" dirty="0" err="1" smtClean="0"/>
              <a:t>distância</a:t>
            </a:r>
            <a:r>
              <a:rPr lang="en-GB" b="1" dirty="0" smtClean="0"/>
              <a:t> de 200 mm.</a:t>
            </a:r>
            <a:endParaRPr lang="pt-PT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2" y="2056324"/>
            <a:ext cx="4318620" cy="34147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45933" y="556526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Antes</a:t>
            </a:r>
            <a:endParaRPr lang="pt-PT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352005" y="5565264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Depois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20404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50"/>
    </mc:Choice>
    <mc:Fallback xmlns="">
      <p:transition spd="slow" advTm="2785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RESULTADOS: </a:t>
            </a:r>
            <a:r>
              <a:rPr lang="en-GB" dirty="0" err="1"/>
              <a:t>Movimento</a:t>
            </a:r>
            <a:r>
              <a:rPr lang="en-GB" dirty="0"/>
              <a:t> </a:t>
            </a:r>
            <a:r>
              <a:rPr lang="en-GB" dirty="0" err="1"/>
              <a:t>Reto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37</a:t>
            </a:fld>
            <a:endParaRPr lang="pt-B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54" y="2078080"/>
            <a:ext cx="3492388" cy="2785717"/>
          </a:xfrm>
          <a:prstGeom prst="rect">
            <a:avLst/>
          </a:prstGeom>
        </p:spPr>
      </p:pic>
      <p:sp>
        <p:nvSpPr>
          <p:cNvPr id="7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27686" y="1287511"/>
            <a:ext cx="528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Movimento</a:t>
            </a:r>
            <a:r>
              <a:rPr lang="en-GB" b="1" dirty="0" smtClean="0"/>
              <a:t> a 100 mm/s à </a:t>
            </a:r>
            <a:r>
              <a:rPr lang="en-GB" b="1" dirty="0" err="1" smtClean="0"/>
              <a:t>distância</a:t>
            </a:r>
            <a:r>
              <a:rPr lang="en-GB" b="1" dirty="0" smtClean="0"/>
              <a:t> de 200 mm.</a:t>
            </a:r>
            <a:endParaRPr lang="pt-PT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78080"/>
            <a:ext cx="3492388" cy="27857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45933" y="4945971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Antes</a:t>
            </a:r>
            <a:endParaRPr lang="pt-PT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52005" y="4945971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Depois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383233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17"/>
    </mc:Choice>
    <mc:Fallback xmlns="">
      <p:transition spd="slow" advTm="12717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RESULTADOS: </a:t>
            </a:r>
            <a:r>
              <a:rPr lang="en-GB" dirty="0" err="1" smtClean="0"/>
              <a:t>Movimento</a:t>
            </a:r>
            <a:r>
              <a:rPr lang="en-GB" dirty="0" smtClean="0"/>
              <a:t> </a:t>
            </a:r>
            <a:r>
              <a:rPr lang="en-GB" dirty="0" err="1" smtClean="0"/>
              <a:t>Reto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38</a:t>
            </a:fld>
            <a:endParaRPr lang="pt-BR"/>
          </a:p>
        </p:txBody>
      </p:sp>
      <p:sp>
        <p:nvSpPr>
          <p:cNvPr id="7" name="TextBox 6"/>
          <p:cNvSpPr txBox="1"/>
          <p:nvPr/>
        </p:nvSpPr>
        <p:spPr>
          <a:xfrm>
            <a:off x="4139798" y="3380343"/>
            <a:ext cx="86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Tabela</a:t>
            </a:r>
            <a:endParaRPr lang="pt-PT" dirty="0"/>
          </a:p>
        </p:txBody>
      </p:sp>
      <p:pic>
        <p:nvPicPr>
          <p:cNvPr id="8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TextBox 11"/>
          <p:cNvSpPr txBox="1"/>
          <p:nvPr/>
        </p:nvSpPr>
        <p:spPr>
          <a:xfrm>
            <a:off x="585460" y="1340768"/>
            <a:ext cx="7973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Sumário</a:t>
            </a:r>
            <a:r>
              <a:rPr lang="en-GB" b="1" dirty="0" smtClean="0"/>
              <a:t> de </a:t>
            </a:r>
            <a:r>
              <a:rPr lang="en-GB" b="1" dirty="0" err="1" smtClean="0"/>
              <a:t>erros</a:t>
            </a:r>
            <a:r>
              <a:rPr lang="en-GB" b="1" dirty="0" smtClean="0"/>
              <a:t> para o </a:t>
            </a:r>
            <a:r>
              <a:rPr lang="en-GB" b="1" dirty="0" err="1" smtClean="0"/>
              <a:t>movimento</a:t>
            </a:r>
            <a:r>
              <a:rPr lang="en-GB" b="1" dirty="0" smtClean="0"/>
              <a:t> </a:t>
            </a:r>
            <a:r>
              <a:rPr lang="en-GB" b="1" dirty="0" err="1" smtClean="0"/>
              <a:t>reto</a:t>
            </a:r>
            <a:r>
              <a:rPr lang="en-GB" b="1" dirty="0" smtClean="0"/>
              <a:t> – Antes e </a:t>
            </a:r>
            <a:r>
              <a:rPr lang="en-GB" b="1" dirty="0" err="1"/>
              <a:t>d</a:t>
            </a:r>
            <a:r>
              <a:rPr lang="en-GB" b="1" dirty="0" err="1" smtClean="0"/>
              <a:t>epois</a:t>
            </a:r>
            <a:r>
              <a:rPr lang="en-GB" b="1" dirty="0" smtClean="0"/>
              <a:t> da </a:t>
            </a:r>
            <a:r>
              <a:rPr lang="en-GB" b="1" dirty="0" err="1" smtClean="0"/>
              <a:t>melhoria</a:t>
            </a:r>
            <a:r>
              <a:rPr lang="en-GB" b="1" dirty="0" smtClean="0"/>
              <a:t>.</a:t>
            </a:r>
            <a:endParaRPr lang="pt-PT" b="1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689239"/>
              </p:ext>
            </p:extLst>
          </p:nvPr>
        </p:nvGraphicFramePr>
        <p:xfrm>
          <a:off x="406740" y="2060848"/>
          <a:ext cx="828006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0010"/>
                <a:gridCol w="1380010"/>
                <a:gridCol w="1380010"/>
                <a:gridCol w="1380010"/>
                <a:gridCol w="1380010"/>
                <a:gridCol w="1380010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Distância</a:t>
                      </a:r>
                      <a:r>
                        <a:rPr lang="en-GB" dirty="0" smtClean="0"/>
                        <a:t> (mm)</a:t>
                      </a:r>
                      <a:endParaRPr lang="pt-PT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Velocidade</a:t>
                      </a:r>
                      <a:r>
                        <a:rPr lang="en-GB" dirty="0" smtClean="0"/>
                        <a:t> (mm/s)</a:t>
                      </a:r>
                      <a:endParaRPr lang="pt-P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Erro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aseline="0" dirty="0" err="1" smtClean="0"/>
                        <a:t>Médio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dirty="0" err="1" smtClean="0"/>
                        <a:t>Velocidade</a:t>
                      </a:r>
                      <a:r>
                        <a:rPr lang="en-GB" dirty="0" smtClean="0"/>
                        <a:t>  (%)</a:t>
                      </a:r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Erro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Distância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aseline="0" dirty="0" err="1" smtClean="0"/>
                        <a:t>Percorrida</a:t>
                      </a:r>
                      <a:r>
                        <a:rPr lang="en-GB" baseline="0" dirty="0" smtClean="0"/>
                        <a:t> (%)</a:t>
                      </a:r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Antes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bg1"/>
                          </a:solidFill>
                        </a:rPr>
                        <a:t>Depois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Antes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bg1"/>
                          </a:solidFill>
                        </a:rPr>
                        <a:t>Depois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0,95</a:t>
                      </a:r>
                    </a:p>
                  </a:txBody>
                  <a:tcPr marL="9525" marR="9525" marT="9525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0,99</a:t>
                      </a:r>
                    </a:p>
                  </a:txBody>
                  <a:tcPr marL="9525" marR="9525" marT="9525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2,41</a:t>
                      </a:r>
                    </a:p>
                  </a:txBody>
                  <a:tcPr marL="9525" marR="9525" marT="9525" marB="0" anchor="b"/>
                </a:tc>
              </a:tr>
              <a:tr h="370840">
                <a:tc rowSpan="3"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1,07</a:t>
                      </a:r>
                    </a:p>
                  </a:txBody>
                  <a:tcPr marL="9525" marR="9525" marT="9525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0,69</a:t>
                      </a:r>
                    </a:p>
                  </a:txBody>
                  <a:tcPr marL="9525" marR="9525" marT="9525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4,93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424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19"/>
    </mc:Choice>
    <mc:Fallback xmlns="">
      <p:transition spd="slow" advTm="26519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RESULTADOS: </a:t>
            </a:r>
            <a:r>
              <a:rPr lang="en-GB" dirty="0" err="1" smtClean="0"/>
              <a:t>Movimento</a:t>
            </a:r>
            <a:r>
              <a:rPr lang="en-GB" dirty="0" smtClean="0"/>
              <a:t> Diagonal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39</a:t>
            </a:fld>
            <a:endParaRPr lang="pt-BR"/>
          </a:p>
        </p:txBody>
      </p:sp>
      <p:sp>
        <p:nvSpPr>
          <p:cNvPr id="7" name="TextBox 6"/>
          <p:cNvSpPr txBox="1"/>
          <p:nvPr/>
        </p:nvSpPr>
        <p:spPr>
          <a:xfrm>
            <a:off x="4139798" y="3380343"/>
            <a:ext cx="86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Tabela</a:t>
            </a:r>
            <a:endParaRPr lang="pt-PT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382783"/>
              </p:ext>
            </p:extLst>
          </p:nvPr>
        </p:nvGraphicFramePr>
        <p:xfrm>
          <a:off x="354360" y="1826588"/>
          <a:ext cx="8435280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5880"/>
                <a:gridCol w="1405880"/>
                <a:gridCol w="1405880"/>
                <a:gridCol w="1405880"/>
                <a:gridCol w="1405880"/>
                <a:gridCol w="1405880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Ângulo</a:t>
                      </a:r>
                      <a:r>
                        <a:rPr lang="en-GB" dirty="0" smtClean="0"/>
                        <a:t> (</a:t>
                      </a:r>
                      <a:r>
                        <a:rPr lang="en-GB" baseline="0" dirty="0" smtClean="0"/>
                        <a:t> º</a:t>
                      </a:r>
                      <a:r>
                        <a:rPr lang="en-GB" dirty="0" smtClean="0"/>
                        <a:t>)</a:t>
                      </a:r>
                      <a:endParaRPr lang="pt-PT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Velocidade</a:t>
                      </a:r>
                      <a:r>
                        <a:rPr lang="en-GB" dirty="0" smtClean="0"/>
                        <a:t> (mm/s)</a:t>
                      </a:r>
                      <a:endParaRPr lang="pt-P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Erro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Médio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Velocidade</a:t>
                      </a:r>
                      <a:r>
                        <a:rPr lang="en-GB" dirty="0" smtClean="0"/>
                        <a:t> (%)</a:t>
                      </a:r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Erro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Distância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aseline="0" dirty="0" err="1" smtClean="0"/>
                        <a:t>Percorrida</a:t>
                      </a:r>
                      <a:r>
                        <a:rPr lang="en-GB" baseline="0" dirty="0" smtClean="0"/>
                        <a:t> (%)</a:t>
                      </a:r>
                      <a:endParaRPr lang="pt-PT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Antes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bg1"/>
                          </a:solidFill>
                        </a:rPr>
                        <a:t>Depois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Antes</a:t>
                      </a:r>
                      <a:endParaRPr lang="pt-PT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>
                          <a:solidFill>
                            <a:schemeClr val="bg1"/>
                          </a:solidFill>
                        </a:rPr>
                        <a:t>Depois</a:t>
                      </a:r>
                      <a:endParaRPr lang="pt-PT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0,79</a:t>
                      </a:r>
                    </a:p>
                  </a:txBody>
                  <a:tcPr marL="9525" marR="9525" marT="9525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pt-PT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1,03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1,03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0,21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0,93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1,70</a:t>
                      </a:r>
                    </a:p>
                  </a:txBody>
                  <a:tcPr marL="9525" marR="9525" marT="9525" marB="0" anchor="b"/>
                </a:tc>
              </a:tr>
              <a:tr h="370840">
                <a:tc rowSpan="3"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0,08</a:t>
                      </a:r>
                    </a:p>
                  </a:txBody>
                  <a:tcPr marL="9525" marR="9525" marT="9525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1,03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1,03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0,30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0,29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1,12</a:t>
                      </a:r>
                    </a:p>
                  </a:txBody>
                  <a:tcPr marL="9525" marR="9525" marT="9525" marB="0" anchor="b"/>
                </a:tc>
              </a:tr>
              <a:tr h="370840">
                <a:tc rowSpan="3"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3,83</a:t>
                      </a:r>
                    </a:p>
                  </a:txBody>
                  <a:tcPr marL="9525" marR="9525" marT="9525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1,03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0,99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0,86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0,46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2,01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41464" y="1340768"/>
            <a:ext cx="766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Sumário</a:t>
            </a:r>
            <a:r>
              <a:rPr lang="en-GB" b="1" dirty="0" smtClean="0"/>
              <a:t> de </a:t>
            </a:r>
            <a:r>
              <a:rPr lang="en-GB" b="1" dirty="0" err="1" smtClean="0"/>
              <a:t>erros</a:t>
            </a:r>
            <a:r>
              <a:rPr lang="en-GB" b="1" dirty="0" smtClean="0"/>
              <a:t> para o </a:t>
            </a:r>
            <a:r>
              <a:rPr lang="en-GB" b="1" dirty="0" err="1" smtClean="0"/>
              <a:t>movimento</a:t>
            </a:r>
            <a:r>
              <a:rPr lang="en-GB" b="1" dirty="0" smtClean="0"/>
              <a:t> diagonal à </a:t>
            </a:r>
            <a:r>
              <a:rPr lang="en-GB" b="1" dirty="0" err="1" smtClean="0"/>
              <a:t>distância</a:t>
            </a:r>
            <a:r>
              <a:rPr lang="en-GB" b="1" dirty="0" smtClean="0"/>
              <a:t> de 200 mm.</a:t>
            </a:r>
            <a:endParaRPr lang="pt-PT" b="1" dirty="0"/>
          </a:p>
        </p:txBody>
      </p:sp>
      <p:pic>
        <p:nvPicPr>
          <p:cNvPr id="9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5162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88"/>
    </mc:Choice>
    <mc:Fallback xmlns="">
      <p:transition spd="slow" advTm="3368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OBJETIVOS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endParaRPr lang="pt-PT" dirty="0" smtClean="0"/>
          </a:p>
          <a:p>
            <a:pPr algn="just"/>
            <a:r>
              <a:rPr lang="pt-PT" dirty="0" smtClean="0"/>
              <a:t>Obter </a:t>
            </a:r>
            <a:r>
              <a:rPr lang="pt-PT" dirty="0"/>
              <a:t>boas estimativas do movimento de um veículo;</a:t>
            </a:r>
          </a:p>
          <a:p>
            <a:pPr algn="just"/>
            <a:endParaRPr lang="pt-PT" dirty="0" smtClean="0"/>
          </a:p>
          <a:p>
            <a:pPr algn="just"/>
            <a:r>
              <a:rPr lang="pt-PT" dirty="0" smtClean="0"/>
              <a:t>Instalação </a:t>
            </a:r>
            <a:r>
              <a:rPr lang="pt-PT" dirty="0"/>
              <a:t>fácil e não invasiva;</a:t>
            </a:r>
          </a:p>
          <a:p>
            <a:pPr algn="just"/>
            <a:endParaRPr lang="pt-PT" dirty="0" smtClean="0"/>
          </a:p>
          <a:p>
            <a:pPr algn="just"/>
            <a:r>
              <a:rPr lang="pt-PT" dirty="0" smtClean="0"/>
              <a:t>Instalável </a:t>
            </a:r>
            <a:r>
              <a:rPr lang="pt-PT" dirty="0"/>
              <a:t>na maior parte dos veículos.</a:t>
            </a:r>
          </a:p>
          <a:p>
            <a:pPr algn="just"/>
            <a:endParaRPr lang="pt-P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4</a:t>
            </a:fld>
            <a:endParaRPr lang="pt-BR"/>
          </a:p>
        </p:txBody>
      </p:sp>
      <p:pic>
        <p:nvPicPr>
          <p:cNvPr id="8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518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02"/>
    </mc:Choice>
    <mc:Fallback xmlns="">
      <p:transition spd="slow" advTm="18502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RESULTADOS: </a:t>
            </a:r>
            <a:r>
              <a:rPr lang="en-GB" dirty="0" err="1" smtClean="0"/>
              <a:t>Movimento</a:t>
            </a:r>
            <a:r>
              <a:rPr lang="en-GB" dirty="0" smtClean="0"/>
              <a:t> Diagonal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40</a:t>
            </a:fld>
            <a:endParaRPr lang="pt-BR"/>
          </a:p>
        </p:txBody>
      </p:sp>
      <p:sp>
        <p:nvSpPr>
          <p:cNvPr id="7" name="TextBox 6"/>
          <p:cNvSpPr txBox="1"/>
          <p:nvPr/>
        </p:nvSpPr>
        <p:spPr>
          <a:xfrm>
            <a:off x="4139798" y="3380343"/>
            <a:ext cx="86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Tabela</a:t>
            </a:r>
            <a:endParaRPr lang="pt-PT" dirty="0"/>
          </a:p>
        </p:txBody>
      </p:sp>
      <p:pic>
        <p:nvPicPr>
          <p:cNvPr id="9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441258"/>
              </p:ext>
            </p:extLst>
          </p:nvPr>
        </p:nvGraphicFramePr>
        <p:xfrm>
          <a:off x="395536" y="1816824"/>
          <a:ext cx="8363274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3879"/>
                <a:gridCol w="1393879"/>
                <a:gridCol w="1393879"/>
                <a:gridCol w="1393879"/>
                <a:gridCol w="1393879"/>
                <a:gridCol w="1393879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Ângulo</a:t>
                      </a:r>
                      <a:r>
                        <a:rPr lang="en-GB" dirty="0" smtClean="0"/>
                        <a:t> ( º)</a:t>
                      </a:r>
                      <a:endParaRPr lang="pt-PT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Velocidade</a:t>
                      </a:r>
                      <a:r>
                        <a:rPr lang="en-GB" dirty="0" smtClean="0"/>
                        <a:t> (mm/s)</a:t>
                      </a:r>
                      <a:endParaRPr lang="pt-P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Erro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Médio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Velocidade</a:t>
                      </a:r>
                      <a:r>
                        <a:rPr lang="en-GB" dirty="0" smtClean="0"/>
                        <a:t> (%)</a:t>
                      </a:r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Erro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Distância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aseline="0" dirty="0" err="1" smtClean="0"/>
                        <a:t>Percorrida</a:t>
                      </a:r>
                      <a:r>
                        <a:rPr lang="en-GB" baseline="0" dirty="0" smtClean="0"/>
                        <a:t> (%)</a:t>
                      </a:r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Antes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bg1"/>
                          </a:solidFill>
                        </a:rPr>
                        <a:t>Depois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Antes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bg1"/>
                          </a:solidFill>
                        </a:rPr>
                        <a:t>Depois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1,19</a:t>
                      </a:r>
                    </a:p>
                  </a:txBody>
                  <a:tcPr marL="9525" marR="9525" marT="9525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1,40</a:t>
                      </a:r>
                    </a:p>
                  </a:txBody>
                  <a:tcPr marL="9525" marR="9525" marT="9525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4,20</a:t>
                      </a:r>
                    </a:p>
                  </a:txBody>
                  <a:tcPr marL="9525" marR="9525" marT="9525" marB="0" anchor="b"/>
                </a:tc>
              </a:tr>
              <a:tr h="370840">
                <a:tc rowSpan="3"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1,43</a:t>
                      </a:r>
                    </a:p>
                  </a:txBody>
                  <a:tcPr marL="9525" marR="9525" marT="9525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0,69</a:t>
                      </a:r>
                    </a:p>
                  </a:txBody>
                  <a:tcPr marL="9525" marR="9525" marT="9525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3,64</a:t>
                      </a:r>
                    </a:p>
                  </a:txBody>
                  <a:tcPr marL="9525" marR="9525" marT="9525" marB="0" anchor="b"/>
                </a:tc>
              </a:tr>
              <a:tr h="370840">
                <a:tc rowSpan="3"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1,19</a:t>
                      </a:r>
                    </a:p>
                  </a:txBody>
                  <a:tcPr marL="9525" marR="9525" marT="9525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9525" marR="9525" marT="9525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3,76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41464" y="1340768"/>
            <a:ext cx="766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Sumário</a:t>
            </a:r>
            <a:r>
              <a:rPr lang="en-GB" b="1" dirty="0" smtClean="0"/>
              <a:t> de </a:t>
            </a:r>
            <a:r>
              <a:rPr lang="en-GB" b="1" dirty="0" err="1" smtClean="0"/>
              <a:t>erros</a:t>
            </a:r>
            <a:r>
              <a:rPr lang="en-GB" b="1" dirty="0" smtClean="0"/>
              <a:t> para o </a:t>
            </a:r>
            <a:r>
              <a:rPr lang="en-GB" b="1" dirty="0" err="1" smtClean="0"/>
              <a:t>movimento</a:t>
            </a:r>
            <a:r>
              <a:rPr lang="en-GB" b="1" dirty="0" smtClean="0"/>
              <a:t> diagonal à </a:t>
            </a:r>
            <a:r>
              <a:rPr lang="en-GB" b="1" dirty="0" err="1" smtClean="0"/>
              <a:t>distância</a:t>
            </a:r>
            <a:r>
              <a:rPr lang="en-GB" b="1" dirty="0" smtClean="0"/>
              <a:t> de 300 mm.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179329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8"/>
    </mc:Choice>
    <mc:Fallback xmlns="">
      <p:transition spd="slow" advTm="2838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RESULTADOS: </a:t>
            </a:r>
            <a:r>
              <a:rPr lang="en-GB" dirty="0" err="1" smtClean="0"/>
              <a:t>Movimento</a:t>
            </a:r>
            <a:r>
              <a:rPr lang="en-GB" dirty="0" smtClean="0"/>
              <a:t> Circular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41</a:t>
            </a:fld>
            <a:endParaRPr lang="pt-B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4" y="1916831"/>
            <a:ext cx="4435106" cy="35068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916831"/>
            <a:ext cx="4464496" cy="3519835"/>
          </a:xfrm>
          <a:prstGeom prst="rect">
            <a:avLst/>
          </a:prstGeom>
        </p:spPr>
      </p:pic>
      <p:pic>
        <p:nvPicPr>
          <p:cNvPr id="7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TextBox 11"/>
          <p:cNvSpPr txBox="1"/>
          <p:nvPr/>
        </p:nvSpPr>
        <p:spPr>
          <a:xfrm>
            <a:off x="1651970" y="5688852"/>
            <a:ext cx="5904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Movimento</a:t>
            </a:r>
            <a:r>
              <a:rPr lang="en-GB" b="1" dirty="0" smtClean="0"/>
              <a:t> circular de 5 m de </a:t>
            </a:r>
            <a:r>
              <a:rPr lang="en-GB" b="1" dirty="0" err="1" smtClean="0"/>
              <a:t>diâmetro</a:t>
            </a:r>
            <a:r>
              <a:rPr lang="en-GB" b="1" dirty="0" smtClean="0"/>
              <a:t> a 500 mm/s. </a:t>
            </a:r>
            <a:endParaRPr lang="pt-PT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27155" y="1547499"/>
            <a:ext cx="2454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Velocidade – Câmara</a:t>
            </a:r>
            <a:endParaRPr lang="pt-PT" dirty="0"/>
          </a:p>
        </p:txBody>
      </p:sp>
      <p:sp>
        <p:nvSpPr>
          <p:cNvPr id="6" name="TextBox 5"/>
          <p:cNvSpPr txBox="1"/>
          <p:nvPr/>
        </p:nvSpPr>
        <p:spPr>
          <a:xfrm>
            <a:off x="4877694" y="1547499"/>
            <a:ext cx="3709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Trajetória – Giroscópios + Câmara</a:t>
            </a:r>
            <a:endParaRPr lang="pt-PT" dirty="0"/>
          </a:p>
        </p:txBody>
      </p:sp>
      <p:sp>
        <p:nvSpPr>
          <p:cNvPr id="13" name="Rectangle 12"/>
          <p:cNvSpPr/>
          <p:nvPr/>
        </p:nvSpPr>
        <p:spPr>
          <a:xfrm>
            <a:off x="6010300" y="2564904"/>
            <a:ext cx="36190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9838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08"/>
    </mc:Choice>
    <mc:Fallback xmlns="">
      <p:transition spd="slow" advTm="35208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RESULTADOS: </a:t>
            </a:r>
            <a:r>
              <a:rPr lang="en-GB" dirty="0" err="1"/>
              <a:t>Movimento</a:t>
            </a:r>
            <a:r>
              <a:rPr lang="en-GB" dirty="0"/>
              <a:t> Circular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42</a:t>
            </a:fld>
            <a:endParaRPr lang="pt-B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9" y="2049568"/>
            <a:ext cx="4312771" cy="34002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4000" y="1442415"/>
            <a:ext cx="5904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Movimento</a:t>
            </a:r>
            <a:r>
              <a:rPr lang="en-GB" b="1" dirty="0" smtClean="0"/>
              <a:t> circular de 5 m de </a:t>
            </a:r>
            <a:r>
              <a:rPr lang="en-GB" b="1" dirty="0" err="1" smtClean="0"/>
              <a:t>diâmetro</a:t>
            </a:r>
            <a:r>
              <a:rPr lang="en-GB" b="1" dirty="0" smtClean="0"/>
              <a:t> a 100 mm/s. </a:t>
            </a:r>
            <a:endParaRPr lang="pt-PT" b="1" dirty="0"/>
          </a:p>
        </p:txBody>
      </p:sp>
      <p:sp>
        <p:nvSpPr>
          <p:cNvPr id="7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81" y="2049568"/>
            <a:ext cx="4312771" cy="34002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45933" y="556526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Antes</a:t>
            </a:r>
            <a:endParaRPr lang="pt-PT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352005" y="5565264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Depois</a:t>
            </a:r>
            <a:endParaRPr lang="pt-PT" b="1" dirty="0"/>
          </a:p>
        </p:txBody>
      </p:sp>
      <p:sp>
        <p:nvSpPr>
          <p:cNvPr id="11" name="Rectangle 10"/>
          <p:cNvSpPr/>
          <p:nvPr/>
        </p:nvSpPr>
        <p:spPr>
          <a:xfrm>
            <a:off x="6010300" y="2636912"/>
            <a:ext cx="43390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9270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56"/>
    </mc:Choice>
    <mc:Fallback xmlns="">
      <p:transition spd="slow" advTm="32256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RESULTADOS: </a:t>
            </a:r>
            <a:r>
              <a:rPr lang="en-GB" dirty="0" err="1" smtClean="0"/>
              <a:t>Movimento</a:t>
            </a:r>
            <a:r>
              <a:rPr lang="en-GB" dirty="0" smtClean="0"/>
              <a:t> Circular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43</a:t>
            </a:fld>
            <a:endParaRPr lang="pt-BR"/>
          </a:p>
        </p:txBody>
      </p:sp>
      <p:sp>
        <p:nvSpPr>
          <p:cNvPr id="7" name="TextBox 6"/>
          <p:cNvSpPr txBox="1"/>
          <p:nvPr/>
        </p:nvSpPr>
        <p:spPr>
          <a:xfrm>
            <a:off x="4139798" y="3380343"/>
            <a:ext cx="86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Tabela</a:t>
            </a:r>
            <a:endParaRPr lang="pt-PT" dirty="0"/>
          </a:p>
        </p:txBody>
      </p:sp>
      <p:pic>
        <p:nvPicPr>
          <p:cNvPr id="8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524984"/>
              </p:ext>
            </p:extLst>
          </p:nvPr>
        </p:nvGraphicFramePr>
        <p:xfrm>
          <a:off x="-14320" y="1844824"/>
          <a:ext cx="9199394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1944"/>
                <a:gridCol w="936104"/>
                <a:gridCol w="1224136"/>
                <a:gridCol w="1258050"/>
                <a:gridCol w="1144790"/>
                <a:gridCol w="1144790"/>
                <a:gridCol w="1144790"/>
                <a:gridCol w="1144790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Diâmetro</a:t>
                      </a:r>
                      <a:r>
                        <a:rPr lang="en-GB" dirty="0" smtClean="0"/>
                        <a:t> (m)</a:t>
                      </a:r>
                      <a:endParaRPr lang="pt-PT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Vel. (mm/s)</a:t>
                      </a:r>
                      <a:endParaRPr lang="pt-P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Erro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Velocidade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Média</a:t>
                      </a:r>
                      <a:r>
                        <a:rPr lang="en-GB" dirty="0" smtClean="0"/>
                        <a:t> (%)</a:t>
                      </a:r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Erro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Distância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aseline="0" dirty="0" err="1" smtClean="0"/>
                        <a:t>Percorrida</a:t>
                      </a:r>
                      <a:r>
                        <a:rPr lang="en-GB" baseline="0" dirty="0" smtClean="0"/>
                        <a:t> (%)</a:t>
                      </a:r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Distância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Euclideana</a:t>
                      </a:r>
                      <a:r>
                        <a:rPr lang="en-GB" baseline="0" dirty="0" smtClean="0"/>
                        <a:t> (mm)</a:t>
                      </a:r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Antes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bg1"/>
                          </a:solidFill>
                        </a:rPr>
                        <a:t>Depois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Antes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bg1"/>
                          </a:solidFill>
                        </a:rPr>
                        <a:t>Depois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Antes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bg1"/>
                          </a:solidFill>
                        </a:rPr>
                        <a:t>Depois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23,71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6.13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25,34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5.30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121,10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1,03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13.70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0,07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12.58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12,35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11,15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27.62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8,97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29.53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60,72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156,35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23,71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1.03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26,65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2.57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132,97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1,03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1.03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0,13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0.71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7,45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1,03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1.03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0,49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2.27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12,86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23,71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1.03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24,12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1.03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121,51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1,03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1.03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0,69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1.24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20,80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1,03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1.03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1,03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2.68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22,93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67112" y="1340768"/>
            <a:ext cx="760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Sumário</a:t>
            </a:r>
            <a:r>
              <a:rPr lang="en-GB" b="1" dirty="0" smtClean="0"/>
              <a:t> de </a:t>
            </a:r>
            <a:r>
              <a:rPr lang="en-GB" b="1" dirty="0" err="1" smtClean="0"/>
              <a:t>erros</a:t>
            </a:r>
            <a:r>
              <a:rPr lang="en-GB" b="1" dirty="0" smtClean="0"/>
              <a:t> para o </a:t>
            </a:r>
            <a:r>
              <a:rPr lang="en-GB" b="1" dirty="0" err="1" smtClean="0"/>
              <a:t>movimento</a:t>
            </a:r>
            <a:r>
              <a:rPr lang="en-GB" b="1" dirty="0" smtClean="0"/>
              <a:t> circular à </a:t>
            </a:r>
            <a:r>
              <a:rPr lang="en-GB" b="1" dirty="0" err="1" smtClean="0"/>
              <a:t>distância</a:t>
            </a:r>
            <a:r>
              <a:rPr lang="en-GB" b="1" dirty="0" smtClean="0"/>
              <a:t> de 200 mm.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220714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30"/>
    </mc:Choice>
    <mc:Fallback xmlns="">
      <p:transition spd="slow" advTm="2893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RESULTADOS: </a:t>
            </a:r>
            <a:r>
              <a:rPr lang="en-GB" dirty="0" err="1" smtClean="0"/>
              <a:t>Movimento</a:t>
            </a:r>
            <a:r>
              <a:rPr lang="en-GB" dirty="0" smtClean="0"/>
              <a:t> Circular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44</a:t>
            </a:fld>
            <a:endParaRPr lang="pt-BR"/>
          </a:p>
        </p:txBody>
      </p:sp>
      <p:sp>
        <p:nvSpPr>
          <p:cNvPr id="7" name="TextBox 6"/>
          <p:cNvSpPr txBox="1"/>
          <p:nvPr/>
        </p:nvSpPr>
        <p:spPr>
          <a:xfrm>
            <a:off x="4139798" y="3380343"/>
            <a:ext cx="86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Tabela</a:t>
            </a:r>
            <a:endParaRPr lang="pt-PT" dirty="0"/>
          </a:p>
        </p:txBody>
      </p:sp>
      <p:sp>
        <p:nvSpPr>
          <p:cNvPr id="6" name="TextBox 5"/>
          <p:cNvSpPr txBox="1"/>
          <p:nvPr/>
        </p:nvSpPr>
        <p:spPr>
          <a:xfrm>
            <a:off x="767112" y="1331476"/>
            <a:ext cx="760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Sumário</a:t>
            </a:r>
            <a:r>
              <a:rPr lang="en-GB" b="1" dirty="0" smtClean="0"/>
              <a:t> de </a:t>
            </a:r>
            <a:r>
              <a:rPr lang="en-GB" b="1" dirty="0" err="1" smtClean="0"/>
              <a:t>erros</a:t>
            </a:r>
            <a:r>
              <a:rPr lang="en-GB" b="1" dirty="0" smtClean="0"/>
              <a:t> para o </a:t>
            </a:r>
            <a:r>
              <a:rPr lang="en-GB" b="1" dirty="0" err="1" smtClean="0"/>
              <a:t>movimento</a:t>
            </a:r>
            <a:r>
              <a:rPr lang="en-GB" b="1" dirty="0" smtClean="0"/>
              <a:t> circular à </a:t>
            </a:r>
            <a:r>
              <a:rPr lang="en-GB" b="1" dirty="0" err="1" smtClean="0"/>
              <a:t>distância</a:t>
            </a:r>
            <a:r>
              <a:rPr lang="en-GB" b="1" dirty="0" smtClean="0"/>
              <a:t> de 300 mm.</a:t>
            </a:r>
            <a:endParaRPr lang="pt-PT" b="1" dirty="0"/>
          </a:p>
        </p:txBody>
      </p:sp>
      <p:pic>
        <p:nvPicPr>
          <p:cNvPr id="8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081593"/>
              </p:ext>
            </p:extLst>
          </p:nvPr>
        </p:nvGraphicFramePr>
        <p:xfrm>
          <a:off x="0" y="1844824"/>
          <a:ext cx="9144000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9632"/>
                <a:gridCol w="1026368"/>
                <a:gridCol w="1143000"/>
                <a:gridCol w="1143000"/>
                <a:gridCol w="1143000"/>
                <a:gridCol w="1143000"/>
                <a:gridCol w="1143000"/>
                <a:gridCol w="1143000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Diâmetro</a:t>
                      </a:r>
                      <a:r>
                        <a:rPr lang="en-GB" dirty="0" smtClean="0"/>
                        <a:t> (m)</a:t>
                      </a:r>
                      <a:endParaRPr lang="pt-PT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Vel. (mm/s)</a:t>
                      </a:r>
                      <a:endParaRPr lang="pt-P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Erro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Velocidade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Média</a:t>
                      </a:r>
                      <a:r>
                        <a:rPr lang="en-GB" dirty="0" smtClean="0"/>
                        <a:t> (%)</a:t>
                      </a:r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Erro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Distância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aseline="0" dirty="0" err="1" smtClean="0"/>
                        <a:t>Percorrida</a:t>
                      </a:r>
                      <a:r>
                        <a:rPr lang="en-GB" baseline="0" dirty="0" smtClean="0"/>
                        <a:t> (%)</a:t>
                      </a:r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Distância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Euclideana</a:t>
                      </a:r>
                      <a:r>
                        <a:rPr lang="en-GB" baseline="0" dirty="0" smtClean="0"/>
                        <a:t> (mm)</a:t>
                      </a:r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Antes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bg1"/>
                          </a:solidFill>
                        </a:rPr>
                        <a:t>Depois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Antes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bg1"/>
                          </a:solidFill>
                        </a:rPr>
                        <a:t>Depois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Antes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bg1"/>
                          </a:solidFill>
                        </a:rPr>
                        <a:t>Depois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5.21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28,07</a:t>
                      </a:r>
                    </a:p>
                  </a:txBody>
                  <a:tcPr marL="9525" marR="9525" marT="9525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pt-PT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5.42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4.40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115,17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30,81</a:t>
                      </a:r>
                    </a:p>
                  </a:txBody>
                  <a:tcPr marL="9525" marR="9525" marT="9525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5.38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4.53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33,87</a:t>
                      </a:r>
                    </a:p>
                  </a:txBody>
                  <a:tcPr marL="9525" marR="9525" marT="9525" marB="0" anchor="b"/>
                </a:tc>
              </a:tr>
              <a:tr h="370840">
                <a:tc rowSpan="3"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0.55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0.58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138,57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2,36</a:t>
                      </a:r>
                    </a:p>
                  </a:txBody>
                  <a:tcPr marL="9525" marR="9525" marT="9525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0.40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0.30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2,03</a:t>
                      </a:r>
                    </a:p>
                  </a:txBody>
                  <a:tcPr marL="9525" marR="9525" marT="9525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5.21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4.51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28,24</a:t>
                      </a:r>
                    </a:p>
                  </a:txBody>
                  <a:tcPr marL="9525" marR="9525" marT="9525" marB="0" anchor="b"/>
                </a:tc>
              </a:tr>
              <a:tr h="370840">
                <a:tc rowSpan="3"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1.10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257,59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4,95</a:t>
                      </a:r>
                    </a:p>
                  </a:txBody>
                  <a:tcPr marL="9525" marR="9525" marT="9525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0.61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1,26</a:t>
                      </a:r>
                    </a:p>
                  </a:txBody>
                  <a:tcPr marL="9525" marR="9525" marT="9525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5.21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4.92</a:t>
                      </a:r>
                      <a:endParaRPr lang="pt-P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28,33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82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5"/>
    </mc:Choice>
    <mc:Fallback xmlns="">
      <p:transition spd="slow" advTm="9175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RESULTADOS: </a:t>
            </a:r>
            <a:r>
              <a:rPr lang="en-GB" dirty="0" err="1" smtClean="0"/>
              <a:t>Movimento</a:t>
            </a:r>
            <a:r>
              <a:rPr lang="en-GB" dirty="0" smtClean="0"/>
              <a:t> </a:t>
            </a:r>
            <a:r>
              <a:rPr lang="en-GB" dirty="0" err="1" smtClean="0"/>
              <a:t>Oscilatório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45</a:t>
            </a:fld>
            <a:endParaRPr lang="pt-BR"/>
          </a:p>
        </p:txBody>
      </p:sp>
      <p:pic>
        <p:nvPicPr>
          <p:cNvPr id="6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82" y="1714038"/>
            <a:ext cx="4951668" cy="37311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322" y="1714038"/>
            <a:ext cx="4951668" cy="37311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6818" y="133147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Antes</a:t>
            </a:r>
            <a:endParaRPr lang="pt-PT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74102" y="1331476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Depois</a:t>
            </a:r>
            <a:endParaRPr lang="pt-PT" b="1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5445224"/>
            <a:ext cx="8229600" cy="4937760"/>
          </a:xfrm>
        </p:spPr>
        <p:txBody>
          <a:bodyPr>
            <a:normAutofit/>
          </a:bodyPr>
          <a:lstStyle/>
          <a:p>
            <a:pPr algn="just"/>
            <a:r>
              <a:rPr lang="en-GB" sz="2000" dirty="0" err="1" smtClean="0"/>
              <a:t>Oscilações</a:t>
            </a:r>
            <a:r>
              <a:rPr lang="en-GB" sz="2000" dirty="0" smtClean="0"/>
              <a:t> de </a:t>
            </a:r>
            <a:r>
              <a:rPr lang="en-GB" sz="2000" dirty="0" err="1" smtClean="0"/>
              <a:t>velocidade</a:t>
            </a:r>
            <a:r>
              <a:rPr lang="en-GB" sz="2000" dirty="0" smtClean="0"/>
              <a:t> </a:t>
            </a:r>
            <a:r>
              <a:rPr lang="en-GB" sz="2000" dirty="0" err="1" smtClean="0"/>
              <a:t>causadas</a:t>
            </a:r>
            <a:r>
              <a:rPr lang="en-GB" sz="2000" dirty="0" smtClean="0"/>
              <a:t> pela </a:t>
            </a:r>
            <a:r>
              <a:rPr lang="en-GB" sz="2000" dirty="0" err="1" smtClean="0"/>
              <a:t>variação</a:t>
            </a:r>
            <a:r>
              <a:rPr lang="en-GB" sz="2000" dirty="0" smtClean="0"/>
              <a:t> do field of view;</a:t>
            </a:r>
          </a:p>
        </p:txBody>
      </p:sp>
    </p:spTree>
    <p:extLst>
      <p:ext uri="{BB962C8B-B14F-4D97-AF65-F5344CB8AC3E}">
        <p14:creationId xmlns:p14="http://schemas.microsoft.com/office/powerpoint/2010/main" val="234759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89"/>
    </mc:Choice>
    <mc:Fallback xmlns="">
      <p:transition spd="slow" advTm="20289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RESULTADOS: </a:t>
            </a:r>
            <a:r>
              <a:rPr lang="en-GB" dirty="0" err="1" smtClean="0"/>
              <a:t>Movimento</a:t>
            </a:r>
            <a:r>
              <a:rPr lang="en-GB" dirty="0" smtClean="0"/>
              <a:t> </a:t>
            </a:r>
            <a:r>
              <a:rPr lang="en-GB" dirty="0" err="1" smtClean="0"/>
              <a:t>Oscilatório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46</a:t>
            </a:fld>
            <a:endParaRPr lang="pt-BR"/>
          </a:p>
        </p:txBody>
      </p:sp>
      <p:pic>
        <p:nvPicPr>
          <p:cNvPr id="6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TextBox 11"/>
          <p:cNvSpPr txBox="1"/>
          <p:nvPr/>
        </p:nvSpPr>
        <p:spPr>
          <a:xfrm>
            <a:off x="1459609" y="1412776"/>
            <a:ext cx="622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Sumário</a:t>
            </a:r>
            <a:r>
              <a:rPr lang="en-GB" b="1" dirty="0" smtClean="0"/>
              <a:t> de </a:t>
            </a:r>
            <a:r>
              <a:rPr lang="en-GB" b="1" dirty="0" err="1" smtClean="0"/>
              <a:t>erros</a:t>
            </a:r>
            <a:r>
              <a:rPr lang="en-GB" b="1" dirty="0" smtClean="0"/>
              <a:t> para o </a:t>
            </a:r>
            <a:r>
              <a:rPr lang="en-GB" b="1" dirty="0" err="1" smtClean="0"/>
              <a:t>asfalto</a:t>
            </a:r>
            <a:r>
              <a:rPr lang="en-GB" b="1" dirty="0" smtClean="0"/>
              <a:t> à </a:t>
            </a:r>
            <a:r>
              <a:rPr lang="en-GB" b="1" dirty="0" err="1" smtClean="0"/>
              <a:t>distância</a:t>
            </a:r>
            <a:r>
              <a:rPr lang="en-GB" b="1" dirty="0" smtClean="0"/>
              <a:t> de 200 mm.</a:t>
            </a:r>
            <a:endParaRPr lang="pt-PT" b="1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3457"/>
              </p:ext>
            </p:extLst>
          </p:nvPr>
        </p:nvGraphicFramePr>
        <p:xfrm>
          <a:off x="887496" y="2086985"/>
          <a:ext cx="7369005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3801"/>
                <a:gridCol w="1473801"/>
                <a:gridCol w="1473801"/>
                <a:gridCol w="1473801"/>
                <a:gridCol w="1473801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Velocidade</a:t>
                      </a:r>
                      <a:r>
                        <a:rPr lang="en-GB" dirty="0" smtClean="0"/>
                        <a:t> (mm/s)</a:t>
                      </a:r>
                      <a:endParaRPr lang="pt-P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Erro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Velocidade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Média</a:t>
                      </a:r>
                      <a:r>
                        <a:rPr lang="en-GB" dirty="0" smtClean="0"/>
                        <a:t> (%)</a:t>
                      </a:r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Erro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Distância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aseline="0" dirty="0" err="1" smtClean="0"/>
                        <a:t>Percorrida</a:t>
                      </a:r>
                      <a:r>
                        <a:rPr lang="en-GB" baseline="0" dirty="0" smtClean="0"/>
                        <a:t> (%)</a:t>
                      </a:r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Antes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bg1"/>
                          </a:solidFill>
                        </a:rPr>
                        <a:t>Depois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Antes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bg1"/>
                          </a:solidFill>
                        </a:rPr>
                        <a:t>Depois</a:t>
                      </a:r>
                      <a:endParaRPr lang="pt-PT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500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2,42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2,65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0,32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1,26</a:t>
                      </a:r>
                      <a:endParaRPr lang="pt-P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1000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2,43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2,45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0,33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1,36</a:t>
                      </a:r>
                      <a:endParaRPr lang="pt-P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Content Placeholder 3"/>
          <p:cNvSpPr>
            <a:spLocks noGrp="1"/>
          </p:cNvSpPr>
          <p:nvPr>
            <p:ph sz="quarter" idx="1"/>
          </p:nvPr>
        </p:nvSpPr>
        <p:spPr>
          <a:xfrm>
            <a:off x="457199" y="4070350"/>
            <a:ext cx="8229600" cy="4937760"/>
          </a:xfrm>
        </p:spPr>
        <p:txBody>
          <a:bodyPr/>
          <a:lstStyle/>
          <a:p>
            <a:pPr algn="just"/>
            <a:r>
              <a:rPr lang="en-GB" dirty="0" err="1" smtClean="0"/>
              <a:t>Não</a:t>
            </a:r>
            <a:r>
              <a:rPr lang="en-GB" dirty="0" smtClean="0"/>
              <a:t> </a:t>
            </a:r>
            <a:r>
              <a:rPr lang="en-GB" dirty="0" err="1" smtClean="0"/>
              <a:t>ocorreu</a:t>
            </a:r>
            <a:r>
              <a:rPr lang="en-GB" dirty="0" smtClean="0"/>
              <a:t> </a:t>
            </a:r>
            <a:r>
              <a:rPr lang="en-GB" dirty="0" err="1" smtClean="0"/>
              <a:t>melhoramento</a:t>
            </a:r>
            <a:r>
              <a:rPr lang="en-GB" dirty="0" smtClean="0"/>
              <a:t>;</a:t>
            </a:r>
          </a:p>
          <a:p>
            <a:pPr algn="just"/>
            <a:r>
              <a:rPr lang="en-GB" dirty="0" smtClean="0"/>
              <a:t>É um </a:t>
            </a:r>
            <a:r>
              <a:rPr lang="en-GB" dirty="0" err="1" smtClean="0"/>
              <a:t>movimento</a:t>
            </a:r>
            <a:r>
              <a:rPr lang="en-GB" dirty="0" smtClean="0"/>
              <a:t> com </a:t>
            </a:r>
            <a:r>
              <a:rPr lang="en-GB" dirty="0" err="1" smtClean="0"/>
              <a:t>alta</a:t>
            </a:r>
            <a:r>
              <a:rPr lang="en-GB" dirty="0" smtClean="0"/>
              <a:t> </a:t>
            </a:r>
            <a:r>
              <a:rPr lang="en-GB" dirty="0" err="1" smtClean="0"/>
              <a:t>variabilidade</a:t>
            </a:r>
            <a:r>
              <a:rPr lang="en-GB" dirty="0" smtClean="0"/>
              <a:t> e </a:t>
            </a:r>
            <a:r>
              <a:rPr lang="en-GB" dirty="0" err="1" smtClean="0"/>
              <a:t>foi</a:t>
            </a:r>
            <a:r>
              <a:rPr lang="en-GB" dirty="0" smtClean="0"/>
              <a:t> </a:t>
            </a:r>
            <a:r>
              <a:rPr lang="en-GB" dirty="0" err="1" smtClean="0"/>
              <a:t>desfavorecido</a:t>
            </a:r>
            <a:r>
              <a:rPr lang="en-GB" dirty="0" smtClean="0"/>
              <a:t> com a </a:t>
            </a:r>
            <a:r>
              <a:rPr lang="en-GB" dirty="0" err="1" smtClean="0"/>
              <a:t>diminuição</a:t>
            </a:r>
            <a:r>
              <a:rPr lang="en-GB" dirty="0" smtClean="0"/>
              <a:t> da </a:t>
            </a:r>
            <a:r>
              <a:rPr lang="en-GB" dirty="0" err="1" smtClean="0"/>
              <a:t>amostragem</a:t>
            </a:r>
            <a:r>
              <a:rPr lang="en-GB" dirty="0" smtClean="0"/>
              <a:t>;</a:t>
            </a:r>
          </a:p>
          <a:p>
            <a:pPr algn="just"/>
            <a:r>
              <a:rPr lang="en-GB" dirty="0" err="1" smtClean="0"/>
              <a:t>Contudo</a:t>
            </a:r>
            <a:r>
              <a:rPr lang="en-GB" dirty="0" smtClean="0"/>
              <a:t>, </a:t>
            </a:r>
            <a:r>
              <a:rPr lang="en-GB" dirty="0" err="1" smtClean="0"/>
              <a:t>os</a:t>
            </a:r>
            <a:r>
              <a:rPr lang="en-GB" dirty="0" smtClean="0"/>
              <a:t> </a:t>
            </a:r>
            <a:r>
              <a:rPr lang="en-GB" dirty="0" err="1" smtClean="0"/>
              <a:t>erros</a:t>
            </a:r>
            <a:r>
              <a:rPr lang="en-GB" dirty="0" smtClean="0"/>
              <a:t> </a:t>
            </a:r>
            <a:r>
              <a:rPr lang="en-GB" dirty="0" err="1" smtClean="0"/>
              <a:t>médios</a:t>
            </a:r>
            <a:r>
              <a:rPr lang="en-GB" dirty="0" smtClean="0"/>
              <a:t> </a:t>
            </a:r>
            <a:r>
              <a:rPr lang="en-GB" dirty="0" err="1" smtClean="0"/>
              <a:t>continuam</a:t>
            </a:r>
            <a:r>
              <a:rPr lang="en-GB" dirty="0" smtClean="0"/>
              <a:t> </a:t>
            </a:r>
            <a:r>
              <a:rPr lang="en-GB" dirty="0" err="1" smtClean="0"/>
              <a:t>baixos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781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50"/>
    </mc:Choice>
    <mc:Fallback xmlns="">
      <p:transition spd="slow" advTm="2285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CONCLUSÕES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47</a:t>
            </a:fld>
            <a:endParaRPr lang="pt-BR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dirty="0"/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pt-B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A6F72C-E80D-4E8E-ADD1-F7735D9EE179}" type="slidenum">
              <a:rPr lang="pt-BR" smtClean="0"/>
              <a:pPr/>
              <a:t>47</a:t>
            </a:fld>
            <a:endParaRPr lang="pt-BR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57200" y="1219200"/>
            <a:ext cx="8229600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mtClean="0"/>
              <a:t>É possível utilizar o método sob condições controladas;</a:t>
            </a:r>
          </a:p>
          <a:p>
            <a:pPr algn="just"/>
            <a:r>
              <a:rPr lang="en-GB" smtClean="0"/>
              <a:t>Erros de aproximadamente 1% na maior parte dos casos;</a:t>
            </a:r>
          </a:p>
          <a:p>
            <a:pPr algn="just"/>
            <a:r>
              <a:rPr lang="en-GB" smtClean="0"/>
              <a:t>Bom funcionamento quando desalinhado;</a:t>
            </a:r>
          </a:p>
          <a:p>
            <a:pPr algn="just"/>
            <a:r>
              <a:rPr lang="en-GB" smtClean="0"/>
              <a:t>Bom funcionamento em curva;</a:t>
            </a:r>
          </a:p>
          <a:p>
            <a:pPr marL="0" indent="0" algn="just">
              <a:buFont typeface="Wingdings 3"/>
              <a:buNone/>
            </a:pPr>
            <a:endParaRPr lang="en-GB" smtClean="0"/>
          </a:p>
          <a:p>
            <a:pPr algn="just"/>
            <a:r>
              <a:rPr lang="en-GB" smtClean="0"/>
              <a:t>São necessárias experiências em ambiente real.</a:t>
            </a:r>
          </a:p>
          <a:p>
            <a:pPr algn="just"/>
            <a:r>
              <a:rPr lang="en-GB" smtClean="0"/>
              <a:t>Foi submetido um artigo com os resultados do trabalho à conferência RecPad;</a:t>
            </a:r>
          </a:p>
          <a:p>
            <a:pPr algn="just"/>
            <a:endParaRPr lang="en-GB" dirty="0" smtClean="0"/>
          </a:p>
        </p:txBody>
      </p:sp>
      <p:pic>
        <p:nvPicPr>
          <p:cNvPr id="8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917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TRABALHO FUTURO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48</a:t>
            </a:fld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err="1" smtClean="0"/>
              <a:t>Estudar</a:t>
            </a:r>
            <a:r>
              <a:rPr lang="en-GB" dirty="0" smtClean="0"/>
              <a:t> o </a:t>
            </a:r>
            <a:r>
              <a:rPr lang="en-GB" dirty="0" err="1" smtClean="0"/>
              <a:t>efeito</a:t>
            </a:r>
            <a:r>
              <a:rPr lang="en-GB" dirty="0" smtClean="0"/>
              <a:t> da </a:t>
            </a:r>
            <a:r>
              <a:rPr lang="en-GB" dirty="0" err="1" smtClean="0"/>
              <a:t>iluminação</a:t>
            </a:r>
            <a:r>
              <a:rPr lang="en-GB" dirty="0" smtClean="0"/>
              <a:t>;</a:t>
            </a:r>
          </a:p>
          <a:p>
            <a:endParaRPr lang="en-GB" dirty="0" smtClean="0"/>
          </a:p>
          <a:p>
            <a:r>
              <a:rPr lang="en-GB" dirty="0" err="1" smtClean="0"/>
              <a:t>Estudar</a:t>
            </a:r>
            <a:r>
              <a:rPr lang="en-GB" dirty="0" smtClean="0"/>
              <a:t> o </a:t>
            </a:r>
            <a:r>
              <a:rPr lang="en-GB" dirty="0" err="1" smtClean="0"/>
              <a:t>efeito</a:t>
            </a:r>
            <a:r>
              <a:rPr lang="en-GB" dirty="0" smtClean="0"/>
              <a:t> da </a:t>
            </a:r>
            <a:r>
              <a:rPr lang="en-GB" dirty="0" err="1" smtClean="0"/>
              <a:t>vibração</a:t>
            </a:r>
            <a:r>
              <a:rPr lang="en-GB" dirty="0" smtClean="0"/>
              <a:t>;</a:t>
            </a:r>
          </a:p>
          <a:p>
            <a:endParaRPr lang="en-GB" dirty="0" smtClean="0"/>
          </a:p>
          <a:p>
            <a:r>
              <a:rPr lang="en-GB" dirty="0" err="1" smtClean="0"/>
              <a:t>Uso</a:t>
            </a:r>
            <a:r>
              <a:rPr lang="en-GB" dirty="0" smtClean="0"/>
              <a:t> de </a:t>
            </a:r>
            <a:r>
              <a:rPr lang="en-GB" dirty="0" err="1" smtClean="0"/>
              <a:t>lente</a:t>
            </a:r>
            <a:r>
              <a:rPr lang="en-GB" dirty="0" smtClean="0"/>
              <a:t> </a:t>
            </a:r>
            <a:r>
              <a:rPr lang="en-GB" dirty="0" err="1" smtClean="0"/>
              <a:t>telecêntrica</a:t>
            </a:r>
            <a:r>
              <a:rPr lang="en-GB" dirty="0" smtClean="0"/>
              <a:t>;</a:t>
            </a:r>
          </a:p>
          <a:p>
            <a:endParaRPr lang="en-GB" dirty="0" smtClean="0"/>
          </a:p>
          <a:p>
            <a:r>
              <a:rPr lang="en-GB" dirty="0" err="1" smtClean="0"/>
              <a:t>Integrar</a:t>
            </a:r>
            <a:r>
              <a:rPr lang="en-GB" dirty="0" smtClean="0"/>
              <a:t> </a:t>
            </a:r>
            <a:r>
              <a:rPr lang="en-GB" dirty="0" err="1" smtClean="0"/>
              <a:t>tudo</a:t>
            </a:r>
            <a:r>
              <a:rPr lang="en-GB" dirty="0" smtClean="0"/>
              <a:t> </a:t>
            </a:r>
            <a:r>
              <a:rPr lang="en-GB" dirty="0" err="1" smtClean="0"/>
              <a:t>num</a:t>
            </a:r>
            <a:r>
              <a:rPr lang="en-GB" dirty="0"/>
              <a:t> </a:t>
            </a:r>
            <a:r>
              <a:rPr lang="en-GB" dirty="0" err="1" smtClean="0"/>
              <a:t>sistema</a:t>
            </a:r>
            <a:r>
              <a:rPr lang="en-GB" dirty="0" smtClean="0"/>
              <a:t> auto-</a:t>
            </a:r>
            <a:r>
              <a:rPr lang="en-GB" dirty="0" err="1" smtClean="0"/>
              <a:t>contido</a:t>
            </a:r>
            <a:r>
              <a:rPr lang="en-GB" dirty="0" smtClean="0"/>
              <a:t>;</a:t>
            </a:r>
          </a:p>
          <a:p>
            <a:endParaRPr lang="en-GB" dirty="0" smtClean="0"/>
          </a:p>
          <a:p>
            <a:endParaRPr lang="pt-PT" dirty="0"/>
          </a:p>
        </p:txBody>
      </p:sp>
      <p:pic>
        <p:nvPicPr>
          <p:cNvPr id="6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0400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37"/>
    </mc:Choice>
    <mc:Fallback xmlns="">
      <p:transition spd="slow" advTm="14737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C:\Users\Ana Rita\Desktop\ua_simbolo-verde_julho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223" y="476672"/>
            <a:ext cx="439102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899592" y="4005064"/>
            <a:ext cx="7344816" cy="1240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400" b="1" dirty="0"/>
              <a:t>Ricardo </a:t>
            </a:r>
            <a:r>
              <a:rPr lang="en-GB" sz="2400" b="1" dirty="0" err="1"/>
              <a:t>Luís</a:t>
            </a:r>
            <a:r>
              <a:rPr lang="en-GB" sz="2400" b="1" dirty="0"/>
              <a:t> da </a:t>
            </a:r>
            <a:r>
              <a:rPr lang="en-GB" sz="2400" b="1" dirty="0" err="1"/>
              <a:t>Mota</a:t>
            </a:r>
            <a:r>
              <a:rPr lang="en-GB" sz="2400" b="1" dirty="0"/>
              <a:t> Silva</a:t>
            </a:r>
          </a:p>
          <a:p>
            <a:pPr algn="ctr">
              <a:lnSpc>
                <a:spcPct val="115000"/>
              </a:lnSpc>
              <a:defRPr/>
            </a:pPr>
            <a:r>
              <a:rPr lang="pt-PT" sz="2200" b="1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2200" b="1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22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051992" y="5057982"/>
            <a:ext cx="7192416" cy="115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sz="1600" b="1" cap="small" dirty="0">
                <a:latin typeface="+mj-lt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pt-PT" sz="1600" dirty="0" smtClean="0">
                <a:cs typeface="Arial" pitchFamily="34" charset="0"/>
              </a:rPr>
              <a:t>Orientador</a:t>
            </a:r>
            <a:r>
              <a:rPr lang="pt-PT" sz="1600" dirty="0">
                <a:cs typeface="Arial" pitchFamily="34" charset="0"/>
              </a:rPr>
              <a:t>: Prof. Dr. Vítor Santos</a:t>
            </a:r>
          </a:p>
          <a:p>
            <a:pPr algn="r"/>
            <a:r>
              <a:rPr lang="pt-PT" sz="1600" dirty="0">
                <a:cs typeface="Arial" pitchFamily="34" charset="0"/>
              </a:rPr>
              <a:t>	</a:t>
            </a:r>
            <a:r>
              <a:rPr lang="pt-PT" sz="1600" dirty="0" smtClean="0">
                <a:cs typeface="Arial" pitchFamily="34" charset="0"/>
              </a:rPr>
              <a:t>Coorientador</a:t>
            </a:r>
            <a:r>
              <a:rPr lang="pt-PT" sz="1600" dirty="0">
                <a:cs typeface="Arial" pitchFamily="34" charset="0"/>
              </a:rPr>
              <a:t>: Dr. Ricardo Pascoal</a:t>
            </a:r>
          </a:p>
          <a:p>
            <a:pPr>
              <a:lnSpc>
                <a:spcPct val="115000"/>
              </a:lnSpc>
              <a:defRPr/>
            </a:pPr>
            <a:r>
              <a:rPr lang="pt-PT" sz="1600" b="1" cap="small" dirty="0" smtClean="0">
                <a:latin typeface="+mj-lt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600" b="1" cap="small" dirty="0" smtClean="0">
                <a:latin typeface="+mj-lt"/>
                <a:ea typeface="Arial Unicode MS" pitchFamily="34" charset="-128"/>
                <a:cs typeface="Arial Unicode MS" pitchFamily="34" charset="-128"/>
              </a:rPr>
            </a:br>
            <a:endParaRPr lang="pt-PT" sz="1600" b="1" dirty="0" smtClean="0"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1115616" y="1453959"/>
            <a:ext cx="73448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PT" sz="3200" b="1" dirty="0"/>
              <a:t>Unidade Amovível de Hodometria para Veículos com Direção </a:t>
            </a:r>
            <a:r>
              <a:rPr lang="pt-PT" sz="3200" b="1" dirty="0" err="1"/>
              <a:t>Ackermann</a:t>
            </a:r>
            <a:endParaRPr lang="pt-PT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164288" y="6324474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22 </a:t>
            </a:r>
            <a:r>
              <a:rPr lang="en-GB" dirty="0" err="1" smtClean="0"/>
              <a:t>Julho</a:t>
            </a:r>
            <a:r>
              <a:rPr lang="en-GB" dirty="0" smtClean="0"/>
              <a:t> 2014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7284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ENQUADRAMENTO: </a:t>
            </a:r>
            <a:r>
              <a:rPr lang="en-GB" dirty="0" err="1" smtClean="0"/>
              <a:t>Hodometria</a:t>
            </a:r>
            <a:endParaRPr lang="pt-BR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endParaRPr lang="pt-PT" dirty="0" smtClean="0"/>
          </a:p>
          <a:p>
            <a:pPr algn="just"/>
            <a:r>
              <a:rPr lang="pt-PT" dirty="0" smtClean="0"/>
              <a:t>Método de posicionamento de robôs/veículos;</a:t>
            </a:r>
          </a:p>
          <a:p>
            <a:pPr algn="just"/>
            <a:endParaRPr lang="pt-PT" dirty="0" smtClean="0"/>
          </a:p>
          <a:p>
            <a:pPr algn="just"/>
            <a:r>
              <a:rPr lang="pt-PT" dirty="0" smtClean="0"/>
              <a:t>Mede a mudança da posição ao longo do tempo;</a:t>
            </a:r>
          </a:p>
          <a:p>
            <a:pPr algn="just"/>
            <a:endParaRPr lang="pt-PT" dirty="0" smtClean="0"/>
          </a:p>
          <a:p>
            <a:pPr algn="just"/>
            <a:r>
              <a:rPr lang="pt-PT" dirty="0" smtClean="0"/>
              <a:t>Estima a posição atual relativamente a um local de início;</a:t>
            </a:r>
            <a:endParaRPr lang="pt-PT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10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9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80"/>
    </mc:Choice>
    <mc:Fallback xmlns="">
      <p:transition spd="slow" advTm="1788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ENQUADRAMENTO: </a:t>
            </a:r>
            <a:r>
              <a:rPr lang="en-GB" dirty="0" err="1" smtClean="0"/>
              <a:t>Solução</a:t>
            </a:r>
            <a:r>
              <a:rPr lang="en-GB" dirty="0" smtClean="0"/>
              <a:t> </a:t>
            </a:r>
            <a:r>
              <a:rPr lang="en-GB" dirty="0" err="1" smtClean="0"/>
              <a:t>existente</a:t>
            </a:r>
            <a:endParaRPr lang="pt-BR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06" y="1289901"/>
            <a:ext cx="3703644" cy="4937125"/>
          </a:xfr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6</a:t>
            </a:fld>
            <a:endParaRPr lang="pt-BR"/>
          </a:p>
        </p:txBody>
      </p:sp>
      <p:pic>
        <p:nvPicPr>
          <p:cNvPr id="9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72324"/>
            <a:ext cx="3702844" cy="4937125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stCxn id="14" idx="0"/>
          </p:cNvCxnSpPr>
          <p:nvPr/>
        </p:nvCxnSpPr>
        <p:spPr>
          <a:xfrm flipV="1">
            <a:off x="1115616" y="4605434"/>
            <a:ext cx="761751" cy="7795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1618" y="538495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Encoder</a:t>
            </a:r>
            <a:endParaRPr lang="pt-PT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5572628" y="4051913"/>
            <a:ext cx="1142094" cy="110704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444208" y="5191274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chemeClr val="bg1"/>
                </a:solidFill>
              </a:rPr>
              <a:t>Potenciómetro</a:t>
            </a:r>
            <a:endParaRPr lang="pt-P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84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82"/>
    </mc:Choice>
    <mc:Fallback xmlns="">
      <p:transition spd="slow" advTm="3228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ESTUDO DA </a:t>
            </a:r>
            <a:r>
              <a:rPr lang="en-GB" dirty="0" smtClean="0"/>
              <a:t>SOLUÇÃO</a:t>
            </a:r>
            <a:endParaRPr lang="pt-P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7</a:t>
            </a:fld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err="1" smtClean="0"/>
              <a:t>Foram</a:t>
            </a:r>
            <a:r>
              <a:rPr lang="en-GB" dirty="0" smtClean="0"/>
              <a:t> </a:t>
            </a:r>
            <a:r>
              <a:rPr lang="en-GB" dirty="0" err="1" smtClean="0"/>
              <a:t>estudados</a:t>
            </a:r>
            <a:r>
              <a:rPr lang="en-GB" dirty="0" smtClean="0"/>
              <a:t> </a:t>
            </a:r>
            <a:r>
              <a:rPr lang="en-GB" dirty="0" err="1" smtClean="0"/>
              <a:t>dois</a:t>
            </a:r>
            <a:r>
              <a:rPr lang="en-GB" dirty="0" smtClean="0"/>
              <a:t> </a:t>
            </a:r>
            <a:r>
              <a:rPr lang="en-GB" dirty="0" err="1" smtClean="0"/>
              <a:t>tipos</a:t>
            </a:r>
            <a:r>
              <a:rPr lang="en-GB" dirty="0" smtClean="0"/>
              <a:t> de </a:t>
            </a:r>
            <a:r>
              <a:rPr lang="en-GB" dirty="0" err="1" smtClean="0"/>
              <a:t>solução</a:t>
            </a:r>
            <a:r>
              <a:rPr lang="en-GB" dirty="0" smtClean="0"/>
              <a:t>;</a:t>
            </a:r>
          </a:p>
          <a:p>
            <a:endParaRPr lang="en-GB" dirty="0" smtClean="0"/>
          </a:p>
          <a:p>
            <a:r>
              <a:rPr lang="en-GB" dirty="0" err="1" smtClean="0"/>
              <a:t>Solução</a:t>
            </a:r>
            <a:r>
              <a:rPr lang="en-GB" dirty="0" smtClean="0"/>
              <a:t> </a:t>
            </a:r>
            <a:r>
              <a:rPr lang="en-GB" dirty="0" err="1" smtClean="0"/>
              <a:t>Mecânica</a:t>
            </a:r>
            <a:r>
              <a:rPr lang="en-GB" dirty="0" smtClean="0"/>
              <a:t>;</a:t>
            </a:r>
          </a:p>
          <a:p>
            <a:pPr lvl="1"/>
            <a:r>
              <a:rPr lang="en-GB" dirty="0" err="1" smtClean="0"/>
              <a:t>Baseada</a:t>
            </a:r>
            <a:r>
              <a:rPr lang="en-GB" dirty="0" smtClean="0"/>
              <a:t> </a:t>
            </a:r>
            <a:r>
              <a:rPr lang="en-GB" dirty="0" err="1" smtClean="0"/>
              <a:t>em</a:t>
            </a:r>
            <a:r>
              <a:rPr lang="en-GB" dirty="0" smtClean="0"/>
              <a:t> encoders.</a:t>
            </a:r>
          </a:p>
          <a:p>
            <a:pPr lvl="1"/>
            <a:endParaRPr lang="en-GB" dirty="0" smtClean="0"/>
          </a:p>
          <a:p>
            <a:r>
              <a:rPr lang="en-GB" dirty="0" err="1" smtClean="0"/>
              <a:t>Solução</a:t>
            </a:r>
            <a:r>
              <a:rPr lang="en-GB" dirty="0" smtClean="0"/>
              <a:t> </a:t>
            </a:r>
            <a:r>
              <a:rPr lang="en-GB" dirty="0" err="1" smtClean="0"/>
              <a:t>Ótica</a:t>
            </a:r>
            <a:r>
              <a:rPr lang="en-GB" dirty="0" smtClean="0"/>
              <a:t>;</a:t>
            </a:r>
          </a:p>
          <a:p>
            <a:pPr lvl="1"/>
            <a:r>
              <a:rPr lang="en-GB" dirty="0" err="1" smtClean="0"/>
              <a:t>Baseada</a:t>
            </a:r>
            <a:r>
              <a:rPr lang="en-GB" dirty="0" smtClean="0"/>
              <a:t> </a:t>
            </a:r>
            <a:r>
              <a:rPr lang="en-GB" dirty="0" err="1" smtClean="0"/>
              <a:t>em</a:t>
            </a:r>
            <a:r>
              <a:rPr lang="en-GB" dirty="0" smtClean="0"/>
              <a:t> </a:t>
            </a:r>
            <a:r>
              <a:rPr lang="en-GB" dirty="0" err="1" smtClean="0"/>
              <a:t>câmaras</a:t>
            </a:r>
            <a:r>
              <a:rPr lang="en-GB" dirty="0" smtClean="0"/>
              <a:t>.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A </a:t>
            </a:r>
            <a:r>
              <a:rPr lang="en-GB" dirty="0" err="1" smtClean="0"/>
              <a:t>solução</a:t>
            </a:r>
            <a:r>
              <a:rPr lang="en-GB" dirty="0" smtClean="0"/>
              <a:t> </a:t>
            </a:r>
            <a:r>
              <a:rPr lang="en-GB" dirty="0" err="1" smtClean="0"/>
              <a:t>ótica</a:t>
            </a:r>
            <a:r>
              <a:rPr lang="en-GB" dirty="0" smtClean="0"/>
              <a:t> </a:t>
            </a:r>
            <a:r>
              <a:rPr lang="en-GB" dirty="0" err="1" smtClean="0"/>
              <a:t>foi</a:t>
            </a:r>
            <a:r>
              <a:rPr lang="en-GB" dirty="0" smtClean="0"/>
              <a:t> a </a:t>
            </a:r>
            <a:r>
              <a:rPr lang="en-GB" dirty="0" err="1" smtClean="0"/>
              <a:t>escolhida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5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32"/>
    </mc:Choice>
    <mc:Fallback xmlns="">
      <p:transition spd="slow" advTm="1873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ESTUDO DA SOLUÇÃO: </a:t>
            </a:r>
            <a:r>
              <a:rPr lang="pt-PT" dirty="0"/>
              <a:t>Solução</a:t>
            </a:r>
            <a:r>
              <a:rPr lang="en-GB" dirty="0"/>
              <a:t> </a:t>
            </a:r>
            <a:r>
              <a:rPr lang="pt-PT" dirty="0"/>
              <a:t>mecânica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9740"/>
            <a:ext cx="8229600" cy="401604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8</a:t>
            </a:fld>
            <a:endParaRPr lang="pt-BR"/>
          </a:p>
        </p:txBody>
      </p:sp>
      <p:pic>
        <p:nvPicPr>
          <p:cNvPr id="8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796136" y="5013176"/>
            <a:ext cx="1368152" cy="1440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164288" y="478786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Encoder</a:t>
            </a:r>
            <a:endParaRPr lang="pt-PT" b="1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409175" y="3356992"/>
            <a:ext cx="718220" cy="12361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669704" y="4554081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/>
              <a:t>Potenciómetro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71440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21"/>
    </mc:Choice>
    <mc:Fallback xmlns="">
      <p:transition spd="slow" advTm="1822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ESTUDO DA SOLUÇÃO: </a:t>
            </a:r>
            <a:r>
              <a:rPr lang="pt-PT" dirty="0"/>
              <a:t>Solução</a:t>
            </a:r>
            <a:r>
              <a:rPr lang="en-GB" dirty="0"/>
              <a:t> </a:t>
            </a:r>
            <a:r>
              <a:rPr lang="pt-PT" dirty="0"/>
              <a:t>mecânica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72C-E80D-4E8E-ADD1-F7735D9EE179}" type="slidenum">
              <a:rPr lang="pt-BR" smtClean="0"/>
              <a:pPr/>
              <a:t>9</a:t>
            </a:fld>
            <a:endParaRPr lang="pt-BR"/>
          </a:p>
        </p:txBody>
      </p:sp>
      <p:pic>
        <p:nvPicPr>
          <p:cNvPr id="8" name="Imagem 5" descr="C:\Users\Ana Rita\Desktop\ua_simbolo-verde_julho0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7" y="6396323"/>
            <a:ext cx="3240359" cy="4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3995936" y="6356350"/>
            <a:ext cx="7344816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dirty="0" smtClean="0"/>
              <a:t>Ricardo </a:t>
            </a:r>
            <a:r>
              <a:rPr lang="en-GB" sz="1400" dirty="0" err="1" smtClean="0"/>
              <a:t>Luís</a:t>
            </a:r>
            <a:r>
              <a:rPr lang="en-GB" sz="1400" dirty="0" smtClean="0"/>
              <a:t> da </a:t>
            </a:r>
            <a:r>
              <a:rPr lang="en-GB" sz="1400" dirty="0" err="1" smtClean="0"/>
              <a:t>Mota</a:t>
            </a:r>
            <a:r>
              <a:rPr lang="en-GB" sz="1400" dirty="0" smtClean="0"/>
              <a:t> Silva</a:t>
            </a:r>
            <a:endParaRPr lang="en-GB" sz="1400" dirty="0"/>
          </a:p>
          <a:p>
            <a:pPr algn="ctr">
              <a:lnSpc>
                <a:spcPct val="115000"/>
              </a:lnSpc>
              <a:defRPr/>
            </a:pPr>
            <a: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PT" sz="1400" cap="small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pt-PT" sz="1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800" y="6381328"/>
            <a:ext cx="32385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9752" y="6396323"/>
            <a:ext cx="432048" cy="41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video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1373188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226732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"/>
    </mc:Choice>
    <mc:Fallback xmlns="">
      <p:transition spd="slow" advTm="53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em">
  <a:themeElements>
    <a:clrScheme name="Personalizada 1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54A838"/>
      </a:accent1>
      <a:accent2>
        <a:srgbClr val="93D47E"/>
      </a:accent2>
      <a:accent3>
        <a:srgbClr val="3F7E29"/>
      </a:accent3>
      <a:accent4>
        <a:srgbClr val="2A541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em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3263</TotalTime>
  <Words>1938</Words>
  <Application>Microsoft Office PowerPoint</Application>
  <PresentationFormat>On-screen Show (4:3)</PresentationFormat>
  <Paragraphs>797</Paragraphs>
  <Slides>49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 Unicode MS</vt:lpstr>
      <vt:lpstr>Algerian</vt:lpstr>
      <vt:lpstr>Arial</vt:lpstr>
      <vt:lpstr>Calibri</vt:lpstr>
      <vt:lpstr>Wingdings</vt:lpstr>
      <vt:lpstr>Wingdings 3</vt:lpstr>
      <vt:lpstr>Origem</vt:lpstr>
      <vt:lpstr>PowerPoint Presentation</vt:lpstr>
      <vt:lpstr>Estrutura</vt:lpstr>
      <vt:lpstr>ENQUADRAMENTO</vt:lpstr>
      <vt:lpstr>OBJETIVOS</vt:lpstr>
      <vt:lpstr>ENQUADRAMENTO: Hodometria</vt:lpstr>
      <vt:lpstr>ENQUADRAMENTO: Solução existente</vt:lpstr>
      <vt:lpstr>ESTUDO DA SOLUÇÃO</vt:lpstr>
      <vt:lpstr>ESTUDO DA SOLUÇÃO: Solução mecânica</vt:lpstr>
      <vt:lpstr>ESTUDO DA SOLUÇÃO: Solução mecânica</vt:lpstr>
      <vt:lpstr>ESTUDO DA SOLUÇÃO: Solução mecânica</vt:lpstr>
      <vt:lpstr>ESTUDO DA SOLUÇÃO: Hodometria Visual</vt:lpstr>
      <vt:lpstr>ESTUDO DA SOLUÇÃO: Hodometria Visual</vt:lpstr>
      <vt:lpstr>ESTUDO DA SOLUÇÃO: Hodometria Visual</vt:lpstr>
      <vt:lpstr>ESTUDO DA SOLUÇÃO: Hodometria Visual</vt:lpstr>
      <vt:lpstr>ESTUDO DA SOLUÇÃO: Solução ótica</vt:lpstr>
      <vt:lpstr>ALGORITMOS: Coeficientes de similaridade</vt:lpstr>
      <vt:lpstr>ALGORITMOS: Coeficientes de similaridade</vt:lpstr>
      <vt:lpstr>ALGORITMOS: Coeficientes de similaridade</vt:lpstr>
      <vt:lpstr>ALGORITMOS: Correlação Cruzada</vt:lpstr>
      <vt:lpstr>ALGORITMOS: Correlação Cruzada</vt:lpstr>
      <vt:lpstr>ALGORITMOS: Conclusão</vt:lpstr>
      <vt:lpstr>EXPERIÊNCIAS: Câmara</vt:lpstr>
      <vt:lpstr>EXPERIÊNCIAS: Giroscópios</vt:lpstr>
      <vt:lpstr>EXPERIÊNCIAS: Manipulador</vt:lpstr>
      <vt:lpstr>EXPERIÊNCIAS: Materiais</vt:lpstr>
      <vt:lpstr>EXPERIÊNCIAS: Configuração dos ensaios</vt:lpstr>
      <vt:lpstr>EXPERIÊNCIAS: Movimentos</vt:lpstr>
      <vt:lpstr>EXPERIÊNCIAS: Movimento Reto</vt:lpstr>
      <vt:lpstr>EXPERIÊNCIAS: Movimento Circular</vt:lpstr>
      <vt:lpstr>RESULTADOS: Problemas</vt:lpstr>
      <vt:lpstr>RESULTADOS</vt:lpstr>
      <vt:lpstr>RESULTADOS: Movimento Reto</vt:lpstr>
      <vt:lpstr>RESULTADOS: Movimento Reto</vt:lpstr>
      <vt:lpstr>RESULTADOS</vt:lpstr>
      <vt:lpstr> RESULTADOS: Sub-Amostragem Dinâmica</vt:lpstr>
      <vt:lpstr>RESULTADOS: Movimento Reto</vt:lpstr>
      <vt:lpstr>RESULTADOS: Movimento Reto</vt:lpstr>
      <vt:lpstr>RESULTADOS: Movimento Reto</vt:lpstr>
      <vt:lpstr>RESULTADOS: Movimento Diagonal</vt:lpstr>
      <vt:lpstr>RESULTADOS: Movimento Diagonal</vt:lpstr>
      <vt:lpstr>RESULTADOS: Movimento Circular</vt:lpstr>
      <vt:lpstr>RESULTADOS: Movimento Circular</vt:lpstr>
      <vt:lpstr>RESULTADOS: Movimento Circular</vt:lpstr>
      <vt:lpstr>RESULTADOS: Movimento Circular</vt:lpstr>
      <vt:lpstr>RESULTADOS: Movimento Oscilatório</vt:lpstr>
      <vt:lpstr>RESULTADOS: Movimento Oscilatório</vt:lpstr>
      <vt:lpstr>CONCLUSÕES</vt:lpstr>
      <vt:lpstr>TRABALHO FUTURO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Produção mais Limpa</dc:title>
  <dc:creator>Amanda</dc:creator>
  <cp:lastModifiedBy>Ricardo Silva</cp:lastModifiedBy>
  <cp:revision>184</cp:revision>
  <dcterms:created xsi:type="dcterms:W3CDTF">2012-11-09T02:12:56Z</dcterms:created>
  <dcterms:modified xsi:type="dcterms:W3CDTF">2014-07-22T16:45:22Z</dcterms:modified>
</cp:coreProperties>
</file>