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63" r:id="rId1"/>
  </p:sldMasterIdLst>
  <p:notesMasterIdLst>
    <p:notesMasterId r:id="rId58"/>
  </p:notesMasterIdLst>
  <p:handoutMasterIdLst>
    <p:handoutMasterId r:id="rId59"/>
  </p:handoutMasterIdLst>
  <p:sldIdLst>
    <p:sldId id="258" r:id="rId2"/>
    <p:sldId id="279" r:id="rId3"/>
    <p:sldId id="280" r:id="rId4"/>
    <p:sldId id="336" r:id="rId5"/>
    <p:sldId id="309" r:id="rId6"/>
    <p:sldId id="283" r:id="rId7"/>
    <p:sldId id="281" r:id="rId8"/>
    <p:sldId id="282" r:id="rId9"/>
    <p:sldId id="340" r:id="rId10"/>
    <p:sldId id="284" r:id="rId11"/>
    <p:sldId id="304" r:id="rId12"/>
    <p:sldId id="285" r:id="rId13"/>
    <p:sldId id="286" r:id="rId14"/>
    <p:sldId id="290" r:id="rId15"/>
    <p:sldId id="287" r:id="rId16"/>
    <p:sldId id="288" r:id="rId17"/>
    <p:sldId id="289" r:id="rId18"/>
    <p:sldId id="291" r:id="rId19"/>
    <p:sldId id="337" r:id="rId20"/>
    <p:sldId id="292" r:id="rId21"/>
    <p:sldId id="293" r:id="rId22"/>
    <p:sldId id="339" r:id="rId23"/>
    <p:sldId id="310" r:id="rId24"/>
    <p:sldId id="312" r:id="rId25"/>
    <p:sldId id="311" r:id="rId26"/>
    <p:sldId id="314" r:id="rId27"/>
    <p:sldId id="313" r:id="rId28"/>
    <p:sldId id="294" r:id="rId29"/>
    <p:sldId id="300" r:id="rId30"/>
    <p:sldId id="296" r:id="rId31"/>
    <p:sldId id="297" r:id="rId32"/>
    <p:sldId id="298" r:id="rId33"/>
    <p:sldId id="301" r:id="rId34"/>
    <p:sldId id="299" r:id="rId35"/>
    <p:sldId id="334" r:id="rId36"/>
    <p:sldId id="315" r:id="rId37"/>
    <p:sldId id="316" r:id="rId38"/>
    <p:sldId id="317" r:id="rId39"/>
    <p:sldId id="318" r:id="rId40"/>
    <p:sldId id="319" r:id="rId41"/>
    <p:sldId id="320" r:id="rId42"/>
    <p:sldId id="321" r:id="rId43"/>
    <p:sldId id="331" r:id="rId44"/>
    <p:sldId id="335" r:id="rId45"/>
    <p:sldId id="322" r:id="rId46"/>
    <p:sldId id="323" r:id="rId47"/>
    <p:sldId id="324" r:id="rId48"/>
    <p:sldId id="325" r:id="rId49"/>
    <p:sldId id="326" r:id="rId50"/>
    <p:sldId id="327" r:id="rId51"/>
    <p:sldId id="328" r:id="rId52"/>
    <p:sldId id="329" r:id="rId53"/>
    <p:sldId id="330" r:id="rId54"/>
    <p:sldId id="302" r:id="rId55"/>
    <p:sldId id="338" r:id="rId56"/>
    <p:sldId id="303"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C60E"/>
    <a:srgbClr val="0D7D1A"/>
    <a:srgbClr val="8B4007"/>
    <a:srgbClr val="8E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é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Sem Estilo, Tabela com Grelh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434" autoAdjust="0"/>
  </p:normalViewPr>
  <p:slideViewPr>
    <p:cSldViewPr snapToGrid="0">
      <p:cViewPr varScale="1">
        <p:scale>
          <a:sx n="74" d="100"/>
          <a:sy n="74" d="100"/>
        </p:scale>
        <p:origin x="576"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GB" smtClean="0"/>
              <a:t>hjhjhjhj</a:t>
            </a:r>
            <a:endParaRPr lang="en-GB"/>
          </a:p>
        </p:txBody>
      </p:sp>
      <p:sp>
        <p:nvSpPr>
          <p:cNvPr id="3" name="Marcador de Posição da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F76066F-1BD9-4C90-A5BD-58632CCE33A1}" type="datetimeFigureOut">
              <a:rPr lang="en-GB" smtClean="0"/>
              <a:t>14/12/2015</a:t>
            </a:fld>
            <a:endParaRPr lang="en-GB"/>
          </a:p>
        </p:txBody>
      </p:sp>
      <p:sp>
        <p:nvSpPr>
          <p:cNvPr id="4" name="Marcador de Posição do Rodapé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Marcador de Posição do Número do Diapositivo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355A8B2-7B3E-4478-B781-4CEC8A474D73}" type="slidenum">
              <a:rPr lang="en-GB" smtClean="0"/>
              <a:t>‹nº›</a:t>
            </a:fld>
            <a:endParaRPr lang="en-GB"/>
          </a:p>
        </p:txBody>
      </p:sp>
    </p:spTree>
    <p:extLst>
      <p:ext uri="{BB962C8B-B14F-4D97-AF65-F5344CB8AC3E}">
        <p14:creationId xmlns:p14="http://schemas.microsoft.com/office/powerpoint/2010/main" val="55616544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GB" smtClean="0"/>
              <a:t>hjhjhjhj</a:t>
            </a:r>
            <a:endParaRPr lang="en-GB"/>
          </a:p>
        </p:txBody>
      </p:sp>
      <p:sp>
        <p:nvSpPr>
          <p:cNvPr id="3" name="Marcador de Posição d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3F5766-EB21-4CF6-A568-ADAB78C73459}" type="datetimeFigureOut">
              <a:rPr lang="en-GB" smtClean="0"/>
              <a:t>14/12/2015</a:t>
            </a:fld>
            <a:endParaRPr lang="en-GB"/>
          </a:p>
        </p:txBody>
      </p:sp>
      <p:sp>
        <p:nvSpPr>
          <p:cNvPr id="4" name="Marcador de Posição da Imagem do Diapositivo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Marcador de Posição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GB"/>
          </a:p>
        </p:txBody>
      </p:sp>
      <p:sp>
        <p:nvSpPr>
          <p:cNvPr id="6" name="Marcador de Posição do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Marcador de Posição do Número do Diapositivo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0E674F-73CD-4F74-89A6-6A53E998C3A3}" type="slidenum">
              <a:rPr lang="en-GB" smtClean="0"/>
              <a:t>‹nº›</a:t>
            </a:fld>
            <a:endParaRPr lang="en-GB"/>
          </a:p>
        </p:txBody>
      </p:sp>
    </p:spTree>
    <p:extLst>
      <p:ext uri="{BB962C8B-B14F-4D97-AF65-F5344CB8AC3E}">
        <p14:creationId xmlns:p14="http://schemas.microsoft.com/office/powerpoint/2010/main" val="263124170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r>
              <a:rPr lang="en-GB" noProof="0" dirty="0" smtClean="0"/>
              <a:t>In the past years autonomous</a:t>
            </a:r>
            <a:r>
              <a:rPr lang="en-GB" baseline="0" noProof="0" dirty="0" smtClean="0"/>
              <a:t> vehicles have attracted great interest due its potential for the society.</a:t>
            </a:r>
          </a:p>
          <a:p>
            <a:r>
              <a:rPr lang="en-GB" baseline="0" noProof="0" dirty="0" smtClean="0"/>
              <a:t>Big companies are developing projects for autonomous navigation to get in the market on future, which is the case of…</a:t>
            </a:r>
          </a:p>
          <a:p>
            <a:r>
              <a:rPr lang="en-GB" baseline="0" noProof="0" dirty="0" smtClean="0"/>
              <a:t>We can see that this cars are becoming a reality and people are more and more aware of this projects </a:t>
            </a:r>
          </a:p>
          <a:p>
            <a:r>
              <a:rPr lang="en-GB" baseline="0" noProof="0" dirty="0" smtClean="0"/>
              <a:t>But before those cars have to be very secure, and for the their perception system is very important for autonomous navigation, their complexity leads to an increase of the number of sensors on board along with their diversity which raise concerns about calibration</a:t>
            </a:r>
          </a:p>
          <a:p>
            <a:r>
              <a:rPr lang="en-GB" sz="1200" b="0" i="0" kern="1200" dirty="0" smtClean="0">
                <a:solidFill>
                  <a:schemeClr val="tx1"/>
                </a:solidFill>
                <a:effectLst/>
                <a:latin typeface="+mn-lt"/>
                <a:ea typeface="+mn-ea"/>
                <a:cs typeface="+mn-cs"/>
              </a:rPr>
              <a:t>automated system called Highway Pilot</a:t>
            </a:r>
            <a:endParaRPr lang="en-GB" baseline="0" noProof="0" dirty="0" smtClean="0"/>
          </a:p>
        </p:txBody>
      </p:sp>
    </p:spTree>
    <p:extLst>
      <p:ext uri="{BB962C8B-B14F-4D97-AF65-F5344CB8AC3E}">
        <p14:creationId xmlns:p14="http://schemas.microsoft.com/office/powerpoint/2010/main" val="3723358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r>
              <a:rPr lang="en-GB" noProof="0" dirty="0" smtClean="0"/>
              <a:t>The reason to</a:t>
            </a:r>
            <a:r>
              <a:rPr lang="en-GB" baseline="0" noProof="0" dirty="0" smtClean="0"/>
              <a:t> chosen a ball as target instead of, for example a …. It’s because of its geometry</a:t>
            </a:r>
            <a:endParaRPr lang="en-GB" noProof="0" dirty="0"/>
          </a:p>
        </p:txBody>
      </p:sp>
    </p:spTree>
    <p:extLst>
      <p:ext uri="{BB962C8B-B14F-4D97-AF65-F5344CB8AC3E}">
        <p14:creationId xmlns:p14="http://schemas.microsoft.com/office/powerpoint/2010/main" val="1121228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r>
              <a:rPr lang="en-GB" noProof="0" dirty="0" smtClean="0"/>
              <a:t>Now, I will present the process for ball</a:t>
            </a:r>
            <a:r>
              <a:rPr lang="en-GB" baseline="0" noProof="0" dirty="0" smtClean="0"/>
              <a:t> detection on the LIDAR lasers</a:t>
            </a:r>
            <a:endParaRPr lang="en-GB" noProof="0" dirty="0"/>
          </a:p>
        </p:txBody>
      </p:sp>
    </p:spTree>
    <p:extLst>
      <p:ext uri="{BB962C8B-B14F-4D97-AF65-F5344CB8AC3E}">
        <p14:creationId xmlns:p14="http://schemas.microsoft.com/office/powerpoint/2010/main" val="2162226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endParaRPr lang="en-GB"/>
          </a:p>
        </p:txBody>
      </p:sp>
    </p:spTree>
    <p:extLst>
      <p:ext uri="{BB962C8B-B14F-4D97-AF65-F5344CB8AC3E}">
        <p14:creationId xmlns:p14="http://schemas.microsoft.com/office/powerpoint/2010/main" val="1488558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endParaRPr lang="en-GB"/>
          </a:p>
        </p:txBody>
      </p:sp>
    </p:spTree>
    <p:extLst>
      <p:ext uri="{BB962C8B-B14F-4D97-AF65-F5344CB8AC3E}">
        <p14:creationId xmlns:p14="http://schemas.microsoft.com/office/powerpoint/2010/main" val="4261088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endParaRPr lang="en-GB"/>
          </a:p>
        </p:txBody>
      </p:sp>
    </p:spTree>
    <p:extLst>
      <p:ext uri="{BB962C8B-B14F-4D97-AF65-F5344CB8AC3E}">
        <p14:creationId xmlns:p14="http://schemas.microsoft.com/office/powerpoint/2010/main" val="2468041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r>
              <a:rPr lang="en-GB" noProof="0" dirty="0" smtClean="0"/>
              <a:t>That</a:t>
            </a:r>
            <a:r>
              <a:rPr lang="en-GB" baseline="0" noProof="0" dirty="0" smtClean="0"/>
              <a:t> properties of the arcs is used to detect circles in the data</a:t>
            </a:r>
            <a:endParaRPr lang="en-GB" noProof="0" dirty="0"/>
          </a:p>
        </p:txBody>
      </p:sp>
    </p:spTree>
    <p:extLst>
      <p:ext uri="{BB962C8B-B14F-4D97-AF65-F5344CB8AC3E}">
        <p14:creationId xmlns:p14="http://schemas.microsoft.com/office/powerpoint/2010/main" val="1095602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r>
              <a:rPr lang="en-GB" noProof="0" dirty="0" smtClean="0"/>
              <a:t>Minimize the sum of square errors</a:t>
            </a:r>
          </a:p>
          <a:p>
            <a:r>
              <a:rPr lang="en-GB" dirty="0" smtClean="0"/>
              <a:t>on minimizing the mean square distance from the fitting curve to data points</a:t>
            </a:r>
          </a:p>
          <a:p>
            <a:r>
              <a:rPr lang="en-GB" dirty="0" smtClean="0"/>
              <a:t>find the circle that “best” (in a least-squares sense) fits the points</a:t>
            </a:r>
            <a:endParaRPr lang="en-GB" noProof="0" dirty="0"/>
          </a:p>
        </p:txBody>
      </p:sp>
    </p:spTree>
    <p:extLst>
      <p:ext uri="{BB962C8B-B14F-4D97-AF65-F5344CB8AC3E}">
        <p14:creationId xmlns:p14="http://schemas.microsoft.com/office/powerpoint/2010/main" val="1752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r>
              <a:rPr lang="en-GB" noProof="0" dirty="0" smtClean="0"/>
              <a:t>Relating</a:t>
            </a:r>
            <a:r>
              <a:rPr lang="en-GB" baseline="0" noProof="0" dirty="0" smtClean="0"/>
              <a:t> the radius of the section of the ball detected with radius of the ball, it’s possible to calculate the distance d, from the </a:t>
            </a:r>
            <a:r>
              <a:rPr lang="en-GB" baseline="0" noProof="0" dirty="0" err="1" smtClean="0"/>
              <a:t>center</a:t>
            </a:r>
            <a:r>
              <a:rPr lang="en-GB" baseline="0" noProof="0" dirty="0" smtClean="0"/>
              <a:t> of the circle to the </a:t>
            </a:r>
            <a:r>
              <a:rPr lang="en-GB" baseline="0" noProof="0" dirty="0" err="1" smtClean="0"/>
              <a:t>center</a:t>
            </a:r>
            <a:r>
              <a:rPr lang="en-GB" baseline="0" noProof="0" dirty="0" smtClean="0"/>
              <a:t> of the ball. That is obtained the z coordinate of the </a:t>
            </a:r>
            <a:r>
              <a:rPr lang="en-GB" baseline="0" noProof="0" dirty="0" err="1" smtClean="0"/>
              <a:t>center</a:t>
            </a:r>
            <a:r>
              <a:rPr lang="en-GB" baseline="0" noProof="0" dirty="0" smtClean="0"/>
              <a:t> of the ball. The x and y coordinate are the </a:t>
            </a:r>
            <a:r>
              <a:rPr lang="en-GB" baseline="0" noProof="0" dirty="0" err="1" smtClean="0"/>
              <a:t>center</a:t>
            </a:r>
            <a:r>
              <a:rPr lang="en-GB" baseline="0" noProof="0" dirty="0" smtClean="0"/>
              <a:t> of the circle</a:t>
            </a:r>
          </a:p>
          <a:p>
            <a:r>
              <a:rPr lang="en-GB" baseline="0" noProof="0" dirty="0" smtClean="0"/>
              <a:t>For the multi-layer the process is similar, but to make easier the calculation first each layer is rotated to the XY plane, then is computed the z coordinate for each layer. After that the calculated </a:t>
            </a:r>
            <a:r>
              <a:rPr lang="en-GB" baseline="0" noProof="0" dirty="0" err="1" smtClean="0"/>
              <a:t>center</a:t>
            </a:r>
            <a:r>
              <a:rPr lang="en-GB" baseline="0" noProof="0" dirty="0" smtClean="0"/>
              <a:t> of the ball in each layer is rotated back to the original plane, and a mean is done with all the </a:t>
            </a:r>
            <a:r>
              <a:rPr lang="en-GB" baseline="0" noProof="0" dirty="0" err="1" smtClean="0"/>
              <a:t>centers</a:t>
            </a:r>
            <a:endParaRPr lang="en-GB" noProof="0" dirty="0"/>
          </a:p>
        </p:txBody>
      </p:sp>
    </p:spTree>
    <p:extLst>
      <p:ext uri="{BB962C8B-B14F-4D97-AF65-F5344CB8AC3E}">
        <p14:creationId xmlns:p14="http://schemas.microsoft.com/office/powerpoint/2010/main" val="27214254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r>
              <a:rPr lang="en-GB" noProof="0" dirty="0" smtClean="0"/>
              <a:t>Relating</a:t>
            </a:r>
            <a:r>
              <a:rPr lang="en-GB" baseline="0" noProof="0" dirty="0" smtClean="0"/>
              <a:t> the radius of the section of the ball detected with radius of the ball, it’s possible to calculate the distance d, from the </a:t>
            </a:r>
            <a:r>
              <a:rPr lang="en-GB" baseline="0" noProof="0" dirty="0" err="1" smtClean="0"/>
              <a:t>center</a:t>
            </a:r>
            <a:r>
              <a:rPr lang="en-GB" baseline="0" noProof="0" dirty="0" smtClean="0"/>
              <a:t> of the circle to the </a:t>
            </a:r>
            <a:r>
              <a:rPr lang="en-GB" baseline="0" noProof="0" dirty="0" err="1" smtClean="0"/>
              <a:t>center</a:t>
            </a:r>
            <a:r>
              <a:rPr lang="en-GB" baseline="0" noProof="0" dirty="0" smtClean="0"/>
              <a:t> of the ball. That is obtained the z coordinate of the </a:t>
            </a:r>
            <a:r>
              <a:rPr lang="en-GB" baseline="0" noProof="0" dirty="0" err="1" smtClean="0"/>
              <a:t>center</a:t>
            </a:r>
            <a:r>
              <a:rPr lang="en-GB" baseline="0" noProof="0" dirty="0" smtClean="0"/>
              <a:t> of the ball. The x and y coordinate are the </a:t>
            </a:r>
            <a:r>
              <a:rPr lang="en-GB" baseline="0" noProof="0" dirty="0" err="1" smtClean="0"/>
              <a:t>center</a:t>
            </a:r>
            <a:r>
              <a:rPr lang="en-GB" baseline="0" noProof="0" dirty="0" smtClean="0"/>
              <a:t> of the circle</a:t>
            </a:r>
          </a:p>
          <a:p>
            <a:r>
              <a:rPr lang="en-GB" baseline="0" noProof="0" dirty="0" smtClean="0"/>
              <a:t>For the multi-layer the process is similar, but to make easier the calculation first each layer is rotated to the XY plane, then is computed the z coordinate for each layer. After that the calculated </a:t>
            </a:r>
            <a:r>
              <a:rPr lang="en-GB" baseline="0" noProof="0" dirty="0" err="1" smtClean="0"/>
              <a:t>center</a:t>
            </a:r>
            <a:r>
              <a:rPr lang="en-GB" baseline="0" noProof="0" dirty="0" smtClean="0"/>
              <a:t> of the ball in each layer is rotated back to the original plane, and a mean is done with all the </a:t>
            </a:r>
            <a:r>
              <a:rPr lang="en-GB" baseline="0" noProof="0" dirty="0" err="1" smtClean="0"/>
              <a:t>centers</a:t>
            </a:r>
            <a:endParaRPr lang="en-GB" noProof="0" dirty="0"/>
          </a:p>
        </p:txBody>
      </p:sp>
    </p:spTree>
    <p:extLst>
      <p:ext uri="{BB962C8B-B14F-4D97-AF65-F5344CB8AC3E}">
        <p14:creationId xmlns:p14="http://schemas.microsoft.com/office/powerpoint/2010/main" val="2869184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endParaRPr lang="en-GB"/>
          </a:p>
        </p:txBody>
      </p:sp>
    </p:spTree>
    <p:extLst>
      <p:ext uri="{BB962C8B-B14F-4D97-AF65-F5344CB8AC3E}">
        <p14:creationId xmlns:p14="http://schemas.microsoft.com/office/powerpoint/2010/main" val="1627136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r>
              <a:rPr lang="en-GB" noProof="0" dirty="0" smtClean="0"/>
              <a:t>We have our</a:t>
            </a:r>
            <a:r>
              <a:rPr lang="en-GB" baseline="0" noProof="0" dirty="0" smtClean="0"/>
              <a:t> own project for an autonomous vehicle on the department of mechanical engineering, the </a:t>
            </a:r>
            <a:r>
              <a:rPr lang="en-GB" baseline="0" noProof="0" dirty="0" err="1" smtClean="0"/>
              <a:t>atlascar</a:t>
            </a:r>
            <a:r>
              <a:rPr lang="en-GB" baseline="0" noProof="0" dirty="0" smtClean="0"/>
              <a:t>, where this work is integrated</a:t>
            </a:r>
          </a:p>
          <a:p>
            <a:r>
              <a:rPr lang="en-GB" sz="1200" b="0" i="0" u="none" strike="noStrike" kern="1200" baseline="0" dirty="0" smtClean="0">
                <a:solidFill>
                  <a:schemeClr val="tx1"/>
                </a:solidFill>
                <a:latin typeface="+mn-lt"/>
                <a:ea typeface="+mn-ea"/>
                <a:cs typeface="+mn-cs"/>
              </a:rPr>
              <a:t>The main purpose is the research and development of solutions on autonomous driving and Advanced Driver Assistance System (ADAS).</a:t>
            </a:r>
          </a:p>
          <a:p>
            <a:r>
              <a:rPr lang="en-GB" sz="1200" b="0" i="0" u="none" strike="noStrike" kern="1200" baseline="0" noProof="0" dirty="0" smtClean="0">
                <a:solidFill>
                  <a:schemeClr val="tx1"/>
                </a:solidFill>
                <a:latin typeface="+mn-lt"/>
                <a:ea typeface="+mn-ea"/>
                <a:cs typeface="+mn-cs"/>
              </a:rPr>
              <a:t>So, this work has as objective develop a new automatic calibration method to calibrate the sensors on board the car</a:t>
            </a:r>
            <a:endParaRPr lang="en-GB" noProof="0" dirty="0"/>
          </a:p>
        </p:txBody>
      </p:sp>
    </p:spTree>
    <p:extLst>
      <p:ext uri="{BB962C8B-B14F-4D97-AF65-F5344CB8AC3E}">
        <p14:creationId xmlns:p14="http://schemas.microsoft.com/office/powerpoint/2010/main" val="7331616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r>
              <a:rPr lang="pt-PT" sz="1200" b="0" i="0" u="none" strike="noStrike" kern="1200" baseline="0" dirty="0" smtClean="0">
                <a:solidFill>
                  <a:schemeClr val="tx1"/>
                </a:solidFill>
                <a:latin typeface="+mn-lt"/>
                <a:ea typeface="+mn-ea"/>
                <a:cs typeface="+mn-cs"/>
              </a:rPr>
              <a:t>Sample consensos </a:t>
            </a:r>
            <a:r>
              <a:rPr lang="pt-PT" sz="1200" b="0" i="0" u="none" strike="noStrike" kern="1200" baseline="0" dirty="0" err="1" smtClean="0">
                <a:solidFill>
                  <a:schemeClr val="tx1"/>
                </a:solidFill>
                <a:latin typeface="+mn-lt"/>
                <a:ea typeface="+mn-ea"/>
                <a:cs typeface="+mn-cs"/>
              </a:rPr>
              <a:t>model</a:t>
            </a:r>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is an iterative method used to estimate parameters of a mathematical model from a set of data containing outliers.</a:t>
            </a:r>
            <a:endParaRPr lang="en-GB" dirty="0"/>
          </a:p>
        </p:txBody>
      </p:sp>
    </p:spTree>
    <p:extLst>
      <p:ext uri="{BB962C8B-B14F-4D97-AF65-F5344CB8AC3E}">
        <p14:creationId xmlns:p14="http://schemas.microsoft.com/office/powerpoint/2010/main" val="22690228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r>
              <a:rPr lang="pt-PT" sz="1200" b="0" i="0" u="none" strike="noStrike" kern="1200" baseline="0" dirty="0" smtClean="0">
                <a:solidFill>
                  <a:schemeClr val="tx1"/>
                </a:solidFill>
                <a:latin typeface="+mn-lt"/>
                <a:ea typeface="+mn-ea"/>
                <a:cs typeface="+mn-cs"/>
              </a:rPr>
              <a:t>Sample consensos </a:t>
            </a:r>
            <a:r>
              <a:rPr lang="pt-PT" sz="1200" b="0" i="0" u="none" strike="noStrike" kern="1200" baseline="0" dirty="0" err="1" smtClean="0">
                <a:solidFill>
                  <a:schemeClr val="tx1"/>
                </a:solidFill>
                <a:latin typeface="+mn-lt"/>
                <a:ea typeface="+mn-ea"/>
                <a:cs typeface="+mn-cs"/>
              </a:rPr>
              <a:t>model</a:t>
            </a:r>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is an iterative method used to estimate parameters of a mathematical model from a set of data containing outliers.</a:t>
            </a:r>
            <a:endParaRPr lang="en-GB" dirty="0"/>
          </a:p>
        </p:txBody>
      </p:sp>
    </p:spTree>
    <p:extLst>
      <p:ext uri="{BB962C8B-B14F-4D97-AF65-F5344CB8AC3E}">
        <p14:creationId xmlns:p14="http://schemas.microsoft.com/office/powerpoint/2010/main" val="40983693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r>
              <a:rPr lang="pt-PT" sz="1200" b="0" i="0" u="none" strike="noStrike" kern="1200" baseline="0" dirty="0" smtClean="0">
                <a:solidFill>
                  <a:schemeClr val="tx1"/>
                </a:solidFill>
                <a:latin typeface="+mn-lt"/>
                <a:ea typeface="+mn-ea"/>
                <a:cs typeface="+mn-cs"/>
              </a:rPr>
              <a:t>Sample consensos </a:t>
            </a:r>
            <a:r>
              <a:rPr lang="pt-PT" sz="1200" b="0" i="0" u="none" strike="noStrike" kern="1200" baseline="0" dirty="0" err="1" smtClean="0">
                <a:solidFill>
                  <a:schemeClr val="tx1"/>
                </a:solidFill>
                <a:latin typeface="+mn-lt"/>
                <a:ea typeface="+mn-ea"/>
                <a:cs typeface="+mn-cs"/>
              </a:rPr>
              <a:t>model</a:t>
            </a:r>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is an iterative method used to estimate parameters of a mathematical model from a set of data containing outliers.</a:t>
            </a:r>
            <a:endParaRPr lang="en-GB" dirty="0"/>
          </a:p>
        </p:txBody>
      </p:sp>
    </p:spTree>
    <p:extLst>
      <p:ext uri="{BB962C8B-B14F-4D97-AF65-F5344CB8AC3E}">
        <p14:creationId xmlns:p14="http://schemas.microsoft.com/office/powerpoint/2010/main" val="37117405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r>
              <a:rPr lang="pt-PT" sz="1200" b="0" i="0" u="none" strike="noStrike" kern="1200" baseline="0" dirty="0" smtClean="0">
                <a:solidFill>
                  <a:schemeClr val="tx1"/>
                </a:solidFill>
                <a:latin typeface="+mn-lt"/>
                <a:ea typeface="+mn-ea"/>
                <a:cs typeface="+mn-cs"/>
              </a:rPr>
              <a:t>Sample consensos </a:t>
            </a:r>
            <a:r>
              <a:rPr lang="pt-PT" sz="1200" b="0" i="0" u="none" strike="noStrike" kern="1200" baseline="0" dirty="0" err="1" smtClean="0">
                <a:solidFill>
                  <a:schemeClr val="tx1"/>
                </a:solidFill>
                <a:latin typeface="+mn-lt"/>
                <a:ea typeface="+mn-ea"/>
                <a:cs typeface="+mn-cs"/>
              </a:rPr>
              <a:t>model</a:t>
            </a:r>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is an iterative method used to estimate parameters of a mathematical model from a set of data containing outliers.</a:t>
            </a:r>
            <a:endParaRPr lang="en-GB" dirty="0"/>
          </a:p>
        </p:txBody>
      </p:sp>
    </p:spTree>
    <p:extLst>
      <p:ext uri="{BB962C8B-B14F-4D97-AF65-F5344CB8AC3E}">
        <p14:creationId xmlns:p14="http://schemas.microsoft.com/office/powerpoint/2010/main" val="2275507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r>
              <a:rPr lang="pt-PT" sz="1200" b="0" i="0" u="none" strike="noStrike" kern="1200" baseline="0" dirty="0" smtClean="0">
                <a:solidFill>
                  <a:schemeClr val="tx1"/>
                </a:solidFill>
                <a:latin typeface="+mn-lt"/>
                <a:ea typeface="+mn-ea"/>
                <a:cs typeface="+mn-cs"/>
              </a:rPr>
              <a:t>Sample consensos </a:t>
            </a:r>
            <a:r>
              <a:rPr lang="pt-PT" sz="1200" b="0" i="0" u="none" strike="noStrike" kern="1200" baseline="0" dirty="0" err="1" smtClean="0">
                <a:solidFill>
                  <a:schemeClr val="tx1"/>
                </a:solidFill>
                <a:latin typeface="+mn-lt"/>
                <a:ea typeface="+mn-ea"/>
                <a:cs typeface="+mn-cs"/>
              </a:rPr>
              <a:t>model</a:t>
            </a:r>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is an iterative method used to estimate parameters of a mathematical model from a set of data containing outliers.</a:t>
            </a:r>
            <a:endParaRPr lang="en-GB" dirty="0"/>
          </a:p>
        </p:txBody>
      </p:sp>
    </p:spTree>
    <p:extLst>
      <p:ext uri="{BB962C8B-B14F-4D97-AF65-F5344CB8AC3E}">
        <p14:creationId xmlns:p14="http://schemas.microsoft.com/office/powerpoint/2010/main" val="27989996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r>
              <a:rPr lang="pt-PT" sz="1200" b="0" i="0" u="none" strike="noStrike" kern="1200" baseline="0" dirty="0" smtClean="0">
                <a:solidFill>
                  <a:schemeClr val="tx1"/>
                </a:solidFill>
                <a:latin typeface="+mn-lt"/>
                <a:ea typeface="+mn-ea"/>
                <a:cs typeface="+mn-cs"/>
              </a:rPr>
              <a:t>Sample consensos </a:t>
            </a:r>
            <a:r>
              <a:rPr lang="pt-PT" sz="1200" b="0" i="0" u="none" strike="noStrike" kern="1200" baseline="0" dirty="0" err="1" smtClean="0">
                <a:solidFill>
                  <a:schemeClr val="tx1"/>
                </a:solidFill>
                <a:latin typeface="+mn-lt"/>
                <a:ea typeface="+mn-ea"/>
                <a:cs typeface="+mn-cs"/>
              </a:rPr>
              <a:t>model</a:t>
            </a:r>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is an iterative method used to estimate parameters of a mathematical model from a set of data containing outliers.</a:t>
            </a:r>
            <a:endParaRPr lang="en-GB" dirty="0"/>
          </a:p>
        </p:txBody>
      </p:sp>
    </p:spTree>
    <p:extLst>
      <p:ext uri="{BB962C8B-B14F-4D97-AF65-F5344CB8AC3E}">
        <p14:creationId xmlns:p14="http://schemas.microsoft.com/office/powerpoint/2010/main" val="39743557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r>
              <a:rPr lang="pt-PT" sz="1200" b="0" i="0" u="none" strike="noStrike" kern="1200" baseline="0" dirty="0" smtClean="0">
                <a:solidFill>
                  <a:schemeClr val="tx1"/>
                </a:solidFill>
                <a:latin typeface="+mn-lt"/>
                <a:ea typeface="+mn-ea"/>
                <a:cs typeface="+mn-cs"/>
              </a:rPr>
              <a:t>Sample consensos </a:t>
            </a:r>
            <a:r>
              <a:rPr lang="pt-PT" sz="1200" b="0" i="0" u="none" strike="noStrike" kern="1200" baseline="0" dirty="0" err="1" smtClean="0">
                <a:solidFill>
                  <a:schemeClr val="tx1"/>
                </a:solidFill>
                <a:latin typeface="+mn-lt"/>
                <a:ea typeface="+mn-ea"/>
                <a:cs typeface="+mn-cs"/>
              </a:rPr>
              <a:t>model</a:t>
            </a:r>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is an iterative method used to estimate parameters of a mathematical model from a set of data containing outliers.</a:t>
            </a:r>
            <a:endParaRPr lang="en-GB" dirty="0"/>
          </a:p>
        </p:txBody>
      </p:sp>
    </p:spTree>
    <p:extLst>
      <p:ext uri="{BB962C8B-B14F-4D97-AF65-F5344CB8AC3E}">
        <p14:creationId xmlns:p14="http://schemas.microsoft.com/office/powerpoint/2010/main" val="41261356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endParaRPr lang="en-GB"/>
          </a:p>
        </p:txBody>
      </p:sp>
    </p:spTree>
    <p:extLst>
      <p:ext uri="{BB962C8B-B14F-4D97-AF65-F5344CB8AC3E}">
        <p14:creationId xmlns:p14="http://schemas.microsoft.com/office/powerpoint/2010/main" val="20268982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endParaRPr lang="en-GB"/>
          </a:p>
        </p:txBody>
      </p:sp>
    </p:spTree>
    <p:extLst>
      <p:ext uri="{BB962C8B-B14F-4D97-AF65-F5344CB8AC3E}">
        <p14:creationId xmlns:p14="http://schemas.microsoft.com/office/powerpoint/2010/main" val="41809794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endParaRPr lang="en-GB"/>
          </a:p>
        </p:txBody>
      </p:sp>
    </p:spTree>
    <p:extLst>
      <p:ext uri="{BB962C8B-B14F-4D97-AF65-F5344CB8AC3E}">
        <p14:creationId xmlns:p14="http://schemas.microsoft.com/office/powerpoint/2010/main" val="352115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r>
              <a:rPr lang="en-GB" noProof="0" dirty="0" smtClean="0"/>
              <a:t>We have our</a:t>
            </a:r>
            <a:r>
              <a:rPr lang="en-GB" baseline="0" noProof="0" dirty="0" smtClean="0"/>
              <a:t> own project for an autonomous vehicle on the department of mechanical engineering, the </a:t>
            </a:r>
            <a:r>
              <a:rPr lang="en-GB" baseline="0" noProof="0" dirty="0" err="1" smtClean="0"/>
              <a:t>atlascar</a:t>
            </a:r>
            <a:r>
              <a:rPr lang="en-GB" baseline="0" noProof="0" dirty="0" smtClean="0"/>
              <a:t>, where this work is integrated</a:t>
            </a:r>
          </a:p>
          <a:p>
            <a:r>
              <a:rPr lang="en-GB" sz="1200" b="0" i="0" u="none" strike="noStrike" kern="1200" baseline="0" dirty="0" smtClean="0">
                <a:solidFill>
                  <a:schemeClr val="tx1"/>
                </a:solidFill>
                <a:latin typeface="+mn-lt"/>
                <a:ea typeface="+mn-ea"/>
                <a:cs typeface="+mn-cs"/>
              </a:rPr>
              <a:t>The main purpose is the research and development of solutions on autonomous driving and Advanced Driver Assistance System (ADAS).</a:t>
            </a:r>
          </a:p>
          <a:p>
            <a:r>
              <a:rPr lang="en-GB" sz="1200" b="0" i="0" u="none" strike="noStrike" kern="1200" baseline="0" noProof="0" dirty="0" smtClean="0">
                <a:solidFill>
                  <a:schemeClr val="tx1"/>
                </a:solidFill>
                <a:latin typeface="+mn-lt"/>
                <a:ea typeface="+mn-ea"/>
                <a:cs typeface="+mn-cs"/>
              </a:rPr>
              <a:t>So, this work has as objective develop a new automatic calibration method to calibrate the sensors on board the car</a:t>
            </a:r>
            <a:endParaRPr lang="en-GB" noProof="0" dirty="0"/>
          </a:p>
        </p:txBody>
      </p:sp>
    </p:spTree>
    <p:extLst>
      <p:ext uri="{BB962C8B-B14F-4D97-AF65-F5344CB8AC3E}">
        <p14:creationId xmlns:p14="http://schemas.microsoft.com/office/powerpoint/2010/main" val="35081026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r>
              <a:rPr lang="en-GB" noProof="0" dirty="0" smtClean="0"/>
              <a:t>On this first test,</a:t>
            </a:r>
            <a:r>
              <a:rPr lang="en-GB" baseline="0" noProof="0" dirty="0" smtClean="0"/>
              <a:t> the ball was placed statically in front of each sensor at several distances, and for each distance a sample of 500 measures of the </a:t>
            </a:r>
            <a:r>
              <a:rPr lang="en-GB" baseline="0" noProof="0" dirty="0" err="1" smtClean="0"/>
              <a:t>center</a:t>
            </a:r>
            <a:r>
              <a:rPr lang="en-GB" baseline="0" noProof="0" dirty="0" smtClean="0"/>
              <a:t> of the ball were taken. Then for those samples a standard deviation of the distance was calculated</a:t>
            </a:r>
          </a:p>
          <a:p>
            <a:r>
              <a:rPr lang="en-GB" baseline="0" noProof="0" dirty="0" smtClean="0"/>
              <a:t>In the case of the </a:t>
            </a:r>
            <a:r>
              <a:rPr lang="en-GB" baseline="0" noProof="0" dirty="0" err="1" smtClean="0"/>
              <a:t>swissranger</a:t>
            </a:r>
            <a:r>
              <a:rPr lang="en-GB" baseline="0" noProof="0" dirty="0" smtClean="0"/>
              <a:t>, the ball was placed until a distance of 3 m because of its small ranger, for distances bigger then 3 m the detection of the ball does not enough density of points</a:t>
            </a:r>
          </a:p>
          <a:p>
            <a:r>
              <a:rPr lang="en-GB" baseline="0" noProof="0" dirty="0" smtClean="0"/>
              <a:t>The bigger </a:t>
            </a:r>
            <a:r>
              <a:rPr lang="en-GB" baseline="0" noProof="0" dirty="0" err="1" smtClean="0"/>
              <a:t>oscilation</a:t>
            </a:r>
            <a:r>
              <a:rPr lang="en-GB" baseline="0" noProof="0" dirty="0" smtClean="0"/>
              <a:t> on the </a:t>
            </a:r>
            <a:r>
              <a:rPr lang="en-GB" baseline="0" noProof="0" dirty="0" err="1" smtClean="0"/>
              <a:t>multy</a:t>
            </a:r>
            <a:r>
              <a:rPr lang="en-GB" baseline="0" noProof="0" dirty="0" smtClean="0"/>
              <a:t>-layer laser, green line, its because of its associated error of +/- 10 cm. And for the remaining sensors we can verify that the distance does not influence much the detection of the ball, and the process seems no to included more error than the error associated to each sensor </a:t>
            </a:r>
            <a:endParaRPr lang="en-GB" noProof="0" dirty="0"/>
          </a:p>
        </p:txBody>
      </p:sp>
    </p:spTree>
    <p:extLst>
      <p:ext uri="{BB962C8B-B14F-4D97-AF65-F5344CB8AC3E}">
        <p14:creationId xmlns:p14="http://schemas.microsoft.com/office/powerpoint/2010/main" val="19360393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r>
              <a:rPr lang="en-GB" noProof="0" dirty="0" smtClean="0"/>
              <a:t>On the </a:t>
            </a:r>
            <a:r>
              <a:rPr lang="en-GB" noProof="0" dirty="0" err="1" smtClean="0"/>
              <a:t>conistency</a:t>
            </a:r>
            <a:r>
              <a:rPr lang="en-GB" noProof="0" dirty="0" smtClean="0"/>
              <a:t> of the 3D transformation</a:t>
            </a:r>
            <a:r>
              <a:rPr lang="en-GB" baseline="0" noProof="0" dirty="0" smtClean="0"/>
              <a:t> estimation, several sizes of the point clouds were used, and for each different size 20 calibration were done.</a:t>
            </a:r>
          </a:p>
          <a:p>
            <a:r>
              <a:rPr lang="en-GB" baseline="0" noProof="0" dirty="0" smtClean="0"/>
              <a:t>This graphic shows the standard deviation of the translation between pairs of sensors</a:t>
            </a:r>
          </a:p>
          <a:p>
            <a:r>
              <a:rPr lang="en-GB" baseline="0" noProof="0" dirty="0" smtClean="0"/>
              <a:t>For the translation it’s concluded that from 15 point per cloud the standard deviation presents little variation </a:t>
            </a:r>
            <a:endParaRPr lang="en-GB" noProof="0" dirty="0"/>
          </a:p>
        </p:txBody>
      </p:sp>
    </p:spTree>
    <p:extLst>
      <p:ext uri="{BB962C8B-B14F-4D97-AF65-F5344CB8AC3E}">
        <p14:creationId xmlns:p14="http://schemas.microsoft.com/office/powerpoint/2010/main" val="36514709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r>
              <a:rPr lang="en-GB" noProof="0" dirty="0" smtClean="0"/>
              <a:t>The procedure for the Euler angles is the same used for the translation</a:t>
            </a:r>
          </a:p>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smtClean="0"/>
              <a:t>And the result is </a:t>
            </a:r>
            <a:r>
              <a:rPr lang="pt-PT" dirty="0" smtClean="0"/>
              <a:t>similar,</a:t>
            </a:r>
            <a:r>
              <a:rPr lang="pt-PT" baseline="0" dirty="0" smtClean="0"/>
              <a:t> </a:t>
            </a:r>
            <a:r>
              <a:rPr lang="en-GB" baseline="0" noProof="0" dirty="0" smtClean="0"/>
              <a:t>from 15 point per cloud the standard deviation presents little variation </a:t>
            </a:r>
            <a:endParaRPr lang="en-GB" noProof="0" dirty="0" smtClean="0"/>
          </a:p>
          <a:p>
            <a:endParaRPr lang="en-GB" dirty="0"/>
          </a:p>
        </p:txBody>
      </p:sp>
    </p:spTree>
    <p:extLst>
      <p:ext uri="{BB962C8B-B14F-4D97-AF65-F5344CB8AC3E}">
        <p14:creationId xmlns:p14="http://schemas.microsoft.com/office/powerpoint/2010/main" val="16303279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endParaRPr lang="en-GB"/>
          </a:p>
        </p:txBody>
      </p:sp>
    </p:spTree>
    <p:extLst>
      <p:ext uri="{BB962C8B-B14F-4D97-AF65-F5344CB8AC3E}">
        <p14:creationId xmlns:p14="http://schemas.microsoft.com/office/powerpoint/2010/main" val="6535897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r>
              <a:rPr lang="en-GB" noProof="0" dirty="0" smtClean="0"/>
              <a:t>The procedure for the Euler angles is the same used for the translation</a:t>
            </a:r>
          </a:p>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smtClean="0"/>
              <a:t>And the result is </a:t>
            </a:r>
            <a:r>
              <a:rPr lang="pt-PT" dirty="0" smtClean="0"/>
              <a:t>similar,</a:t>
            </a:r>
            <a:r>
              <a:rPr lang="pt-PT" baseline="0" dirty="0" smtClean="0"/>
              <a:t> </a:t>
            </a:r>
            <a:r>
              <a:rPr lang="en-GB" baseline="0" noProof="0" dirty="0" smtClean="0"/>
              <a:t>from 15 point per cloud the standard deviation presents little variation </a:t>
            </a:r>
            <a:endParaRPr lang="en-GB" noProof="0" dirty="0" smtClean="0"/>
          </a:p>
          <a:p>
            <a:endParaRPr lang="en-GB" dirty="0"/>
          </a:p>
        </p:txBody>
      </p:sp>
    </p:spTree>
    <p:extLst>
      <p:ext uri="{BB962C8B-B14F-4D97-AF65-F5344CB8AC3E}">
        <p14:creationId xmlns:p14="http://schemas.microsoft.com/office/powerpoint/2010/main" val="20345958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r>
              <a:rPr lang="en-GB" noProof="0" dirty="0" smtClean="0"/>
              <a:t>The procedure for the Euler angles is the same used for the translation</a:t>
            </a:r>
          </a:p>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smtClean="0"/>
              <a:t>And the result is </a:t>
            </a:r>
            <a:r>
              <a:rPr lang="pt-PT" dirty="0" smtClean="0"/>
              <a:t>similar,</a:t>
            </a:r>
            <a:r>
              <a:rPr lang="pt-PT" baseline="0" dirty="0" smtClean="0"/>
              <a:t> </a:t>
            </a:r>
            <a:r>
              <a:rPr lang="en-GB" baseline="0" noProof="0" dirty="0" smtClean="0"/>
              <a:t>from 15 point per cloud the standard deviation presents little variation </a:t>
            </a:r>
            <a:endParaRPr lang="en-GB" noProof="0" dirty="0" smtClean="0"/>
          </a:p>
          <a:p>
            <a:endParaRPr lang="en-GB" dirty="0"/>
          </a:p>
        </p:txBody>
      </p:sp>
    </p:spTree>
    <p:extLst>
      <p:ext uri="{BB962C8B-B14F-4D97-AF65-F5344CB8AC3E}">
        <p14:creationId xmlns:p14="http://schemas.microsoft.com/office/powerpoint/2010/main" val="36397552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r>
              <a:rPr lang="en-GB" noProof="0" dirty="0" smtClean="0"/>
              <a:t>The procedure for the Euler angles is the same used for the translation</a:t>
            </a:r>
          </a:p>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smtClean="0"/>
              <a:t>And the result is </a:t>
            </a:r>
            <a:r>
              <a:rPr lang="pt-PT" dirty="0" smtClean="0"/>
              <a:t>similar,</a:t>
            </a:r>
            <a:r>
              <a:rPr lang="pt-PT" baseline="0" dirty="0" smtClean="0"/>
              <a:t> </a:t>
            </a:r>
            <a:r>
              <a:rPr lang="en-GB" baseline="0" noProof="0" dirty="0" smtClean="0"/>
              <a:t>from 15 point per cloud the standard deviation presents little variation </a:t>
            </a:r>
            <a:endParaRPr lang="en-GB" noProof="0" dirty="0" smtClean="0"/>
          </a:p>
          <a:p>
            <a:endParaRPr lang="en-GB" dirty="0"/>
          </a:p>
        </p:txBody>
      </p:sp>
    </p:spTree>
    <p:extLst>
      <p:ext uri="{BB962C8B-B14F-4D97-AF65-F5344CB8AC3E}">
        <p14:creationId xmlns:p14="http://schemas.microsoft.com/office/powerpoint/2010/main" val="28827116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r>
              <a:rPr lang="en-GB" noProof="0" dirty="0" smtClean="0"/>
              <a:t>The procedure for the Euler angles is the same used for the translation</a:t>
            </a:r>
          </a:p>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smtClean="0"/>
              <a:t>And the result is </a:t>
            </a:r>
            <a:r>
              <a:rPr lang="pt-PT" dirty="0" smtClean="0"/>
              <a:t>similar,</a:t>
            </a:r>
            <a:r>
              <a:rPr lang="pt-PT" baseline="0" dirty="0" smtClean="0"/>
              <a:t> </a:t>
            </a:r>
            <a:r>
              <a:rPr lang="en-GB" baseline="0" noProof="0" dirty="0" smtClean="0"/>
              <a:t>from 15 point per cloud the standard deviation presents little variation </a:t>
            </a:r>
            <a:endParaRPr lang="en-GB" noProof="0" dirty="0" smtClean="0"/>
          </a:p>
          <a:p>
            <a:endParaRPr lang="en-GB" dirty="0"/>
          </a:p>
        </p:txBody>
      </p:sp>
    </p:spTree>
    <p:extLst>
      <p:ext uri="{BB962C8B-B14F-4D97-AF65-F5344CB8AC3E}">
        <p14:creationId xmlns:p14="http://schemas.microsoft.com/office/powerpoint/2010/main" val="10783121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r>
              <a:rPr lang="en-GB" noProof="0" dirty="0" smtClean="0"/>
              <a:t>The procedure for the Euler angles is the same used for the translation</a:t>
            </a:r>
          </a:p>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smtClean="0"/>
              <a:t>And the result is </a:t>
            </a:r>
            <a:r>
              <a:rPr lang="pt-PT" dirty="0" smtClean="0"/>
              <a:t>similar,</a:t>
            </a:r>
            <a:r>
              <a:rPr lang="pt-PT" baseline="0" dirty="0" smtClean="0"/>
              <a:t> </a:t>
            </a:r>
            <a:r>
              <a:rPr lang="en-GB" baseline="0" noProof="0" dirty="0" smtClean="0"/>
              <a:t>from 15 point per cloud the standard deviation presents little variation </a:t>
            </a:r>
            <a:endParaRPr lang="en-GB" noProof="0" dirty="0" smtClean="0"/>
          </a:p>
          <a:p>
            <a:endParaRPr lang="en-GB" dirty="0"/>
          </a:p>
        </p:txBody>
      </p:sp>
    </p:spTree>
    <p:extLst>
      <p:ext uri="{BB962C8B-B14F-4D97-AF65-F5344CB8AC3E}">
        <p14:creationId xmlns:p14="http://schemas.microsoft.com/office/powerpoint/2010/main" val="28877499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r>
              <a:rPr lang="en-GB" noProof="0" dirty="0" smtClean="0"/>
              <a:t>The procedure for the Euler angles is the same used for the translation</a:t>
            </a:r>
          </a:p>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smtClean="0"/>
              <a:t>And the result is </a:t>
            </a:r>
            <a:r>
              <a:rPr lang="pt-PT" dirty="0" smtClean="0"/>
              <a:t>similar,</a:t>
            </a:r>
            <a:r>
              <a:rPr lang="pt-PT" baseline="0" dirty="0" smtClean="0"/>
              <a:t> </a:t>
            </a:r>
            <a:r>
              <a:rPr lang="en-GB" baseline="0" noProof="0" dirty="0" smtClean="0"/>
              <a:t>from 15 point per cloud the standard deviation presents little variation </a:t>
            </a:r>
            <a:endParaRPr lang="en-GB" noProof="0" dirty="0" smtClean="0"/>
          </a:p>
          <a:p>
            <a:endParaRPr lang="en-GB" dirty="0"/>
          </a:p>
        </p:txBody>
      </p:sp>
    </p:spTree>
    <p:extLst>
      <p:ext uri="{BB962C8B-B14F-4D97-AF65-F5344CB8AC3E}">
        <p14:creationId xmlns:p14="http://schemas.microsoft.com/office/powerpoint/2010/main" val="4151045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r>
              <a:rPr lang="en-GB" noProof="0" dirty="0" err="1" smtClean="0"/>
              <a:t>Dentro</a:t>
            </a:r>
            <a:r>
              <a:rPr lang="en-GB" noProof="0" dirty="0" smtClean="0"/>
              <a:t> </a:t>
            </a:r>
            <a:r>
              <a:rPr lang="en-GB" noProof="0" dirty="0" err="1" smtClean="0"/>
              <a:t>deste</a:t>
            </a:r>
            <a:r>
              <a:rPr lang="en-GB" noProof="0" dirty="0" smtClean="0"/>
              <a:t> </a:t>
            </a:r>
            <a:r>
              <a:rPr lang="en-GB" noProof="0" dirty="0" err="1" smtClean="0"/>
              <a:t>objetivo</a:t>
            </a:r>
            <a:r>
              <a:rPr lang="en-GB" noProof="0" dirty="0" smtClean="0"/>
              <a:t> </a:t>
            </a:r>
            <a:r>
              <a:rPr lang="en-GB" noProof="0" dirty="0" err="1" smtClean="0"/>
              <a:t>está</a:t>
            </a:r>
            <a:r>
              <a:rPr lang="en-GB" noProof="0" dirty="0" smtClean="0"/>
              <a:t> </a:t>
            </a:r>
            <a:r>
              <a:rPr lang="en-GB" noProof="0" dirty="0" err="1" smtClean="0"/>
              <a:t>implicito</a:t>
            </a:r>
            <a:r>
              <a:rPr lang="en-GB" noProof="0" dirty="0" smtClean="0"/>
              <a:t> a </a:t>
            </a:r>
            <a:r>
              <a:rPr lang="en-GB" noProof="0" dirty="0" err="1" smtClean="0"/>
              <a:t>criação</a:t>
            </a:r>
            <a:r>
              <a:rPr lang="en-GB" noProof="0" dirty="0" smtClean="0"/>
              <a:t> de </a:t>
            </a:r>
            <a:r>
              <a:rPr lang="en-GB" noProof="0" dirty="0" err="1" smtClean="0"/>
              <a:t>uma</a:t>
            </a:r>
            <a:r>
              <a:rPr lang="en-GB" noProof="0" dirty="0" smtClean="0"/>
              <a:t> </a:t>
            </a:r>
            <a:r>
              <a:rPr lang="en-GB" noProof="0" dirty="0" err="1" smtClean="0"/>
              <a:t>algoritmo</a:t>
            </a:r>
            <a:r>
              <a:rPr lang="en-GB" noProof="0" dirty="0" smtClean="0"/>
              <a:t> para a </a:t>
            </a:r>
            <a:r>
              <a:rPr lang="en-GB" noProof="0" dirty="0" err="1" smtClean="0"/>
              <a:t>deteção</a:t>
            </a:r>
            <a:r>
              <a:rPr lang="en-GB" noProof="0" dirty="0" smtClean="0"/>
              <a:t> da bola ….</a:t>
            </a:r>
            <a:endParaRPr lang="en-GB" noProof="0" dirty="0"/>
          </a:p>
        </p:txBody>
      </p:sp>
    </p:spTree>
    <p:extLst>
      <p:ext uri="{BB962C8B-B14F-4D97-AF65-F5344CB8AC3E}">
        <p14:creationId xmlns:p14="http://schemas.microsoft.com/office/powerpoint/2010/main" val="10912141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r>
              <a:rPr lang="en-GB" noProof="0" dirty="0" smtClean="0"/>
              <a:t>The procedure for the Euler angles is the same used for the translation</a:t>
            </a:r>
          </a:p>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smtClean="0"/>
              <a:t>And the result is </a:t>
            </a:r>
            <a:r>
              <a:rPr lang="pt-PT" dirty="0" smtClean="0"/>
              <a:t>similar,</a:t>
            </a:r>
            <a:r>
              <a:rPr lang="pt-PT" baseline="0" dirty="0" smtClean="0"/>
              <a:t> </a:t>
            </a:r>
            <a:r>
              <a:rPr lang="en-GB" baseline="0" noProof="0" dirty="0" smtClean="0"/>
              <a:t>from 15 point per cloud the standard deviation presents little variation </a:t>
            </a:r>
            <a:endParaRPr lang="en-GB" noProof="0" dirty="0" smtClean="0"/>
          </a:p>
          <a:p>
            <a:endParaRPr lang="en-GB" dirty="0"/>
          </a:p>
        </p:txBody>
      </p:sp>
    </p:spTree>
    <p:extLst>
      <p:ext uri="{BB962C8B-B14F-4D97-AF65-F5344CB8AC3E}">
        <p14:creationId xmlns:p14="http://schemas.microsoft.com/office/powerpoint/2010/main" val="21451014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r>
              <a:rPr lang="en-GB" noProof="0" dirty="0" smtClean="0"/>
              <a:t>The procedure for the Euler angles is the same used for the translation</a:t>
            </a:r>
          </a:p>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smtClean="0"/>
              <a:t>And the result is </a:t>
            </a:r>
            <a:r>
              <a:rPr lang="pt-PT" dirty="0" smtClean="0"/>
              <a:t>similar,</a:t>
            </a:r>
            <a:r>
              <a:rPr lang="pt-PT" baseline="0" dirty="0" smtClean="0"/>
              <a:t> </a:t>
            </a:r>
            <a:r>
              <a:rPr lang="en-GB" baseline="0" noProof="0" dirty="0" smtClean="0"/>
              <a:t>from 15 point per cloud the standard deviation presents little variation </a:t>
            </a:r>
            <a:endParaRPr lang="en-GB" noProof="0" dirty="0" smtClean="0"/>
          </a:p>
          <a:p>
            <a:endParaRPr lang="en-GB" dirty="0"/>
          </a:p>
        </p:txBody>
      </p:sp>
    </p:spTree>
    <p:extLst>
      <p:ext uri="{BB962C8B-B14F-4D97-AF65-F5344CB8AC3E}">
        <p14:creationId xmlns:p14="http://schemas.microsoft.com/office/powerpoint/2010/main" val="18419113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r>
              <a:rPr lang="en-GB" noProof="0" dirty="0" smtClean="0"/>
              <a:t>The procedure for the Euler angles is the same used for the translation</a:t>
            </a:r>
          </a:p>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smtClean="0"/>
              <a:t>And the result is </a:t>
            </a:r>
            <a:r>
              <a:rPr lang="pt-PT" dirty="0" smtClean="0"/>
              <a:t>similar,</a:t>
            </a:r>
            <a:r>
              <a:rPr lang="pt-PT" baseline="0" dirty="0" smtClean="0"/>
              <a:t> </a:t>
            </a:r>
            <a:r>
              <a:rPr lang="en-GB" baseline="0" noProof="0" dirty="0" smtClean="0"/>
              <a:t>from 15 point per cloud the standard deviation presents little variation </a:t>
            </a:r>
            <a:endParaRPr lang="en-GB" noProof="0" dirty="0" smtClean="0"/>
          </a:p>
          <a:p>
            <a:endParaRPr lang="en-GB" dirty="0"/>
          </a:p>
        </p:txBody>
      </p:sp>
    </p:spTree>
    <p:extLst>
      <p:ext uri="{BB962C8B-B14F-4D97-AF65-F5344CB8AC3E}">
        <p14:creationId xmlns:p14="http://schemas.microsoft.com/office/powerpoint/2010/main" val="20756299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r>
              <a:rPr lang="en-GB" noProof="0" dirty="0" smtClean="0"/>
              <a:t>The procedure for the Euler angles is the same used for the translation</a:t>
            </a:r>
          </a:p>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smtClean="0"/>
              <a:t>And the result is </a:t>
            </a:r>
            <a:r>
              <a:rPr lang="pt-PT" dirty="0" smtClean="0"/>
              <a:t>similar,</a:t>
            </a:r>
            <a:r>
              <a:rPr lang="pt-PT" baseline="0" dirty="0" smtClean="0"/>
              <a:t> </a:t>
            </a:r>
            <a:r>
              <a:rPr lang="en-GB" baseline="0" noProof="0" dirty="0" smtClean="0"/>
              <a:t>from 15 point per cloud the standard deviation presents little variation </a:t>
            </a:r>
            <a:endParaRPr lang="en-GB" noProof="0" dirty="0" smtClean="0"/>
          </a:p>
          <a:p>
            <a:endParaRPr lang="en-GB" dirty="0"/>
          </a:p>
        </p:txBody>
      </p:sp>
    </p:spTree>
    <p:extLst>
      <p:ext uri="{BB962C8B-B14F-4D97-AF65-F5344CB8AC3E}">
        <p14:creationId xmlns:p14="http://schemas.microsoft.com/office/powerpoint/2010/main" val="19597983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r>
              <a:rPr lang="en-GB" noProof="0" dirty="0" smtClean="0"/>
              <a:t>The procedure for the Euler angles is the same used for the translation</a:t>
            </a:r>
          </a:p>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smtClean="0"/>
              <a:t>And the result is </a:t>
            </a:r>
            <a:r>
              <a:rPr lang="pt-PT" dirty="0" smtClean="0"/>
              <a:t>similar,</a:t>
            </a:r>
            <a:r>
              <a:rPr lang="pt-PT" baseline="0" dirty="0" smtClean="0"/>
              <a:t> </a:t>
            </a:r>
            <a:r>
              <a:rPr lang="en-GB" baseline="0" noProof="0" dirty="0" smtClean="0"/>
              <a:t>from 15 point per cloud the standard deviation presents little variation </a:t>
            </a:r>
            <a:endParaRPr lang="en-GB" noProof="0" dirty="0" smtClean="0"/>
          </a:p>
          <a:p>
            <a:endParaRPr lang="en-GB" dirty="0"/>
          </a:p>
        </p:txBody>
      </p:sp>
    </p:spTree>
    <p:extLst>
      <p:ext uri="{BB962C8B-B14F-4D97-AF65-F5344CB8AC3E}">
        <p14:creationId xmlns:p14="http://schemas.microsoft.com/office/powerpoint/2010/main" val="19789392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r>
              <a:rPr lang="en-GB" noProof="0" dirty="0" smtClean="0"/>
              <a:t>The procedure for the Euler angles is the same used for the translation</a:t>
            </a:r>
          </a:p>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smtClean="0"/>
              <a:t>And the result is </a:t>
            </a:r>
            <a:r>
              <a:rPr lang="pt-PT" dirty="0" smtClean="0"/>
              <a:t>similar,</a:t>
            </a:r>
            <a:r>
              <a:rPr lang="pt-PT" baseline="0" dirty="0" smtClean="0"/>
              <a:t> </a:t>
            </a:r>
            <a:r>
              <a:rPr lang="en-GB" baseline="0" noProof="0" dirty="0" smtClean="0"/>
              <a:t>from 15 point per cloud the standard deviation presents little variation </a:t>
            </a:r>
            <a:endParaRPr lang="en-GB" noProof="0" dirty="0" smtClean="0"/>
          </a:p>
          <a:p>
            <a:endParaRPr lang="en-GB" dirty="0"/>
          </a:p>
        </p:txBody>
      </p:sp>
    </p:spTree>
    <p:extLst>
      <p:ext uri="{BB962C8B-B14F-4D97-AF65-F5344CB8AC3E}">
        <p14:creationId xmlns:p14="http://schemas.microsoft.com/office/powerpoint/2010/main" val="23773118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r>
              <a:rPr lang="en-GB" noProof="0" dirty="0" smtClean="0"/>
              <a:t>The procedure for the Euler angles is the same used for the translation</a:t>
            </a:r>
          </a:p>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smtClean="0"/>
              <a:t>And the result is </a:t>
            </a:r>
            <a:r>
              <a:rPr lang="pt-PT" dirty="0" smtClean="0"/>
              <a:t>similar,</a:t>
            </a:r>
            <a:r>
              <a:rPr lang="pt-PT" baseline="0" dirty="0" smtClean="0"/>
              <a:t> </a:t>
            </a:r>
            <a:r>
              <a:rPr lang="en-GB" baseline="0" noProof="0" dirty="0" smtClean="0"/>
              <a:t>from 15 point per cloud the standard deviation presents little variation </a:t>
            </a:r>
            <a:endParaRPr lang="en-GB" noProof="0" dirty="0" smtClean="0"/>
          </a:p>
          <a:p>
            <a:endParaRPr lang="en-GB" dirty="0"/>
          </a:p>
        </p:txBody>
      </p:sp>
    </p:spTree>
    <p:extLst>
      <p:ext uri="{BB962C8B-B14F-4D97-AF65-F5344CB8AC3E}">
        <p14:creationId xmlns:p14="http://schemas.microsoft.com/office/powerpoint/2010/main" val="1177733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r>
              <a:rPr lang="en-GB" noProof="0" dirty="0" smtClean="0"/>
              <a:t>The procedure for the Euler angles is the same used for the translation</a:t>
            </a:r>
          </a:p>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smtClean="0"/>
              <a:t>And the result is </a:t>
            </a:r>
            <a:r>
              <a:rPr lang="pt-PT" dirty="0" smtClean="0"/>
              <a:t>similar,</a:t>
            </a:r>
            <a:r>
              <a:rPr lang="pt-PT" baseline="0" dirty="0" smtClean="0"/>
              <a:t> </a:t>
            </a:r>
            <a:r>
              <a:rPr lang="en-GB" baseline="0" noProof="0" dirty="0" smtClean="0"/>
              <a:t>from 15 point per cloud the standard deviation presents little variation </a:t>
            </a:r>
            <a:endParaRPr lang="en-GB" noProof="0" dirty="0" smtClean="0"/>
          </a:p>
          <a:p>
            <a:endParaRPr lang="en-GB" dirty="0"/>
          </a:p>
        </p:txBody>
      </p:sp>
    </p:spTree>
    <p:extLst>
      <p:ext uri="{BB962C8B-B14F-4D97-AF65-F5344CB8AC3E}">
        <p14:creationId xmlns:p14="http://schemas.microsoft.com/office/powerpoint/2010/main" val="7714895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r>
              <a:rPr lang="en-GB" noProof="0" dirty="0" smtClean="0"/>
              <a:t>The procedure for the Euler angles is the same used for the translation</a:t>
            </a:r>
          </a:p>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smtClean="0"/>
              <a:t>And the result is </a:t>
            </a:r>
            <a:r>
              <a:rPr lang="pt-PT" dirty="0" smtClean="0"/>
              <a:t>similar,</a:t>
            </a:r>
            <a:r>
              <a:rPr lang="pt-PT" baseline="0" dirty="0" smtClean="0"/>
              <a:t> </a:t>
            </a:r>
            <a:r>
              <a:rPr lang="en-GB" baseline="0" noProof="0" dirty="0" smtClean="0"/>
              <a:t>from 15 point per cloud the standard deviation presents little variation </a:t>
            </a:r>
            <a:endParaRPr lang="en-GB" noProof="0" dirty="0" smtClean="0"/>
          </a:p>
          <a:p>
            <a:endParaRPr lang="en-GB" dirty="0"/>
          </a:p>
        </p:txBody>
      </p:sp>
    </p:spTree>
    <p:extLst>
      <p:ext uri="{BB962C8B-B14F-4D97-AF65-F5344CB8AC3E}">
        <p14:creationId xmlns:p14="http://schemas.microsoft.com/office/powerpoint/2010/main" val="23460913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r>
              <a:rPr lang="en-GB" noProof="0" dirty="0" smtClean="0"/>
              <a:t>The procedure for the Euler angles is the same used for the translation</a:t>
            </a:r>
          </a:p>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smtClean="0"/>
              <a:t>And the result is </a:t>
            </a:r>
            <a:r>
              <a:rPr lang="pt-PT" dirty="0" smtClean="0"/>
              <a:t>similar,</a:t>
            </a:r>
            <a:r>
              <a:rPr lang="pt-PT" baseline="0" dirty="0" smtClean="0"/>
              <a:t> </a:t>
            </a:r>
            <a:r>
              <a:rPr lang="en-GB" baseline="0" noProof="0" dirty="0" smtClean="0"/>
              <a:t>from 15 point per cloud the standard deviation presents little variation </a:t>
            </a:r>
            <a:endParaRPr lang="en-GB" noProof="0" dirty="0" smtClean="0"/>
          </a:p>
          <a:p>
            <a:endParaRPr lang="en-GB" dirty="0"/>
          </a:p>
        </p:txBody>
      </p:sp>
    </p:spTree>
    <p:extLst>
      <p:ext uri="{BB962C8B-B14F-4D97-AF65-F5344CB8AC3E}">
        <p14:creationId xmlns:p14="http://schemas.microsoft.com/office/powerpoint/2010/main" val="487178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r>
              <a:rPr lang="en-GB" noProof="0" dirty="0" smtClean="0"/>
              <a:t>Before</a:t>
            </a:r>
            <a:r>
              <a:rPr lang="en-GB" baseline="0" noProof="0" dirty="0" smtClean="0"/>
              <a:t> explain the method, we have to understand what is the calibration and what it does</a:t>
            </a:r>
          </a:p>
          <a:p>
            <a:r>
              <a:rPr lang="en-GB" sz="1200" b="0" i="0" u="none" strike="noStrike" kern="1200" baseline="0" dirty="0" smtClean="0">
                <a:solidFill>
                  <a:schemeClr val="tx1"/>
                </a:solidFill>
                <a:latin typeface="+mn-lt"/>
                <a:ea typeface="+mn-ea"/>
                <a:cs typeface="+mn-cs"/>
              </a:rPr>
              <a:t>The main goal is to obtain the extrinsic parameters that describes the geometric transformation (rotation and translation) between two coordinate systems.</a:t>
            </a:r>
          </a:p>
          <a:p>
            <a:r>
              <a:rPr lang="en-GB" sz="1200" b="0" i="0" u="none" strike="noStrike" kern="1200" baseline="0" noProof="0" dirty="0" smtClean="0">
                <a:solidFill>
                  <a:schemeClr val="tx1"/>
                </a:solidFill>
                <a:latin typeface="+mn-lt"/>
                <a:ea typeface="+mn-ea"/>
                <a:cs typeface="+mn-cs"/>
              </a:rPr>
              <a:t>For example, I have one sensor here and another here, and the calibration gives me the position of one sensor with respect to the other </a:t>
            </a:r>
          </a:p>
          <a:p>
            <a:r>
              <a:rPr lang="en-GB" sz="1200" b="0" i="0" u="none" strike="noStrike" kern="1200" baseline="0" noProof="0" dirty="0" smtClean="0">
                <a:solidFill>
                  <a:schemeClr val="tx1"/>
                </a:solidFill>
                <a:latin typeface="+mn-lt"/>
                <a:ea typeface="+mn-ea"/>
                <a:cs typeface="+mn-cs"/>
              </a:rPr>
              <a:t>If we look to the top figure, we see two sensors measuring the same object from to different positions, and choosing the sensor on your left, we can see the difference of uncalibrated and calibrated sensors on the images below</a:t>
            </a:r>
          </a:p>
          <a:p>
            <a:r>
              <a:rPr lang="en-GB" sz="1200" b="0" i="0" u="none" strike="noStrike" kern="1200" baseline="0" noProof="0" dirty="0" smtClean="0">
                <a:solidFill>
                  <a:schemeClr val="tx1"/>
                </a:solidFill>
                <a:latin typeface="+mn-lt"/>
                <a:ea typeface="+mn-ea"/>
                <a:cs typeface="+mn-cs"/>
              </a:rPr>
              <a:t>With calibrated sensors the information of the environment is more complete, which can help on object detection</a:t>
            </a:r>
          </a:p>
          <a:p>
            <a:endParaRPr lang="en-GB" noProof="0" dirty="0"/>
          </a:p>
        </p:txBody>
      </p:sp>
    </p:spTree>
    <p:extLst>
      <p:ext uri="{BB962C8B-B14F-4D97-AF65-F5344CB8AC3E}">
        <p14:creationId xmlns:p14="http://schemas.microsoft.com/office/powerpoint/2010/main" val="5660892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r>
              <a:rPr lang="en-GB" noProof="0" dirty="0" smtClean="0"/>
              <a:t>The procedure for the Euler angles is the same used for the translation</a:t>
            </a:r>
          </a:p>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smtClean="0"/>
              <a:t>And the result is </a:t>
            </a:r>
            <a:r>
              <a:rPr lang="pt-PT" dirty="0" smtClean="0"/>
              <a:t>similar,</a:t>
            </a:r>
            <a:r>
              <a:rPr lang="pt-PT" baseline="0" dirty="0" smtClean="0"/>
              <a:t> </a:t>
            </a:r>
            <a:r>
              <a:rPr lang="en-GB" baseline="0" noProof="0" dirty="0" smtClean="0"/>
              <a:t>from 15 point per cloud the standard deviation presents little variation </a:t>
            </a:r>
            <a:endParaRPr lang="en-GB" noProof="0" dirty="0" smtClean="0"/>
          </a:p>
          <a:p>
            <a:endParaRPr lang="en-GB" dirty="0"/>
          </a:p>
        </p:txBody>
      </p:sp>
    </p:spTree>
    <p:extLst>
      <p:ext uri="{BB962C8B-B14F-4D97-AF65-F5344CB8AC3E}">
        <p14:creationId xmlns:p14="http://schemas.microsoft.com/office/powerpoint/2010/main" val="40977242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r>
              <a:rPr lang="en-GB" noProof="0" dirty="0" smtClean="0"/>
              <a:t>The procedure for the Euler angles is the same used for the translation</a:t>
            </a:r>
          </a:p>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smtClean="0"/>
              <a:t>And the result is </a:t>
            </a:r>
            <a:r>
              <a:rPr lang="pt-PT" dirty="0" smtClean="0"/>
              <a:t>similar,</a:t>
            </a:r>
            <a:r>
              <a:rPr lang="pt-PT" baseline="0" dirty="0" smtClean="0"/>
              <a:t> </a:t>
            </a:r>
            <a:r>
              <a:rPr lang="en-GB" baseline="0" noProof="0" dirty="0" smtClean="0"/>
              <a:t>from 15 point per cloud the standard deviation presents little variation </a:t>
            </a:r>
            <a:endParaRPr lang="en-GB" noProof="0" dirty="0" smtClean="0"/>
          </a:p>
          <a:p>
            <a:endParaRPr lang="en-GB" dirty="0"/>
          </a:p>
        </p:txBody>
      </p:sp>
    </p:spTree>
    <p:extLst>
      <p:ext uri="{BB962C8B-B14F-4D97-AF65-F5344CB8AC3E}">
        <p14:creationId xmlns:p14="http://schemas.microsoft.com/office/powerpoint/2010/main" val="3555738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r>
              <a:rPr lang="en-GB" noProof="0" dirty="0" smtClean="0"/>
              <a:t>The procedure for the Euler angles is the same used for the translation</a:t>
            </a:r>
          </a:p>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smtClean="0"/>
              <a:t>And the result is </a:t>
            </a:r>
            <a:r>
              <a:rPr lang="pt-PT" dirty="0" smtClean="0"/>
              <a:t>similar,</a:t>
            </a:r>
            <a:r>
              <a:rPr lang="pt-PT" baseline="0" dirty="0" smtClean="0"/>
              <a:t> </a:t>
            </a:r>
            <a:r>
              <a:rPr lang="en-GB" baseline="0" noProof="0" dirty="0" smtClean="0"/>
              <a:t>from 15 point per cloud the standard deviation presents little variation </a:t>
            </a:r>
            <a:endParaRPr lang="en-GB" noProof="0" dirty="0" smtClean="0"/>
          </a:p>
          <a:p>
            <a:endParaRPr lang="en-GB" dirty="0"/>
          </a:p>
        </p:txBody>
      </p:sp>
    </p:spTree>
    <p:extLst>
      <p:ext uri="{BB962C8B-B14F-4D97-AF65-F5344CB8AC3E}">
        <p14:creationId xmlns:p14="http://schemas.microsoft.com/office/powerpoint/2010/main" val="6591162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endParaRPr lang="en-GB"/>
          </a:p>
        </p:txBody>
      </p:sp>
    </p:spTree>
    <p:extLst>
      <p:ext uri="{BB962C8B-B14F-4D97-AF65-F5344CB8AC3E}">
        <p14:creationId xmlns:p14="http://schemas.microsoft.com/office/powerpoint/2010/main" val="8249576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endParaRPr lang="en-GB"/>
          </a:p>
        </p:txBody>
      </p:sp>
    </p:spTree>
    <p:extLst>
      <p:ext uri="{BB962C8B-B14F-4D97-AF65-F5344CB8AC3E}">
        <p14:creationId xmlns:p14="http://schemas.microsoft.com/office/powerpoint/2010/main" val="27755168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endParaRPr lang="en-GB"/>
          </a:p>
        </p:txBody>
      </p:sp>
    </p:spTree>
    <p:extLst>
      <p:ext uri="{BB962C8B-B14F-4D97-AF65-F5344CB8AC3E}">
        <p14:creationId xmlns:p14="http://schemas.microsoft.com/office/powerpoint/2010/main" val="1060454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r>
              <a:rPr lang="en-GB" noProof="0" dirty="0" smtClean="0"/>
              <a:t>We used three</a:t>
            </a:r>
            <a:r>
              <a:rPr lang="en-GB" baseline="0" noProof="0" dirty="0" smtClean="0"/>
              <a:t> different sensors on this work</a:t>
            </a:r>
            <a:endParaRPr lang="en-GB" noProof="0" dirty="0" smtClean="0"/>
          </a:p>
          <a:p>
            <a:r>
              <a:rPr lang="en-GB" noProof="0" dirty="0" smtClean="0"/>
              <a:t>two LIDAR sick lasers and a </a:t>
            </a:r>
            <a:r>
              <a:rPr lang="en-GB" noProof="0" dirty="0" err="1" smtClean="0"/>
              <a:t>swissranger</a:t>
            </a:r>
            <a:endParaRPr lang="en-GB" noProof="0" dirty="0" smtClean="0"/>
          </a:p>
          <a:p>
            <a:r>
              <a:rPr lang="en-GB" noProof="0" dirty="0" smtClean="0"/>
              <a:t>The sick laser</a:t>
            </a:r>
            <a:r>
              <a:rPr lang="en-GB" baseline="0" noProof="0" dirty="0" smtClean="0"/>
              <a:t> on the top is characterized by its long operational working range, about 250 m, and its multi-layer technology, has four layer</a:t>
            </a:r>
          </a:p>
          <a:p>
            <a:r>
              <a:rPr lang="en-GB" baseline="0" noProof="0" dirty="0" smtClean="0"/>
              <a:t>The other sick laser, on your right, it’s a planar laser with a range of 50 m and a field of view of 270º</a:t>
            </a:r>
          </a:p>
          <a:p>
            <a:r>
              <a:rPr lang="en-GB" baseline="0" noProof="0" dirty="0" smtClean="0"/>
              <a:t>In last, the </a:t>
            </a:r>
            <a:r>
              <a:rPr lang="en-GB" baseline="0" noProof="0" dirty="0" err="1" smtClean="0"/>
              <a:t>swissrange</a:t>
            </a:r>
            <a:r>
              <a:rPr lang="en-GB" baseline="0" noProof="0" dirty="0" smtClean="0"/>
              <a:t>… it’s similar to a kinetic, it gives a 3D point cloud</a:t>
            </a:r>
          </a:p>
          <a:p>
            <a:r>
              <a:rPr lang="en-GB" baseline="0" noProof="0" dirty="0" smtClean="0"/>
              <a:t>It’s important to refer that the </a:t>
            </a:r>
            <a:r>
              <a:rPr lang="en-GB" baseline="0" noProof="0" dirty="0" err="1" smtClean="0"/>
              <a:t>swissrange</a:t>
            </a:r>
            <a:r>
              <a:rPr lang="en-GB" baseline="0" noProof="0" dirty="0" smtClean="0"/>
              <a:t> has no application on ATLASCAR, it’s used because it gives a different type of data to work with. And that makes this work more complete and versatile </a:t>
            </a:r>
            <a:endParaRPr lang="en-GB" noProof="0" dirty="0"/>
          </a:p>
        </p:txBody>
      </p:sp>
    </p:spTree>
    <p:extLst>
      <p:ext uri="{BB962C8B-B14F-4D97-AF65-F5344CB8AC3E}">
        <p14:creationId xmlns:p14="http://schemas.microsoft.com/office/powerpoint/2010/main" val="4035372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r>
              <a:rPr lang="en-GB" noProof="0" dirty="0" smtClean="0"/>
              <a:t>The majority of the calibration processes</a:t>
            </a:r>
            <a:r>
              <a:rPr lang="en-GB" baseline="0" noProof="0" dirty="0" smtClean="0"/>
              <a:t> has as common approach find correspondences between sensors, differing in the methods that those correspondences are obtained, and then how are used to compute the transformation between sensors</a:t>
            </a:r>
          </a:p>
          <a:p>
            <a:r>
              <a:rPr lang="en-GB" baseline="0" noProof="0" dirty="0" smtClean="0"/>
              <a:t>To make clear, correspondences are points that are viewed by all the sensors</a:t>
            </a:r>
          </a:p>
          <a:p>
            <a:r>
              <a:rPr lang="en-GB" baseline="0" noProof="0" dirty="0" smtClean="0"/>
              <a:t>We use a ball as target to find those correspondences. So, our approach is divided in three stages:</a:t>
            </a:r>
          </a:p>
          <a:p>
            <a:r>
              <a:rPr lang="en-GB" baseline="0" noProof="0" dirty="0" smtClean="0"/>
              <a:t>-first, each sensor has to detect the </a:t>
            </a:r>
            <a:r>
              <a:rPr lang="en-GB" baseline="0" noProof="0" dirty="0" err="1" smtClean="0"/>
              <a:t>center</a:t>
            </a:r>
            <a:r>
              <a:rPr lang="en-GB" baseline="0" noProof="0" dirty="0" smtClean="0"/>
              <a:t> of the ball </a:t>
            </a:r>
          </a:p>
          <a:p>
            <a:r>
              <a:rPr lang="en-GB" baseline="0" noProof="0" dirty="0" smtClean="0"/>
              <a:t>-second, the ball is placed in motion in front of the sensors allowing them to detect its </a:t>
            </a:r>
            <a:r>
              <a:rPr lang="en-GB" baseline="0" noProof="0" dirty="0" err="1" smtClean="0"/>
              <a:t>center</a:t>
            </a:r>
            <a:r>
              <a:rPr lang="en-GB" baseline="0" noProof="0" dirty="0" smtClean="0"/>
              <a:t> along successive positions, represented by the black points on this image, and creating at the same time a point cloud for each sensor. To consider a new point is required that each new point is separated from the previous point some minimum distance</a:t>
            </a:r>
          </a:p>
          <a:p>
            <a:r>
              <a:rPr lang="en-GB" baseline="0" noProof="0" dirty="0" smtClean="0"/>
              <a:t>-and in the last stage, a sensor is chose as reference frame and the remaining are calibrated relatively to it one at a time </a:t>
            </a:r>
          </a:p>
        </p:txBody>
      </p:sp>
    </p:spTree>
    <p:extLst>
      <p:ext uri="{BB962C8B-B14F-4D97-AF65-F5344CB8AC3E}">
        <p14:creationId xmlns:p14="http://schemas.microsoft.com/office/powerpoint/2010/main" val="2982621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r>
              <a:rPr lang="en-GB" noProof="0" dirty="0" smtClean="0"/>
              <a:t>The majority of the calibration processes</a:t>
            </a:r>
            <a:r>
              <a:rPr lang="en-GB" baseline="0" noProof="0" dirty="0" smtClean="0"/>
              <a:t> has as common approach find correspondences between sensors, differing in the methods that those correspondences are obtained, and then how are used to compute the transformation between sensors</a:t>
            </a:r>
          </a:p>
          <a:p>
            <a:r>
              <a:rPr lang="en-GB" baseline="0" noProof="0" dirty="0" smtClean="0"/>
              <a:t>To make clear, correspondences are points that are viewed by all the sensors</a:t>
            </a:r>
          </a:p>
          <a:p>
            <a:r>
              <a:rPr lang="en-GB" baseline="0" noProof="0" dirty="0" smtClean="0"/>
              <a:t>We use a ball as target to find those correspondences. So, our approach is divided in three stages:</a:t>
            </a:r>
          </a:p>
          <a:p>
            <a:r>
              <a:rPr lang="en-GB" baseline="0" noProof="0" dirty="0" smtClean="0"/>
              <a:t>-first, each sensor has to detect the </a:t>
            </a:r>
            <a:r>
              <a:rPr lang="en-GB" baseline="0" noProof="0" dirty="0" err="1" smtClean="0"/>
              <a:t>center</a:t>
            </a:r>
            <a:r>
              <a:rPr lang="en-GB" baseline="0" noProof="0" dirty="0" smtClean="0"/>
              <a:t> of the ball </a:t>
            </a:r>
          </a:p>
          <a:p>
            <a:r>
              <a:rPr lang="en-GB" baseline="0" noProof="0" dirty="0" smtClean="0"/>
              <a:t>-second, the ball is placed in motion in front of the sensors allowing them to detect its </a:t>
            </a:r>
            <a:r>
              <a:rPr lang="en-GB" baseline="0" noProof="0" dirty="0" err="1" smtClean="0"/>
              <a:t>center</a:t>
            </a:r>
            <a:r>
              <a:rPr lang="en-GB" baseline="0" noProof="0" dirty="0" smtClean="0"/>
              <a:t> along successive positions, represented by the black points on this image, and creating at the same time a point cloud for each sensor. To consider a new point is required that each new point is separated from the previous point some minimum distance</a:t>
            </a:r>
          </a:p>
          <a:p>
            <a:r>
              <a:rPr lang="en-GB" baseline="0" noProof="0" dirty="0" smtClean="0"/>
              <a:t>-and in the last stage, a sensor is chose as reference frame and the remaining are calibrated relatively to it one at a time </a:t>
            </a:r>
          </a:p>
        </p:txBody>
      </p:sp>
    </p:spTree>
    <p:extLst>
      <p:ext uri="{BB962C8B-B14F-4D97-AF65-F5344CB8AC3E}">
        <p14:creationId xmlns:p14="http://schemas.microsoft.com/office/powerpoint/2010/main" val="2981942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685800" y="1143000"/>
            <a:ext cx="5486400" cy="3086100"/>
          </a:xfrm>
        </p:spPr>
      </p:sp>
      <p:sp>
        <p:nvSpPr>
          <p:cNvPr id="3" name="Marcador de Posição de Notas 2"/>
          <p:cNvSpPr>
            <a:spLocks noGrp="1"/>
          </p:cNvSpPr>
          <p:nvPr>
            <p:ph type="body" idx="1"/>
          </p:nvPr>
        </p:nvSpPr>
        <p:spPr/>
        <p:txBody>
          <a:bodyPr/>
          <a:lstStyle/>
          <a:p>
            <a:r>
              <a:rPr lang="en-GB" noProof="0" dirty="0" smtClean="0"/>
              <a:t>The reason to</a:t>
            </a:r>
            <a:r>
              <a:rPr lang="en-GB" baseline="0" noProof="0" dirty="0" smtClean="0"/>
              <a:t> chosen a ball as target instead of, for example a …. It’s because of its geometry</a:t>
            </a:r>
            <a:endParaRPr lang="en-GB" noProof="0" dirty="0"/>
          </a:p>
        </p:txBody>
      </p:sp>
    </p:spTree>
    <p:extLst>
      <p:ext uri="{BB962C8B-B14F-4D97-AF65-F5344CB8AC3E}">
        <p14:creationId xmlns:p14="http://schemas.microsoft.com/office/powerpoint/2010/main" val="3857133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PT" smtClean="0"/>
              <a:t>Clique para editar o estilo</a:t>
            </a:r>
            <a:endParaRPr lang="en-GB"/>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pt-PT" smtClean="0"/>
              <a:t>Faça clique para editar o estilo</a:t>
            </a:r>
            <a:endParaRPr lang="en-GB"/>
          </a:p>
        </p:txBody>
      </p:sp>
      <p:sp>
        <p:nvSpPr>
          <p:cNvPr id="4" name="Marcador de Posição da Data 3"/>
          <p:cNvSpPr>
            <a:spLocks noGrp="1"/>
          </p:cNvSpPr>
          <p:nvPr>
            <p:ph type="dt" sz="half" idx="10"/>
          </p:nvPr>
        </p:nvSpPr>
        <p:spPr/>
        <p:txBody>
          <a:bodyPr/>
          <a:lstStyle/>
          <a:p>
            <a:fld id="{9254D5DE-FB4F-4733-8BDA-170AAAD572A3}" type="datetime1">
              <a:rPr lang="pt-PT" smtClean="0"/>
              <a:t>14/12/2015</a:t>
            </a:fld>
            <a:endParaRPr lang="en-GB"/>
          </a:p>
        </p:txBody>
      </p:sp>
      <p:sp>
        <p:nvSpPr>
          <p:cNvPr id="5" name="Marcador de Posição do Rodapé 4"/>
          <p:cNvSpPr>
            <a:spLocks noGrp="1"/>
          </p:cNvSpPr>
          <p:nvPr>
            <p:ph type="ftr" sz="quarter" idx="11"/>
          </p:nvPr>
        </p:nvSpPr>
        <p:spPr/>
        <p:txBody>
          <a:bodyPr/>
          <a:lstStyle/>
          <a:p>
            <a:r>
              <a:rPr lang="en-GB" smtClean="0"/>
              <a:t>Automatic calibration of multiple LIDARs  sensors using a moving sphere as target</a:t>
            </a:r>
            <a:endParaRPr lang="en-GB"/>
          </a:p>
        </p:txBody>
      </p:sp>
      <p:sp>
        <p:nvSpPr>
          <p:cNvPr id="6" name="Marcador de Posição do Número do Diapositivo 5"/>
          <p:cNvSpPr>
            <a:spLocks noGrp="1"/>
          </p:cNvSpPr>
          <p:nvPr>
            <p:ph type="sldNum" sz="quarter" idx="12"/>
          </p:nvPr>
        </p:nvSpPr>
        <p:spPr/>
        <p:txBody>
          <a:bodyPr/>
          <a:lstStyle/>
          <a:p>
            <a:fld id="{A62725FD-1EE1-4128-8E4A-AFD0F4426CD8}" type="slidenum">
              <a:rPr lang="en-GB" smtClean="0"/>
              <a:t>‹nº›</a:t>
            </a:fld>
            <a:endParaRPr lang="en-GB"/>
          </a:p>
        </p:txBody>
      </p:sp>
    </p:spTree>
    <p:extLst>
      <p:ext uri="{BB962C8B-B14F-4D97-AF65-F5344CB8AC3E}">
        <p14:creationId xmlns:p14="http://schemas.microsoft.com/office/powerpoint/2010/main" val="190503786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GB"/>
          </a:p>
        </p:txBody>
      </p:sp>
      <p:sp>
        <p:nvSpPr>
          <p:cNvPr id="3" name="Marcador de Posição de Texto Vertical 2"/>
          <p:cNvSpPr>
            <a:spLocks noGrp="1"/>
          </p:cNvSpPr>
          <p:nvPr>
            <p:ph type="body" orient="vert" idx="1"/>
          </p:nvPr>
        </p:nvSpPr>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GB"/>
          </a:p>
        </p:txBody>
      </p:sp>
      <p:sp>
        <p:nvSpPr>
          <p:cNvPr id="4" name="Marcador de Posição da Data 3"/>
          <p:cNvSpPr>
            <a:spLocks noGrp="1"/>
          </p:cNvSpPr>
          <p:nvPr>
            <p:ph type="dt" sz="half" idx="10"/>
          </p:nvPr>
        </p:nvSpPr>
        <p:spPr/>
        <p:txBody>
          <a:bodyPr/>
          <a:lstStyle/>
          <a:p>
            <a:fld id="{54D2C0E1-CE90-403B-A54B-9806E9FE4A8B}" type="datetime1">
              <a:rPr lang="pt-PT" smtClean="0"/>
              <a:t>14/12/2015</a:t>
            </a:fld>
            <a:endParaRPr lang="en-GB"/>
          </a:p>
        </p:txBody>
      </p:sp>
      <p:sp>
        <p:nvSpPr>
          <p:cNvPr id="5" name="Marcador de Posição do Rodapé 4"/>
          <p:cNvSpPr>
            <a:spLocks noGrp="1"/>
          </p:cNvSpPr>
          <p:nvPr>
            <p:ph type="ftr" sz="quarter" idx="11"/>
          </p:nvPr>
        </p:nvSpPr>
        <p:spPr/>
        <p:txBody>
          <a:bodyPr/>
          <a:lstStyle/>
          <a:p>
            <a:r>
              <a:rPr lang="en-GB" smtClean="0"/>
              <a:t>Automatic calibration of multiple LIDARs  sensors using a moving sphere as target</a:t>
            </a:r>
            <a:endParaRPr lang="en-GB"/>
          </a:p>
        </p:txBody>
      </p:sp>
      <p:sp>
        <p:nvSpPr>
          <p:cNvPr id="6" name="Marcador de Posição do Número do Diapositivo 5"/>
          <p:cNvSpPr>
            <a:spLocks noGrp="1"/>
          </p:cNvSpPr>
          <p:nvPr>
            <p:ph type="sldNum" sz="quarter" idx="12"/>
          </p:nvPr>
        </p:nvSpPr>
        <p:spPr/>
        <p:txBody>
          <a:bodyPr/>
          <a:lstStyle/>
          <a:p>
            <a:fld id="{A62725FD-1EE1-4128-8E4A-AFD0F4426CD8}" type="slidenum">
              <a:rPr lang="en-GB" smtClean="0"/>
              <a:t>‹nº›</a:t>
            </a:fld>
            <a:endParaRPr lang="en-GB"/>
          </a:p>
        </p:txBody>
      </p:sp>
    </p:spTree>
    <p:extLst>
      <p:ext uri="{BB962C8B-B14F-4D97-AF65-F5344CB8AC3E}">
        <p14:creationId xmlns:p14="http://schemas.microsoft.com/office/powerpoint/2010/main" val="3531433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1" y="365125"/>
            <a:ext cx="2628900" cy="5811838"/>
          </a:xfrm>
        </p:spPr>
        <p:txBody>
          <a:bodyPr vert="eaVert"/>
          <a:lstStyle/>
          <a:p>
            <a:r>
              <a:rPr lang="pt-PT" smtClean="0"/>
              <a:t>Clique para editar o estilo</a:t>
            </a:r>
            <a:endParaRPr lang="en-GB"/>
          </a:p>
        </p:txBody>
      </p:sp>
      <p:sp>
        <p:nvSpPr>
          <p:cNvPr id="3" name="Marcador de Posição de Texto Vertical 2"/>
          <p:cNvSpPr>
            <a:spLocks noGrp="1"/>
          </p:cNvSpPr>
          <p:nvPr>
            <p:ph type="body" orient="vert" idx="1"/>
          </p:nvPr>
        </p:nvSpPr>
        <p:spPr>
          <a:xfrm>
            <a:off x="838201" y="365125"/>
            <a:ext cx="7734300" cy="5811838"/>
          </a:xfrm>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GB"/>
          </a:p>
        </p:txBody>
      </p:sp>
      <p:sp>
        <p:nvSpPr>
          <p:cNvPr id="4" name="Marcador de Posição da Data 3"/>
          <p:cNvSpPr>
            <a:spLocks noGrp="1"/>
          </p:cNvSpPr>
          <p:nvPr>
            <p:ph type="dt" sz="half" idx="10"/>
          </p:nvPr>
        </p:nvSpPr>
        <p:spPr/>
        <p:txBody>
          <a:bodyPr/>
          <a:lstStyle/>
          <a:p>
            <a:fld id="{2ED57BA8-6485-4D1E-AAFB-B44DA6A8FF04}" type="datetime1">
              <a:rPr lang="pt-PT" smtClean="0"/>
              <a:t>14/12/2015</a:t>
            </a:fld>
            <a:endParaRPr lang="en-GB"/>
          </a:p>
        </p:txBody>
      </p:sp>
      <p:sp>
        <p:nvSpPr>
          <p:cNvPr id="5" name="Marcador de Posição do Rodapé 4"/>
          <p:cNvSpPr>
            <a:spLocks noGrp="1"/>
          </p:cNvSpPr>
          <p:nvPr>
            <p:ph type="ftr" sz="quarter" idx="11"/>
          </p:nvPr>
        </p:nvSpPr>
        <p:spPr/>
        <p:txBody>
          <a:bodyPr/>
          <a:lstStyle/>
          <a:p>
            <a:r>
              <a:rPr lang="en-GB" smtClean="0"/>
              <a:t>Automatic calibration of multiple LIDARs  sensors using a moving sphere as target</a:t>
            </a:r>
            <a:endParaRPr lang="en-GB"/>
          </a:p>
        </p:txBody>
      </p:sp>
      <p:sp>
        <p:nvSpPr>
          <p:cNvPr id="6" name="Marcador de Posição do Número do Diapositivo 5"/>
          <p:cNvSpPr>
            <a:spLocks noGrp="1"/>
          </p:cNvSpPr>
          <p:nvPr>
            <p:ph type="sldNum" sz="quarter" idx="12"/>
          </p:nvPr>
        </p:nvSpPr>
        <p:spPr/>
        <p:txBody>
          <a:bodyPr/>
          <a:lstStyle/>
          <a:p>
            <a:fld id="{A62725FD-1EE1-4128-8E4A-AFD0F4426CD8}" type="slidenum">
              <a:rPr lang="en-GB" smtClean="0"/>
              <a:t>‹nº›</a:t>
            </a:fld>
            <a:endParaRPr lang="en-GB"/>
          </a:p>
        </p:txBody>
      </p:sp>
    </p:spTree>
    <p:extLst>
      <p:ext uri="{BB962C8B-B14F-4D97-AF65-F5344CB8AC3E}">
        <p14:creationId xmlns:p14="http://schemas.microsoft.com/office/powerpoint/2010/main" val="35447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GB"/>
          </a:p>
        </p:txBody>
      </p:sp>
      <p:sp>
        <p:nvSpPr>
          <p:cNvPr id="3" name="Marcador de Posição de Conteúdo 2"/>
          <p:cNvSpPr>
            <a:spLocks noGrp="1"/>
          </p:cNvSpPr>
          <p:nvPr>
            <p:ph idx="1"/>
          </p:nvPr>
        </p:nvSpPr>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GB"/>
          </a:p>
        </p:txBody>
      </p:sp>
      <p:sp>
        <p:nvSpPr>
          <p:cNvPr id="4" name="Marcador de Posição da Data 3"/>
          <p:cNvSpPr>
            <a:spLocks noGrp="1"/>
          </p:cNvSpPr>
          <p:nvPr>
            <p:ph type="dt" sz="half" idx="10"/>
          </p:nvPr>
        </p:nvSpPr>
        <p:spPr/>
        <p:txBody>
          <a:bodyPr/>
          <a:lstStyle/>
          <a:p>
            <a:fld id="{66714AAF-3480-4E62-82AD-AA660569EFB7}" type="datetime1">
              <a:rPr lang="pt-PT" smtClean="0"/>
              <a:t>14/12/2015</a:t>
            </a:fld>
            <a:endParaRPr lang="en-GB"/>
          </a:p>
        </p:txBody>
      </p:sp>
      <p:sp>
        <p:nvSpPr>
          <p:cNvPr id="5" name="Marcador de Posição do Rodapé 4"/>
          <p:cNvSpPr>
            <a:spLocks noGrp="1"/>
          </p:cNvSpPr>
          <p:nvPr>
            <p:ph type="ftr" sz="quarter" idx="11"/>
          </p:nvPr>
        </p:nvSpPr>
        <p:spPr/>
        <p:txBody>
          <a:bodyPr/>
          <a:lstStyle/>
          <a:p>
            <a:r>
              <a:rPr lang="en-GB" smtClean="0"/>
              <a:t>Automatic calibration of multiple LIDARs  sensors using a moving sphere as target</a:t>
            </a:r>
            <a:endParaRPr lang="en-GB"/>
          </a:p>
        </p:txBody>
      </p:sp>
      <p:sp>
        <p:nvSpPr>
          <p:cNvPr id="6" name="Marcador de Posição do Número do Diapositivo 5"/>
          <p:cNvSpPr>
            <a:spLocks noGrp="1"/>
          </p:cNvSpPr>
          <p:nvPr>
            <p:ph type="sldNum" sz="quarter" idx="12"/>
          </p:nvPr>
        </p:nvSpPr>
        <p:spPr/>
        <p:txBody>
          <a:bodyPr/>
          <a:lstStyle/>
          <a:p>
            <a:fld id="{A62725FD-1EE1-4128-8E4A-AFD0F4426CD8}" type="slidenum">
              <a:rPr lang="en-GB" smtClean="0"/>
              <a:t>‹nº›</a:t>
            </a:fld>
            <a:endParaRPr lang="en-GB"/>
          </a:p>
        </p:txBody>
      </p:sp>
    </p:spTree>
    <p:extLst>
      <p:ext uri="{BB962C8B-B14F-4D97-AF65-F5344CB8AC3E}">
        <p14:creationId xmlns:p14="http://schemas.microsoft.com/office/powerpoint/2010/main" val="383363127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40"/>
            <a:ext cx="10515600" cy="2852737"/>
          </a:xfrm>
        </p:spPr>
        <p:txBody>
          <a:bodyPr anchor="b"/>
          <a:lstStyle>
            <a:lvl1pPr>
              <a:defRPr sz="6000"/>
            </a:lvl1pPr>
          </a:lstStyle>
          <a:p>
            <a:r>
              <a:rPr lang="pt-PT" smtClean="0"/>
              <a:t>Clique para editar o estilo</a:t>
            </a:r>
            <a:endParaRPr lang="en-GB"/>
          </a:p>
        </p:txBody>
      </p:sp>
      <p:sp>
        <p:nvSpPr>
          <p:cNvPr id="3" name="Marcador de Posição do Texto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pt-PT" smtClean="0"/>
              <a:t>Clique para editar os estilos</a:t>
            </a:r>
          </a:p>
        </p:txBody>
      </p:sp>
      <p:sp>
        <p:nvSpPr>
          <p:cNvPr id="4" name="Marcador de Posição da Data 3"/>
          <p:cNvSpPr>
            <a:spLocks noGrp="1"/>
          </p:cNvSpPr>
          <p:nvPr>
            <p:ph type="dt" sz="half" idx="10"/>
          </p:nvPr>
        </p:nvSpPr>
        <p:spPr/>
        <p:txBody>
          <a:bodyPr/>
          <a:lstStyle/>
          <a:p>
            <a:fld id="{9B07E4B9-47CB-4A7C-A1A7-5AAFF22F2581}" type="datetime1">
              <a:rPr lang="pt-PT" smtClean="0"/>
              <a:t>14/12/2015</a:t>
            </a:fld>
            <a:endParaRPr lang="en-GB"/>
          </a:p>
        </p:txBody>
      </p:sp>
      <p:sp>
        <p:nvSpPr>
          <p:cNvPr id="5" name="Marcador de Posição do Rodapé 4"/>
          <p:cNvSpPr>
            <a:spLocks noGrp="1"/>
          </p:cNvSpPr>
          <p:nvPr>
            <p:ph type="ftr" sz="quarter" idx="11"/>
          </p:nvPr>
        </p:nvSpPr>
        <p:spPr/>
        <p:txBody>
          <a:bodyPr/>
          <a:lstStyle/>
          <a:p>
            <a:r>
              <a:rPr lang="en-GB" smtClean="0"/>
              <a:t>Automatic calibration of multiple LIDARs  sensors using a moving sphere as target</a:t>
            </a:r>
            <a:endParaRPr lang="en-GB"/>
          </a:p>
        </p:txBody>
      </p:sp>
      <p:sp>
        <p:nvSpPr>
          <p:cNvPr id="6" name="Marcador de Posição do Número do Diapositivo 5"/>
          <p:cNvSpPr>
            <a:spLocks noGrp="1"/>
          </p:cNvSpPr>
          <p:nvPr>
            <p:ph type="sldNum" sz="quarter" idx="12"/>
          </p:nvPr>
        </p:nvSpPr>
        <p:spPr/>
        <p:txBody>
          <a:bodyPr/>
          <a:lstStyle/>
          <a:p>
            <a:fld id="{A62725FD-1EE1-4128-8E4A-AFD0F4426CD8}" type="slidenum">
              <a:rPr lang="en-GB" smtClean="0"/>
              <a:t>‹nº›</a:t>
            </a:fld>
            <a:endParaRPr lang="en-GB"/>
          </a:p>
        </p:txBody>
      </p:sp>
    </p:spTree>
    <p:extLst>
      <p:ext uri="{BB962C8B-B14F-4D97-AF65-F5344CB8AC3E}">
        <p14:creationId xmlns:p14="http://schemas.microsoft.com/office/powerpoint/2010/main" val="272812438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GB"/>
          </a:p>
        </p:txBody>
      </p:sp>
      <p:sp>
        <p:nvSpPr>
          <p:cNvPr id="3" name="Marcador de Posição de Conteúdo 2"/>
          <p:cNvSpPr>
            <a:spLocks noGrp="1"/>
          </p:cNvSpPr>
          <p:nvPr>
            <p:ph sz="half" idx="1"/>
          </p:nvPr>
        </p:nvSpPr>
        <p:spPr>
          <a:xfrm>
            <a:off x="838200" y="1825625"/>
            <a:ext cx="5181600" cy="4351338"/>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GB"/>
          </a:p>
        </p:txBody>
      </p:sp>
      <p:sp>
        <p:nvSpPr>
          <p:cNvPr id="4" name="Marcador de Posição de Conteúdo 3"/>
          <p:cNvSpPr>
            <a:spLocks noGrp="1"/>
          </p:cNvSpPr>
          <p:nvPr>
            <p:ph sz="half" idx="2"/>
          </p:nvPr>
        </p:nvSpPr>
        <p:spPr>
          <a:xfrm>
            <a:off x="6172200" y="1825625"/>
            <a:ext cx="5181600" cy="4351338"/>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GB"/>
          </a:p>
        </p:txBody>
      </p:sp>
      <p:sp>
        <p:nvSpPr>
          <p:cNvPr id="5" name="Marcador de Posição da Data 4"/>
          <p:cNvSpPr>
            <a:spLocks noGrp="1"/>
          </p:cNvSpPr>
          <p:nvPr>
            <p:ph type="dt" sz="half" idx="10"/>
          </p:nvPr>
        </p:nvSpPr>
        <p:spPr/>
        <p:txBody>
          <a:bodyPr/>
          <a:lstStyle/>
          <a:p>
            <a:fld id="{B14FC7EA-9044-4E3D-9F9C-B659A602911D}" type="datetime1">
              <a:rPr lang="pt-PT" smtClean="0"/>
              <a:t>14/12/2015</a:t>
            </a:fld>
            <a:endParaRPr lang="en-GB"/>
          </a:p>
        </p:txBody>
      </p:sp>
      <p:sp>
        <p:nvSpPr>
          <p:cNvPr id="6" name="Marcador de Posição do Rodapé 5"/>
          <p:cNvSpPr>
            <a:spLocks noGrp="1"/>
          </p:cNvSpPr>
          <p:nvPr>
            <p:ph type="ftr" sz="quarter" idx="11"/>
          </p:nvPr>
        </p:nvSpPr>
        <p:spPr/>
        <p:txBody>
          <a:bodyPr/>
          <a:lstStyle/>
          <a:p>
            <a:r>
              <a:rPr lang="en-GB" smtClean="0"/>
              <a:t>Automatic calibration of multiple LIDARs  sensors using a moving sphere as target</a:t>
            </a:r>
            <a:endParaRPr lang="en-GB"/>
          </a:p>
        </p:txBody>
      </p:sp>
      <p:sp>
        <p:nvSpPr>
          <p:cNvPr id="7" name="Marcador de Posição do Número do Diapositivo 6"/>
          <p:cNvSpPr>
            <a:spLocks noGrp="1"/>
          </p:cNvSpPr>
          <p:nvPr>
            <p:ph type="sldNum" sz="quarter" idx="12"/>
          </p:nvPr>
        </p:nvSpPr>
        <p:spPr/>
        <p:txBody>
          <a:bodyPr/>
          <a:lstStyle/>
          <a:p>
            <a:fld id="{A62725FD-1EE1-4128-8E4A-AFD0F4426CD8}" type="slidenum">
              <a:rPr lang="en-GB" smtClean="0"/>
              <a:t>‹nº›</a:t>
            </a:fld>
            <a:endParaRPr lang="en-GB"/>
          </a:p>
        </p:txBody>
      </p:sp>
    </p:spTree>
    <p:extLst>
      <p:ext uri="{BB962C8B-B14F-4D97-AF65-F5344CB8AC3E}">
        <p14:creationId xmlns:p14="http://schemas.microsoft.com/office/powerpoint/2010/main" val="384852300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7"/>
            <a:ext cx="10515600" cy="1325563"/>
          </a:xfrm>
        </p:spPr>
        <p:txBody>
          <a:bodyPr/>
          <a:lstStyle/>
          <a:p>
            <a:r>
              <a:rPr lang="pt-PT" smtClean="0"/>
              <a:t>Clique para editar o estilo</a:t>
            </a:r>
            <a:endParaRPr lang="en-GB"/>
          </a:p>
        </p:txBody>
      </p:sp>
      <p:sp>
        <p:nvSpPr>
          <p:cNvPr id="3" name="Marcador de Posição do Texto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pt-PT" smtClean="0"/>
              <a:t>Clique para editar os estilos</a:t>
            </a:r>
          </a:p>
        </p:txBody>
      </p:sp>
      <p:sp>
        <p:nvSpPr>
          <p:cNvPr id="4" name="Marcador de Posição de Conteúdo 3"/>
          <p:cNvSpPr>
            <a:spLocks noGrp="1"/>
          </p:cNvSpPr>
          <p:nvPr>
            <p:ph sz="half" idx="2"/>
          </p:nvPr>
        </p:nvSpPr>
        <p:spPr>
          <a:xfrm>
            <a:off x="839789" y="2505075"/>
            <a:ext cx="5157787" cy="3684588"/>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GB"/>
          </a:p>
        </p:txBody>
      </p:sp>
      <p:sp>
        <p:nvSpPr>
          <p:cNvPr id="5" name="Marcador de Posição do Texto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pt-PT" smtClean="0"/>
              <a:t>Clique para editar os estilos</a:t>
            </a:r>
          </a:p>
        </p:txBody>
      </p:sp>
      <p:sp>
        <p:nvSpPr>
          <p:cNvPr id="6" name="Marcador de Posição de Conteúdo 5"/>
          <p:cNvSpPr>
            <a:spLocks noGrp="1"/>
          </p:cNvSpPr>
          <p:nvPr>
            <p:ph sz="quarter" idx="4"/>
          </p:nvPr>
        </p:nvSpPr>
        <p:spPr>
          <a:xfrm>
            <a:off x="6172201" y="2505075"/>
            <a:ext cx="5183188" cy="3684588"/>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GB"/>
          </a:p>
        </p:txBody>
      </p:sp>
      <p:sp>
        <p:nvSpPr>
          <p:cNvPr id="7" name="Marcador de Posição da Data 6"/>
          <p:cNvSpPr>
            <a:spLocks noGrp="1"/>
          </p:cNvSpPr>
          <p:nvPr>
            <p:ph type="dt" sz="half" idx="10"/>
          </p:nvPr>
        </p:nvSpPr>
        <p:spPr/>
        <p:txBody>
          <a:bodyPr/>
          <a:lstStyle/>
          <a:p>
            <a:fld id="{7E901D5C-6D9E-4E21-9F51-E423ECD2A726}" type="datetime1">
              <a:rPr lang="pt-PT" smtClean="0"/>
              <a:t>14/12/2015</a:t>
            </a:fld>
            <a:endParaRPr lang="en-GB"/>
          </a:p>
        </p:txBody>
      </p:sp>
      <p:sp>
        <p:nvSpPr>
          <p:cNvPr id="8" name="Marcador de Posição do Rodapé 7"/>
          <p:cNvSpPr>
            <a:spLocks noGrp="1"/>
          </p:cNvSpPr>
          <p:nvPr>
            <p:ph type="ftr" sz="quarter" idx="11"/>
          </p:nvPr>
        </p:nvSpPr>
        <p:spPr/>
        <p:txBody>
          <a:bodyPr/>
          <a:lstStyle/>
          <a:p>
            <a:r>
              <a:rPr lang="en-GB" smtClean="0"/>
              <a:t>Automatic calibration of multiple LIDARs  sensors using a moving sphere as target</a:t>
            </a:r>
            <a:endParaRPr lang="en-GB"/>
          </a:p>
        </p:txBody>
      </p:sp>
      <p:sp>
        <p:nvSpPr>
          <p:cNvPr id="9" name="Marcador de Posição do Número do Diapositivo 8"/>
          <p:cNvSpPr>
            <a:spLocks noGrp="1"/>
          </p:cNvSpPr>
          <p:nvPr>
            <p:ph type="sldNum" sz="quarter" idx="12"/>
          </p:nvPr>
        </p:nvSpPr>
        <p:spPr/>
        <p:txBody>
          <a:bodyPr/>
          <a:lstStyle/>
          <a:p>
            <a:fld id="{A62725FD-1EE1-4128-8E4A-AFD0F4426CD8}" type="slidenum">
              <a:rPr lang="en-GB" smtClean="0"/>
              <a:t>‹nº›</a:t>
            </a:fld>
            <a:endParaRPr lang="en-GB"/>
          </a:p>
        </p:txBody>
      </p:sp>
    </p:spTree>
    <p:extLst>
      <p:ext uri="{BB962C8B-B14F-4D97-AF65-F5344CB8AC3E}">
        <p14:creationId xmlns:p14="http://schemas.microsoft.com/office/powerpoint/2010/main" val="56612429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GB"/>
          </a:p>
        </p:txBody>
      </p:sp>
      <p:sp>
        <p:nvSpPr>
          <p:cNvPr id="3" name="Marcador de Posição da Data 2"/>
          <p:cNvSpPr>
            <a:spLocks noGrp="1"/>
          </p:cNvSpPr>
          <p:nvPr>
            <p:ph type="dt" sz="half" idx="10"/>
          </p:nvPr>
        </p:nvSpPr>
        <p:spPr/>
        <p:txBody>
          <a:bodyPr/>
          <a:lstStyle/>
          <a:p>
            <a:fld id="{7A8FEC0B-23F7-4157-87EF-62A89F581AB1}" type="datetime1">
              <a:rPr lang="pt-PT" smtClean="0"/>
              <a:t>14/12/2015</a:t>
            </a:fld>
            <a:endParaRPr lang="en-GB"/>
          </a:p>
        </p:txBody>
      </p:sp>
      <p:sp>
        <p:nvSpPr>
          <p:cNvPr id="4" name="Marcador de Posição do Rodapé 3"/>
          <p:cNvSpPr>
            <a:spLocks noGrp="1"/>
          </p:cNvSpPr>
          <p:nvPr>
            <p:ph type="ftr" sz="quarter" idx="11"/>
          </p:nvPr>
        </p:nvSpPr>
        <p:spPr/>
        <p:txBody>
          <a:bodyPr/>
          <a:lstStyle/>
          <a:p>
            <a:r>
              <a:rPr lang="en-GB" smtClean="0"/>
              <a:t>Automatic calibration of multiple LIDARs  sensors using a moving sphere as target</a:t>
            </a:r>
            <a:endParaRPr lang="en-GB"/>
          </a:p>
        </p:txBody>
      </p:sp>
      <p:sp>
        <p:nvSpPr>
          <p:cNvPr id="5" name="Marcador de Posição do Número do Diapositivo 4"/>
          <p:cNvSpPr>
            <a:spLocks noGrp="1"/>
          </p:cNvSpPr>
          <p:nvPr>
            <p:ph type="sldNum" sz="quarter" idx="12"/>
          </p:nvPr>
        </p:nvSpPr>
        <p:spPr/>
        <p:txBody>
          <a:bodyPr/>
          <a:lstStyle/>
          <a:p>
            <a:fld id="{A62725FD-1EE1-4128-8E4A-AFD0F4426CD8}" type="slidenum">
              <a:rPr lang="en-GB" smtClean="0"/>
              <a:t>‹nº›</a:t>
            </a:fld>
            <a:endParaRPr lang="en-GB"/>
          </a:p>
        </p:txBody>
      </p:sp>
    </p:spTree>
    <p:extLst>
      <p:ext uri="{BB962C8B-B14F-4D97-AF65-F5344CB8AC3E}">
        <p14:creationId xmlns:p14="http://schemas.microsoft.com/office/powerpoint/2010/main" val="35232392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F28234E4-625C-4DA8-8ABC-0B2386A35374}" type="datetime1">
              <a:rPr lang="pt-PT" smtClean="0"/>
              <a:t>14/12/2015</a:t>
            </a:fld>
            <a:endParaRPr lang="en-GB"/>
          </a:p>
        </p:txBody>
      </p:sp>
      <p:sp>
        <p:nvSpPr>
          <p:cNvPr id="3" name="Marcador de Posição do Rodapé 2"/>
          <p:cNvSpPr>
            <a:spLocks noGrp="1"/>
          </p:cNvSpPr>
          <p:nvPr>
            <p:ph type="ftr" sz="quarter" idx="11"/>
          </p:nvPr>
        </p:nvSpPr>
        <p:spPr/>
        <p:txBody>
          <a:bodyPr/>
          <a:lstStyle/>
          <a:p>
            <a:r>
              <a:rPr lang="en-GB" smtClean="0"/>
              <a:t>Automatic calibration of multiple LIDARs  sensors using a moving sphere as target</a:t>
            </a:r>
            <a:endParaRPr lang="en-GB"/>
          </a:p>
        </p:txBody>
      </p:sp>
      <p:sp>
        <p:nvSpPr>
          <p:cNvPr id="4" name="Marcador de Posição do Número do Diapositivo 3"/>
          <p:cNvSpPr>
            <a:spLocks noGrp="1"/>
          </p:cNvSpPr>
          <p:nvPr>
            <p:ph type="sldNum" sz="quarter" idx="12"/>
          </p:nvPr>
        </p:nvSpPr>
        <p:spPr/>
        <p:txBody>
          <a:bodyPr/>
          <a:lstStyle/>
          <a:p>
            <a:fld id="{A62725FD-1EE1-4128-8E4A-AFD0F4426CD8}" type="slidenum">
              <a:rPr lang="en-GB" smtClean="0"/>
              <a:t>‹nº›</a:t>
            </a:fld>
            <a:endParaRPr lang="en-GB"/>
          </a:p>
        </p:txBody>
      </p:sp>
    </p:spTree>
    <p:extLst>
      <p:ext uri="{BB962C8B-B14F-4D97-AF65-F5344CB8AC3E}">
        <p14:creationId xmlns:p14="http://schemas.microsoft.com/office/powerpoint/2010/main" val="2055056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PT" smtClean="0"/>
              <a:t>Clique para editar o estilo</a:t>
            </a:r>
            <a:endParaRPr lang="en-GB"/>
          </a:p>
        </p:txBody>
      </p:sp>
      <p:sp>
        <p:nvSpPr>
          <p:cNvPr id="3" name="Marcador de Posição de Conteúdo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GB"/>
          </a:p>
        </p:txBody>
      </p:sp>
      <p:sp>
        <p:nvSpPr>
          <p:cNvPr id="4" name="Marcador de Posição do Texto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pt-PT" smtClean="0"/>
              <a:t>Clique para editar os estilos</a:t>
            </a:r>
          </a:p>
        </p:txBody>
      </p:sp>
      <p:sp>
        <p:nvSpPr>
          <p:cNvPr id="5" name="Marcador de Posição da Data 4"/>
          <p:cNvSpPr>
            <a:spLocks noGrp="1"/>
          </p:cNvSpPr>
          <p:nvPr>
            <p:ph type="dt" sz="half" idx="10"/>
          </p:nvPr>
        </p:nvSpPr>
        <p:spPr/>
        <p:txBody>
          <a:bodyPr/>
          <a:lstStyle/>
          <a:p>
            <a:fld id="{118E49BF-0679-4DD6-9C37-2A1DBBD92D1E}" type="datetime1">
              <a:rPr lang="pt-PT" smtClean="0"/>
              <a:t>14/12/2015</a:t>
            </a:fld>
            <a:endParaRPr lang="en-GB"/>
          </a:p>
        </p:txBody>
      </p:sp>
      <p:sp>
        <p:nvSpPr>
          <p:cNvPr id="6" name="Marcador de Posição do Rodapé 5"/>
          <p:cNvSpPr>
            <a:spLocks noGrp="1"/>
          </p:cNvSpPr>
          <p:nvPr>
            <p:ph type="ftr" sz="quarter" idx="11"/>
          </p:nvPr>
        </p:nvSpPr>
        <p:spPr/>
        <p:txBody>
          <a:bodyPr/>
          <a:lstStyle/>
          <a:p>
            <a:r>
              <a:rPr lang="en-GB" smtClean="0"/>
              <a:t>Automatic calibration of multiple LIDARs  sensors using a moving sphere as target</a:t>
            </a:r>
            <a:endParaRPr lang="en-GB"/>
          </a:p>
        </p:txBody>
      </p:sp>
      <p:sp>
        <p:nvSpPr>
          <p:cNvPr id="7" name="Marcador de Posição do Número do Diapositivo 6"/>
          <p:cNvSpPr>
            <a:spLocks noGrp="1"/>
          </p:cNvSpPr>
          <p:nvPr>
            <p:ph type="sldNum" sz="quarter" idx="12"/>
          </p:nvPr>
        </p:nvSpPr>
        <p:spPr/>
        <p:txBody>
          <a:bodyPr/>
          <a:lstStyle/>
          <a:p>
            <a:fld id="{A62725FD-1EE1-4128-8E4A-AFD0F4426CD8}" type="slidenum">
              <a:rPr lang="en-GB" smtClean="0"/>
              <a:t>‹nº›</a:t>
            </a:fld>
            <a:endParaRPr lang="en-GB"/>
          </a:p>
        </p:txBody>
      </p:sp>
    </p:spTree>
    <p:extLst>
      <p:ext uri="{BB962C8B-B14F-4D97-AF65-F5344CB8AC3E}">
        <p14:creationId xmlns:p14="http://schemas.microsoft.com/office/powerpoint/2010/main" val="2726783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PT" smtClean="0"/>
              <a:t>Clique para editar o estilo</a:t>
            </a:r>
            <a:endParaRPr lang="en-GB"/>
          </a:p>
        </p:txBody>
      </p:sp>
      <p:sp>
        <p:nvSpPr>
          <p:cNvPr id="3" name="Marcador de Posição da Imagem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Marcador de Posição do Texto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pt-PT" smtClean="0"/>
              <a:t>Clique para editar os estilos</a:t>
            </a:r>
          </a:p>
        </p:txBody>
      </p:sp>
      <p:sp>
        <p:nvSpPr>
          <p:cNvPr id="5" name="Marcador de Posição da Data 4"/>
          <p:cNvSpPr>
            <a:spLocks noGrp="1"/>
          </p:cNvSpPr>
          <p:nvPr>
            <p:ph type="dt" sz="half" idx="10"/>
          </p:nvPr>
        </p:nvSpPr>
        <p:spPr/>
        <p:txBody>
          <a:bodyPr/>
          <a:lstStyle/>
          <a:p>
            <a:fld id="{2F83E819-EC46-4FC4-85D8-9F34DD054BB3}" type="datetime1">
              <a:rPr lang="pt-PT" smtClean="0"/>
              <a:t>14/12/2015</a:t>
            </a:fld>
            <a:endParaRPr lang="en-GB"/>
          </a:p>
        </p:txBody>
      </p:sp>
      <p:sp>
        <p:nvSpPr>
          <p:cNvPr id="6" name="Marcador de Posição do Rodapé 5"/>
          <p:cNvSpPr>
            <a:spLocks noGrp="1"/>
          </p:cNvSpPr>
          <p:nvPr>
            <p:ph type="ftr" sz="quarter" idx="11"/>
          </p:nvPr>
        </p:nvSpPr>
        <p:spPr/>
        <p:txBody>
          <a:bodyPr/>
          <a:lstStyle/>
          <a:p>
            <a:r>
              <a:rPr lang="en-GB" smtClean="0"/>
              <a:t>Automatic calibration of multiple LIDARs  sensors using a moving sphere as target</a:t>
            </a:r>
            <a:endParaRPr lang="en-GB"/>
          </a:p>
        </p:txBody>
      </p:sp>
      <p:sp>
        <p:nvSpPr>
          <p:cNvPr id="7" name="Marcador de Posição do Número do Diapositivo 6"/>
          <p:cNvSpPr>
            <a:spLocks noGrp="1"/>
          </p:cNvSpPr>
          <p:nvPr>
            <p:ph type="sldNum" sz="quarter" idx="12"/>
          </p:nvPr>
        </p:nvSpPr>
        <p:spPr/>
        <p:txBody>
          <a:bodyPr/>
          <a:lstStyle/>
          <a:p>
            <a:fld id="{A62725FD-1EE1-4128-8E4A-AFD0F4426CD8}" type="slidenum">
              <a:rPr lang="en-GB" smtClean="0"/>
              <a:t>‹nº›</a:t>
            </a:fld>
            <a:endParaRPr lang="en-GB"/>
          </a:p>
        </p:txBody>
      </p:sp>
    </p:spTree>
    <p:extLst>
      <p:ext uri="{BB962C8B-B14F-4D97-AF65-F5344CB8AC3E}">
        <p14:creationId xmlns:p14="http://schemas.microsoft.com/office/powerpoint/2010/main" val="2949947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pt-PT" smtClean="0"/>
              <a:t>Clique para editar o estilo</a:t>
            </a:r>
            <a:endParaRPr lang="en-GB"/>
          </a:p>
        </p:txBody>
      </p:sp>
      <p:sp>
        <p:nvSpPr>
          <p:cNvPr id="3" name="Marcador de Posição do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GB"/>
          </a:p>
        </p:txBody>
      </p:sp>
      <p:sp>
        <p:nvSpPr>
          <p:cNvPr id="4" name="Marcador de Posição da Data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D44537-48E7-49FB-BB96-0ABE77719B4D}" type="datetime1">
              <a:rPr lang="pt-PT" smtClean="0"/>
              <a:t>14/12/2015</a:t>
            </a:fld>
            <a:endParaRPr lang="en-GB"/>
          </a:p>
        </p:txBody>
      </p:sp>
      <p:sp>
        <p:nvSpPr>
          <p:cNvPr id="5" name="Marcador de Posição do Rodapé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Automatic calibration of multiple LIDARs  sensors using a moving sphere as target</a:t>
            </a:r>
            <a:endParaRPr lang="en-GB"/>
          </a:p>
        </p:txBody>
      </p:sp>
      <p:sp>
        <p:nvSpPr>
          <p:cNvPr id="6" name="Marcador de Posição do Número do Diapositivo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2725FD-1EE1-4128-8E4A-AFD0F4426CD8}" type="slidenum">
              <a:rPr lang="en-GB" smtClean="0"/>
              <a:t>‹nº›</a:t>
            </a:fld>
            <a:endParaRPr lang="en-GB"/>
          </a:p>
        </p:txBody>
      </p:sp>
    </p:spTree>
    <p:extLst>
      <p:ext uri="{BB962C8B-B14F-4D97-AF65-F5344CB8AC3E}">
        <p14:creationId xmlns:p14="http://schemas.microsoft.com/office/powerpoint/2010/main" val="3846737000"/>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iming>
    <p:tnLst>
      <p:par>
        <p:cTn id="1" dur="indefinite" restart="never" nodeType="tmRoot"/>
      </p:par>
    </p:tnLst>
  </p:timing>
  <p:hf hd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20.png"/><Relationship Id="rId5" Type="http://schemas.openxmlformats.org/officeDocument/2006/relationships/image" Target="../media/image210.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0.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50.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8.jp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2.jp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60.jpg"/><Relationship Id="rId4" Type="http://schemas.openxmlformats.org/officeDocument/2006/relationships/image" Target="../media/image59.jpeg"/></Relationships>
</file>

<file path=ppt/slides/_rels/slide3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63.jpg"/><Relationship Id="rId4" Type="http://schemas.openxmlformats.org/officeDocument/2006/relationships/image" Target="../media/image62.jp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67.png"/><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71.png"/><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73.jpg"/><Relationship Id="rId4" Type="http://schemas.openxmlformats.org/officeDocument/2006/relationships/image" Target="../media/image72.jp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image" Target="../media/image75.jpg"/><Relationship Id="rId4" Type="http://schemas.openxmlformats.org/officeDocument/2006/relationships/image" Target="../media/image74.jp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6.xml"/><Relationship Id="rId5" Type="http://schemas.openxmlformats.org/officeDocument/2006/relationships/image" Target="../media/image77.jpg"/><Relationship Id="rId4" Type="http://schemas.openxmlformats.org/officeDocument/2006/relationships/image" Target="../media/image76.jp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78.jp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81.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5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52.xml"/><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84.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ítulo 6"/>
          <p:cNvSpPr>
            <a:spLocks noGrp="1"/>
          </p:cNvSpPr>
          <p:nvPr>
            <p:ph type="subTitle" idx="1"/>
          </p:nvPr>
        </p:nvSpPr>
        <p:spPr>
          <a:xfrm>
            <a:off x="1386844" y="3297010"/>
            <a:ext cx="9144000" cy="3012350"/>
          </a:xfrm>
        </p:spPr>
        <p:txBody>
          <a:bodyPr>
            <a:normAutofit fontScale="85000" lnSpcReduction="20000"/>
          </a:bodyPr>
          <a:lstStyle/>
          <a:p>
            <a:r>
              <a:rPr lang="pt-PT" sz="3300" dirty="0" smtClean="0"/>
              <a:t>Marcelo Silva Pereira</a:t>
            </a:r>
          </a:p>
          <a:p>
            <a:endParaRPr lang="pt-PT" sz="2200" dirty="0" smtClean="0"/>
          </a:p>
          <a:p>
            <a:r>
              <a:rPr lang="pt-PT" dirty="0" smtClean="0"/>
              <a:t>Universidade de Aveiro – Departamento de Engenharia Mecânica</a:t>
            </a:r>
          </a:p>
          <a:p>
            <a:endParaRPr lang="pt-PT" dirty="0"/>
          </a:p>
          <a:p>
            <a:r>
              <a:rPr lang="pt-PT" dirty="0" smtClean="0"/>
              <a:t>Orientador – Prof. Dr. Vítor Manuel Ferreira dos Santos</a:t>
            </a:r>
          </a:p>
          <a:p>
            <a:r>
              <a:rPr lang="pt-PT" dirty="0" smtClean="0"/>
              <a:t>Coorientador – Prof. Dr. Paulo Miguel de Jesus Dias</a:t>
            </a:r>
          </a:p>
          <a:p>
            <a:endParaRPr lang="pt-PT" dirty="0" smtClean="0"/>
          </a:p>
          <a:p>
            <a:r>
              <a:rPr lang="pt-PT" dirty="0" smtClean="0"/>
              <a:t>Dezembro 2015</a:t>
            </a:r>
            <a:endParaRPr lang="en-GB" dirty="0"/>
          </a:p>
        </p:txBody>
      </p:sp>
      <p:sp>
        <p:nvSpPr>
          <p:cNvPr id="8" name="Retângulo arredondado 7"/>
          <p:cNvSpPr/>
          <p:nvPr/>
        </p:nvSpPr>
        <p:spPr>
          <a:xfrm>
            <a:off x="575484" y="768318"/>
            <a:ext cx="11041039" cy="1828800"/>
          </a:xfrm>
          <a:prstGeom prst="roundRect">
            <a:avLst/>
          </a:prstGeom>
          <a:solidFill>
            <a:srgbClr val="0D7D1A"/>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PT" sz="3200" dirty="0" smtClean="0"/>
              <a:t>Calibração automática de múltiplos </a:t>
            </a:r>
            <a:r>
              <a:rPr lang="pt-PT" sz="3200" dirty="0" err="1" smtClean="0"/>
              <a:t>LIDARs</a:t>
            </a:r>
            <a:r>
              <a:rPr lang="pt-PT" sz="3200" dirty="0" smtClean="0"/>
              <a:t> e câmaras usando uma esfera em movimento</a:t>
            </a:r>
          </a:p>
          <a:p>
            <a:pPr algn="ctr"/>
            <a:r>
              <a:rPr lang="pt-PT" sz="2000" dirty="0" smtClean="0"/>
              <a:t>Dissertação de Mestrado</a:t>
            </a:r>
            <a:endParaRPr lang="pt-PT" sz="2000" dirty="0"/>
          </a:p>
        </p:txBody>
      </p:sp>
    </p:spTree>
    <p:extLst>
      <p:ext uri="{BB962C8B-B14F-4D97-AF65-F5344CB8AC3E}">
        <p14:creationId xmlns:p14="http://schemas.microsoft.com/office/powerpoint/2010/main" val="35453953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3"/>
          <p:cNvSpPr>
            <a:spLocks noGrp="1"/>
          </p:cNvSpPr>
          <p:nvPr>
            <p:ph type="dt" sz="half" idx="10"/>
          </p:nvPr>
        </p:nvSpPr>
        <p:spPr>
          <a:xfrm>
            <a:off x="-1" y="6492875"/>
            <a:ext cx="4135273" cy="365126"/>
          </a:xfrm>
          <a:solidFill>
            <a:schemeClr val="tx1"/>
          </a:solidFill>
        </p:spPr>
        <p:txBody>
          <a:bodyPr/>
          <a:lstStyle/>
          <a:p>
            <a:fld id="{158AEABC-C3AA-4C12-88DB-4B9FDA143551}"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9448800" y="6492876"/>
            <a:ext cx="2743200" cy="365125"/>
          </a:xfrm>
          <a:solidFill>
            <a:srgbClr val="0D7D1A"/>
          </a:solidFill>
        </p:spPr>
        <p:txBody>
          <a:bodyPr/>
          <a:lstStyle/>
          <a:p>
            <a:fld id="{A62725FD-1EE1-4128-8E4A-AFD0F4426CD8}" type="slidenum">
              <a:rPr lang="en-GB" b="1" smtClean="0">
                <a:solidFill>
                  <a:schemeClr val="bg1"/>
                </a:solidFill>
              </a:rPr>
              <a:t>10</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b="1" dirty="0" smtClean="0"/>
              <a:t>Objeto de calibração</a:t>
            </a:r>
            <a:endParaRPr lang="pt-PT" sz="4000" b="1" dirty="0"/>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3"/>
          <a:stretch>
            <a:fillRect/>
          </a:stretch>
        </p:blipFill>
        <p:spPr>
          <a:xfrm>
            <a:off x="172387" y="12879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gem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306" y="1411684"/>
            <a:ext cx="4347614" cy="4356327"/>
          </a:xfrm>
          <a:prstGeom prst="rect">
            <a:avLst/>
          </a:prstGeom>
        </p:spPr>
      </p:pic>
      <p:sp>
        <p:nvSpPr>
          <p:cNvPr id="2" name="CaixaDeTexto 1"/>
          <p:cNvSpPr txBox="1"/>
          <p:nvPr/>
        </p:nvSpPr>
        <p:spPr>
          <a:xfrm>
            <a:off x="6270294" y="1727799"/>
            <a:ext cx="5636525" cy="3724096"/>
          </a:xfrm>
          <a:prstGeom prst="rect">
            <a:avLst/>
          </a:prstGeom>
          <a:noFill/>
        </p:spPr>
        <p:txBody>
          <a:bodyPr wrap="square" rtlCol="0">
            <a:spAutoFit/>
          </a:bodyPr>
          <a:lstStyle/>
          <a:p>
            <a:r>
              <a:rPr lang="pt-PT" sz="2800" b="1" dirty="0" smtClean="0"/>
              <a:t>Vantagens</a:t>
            </a:r>
            <a:r>
              <a:rPr lang="en-GB" b="1" dirty="0" smtClean="0"/>
              <a:t>:</a:t>
            </a:r>
            <a:endParaRPr lang="en-GB" b="1" dirty="0"/>
          </a:p>
          <a:p>
            <a:pPr marL="285744" indent="-285744">
              <a:buFont typeface="Arial" panose="020B0604020202020204" pitchFamily="34" charset="0"/>
              <a:buChar char="•"/>
            </a:pPr>
            <a:r>
              <a:rPr lang="pt-PT" sz="2400" dirty="0" smtClean="0"/>
              <a:t>Todas a secções são círculos</a:t>
            </a:r>
          </a:p>
          <a:p>
            <a:pPr marL="285744" indent="-285744">
              <a:buFont typeface="Arial" panose="020B0604020202020204" pitchFamily="34" charset="0"/>
              <a:buChar char="•"/>
            </a:pPr>
            <a:r>
              <a:rPr lang="pt-PT" sz="2400" dirty="0" smtClean="0"/>
              <a:t>Geometria fácil de detetar</a:t>
            </a:r>
          </a:p>
          <a:p>
            <a:pPr marL="285744" indent="-285744">
              <a:buFont typeface="Arial" panose="020B0604020202020204" pitchFamily="34" charset="0"/>
              <a:buChar char="•"/>
            </a:pPr>
            <a:r>
              <a:rPr lang="pt-PT" sz="2400" dirty="0" smtClean="0"/>
              <a:t>A geometria da bola é sempre a mesma independentemente do ponto de vista</a:t>
            </a:r>
            <a:endParaRPr lang="en-GB" sz="2400" dirty="0"/>
          </a:p>
          <a:p>
            <a:pPr marL="285744" indent="-285744">
              <a:buFont typeface="Arial" panose="020B0604020202020204" pitchFamily="34" charset="0"/>
              <a:buChar char="•"/>
            </a:pPr>
            <a:endParaRPr lang="pt-PT" dirty="0"/>
          </a:p>
          <a:p>
            <a:r>
              <a:rPr lang="pt-PT" sz="2800" b="1" dirty="0" smtClean="0"/>
              <a:t>Desvantagens</a:t>
            </a:r>
            <a:r>
              <a:rPr lang="pt-PT" b="1" dirty="0" smtClean="0"/>
              <a:t>:</a:t>
            </a:r>
          </a:p>
          <a:p>
            <a:pPr marL="285744" indent="-285744">
              <a:buFont typeface="Arial" panose="020B0604020202020204" pitchFamily="34" charset="0"/>
              <a:buChar char="•"/>
            </a:pPr>
            <a:r>
              <a:rPr lang="pt-PT" sz="2400" dirty="0" smtClean="0"/>
              <a:t>Ambiguidade em dados 2D relativamente ao hemisfério da bola</a:t>
            </a:r>
            <a:endParaRPr lang="en-GB" sz="2400" dirty="0"/>
          </a:p>
          <a:p>
            <a:pPr marL="285744" indent="-285744">
              <a:buFont typeface="Arial" panose="020B0604020202020204" pitchFamily="34" charset="0"/>
              <a:buChar char="•"/>
            </a:pPr>
            <a:endParaRPr lang="en-GB" dirty="0"/>
          </a:p>
        </p:txBody>
      </p:sp>
      <p:sp>
        <p:nvSpPr>
          <p:cNvPr id="3" name="CaixaDeTexto 2"/>
          <p:cNvSpPr txBox="1"/>
          <p:nvPr/>
        </p:nvSpPr>
        <p:spPr>
          <a:xfrm>
            <a:off x="1503593" y="5896803"/>
            <a:ext cx="3547574" cy="461665"/>
          </a:xfrm>
          <a:prstGeom prst="rect">
            <a:avLst/>
          </a:prstGeom>
          <a:noFill/>
        </p:spPr>
        <p:txBody>
          <a:bodyPr wrap="none" rtlCol="0">
            <a:spAutoFit/>
          </a:bodyPr>
          <a:lstStyle/>
          <a:p>
            <a:r>
              <a:rPr lang="pt-PT" sz="2400" dirty="0" smtClean="0"/>
              <a:t>Diâmetro da bola </a:t>
            </a:r>
            <a:r>
              <a:rPr lang="en-GB" sz="2400" dirty="0" smtClean="0"/>
              <a:t>= 107 cm</a:t>
            </a:r>
            <a:endParaRPr lang="en-GB" sz="2400" dirty="0"/>
          </a:p>
        </p:txBody>
      </p:sp>
      <p:sp>
        <p:nvSpPr>
          <p:cNvPr id="12" name="Marcador de Posição do Rodapé 4"/>
          <p:cNvSpPr>
            <a:spLocks noGrp="1"/>
          </p:cNvSpPr>
          <p:nvPr>
            <p:ph type="ftr" sz="quarter" idx="11"/>
          </p:nvPr>
        </p:nvSpPr>
        <p:spPr>
          <a:xfrm>
            <a:off x="4135271" y="6492876"/>
            <a:ext cx="5999329" cy="365126"/>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spTree>
    <p:extLst>
      <p:ext uri="{BB962C8B-B14F-4D97-AF65-F5344CB8AC3E}">
        <p14:creationId xmlns:p14="http://schemas.microsoft.com/office/powerpoint/2010/main" val="82583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1682" y="4079172"/>
            <a:ext cx="3825836" cy="2152033"/>
          </a:xfrm>
          <a:prstGeom prst="rect">
            <a:avLst/>
          </a:prstGeom>
        </p:spPr>
      </p:pic>
      <p:sp>
        <p:nvSpPr>
          <p:cNvPr id="4" name="Marcador de Posição da Data 3"/>
          <p:cNvSpPr>
            <a:spLocks noGrp="1"/>
          </p:cNvSpPr>
          <p:nvPr>
            <p:ph type="dt" sz="half" idx="10"/>
          </p:nvPr>
        </p:nvSpPr>
        <p:spPr>
          <a:xfrm>
            <a:off x="-1" y="6492875"/>
            <a:ext cx="4135273" cy="365126"/>
          </a:xfrm>
          <a:solidFill>
            <a:schemeClr val="tx1"/>
          </a:solidFill>
        </p:spPr>
        <p:txBody>
          <a:bodyPr/>
          <a:lstStyle/>
          <a:p>
            <a:fld id="{7226127C-252A-4428-84AB-24735A296B33}"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9448800" y="6492876"/>
            <a:ext cx="2743200" cy="365125"/>
          </a:xfrm>
          <a:solidFill>
            <a:srgbClr val="0D7D1A"/>
          </a:solidFill>
        </p:spPr>
        <p:txBody>
          <a:bodyPr/>
          <a:lstStyle/>
          <a:p>
            <a:fld id="{A62725FD-1EE1-4128-8E4A-AFD0F4426CD8}" type="slidenum">
              <a:rPr lang="en-GB" b="1" smtClean="0">
                <a:solidFill>
                  <a:schemeClr val="bg1"/>
                </a:solidFill>
              </a:rPr>
              <a:t>11</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b="1" dirty="0" smtClean="0"/>
              <a:t>Deteção da bola</a:t>
            </a:r>
            <a:endParaRPr lang="pt-PT" sz="4000" b="1" dirty="0"/>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4"/>
          <a:stretch>
            <a:fillRect/>
          </a:stretch>
        </p:blipFill>
        <p:spPr>
          <a:xfrm>
            <a:off x="172387" y="12879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CaixaDeTexto 1"/>
          <p:cNvSpPr txBox="1"/>
          <p:nvPr/>
        </p:nvSpPr>
        <p:spPr>
          <a:xfrm>
            <a:off x="1118166" y="1473610"/>
            <a:ext cx="9702234" cy="523220"/>
          </a:xfrm>
          <a:prstGeom prst="rect">
            <a:avLst/>
          </a:prstGeom>
          <a:noFill/>
        </p:spPr>
        <p:txBody>
          <a:bodyPr wrap="square" rtlCol="0">
            <a:spAutoFit/>
          </a:bodyPr>
          <a:lstStyle/>
          <a:p>
            <a:r>
              <a:rPr lang="pt-PT" sz="2800" b="1" dirty="0" smtClean="0"/>
              <a:t>Para a deteção da bola são usadas três diferentes abordagens</a:t>
            </a:r>
            <a:endParaRPr lang="pt-PT" sz="2400" dirty="0"/>
          </a:p>
        </p:txBody>
      </p:sp>
      <p:sp>
        <p:nvSpPr>
          <p:cNvPr id="7" name="CaixaDeTexto 6"/>
          <p:cNvSpPr txBox="1"/>
          <p:nvPr/>
        </p:nvSpPr>
        <p:spPr>
          <a:xfrm>
            <a:off x="1244273" y="2253004"/>
            <a:ext cx="2919838" cy="461665"/>
          </a:xfrm>
          <a:prstGeom prst="rect">
            <a:avLst/>
          </a:prstGeom>
          <a:noFill/>
        </p:spPr>
        <p:txBody>
          <a:bodyPr wrap="none" rtlCol="0">
            <a:spAutoFit/>
          </a:bodyPr>
          <a:lstStyle/>
          <a:p>
            <a:r>
              <a:rPr lang="pt-PT" sz="2400" dirty="0" smtClean="0"/>
              <a:t>Deteção em dados 2D</a:t>
            </a:r>
            <a:endParaRPr lang="pt-PT" sz="2400" dirty="0"/>
          </a:p>
        </p:txBody>
      </p:sp>
      <p:sp>
        <p:nvSpPr>
          <p:cNvPr id="13" name="CaixaDeTexto 12"/>
          <p:cNvSpPr txBox="1"/>
          <p:nvPr/>
        </p:nvSpPr>
        <p:spPr>
          <a:xfrm>
            <a:off x="5386615" y="2304197"/>
            <a:ext cx="2919838" cy="461665"/>
          </a:xfrm>
          <a:prstGeom prst="rect">
            <a:avLst/>
          </a:prstGeom>
          <a:noFill/>
        </p:spPr>
        <p:txBody>
          <a:bodyPr wrap="none" rtlCol="0">
            <a:spAutoFit/>
          </a:bodyPr>
          <a:lstStyle/>
          <a:p>
            <a:r>
              <a:rPr lang="pt-PT" sz="2400" dirty="0" smtClean="0"/>
              <a:t>Deteção em dados 3D</a:t>
            </a:r>
            <a:endParaRPr lang="pt-PT" sz="2400" dirty="0"/>
          </a:p>
        </p:txBody>
      </p:sp>
      <p:pic>
        <p:nvPicPr>
          <p:cNvPr id="14" name="Imagem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221" y="4177190"/>
            <a:ext cx="2319962" cy="1712823"/>
          </a:xfrm>
          <a:prstGeom prst="rect">
            <a:avLst/>
          </a:prstGeom>
        </p:spPr>
      </p:pic>
      <p:pic>
        <p:nvPicPr>
          <p:cNvPr id="15" name="Imagem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38699" y="4079172"/>
            <a:ext cx="1393144" cy="2024042"/>
          </a:xfrm>
          <a:prstGeom prst="rect">
            <a:avLst/>
          </a:prstGeom>
        </p:spPr>
      </p:pic>
      <p:pic>
        <p:nvPicPr>
          <p:cNvPr id="16" name="Imagem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79069" y="3928226"/>
            <a:ext cx="2263069" cy="2263069"/>
          </a:xfrm>
          <a:prstGeom prst="rect">
            <a:avLst/>
          </a:prstGeom>
          <a:noFill/>
        </p:spPr>
      </p:pic>
      <p:sp>
        <p:nvSpPr>
          <p:cNvPr id="17" name="Retângulo arredondado 16"/>
          <p:cNvSpPr/>
          <p:nvPr/>
        </p:nvSpPr>
        <p:spPr>
          <a:xfrm>
            <a:off x="328404" y="4018284"/>
            <a:ext cx="4574349" cy="2103491"/>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tângulo arredondado 17"/>
          <p:cNvSpPr/>
          <p:nvPr/>
        </p:nvSpPr>
        <p:spPr>
          <a:xfrm>
            <a:off x="5766724" y="3982612"/>
            <a:ext cx="2175414" cy="2154299"/>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eta para baixo 18"/>
          <p:cNvSpPr/>
          <p:nvPr/>
        </p:nvSpPr>
        <p:spPr>
          <a:xfrm>
            <a:off x="2615578" y="2898017"/>
            <a:ext cx="393896" cy="9591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Seta para baixo 19"/>
          <p:cNvSpPr/>
          <p:nvPr/>
        </p:nvSpPr>
        <p:spPr>
          <a:xfrm>
            <a:off x="6613655" y="2941844"/>
            <a:ext cx="393896" cy="9591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Marcador de Posição do Rodapé 4"/>
          <p:cNvSpPr>
            <a:spLocks noGrp="1"/>
          </p:cNvSpPr>
          <p:nvPr>
            <p:ph type="ftr" sz="quarter" idx="11"/>
          </p:nvPr>
        </p:nvSpPr>
        <p:spPr>
          <a:xfrm>
            <a:off x="4135271" y="6492876"/>
            <a:ext cx="5999329" cy="365126"/>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sp>
        <p:nvSpPr>
          <p:cNvPr id="11" name="Retângulo arredondado 10"/>
          <p:cNvSpPr/>
          <p:nvPr/>
        </p:nvSpPr>
        <p:spPr>
          <a:xfrm>
            <a:off x="8595360" y="4272333"/>
            <a:ext cx="3230880" cy="1666308"/>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CaixaDeTexto 21"/>
          <p:cNvSpPr txBox="1"/>
          <p:nvPr/>
        </p:nvSpPr>
        <p:spPr>
          <a:xfrm>
            <a:off x="8595360" y="2318928"/>
            <a:ext cx="3273140" cy="461665"/>
          </a:xfrm>
          <a:prstGeom prst="rect">
            <a:avLst/>
          </a:prstGeom>
          <a:noFill/>
        </p:spPr>
        <p:txBody>
          <a:bodyPr wrap="none" rtlCol="0">
            <a:spAutoFit/>
          </a:bodyPr>
          <a:lstStyle/>
          <a:p>
            <a:r>
              <a:rPr lang="pt-PT" sz="2400" dirty="0" smtClean="0"/>
              <a:t>Deteção usando imagem</a:t>
            </a:r>
            <a:endParaRPr lang="pt-PT" sz="2400" dirty="0"/>
          </a:p>
        </p:txBody>
      </p:sp>
      <p:sp>
        <p:nvSpPr>
          <p:cNvPr id="23" name="Seta para baixo 22"/>
          <p:cNvSpPr/>
          <p:nvPr/>
        </p:nvSpPr>
        <p:spPr>
          <a:xfrm>
            <a:off x="10013852" y="2969037"/>
            <a:ext cx="393896" cy="9591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183972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3"/>
          <p:cNvSpPr>
            <a:spLocks noGrp="1"/>
          </p:cNvSpPr>
          <p:nvPr>
            <p:ph type="dt" sz="half" idx="10"/>
          </p:nvPr>
        </p:nvSpPr>
        <p:spPr>
          <a:xfrm>
            <a:off x="-1" y="6492875"/>
            <a:ext cx="4135273" cy="365126"/>
          </a:xfrm>
          <a:solidFill>
            <a:schemeClr val="tx1"/>
          </a:solidFill>
        </p:spPr>
        <p:txBody>
          <a:bodyPr/>
          <a:lstStyle/>
          <a:p>
            <a:fld id="{C5CDBC55-2627-4AE4-853E-A9042280005A}"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9448800" y="6492876"/>
            <a:ext cx="2743200" cy="365125"/>
          </a:xfrm>
          <a:solidFill>
            <a:srgbClr val="0D7D1A"/>
          </a:solidFill>
        </p:spPr>
        <p:txBody>
          <a:bodyPr/>
          <a:lstStyle/>
          <a:p>
            <a:fld id="{A62725FD-1EE1-4128-8E4A-AFD0F4426CD8}" type="slidenum">
              <a:rPr lang="en-GB" b="1" smtClean="0">
                <a:solidFill>
                  <a:schemeClr val="bg1"/>
                </a:solidFill>
              </a:rPr>
              <a:t>12</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b="1" dirty="0" smtClean="0"/>
              <a:t>Deteção da bola em dados 2D</a:t>
            </a:r>
            <a:endParaRPr lang="pt-PT" sz="4000" b="1" dirty="0"/>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3"/>
          <a:stretch>
            <a:fillRect/>
          </a:stretch>
        </p:blipFill>
        <p:spPr>
          <a:xfrm>
            <a:off x="172387" y="12879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ge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9271" y="1426759"/>
            <a:ext cx="3287691" cy="4922248"/>
          </a:xfrm>
          <a:prstGeom prst="rect">
            <a:avLst/>
          </a:prstGeom>
        </p:spPr>
      </p:pic>
      <p:pic>
        <p:nvPicPr>
          <p:cNvPr id="12" name="Imagem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2141" y="2013985"/>
            <a:ext cx="2693317" cy="24431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Imagem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544" y="3144799"/>
            <a:ext cx="2814966" cy="2624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Imagem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2636" y="4654748"/>
            <a:ext cx="4132326" cy="16405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Seta para a direita 1"/>
          <p:cNvSpPr/>
          <p:nvPr/>
        </p:nvSpPr>
        <p:spPr>
          <a:xfrm>
            <a:off x="6469039" y="3562066"/>
            <a:ext cx="1445684" cy="19106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3" name="Seta para a direita 2"/>
          <p:cNvSpPr/>
          <p:nvPr/>
        </p:nvSpPr>
        <p:spPr>
          <a:xfrm>
            <a:off x="6469039" y="5841240"/>
            <a:ext cx="734625" cy="17742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18" name="Conexão em ângulos retos 17"/>
          <p:cNvCxnSpPr>
            <a:endCxn id="13" idx="3"/>
          </p:cNvCxnSpPr>
          <p:nvPr/>
        </p:nvCxnSpPr>
        <p:spPr>
          <a:xfrm rot="10800000">
            <a:off x="3291510" y="4457149"/>
            <a:ext cx="1416968" cy="756296"/>
          </a:xfrm>
          <a:prstGeom prst="bentConnector3">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exão reta 19"/>
          <p:cNvCxnSpPr/>
          <p:nvPr/>
        </p:nvCxnSpPr>
        <p:spPr>
          <a:xfrm flipH="1">
            <a:off x="3999993" y="4457149"/>
            <a:ext cx="708485"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Marcador de Posição do Rodapé 4"/>
          <p:cNvSpPr>
            <a:spLocks noGrp="1"/>
          </p:cNvSpPr>
          <p:nvPr>
            <p:ph type="ftr" sz="quarter" idx="11"/>
          </p:nvPr>
        </p:nvSpPr>
        <p:spPr>
          <a:xfrm>
            <a:off x="4135271" y="6492874"/>
            <a:ext cx="5999329" cy="365127"/>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spTree>
    <p:extLst>
      <p:ext uri="{BB962C8B-B14F-4D97-AF65-F5344CB8AC3E}">
        <p14:creationId xmlns:p14="http://schemas.microsoft.com/office/powerpoint/2010/main" val="4386879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3"/>
          <p:cNvSpPr>
            <a:spLocks noGrp="1"/>
          </p:cNvSpPr>
          <p:nvPr>
            <p:ph type="dt" sz="half" idx="10"/>
          </p:nvPr>
        </p:nvSpPr>
        <p:spPr>
          <a:xfrm>
            <a:off x="-1" y="6492875"/>
            <a:ext cx="4135273" cy="365126"/>
          </a:xfrm>
          <a:solidFill>
            <a:schemeClr val="tx1"/>
          </a:solidFill>
        </p:spPr>
        <p:txBody>
          <a:bodyPr/>
          <a:lstStyle/>
          <a:p>
            <a:fld id="{8B98264A-2306-46CB-A8AA-B91C86DB4852}"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9448800" y="6492876"/>
            <a:ext cx="2743200" cy="365125"/>
          </a:xfrm>
          <a:solidFill>
            <a:srgbClr val="0D7D1A"/>
          </a:solidFill>
        </p:spPr>
        <p:txBody>
          <a:bodyPr/>
          <a:lstStyle/>
          <a:p>
            <a:fld id="{A62725FD-1EE1-4128-8E4A-AFD0F4426CD8}" type="slidenum">
              <a:rPr lang="en-GB" b="1" smtClean="0">
                <a:solidFill>
                  <a:schemeClr val="bg1"/>
                </a:solidFill>
              </a:rPr>
              <a:t>13</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b="1" dirty="0" smtClean="0"/>
              <a:t>Segmentação</a:t>
            </a:r>
            <a:endParaRPr lang="pt-PT" sz="4000" b="1" dirty="0"/>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3"/>
          <a:stretch>
            <a:fillRect/>
          </a:stretch>
        </p:blipFill>
        <p:spPr>
          <a:xfrm>
            <a:off x="172387" y="12879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Imagem 1"/>
          <p:cNvPicPr>
            <a:picLocks noChangeAspect="1"/>
          </p:cNvPicPr>
          <p:nvPr/>
        </p:nvPicPr>
        <p:blipFill>
          <a:blip r:embed="rId4"/>
          <a:stretch>
            <a:fillRect/>
          </a:stretch>
        </p:blipFill>
        <p:spPr>
          <a:xfrm>
            <a:off x="858423" y="2716568"/>
            <a:ext cx="10447863" cy="3209620"/>
          </a:xfrm>
          <a:prstGeom prst="rect">
            <a:avLst/>
          </a:prstGeom>
        </p:spPr>
      </p:pic>
      <p:sp>
        <p:nvSpPr>
          <p:cNvPr id="3" name="CaixaDeTexto 2"/>
          <p:cNvSpPr txBox="1"/>
          <p:nvPr/>
        </p:nvSpPr>
        <p:spPr>
          <a:xfrm>
            <a:off x="3753928" y="2273821"/>
            <a:ext cx="4656852" cy="584775"/>
          </a:xfrm>
          <a:prstGeom prst="rect">
            <a:avLst/>
          </a:prstGeom>
          <a:noFill/>
        </p:spPr>
        <p:txBody>
          <a:bodyPr wrap="none" rtlCol="0">
            <a:spAutoFit/>
          </a:bodyPr>
          <a:lstStyle/>
          <a:p>
            <a:r>
              <a:rPr lang="en-GB" sz="3200" b="1" dirty="0"/>
              <a:t>Spatial Nearest Neighbour</a:t>
            </a:r>
          </a:p>
        </p:txBody>
      </p:sp>
      <p:sp>
        <p:nvSpPr>
          <p:cNvPr id="11" name="Marcador de Posição do Rodapé 4"/>
          <p:cNvSpPr>
            <a:spLocks noGrp="1"/>
          </p:cNvSpPr>
          <p:nvPr>
            <p:ph type="ftr" sz="quarter" idx="11"/>
          </p:nvPr>
        </p:nvSpPr>
        <p:spPr>
          <a:xfrm>
            <a:off x="4135271" y="6492876"/>
            <a:ext cx="5999329" cy="365126"/>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sp>
        <p:nvSpPr>
          <p:cNvPr id="5" name="Retângulo 4"/>
          <p:cNvSpPr/>
          <p:nvPr/>
        </p:nvSpPr>
        <p:spPr>
          <a:xfrm>
            <a:off x="437054" y="1411684"/>
            <a:ext cx="11290599" cy="923330"/>
          </a:xfrm>
          <a:prstGeom prst="rect">
            <a:avLst/>
          </a:prstGeom>
        </p:spPr>
        <p:txBody>
          <a:bodyPr wrap="square">
            <a:spAutoFit/>
          </a:bodyPr>
          <a:lstStyle/>
          <a:p>
            <a:r>
              <a:rPr lang="pt-PT" dirty="0"/>
              <a:t>O principal objetivo </a:t>
            </a:r>
            <a:r>
              <a:rPr lang="pt-PT" dirty="0" smtClean="0"/>
              <a:t>é dividir </a:t>
            </a:r>
            <a:r>
              <a:rPr lang="pt-PT" dirty="0"/>
              <a:t>a nuvem de pontos em </a:t>
            </a:r>
            <a:r>
              <a:rPr lang="pt-PT" dirty="0" err="1" smtClean="0"/>
              <a:t>sub-conjuntos</a:t>
            </a:r>
            <a:r>
              <a:rPr lang="pt-PT" dirty="0" smtClean="0"/>
              <a:t> </a:t>
            </a:r>
            <a:r>
              <a:rPr lang="pt-PT" dirty="0"/>
              <a:t>de pontos que têm alta probabilidade de pertencer ao mesmo objeto através </a:t>
            </a:r>
            <a:r>
              <a:rPr lang="pt-PT" dirty="0" smtClean="0"/>
              <a:t>da deteção de </a:t>
            </a:r>
            <a:r>
              <a:rPr lang="pt-PT" dirty="0"/>
              <a:t>descontinuidades </a:t>
            </a:r>
            <a:r>
              <a:rPr lang="pt-PT" dirty="0" smtClean="0"/>
              <a:t>na </a:t>
            </a:r>
            <a:r>
              <a:rPr lang="pt-PT" dirty="0"/>
              <a:t>sequência de dados </a:t>
            </a:r>
            <a:r>
              <a:rPr lang="pt-PT" dirty="0" smtClean="0"/>
              <a:t>do </a:t>
            </a:r>
            <a:r>
              <a:rPr lang="pt-PT" dirty="0"/>
              <a:t>laser, que são chamados de </a:t>
            </a:r>
            <a:r>
              <a:rPr lang="pt-PT" dirty="0" smtClean="0"/>
              <a:t>“break-</a:t>
            </a:r>
            <a:r>
              <a:rPr lang="pt-PT" dirty="0" err="1" smtClean="0"/>
              <a:t>points</a:t>
            </a:r>
            <a:r>
              <a:rPr lang="pt-PT" dirty="0" smtClean="0"/>
              <a:t>”.</a:t>
            </a:r>
            <a:endParaRPr lang="en-GB" dirty="0"/>
          </a:p>
        </p:txBody>
      </p:sp>
    </p:spTree>
    <p:extLst>
      <p:ext uri="{BB962C8B-B14F-4D97-AF65-F5344CB8AC3E}">
        <p14:creationId xmlns:p14="http://schemas.microsoft.com/office/powerpoint/2010/main" val="1657474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m 23"/>
          <p:cNvPicPr>
            <a:picLocks noChangeAspect="1"/>
          </p:cNvPicPr>
          <p:nvPr/>
        </p:nvPicPr>
        <p:blipFill>
          <a:blip r:embed="rId3"/>
          <a:stretch>
            <a:fillRect/>
          </a:stretch>
        </p:blipFill>
        <p:spPr>
          <a:xfrm>
            <a:off x="2983602" y="1421593"/>
            <a:ext cx="5095875" cy="4619625"/>
          </a:xfrm>
          <a:prstGeom prst="rect">
            <a:avLst/>
          </a:prstGeom>
        </p:spPr>
      </p:pic>
      <p:sp>
        <p:nvSpPr>
          <p:cNvPr id="4" name="Marcador de Posição da Data 3"/>
          <p:cNvSpPr>
            <a:spLocks noGrp="1"/>
          </p:cNvSpPr>
          <p:nvPr>
            <p:ph type="dt" sz="half" idx="10"/>
          </p:nvPr>
        </p:nvSpPr>
        <p:spPr>
          <a:xfrm>
            <a:off x="-1" y="6492875"/>
            <a:ext cx="4135273" cy="365126"/>
          </a:xfrm>
          <a:solidFill>
            <a:schemeClr val="tx1"/>
          </a:solidFill>
        </p:spPr>
        <p:txBody>
          <a:bodyPr/>
          <a:lstStyle/>
          <a:p>
            <a:fld id="{C1192185-9B31-4E7C-BA60-FD6AFFAAE9DD}"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9448800" y="6492876"/>
            <a:ext cx="2743200" cy="365125"/>
          </a:xfrm>
          <a:solidFill>
            <a:srgbClr val="0D7D1A"/>
          </a:solidFill>
        </p:spPr>
        <p:txBody>
          <a:bodyPr/>
          <a:lstStyle/>
          <a:p>
            <a:fld id="{A62725FD-1EE1-4128-8E4A-AFD0F4426CD8}" type="slidenum">
              <a:rPr lang="en-GB" b="1" smtClean="0">
                <a:solidFill>
                  <a:schemeClr val="bg1"/>
                </a:solidFill>
              </a:rPr>
              <a:t>14</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b="1" dirty="0" smtClean="0"/>
              <a:t>Segmentação</a:t>
            </a:r>
            <a:endParaRPr lang="pt-PT" sz="4000" b="1" dirty="0"/>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4"/>
          <a:stretch>
            <a:fillRect/>
          </a:stretch>
        </p:blipFill>
        <p:spPr>
          <a:xfrm>
            <a:off x="172387" y="12879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Oval 1"/>
          <p:cNvSpPr/>
          <p:nvPr/>
        </p:nvSpPr>
        <p:spPr>
          <a:xfrm>
            <a:off x="6949440" y="2208628"/>
            <a:ext cx="323557" cy="29542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p:cNvSpPr/>
          <p:nvPr/>
        </p:nvSpPr>
        <p:spPr>
          <a:xfrm>
            <a:off x="6597748" y="1577327"/>
            <a:ext cx="160172" cy="223338"/>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6662160" y="2071415"/>
            <a:ext cx="287280" cy="21804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3910818" y="3530991"/>
            <a:ext cx="224454" cy="23915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3573194" y="3319975"/>
            <a:ext cx="196948" cy="168813"/>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rot="2592591">
            <a:off x="3334043" y="3488789"/>
            <a:ext cx="365760" cy="28135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4248443" y="4951828"/>
            <a:ext cx="196948" cy="225083"/>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rot="19316375">
            <a:off x="4262511" y="5219114"/>
            <a:ext cx="675249" cy="42203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4830012" y="5808063"/>
            <a:ext cx="332091" cy="29813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rot="18908824">
            <a:off x="5304465" y="5291470"/>
            <a:ext cx="466669" cy="34362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6858000" y="5176911"/>
            <a:ext cx="1226933" cy="864307"/>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rot="627175">
            <a:off x="2968931" y="1337543"/>
            <a:ext cx="804414" cy="220782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5162103" y="2504049"/>
            <a:ext cx="788531" cy="49236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Nota de aviso rectangular arredondada 25"/>
          <p:cNvSpPr/>
          <p:nvPr/>
        </p:nvSpPr>
        <p:spPr>
          <a:xfrm>
            <a:off x="4792743" y="1821911"/>
            <a:ext cx="1387908" cy="488799"/>
          </a:xfrm>
          <a:prstGeom prst="wedgeRoundRectCallout">
            <a:avLst>
              <a:gd name="adj1" fmla="val 14643"/>
              <a:gd name="adj2" fmla="val 85524"/>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err="1" smtClean="0">
                <a:solidFill>
                  <a:schemeClr val="tx1"/>
                </a:solidFill>
              </a:rPr>
              <a:t>Ball</a:t>
            </a:r>
            <a:r>
              <a:rPr lang="pt-PT" dirty="0" smtClean="0">
                <a:solidFill>
                  <a:schemeClr val="tx1"/>
                </a:solidFill>
              </a:rPr>
              <a:t> </a:t>
            </a:r>
            <a:r>
              <a:rPr lang="pt-PT" dirty="0" err="1" smtClean="0">
                <a:solidFill>
                  <a:schemeClr val="tx1"/>
                </a:solidFill>
              </a:rPr>
              <a:t>section</a:t>
            </a:r>
            <a:endParaRPr lang="en-GB" dirty="0">
              <a:solidFill>
                <a:schemeClr val="tx1"/>
              </a:solidFill>
            </a:endParaRPr>
          </a:p>
        </p:txBody>
      </p:sp>
      <p:sp>
        <p:nvSpPr>
          <p:cNvPr id="23" name="Marcador de Posição do Rodapé 4"/>
          <p:cNvSpPr>
            <a:spLocks noGrp="1"/>
          </p:cNvSpPr>
          <p:nvPr>
            <p:ph type="ftr" sz="quarter" idx="11"/>
          </p:nvPr>
        </p:nvSpPr>
        <p:spPr>
          <a:xfrm>
            <a:off x="4135271" y="6492876"/>
            <a:ext cx="5999329" cy="365126"/>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spTree>
    <p:extLst>
      <p:ext uri="{BB962C8B-B14F-4D97-AF65-F5344CB8AC3E}">
        <p14:creationId xmlns:p14="http://schemas.microsoft.com/office/powerpoint/2010/main" val="34686043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3"/>
          <p:cNvSpPr>
            <a:spLocks noGrp="1"/>
          </p:cNvSpPr>
          <p:nvPr>
            <p:ph type="dt" sz="half" idx="10"/>
          </p:nvPr>
        </p:nvSpPr>
        <p:spPr>
          <a:xfrm>
            <a:off x="-1" y="6492875"/>
            <a:ext cx="4135273" cy="365126"/>
          </a:xfrm>
          <a:solidFill>
            <a:schemeClr val="tx1"/>
          </a:solidFill>
        </p:spPr>
        <p:txBody>
          <a:bodyPr/>
          <a:lstStyle/>
          <a:p>
            <a:fld id="{A5816647-DF31-4903-BECE-DDB6CB07639D}"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9448800" y="6492876"/>
            <a:ext cx="2743200" cy="365125"/>
          </a:xfrm>
          <a:solidFill>
            <a:srgbClr val="0D7D1A"/>
          </a:solidFill>
        </p:spPr>
        <p:txBody>
          <a:bodyPr/>
          <a:lstStyle/>
          <a:p>
            <a:fld id="{A62725FD-1EE1-4128-8E4A-AFD0F4426CD8}" type="slidenum">
              <a:rPr lang="en-GB" b="1" smtClean="0">
                <a:solidFill>
                  <a:schemeClr val="bg1"/>
                </a:solidFill>
              </a:rPr>
              <a:t>15</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b="1" dirty="0" smtClean="0"/>
              <a:t>Deteção de círculos</a:t>
            </a:r>
            <a:endParaRPr lang="pt-PT" sz="4000" b="1" dirty="0"/>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3"/>
          <a:stretch>
            <a:fillRect/>
          </a:stretch>
        </p:blipFill>
        <p:spPr>
          <a:xfrm>
            <a:off x="172387" y="12879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Image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4671" y="2215289"/>
            <a:ext cx="5797663" cy="3066395"/>
          </a:xfrm>
          <a:prstGeom prst="rect">
            <a:avLst/>
          </a:prstGeom>
        </p:spPr>
      </p:pic>
      <p:sp>
        <p:nvSpPr>
          <p:cNvPr id="3" name="CaixaDeTexto 2"/>
          <p:cNvSpPr txBox="1"/>
          <p:nvPr/>
        </p:nvSpPr>
        <p:spPr>
          <a:xfrm>
            <a:off x="661916" y="1515070"/>
            <a:ext cx="4772268" cy="584775"/>
          </a:xfrm>
          <a:prstGeom prst="rect">
            <a:avLst/>
          </a:prstGeom>
          <a:noFill/>
        </p:spPr>
        <p:txBody>
          <a:bodyPr wrap="none" rtlCol="0">
            <a:spAutoFit/>
          </a:bodyPr>
          <a:lstStyle/>
          <a:p>
            <a:r>
              <a:rPr lang="pt-PT" sz="3200" b="1" dirty="0" smtClean="0"/>
              <a:t>Variação do ângulo interno</a:t>
            </a:r>
            <a:endParaRPr lang="pt-PT" sz="3200" b="1" dirty="0"/>
          </a:p>
        </p:txBody>
      </p:sp>
      <mc:AlternateContent xmlns:mc="http://schemas.openxmlformats.org/markup-compatibility/2006" xmlns:a14="http://schemas.microsoft.com/office/drawing/2010/main">
        <mc:Choice Requires="a14">
          <p:sp>
            <p:nvSpPr>
              <p:cNvPr id="7" name="CaixaDeTexto 6"/>
              <p:cNvSpPr txBox="1"/>
              <p:nvPr/>
            </p:nvSpPr>
            <p:spPr>
              <a:xfrm>
                <a:off x="1017975" y="3682610"/>
                <a:ext cx="3434203"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2800" i="1">
                          <a:latin typeface="Cambria Math" panose="02040503050406030204" pitchFamily="18" charset="0"/>
                        </a:rPr>
                        <m:t>∠</m:t>
                      </m:r>
                      <m:sSub>
                        <m:sSubPr>
                          <m:ctrlPr>
                            <a:rPr lang="en-GB" sz="2800" i="1">
                              <a:latin typeface="Cambria Math" panose="02040503050406030204" pitchFamily="18" charset="0"/>
                            </a:rPr>
                          </m:ctrlPr>
                        </m:sSubPr>
                        <m:e>
                          <m:r>
                            <a:rPr lang="pt-PT" sz="2800" i="1">
                              <a:latin typeface="Cambria Math" panose="02040503050406030204" pitchFamily="18" charset="0"/>
                            </a:rPr>
                            <m:t>𝑃</m:t>
                          </m:r>
                        </m:e>
                        <m:sub>
                          <m:r>
                            <a:rPr lang="pt-PT" sz="2800" i="1">
                              <a:latin typeface="Cambria Math" panose="02040503050406030204" pitchFamily="18" charset="0"/>
                            </a:rPr>
                            <m:t>1</m:t>
                          </m:r>
                        </m:sub>
                      </m:sSub>
                      <m:sSub>
                        <m:sSubPr>
                          <m:ctrlPr>
                            <a:rPr lang="en-GB" sz="2800" i="1">
                              <a:latin typeface="Cambria Math" panose="02040503050406030204" pitchFamily="18" charset="0"/>
                            </a:rPr>
                          </m:ctrlPr>
                        </m:sSubPr>
                        <m:e>
                          <m:r>
                            <a:rPr lang="pt-PT" sz="2800" i="1">
                              <a:latin typeface="Cambria Math" panose="02040503050406030204" pitchFamily="18" charset="0"/>
                            </a:rPr>
                            <m:t>𝑃</m:t>
                          </m:r>
                        </m:e>
                        <m:sub>
                          <m:r>
                            <a:rPr lang="pt-PT" sz="2800" i="1">
                              <a:latin typeface="Cambria Math" panose="02040503050406030204" pitchFamily="18" charset="0"/>
                            </a:rPr>
                            <m:t>2</m:t>
                          </m:r>
                        </m:sub>
                      </m:sSub>
                      <m:sSub>
                        <m:sSubPr>
                          <m:ctrlPr>
                            <a:rPr lang="en-GB" sz="2800" i="1">
                              <a:latin typeface="Cambria Math" panose="02040503050406030204" pitchFamily="18" charset="0"/>
                            </a:rPr>
                          </m:ctrlPr>
                        </m:sSubPr>
                        <m:e>
                          <m:r>
                            <a:rPr lang="pt-PT" sz="2800" i="1">
                              <a:latin typeface="Cambria Math" panose="02040503050406030204" pitchFamily="18" charset="0"/>
                            </a:rPr>
                            <m:t>𝑃</m:t>
                          </m:r>
                        </m:e>
                        <m:sub>
                          <m:r>
                            <a:rPr lang="pt-PT" sz="2800" i="1">
                              <a:latin typeface="Cambria Math" panose="02040503050406030204" pitchFamily="18" charset="0"/>
                            </a:rPr>
                            <m:t>4</m:t>
                          </m:r>
                        </m:sub>
                      </m:sSub>
                      <m:r>
                        <a:rPr lang="pt-PT" sz="2800" i="1">
                          <a:latin typeface="Cambria Math" panose="02040503050406030204" pitchFamily="18" charset="0"/>
                        </a:rPr>
                        <m:t>=</m:t>
                      </m:r>
                      <m:r>
                        <a:rPr lang="en-GB" sz="2800" i="1">
                          <a:latin typeface="Cambria Math" panose="02040503050406030204" pitchFamily="18" charset="0"/>
                        </a:rPr>
                        <m:t>∠</m:t>
                      </m:r>
                      <m:sSub>
                        <m:sSubPr>
                          <m:ctrlPr>
                            <a:rPr lang="en-GB" sz="2800" i="1">
                              <a:latin typeface="Cambria Math" panose="02040503050406030204" pitchFamily="18" charset="0"/>
                            </a:rPr>
                          </m:ctrlPr>
                        </m:sSubPr>
                        <m:e>
                          <m:r>
                            <a:rPr lang="pt-PT" sz="2800" i="1">
                              <a:latin typeface="Cambria Math" panose="02040503050406030204" pitchFamily="18" charset="0"/>
                            </a:rPr>
                            <m:t>𝑃</m:t>
                          </m:r>
                        </m:e>
                        <m:sub>
                          <m:r>
                            <a:rPr lang="pt-PT" sz="2800" i="1">
                              <a:latin typeface="Cambria Math" panose="02040503050406030204" pitchFamily="18" charset="0"/>
                            </a:rPr>
                            <m:t>1</m:t>
                          </m:r>
                        </m:sub>
                      </m:sSub>
                      <m:sSub>
                        <m:sSubPr>
                          <m:ctrlPr>
                            <a:rPr lang="en-GB" sz="2800" i="1">
                              <a:latin typeface="Cambria Math" panose="02040503050406030204" pitchFamily="18" charset="0"/>
                            </a:rPr>
                          </m:ctrlPr>
                        </m:sSubPr>
                        <m:e>
                          <m:r>
                            <a:rPr lang="pt-PT" sz="2800" i="1">
                              <a:latin typeface="Cambria Math" panose="02040503050406030204" pitchFamily="18" charset="0"/>
                            </a:rPr>
                            <m:t>𝑃</m:t>
                          </m:r>
                        </m:e>
                        <m:sub>
                          <m:r>
                            <a:rPr lang="pt-PT" sz="2800" i="1">
                              <a:latin typeface="Cambria Math" panose="02040503050406030204" pitchFamily="18" charset="0"/>
                            </a:rPr>
                            <m:t>3</m:t>
                          </m:r>
                        </m:sub>
                      </m:sSub>
                      <m:sSub>
                        <m:sSubPr>
                          <m:ctrlPr>
                            <a:rPr lang="en-GB" sz="2800" i="1">
                              <a:latin typeface="Cambria Math" panose="02040503050406030204" pitchFamily="18" charset="0"/>
                            </a:rPr>
                          </m:ctrlPr>
                        </m:sSubPr>
                        <m:e>
                          <m:r>
                            <a:rPr lang="pt-PT" sz="2800" i="1">
                              <a:latin typeface="Cambria Math" panose="02040503050406030204" pitchFamily="18" charset="0"/>
                            </a:rPr>
                            <m:t>𝑃</m:t>
                          </m:r>
                        </m:e>
                        <m:sub>
                          <m:r>
                            <a:rPr lang="pt-PT" sz="2800" i="1">
                              <a:latin typeface="Cambria Math" panose="02040503050406030204" pitchFamily="18" charset="0"/>
                            </a:rPr>
                            <m:t>4</m:t>
                          </m:r>
                        </m:sub>
                      </m:sSub>
                    </m:oMath>
                  </m:oMathPara>
                </a14:m>
                <a:endParaRPr lang="en-GB" sz="2800" dirty="0"/>
              </a:p>
            </p:txBody>
          </p:sp>
        </mc:Choice>
        <mc:Fallback xmlns="">
          <p:sp>
            <p:nvSpPr>
              <p:cNvPr id="7" name="CaixaDeTexto 6"/>
              <p:cNvSpPr txBox="1">
                <a:spLocks noRot="1" noChangeAspect="1" noMove="1" noResize="1" noEditPoints="1" noAdjustHandles="1" noChangeArrowheads="1" noChangeShapeType="1" noTextEdit="1"/>
              </p:cNvSpPr>
              <p:nvPr/>
            </p:nvSpPr>
            <p:spPr>
              <a:xfrm>
                <a:off x="1017975" y="3682610"/>
                <a:ext cx="3434203" cy="430887"/>
              </a:xfrm>
              <a:prstGeom prst="rect">
                <a:avLst/>
              </a:prstGeom>
              <a:blipFill rotWithShape="0">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CaixaDeTexto 10"/>
              <p:cNvSpPr txBox="1"/>
              <p:nvPr/>
            </p:nvSpPr>
            <p:spPr>
              <a:xfrm>
                <a:off x="1842512" y="4781042"/>
                <a:ext cx="1785132" cy="430887"/>
              </a:xfrm>
              <a:prstGeom prst="rect">
                <a:avLst/>
              </a:prstGeom>
              <a:noFill/>
            </p:spPr>
            <p:txBody>
              <a:bodyPr wrap="square" lIns="0" tIns="0" rIns="0" bIns="0" rtlCol="0">
                <a:spAutoFit/>
              </a:bodyPr>
              <a:lstStyle/>
              <a:p>
                <a14:m>
                  <m:oMath xmlns:m="http://schemas.openxmlformats.org/officeDocument/2006/math">
                    <m:r>
                      <a:rPr lang="en-GB" sz="2800" i="1">
                        <a:latin typeface="Cambria Math" panose="02040503050406030204" pitchFamily="18" charset="0"/>
                      </a:rPr>
                      <m:t>∠</m:t>
                    </m:r>
                    <m:sSub>
                      <m:sSubPr>
                        <m:ctrlPr>
                          <a:rPr lang="en-GB" sz="2800" i="1">
                            <a:latin typeface="Cambria Math" panose="02040503050406030204" pitchFamily="18" charset="0"/>
                          </a:rPr>
                        </m:ctrlPr>
                      </m:sSubPr>
                      <m:e>
                        <m:r>
                          <a:rPr lang="pt-PT" sz="2800" i="1">
                            <a:latin typeface="Cambria Math" panose="02040503050406030204" pitchFamily="18" charset="0"/>
                          </a:rPr>
                          <m:t>𝑃</m:t>
                        </m:r>
                      </m:e>
                      <m:sub>
                        <m:r>
                          <a:rPr lang="pt-PT" sz="2800" i="1">
                            <a:latin typeface="Cambria Math" panose="02040503050406030204" pitchFamily="18" charset="0"/>
                          </a:rPr>
                          <m:t>1</m:t>
                        </m:r>
                      </m:sub>
                    </m:sSub>
                    <m:sSub>
                      <m:sSubPr>
                        <m:ctrlPr>
                          <a:rPr lang="en-GB" sz="2800" i="1">
                            <a:latin typeface="Cambria Math" panose="02040503050406030204" pitchFamily="18" charset="0"/>
                          </a:rPr>
                        </m:ctrlPr>
                      </m:sSubPr>
                      <m:e>
                        <m:r>
                          <a:rPr lang="pt-PT" sz="2800" i="1">
                            <a:latin typeface="Cambria Math" panose="02040503050406030204" pitchFamily="18" charset="0"/>
                          </a:rPr>
                          <m:t>𝑃</m:t>
                        </m:r>
                      </m:e>
                      <m:sub>
                        <m:r>
                          <a:rPr lang="pt-PT" sz="2800" i="1">
                            <a:latin typeface="Cambria Math" panose="02040503050406030204" pitchFamily="18" charset="0"/>
                          </a:rPr>
                          <m:t>𝑂</m:t>
                        </m:r>
                      </m:sub>
                    </m:sSub>
                    <m:sSub>
                      <m:sSubPr>
                        <m:ctrlPr>
                          <a:rPr lang="en-GB" sz="2800" i="1">
                            <a:latin typeface="Cambria Math" panose="02040503050406030204" pitchFamily="18" charset="0"/>
                          </a:rPr>
                        </m:ctrlPr>
                      </m:sSubPr>
                      <m:e>
                        <m:r>
                          <a:rPr lang="pt-PT" sz="2800" i="1">
                            <a:latin typeface="Cambria Math" panose="02040503050406030204" pitchFamily="18" charset="0"/>
                          </a:rPr>
                          <m:t>𝑃</m:t>
                        </m:r>
                      </m:e>
                      <m:sub>
                        <m:r>
                          <a:rPr lang="pt-PT" sz="2800" i="1">
                            <a:latin typeface="Cambria Math" panose="02040503050406030204" pitchFamily="18" charset="0"/>
                          </a:rPr>
                          <m:t>4</m:t>
                        </m:r>
                      </m:sub>
                    </m:sSub>
                    <m:r>
                      <a:rPr lang="pt-PT" sz="2800" i="1">
                        <a:latin typeface="Cambria Math" panose="02040503050406030204" pitchFamily="18" charset="0"/>
                      </a:rPr>
                      <m:t>/</m:t>
                    </m:r>
                  </m:oMath>
                </a14:m>
                <a:r>
                  <a:rPr lang="en-GB" sz="2800" dirty="0"/>
                  <a:t>2</a:t>
                </a:r>
              </a:p>
            </p:txBody>
          </p:sp>
        </mc:Choice>
        <mc:Fallback xmlns="">
          <p:sp>
            <p:nvSpPr>
              <p:cNvPr id="11" name="CaixaDeTexto 10"/>
              <p:cNvSpPr txBox="1">
                <a:spLocks noRot="1" noChangeAspect="1" noMove="1" noResize="1" noEditPoints="1" noAdjustHandles="1" noChangeArrowheads="1" noChangeShapeType="1" noTextEdit="1"/>
              </p:cNvSpPr>
              <p:nvPr/>
            </p:nvSpPr>
            <p:spPr>
              <a:xfrm>
                <a:off x="1842512" y="4781042"/>
                <a:ext cx="1785132" cy="430887"/>
              </a:xfrm>
              <a:prstGeom prst="rect">
                <a:avLst/>
              </a:prstGeom>
              <a:blipFill rotWithShape="0">
                <a:blip r:embed="rId6"/>
                <a:stretch>
                  <a:fillRect t="-23944" r="-4096" b="-50704"/>
                </a:stretch>
              </a:blipFill>
            </p:spPr>
            <p:txBody>
              <a:bodyPr/>
              <a:lstStyle/>
              <a:p>
                <a:r>
                  <a:rPr lang="en-GB">
                    <a:noFill/>
                  </a:rPr>
                  <a:t> </a:t>
                </a:r>
              </a:p>
            </p:txBody>
          </p:sp>
        </mc:Fallback>
      </mc:AlternateContent>
      <p:sp>
        <p:nvSpPr>
          <p:cNvPr id="12" name="Seta para baixo 11"/>
          <p:cNvSpPr/>
          <p:nvPr/>
        </p:nvSpPr>
        <p:spPr>
          <a:xfrm>
            <a:off x="2584952" y="4148616"/>
            <a:ext cx="300251" cy="5824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4" name="CaixaDeTexto 13"/>
          <p:cNvSpPr txBox="1"/>
          <p:nvPr/>
        </p:nvSpPr>
        <p:spPr>
          <a:xfrm>
            <a:off x="654332" y="2152305"/>
            <a:ext cx="5319784" cy="1569660"/>
          </a:xfrm>
          <a:prstGeom prst="rect">
            <a:avLst/>
          </a:prstGeom>
          <a:noFill/>
        </p:spPr>
        <p:txBody>
          <a:bodyPr wrap="square" rtlCol="0">
            <a:spAutoFit/>
          </a:bodyPr>
          <a:lstStyle/>
          <a:p>
            <a:r>
              <a:rPr lang="pt-PT" sz="2400" dirty="0" smtClean="0"/>
              <a:t>Todos os pontos de um arco têm um ângulo congruente (ângulos que têm a mesma amplitude) em relação aos extremos</a:t>
            </a:r>
            <a:endParaRPr lang="en-GB" sz="2400" dirty="0"/>
          </a:p>
        </p:txBody>
      </p:sp>
      <p:sp>
        <p:nvSpPr>
          <p:cNvPr id="15" name="Marcador de Posição do Rodapé 4"/>
          <p:cNvSpPr>
            <a:spLocks noGrp="1"/>
          </p:cNvSpPr>
          <p:nvPr>
            <p:ph type="ftr" sz="quarter" idx="11"/>
          </p:nvPr>
        </p:nvSpPr>
        <p:spPr>
          <a:xfrm>
            <a:off x="4135271" y="6492876"/>
            <a:ext cx="5999329" cy="365126"/>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spTree>
    <p:extLst>
      <p:ext uri="{BB962C8B-B14F-4D97-AF65-F5344CB8AC3E}">
        <p14:creationId xmlns:p14="http://schemas.microsoft.com/office/powerpoint/2010/main" val="27165443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3"/>
          <p:cNvSpPr>
            <a:spLocks noGrp="1"/>
          </p:cNvSpPr>
          <p:nvPr>
            <p:ph type="dt" sz="half" idx="10"/>
          </p:nvPr>
        </p:nvSpPr>
        <p:spPr>
          <a:xfrm>
            <a:off x="-1" y="6492875"/>
            <a:ext cx="4135273" cy="365126"/>
          </a:xfrm>
          <a:solidFill>
            <a:schemeClr val="tx1"/>
          </a:solidFill>
        </p:spPr>
        <p:txBody>
          <a:bodyPr/>
          <a:lstStyle/>
          <a:p>
            <a:fld id="{2669F129-2C0F-406C-8C5F-D91989AAF81A}"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9448800" y="6492876"/>
            <a:ext cx="2743200" cy="365125"/>
          </a:xfrm>
          <a:solidFill>
            <a:srgbClr val="0D7D1A"/>
          </a:solidFill>
        </p:spPr>
        <p:txBody>
          <a:bodyPr/>
          <a:lstStyle/>
          <a:p>
            <a:fld id="{A62725FD-1EE1-4128-8E4A-AFD0F4426CD8}" type="slidenum">
              <a:rPr lang="en-GB" b="1" smtClean="0">
                <a:solidFill>
                  <a:schemeClr val="bg1"/>
                </a:solidFill>
              </a:rPr>
              <a:t>16</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b="1" dirty="0" smtClean="0"/>
              <a:t>Deteção de círculos</a:t>
            </a:r>
            <a:endParaRPr lang="pt-PT" sz="4000" b="1" dirty="0"/>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3"/>
          <a:stretch>
            <a:fillRect/>
          </a:stretch>
        </p:blipFill>
        <p:spPr>
          <a:xfrm>
            <a:off x="172387" y="12879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CaixaDeTexto 1"/>
          <p:cNvSpPr txBox="1"/>
          <p:nvPr/>
        </p:nvSpPr>
        <p:spPr>
          <a:xfrm>
            <a:off x="2786756" y="1460154"/>
            <a:ext cx="7255384" cy="523220"/>
          </a:xfrm>
          <a:prstGeom prst="rect">
            <a:avLst/>
          </a:prstGeom>
          <a:noFill/>
        </p:spPr>
        <p:txBody>
          <a:bodyPr wrap="none" rtlCol="0">
            <a:spAutoFit/>
          </a:bodyPr>
          <a:lstStyle/>
          <a:p>
            <a:r>
              <a:rPr lang="pt-PT" sz="2800" b="1" dirty="0" smtClean="0"/>
              <a:t>Encontrar uma deteção de um círculo positiva </a:t>
            </a:r>
            <a:endParaRPr lang="pt-PT" sz="2800" b="1" dirty="0"/>
          </a:p>
        </p:txBody>
      </p:sp>
      <mc:AlternateContent xmlns:mc="http://schemas.openxmlformats.org/markup-compatibility/2006" xmlns:a14="http://schemas.microsoft.com/office/drawing/2010/main">
        <mc:Choice Requires="a14">
          <p:sp>
            <p:nvSpPr>
              <p:cNvPr id="7" name="CaixaDeTexto 6"/>
              <p:cNvSpPr txBox="1"/>
              <p:nvPr/>
            </p:nvSpPr>
            <p:spPr>
              <a:xfrm>
                <a:off x="0" y="2694544"/>
                <a:ext cx="6414448" cy="1424557"/>
              </a:xfrm>
              <a:prstGeom prst="rect">
                <a:avLst/>
              </a:prstGeom>
              <a:noFill/>
            </p:spPr>
            <p:txBody>
              <a:bodyPr wrap="square" rtlCol="0">
                <a:spAutoFit/>
              </a:bodyPr>
              <a:lstStyle/>
              <a:p>
                <a:pPr marL="285750" indent="-285750">
                  <a:buFont typeface="Arial" panose="020B0604020202020204" pitchFamily="34" charset="0"/>
                  <a:buChar char="•"/>
                </a:pPr>
                <a:r>
                  <a:rPr lang="pt-PT" dirty="0" smtClean="0"/>
                  <a:t>Cálculo do ângulo de abertura médio </a:t>
                </a:r>
                <a14:m>
                  <m:oMath xmlns:m="http://schemas.openxmlformats.org/officeDocument/2006/math">
                    <m:d>
                      <m:dPr>
                        <m:ctrlPr>
                          <a:rPr lang="pt-PT" i="1">
                            <a:latin typeface="Cambria Math" panose="02040503050406030204" pitchFamily="18" charset="0"/>
                          </a:rPr>
                        </m:ctrlPr>
                      </m:dPr>
                      <m:e>
                        <m:acc>
                          <m:accPr>
                            <m:chr m:val="̅"/>
                            <m:ctrlPr>
                              <a:rPr lang="pt-PT" i="1">
                                <a:latin typeface="Cambria Math" panose="02040503050406030204" pitchFamily="18" charset="0"/>
                              </a:rPr>
                            </m:ctrlPr>
                          </m:accPr>
                          <m:e>
                            <m:r>
                              <a:rPr lang="pt-PT" i="1">
                                <a:latin typeface="Cambria Math" panose="02040503050406030204" pitchFamily="18" charset="0"/>
                              </a:rPr>
                              <m:t>𝑚</m:t>
                            </m:r>
                          </m:e>
                        </m:acc>
                      </m:e>
                    </m:d>
                  </m:oMath>
                </a14:m>
                <a:r>
                  <a:rPr lang="pt-PT" dirty="0" smtClean="0"/>
                  <a:t> entre os extremos e os restantes pontos do segmento</a:t>
                </a:r>
                <a14:m>
                  <m:oMath xmlns:m="http://schemas.openxmlformats.org/officeDocument/2006/math">
                    <m:r>
                      <a:rPr lang="pt-PT" b="0" i="0" smtClean="0">
                        <a:latin typeface="Cambria Math" panose="02040503050406030204" pitchFamily="18" charset="0"/>
                      </a:rPr>
                      <m:t>:</m:t>
                    </m:r>
                  </m:oMath>
                </a14:m>
                <a:endParaRPr lang="pt-PT" b="0" dirty="0" smtClean="0"/>
              </a:p>
              <a:p>
                <a:pPr/>
                <a14:m>
                  <m:oMathPara xmlns:m="http://schemas.openxmlformats.org/officeDocument/2006/math">
                    <m:oMathParaPr>
                      <m:jc m:val="centerGroup"/>
                    </m:oMathParaPr>
                    <m:oMath xmlns:m="http://schemas.openxmlformats.org/officeDocument/2006/math">
                      <m:acc>
                        <m:accPr>
                          <m:chr m:val="̅"/>
                          <m:ctrlPr>
                            <a:rPr lang="en-GB" i="1" smtClean="0">
                              <a:latin typeface="Cambria Math" panose="02040503050406030204" pitchFamily="18" charset="0"/>
                            </a:rPr>
                          </m:ctrlPr>
                        </m:accPr>
                        <m:e>
                          <m:r>
                            <a:rPr lang="pt-PT" b="0" i="1" smtClean="0">
                              <a:latin typeface="Cambria Math" panose="02040503050406030204" pitchFamily="18" charset="0"/>
                            </a:rPr>
                            <m:t>𝑚</m:t>
                          </m:r>
                        </m:e>
                      </m:acc>
                      <m:r>
                        <a:rPr lang="pt-PT" b="0" i="1" smtClean="0">
                          <a:latin typeface="Cambria Math" panose="02040503050406030204" pitchFamily="18" charset="0"/>
                        </a:rPr>
                        <m:t>=</m:t>
                      </m:r>
                      <m:f>
                        <m:fPr>
                          <m:ctrlPr>
                            <a:rPr lang="en-GB" i="1" smtClean="0">
                              <a:latin typeface="Cambria Math" panose="02040503050406030204" pitchFamily="18" charset="0"/>
                            </a:rPr>
                          </m:ctrlPr>
                        </m:fPr>
                        <m:num>
                          <m:r>
                            <a:rPr lang="pt-PT" b="0" i="1" smtClean="0">
                              <a:latin typeface="Cambria Math" panose="02040503050406030204" pitchFamily="18" charset="0"/>
                            </a:rPr>
                            <m:t>1</m:t>
                          </m:r>
                        </m:num>
                        <m:den>
                          <m:r>
                            <a:rPr lang="pt-PT" b="0" i="1" smtClean="0">
                              <a:latin typeface="Cambria Math" panose="02040503050406030204" pitchFamily="18" charset="0"/>
                            </a:rPr>
                            <m:t>𝑛</m:t>
                          </m:r>
                          <m:r>
                            <a:rPr lang="pt-PT" b="0" i="1" smtClean="0">
                              <a:latin typeface="Cambria Math" panose="02040503050406030204" pitchFamily="18" charset="0"/>
                            </a:rPr>
                            <m:t>−2</m:t>
                          </m:r>
                        </m:den>
                      </m:f>
                      <m:nary>
                        <m:naryPr>
                          <m:chr m:val="∑"/>
                          <m:ctrlPr>
                            <a:rPr lang="en-GB" i="1" smtClean="0">
                              <a:latin typeface="Cambria Math" panose="02040503050406030204" pitchFamily="18" charset="0"/>
                            </a:rPr>
                          </m:ctrlPr>
                        </m:naryPr>
                        <m:sub>
                          <m:r>
                            <m:rPr>
                              <m:brk m:alnAt="23"/>
                            </m:rPr>
                            <a:rPr lang="pt-PT" b="0" i="1" smtClean="0">
                              <a:latin typeface="Cambria Math" panose="02040503050406030204" pitchFamily="18" charset="0"/>
                            </a:rPr>
                            <m:t>𝑖</m:t>
                          </m:r>
                          <m:r>
                            <a:rPr lang="pt-PT" b="0" i="1" smtClean="0">
                              <a:latin typeface="Cambria Math" panose="02040503050406030204" pitchFamily="18" charset="0"/>
                            </a:rPr>
                            <m:t>=2</m:t>
                          </m:r>
                        </m:sub>
                        <m:sup>
                          <m:r>
                            <a:rPr lang="pt-PT" b="0" i="1" smtClean="0">
                              <a:latin typeface="Cambria Math" panose="02040503050406030204" pitchFamily="18" charset="0"/>
                            </a:rPr>
                            <m:t>𝑛</m:t>
                          </m:r>
                          <m:r>
                            <a:rPr lang="pt-PT" b="0" i="1" smtClean="0">
                              <a:latin typeface="Cambria Math" panose="02040503050406030204" pitchFamily="18" charset="0"/>
                            </a:rPr>
                            <m:t>−1</m:t>
                          </m:r>
                        </m:sup>
                        <m:e>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pt-PT" b="0" i="1" smtClean="0">
                                  <a:latin typeface="Cambria Math" panose="02040503050406030204" pitchFamily="18" charset="0"/>
                                </a:rPr>
                                <m:t>𝑃</m:t>
                              </m:r>
                            </m:e>
                            <m:sub>
                              <m:r>
                                <a:rPr lang="pt-PT" b="0" i="1" smtClean="0">
                                  <a:latin typeface="Cambria Math" panose="02040503050406030204" pitchFamily="18" charset="0"/>
                                </a:rPr>
                                <m:t>1</m:t>
                              </m:r>
                            </m:sub>
                          </m:sSub>
                          <m:sSub>
                            <m:sSubPr>
                              <m:ctrlPr>
                                <a:rPr lang="en-GB" i="1" smtClean="0">
                                  <a:latin typeface="Cambria Math" panose="02040503050406030204" pitchFamily="18" charset="0"/>
                                </a:rPr>
                              </m:ctrlPr>
                            </m:sSubPr>
                            <m:e>
                              <m:r>
                                <a:rPr lang="pt-PT" b="0" i="1" smtClean="0">
                                  <a:latin typeface="Cambria Math" panose="02040503050406030204" pitchFamily="18" charset="0"/>
                                </a:rPr>
                                <m:t>𝑃</m:t>
                              </m:r>
                            </m:e>
                            <m:sub>
                              <m:r>
                                <a:rPr lang="pt-PT" b="0" i="1" smtClean="0">
                                  <a:latin typeface="Cambria Math" panose="02040503050406030204" pitchFamily="18" charset="0"/>
                                </a:rPr>
                                <m:t>𝑖</m:t>
                              </m:r>
                            </m:sub>
                          </m:sSub>
                          <m:sSub>
                            <m:sSubPr>
                              <m:ctrlPr>
                                <a:rPr lang="en-GB" i="1" smtClean="0">
                                  <a:latin typeface="Cambria Math" panose="02040503050406030204" pitchFamily="18" charset="0"/>
                                </a:rPr>
                              </m:ctrlPr>
                            </m:sSubPr>
                            <m:e>
                              <m:r>
                                <a:rPr lang="pt-PT" b="0" i="1" smtClean="0">
                                  <a:latin typeface="Cambria Math" panose="02040503050406030204" pitchFamily="18" charset="0"/>
                                </a:rPr>
                                <m:t>𝑃</m:t>
                              </m:r>
                            </m:e>
                            <m:sub>
                              <m:r>
                                <a:rPr lang="pt-PT" b="0" i="1" smtClean="0">
                                  <a:latin typeface="Cambria Math" panose="02040503050406030204" pitchFamily="18" charset="0"/>
                                </a:rPr>
                                <m:t>𝑛</m:t>
                              </m:r>
                            </m:sub>
                          </m:sSub>
                        </m:e>
                      </m:nary>
                    </m:oMath>
                  </m:oMathPara>
                </a14:m>
                <a:endParaRPr lang="en-GB" dirty="0"/>
              </a:p>
            </p:txBody>
          </p:sp>
        </mc:Choice>
        <mc:Fallback xmlns="">
          <p:sp>
            <p:nvSpPr>
              <p:cNvPr id="7" name="CaixaDeTexto 6"/>
              <p:cNvSpPr txBox="1">
                <a:spLocks noRot="1" noChangeAspect="1" noMove="1" noResize="1" noEditPoints="1" noAdjustHandles="1" noChangeArrowheads="1" noChangeShapeType="1" noTextEdit="1"/>
              </p:cNvSpPr>
              <p:nvPr/>
            </p:nvSpPr>
            <p:spPr>
              <a:xfrm>
                <a:off x="0" y="2694544"/>
                <a:ext cx="6414448" cy="1424557"/>
              </a:xfrm>
              <a:prstGeom prst="rect">
                <a:avLst/>
              </a:prstGeom>
              <a:blipFill rotWithShape="0">
                <a:blip r:embed="rId4"/>
                <a:stretch>
                  <a:fillRect l="-570" t="-213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CaixaDeTexto 11"/>
              <p:cNvSpPr txBox="1"/>
              <p:nvPr/>
            </p:nvSpPr>
            <p:spPr>
              <a:xfrm>
                <a:off x="-4825" y="4286010"/>
                <a:ext cx="5344605" cy="1446935"/>
              </a:xfrm>
              <a:prstGeom prst="rect">
                <a:avLst/>
              </a:prstGeom>
              <a:noFill/>
            </p:spPr>
            <p:txBody>
              <a:bodyPr wrap="none" rtlCol="0">
                <a:spAutoFit/>
              </a:bodyPr>
              <a:lstStyle/>
              <a:p>
                <a:pPr marL="285750" indent="-285750">
                  <a:buFont typeface="Arial" panose="020B0604020202020204" pitchFamily="34" charset="0"/>
                  <a:buChar char="•"/>
                </a:pPr>
                <a:r>
                  <a:rPr lang="pt-PT" dirty="0" smtClean="0"/>
                  <a:t>Cálculo do desvio padrão (</a:t>
                </a:r>
                <a:r>
                  <a:rPr lang="el-GR" dirty="0"/>
                  <a:t>σ</a:t>
                </a:r>
                <a:r>
                  <a:rPr lang="pt-PT" dirty="0"/>
                  <a:t>)</a:t>
                </a:r>
                <a:r>
                  <a:rPr lang="en-GB" dirty="0" smtClean="0"/>
                  <a:t> </a:t>
                </a:r>
                <a:r>
                  <a:rPr lang="pt-PT" dirty="0" smtClean="0"/>
                  <a:t>do ângulo de abertura</a:t>
                </a:r>
                <a:r>
                  <a:rPr lang="en-GB" dirty="0" smtClean="0"/>
                  <a:t>:</a:t>
                </a:r>
              </a:p>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𝜎</m:t>
                      </m:r>
                      <m:r>
                        <a:rPr lang="pt-PT" b="0" i="1" smtClean="0">
                          <a:latin typeface="Cambria Math" panose="02040503050406030204" pitchFamily="18" charset="0"/>
                          <a:ea typeface="Cambria Math" panose="02040503050406030204" pitchFamily="18" charset="0"/>
                        </a:rPr>
                        <m:t>=</m:t>
                      </m:r>
                      <m:rad>
                        <m:radPr>
                          <m:degHide m:val="on"/>
                          <m:ctrlPr>
                            <a:rPr lang="pt-PT" b="0" i="1" smtClean="0">
                              <a:latin typeface="Cambria Math" panose="02040503050406030204" pitchFamily="18" charset="0"/>
                              <a:ea typeface="Cambria Math" panose="02040503050406030204" pitchFamily="18" charset="0"/>
                            </a:rPr>
                          </m:ctrlPr>
                        </m:radPr>
                        <m:deg/>
                        <m:e>
                          <m:f>
                            <m:fPr>
                              <m:ctrlPr>
                                <a:rPr lang="pt-PT" b="0" i="1" smtClean="0">
                                  <a:latin typeface="Cambria Math" panose="02040503050406030204" pitchFamily="18" charset="0"/>
                                  <a:ea typeface="Cambria Math" panose="02040503050406030204" pitchFamily="18" charset="0"/>
                                </a:rPr>
                              </m:ctrlPr>
                            </m:fPr>
                            <m:num>
                              <m:r>
                                <a:rPr lang="pt-PT" b="0" i="1" smtClean="0">
                                  <a:latin typeface="Cambria Math" panose="02040503050406030204" pitchFamily="18" charset="0"/>
                                  <a:ea typeface="Cambria Math" panose="02040503050406030204" pitchFamily="18" charset="0"/>
                                </a:rPr>
                                <m:t>1</m:t>
                              </m:r>
                            </m:num>
                            <m:den>
                              <m:r>
                                <a:rPr lang="pt-PT" b="0" i="1" smtClean="0">
                                  <a:latin typeface="Cambria Math" panose="02040503050406030204" pitchFamily="18" charset="0"/>
                                  <a:ea typeface="Cambria Math" panose="02040503050406030204" pitchFamily="18" charset="0"/>
                                </a:rPr>
                                <m:t>𝑛</m:t>
                              </m:r>
                              <m:r>
                                <a:rPr lang="pt-PT" b="0" i="1" smtClean="0">
                                  <a:latin typeface="Cambria Math" panose="02040503050406030204" pitchFamily="18" charset="0"/>
                                  <a:ea typeface="Cambria Math" panose="02040503050406030204" pitchFamily="18" charset="0"/>
                                </a:rPr>
                                <m:t>−2</m:t>
                              </m:r>
                            </m:den>
                          </m:f>
                          <m:nary>
                            <m:naryPr>
                              <m:chr m:val="∑"/>
                              <m:ctrlPr>
                                <a:rPr lang="pt-PT" b="0" i="1" smtClean="0">
                                  <a:latin typeface="Cambria Math" panose="02040503050406030204" pitchFamily="18" charset="0"/>
                                  <a:ea typeface="Cambria Math" panose="02040503050406030204" pitchFamily="18" charset="0"/>
                                </a:rPr>
                              </m:ctrlPr>
                            </m:naryPr>
                            <m:sub>
                              <m:r>
                                <m:rPr>
                                  <m:brk m:alnAt="23"/>
                                </m:rPr>
                                <a:rPr lang="pt-PT" b="0" i="1" smtClean="0">
                                  <a:latin typeface="Cambria Math" panose="02040503050406030204" pitchFamily="18" charset="0"/>
                                  <a:ea typeface="Cambria Math" panose="02040503050406030204" pitchFamily="18" charset="0"/>
                                </a:rPr>
                                <m:t>𝑖</m:t>
                              </m:r>
                              <m:r>
                                <a:rPr lang="pt-PT" b="0" i="1" smtClean="0">
                                  <a:latin typeface="Cambria Math" panose="02040503050406030204" pitchFamily="18" charset="0"/>
                                  <a:ea typeface="Cambria Math" panose="02040503050406030204" pitchFamily="18" charset="0"/>
                                </a:rPr>
                                <m:t>=2</m:t>
                              </m:r>
                            </m:sub>
                            <m:sup>
                              <m:r>
                                <a:rPr lang="pt-PT" b="0" i="1" smtClean="0">
                                  <a:latin typeface="Cambria Math" panose="02040503050406030204" pitchFamily="18" charset="0"/>
                                  <a:ea typeface="Cambria Math" panose="02040503050406030204" pitchFamily="18" charset="0"/>
                                </a:rPr>
                                <m:t>𝑛</m:t>
                              </m:r>
                              <m:r>
                                <a:rPr lang="pt-PT" b="0" i="1" smtClean="0">
                                  <a:latin typeface="Cambria Math" panose="02040503050406030204" pitchFamily="18" charset="0"/>
                                  <a:ea typeface="Cambria Math" panose="02040503050406030204" pitchFamily="18" charset="0"/>
                                </a:rPr>
                                <m:t>−1</m:t>
                              </m:r>
                            </m:sup>
                            <m:e>
                              <m:sSup>
                                <m:sSupPr>
                                  <m:ctrlPr>
                                    <a:rPr lang="pt-PT" b="0" i="1" smtClean="0">
                                      <a:latin typeface="Cambria Math" panose="02040503050406030204" pitchFamily="18" charset="0"/>
                                      <a:ea typeface="Cambria Math" panose="02040503050406030204" pitchFamily="18" charset="0"/>
                                    </a:rPr>
                                  </m:ctrlPr>
                                </m:sSupPr>
                                <m:e>
                                  <m:d>
                                    <m:dPr>
                                      <m:ctrlPr>
                                        <a:rPr lang="pt-PT" b="0" i="1" smtClean="0">
                                          <a:latin typeface="Cambria Math" panose="02040503050406030204" pitchFamily="18" charset="0"/>
                                          <a:ea typeface="Cambria Math" panose="02040503050406030204" pitchFamily="18" charset="0"/>
                                        </a:rPr>
                                      </m:ctrlPr>
                                    </m:dPr>
                                    <m:e>
                                      <m:r>
                                        <a:rPr lang="pt-PT" b="0" i="1" smtClean="0">
                                          <a:latin typeface="Cambria Math" panose="02040503050406030204" pitchFamily="18" charset="0"/>
                                          <a:ea typeface="Cambria Math" panose="02040503050406030204" pitchFamily="18" charset="0"/>
                                        </a:rPr>
                                        <m:t>∠</m:t>
                                      </m:r>
                                      <m:sSub>
                                        <m:sSubPr>
                                          <m:ctrlPr>
                                            <a:rPr lang="pt-PT" b="0" i="1" smtClean="0">
                                              <a:latin typeface="Cambria Math" panose="02040503050406030204" pitchFamily="18" charset="0"/>
                                              <a:ea typeface="Cambria Math" panose="02040503050406030204" pitchFamily="18" charset="0"/>
                                            </a:rPr>
                                          </m:ctrlPr>
                                        </m:sSubPr>
                                        <m:e>
                                          <m:r>
                                            <a:rPr lang="pt-PT" b="0" i="1" smtClean="0">
                                              <a:latin typeface="Cambria Math" panose="02040503050406030204" pitchFamily="18" charset="0"/>
                                              <a:ea typeface="Cambria Math" panose="02040503050406030204" pitchFamily="18" charset="0"/>
                                            </a:rPr>
                                            <m:t>𝑃</m:t>
                                          </m:r>
                                        </m:e>
                                        <m:sub>
                                          <m:r>
                                            <a:rPr lang="pt-PT" b="0" i="1" smtClean="0">
                                              <a:latin typeface="Cambria Math" panose="02040503050406030204" pitchFamily="18" charset="0"/>
                                              <a:ea typeface="Cambria Math" panose="02040503050406030204" pitchFamily="18" charset="0"/>
                                            </a:rPr>
                                            <m:t>1</m:t>
                                          </m:r>
                                        </m:sub>
                                      </m:sSub>
                                      <m:sSub>
                                        <m:sSubPr>
                                          <m:ctrlPr>
                                            <a:rPr lang="pt-PT" b="0" i="1" smtClean="0">
                                              <a:latin typeface="Cambria Math" panose="02040503050406030204" pitchFamily="18" charset="0"/>
                                              <a:ea typeface="Cambria Math" panose="02040503050406030204" pitchFamily="18" charset="0"/>
                                            </a:rPr>
                                          </m:ctrlPr>
                                        </m:sSubPr>
                                        <m:e>
                                          <m:r>
                                            <a:rPr lang="pt-PT" b="0" i="1" smtClean="0">
                                              <a:latin typeface="Cambria Math" panose="02040503050406030204" pitchFamily="18" charset="0"/>
                                              <a:ea typeface="Cambria Math" panose="02040503050406030204" pitchFamily="18" charset="0"/>
                                            </a:rPr>
                                            <m:t>𝑃</m:t>
                                          </m:r>
                                        </m:e>
                                        <m:sub>
                                          <m:r>
                                            <a:rPr lang="pt-PT" b="0" i="1" smtClean="0">
                                              <a:latin typeface="Cambria Math" panose="02040503050406030204" pitchFamily="18" charset="0"/>
                                              <a:ea typeface="Cambria Math" panose="02040503050406030204" pitchFamily="18" charset="0"/>
                                            </a:rPr>
                                            <m:t>𝑖</m:t>
                                          </m:r>
                                        </m:sub>
                                      </m:sSub>
                                      <m:sSub>
                                        <m:sSubPr>
                                          <m:ctrlPr>
                                            <a:rPr lang="pt-PT" b="0" i="1" smtClean="0">
                                              <a:latin typeface="Cambria Math" panose="02040503050406030204" pitchFamily="18" charset="0"/>
                                              <a:ea typeface="Cambria Math" panose="02040503050406030204" pitchFamily="18" charset="0"/>
                                            </a:rPr>
                                          </m:ctrlPr>
                                        </m:sSubPr>
                                        <m:e>
                                          <m:r>
                                            <a:rPr lang="pt-PT" b="0" i="1" smtClean="0">
                                              <a:latin typeface="Cambria Math" panose="02040503050406030204" pitchFamily="18" charset="0"/>
                                              <a:ea typeface="Cambria Math" panose="02040503050406030204" pitchFamily="18" charset="0"/>
                                            </a:rPr>
                                            <m:t>𝑃</m:t>
                                          </m:r>
                                        </m:e>
                                        <m:sub>
                                          <m:r>
                                            <a:rPr lang="pt-PT" b="0" i="1" smtClean="0">
                                              <a:latin typeface="Cambria Math" panose="02040503050406030204" pitchFamily="18" charset="0"/>
                                              <a:ea typeface="Cambria Math" panose="02040503050406030204" pitchFamily="18" charset="0"/>
                                            </a:rPr>
                                            <m:t>𝑛</m:t>
                                          </m:r>
                                        </m:sub>
                                      </m:sSub>
                                      <m:r>
                                        <a:rPr lang="pt-PT" b="0" i="1" smtClean="0">
                                          <a:latin typeface="Cambria Math" panose="02040503050406030204" pitchFamily="18" charset="0"/>
                                          <a:ea typeface="Cambria Math" panose="02040503050406030204" pitchFamily="18" charset="0"/>
                                        </a:rPr>
                                        <m:t>−</m:t>
                                      </m:r>
                                      <m:acc>
                                        <m:accPr>
                                          <m:chr m:val="̅"/>
                                          <m:ctrlPr>
                                            <a:rPr lang="pt-PT" b="0" i="1" smtClean="0">
                                              <a:latin typeface="Cambria Math" panose="02040503050406030204" pitchFamily="18" charset="0"/>
                                              <a:ea typeface="Cambria Math" panose="02040503050406030204" pitchFamily="18" charset="0"/>
                                            </a:rPr>
                                          </m:ctrlPr>
                                        </m:accPr>
                                        <m:e>
                                          <m:r>
                                            <a:rPr lang="pt-PT" b="0" i="1" smtClean="0">
                                              <a:latin typeface="Cambria Math" panose="02040503050406030204" pitchFamily="18" charset="0"/>
                                              <a:ea typeface="Cambria Math" panose="02040503050406030204" pitchFamily="18" charset="0"/>
                                            </a:rPr>
                                            <m:t>𝑚</m:t>
                                          </m:r>
                                        </m:e>
                                      </m:acc>
                                    </m:e>
                                  </m:d>
                                </m:e>
                                <m:sup>
                                  <m:r>
                                    <a:rPr lang="pt-PT" b="0" i="1" smtClean="0">
                                      <a:latin typeface="Cambria Math" panose="02040503050406030204" pitchFamily="18" charset="0"/>
                                      <a:ea typeface="Cambria Math" panose="02040503050406030204" pitchFamily="18" charset="0"/>
                                    </a:rPr>
                                    <m:t>2</m:t>
                                  </m:r>
                                </m:sup>
                              </m:sSup>
                            </m:e>
                          </m:nary>
                        </m:e>
                      </m:rad>
                    </m:oMath>
                  </m:oMathPara>
                </a14:m>
                <a:endParaRPr lang="en-GB" dirty="0"/>
              </a:p>
            </p:txBody>
          </p:sp>
        </mc:Choice>
        <mc:Fallback xmlns="">
          <p:sp>
            <p:nvSpPr>
              <p:cNvPr id="12" name="CaixaDeTexto 11"/>
              <p:cNvSpPr txBox="1">
                <a:spLocks noRot="1" noChangeAspect="1" noMove="1" noResize="1" noEditPoints="1" noAdjustHandles="1" noChangeArrowheads="1" noChangeShapeType="1" noTextEdit="1"/>
              </p:cNvSpPr>
              <p:nvPr/>
            </p:nvSpPr>
            <p:spPr>
              <a:xfrm>
                <a:off x="-4825" y="4286010"/>
                <a:ext cx="5344605" cy="1446935"/>
              </a:xfrm>
              <a:prstGeom prst="rect">
                <a:avLst/>
              </a:prstGeom>
              <a:blipFill rotWithShape="0">
                <a:blip r:embed="rId5"/>
                <a:stretch>
                  <a:fillRect l="-684" t="-2110" r="-11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CaixaDeTexto 12"/>
              <p:cNvSpPr txBox="1"/>
              <p:nvPr/>
            </p:nvSpPr>
            <p:spPr>
              <a:xfrm>
                <a:off x="7075599" y="2705233"/>
                <a:ext cx="5116401" cy="461665"/>
              </a:xfrm>
              <a:prstGeom prst="rect">
                <a:avLst/>
              </a:prstGeom>
              <a:noFill/>
            </p:spPr>
            <p:txBody>
              <a:bodyPr wrap="none" rtlCol="0">
                <a:spAutoFit/>
              </a:bodyPr>
              <a:lstStyle/>
              <a:p>
                <a:r>
                  <a:rPr lang="pt-PT" sz="2400" b="1" dirty="0" smtClean="0"/>
                  <a:t>If</a:t>
                </a:r>
                <a:r>
                  <a:rPr lang="pt-PT" sz="2400" dirty="0" smtClean="0"/>
                  <a:t> </a:t>
                </a:r>
                <a14:m>
                  <m:oMath xmlns:m="http://schemas.openxmlformats.org/officeDocument/2006/math">
                    <m:sSub>
                      <m:sSubPr>
                        <m:ctrlPr>
                          <a:rPr lang="pt-PT" sz="2400" i="1" smtClean="0">
                            <a:latin typeface="Cambria Math" panose="02040503050406030204" pitchFamily="18" charset="0"/>
                          </a:rPr>
                        </m:ctrlPr>
                      </m:sSubPr>
                      <m:e>
                        <m:acc>
                          <m:accPr>
                            <m:chr m:val="̅"/>
                            <m:ctrlPr>
                              <a:rPr lang="pt-PT" sz="2400" i="1" smtClean="0">
                                <a:latin typeface="Cambria Math" panose="02040503050406030204" pitchFamily="18" charset="0"/>
                              </a:rPr>
                            </m:ctrlPr>
                          </m:accPr>
                          <m:e>
                            <m:r>
                              <a:rPr lang="pt-PT" sz="2400" b="0" i="1" smtClean="0">
                                <a:latin typeface="Cambria Math" panose="02040503050406030204" pitchFamily="18" charset="0"/>
                              </a:rPr>
                              <m:t>𝑚</m:t>
                            </m:r>
                          </m:e>
                        </m:acc>
                      </m:e>
                      <m:sub>
                        <m:r>
                          <a:rPr lang="pt-PT" sz="2400" b="0" i="1" smtClean="0">
                            <a:latin typeface="Cambria Math" panose="02040503050406030204" pitchFamily="18" charset="0"/>
                          </a:rPr>
                          <m:t>𝑚𝑖𝑛</m:t>
                        </m:r>
                      </m:sub>
                    </m:sSub>
                    <m:r>
                      <a:rPr lang="pt-PT" sz="2400" i="1" smtClean="0">
                        <a:latin typeface="Cambria Math" panose="02040503050406030204" pitchFamily="18" charset="0"/>
                        <a:ea typeface="Cambria Math" panose="02040503050406030204" pitchFamily="18" charset="0"/>
                      </a:rPr>
                      <m:t>&lt;</m:t>
                    </m:r>
                    <m:acc>
                      <m:accPr>
                        <m:chr m:val="̅"/>
                        <m:ctrlPr>
                          <a:rPr lang="pt-PT" sz="2400" i="1" smtClean="0">
                            <a:latin typeface="Cambria Math" panose="02040503050406030204" pitchFamily="18" charset="0"/>
                            <a:ea typeface="Cambria Math" panose="02040503050406030204" pitchFamily="18" charset="0"/>
                          </a:rPr>
                        </m:ctrlPr>
                      </m:accPr>
                      <m:e>
                        <m:r>
                          <a:rPr lang="pt-PT" sz="2400" b="0" i="1" smtClean="0">
                            <a:latin typeface="Cambria Math" panose="02040503050406030204" pitchFamily="18" charset="0"/>
                            <a:ea typeface="Cambria Math" panose="02040503050406030204" pitchFamily="18" charset="0"/>
                          </a:rPr>
                          <m:t>𝑚</m:t>
                        </m:r>
                      </m:e>
                    </m:acc>
                    <m:r>
                      <a:rPr lang="pt-PT" sz="2400" i="1" smtClean="0">
                        <a:latin typeface="Cambria Math" panose="02040503050406030204" pitchFamily="18" charset="0"/>
                        <a:ea typeface="Cambria Math" panose="02040503050406030204" pitchFamily="18" charset="0"/>
                      </a:rPr>
                      <m:t>&lt;</m:t>
                    </m:r>
                    <m:sSub>
                      <m:sSubPr>
                        <m:ctrlPr>
                          <a:rPr lang="pt-PT" sz="2400" i="1" smtClean="0">
                            <a:latin typeface="Cambria Math" panose="02040503050406030204" pitchFamily="18" charset="0"/>
                            <a:ea typeface="Cambria Math" panose="02040503050406030204" pitchFamily="18" charset="0"/>
                          </a:rPr>
                        </m:ctrlPr>
                      </m:sSubPr>
                      <m:e>
                        <m:acc>
                          <m:accPr>
                            <m:chr m:val="̅"/>
                            <m:ctrlPr>
                              <a:rPr lang="pt-PT" sz="2400" i="1" smtClean="0">
                                <a:latin typeface="Cambria Math" panose="02040503050406030204" pitchFamily="18" charset="0"/>
                                <a:ea typeface="Cambria Math" panose="02040503050406030204" pitchFamily="18" charset="0"/>
                              </a:rPr>
                            </m:ctrlPr>
                          </m:accPr>
                          <m:e>
                            <m:r>
                              <a:rPr lang="pt-PT" sz="2400" b="0" i="1" smtClean="0">
                                <a:latin typeface="Cambria Math" panose="02040503050406030204" pitchFamily="18" charset="0"/>
                                <a:ea typeface="Cambria Math" panose="02040503050406030204" pitchFamily="18" charset="0"/>
                              </a:rPr>
                              <m:t>𝑚</m:t>
                            </m:r>
                          </m:e>
                        </m:acc>
                      </m:e>
                      <m:sub>
                        <m:r>
                          <a:rPr lang="pt-PT" sz="2400" b="0" i="1" smtClean="0">
                            <a:latin typeface="Cambria Math" panose="02040503050406030204" pitchFamily="18" charset="0"/>
                            <a:ea typeface="Cambria Math" panose="02040503050406030204" pitchFamily="18" charset="0"/>
                          </a:rPr>
                          <m:t>𝑚𝑎𝑥</m:t>
                        </m:r>
                      </m:sub>
                    </m:sSub>
                  </m:oMath>
                </a14:m>
                <a:r>
                  <a:rPr lang="en-GB" sz="2400" dirty="0" smtClean="0"/>
                  <a:t>   </a:t>
                </a:r>
                <a:r>
                  <a:rPr lang="en-GB" sz="2400" b="1" dirty="0" smtClean="0"/>
                  <a:t>and</a:t>
                </a:r>
                <a:r>
                  <a:rPr lang="en-GB" sz="2400" dirty="0" smtClean="0"/>
                  <a:t>   </a:t>
                </a:r>
                <a14:m>
                  <m:oMath xmlns:m="http://schemas.openxmlformats.org/officeDocument/2006/math">
                    <m:r>
                      <a:rPr lang="en-GB" sz="2400" i="1" smtClean="0">
                        <a:latin typeface="Cambria Math" panose="02040503050406030204" pitchFamily="18" charset="0"/>
                        <a:ea typeface="Cambria Math" panose="02040503050406030204" pitchFamily="18" charset="0"/>
                      </a:rPr>
                      <m:t>𝜎</m:t>
                    </m:r>
                    <m:r>
                      <a:rPr lang="en-GB" sz="2400" i="1" smtClean="0">
                        <a:latin typeface="Cambria Math" panose="02040503050406030204" pitchFamily="18" charset="0"/>
                        <a:ea typeface="Cambria Math" panose="02040503050406030204" pitchFamily="18" charset="0"/>
                      </a:rPr>
                      <m:t>&lt;</m:t>
                    </m:r>
                    <m:sSub>
                      <m:sSubPr>
                        <m:ctrlPr>
                          <a:rPr lang="en-GB" sz="2400" i="1" smtClean="0">
                            <a:latin typeface="Cambria Math" panose="02040503050406030204" pitchFamily="18" charset="0"/>
                            <a:ea typeface="Cambria Math" panose="02040503050406030204" pitchFamily="18" charset="0"/>
                          </a:rPr>
                        </m:ctrlPr>
                      </m:sSubPr>
                      <m:e>
                        <m:r>
                          <a:rPr lang="en-GB" sz="2400" i="1" smtClean="0">
                            <a:latin typeface="Cambria Math" panose="02040503050406030204" pitchFamily="18" charset="0"/>
                            <a:ea typeface="Cambria Math" panose="02040503050406030204" pitchFamily="18" charset="0"/>
                          </a:rPr>
                          <m:t>𝜎</m:t>
                        </m:r>
                      </m:e>
                      <m:sub>
                        <m:r>
                          <a:rPr lang="pt-PT" sz="2400" b="0" i="1" smtClean="0">
                            <a:latin typeface="Cambria Math" panose="02040503050406030204" pitchFamily="18" charset="0"/>
                            <a:ea typeface="Cambria Math" panose="02040503050406030204" pitchFamily="18" charset="0"/>
                          </a:rPr>
                          <m:t>𝑚𝑎𝑥</m:t>
                        </m:r>
                      </m:sub>
                    </m:sSub>
                  </m:oMath>
                </a14:m>
                <a:endParaRPr lang="en-GB" sz="2400" dirty="0"/>
              </a:p>
            </p:txBody>
          </p:sp>
        </mc:Choice>
        <mc:Fallback xmlns="">
          <p:sp>
            <p:nvSpPr>
              <p:cNvPr id="13" name="CaixaDeTexto 12"/>
              <p:cNvSpPr txBox="1">
                <a:spLocks noRot="1" noChangeAspect="1" noMove="1" noResize="1" noEditPoints="1" noAdjustHandles="1" noChangeArrowheads="1" noChangeShapeType="1" noTextEdit="1"/>
              </p:cNvSpPr>
              <p:nvPr/>
            </p:nvSpPr>
            <p:spPr>
              <a:xfrm>
                <a:off x="7075599" y="2705233"/>
                <a:ext cx="5116401" cy="461665"/>
              </a:xfrm>
              <a:prstGeom prst="rect">
                <a:avLst/>
              </a:prstGeom>
              <a:blipFill rotWithShape="0">
                <a:blip r:embed="rId6"/>
                <a:stretch>
                  <a:fillRect l="-1907" t="-10526" b="-28947"/>
                </a:stretch>
              </a:blipFill>
            </p:spPr>
            <p:txBody>
              <a:bodyPr/>
              <a:lstStyle/>
              <a:p>
                <a:r>
                  <a:rPr lang="en-GB">
                    <a:noFill/>
                  </a:rPr>
                  <a:t> </a:t>
                </a:r>
              </a:p>
            </p:txBody>
          </p:sp>
        </mc:Fallback>
      </mc:AlternateContent>
      <p:sp>
        <p:nvSpPr>
          <p:cNvPr id="14" name="Seta para baixo 13"/>
          <p:cNvSpPr/>
          <p:nvPr/>
        </p:nvSpPr>
        <p:spPr>
          <a:xfrm>
            <a:off x="9460927" y="3326337"/>
            <a:ext cx="345743" cy="3917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CaixaDeTexto 14"/>
          <p:cNvSpPr txBox="1"/>
          <p:nvPr/>
        </p:nvSpPr>
        <p:spPr>
          <a:xfrm>
            <a:off x="7584455" y="3701782"/>
            <a:ext cx="4098686" cy="461665"/>
          </a:xfrm>
          <a:prstGeom prst="rect">
            <a:avLst/>
          </a:prstGeom>
          <a:noFill/>
        </p:spPr>
        <p:txBody>
          <a:bodyPr wrap="none" rtlCol="0">
            <a:spAutoFit/>
          </a:bodyPr>
          <a:lstStyle/>
          <a:p>
            <a:r>
              <a:rPr lang="pt-PT" sz="2400" b="1" dirty="0" smtClean="0"/>
              <a:t>Deteção </a:t>
            </a:r>
            <a:r>
              <a:rPr lang="pt-PT" sz="2400" b="1" dirty="0" smtClean="0"/>
              <a:t>positiva </a:t>
            </a:r>
            <a:r>
              <a:rPr lang="pt-PT" sz="2400" b="1" dirty="0" smtClean="0"/>
              <a:t>de um círculo</a:t>
            </a:r>
            <a:endParaRPr lang="pt-PT" sz="2400" b="1" dirty="0"/>
          </a:p>
        </p:txBody>
      </p:sp>
      <mc:AlternateContent xmlns:mc="http://schemas.openxmlformats.org/markup-compatibility/2006" xmlns:a14="http://schemas.microsoft.com/office/drawing/2010/main">
        <mc:Choice Requires="a14">
          <p:graphicFrame>
            <p:nvGraphicFramePr>
              <p:cNvPr id="11" name="Tabela 10"/>
              <p:cNvGraphicFramePr>
                <a:graphicFrameLocks noGrp="1"/>
              </p:cNvGraphicFramePr>
              <p:nvPr>
                <p:extLst>
                  <p:ext uri="{D42A27DB-BD31-4B8C-83A1-F6EECF244321}">
                    <p14:modId xmlns:p14="http://schemas.microsoft.com/office/powerpoint/2010/main" val="259686922"/>
                  </p:ext>
                </p:extLst>
              </p:nvPr>
            </p:nvGraphicFramePr>
            <p:xfrm>
              <a:off x="7075599" y="4975066"/>
              <a:ext cx="4846782" cy="1112520"/>
            </p:xfrm>
            <a:graphic>
              <a:graphicData uri="http://schemas.openxmlformats.org/drawingml/2006/table">
                <a:tbl>
                  <a:tblPr firstRow="1" bandRow="1">
                    <a:tableStyleId>{073A0DAA-6AF3-43AB-8588-CEC1D06C72B9}</a:tableStyleId>
                  </a:tblPr>
                  <a:tblGrid>
                    <a:gridCol w="1456468"/>
                    <a:gridCol w="2335237"/>
                    <a:gridCol w="1055077"/>
                  </a:tblGrid>
                  <a:tr h="370840">
                    <a:tc>
                      <a:txBody>
                        <a:bodyPr/>
                        <a:lstStyle/>
                        <a:p>
                          <a:endParaRPr lang="en-GB" sz="1800"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GB" sz="1800" i="1" smtClean="0">
                                        <a:latin typeface="Cambria Math" panose="02040503050406030204" pitchFamily="18" charset="0"/>
                                      </a:rPr>
                                    </m:ctrlPr>
                                  </m:sSubPr>
                                  <m:e>
                                    <m:acc>
                                      <m:accPr>
                                        <m:chr m:val="̅"/>
                                        <m:ctrlPr>
                                          <a:rPr lang="en-GB" sz="1800" i="1" smtClean="0">
                                            <a:latin typeface="Cambria Math" panose="02040503050406030204" pitchFamily="18" charset="0"/>
                                          </a:rPr>
                                        </m:ctrlPr>
                                      </m:accPr>
                                      <m:e>
                                        <m:r>
                                          <a:rPr lang="pt-PT" sz="1800" smtClean="0">
                                            <a:latin typeface="Cambria Math" panose="02040503050406030204" pitchFamily="18" charset="0"/>
                                          </a:rPr>
                                          <m:t>𝒎</m:t>
                                        </m:r>
                                      </m:e>
                                    </m:acc>
                                  </m:e>
                                  <m:sub>
                                    <m:r>
                                      <a:rPr lang="pt-PT" sz="1800" smtClean="0">
                                        <a:latin typeface="Cambria Math" panose="02040503050406030204" pitchFamily="18" charset="0"/>
                                      </a:rPr>
                                      <m:t>𝒎𝒊𝒏</m:t>
                                    </m:r>
                                  </m:sub>
                                </m:sSub>
                                <m:r>
                                  <a:rPr lang="pt-PT" sz="1800" smtClean="0">
                                    <a:latin typeface="Cambria Math" panose="02040503050406030204" pitchFamily="18" charset="0"/>
                                  </a:rPr>
                                  <m:t>&lt;</m:t>
                                </m:r>
                                <m:acc>
                                  <m:accPr>
                                    <m:chr m:val="̅"/>
                                    <m:ctrlPr>
                                      <a:rPr lang="pt-PT" sz="1800" i="1" smtClean="0">
                                        <a:latin typeface="Cambria Math" panose="02040503050406030204" pitchFamily="18" charset="0"/>
                                      </a:rPr>
                                    </m:ctrlPr>
                                  </m:accPr>
                                  <m:e>
                                    <m:r>
                                      <a:rPr lang="pt-PT" sz="1800" smtClean="0">
                                        <a:latin typeface="Cambria Math" panose="02040503050406030204" pitchFamily="18" charset="0"/>
                                      </a:rPr>
                                      <m:t>𝒎</m:t>
                                    </m:r>
                                  </m:e>
                                </m:acc>
                                <m:r>
                                  <a:rPr lang="pt-PT" sz="1800" smtClean="0">
                                    <a:latin typeface="Cambria Math" panose="02040503050406030204" pitchFamily="18" charset="0"/>
                                  </a:rPr>
                                  <m:t>&lt;</m:t>
                                </m:r>
                                <m:sSub>
                                  <m:sSubPr>
                                    <m:ctrlPr>
                                      <a:rPr lang="pt-PT" sz="1800" i="1" smtClean="0">
                                        <a:latin typeface="Cambria Math" panose="02040503050406030204" pitchFamily="18" charset="0"/>
                                      </a:rPr>
                                    </m:ctrlPr>
                                  </m:sSubPr>
                                  <m:e>
                                    <m:acc>
                                      <m:accPr>
                                        <m:chr m:val="̅"/>
                                        <m:ctrlPr>
                                          <a:rPr lang="pt-PT" sz="1800" i="1" smtClean="0">
                                            <a:latin typeface="Cambria Math" panose="02040503050406030204" pitchFamily="18" charset="0"/>
                                          </a:rPr>
                                        </m:ctrlPr>
                                      </m:accPr>
                                      <m:e>
                                        <m:r>
                                          <a:rPr lang="pt-PT" sz="1800" smtClean="0">
                                            <a:latin typeface="Cambria Math" panose="02040503050406030204" pitchFamily="18" charset="0"/>
                                          </a:rPr>
                                          <m:t>𝒎</m:t>
                                        </m:r>
                                      </m:e>
                                    </m:acc>
                                  </m:e>
                                  <m:sub>
                                    <m:r>
                                      <a:rPr lang="pt-PT" sz="1800" smtClean="0">
                                        <a:latin typeface="Cambria Math" panose="02040503050406030204" pitchFamily="18" charset="0"/>
                                      </a:rPr>
                                      <m:t>𝒎𝒂𝒙</m:t>
                                    </m:r>
                                  </m:sub>
                                </m:sSub>
                              </m:oMath>
                            </m:oMathPara>
                          </a14:m>
                          <a:endParaRPr lang="en-GB" sz="1800"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GB" sz="1800" i="1" smtClean="0">
                                        <a:latin typeface="Cambria Math" panose="02040503050406030204" pitchFamily="18" charset="0"/>
                                      </a:rPr>
                                    </m:ctrlPr>
                                  </m:sSubPr>
                                  <m:e>
                                    <m:r>
                                      <a:rPr lang="en-GB" sz="1800" smtClean="0">
                                        <a:latin typeface="Cambria Math" panose="02040503050406030204" pitchFamily="18" charset="0"/>
                                      </a:rPr>
                                      <m:t>𝝈</m:t>
                                    </m:r>
                                  </m:e>
                                  <m:sub>
                                    <m:r>
                                      <a:rPr lang="pt-PT" sz="1800" smtClean="0">
                                        <a:latin typeface="Cambria Math" panose="02040503050406030204" pitchFamily="18" charset="0"/>
                                      </a:rPr>
                                      <m:t>𝒎𝒂𝒙</m:t>
                                    </m:r>
                                  </m:sub>
                                </m:sSub>
                              </m:oMath>
                            </m:oMathPara>
                          </a14:m>
                          <a:endParaRPr lang="en-GB" sz="1800" dirty="0"/>
                        </a:p>
                      </a:txBody>
                      <a:tcPr/>
                    </a:tc>
                  </a:tr>
                  <a:tr h="370840">
                    <a:tc>
                      <a:txBody>
                        <a:bodyPr/>
                        <a:lstStyle/>
                        <a:p>
                          <a:r>
                            <a:rPr lang="pt-PT" sz="1800" dirty="0" err="1" smtClean="0"/>
                            <a:t>Sick</a:t>
                          </a:r>
                          <a:r>
                            <a:rPr lang="pt-PT" sz="1800" dirty="0" smtClean="0"/>
                            <a:t> LMS151</a:t>
                          </a:r>
                          <a:endParaRPr lang="en-GB" sz="1800" dirty="0"/>
                        </a:p>
                      </a:txBody>
                      <a:tcPr/>
                    </a:tc>
                    <a:tc>
                      <a:txBody>
                        <a:bodyPr/>
                        <a:lstStyle/>
                        <a:p>
                          <a:pPr/>
                          <a14:m>
                            <m:oMathPara xmlns:m="http://schemas.openxmlformats.org/officeDocument/2006/math">
                              <m:oMathParaPr>
                                <m:jc m:val="centerGroup"/>
                              </m:oMathParaPr>
                              <m:oMath xmlns:m="http://schemas.openxmlformats.org/officeDocument/2006/math">
                                <m:r>
                                  <a:rPr lang="pt-PT" sz="1800" smtClean="0">
                                    <a:latin typeface="Cambria Math" panose="02040503050406030204" pitchFamily="18" charset="0"/>
                                  </a:rPr>
                                  <m:t>105º&lt;</m:t>
                                </m:r>
                                <m:acc>
                                  <m:accPr>
                                    <m:chr m:val="̅"/>
                                    <m:ctrlPr>
                                      <a:rPr lang="pt-PT" sz="1800" i="1" smtClean="0">
                                        <a:latin typeface="Cambria Math" panose="02040503050406030204" pitchFamily="18" charset="0"/>
                                      </a:rPr>
                                    </m:ctrlPr>
                                  </m:accPr>
                                  <m:e>
                                    <m:r>
                                      <a:rPr lang="pt-PT" sz="1800" smtClean="0">
                                        <a:latin typeface="Cambria Math" panose="02040503050406030204" pitchFamily="18" charset="0"/>
                                      </a:rPr>
                                      <m:t>𝑚</m:t>
                                    </m:r>
                                  </m:e>
                                </m:acc>
                                <m:r>
                                  <a:rPr lang="pt-PT" sz="1800" smtClean="0">
                                    <a:latin typeface="Cambria Math" panose="02040503050406030204" pitchFamily="18" charset="0"/>
                                  </a:rPr>
                                  <m:t>&lt;138º</m:t>
                                </m:r>
                              </m:oMath>
                            </m:oMathPara>
                          </a14:m>
                          <a:endParaRPr lang="en-GB" sz="1800" dirty="0"/>
                        </a:p>
                      </a:txBody>
                      <a:tcPr/>
                    </a:tc>
                    <a:tc>
                      <a:txBody>
                        <a:bodyPr/>
                        <a:lstStyle/>
                        <a:p>
                          <a:pPr/>
                          <a14:m>
                            <m:oMathPara xmlns:m="http://schemas.openxmlformats.org/officeDocument/2006/math">
                              <m:oMathParaPr>
                                <m:jc m:val="centerGroup"/>
                              </m:oMathParaPr>
                              <m:oMath xmlns:m="http://schemas.openxmlformats.org/officeDocument/2006/math">
                                <m:r>
                                  <a:rPr lang="en-GB" sz="1800" smtClean="0">
                                    <a:latin typeface="Cambria Math" panose="02040503050406030204" pitchFamily="18" charset="0"/>
                                  </a:rPr>
                                  <m:t>𝜎</m:t>
                                </m:r>
                                <m:r>
                                  <a:rPr lang="pt-PT" sz="1800" smtClean="0">
                                    <a:latin typeface="Cambria Math" panose="02040503050406030204" pitchFamily="18" charset="0"/>
                                  </a:rPr>
                                  <m:t>&lt;5º</m:t>
                                </m:r>
                              </m:oMath>
                            </m:oMathPara>
                          </a14:m>
                          <a:endParaRPr lang="en-GB" sz="1800" dirty="0"/>
                        </a:p>
                      </a:txBody>
                      <a:tcPr/>
                    </a:tc>
                  </a:tr>
                  <a:tr h="370840">
                    <a:tc>
                      <a:txBody>
                        <a:bodyPr/>
                        <a:lstStyle/>
                        <a:p>
                          <a:r>
                            <a:rPr lang="pt-PT" sz="1800" dirty="0" err="1" smtClean="0"/>
                            <a:t>Sick</a:t>
                          </a:r>
                          <a:r>
                            <a:rPr lang="pt-PT" sz="1800" dirty="0" smtClean="0"/>
                            <a:t> LD-MRS</a:t>
                          </a:r>
                          <a:endParaRPr lang="en-GB" sz="1800" dirty="0"/>
                        </a:p>
                      </a:txBody>
                      <a:tcPr/>
                    </a:tc>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pt-PT" sz="1800" smtClean="0">
                                    <a:latin typeface="Cambria Math" panose="02040503050406030204" pitchFamily="18" charset="0"/>
                                  </a:rPr>
                                  <m:t>110º&lt;</m:t>
                                </m:r>
                                <m:acc>
                                  <m:accPr>
                                    <m:chr m:val="̅"/>
                                    <m:ctrlPr>
                                      <a:rPr lang="pt-PT" sz="1800" i="1" smtClean="0">
                                        <a:latin typeface="Cambria Math" panose="02040503050406030204" pitchFamily="18" charset="0"/>
                                      </a:rPr>
                                    </m:ctrlPr>
                                  </m:accPr>
                                  <m:e>
                                    <m:r>
                                      <a:rPr lang="pt-PT" sz="1800" smtClean="0">
                                        <a:latin typeface="Cambria Math" panose="02040503050406030204" pitchFamily="18" charset="0"/>
                                      </a:rPr>
                                      <m:t>𝑚</m:t>
                                    </m:r>
                                  </m:e>
                                </m:acc>
                                <m:r>
                                  <a:rPr lang="pt-PT" sz="1800" smtClean="0">
                                    <a:latin typeface="Cambria Math" panose="02040503050406030204" pitchFamily="18" charset="0"/>
                                  </a:rPr>
                                  <m:t>&lt;135º</m:t>
                                </m:r>
                              </m:oMath>
                            </m:oMathPara>
                          </a14:m>
                          <a:endParaRPr lang="en-GB" sz="1800" dirty="0"/>
                        </a:p>
                      </a:txBody>
                      <a:tcPr/>
                    </a:tc>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800" smtClean="0">
                                    <a:latin typeface="Cambria Math" panose="02040503050406030204" pitchFamily="18" charset="0"/>
                                  </a:rPr>
                                  <m:t>𝜎</m:t>
                                </m:r>
                                <m:r>
                                  <a:rPr lang="pt-PT" sz="1800" smtClean="0">
                                    <a:latin typeface="Cambria Math" panose="02040503050406030204" pitchFamily="18" charset="0"/>
                                  </a:rPr>
                                  <m:t>&lt;10º</m:t>
                                </m:r>
                              </m:oMath>
                            </m:oMathPara>
                          </a14:m>
                          <a:endParaRPr lang="en-GB" sz="1800" dirty="0"/>
                        </a:p>
                      </a:txBody>
                      <a:tcPr/>
                    </a:tc>
                  </a:tr>
                </a:tbl>
              </a:graphicData>
            </a:graphic>
          </p:graphicFrame>
        </mc:Choice>
        <mc:Fallback xmlns="">
          <p:graphicFrame>
            <p:nvGraphicFramePr>
              <p:cNvPr id="11" name="Tabela 10"/>
              <p:cNvGraphicFramePr>
                <a:graphicFrameLocks noGrp="1"/>
              </p:cNvGraphicFramePr>
              <p:nvPr>
                <p:extLst>
                  <p:ext uri="{D42A27DB-BD31-4B8C-83A1-F6EECF244321}">
                    <p14:modId xmlns:p14="http://schemas.microsoft.com/office/powerpoint/2010/main" val="259686922"/>
                  </p:ext>
                </p:extLst>
              </p:nvPr>
            </p:nvGraphicFramePr>
            <p:xfrm>
              <a:off x="7075599" y="4975066"/>
              <a:ext cx="4846782" cy="1112520"/>
            </p:xfrm>
            <a:graphic>
              <a:graphicData uri="http://schemas.openxmlformats.org/drawingml/2006/table">
                <a:tbl>
                  <a:tblPr firstRow="1" bandRow="1">
                    <a:tableStyleId>{073A0DAA-6AF3-43AB-8588-CEC1D06C72B9}</a:tableStyleId>
                  </a:tblPr>
                  <a:tblGrid>
                    <a:gridCol w="1456468"/>
                    <a:gridCol w="2335237"/>
                    <a:gridCol w="1055077"/>
                  </a:tblGrid>
                  <a:tr h="370840">
                    <a:tc>
                      <a:txBody>
                        <a:bodyPr/>
                        <a:lstStyle/>
                        <a:p>
                          <a:endParaRPr lang="en-GB" sz="1800" dirty="0"/>
                        </a:p>
                      </a:txBody>
                      <a:tcPr/>
                    </a:tc>
                    <a:tc>
                      <a:txBody>
                        <a:bodyPr/>
                        <a:lstStyle/>
                        <a:p>
                          <a:endParaRPr lang="en-US"/>
                        </a:p>
                      </a:txBody>
                      <a:tcPr>
                        <a:blipFill rotWithShape="0">
                          <a:blip r:embed="rId7"/>
                          <a:stretch>
                            <a:fillRect l="-62500" t="-1639" r="-46094" b="-224590"/>
                          </a:stretch>
                        </a:blipFill>
                      </a:tcPr>
                    </a:tc>
                    <a:tc>
                      <a:txBody>
                        <a:bodyPr/>
                        <a:lstStyle/>
                        <a:p>
                          <a:endParaRPr lang="en-US"/>
                        </a:p>
                      </a:txBody>
                      <a:tcPr>
                        <a:blipFill rotWithShape="0">
                          <a:blip r:embed="rId7"/>
                          <a:stretch>
                            <a:fillRect l="-360694" t="-1639" r="-2312" b="-224590"/>
                          </a:stretch>
                        </a:blipFill>
                      </a:tcPr>
                    </a:tc>
                  </a:tr>
                  <a:tr h="370840">
                    <a:tc>
                      <a:txBody>
                        <a:bodyPr/>
                        <a:lstStyle/>
                        <a:p>
                          <a:r>
                            <a:rPr lang="pt-PT" sz="1800" dirty="0" err="1" smtClean="0"/>
                            <a:t>Sick</a:t>
                          </a:r>
                          <a:r>
                            <a:rPr lang="pt-PT" sz="1800" dirty="0" smtClean="0"/>
                            <a:t> LMS151</a:t>
                          </a:r>
                          <a:endParaRPr lang="en-GB" sz="1800" dirty="0"/>
                        </a:p>
                      </a:txBody>
                      <a:tcPr/>
                    </a:tc>
                    <a:tc>
                      <a:txBody>
                        <a:bodyPr/>
                        <a:lstStyle/>
                        <a:p>
                          <a:endParaRPr lang="en-US"/>
                        </a:p>
                      </a:txBody>
                      <a:tcPr>
                        <a:blipFill rotWithShape="0">
                          <a:blip r:embed="rId7"/>
                          <a:stretch>
                            <a:fillRect l="-62500" t="-101639" r="-46094" b="-124590"/>
                          </a:stretch>
                        </a:blipFill>
                      </a:tcPr>
                    </a:tc>
                    <a:tc>
                      <a:txBody>
                        <a:bodyPr/>
                        <a:lstStyle/>
                        <a:p>
                          <a:endParaRPr lang="en-US"/>
                        </a:p>
                      </a:txBody>
                      <a:tcPr>
                        <a:blipFill rotWithShape="0">
                          <a:blip r:embed="rId7"/>
                          <a:stretch>
                            <a:fillRect l="-360694" t="-101639" r="-2312" b="-124590"/>
                          </a:stretch>
                        </a:blipFill>
                      </a:tcPr>
                    </a:tc>
                  </a:tr>
                  <a:tr h="370840">
                    <a:tc>
                      <a:txBody>
                        <a:bodyPr/>
                        <a:lstStyle/>
                        <a:p>
                          <a:r>
                            <a:rPr lang="pt-PT" sz="1800" dirty="0" err="1" smtClean="0"/>
                            <a:t>Sick</a:t>
                          </a:r>
                          <a:r>
                            <a:rPr lang="pt-PT" sz="1800" dirty="0" smtClean="0"/>
                            <a:t> LD-MRS</a:t>
                          </a:r>
                          <a:endParaRPr lang="en-GB" sz="1800" dirty="0"/>
                        </a:p>
                      </a:txBody>
                      <a:tcPr/>
                    </a:tc>
                    <a:tc>
                      <a:txBody>
                        <a:bodyPr/>
                        <a:lstStyle/>
                        <a:p>
                          <a:endParaRPr lang="en-US"/>
                        </a:p>
                      </a:txBody>
                      <a:tcPr>
                        <a:blipFill rotWithShape="0">
                          <a:blip r:embed="rId7"/>
                          <a:stretch>
                            <a:fillRect l="-62500" t="-201639" r="-46094" b="-24590"/>
                          </a:stretch>
                        </a:blipFill>
                      </a:tcPr>
                    </a:tc>
                    <a:tc>
                      <a:txBody>
                        <a:bodyPr/>
                        <a:lstStyle/>
                        <a:p>
                          <a:endParaRPr lang="en-US"/>
                        </a:p>
                      </a:txBody>
                      <a:tcPr>
                        <a:blipFill rotWithShape="0">
                          <a:blip r:embed="rId7"/>
                          <a:stretch>
                            <a:fillRect l="-360694" t="-201639" r="-2312" b="-24590"/>
                          </a:stretch>
                        </a:blipFill>
                      </a:tcPr>
                    </a:tc>
                  </a:tr>
                </a:tbl>
              </a:graphicData>
            </a:graphic>
          </p:graphicFrame>
        </mc:Fallback>
      </mc:AlternateContent>
      <p:sp>
        <p:nvSpPr>
          <p:cNvPr id="17" name="CaixaDeTexto 16"/>
          <p:cNvSpPr txBox="1"/>
          <p:nvPr/>
        </p:nvSpPr>
        <p:spPr>
          <a:xfrm>
            <a:off x="6905938" y="4571220"/>
            <a:ext cx="5286062" cy="400110"/>
          </a:xfrm>
          <a:prstGeom prst="rect">
            <a:avLst/>
          </a:prstGeom>
          <a:noFill/>
        </p:spPr>
        <p:txBody>
          <a:bodyPr wrap="none" rtlCol="0">
            <a:spAutoFit/>
          </a:bodyPr>
          <a:lstStyle/>
          <a:p>
            <a:r>
              <a:rPr lang="pt-PT" sz="2000" dirty="0" smtClean="0"/>
              <a:t>Depois de analisar os resultados empiricamente</a:t>
            </a:r>
            <a:endParaRPr lang="pt-PT" sz="2000" dirty="0"/>
          </a:p>
        </p:txBody>
      </p:sp>
      <p:sp>
        <p:nvSpPr>
          <p:cNvPr id="18" name="CaixaDeTexto 17"/>
          <p:cNvSpPr txBox="1"/>
          <p:nvPr/>
        </p:nvSpPr>
        <p:spPr>
          <a:xfrm>
            <a:off x="-4825" y="2241567"/>
            <a:ext cx="6534418" cy="369332"/>
          </a:xfrm>
          <a:prstGeom prst="rect">
            <a:avLst/>
          </a:prstGeom>
          <a:noFill/>
        </p:spPr>
        <p:txBody>
          <a:bodyPr wrap="none" rtlCol="0">
            <a:spAutoFit/>
          </a:bodyPr>
          <a:lstStyle/>
          <a:p>
            <a:pPr marL="285750" indent="-285750">
              <a:buFont typeface="Arial" panose="020B0604020202020204" pitchFamily="34" charset="0"/>
              <a:buChar char="•"/>
            </a:pPr>
            <a:r>
              <a:rPr lang="pt-PT" dirty="0" smtClean="0"/>
              <a:t>É requerido um número mínimo de 8 pontos em cada segmento </a:t>
            </a:r>
            <a:endParaRPr lang="pt-PT" dirty="0"/>
          </a:p>
        </p:txBody>
      </p:sp>
      <p:sp>
        <p:nvSpPr>
          <p:cNvPr id="19" name="Marcador de Posição do Rodapé 4"/>
          <p:cNvSpPr>
            <a:spLocks noGrp="1"/>
          </p:cNvSpPr>
          <p:nvPr>
            <p:ph type="ftr" sz="quarter" idx="11"/>
          </p:nvPr>
        </p:nvSpPr>
        <p:spPr>
          <a:xfrm>
            <a:off x="4135271" y="6498662"/>
            <a:ext cx="5999329" cy="359339"/>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spTree>
    <p:extLst>
      <p:ext uri="{BB962C8B-B14F-4D97-AF65-F5344CB8AC3E}">
        <p14:creationId xmlns:p14="http://schemas.microsoft.com/office/powerpoint/2010/main" val="22604003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3"/>
          <p:cNvSpPr>
            <a:spLocks noGrp="1"/>
          </p:cNvSpPr>
          <p:nvPr>
            <p:ph type="dt" sz="half" idx="10"/>
          </p:nvPr>
        </p:nvSpPr>
        <p:spPr>
          <a:xfrm>
            <a:off x="-1" y="6492875"/>
            <a:ext cx="4135273" cy="365126"/>
          </a:xfrm>
          <a:solidFill>
            <a:schemeClr val="tx1"/>
          </a:solidFill>
        </p:spPr>
        <p:txBody>
          <a:bodyPr/>
          <a:lstStyle/>
          <a:p>
            <a:fld id="{2E7FFCC9-DFE6-4121-9747-4ECD2698B5A4}"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9448800" y="6492876"/>
            <a:ext cx="2743200" cy="365125"/>
          </a:xfrm>
          <a:solidFill>
            <a:srgbClr val="0D7D1A"/>
          </a:solidFill>
        </p:spPr>
        <p:txBody>
          <a:bodyPr/>
          <a:lstStyle/>
          <a:p>
            <a:fld id="{A62725FD-1EE1-4128-8E4A-AFD0F4426CD8}" type="slidenum">
              <a:rPr lang="en-GB" b="1" smtClean="0">
                <a:solidFill>
                  <a:schemeClr val="bg1"/>
                </a:solidFill>
              </a:rPr>
              <a:t>17</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b="1" dirty="0" smtClean="0"/>
              <a:t>Cálculo das propriedades do círculo</a:t>
            </a:r>
            <a:endParaRPr lang="pt-PT" sz="4000" b="1" dirty="0"/>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3"/>
          <a:stretch>
            <a:fillRect/>
          </a:stretch>
        </p:blipFill>
        <p:spPr>
          <a:xfrm>
            <a:off x="172387" y="12879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gem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0242" y="1470725"/>
            <a:ext cx="5184760" cy="4834317"/>
          </a:xfrm>
          <a:prstGeom prst="rect">
            <a:avLst/>
          </a:prstGeom>
        </p:spPr>
      </p:pic>
      <p:sp>
        <p:nvSpPr>
          <p:cNvPr id="2" name="CaixaDeTexto 1"/>
          <p:cNvSpPr txBox="1"/>
          <p:nvPr/>
        </p:nvSpPr>
        <p:spPr>
          <a:xfrm>
            <a:off x="987673" y="1910685"/>
            <a:ext cx="3799053" cy="1138773"/>
          </a:xfrm>
          <a:prstGeom prst="rect">
            <a:avLst/>
          </a:prstGeom>
          <a:noFill/>
        </p:spPr>
        <p:txBody>
          <a:bodyPr wrap="none" rtlCol="0">
            <a:spAutoFit/>
          </a:bodyPr>
          <a:lstStyle/>
          <a:p>
            <a:r>
              <a:rPr lang="pt-PT" sz="3600" b="1" dirty="0" smtClean="0"/>
              <a:t>Método utilizado:</a:t>
            </a:r>
          </a:p>
          <a:p>
            <a:pPr marL="285750" indent="-285750">
              <a:buFont typeface="Arial" panose="020B0604020202020204" pitchFamily="34" charset="0"/>
              <a:buChar char="•"/>
            </a:pPr>
            <a:r>
              <a:rPr lang="pt-PT" sz="3200" dirty="0" smtClean="0"/>
              <a:t>Mínimos quadrados</a:t>
            </a:r>
            <a:endParaRPr lang="pt-PT" sz="3200" dirty="0"/>
          </a:p>
        </p:txBody>
      </p:sp>
      <p:sp>
        <p:nvSpPr>
          <p:cNvPr id="3" name="CaixaDeTexto 2"/>
          <p:cNvSpPr txBox="1"/>
          <p:nvPr/>
        </p:nvSpPr>
        <p:spPr>
          <a:xfrm>
            <a:off x="987673" y="3949514"/>
            <a:ext cx="3898652" cy="1938992"/>
          </a:xfrm>
          <a:prstGeom prst="rect">
            <a:avLst/>
          </a:prstGeom>
          <a:noFill/>
        </p:spPr>
        <p:txBody>
          <a:bodyPr wrap="square" rtlCol="0">
            <a:spAutoFit/>
          </a:bodyPr>
          <a:lstStyle/>
          <a:p>
            <a:r>
              <a:rPr lang="pt-PT" sz="2400" dirty="0" smtClean="0"/>
              <a:t>Encontra o círculo que melhor encaixa nos pontos, minimizando a distância média quadrática da curva aos pontos</a:t>
            </a:r>
            <a:endParaRPr lang="en-GB" sz="2400" dirty="0"/>
          </a:p>
        </p:txBody>
      </p:sp>
      <p:sp>
        <p:nvSpPr>
          <p:cNvPr id="7" name="Seta para baixo 6"/>
          <p:cNvSpPr/>
          <p:nvPr/>
        </p:nvSpPr>
        <p:spPr>
          <a:xfrm>
            <a:off x="2171700" y="3049458"/>
            <a:ext cx="387010" cy="7522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Marcador de Posição do Rodapé 4"/>
          <p:cNvSpPr>
            <a:spLocks noGrp="1"/>
          </p:cNvSpPr>
          <p:nvPr>
            <p:ph type="ftr" sz="quarter" idx="11"/>
          </p:nvPr>
        </p:nvSpPr>
        <p:spPr>
          <a:xfrm>
            <a:off x="4135271" y="6492876"/>
            <a:ext cx="5999329" cy="365126"/>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spTree>
    <p:extLst>
      <p:ext uri="{BB962C8B-B14F-4D97-AF65-F5344CB8AC3E}">
        <p14:creationId xmlns:p14="http://schemas.microsoft.com/office/powerpoint/2010/main" val="1370686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3"/>
          <p:cNvSpPr>
            <a:spLocks noGrp="1"/>
          </p:cNvSpPr>
          <p:nvPr>
            <p:ph type="dt" sz="half" idx="10"/>
          </p:nvPr>
        </p:nvSpPr>
        <p:spPr>
          <a:xfrm>
            <a:off x="-1" y="6492875"/>
            <a:ext cx="4135273" cy="365126"/>
          </a:xfrm>
          <a:solidFill>
            <a:schemeClr val="tx1"/>
          </a:solidFill>
        </p:spPr>
        <p:txBody>
          <a:bodyPr/>
          <a:lstStyle/>
          <a:p>
            <a:fld id="{B684F62F-4CFE-418E-AAA6-56998C231FD7}"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9448800" y="6492876"/>
            <a:ext cx="2743200" cy="365125"/>
          </a:xfrm>
          <a:solidFill>
            <a:srgbClr val="0D7D1A"/>
          </a:solidFill>
        </p:spPr>
        <p:txBody>
          <a:bodyPr/>
          <a:lstStyle/>
          <a:p>
            <a:fld id="{A62725FD-1EE1-4128-8E4A-AFD0F4426CD8}" type="slidenum">
              <a:rPr lang="en-GB" b="1" smtClean="0">
                <a:solidFill>
                  <a:schemeClr val="bg1"/>
                </a:solidFill>
              </a:rPr>
              <a:t>18</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b="1" dirty="0" smtClean="0"/>
              <a:t>Cálculo do centro da bola</a:t>
            </a:r>
            <a:endParaRPr lang="pt-PT" sz="4000" b="1" dirty="0"/>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3"/>
          <a:stretch>
            <a:fillRect/>
          </a:stretch>
        </p:blipFill>
        <p:spPr>
          <a:xfrm>
            <a:off x="172387" y="12879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gem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755" y="1661379"/>
            <a:ext cx="4162984" cy="4145079"/>
          </a:xfrm>
          <a:prstGeom prst="rect">
            <a:avLst/>
          </a:prstGeom>
        </p:spPr>
      </p:pic>
      <p:sp>
        <p:nvSpPr>
          <p:cNvPr id="2" name="CaixaDeTexto 1"/>
          <p:cNvSpPr txBox="1"/>
          <p:nvPr/>
        </p:nvSpPr>
        <p:spPr>
          <a:xfrm>
            <a:off x="6226579" y="3620380"/>
            <a:ext cx="2005677" cy="523220"/>
          </a:xfrm>
          <a:prstGeom prst="rect">
            <a:avLst/>
          </a:prstGeom>
          <a:noFill/>
        </p:spPr>
        <p:txBody>
          <a:bodyPr wrap="none" rtlCol="0">
            <a:spAutoFit/>
          </a:bodyPr>
          <a:lstStyle/>
          <a:p>
            <a:r>
              <a:rPr lang="en-GB" sz="2800" b="1" dirty="0" smtClean="0"/>
              <a:t>Laser planar</a:t>
            </a:r>
            <a:endParaRPr lang="en-GB" sz="2800" b="1" dirty="0"/>
          </a:p>
        </p:txBody>
      </p:sp>
      <mc:AlternateContent xmlns:mc="http://schemas.openxmlformats.org/markup-compatibility/2006" xmlns:a14="http://schemas.microsoft.com/office/drawing/2010/main">
        <mc:Choice Requires="a14">
          <p:sp>
            <p:nvSpPr>
              <p:cNvPr id="3" name="CaixaDeTexto 2"/>
              <p:cNvSpPr txBox="1"/>
              <p:nvPr/>
            </p:nvSpPr>
            <p:spPr>
              <a:xfrm>
                <a:off x="6274302" y="3056813"/>
                <a:ext cx="2026004" cy="4617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pt-PT" sz="2400" b="0" i="1" smtClean="0">
                          <a:latin typeface="Cambria Math" panose="02040503050406030204" pitchFamily="18" charset="0"/>
                        </a:rPr>
                        <m:t>𝑑</m:t>
                      </m:r>
                      <m:r>
                        <a:rPr lang="pt-PT" sz="2400" b="0" i="1" smtClean="0">
                          <a:latin typeface="Cambria Math" panose="02040503050406030204" pitchFamily="18" charset="0"/>
                        </a:rPr>
                        <m:t>=</m:t>
                      </m:r>
                      <m:rad>
                        <m:radPr>
                          <m:degHide m:val="on"/>
                          <m:ctrlPr>
                            <a:rPr lang="pt-PT" sz="2400" b="0" i="1" smtClean="0">
                              <a:latin typeface="Cambria Math" panose="02040503050406030204" pitchFamily="18" charset="0"/>
                            </a:rPr>
                          </m:ctrlPr>
                        </m:radPr>
                        <m:deg/>
                        <m:e>
                          <m:sSup>
                            <m:sSupPr>
                              <m:ctrlPr>
                                <a:rPr lang="pt-PT" sz="2400" b="0" i="1" smtClean="0">
                                  <a:latin typeface="Cambria Math" panose="02040503050406030204" pitchFamily="18" charset="0"/>
                                </a:rPr>
                              </m:ctrlPr>
                            </m:sSupPr>
                            <m:e>
                              <m:r>
                                <a:rPr lang="pt-PT" sz="2400" b="0" i="1" smtClean="0">
                                  <a:latin typeface="Cambria Math" panose="02040503050406030204" pitchFamily="18" charset="0"/>
                                </a:rPr>
                                <m:t>𝑅</m:t>
                              </m:r>
                            </m:e>
                            <m:sup>
                              <m:r>
                                <a:rPr lang="pt-PT" sz="2400" b="0" i="1" smtClean="0">
                                  <a:latin typeface="Cambria Math" panose="02040503050406030204" pitchFamily="18" charset="0"/>
                                </a:rPr>
                                <m:t>2</m:t>
                              </m:r>
                            </m:sup>
                          </m:sSup>
                          <m:r>
                            <a:rPr lang="pt-PT" sz="2400" b="0" i="1" smtClean="0">
                              <a:latin typeface="Cambria Math" panose="02040503050406030204" pitchFamily="18" charset="0"/>
                            </a:rPr>
                            <m:t>−</m:t>
                          </m:r>
                          <m:sSup>
                            <m:sSupPr>
                              <m:ctrlPr>
                                <a:rPr lang="pt-PT" sz="2400" b="0" i="1" smtClean="0">
                                  <a:latin typeface="Cambria Math" panose="02040503050406030204" pitchFamily="18" charset="0"/>
                                </a:rPr>
                              </m:ctrlPr>
                            </m:sSupPr>
                            <m:e>
                              <m:r>
                                <a:rPr lang="pt-PT" sz="2400" b="0" i="1" smtClean="0">
                                  <a:latin typeface="Cambria Math" panose="02040503050406030204" pitchFamily="18" charset="0"/>
                                </a:rPr>
                                <m:t>𝑅</m:t>
                              </m:r>
                            </m:e>
                            <m:sup>
                              <m:r>
                                <a:rPr lang="pt-PT" sz="2400" b="0" i="1" smtClean="0">
                                  <a:latin typeface="Cambria Math" panose="02040503050406030204" pitchFamily="18" charset="0"/>
                                </a:rPr>
                                <m:t>′2</m:t>
                              </m:r>
                            </m:sup>
                          </m:sSup>
                        </m:e>
                      </m:rad>
                    </m:oMath>
                  </m:oMathPara>
                </a14:m>
                <a:endParaRPr lang="en-GB" sz="2400" dirty="0"/>
              </a:p>
            </p:txBody>
          </p:sp>
        </mc:Choice>
        <mc:Fallback xmlns="">
          <p:sp>
            <p:nvSpPr>
              <p:cNvPr id="3" name="CaixaDeTexto 2"/>
              <p:cNvSpPr txBox="1">
                <a:spLocks noRot="1" noChangeAspect="1" noMove="1" noResize="1" noEditPoints="1" noAdjustHandles="1" noChangeArrowheads="1" noChangeShapeType="1" noTextEdit="1"/>
              </p:cNvSpPr>
              <p:nvPr/>
            </p:nvSpPr>
            <p:spPr>
              <a:xfrm>
                <a:off x="6274302" y="3056813"/>
                <a:ext cx="2026004" cy="461729"/>
              </a:xfrm>
              <a:prstGeom prst="rect">
                <a:avLst/>
              </a:prstGeom>
              <a:blipFill rotWithShape="0">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CaixaDeTexto 6"/>
              <p:cNvSpPr txBox="1"/>
              <p:nvPr/>
            </p:nvSpPr>
            <p:spPr>
              <a:xfrm>
                <a:off x="6226579" y="2501192"/>
                <a:ext cx="3569182" cy="461665"/>
              </a:xfrm>
              <a:prstGeom prst="rect">
                <a:avLst/>
              </a:prstGeom>
              <a:noFill/>
            </p:spPr>
            <p:txBody>
              <a:bodyPr wrap="none" rtlCol="0">
                <a:spAutoFit/>
              </a:bodyPr>
              <a:lstStyle/>
              <a:p>
                <a:r>
                  <a:rPr lang="en-GB" sz="2400" dirty="0" smtClean="0"/>
                  <a:t>Centro do </a:t>
                </a:r>
                <a:r>
                  <a:rPr lang="en-GB" sz="2400" dirty="0" err="1" smtClean="0"/>
                  <a:t>círculo</a:t>
                </a:r>
                <a:r>
                  <a:rPr lang="en-GB" sz="2400" dirty="0" smtClean="0"/>
                  <a:t> → (</a:t>
                </a:r>
                <a14:m>
                  <m:oMath xmlns:m="http://schemas.openxmlformats.org/officeDocument/2006/math">
                    <m:sSub>
                      <m:sSubPr>
                        <m:ctrlPr>
                          <a:rPr lang="en-GB" sz="2400" i="1" smtClean="0">
                            <a:latin typeface="Cambria Math" panose="02040503050406030204" pitchFamily="18" charset="0"/>
                          </a:rPr>
                        </m:ctrlPr>
                      </m:sSubPr>
                      <m:e>
                        <m:r>
                          <a:rPr lang="pt-PT" sz="2400" b="0" i="1" smtClean="0">
                            <a:latin typeface="Cambria Math" panose="02040503050406030204" pitchFamily="18" charset="0"/>
                          </a:rPr>
                          <m:t>𝑥</m:t>
                        </m:r>
                      </m:e>
                      <m:sub>
                        <m:r>
                          <a:rPr lang="pt-PT" sz="2400" b="0" i="1" smtClean="0">
                            <a:latin typeface="Cambria Math" panose="02040503050406030204" pitchFamily="18" charset="0"/>
                          </a:rPr>
                          <m:t>𝑐</m:t>
                        </m:r>
                      </m:sub>
                    </m:sSub>
                  </m:oMath>
                </a14:m>
                <a:r>
                  <a:rPr lang="en-GB" sz="2400" dirty="0" smtClean="0"/>
                  <a:t>,</a:t>
                </a:r>
                <a14:m>
                  <m:oMath xmlns:m="http://schemas.openxmlformats.org/officeDocument/2006/math">
                    <m:sSub>
                      <m:sSubPr>
                        <m:ctrlPr>
                          <a:rPr lang="en-GB" sz="2400" i="1" dirty="0" smtClean="0">
                            <a:latin typeface="Cambria Math" panose="02040503050406030204" pitchFamily="18" charset="0"/>
                          </a:rPr>
                        </m:ctrlPr>
                      </m:sSubPr>
                      <m:e>
                        <m:r>
                          <a:rPr lang="pt-PT" sz="2400" b="0" i="1" dirty="0" smtClean="0">
                            <a:latin typeface="Cambria Math" panose="02040503050406030204" pitchFamily="18" charset="0"/>
                          </a:rPr>
                          <m:t>𝑦</m:t>
                        </m:r>
                      </m:e>
                      <m:sub>
                        <m:r>
                          <a:rPr lang="pt-PT" sz="2400" b="0" i="1" dirty="0" smtClean="0">
                            <a:latin typeface="Cambria Math" panose="02040503050406030204" pitchFamily="18" charset="0"/>
                          </a:rPr>
                          <m:t>𝑐</m:t>
                        </m:r>
                      </m:sub>
                    </m:sSub>
                  </m:oMath>
                </a14:m>
                <a:r>
                  <a:rPr lang="en-GB" sz="2400" dirty="0" smtClean="0"/>
                  <a:t>)</a:t>
                </a:r>
                <a:endParaRPr lang="en-GB" sz="2400" dirty="0"/>
              </a:p>
            </p:txBody>
          </p:sp>
        </mc:Choice>
        <mc:Fallback xmlns="">
          <p:sp>
            <p:nvSpPr>
              <p:cNvPr id="7" name="CaixaDeTexto 6"/>
              <p:cNvSpPr txBox="1">
                <a:spLocks noRot="1" noChangeAspect="1" noMove="1" noResize="1" noEditPoints="1" noAdjustHandles="1" noChangeArrowheads="1" noChangeShapeType="1" noTextEdit="1"/>
              </p:cNvSpPr>
              <p:nvPr/>
            </p:nvSpPr>
            <p:spPr>
              <a:xfrm>
                <a:off x="6226579" y="2501192"/>
                <a:ext cx="3569182" cy="461665"/>
              </a:xfrm>
              <a:prstGeom prst="rect">
                <a:avLst/>
              </a:prstGeom>
              <a:blipFill rotWithShape="0">
                <a:blip r:embed="rId6"/>
                <a:stretch>
                  <a:fillRect l="-2560" t="-10526" r="-1536" b="-2894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CaixaDeTexto 12"/>
              <p:cNvSpPr txBox="1"/>
              <p:nvPr/>
            </p:nvSpPr>
            <p:spPr>
              <a:xfrm>
                <a:off x="6274302" y="4133603"/>
                <a:ext cx="3762953" cy="461665"/>
              </a:xfrm>
              <a:prstGeom prst="rect">
                <a:avLst/>
              </a:prstGeom>
              <a:noFill/>
            </p:spPr>
            <p:txBody>
              <a:bodyPr wrap="none" rtlCol="0">
                <a:spAutoFit/>
              </a:bodyPr>
              <a:lstStyle/>
              <a:p>
                <a:r>
                  <a:rPr lang="en-GB" sz="2400" dirty="0" smtClean="0"/>
                  <a:t>Centro da bola → (</a:t>
                </a:r>
                <a14:m>
                  <m:oMath xmlns:m="http://schemas.openxmlformats.org/officeDocument/2006/math">
                    <m:sSub>
                      <m:sSubPr>
                        <m:ctrlPr>
                          <a:rPr lang="en-GB" sz="2400" i="1" smtClean="0">
                            <a:latin typeface="Cambria Math" panose="02040503050406030204" pitchFamily="18" charset="0"/>
                          </a:rPr>
                        </m:ctrlPr>
                      </m:sSubPr>
                      <m:e>
                        <m:r>
                          <a:rPr lang="pt-PT" sz="2400" b="0" i="1" smtClean="0">
                            <a:latin typeface="Cambria Math" panose="02040503050406030204" pitchFamily="18" charset="0"/>
                          </a:rPr>
                          <m:t>𝑥</m:t>
                        </m:r>
                      </m:e>
                      <m:sub>
                        <m:r>
                          <a:rPr lang="pt-PT" sz="2400" b="0" i="1" smtClean="0">
                            <a:latin typeface="Cambria Math" panose="02040503050406030204" pitchFamily="18" charset="0"/>
                          </a:rPr>
                          <m:t>𝑐</m:t>
                        </m:r>
                      </m:sub>
                    </m:sSub>
                  </m:oMath>
                </a14:m>
                <a:r>
                  <a:rPr lang="en-GB" sz="2400" dirty="0" smtClean="0"/>
                  <a:t>,</a:t>
                </a:r>
                <a14:m>
                  <m:oMath xmlns:m="http://schemas.openxmlformats.org/officeDocument/2006/math">
                    <m:sSub>
                      <m:sSubPr>
                        <m:ctrlPr>
                          <a:rPr lang="en-GB" sz="2400" i="1" dirty="0" smtClean="0">
                            <a:latin typeface="Cambria Math" panose="02040503050406030204" pitchFamily="18" charset="0"/>
                          </a:rPr>
                        </m:ctrlPr>
                      </m:sSubPr>
                      <m:e>
                        <m:r>
                          <a:rPr lang="pt-PT" sz="2400" b="0" i="1" dirty="0" smtClean="0">
                            <a:latin typeface="Cambria Math" panose="02040503050406030204" pitchFamily="18" charset="0"/>
                          </a:rPr>
                          <m:t>𝑦</m:t>
                        </m:r>
                      </m:e>
                      <m:sub>
                        <m:r>
                          <a:rPr lang="pt-PT" sz="2400" b="0" i="1" dirty="0" smtClean="0">
                            <a:latin typeface="Cambria Math" panose="02040503050406030204" pitchFamily="18" charset="0"/>
                          </a:rPr>
                          <m:t>𝑐</m:t>
                        </m:r>
                      </m:sub>
                    </m:sSub>
                  </m:oMath>
                </a14:m>
                <a:r>
                  <a:rPr lang="en-GB" sz="2400" dirty="0" smtClean="0"/>
                  <a:t>,</a:t>
                </a:r>
                <a14:m>
                  <m:oMath xmlns:m="http://schemas.openxmlformats.org/officeDocument/2006/math">
                    <m:r>
                      <a:rPr lang="en-GB" sz="2400" i="1" dirty="0" smtClean="0">
                        <a:latin typeface="Cambria Math" panose="02040503050406030204" pitchFamily="18" charset="0"/>
                        <a:ea typeface="Cambria Math" panose="02040503050406030204" pitchFamily="18" charset="0"/>
                      </a:rPr>
                      <m:t>±</m:t>
                    </m:r>
                    <m:r>
                      <a:rPr lang="pt-PT" sz="2400" b="0" i="1" dirty="0" smtClean="0">
                        <a:latin typeface="Cambria Math" panose="02040503050406030204" pitchFamily="18" charset="0"/>
                        <a:ea typeface="Cambria Math" panose="02040503050406030204" pitchFamily="18" charset="0"/>
                      </a:rPr>
                      <m:t>𝑑</m:t>
                    </m:r>
                  </m:oMath>
                </a14:m>
                <a:r>
                  <a:rPr lang="en-GB" sz="2400" dirty="0" smtClean="0"/>
                  <a:t>)</a:t>
                </a:r>
                <a:endParaRPr lang="en-GB" sz="2400" dirty="0"/>
              </a:p>
            </p:txBody>
          </p:sp>
        </mc:Choice>
        <mc:Fallback xmlns="">
          <p:sp>
            <p:nvSpPr>
              <p:cNvPr id="13" name="CaixaDeTexto 12"/>
              <p:cNvSpPr txBox="1">
                <a:spLocks noRot="1" noChangeAspect="1" noMove="1" noResize="1" noEditPoints="1" noAdjustHandles="1" noChangeArrowheads="1" noChangeShapeType="1" noTextEdit="1"/>
              </p:cNvSpPr>
              <p:nvPr/>
            </p:nvSpPr>
            <p:spPr>
              <a:xfrm>
                <a:off x="6274302" y="4133603"/>
                <a:ext cx="3762953" cy="461665"/>
              </a:xfrm>
              <a:prstGeom prst="rect">
                <a:avLst/>
              </a:prstGeom>
              <a:blipFill rotWithShape="0">
                <a:blip r:embed="rId7"/>
                <a:stretch>
                  <a:fillRect l="-2427" t="-10526" r="-1294" b="-28947"/>
                </a:stretch>
              </a:blipFill>
            </p:spPr>
            <p:txBody>
              <a:bodyPr/>
              <a:lstStyle/>
              <a:p>
                <a:r>
                  <a:rPr lang="en-GB">
                    <a:noFill/>
                  </a:rPr>
                  <a:t> </a:t>
                </a:r>
              </a:p>
            </p:txBody>
          </p:sp>
        </mc:Fallback>
      </mc:AlternateContent>
      <p:sp>
        <p:nvSpPr>
          <p:cNvPr id="17" name="Marcador de Posição do Rodapé 4"/>
          <p:cNvSpPr>
            <a:spLocks noGrp="1"/>
          </p:cNvSpPr>
          <p:nvPr>
            <p:ph type="ftr" sz="quarter" idx="11"/>
          </p:nvPr>
        </p:nvSpPr>
        <p:spPr>
          <a:xfrm>
            <a:off x="4135271" y="6492876"/>
            <a:ext cx="5999329" cy="365126"/>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spTree>
    <p:extLst>
      <p:ext uri="{BB962C8B-B14F-4D97-AF65-F5344CB8AC3E}">
        <p14:creationId xmlns:p14="http://schemas.microsoft.com/office/powerpoint/2010/main" val="42533418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3"/>
          <p:cNvSpPr>
            <a:spLocks noGrp="1"/>
          </p:cNvSpPr>
          <p:nvPr>
            <p:ph type="dt" sz="half" idx="10"/>
          </p:nvPr>
        </p:nvSpPr>
        <p:spPr>
          <a:xfrm>
            <a:off x="-1" y="6492875"/>
            <a:ext cx="4135273" cy="365126"/>
          </a:xfrm>
          <a:solidFill>
            <a:schemeClr val="tx1"/>
          </a:solidFill>
        </p:spPr>
        <p:txBody>
          <a:bodyPr/>
          <a:lstStyle/>
          <a:p>
            <a:fld id="{B684F62F-4CFE-418E-AAA6-56998C231FD7}"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9448800" y="6492876"/>
            <a:ext cx="2743200" cy="365125"/>
          </a:xfrm>
          <a:solidFill>
            <a:srgbClr val="0D7D1A"/>
          </a:solidFill>
        </p:spPr>
        <p:txBody>
          <a:bodyPr/>
          <a:lstStyle/>
          <a:p>
            <a:fld id="{A62725FD-1EE1-4128-8E4A-AFD0F4426CD8}" type="slidenum">
              <a:rPr lang="en-GB" b="1" smtClean="0">
                <a:solidFill>
                  <a:schemeClr val="bg1"/>
                </a:solidFill>
              </a:rPr>
              <a:t>19</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b="1" dirty="0" smtClean="0"/>
              <a:t>Cálculo do centro da bola</a:t>
            </a:r>
            <a:endParaRPr lang="pt-PT" sz="4000" b="1" dirty="0"/>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3"/>
          <a:stretch>
            <a:fillRect/>
          </a:stretch>
        </p:blipFill>
        <p:spPr>
          <a:xfrm>
            <a:off x="172387" y="12879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CaixaDeTexto 11"/>
          <p:cNvSpPr txBox="1"/>
          <p:nvPr/>
        </p:nvSpPr>
        <p:spPr>
          <a:xfrm>
            <a:off x="5329655" y="3315738"/>
            <a:ext cx="2659254" cy="523220"/>
          </a:xfrm>
          <a:prstGeom prst="rect">
            <a:avLst/>
          </a:prstGeom>
          <a:noFill/>
        </p:spPr>
        <p:txBody>
          <a:bodyPr wrap="none" rtlCol="0">
            <a:spAutoFit/>
          </a:bodyPr>
          <a:lstStyle/>
          <a:p>
            <a:r>
              <a:rPr lang="en-GB" sz="2800" b="1" dirty="0" smtClean="0"/>
              <a:t>Laser multi-</a:t>
            </a:r>
            <a:r>
              <a:rPr lang="en-GB" sz="2800" b="1" dirty="0" err="1" smtClean="0"/>
              <a:t>feixe</a:t>
            </a:r>
            <a:endParaRPr lang="en-GB" sz="2800" b="1" dirty="0"/>
          </a:p>
        </p:txBody>
      </p:sp>
      <mc:AlternateContent xmlns:mc="http://schemas.openxmlformats.org/markup-compatibility/2006" xmlns:a14="http://schemas.microsoft.com/office/drawing/2010/main">
        <mc:Choice Requires="a14">
          <p:sp>
            <p:nvSpPr>
              <p:cNvPr id="3" name="CaixaDeTexto 2"/>
              <p:cNvSpPr txBox="1"/>
              <p:nvPr/>
            </p:nvSpPr>
            <p:spPr>
              <a:xfrm>
                <a:off x="5484899" y="2546394"/>
                <a:ext cx="2026004" cy="4617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pt-PT" sz="2400" b="0" i="1" smtClean="0">
                          <a:latin typeface="Cambria Math" panose="02040503050406030204" pitchFamily="18" charset="0"/>
                        </a:rPr>
                        <m:t>𝑑</m:t>
                      </m:r>
                      <m:r>
                        <a:rPr lang="pt-PT" sz="2400" b="0" i="1" smtClean="0">
                          <a:latin typeface="Cambria Math" panose="02040503050406030204" pitchFamily="18" charset="0"/>
                        </a:rPr>
                        <m:t>=</m:t>
                      </m:r>
                      <m:rad>
                        <m:radPr>
                          <m:degHide m:val="on"/>
                          <m:ctrlPr>
                            <a:rPr lang="pt-PT" sz="2400" b="0" i="1" smtClean="0">
                              <a:latin typeface="Cambria Math" panose="02040503050406030204" pitchFamily="18" charset="0"/>
                            </a:rPr>
                          </m:ctrlPr>
                        </m:radPr>
                        <m:deg/>
                        <m:e>
                          <m:sSup>
                            <m:sSupPr>
                              <m:ctrlPr>
                                <a:rPr lang="pt-PT" sz="2400" b="0" i="1" smtClean="0">
                                  <a:latin typeface="Cambria Math" panose="02040503050406030204" pitchFamily="18" charset="0"/>
                                </a:rPr>
                              </m:ctrlPr>
                            </m:sSupPr>
                            <m:e>
                              <m:r>
                                <a:rPr lang="pt-PT" sz="2400" b="0" i="1" smtClean="0">
                                  <a:latin typeface="Cambria Math" panose="02040503050406030204" pitchFamily="18" charset="0"/>
                                </a:rPr>
                                <m:t>𝑅</m:t>
                              </m:r>
                            </m:e>
                            <m:sup>
                              <m:r>
                                <a:rPr lang="pt-PT" sz="2400" b="0" i="1" smtClean="0">
                                  <a:latin typeface="Cambria Math" panose="02040503050406030204" pitchFamily="18" charset="0"/>
                                </a:rPr>
                                <m:t>2</m:t>
                              </m:r>
                            </m:sup>
                          </m:sSup>
                          <m:r>
                            <a:rPr lang="pt-PT" sz="2400" b="0" i="1" smtClean="0">
                              <a:latin typeface="Cambria Math" panose="02040503050406030204" pitchFamily="18" charset="0"/>
                            </a:rPr>
                            <m:t>−</m:t>
                          </m:r>
                          <m:sSup>
                            <m:sSupPr>
                              <m:ctrlPr>
                                <a:rPr lang="pt-PT" sz="2400" b="0" i="1" smtClean="0">
                                  <a:latin typeface="Cambria Math" panose="02040503050406030204" pitchFamily="18" charset="0"/>
                                </a:rPr>
                              </m:ctrlPr>
                            </m:sSupPr>
                            <m:e>
                              <m:r>
                                <a:rPr lang="pt-PT" sz="2400" b="0" i="1" smtClean="0">
                                  <a:latin typeface="Cambria Math" panose="02040503050406030204" pitchFamily="18" charset="0"/>
                                </a:rPr>
                                <m:t>𝑅</m:t>
                              </m:r>
                            </m:e>
                            <m:sup>
                              <m:r>
                                <a:rPr lang="pt-PT" sz="2400" b="0" i="1" smtClean="0">
                                  <a:latin typeface="Cambria Math" panose="02040503050406030204" pitchFamily="18" charset="0"/>
                                </a:rPr>
                                <m:t>′2</m:t>
                              </m:r>
                            </m:sup>
                          </m:sSup>
                        </m:e>
                      </m:rad>
                    </m:oMath>
                  </m:oMathPara>
                </a14:m>
                <a:endParaRPr lang="en-GB" sz="2400" dirty="0"/>
              </a:p>
            </p:txBody>
          </p:sp>
        </mc:Choice>
        <mc:Fallback xmlns="">
          <p:sp>
            <p:nvSpPr>
              <p:cNvPr id="3" name="CaixaDeTexto 2"/>
              <p:cNvSpPr txBox="1">
                <a:spLocks noRot="1" noChangeAspect="1" noMove="1" noResize="1" noEditPoints="1" noAdjustHandles="1" noChangeArrowheads="1" noChangeShapeType="1" noTextEdit="1"/>
              </p:cNvSpPr>
              <p:nvPr/>
            </p:nvSpPr>
            <p:spPr>
              <a:xfrm>
                <a:off x="5484899" y="2546394"/>
                <a:ext cx="2026004" cy="461729"/>
              </a:xfrm>
              <a:prstGeom prst="rect">
                <a:avLst/>
              </a:prstGeom>
              <a:blipFill rotWithShape="0">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CaixaDeTexto 6"/>
              <p:cNvSpPr txBox="1"/>
              <p:nvPr/>
            </p:nvSpPr>
            <p:spPr>
              <a:xfrm>
                <a:off x="5437176" y="1990773"/>
                <a:ext cx="3569182" cy="461665"/>
              </a:xfrm>
              <a:prstGeom prst="rect">
                <a:avLst/>
              </a:prstGeom>
              <a:noFill/>
            </p:spPr>
            <p:txBody>
              <a:bodyPr wrap="none" rtlCol="0">
                <a:spAutoFit/>
              </a:bodyPr>
              <a:lstStyle/>
              <a:p>
                <a:r>
                  <a:rPr lang="en-GB" sz="2400" dirty="0" smtClean="0"/>
                  <a:t>Centro do </a:t>
                </a:r>
                <a:r>
                  <a:rPr lang="en-GB" sz="2400" dirty="0" err="1" smtClean="0"/>
                  <a:t>círculo</a:t>
                </a:r>
                <a:r>
                  <a:rPr lang="en-GB" sz="2400" dirty="0" smtClean="0"/>
                  <a:t> → (</a:t>
                </a:r>
                <a14:m>
                  <m:oMath xmlns:m="http://schemas.openxmlformats.org/officeDocument/2006/math">
                    <m:sSub>
                      <m:sSubPr>
                        <m:ctrlPr>
                          <a:rPr lang="en-GB" sz="2400" i="1" smtClean="0">
                            <a:latin typeface="Cambria Math" panose="02040503050406030204" pitchFamily="18" charset="0"/>
                          </a:rPr>
                        </m:ctrlPr>
                      </m:sSubPr>
                      <m:e>
                        <m:r>
                          <a:rPr lang="pt-PT" sz="2400" b="0" i="1" smtClean="0">
                            <a:latin typeface="Cambria Math" panose="02040503050406030204" pitchFamily="18" charset="0"/>
                          </a:rPr>
                          <m:t>𝑥</m:t>
                        </m:r>
                      </m:e>
                      <m:sub>
                        <m:r>
                          <a:rPr lang="pt-PT" sz="2400" b="0" i="1" smtClean="0">
                            <a:latin typeface="Cambria Math" panose="02040503050406030204" pitchFamily="18" charset="0"/>
                          </a:rPr>
                          <m:t>𝑐</m:t>
                        </m:r>
                      </m:sub>
                    </m:sSub>
                  </m:oMath>
                </a14:m>
                <a:r>
                  <a:rPr lang="en-GB" sz="2400" dirty="0" smtClean="0"/>
                  <a:t>,</a:t>
                </a:r>
                <a14:m>
                  <m:oMath xmlns:m="http://schemas.openxmlformats.org/officeDocument/2006/math">
                    <m:sSub>
                      <m:sSubPr>
                        <m:ctrlPr>
                          <a:rPr lang="en-GB" sz="2400" i="1" dirty="0" smtClean="0">
                            <a:latin typeface="Cambria Math" panose="02040503050406030204" pitchFamily="18" charset="0"/>
                          </a:rPr>
                        </m:ctrlPr>
                      </m:sSubPr>
                      <m:e>
                        <m:r>
                          <a:rPr lang="pt-PT" sz="2400" b="0" i="1" dirty="0" smtClean="0">
                            <a:latin typeface="Cambria Math" panose="02040503050406030204" pitchFamily="18" charset="0"/>
                          </a:rPr>
                          <m:t>𝑦</m:t>
                        </m:r>
                      </m:e>
                      <m:sub>
                        <m:r>
                          <a:rPr lang="pt-PT" sz="2400" b="0" i="1" dirty="0" smtClean="0">
                            <a:latin typeface="Cambria Math" panose="02040503050406030204" pitchFamily="18" charset="0"/>
                          </a:rPr>
                          <m:t>𝑐</m:t>
                        </m:r>
                      </m:sub>
                    </m:sSub>
                  </m:oMath>
                </a14:m>
                <a:r>
                  <a:rPr lang="en-GB" sz="2400" dirty="0" smtClean="0"/>
                  <a:t>)</a:t>
                </a:r>
                <a:endParaRPr lang="en-GB" sz="2400" dirty="0"/>
              </a:p>
            </p:txBody>
          </p:sp>
        </mc:Choice>
        <mc:Fallback xmlns="">
          <p:sp>
            <p:nvSpPr>
              <p:cNvPr id="7" name="CaixaDeTexto 6"/>
              <p:cNvSpPr txBox="1">
                <a:spLocks noRot="1" noChangeAspect="1" noMove="1" noResize="1" noEditPoints="1" noAdjustHandles="1" noChangeArrowheads="1" noChangeShapeType="1" noTextEdit="1"/>
              </p:cNvSpPr>
              <p:nvPr/>
            </p:nvSpPr>
            <p:spPr>
              <a:xfrm>
                <a:off x="5437176" y="1990773"/>
                <a:ext cx="3569182" cy="461665"/>
              </a:xfrm>
              <a:prstGeom prst="rect">
                <a:avLst/>
              </a:prstGeom>
              <a:blipFill rotWithShape="0">
                <a:blip r:embed="rId5"/>
                <a:stretch>
                  <a:fillRect l="-2735" t="-10667" r="-1538" b="-30667"/>
                </a:stretch>
              </a:blipFill>
            </p:spPr>
            <p:txBody>
              <a:bodyPr/>
              <a:lstStyle/>
              <a:p>
                <a:r>
                  <a:rPr lang="en-GB">
                    <a:noFill/>
                  </a:rPr>
                  <a:t> </a:t>
                </a:r>
              </a:p>
            </p:txBody>
          </p:sp>
        </mc:Fallback>
      </mc:AlternateContent>
      <p:sp>
        <p:nvSpPr>
          <p:cNvPr id="14" name="CaixaDeTexto 13"/>
          <p:cNvSpPr txBox="1"/>
          <p:nvPr/>
        </p:nvSpPr>
        <p:spPr>
          <a:xfrm>
            <a:off x="5377379" y="3813148"/>
            <a:ext cx="6350012" cy="830997"/>
          </a:xfrm>
          <a:prstGeom prst="rect">
            <a:avLst/>
          </a:prstGeom>
          <a:noFill/>
        </p:spPr>
        <p:txBody>
          <a:bodyPr wrap="square" rtlCol="0">
            <a:spAutoFit/>
          </a:bodyPr>
          <a:lstStyle/>
          <a:p>
            <a:r>
              <a:rPr lang="pt-PT" sz="2400" dirty="0" smtClean="0"/>
              <a:t>Rodar o centro do círculo de cada scan (n) para o plano XY</a:t>
            </a:r>
            <a:endParaRPr lang="pt-PT" sz="2400" dirty="0"/>
          </a:p>
        </p:txBody>
      </p:sp>
      <mc:AlternateContent xmlns:mc="http://schemas.openxmlformats.org/markup-compatibility/2006" xmlns:a14="http://schemas.microsoft.com/office/drawing/2010/main">
        <mc:Choice Requires="a14">
          <p:sp>
            <p:nvSpPr>
              <p:cNvPr id="15" name="CaixaDeTexto 14"/>
              <p:cNvSpPr txBox="1"/>
              <p:nvPr/>
            </p:nvSpPr>
            <p:spPr>
              <a:xfrm>
                <a:off x="5377378" y="4630999"/>
                <a:ext cx="4656146" cy="495328"/>
              </a:xfrm>
              <a:prstGeom prst="rect">
                <a:avLst/>
              </a:prstGeom>
              <a:noFill/>
            </p:spPr>
            <p:txBody>
              <a:bodyPr wrap="none" rtlCol="0">
                <a:spAutoFit/>
              </a:bodyPr>
              <a:lstStyle/>
              <a:p>
                <a:r>
                  <a:rPr lang="en-GB" sz="2400" dirty="0" smtClean="0"/>
                  <a:t>Centro da bola (n) → </a:t>
                </a:r>
                <a14:m>
                  <m:oMath xmlns:m="http://schemas.openxmlformats.org/officeDocument/2006/math">
                    <m:sSub>
                      <m:sSubPr>
                        <m:ctrlPr>
                          <a:rPr lang="en-GB" sz="2400" i="1" smtClean="0">
                            <a:latin typeface="Cambria Math" panose="02040503050406030204" pitchFamily="18" charset="0"/>
                          </a:rPr>
                        </m:ctrlPr>
                      </m:sSubPr>
                      <m:e>
                        <m:r>
                          <a:rPr lang="pt-PT" sz="2400" b="0" i="1" smtClean="0">
                            <a:latin typeface="Cambria Math" panose="02040503050406030204" pitchFamily="18" charset="0"/>
                          </a:rPr>
                          <m:t>(</m:t>
                        </m:r>
                        <m:r>
                          <a:rPr lang="pt-PT" sz="2400" b="0" i="1" smtClean="0">
                            <a:latin typeface="Cambria Math" panose="02040503050406030204" pitchFamily="18" charset="0"/>
                          </a:rPr>
                          <m:t>𝑥</m:t>
                        </m:r>
                      </m:e>
                      <m:sub>
                        <m:sSub>
                          <m:sSubPr>
                            <m:ctrlPr>
                              <a:rPr lang="en-GB" sz="2400" i="1" smtClean="0">
                                <a:latin typeface="Cambria Math" panose="02040503050406030204" pitchFamily="18" charset="0"/>
                              </a:rPr>
                            </m:ctrlPr>
                          </m:sSubPr>
                          <m:e>
                            <m:r>
                              <a:rPr lang="pt-PT" sz="2400" b="0" i="1" smtClean="0">
                                <a:latin typeface="Cambria Math" panose="02040503050406030204" pitchFamily="18" charset="0"/>
                              </a:rPr>
                              <m:t>𝑐</m:t>
                            </m:r>
                          </m:e>
                          <m:sub>
                            <m:r>
                              <a:rPr lang="pt-PT" sz="2400" b="0" i="1" smtClean="0">
                                <a:latin typeface="Cambria Math" panose="02040503050406030204" pitchFamily="18" charset="0"/>
                              </a:rPr>
                              <m:t>𝑛</m:t>
                            </m:r>
                          </m:sub>
                        </m:sSub>
                      </m:sub>
                    </m:sSub>
                  </m:oMath>
                </a14:m>
                <a:r>
                  <a:rPr lang="en-GB" sz="2400" dirty="0" smtClean="0"/>
                  <a:t>,</a:t>
                </a:r>
                <a14:m>
                  <m:oMath xmlns:m="http://schemas.openxmlformats.org/officeDocument/2006/math">
                    <m:sSub>
                      <m:sSubPr>
                        <m:ctrlPr>
                          <a:rPr lang="en-GB" sz="2400" i="1" dirty="0" smtClean="0">
                            <a:latin typeface="Cambria Math" panose="02040503050406030204" pitchFamily="18" charset="0"/>
                          </a:rPr>
                        </m:ctrlPr>
                      </m:sSubPr>
                      <m:e>
                        <m:r>
                          <a:rPr lang="pt-PT" sz="2400" b="0" i="1" dirty="0" smtClean="0">
                            <a:latin typeface="Cambria Math" panose="02040503050406030204" pitchFamily="18" charset="0"/>
                          </a:rPr>
                          <m:t>𝑦</m:t>
                        </m:r>
                      </m:e>
                      <m:sub>
                        <m:sSub>
                          <m:sSubPr>
                            <m:ctrlPr>
                              <a:rPr lang="en-GB" sz="2400" i="1" dirty="0" smtClean="0">
                                <a:latin typeface="Cambria Math" panose="02040503050406030204" pitchFamily="18" charset="0"/>
                              </a:rPr>
                            </m:ctrlPr>
                          </m:sSubPr>
                          <m:e>
                            <m:r>
                              <a:rPr lang="pt-PT" sz="2400" b="0" i="1" dirty="0" smtClean="0">
                                <a:latin typeface="Cambria Math" panose="02040503050406030204" pitchFamily="18" charset="0"/>
                              </a:rPr>
                              <m:t>𝑐</m:t>
                            </m:r>
                          </m:e>
                          <m:sub>
                            <m:r>
                              <a:rPr lang="pt-PT" sz="2400" b="0" i="1" dirty="0" smtClean="0">
                                <a:latin typeface="Cambria Math" panose="02040503050406030204" pitchFamily="18" charset="0"/>
                              </a:rPr>
                              <m:t>𝑛</m:t>
                            </m:r>
                          </m:sub>
                        </m:sSub>
                      </m:sub>
                    </m:sSub>
                  </m:oMath>
                </a14:m>
                <a:r>
                  <a:rPr lang="en-GB" sz="2400" dirty="0" smtClean="0"/>
                  <a:t>,</a:t>
                </a:r>
                <a14:m>
                  <m:oMath xmlns:m="http://schemas.openxmlformats.org/officeDocument/2006/math">
                    <m:r>
                      <a:rPr lang="en-GB" sz="2400" i="1" dirty="0" smtClean="0">
                        <a:latin typeface="Cambria Math" panose="02040503050406030204" pitchFamily="18" charset="0"/>
                        <a:ea typeface="Cambria Math" panose="02040503050406030204" pitchFamily="18" charset="0"/>
                      </a:rPr>
                      <m:t>±</m:t>
                    </m:r>
                    <m:sSub>
                      <m:sSubPr>
                        <m:ctrlPr>
                          <a:rPr lang="en-GB" sz="2400" i="1" dirty="0" smtClean="0">
                            <a:latin typeface="Cambria Math" panose="02040503050406030204" pitchFamily="18" charset="0"/>
                            <a:ea typeface="Cambria Math" panose="02040503050406030204" pitchFamily="18" charset="0"/>
                          </a:rPr>
                        </m:ctrlPr>
                      </m:sSubPr>
                      <m:e>
                        <m:r>
                          <a:rPr lang="pt-PT" sz="2400" b="0" i="1" dirty="0" smtClean="0">
                            <a:latin typeface="Cambria Math" panose="02040503050406030204" pitchFamily="18" charset="0"/>
                            <a:ea typeface="Cambria Math" panose="02040503050406030204" pitchFamily="18" charset="0"/>
                          </a:rPr>
                          <m:t>𝑑</m:t>
                        </m:r>
                      </m:e>
                      <m:sub>
                        <m:r>
                          <a:rPr lang="pt-PT" sz="2400" b="0" i="1" dirty="0" smtClean="0">
                            <a:latin typeface="Cambria Math" panose="02040503050406030204" pitchFamily="18" charset="0"/>
                            <a:ea typeface="Cambria Math" panose="02040503050406030204" pitchFamily="18" charset="0"/>
                          </a:rPr>
                          <m:t>𝑛</m:t>
                        </m:r>
                      </m:sub>
                    </m:sSub>
                    <m:r>
                      <a:rPr lang="pt-PT" sz="2400" b="0" i="1" dirty="0" smtClean="0">
                        <a:latin typeface="Cambria Math" panose="02040503050406030204" pitchFamily="18" charset="0"/>
                        <a:ea typeface="Cambria Math" panose="02040503050406030204" pitchFamily="18" charset="0"/>
                      </a:rPr>
                      <m:t>)</m:t>
                    </m:r>
                  </m:oMath>
                </a14:m>
                <a:endParaRPr lang="en-GB" sz="2400" dirty="0"/>
              </a:p>
            </p:txBody>
          </p:sp>
        </mc:Choice>
        <mc:Fallback xmlns="">
          <p:sp>
            <p:nvSpPr>
              <p:cNvPr id="15" name="CaixaDeTexto 14"/>
              <p:cNvSpPr txBox="1">
                <a:spLocks noRot="1" noChangeAspect="1" noMove="1" noResize="1" noEditPoints="1" noAdjustHandles="1" noChangeArrowheads="1" noChangeShapeType="1" noTextEdit="1"/>
              </p:cNvSpPr>
              <p:nvPr/>
            </p:nvSpPr>
            <p:spPr>
              <a:xfrm>
                <a:off x="5377378" y="4630999"/>
                <a:ext cx="4656146" cy="495328"/>
              </a:xfrm>
              <a:prstGeom prst="rect">
                <a:avLst/>
              </a:prstGeom>
              <a:blipFill rotWithShape="0">
                <a:blip r:embed="rId6"/>
                <a:stretch>
                  <a:fillRect l="-1963" t="-8642" r="-131"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CaixaDeTexto 15"/>
              <p:cNvSpPr txBox="1"/>
              <p:nvPr/>
            </p:nvSpPr>
            <p:spPr>
              <a:xfrm>
                <a:off x="5377378" y="5046166"/>
                <a:ext cx="6814622" cy="615874"/>
              </a:xfrm>
              <a:prstGeom prst="rect">
                <a:avLst/>
              </a:prstGeom>
              <a:noFill/>
            </p:spPr>
            <p:txBody>
              <a:bodyPr wrap="none" rtlCol="0">
                <a:spAutoFit/>
              </a:bodyPr>
              <a:lstStyle/>
              <a:p>
                <a:r>
                  <a:rPr lang="en-GB" sz="2400" dirty="0" smtClean="0"/>
                  <a:t>Centro da bola →</a:t>
                </a:r>
                <a14:m>
                  <m:oMath xmlns:m="http://schemas.openxmlformats.org/officeDocument/2006/math">
                    <m:r>
                      <a:rPr lang="pt-PT" sz="2400" b="0" i="1" smtClean="0">
                        <a:latin typeface="Cambria Math" panose="02040503050406030204" pitchFamily="18" charset="0"/>
                      </a:rPr>
                      <m:t>(</m:t>
                    </m:r>
                    <m:f>
                      <m:fPr>
                        <m:ctrlPr>
                          <a:rPr lang="pt-PT" sz="2400" b="0" i="1" smtClean="0">
                            <a:latin typeface="Cambria Math" panose="02040503050406030204" pitchFamily="18" charset="0"/>
                          </a:rPr>
                        </m:ctrlPr>
                      </m:fPr>
                      <m:num>
                        <m:r>
                          <a:rPr lang="pt-PT" sz="2400" b="0" i="1" smtClean="0">
                            <a:latin typeface="Cambria Math" panose="02040503050406030204" pitchFamily="18" charset="0"/>
                          </a:rPr>
                          <m:t>1</m:t>
                        </m:r>
                      </m:num>
                      <m:den>
                        <m:r>
                          <a:rPr lang="pt-PT" sz="2400" b="0" i="1" smtClean="0">
                            <a:latin typeface="Cambria Math" panose="02040503050406030204" pitchFamily="18" charset="0"/>
                          </a:rPr>
                          <m:t>𝑛</m:t>
                        </m:r>
                      </m:den>
                    </m:f>
                    <m:nary>
                      <m:naryPr>
                        <m:chr m:val="∑"/>
                        <m:limLoc m:val="subSup"/>
                        <m:ctrlPr>
                          <a:rPr lang="pt-PT" sz="2400" b="0" i="1" smtClean="0">
                            <a:latin typeface="Cambria Math" panose="02040503050406030204" pitchFamily="18" charset="0"/>
                          </a:rPr>
                        </m:ctrlPr>
                      </m:naryPr>
                      <m:sub>
                        <m:r>
                          <m:rPr>
                            <m:brk m:alnAt="25"/>
                          </m:rPr>
                          <a:rPr lang="pt-PT" sz="2400" b="0" i="1" smtClean="0">
                            <a:latin typeface="Cambria Math" panose="02040503050406030204" pitchFamily="18" charset="0"/>
                          </a:rPr>
                          <m:t>𝑖</m:t>
                        </m:r>
                        <m:r>
                          <a:rPr lang="pt-PT" sz="2400" b="0" i="1" smtClean="0">
                            <a:latin typeface="Cambria Math" panose="02040503050406030204" pitchFamily="18" charset="0"/>
                          </a:rPr>
                          <m:t>=1</m:t>
                        </m:r>
                      </m:sub>
                      <m:sup>
                        <m:r>
                          <a:rPr lang="pt-PT" sz="2400" b="0" i="1" smtClean="0">
                            <a:latin typeface="Cambria Math" panose="02040503050406030204" pitchFamily="18" charset="0"/>
                          </a:rPr>
                          <m:t>𝑛</m:t>
                        </m:r>
                      </m:sup>
                      <m:e>
                        <m:sSub>
                          <m:sSubPr>
                            <m:ctrlPr>
                              <a:rPr lang="pt-PT" sz="2400" b="0" i="1" smtClean="0">
                                <a:latin typeface="Cambria Math" panose="02040503050406030204" pitchFamily="18" charset="0"/>
                              </a:rPr>
                            </m:ctrlPr>
                          </m:sSubPr>
                          <m:e>
                            <m:r>
                              <a:rPr lang="pt-PT" sz="2400" b="0" i="1" smtClean="0">
                                <a:latin typeface="Cambria Math" panose="02040503050406030204" pitchFamily="18" charset="0"/>
                              </a:rPr>
                              <m:t>𝑥</m:t>
                            </m:r>
                          </m:e>
                          <m:sub>
                            <m:sSub>
                              <m:sSubPr>
                                <m:ctrlPr>
                                  <a:rPr lang="pt-PT" sz="2400" b="0" i="1" smtClean="0">
                                    <a:latin typeface="Cambria Math" panose="02040503050406030204" pitchFamily="18" charset="0"/>
                                  </a:rPr>
                                </m:ctrlPr>
                              </m:sSubPr>
                              <m:e>
                                <m:r>
                                  <a:rPr lang="pt-PT" sz="2400" b="0" i="1" smtClean="0">
                                    <a:latin typeface="Cambria Math" panose="02040503050406030204" pitchFamily="18" charset="0"/>
                                  </a:rPr>
                                  <m:t>𝑐</m:t>
                                </m:r>
                              </m:e>
                              <m:sub>
                                <m:r>
                                  <a:rPr lang="pt-PT" sz="2400" b="0" i="1" smtClean="0">
                                    <a:latin typeface="Cambria Math" panose="02040503050406030204" pitchFamily="18" charset="0"/>
                                  </a:rPr>
                                  <m:t>𝑖</m:t>
                                </m:r>
                              </m:sub>
                            </m:sSub>
                          </m:sub>
                        </m:sSub>
                      </m:e>
                    </m:nary>
                  </m:oMath>
                </a14:m>
                <a:r>
                  <a:rPr lang="en-GB" sz="2400" dirty="0" smtClean="0"/>
                  <a:t>,</a:t>
                </a:r>
                <a:r>
                  <a:rPr lang="pt-PT" sz="2400" b="0" dirty="0" smtClean="0"/>
                  <a:t> </a:t>
                </a:r>
                <a14:m>
                  <m:oMath xmlns:m="http://schemas.openxmlformats.org/officeDocument/2006/math">
                    <m:f>
                      <m:fPr>
                        <m:ctrlPr>
                          <a:rPr lang="pt-PT" sz="2400" b="0" i="1" smtClean="0">
                            <a:latin typeface="Cambria Math" panose="02040503050406030204" pitchFamily="18" charset="0"/>
                          </a:rPr>
                        </m:ctrlPr>
                      </m:fPr>
                      <m:num>
                        <m:r>
                          <a:rPr lang="pt-PT" sz="2400" b="0" i="1" smtClean="0">
                            <a:latin typeface="Cambria Math" panose="02040503050406030204" pitchFamily="18" charset="0"/>
                          </a:rPr>
                          <m:t>1</m:t>
                        </m:r>
                      </m:num>
                      <m:den>
                        <m:r>
                          <a:rPr lang="pt-PT" sz="2400" b="0" i="1" smtClean="0">
                            <a:latin typeface="Cambria Math" panose="02040503050406030204" pitchFamily="18" charset="0"/>
                          </a:rPr>
                          <m:t>𝑛</m:t>
                        </m:r>
                      </m:den>
                    </m:f>
                    <m:nary>
                      <m:naryPr>
                        <m:chr m:val="∑"/>
                        <m:limLoc m:val="subSup"/>
                        <m:ctrlPr>
                          <a:rPr lang="pt-PT" sz="2400" b="0" i="1" smtClean="0">
                            <a:latin typeface="Cambria Math" panose="02040503050406030204" pitchFamily="18" charset="0"/>
                          </a:rPr>
                        </m:ctrlPr>
                      </m:naryPr>
                      <m:sub>
                        <m:r>
                          <m:rPr>
                            <m:brk m:alnAt="25"/>
                          </m:rPr>
                          <a:rPr lang="pt-PT" sz="2400" b="0" i="1" smtClean="0">
                            <a:latin typeface="Cambria Math" panose="02040503050406030204" pitchFamily="18" charset="0"/>
                          </a:rPr>
                          <m:t>𝑖</m:t>
                        </m:r>
                        <m:r>
                          <a:rPr lang="pt-PT" sz="2400" b="0" i="1" smtClean="0">
                            <a:latin typeface="Cambria Math" panose="02040503050406030204" pitchFamily="18" charset="0"/>
                          </a:rPr>
                          <m:t>=1</m:t>
                        </m:r>
                      </m:sub>
                      <m:sup>
                        <m:r>
                          <a:rPr lang="pt-PT" sz="2400" b="0" i="1" smtClean="0">
                            <a:latin typeface="Cambria Math" panose="02040503050406030204" pitchFamily="18" charset="0"/>
                          </a:rPr>
                          <m:t>𝑛</m:t>
                        </m:r>
                      </m:sup>
                      <m:e>
                        <m:sSub>
                          <m:sSubPr>
                            <m:ctrlPr>
                              <a:rPr lang="pt-PT" sz="2400" b="0" i="1" smtClean="0">
                                <a:latin typeface="Cambria Math" panose="02040503050406030204" pitchFamily="18" charset="0"/>
                              </a:rPr>
                            </m:ctrlPr>
                          </m:sSubPr>
                          <m:e>
                            <m:r>
                              <a:rPr lang="pt-PT" sz="2400" b="0" i="1" smtClean="0">
                                <a:latin typeface="Cambria Math" panose="02040503050406030204" pitchFamily="18" charset="0"/>
                              </a:rPr>
                              <m:t>𝑦</m:t>
                            </m:r>
                          </m:e>
                          <m:sub>
                            <m:sSub>
                              <m:sSubPr>
                                <m:ctrlPr>
                                  <a:rPr lang="pt-PT" sz="2400" b="0" i="1" smtClean="0">
                                    <a:latin typeface="Cambria Math" panose="02040503050406030204" pitchFamily="18" charset="0"/>
                                  </a:rPr>
                                </m:ctrlPr>
                              </m:sSubPr>
                              <m:e>
                                <m:r>
                                  <a:rPr lang="pt-PT" sz="2400" b="0" i="1" smtClean="0">
                                    <a:latin typeface="Cambria Math" panose="02040503050406030204" pitchFamily="18" charset="0"/>
                                  </a:rPr>
                                  <m:t>𝑐</m:t>
                                </m:r>
                              </m:e>
                              <m:sub>
                                <m:r>
                                  <a:rPr lang="pt-PT" sz="2400" b="0" i="1" smtClean="0">
                                    <a:latin typeface="Cambria Math" panose="02040503050406030204" pitchFamily="18" charset="0"/>
                                  </a:rPr>
                                  <m:t>𝑖</m:t>
                                </m:r>
                              </m:sub>
                            </m:sSub>
                          </m:sub>
                        </m:sSub>
                      </m:e>
                    </m:nary>
                  </m:oMath>
                </a14:m>
                <a:r>
                  <a:rPr lang="en-GB" sz="2400" dirty="0" smtClean="0"/>
                  <a:t>, </a:t>
                </a:r>
                <a14:m>
                  <m:oMath xmlns:m="http://schemas.openxmlformats.org/officeDocument/2006/math">
                    <m:r>
                      <a:rPr lang="pt-PT" sz="2400" b="0" i="0" smtClean="0">
                        <a:latin typeface="Cambria Math" panose="02040503050406030204" pitchFamily="18" charset="0"/>
                      </a:rPr>
                      <m:t> </m:t>
                    </m:r>
                    <m:f>
                      <m:fPr>
                        <m:ctrlPr>
                          <a:rPr lang="pt-PT" sz="2400" b="0" i="1" smtClean="0">
                            <a:latin typeface="Cambria Math" panose="02040503050406030204" pitchFamily="18" charset="0"/>
                          </a:rPr>
                        </m:ctrlPr>
                      </m:fPr>
                      <m:num>
                        <m:r>
                          <a:rPr lang="pt-PT" sz="2400" b="0" i="1" smtClean="0">
                            <a:latin typeface="Cambria Math" panose="02040503050406030204" pitchFamily="18" charset="0"/>
                          </a:rPr>
                          <m:t>1</m:t>
                        </m:r>
                      </m:num>
                      <m:den>
                        <m:r>
                          <a:rPr lang="pt-PT" sz="2400" b="0" i="1" smtClean="0">
                            <a:latin typeface="Cambria Math" panose="02040503050406030204" pitchFamily="18" charset="0"/>
                          </a:rPr>
                          <m:t>𝑛</m:t>
                        </m:r>
                      </m:den>
                    </m:f>
                    <m:nary>
                      <m:naryPr>
                        <m:chr m:val="∑"/>
                        <m:limLoc m:val="subSup"/>
                        <m:ctrlPr>
                          <a:rPr lang="pt-PT" sz="2400" b="0" i="1" smtClean="0">
                            <a:latin typeface="Cambria Math" panose="02040503050406030204" pitchFamily="18" charset="0"/>
                          </a:rPr>
                        </m:ctrlPr>
                      </m:naryPr>
                      <m:sub>
                        <m:r>
                          <m:rPr>
                            <m:brk m:alnAt="25"/>
                          </m:rPr>
                          <a:rPr lang="pt-PT" sz="2400" b="0" i="1" smtClean="0">
                            <a:latin typeface="Cambria Math" panose="02040503050406030204" pitchFamily="18" charset="0"/>
                          </a:rPr>
                          <m:t>𝑖</m:t>
                        </m:r>
                        <m:r>
                          <a:rPr lang="pt-PT" sz="2400" b="0" i="1" smtClean="0">
                            <a:latin typeface="Cambria Math" panose="02040503050406030204" pitchFamily="18" charset="0"/>
                          </a:rPr>
                          <m:t>=1</m:t>
                        </m:r>
                      </m:sub>
                      <m:sup>
                        <m:r>
                          <a:rPr lang="pt-PT" sz="2400" b="0" i="1" smtClean="0">
                            <a:latin typeface="Cambria Math" panose="02040503050406030204" pitchFamily="18" charset="0"/>
                          </a:rPr>
                          <m:t>𝑛</m:t>
                        </m:r>
                      </m:sup>
                      <m:e>
                        <m:sSub>
                          <m:sSubPr>
                            <m:ctrlPr>
                              <a:rPr lang="pt-PT" sz="2400" b="0" i="1" smtClean="0">
                                <a:latin typeface="Cambria Math" panose="02040503050406030204" pitchFamily="18" charset="0"/>
                              </a:rPr>
                            </m:ctrlPr>
                          </m:sSubPr>
                          <m:e>
                            <m:r>
                              <a:rPr lang="pt-PT" sz="2400" b="0" i="1" smtClean="0">
                                <a:latin typeface="Cambria Math" panose="02040503050406030204" pitchFamily="18" charset="0"/>
                                <a:ea typeface="Cambria Math" panose="02040503050406030204" pitchFamily="18" charset="0"/>
                              </a:rPr>
                              <m:t>±</m:t>
                            </m:r>
                            <m:r>
                              <a:rPr lang="pt-PT" sz="2400" b="0" i="1" smtClean="0">
                                <a:latin typeface="Cambria Math" panose="02040503050406030204" pitchFamily="18" charset="0"/>
                              </a:rPr>
                              <m:t>𝑑</m:t>
                            </m:r>
                          </m:e>
                          <m:sub>
                            <m:r>
                              <a:rPr lang="pt-PT" sz="2400" b="0" i="1" smtClean="0">
                                <a:latin typeface="Cambria Math" panose="02040503050406030204" pitchFamily="18" charset="0"/>
                              </a:rPr>
                              <m:t>𝑛</m:t>
                            </m:r>
                          </m:sub>
                        </m:sSub>
                      </m:e>
                    </m:nary>
                    <m:r>
                      <a:rPr lang="pt-PT" sz="2400" b="0" i="1" dirty="0" smtClean="0">
                        <a:latin typeface="Cambria Math" panose="02040503050406030204" pitchFamily="18" charset="0"/>
                        <a:ea typeface="Cambria Math" panose="02040503050406030204" pitchFamily="18" charset="0"/>
                      </a:rPr>
                      <m:t>)</m:t>
                    </m:r>
                  </m:oMath>
                </a14:m>
                <a:endParaRPr lang="en-GB" sz="2400" dirty="0"/>
              </a:p>
            </p:txBody>
          </p:sp>
        </mc:Choice>
        <mc:Fallback xmlns="">
          <p:sp>
            <p:nvSpPr>
              <p:cNvPr id="16" name="CaixaDeTexto 15"/>
              <p:cNvSpPr txBox="1">
                <a:spLocks noRot="1" noChangeAspect="1" noMove="1" noResize="1" noEditPoints="1" noAdjustHandles="1" noChangeArrowheads="1" noChangeShapeType="1" noTextEdit="1"/>
              </p:cNvSpPr>
              <p:nvPr/>
            </p:nvSpPr>
            <p:spPr>
              <a:xfrm>
                <a:off x="5377378" y="5046166"/>
                <a:ext cx="6814622" cy="615874"/>
              </a:xfrm>
              <a:prstGeom prst="rect">
                <a:avLst/>
              </a:prstGeom>
              <a:blipFill rotWithShape="0">
                <a:blip r:embed="rId7"/>
                <a:stretch>
                  <a:fillRect l="-1342" b="-9901"/>
                </a:stretch>
              </a:blipFill>
            </p:spPr>
            <p:txBody>
              <a:bodyPr/>
              <a:lstStyle/>
              <a:p>
                <a:r>
                  <a:rPr lang="en-GB">
                    <a:noFill/>
                  </a:rPr>
                  <a:t> </a:t>
                </a:r>
              </a:p>
            </p:txBody>
          </p:sp>
        </mc:Fallback>
      </mc:AlternateContent>
      <p:sp>
        <p:nvSpPr>
          <p:cNvPr id="17" name="Marcador de Posição do Rodapé 4"/>
          <p:cNvSpPr>
            <a:spLocks noGrp="1"/>
          </p:cNvSpPr>
          <p:nvPr>
            <p:ph type="ftr" sz="quarter" idx="11"/>
          </p:nvPr>
        </p:nvSpPr>
        <p:spPr>
          <a:xfrm>
            <a:off x="4135271" y="6492876"/>
            <a:ext cx="5999329" cy="365126"/>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pic>
        <p:nvPicPr>
          <p:cNvPr id="5" name="Imagem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2387" y="1807538"/>
            <a:ext cx="4975420" cy="4000971"/>
          </a:xfrm>
          <a:prstGeom prst="rect">
            <a:avLst/>
          </a:prstGeom>
        </p:spPr>
      </p:pic>
    </p:spTree>
    <p:extLst>
      <p:ext uri="{BB962C8B-B14F-4D97-AF65-F5344CB8AC3E}">
        <p14:creationId xmlns:p14="http://schemas.microsoft.com/office/powerpoint/2010/main" val="29390468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3"/>
          <p:cNvSpPr>
            <a:spLocks noGrp="1"/>
          </p:cNvSpPr>
          <p:nvPr>
            <p:ph type="dt" sz="half" idx="10"/>
          </p:nvPr>
        </p:nvSpPr>
        <p:spPr>
          <a:xfrm>
            <a:off x="-1" y="6492875"/>
            <a:ext cx="4135273" cy="365126"/>
          </a:xfrm>
          <a:solidFill>
            <a:schemeClr val="tx1"/>
          </a:solidFill>
        </p:spPr>
        <p:txBody>
          <a:bodyPr/>
          <a:lstStyle/>
          <a:p>
            <a:fld id="{E93A1EC5-BDF0-4A81-B1FE-50AB66D9714F}" type="datetime1">
              <a:rPr lang="pt-PT" b="1" smtClean="0">
                <a:solidFill>
                  <a:schemeClr val="bg1"/>
                </a:solidFill>
              </a:rPr>
              <a:t>14/12/2015</a:t>
            </a:fld>
            <a:endParaRPr lang="pt-PT" b="1" dirty="0">
              <a:solidFill>
                <a:schemeClr val="bg1"/>
              </a:solidFill>
            </a:endParaRPr>
          </a:p>
        </p:txBody>
      </p:sp>
      <p:sp>
        <p:nvSpPr>
          <p:cNvPr id="5" name="Marcador de Posição do Rodapé 4"/>
          <p:cNvSpPr>
            <a:spLocks noGrp="1"/>
          </p:cNvSpPr>
          <p:nvPr>
            <p:ph type="ftr" sz="quarter" idx="11"/>
          </p:nvPr>
        </p:nvSpPr>
        <p:spPr>
          <a:xfrm>
            <a:off x="4135271" y="6492874"/>
            <a:ext cx="5999329" cy="365127"/>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sp>
        <p:nvSpPr>
          <p:cNvPr id="6" name="Marcador de Posição do Número do Diapositivo 5"/>
          <p:cNvSpPr>
            <a:spLocks noGrp="1"/>
          </p:cNvSpPr>
          <p:nvPr>
            <p:ph type="sldNum" sz="quarter" idx="12"/>
          </p:nvPr>
        </p:nvSpPr>
        <p:spPr>
          <a:xfrm>
            <a:off x="10134600" y="6492876"/>
            <a:ext cx="2057400" cy="365126"/>
          </a:xfrm>
          <a:solidFill>
            <a:srgbClr val="0D7D1A"/>
          </a:solidFill>
        </p:spPr>
        <p:txBody>
          <a:bodyPr/>
          <a:lstStyle/>
          <a:p>
            <a:fld id="{A62725FD-1EE1-4128-8E4A-AFD0F4426CD8}" type="slidenum">
              <a:rPr lang="en-GB" b="1" smtClean="0">
                <a:solidFill>
                  <a:schemeClr val="bg1"/>
                </a:solidFill>
              </a:rPr>
              <a:t>2</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b="1" dirty="0" smtClean="0"/>
              <a:t>Introdução</a:t>
            </a:r>
            <a:endParaRPr lang="pt-PT" sz="4000" b="1" dirty="0"/>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3"/>
          <a:stretch>
            <a:fillRect/>
          </a:stretch>
        </p:blipFill>
        <p:spPr>
          <a:xfrm>
            <a:off x="172387" y="12879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em 11"/>
          <p:cNvPicPr>
            <a:picLocks noChangeAspect="1"/>
          </p:cNvPicPr>
          <p:nvPr/>
        </p:nvPicPr>
        <p:blipFill>
          <a:blip r:embed="rId4"/>
          <a:stretch>
            <a:fillRect/>
          </a:stretch>
        </p:blipFill>
        <p:spPr>
          <a:xfrm>
            <a:off x="6019601" y="1306470"/>
            <a:ext cx="4270619" cy="2355513"/>
          </a:xfrm>
          <a:prstGeom prst="rect">
            <a:avLst/>
          </a:prstGeom>
        </p:spPr>
      </p:pic>
      <p:pic>
        <p:nvPicPr>
          <p:cNvPr id="13" name="Imagem 12"/>
          <p:cNvPicPr>
            <a:picLocks noChangeAspect="1"/>
          </p:cNvPicPr>
          <p:nvPr/>
        </p:nvPicPr>
        <p:blipFill>
          <a:blip r:embed="rId5"/>
          <a:stretch>
            <a:fillRect/>
          </a:stretch>
        </p:blipFill>
        <p:spPr>
          <a:xfrm>
            <a:off x="6194386" y="3969190"/>
            <a:ext cx="3790018" cy="2131886"/>
          </a:xfrm>
          <a:prstGeom prst="rect">
            <a:avLst/>
          </a:prstGeom>
        </p:spPr>
      </p:pic>
      <p:pic>
        <p:nvPicPr>
          <p:cNvPr id="14" name="Imagem 13"/>
          <p:cNvPicPr>
            <a:picLocks noChangeAspect="1"/>
          </p:cNvPicPr>
          <p:nvPr/>
        </p:nvPicPr>
        <p:blipFill>
          <a:blip r:embed="rId6"/>
          <a:stretch>
            <a:fillRect/>
          </a:stretch>
        </p:blipFill>
        <p:spPr>
          <a:xfrm>
            <a:off x="1135532" y="1294656"/>
            <a:ext cx="3554543" cy="2367327"/>
          </a:xfrm>
          <a:prstGeom prst="rect">
            <a:avLst/>
          </a:prstGeom>
        </p:spPr>
      </p:pic>
      <p:pic>
        <p:nvPicPr>
          <p:cNvPr id="15" name="Imagem 14"/>
          <p:cNvPicPr>
            <a:picLocks noChangeAspect="1"/>
          </p:cNvPicPr>
          <p:nvPr/>
        </p:nvPicPr>
        <p:blipFill>
          <a:blip r:embed="rId7"/>
          <a:stretch>
            <a:fillRect/>
          </a:stretch>
        </p:blipFill>
        <p:spPr>
          <a:xfrm>
            <a:off x="1015532" y="3969190"/>
            <a:ext cx="3794537" cy="2139599"/>
          </a:xfrm>
          <a:prstGeom prst="rect">
            <a:avLst/>
          </a:prstGeom>
        </p:spPr>
      </p:pic>
      <p:sp>
        <p:nvSpPr>
          <p:cNvPr id="3" name="CaixaDeTexto 2"/>
          <p:cNvSpPr txBox="1"/>
          <p:nvPr/>
        </p:nvSpPr>
        <p:spPr>
          <a:xfrm>
            <a:off x="1367454" y="3614572"/>
            <a:ext cx="3090694" cy="369332"/>
          </a:xfrm>
          <a:prstGeom prst="rect">
            <a:avLst/>
          </a:prstGeom>
          <a:noFill/>
        </p:spPr>
        <p:txBody>
          <a:bodyPr wrap="square" rtlCol="0">
            <a:spAutoFit/>
          </a:bodyPr>
          <a:lstStyle/>
          <a:p>
            <a:r>
              <a:rPr lang="en-GB" b="1" dirty="0" smtClean="0"/>
              <a:t>Google Self-Driving Car Project</a:t>
            </a:r>
            <a:endParaRPr lang="en-GB" b="1" dirty="0"/>
          </a:p>
        </p:txBody>
      </p:sp>
      <p:sp>
        <p:nvSpPr>
          <p:cNvPr id="7" name="CaixaDeTexto 6"/>
          <p:cNvSpPr txBox="1"/>
          <p:nvPr/>
        </p:nvSpPr>
        <p:spPr>
          <a:xfrm>
            <a:off x="6963251" y="3599858"/>
            <a:ext cx="2828275" cy="369332"/>
          </a:xfrm>
          <a:prstGeom prst="rect">
            <a:avLst/>
          </a:prstGeom>
          <a:noFill/>
        </p:spPr>
        <p:txBody>
          <a:bodyPr wrap="none" rtlCol="0">
            <a:spAutoFit/>
          </a:bodyPr>
          <a:lstStyle/>
          <a:p>
            <a:r>
              <a:rPr lang="en-GB" b="1" dirty="0" smtClean="0"/>
              <a:t>Semi-autonomous Tesla Car</a:t>
            </a:r>
            <a:endParaRPr lang="en-GB" b="1" dirty="0"/>
          </a:p>
        </p:txBody>
      </p:sp>
      <p:sp>
        <p:nvSpPr>
          <p:cNvPr id="16" name="Retângulo 15"/>
          <p:cNvSpPr/>
          <p:nvPr/>
        </p:nvSpPr>
        <p:spPr>
          <a:xfrm>
            <a:off x="323373" y="6102518"/>
            <a:ext cx="5259581" cy="369332"/>
          </a:xfrm>
          <a:prstGeom prst="rect">
            <a:avLst/>
          </a:prstGeom>
        </p:spPr>
        <p:txBody>
          <a:bodyPr wrap="none">
            <a:spAutoFit/>
          </a:bodyPr>
          <a:lstStyle/>
          <a:p>
            <a:r>
              <a:rPr lang="en-GB" b="1" i="0" dirty="0" smtClean="0">
                <a:effectLst/>
              </a:rPr>
              <a:t>Autonomous F 015 Luxury in Motion research vehicle</a:t>
            </a:r>
            <a:endParaRPr lang="en-GB" b="1" dirty="0"/>
          </a:p>
        </p:txBody>
      </p:sp>
      <p:sp>
        <p:nvSpPr>
          <p:cNvPr id="17" name="Retângulo 16"/>
          <p:cNvSpPr/>
          <p:nvPr/>
        </p:nvSpPr>
        <p:spPr>
          <a:xfrm>
            <a:off x="6453028" y="6108305"/>
            <a:ext cx="3473964" cy="369332"/>
          </a:xfrm>
          <a:prstGeom prst="rect">
            <a:avLst/>
          </a:prstGeom>
        </p:spPr>
        <p:txBody>
          <a:bodyPr wrap="none">
            <a:spAutoFit/>
          </a:bodyPr>
          <a:lstStyle/>
          <a:p>
            <a:r>
              <a:rPr lang="en-GB" b="1" i="0" dirty="0" smtClean="0">
                <a:effectLst/>
              </a:rPr>
              <a:t>Mercedes-Benz Future Truck 2025 </a:t>
            </a:r>
            <a:endParaRPr lang="en-GB" b="1" dirty="0"/>
          </a:p>
        </p:txBody>
      </p:sp>
    </p:spTree>
    <p:extLst>
      <p:ext uri="{BB962C8B-B14F-4D97-AF65-F5344CB8AC3E}">
        <p14:creationId xmlns:p14="http://schemas.microsoft.com/office/powerpoint/2010/main" val="18372231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3"/>
          <p:cNvSpPr>
            <a:spLocks noGrp="1"/>
          </p:cNvSpPr>
          <p:nvPr>
            <p:ph type="dt" sz="half" idx="10"/>
          </p:nvPr>
        </p:nvSpPr>
        <p:spPr>
          <a:xfrm>
            <a:off x="-1" y="6492875"/>
            <a:ext cx="4135273" cy="365126"/>
          </a:xfrm>
          <a:solidFill>
            <a:schemeClr val="tx1"/>
          </a:solidFill>
        </p:spPr>
        <p:txBody>
          <a:bodyPr/>
          <a:lstStyle/>
          <a:p>
            <a:fld id="{764B2B80-96A8-42C2-9B8D-AFC02CFB2DF6}"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9448800" y="6492876"/>
            <a:ext cx="2743200" cy="365125"/>
          </a:xfrm>
          <a:solidFill>
            <a:srgbClr val="0D7D1A"/>
          </a:solidFill>
        </p:spPr>
        <p:txBody>
          <a:bodyPr/>
          <a:lstStyle/>
          <a:p>
            <a:fld id="{A62725FD-1EE1-4128-8E4A-AFD0F4426CD8}" type="slidenum">
              <a:rPr lang="en-GB" b="1" smtClean="0">
                <a:solidFill>
                  <a:schemeClr val="bg1"/>
                </a:solidFill>
              </a:rPr>
              <a:t>20</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b="1" dirty="0"/>
              <a:t>Cálculo do centro da bola</a:t>
            </a:r>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3"/>
          <a:stretch>
            <a:fillRect/>
          </a:stretch>
        </p:blipFill>
        <p:spPr>
          <a:xfrm>
            <a:off x="172387" y="12879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gem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038349"/>
            <a:ext cx="6656123" cy="2642473"/>
          </a:xfrm>
          <a:prstGeom prst="rect">
            <a:avLst/>
          </a:prstGeom>
        </p:spPr>
        <p:style>
          <a:lnRef idx="2">
            <a:schemeClr val="dk1"/>
          </a:lnRef>
          <a:fillRef idx="1">
            <a:schemeClr val="lt1"/>
          </a:fillRef>
          <a:effectRef idx="0">
            <a:schemeClr val="dk1"/>
          </a:effectRef>
          <a:fontRef idx="minor">
            <a:schemeClr val="dk1"/>
          </a:fontRef>
        </p:style>
      </p:pic>
      <p:pic>
        <p:nvPicPr>
          <p:cNvPr id="12" name="Imagem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1561" y="2038350"/>
            <a:ext cx="4864726" cy="4400036"/>
          </a:xfrm>
          <a:prstGeom prst="rect">
            <a:avLst/>
          </a:prstGeom>
        </p:spPr>
        <p:style>
          <a:lnRef idx="2">
            <a:schemeClr val="dk1"/>
          </a:lnRef>
          <a:fillRef idx="1">
            <a:schemeClr val="lt1"/>
          </a:fillRef>
          <a:effectRef idx="0">
            <a:schemeClr val="dk1"/>
          </a:effectRef>
          <a:fontRef idx="minor">
            <a:schemeClr val="dk1"/>
          </a:fontRef>
        </p:style>
      </p:pic>
      <p:sp>
        <p:nvSpPr>
          <p:cNvPr id="3" name="CaixaDeTexto 2"/>
          <p:cNvSpPr txBox="1"/>
          <p:nvPr/>
        </p:nvSpPr>
        <p:spPr>
          <a:xfrm>
            <a:off x="2653035" y="1429787"/>
            <a:ext cx="1762021" cy="461665"/>
          </a:xfrm>
          <a:prstGeom prst="rect">
            <a:avLst/>
          </a:prstGeom>
          <a:noFill/>
        </p:spPr>
        <p:txBody>
          <a:bodyPr wrap="none" rtlCol="0">
            <a:spAutoFit/>
          </a:bodyPr>
          <a:lstStyle/>
          <a:p>
            <a:r>
              <a:rPr lang="pt-PT" sz="2400" b="1" dirty="0" err="1" smtClean="0"/>
              <a:t>Sick</a:t>
            </a:r>
            <a:r>
              <a:rPr lang="pt-PT" sz="2400" b="1" dirty="0" smtClean="0"/>
              <a:t> LMS151</a:t>
            </a:r>
            <a:endParaRPr lang="en-GB" sz="2400" b="1" dirty="0"/>
          </a:p>
        </p:txBody>
      </p:sp>
      <p:sp>
        <p:nvSpPr>
          <p:cNvPr id="14" name="CaixaDeTexto 13"/>
          <p:cNvSpPr txBox="1"/>
          <p:nvPr/>
        </p:nvSpPr>
        <p:spPr>
          <a:xfrm>
            <a:off x="8378137" y="1429788"/>
            <a:ext cx="1754198" cy="461665"/>
          </a:xfrm>
          <a:prstGeom prst="rect">
            <a:avLst/>
          </a:prstGeom>
          <a:noFill/>
        </p:spPr>
        <p:txBody>
          <a:bodyPr wrap="none" rtlCol="0">
            <a:spAutoFit/>
          </a:bodyPr>
          <a:lstStyle/>
          <a:p>
            <a:r>
              <a:rPr lang="pt-PT" sz="2400" b="1" dirty="0" err="1" smtClean="0"/>
              <a:t>Sick</a:t>
            </a:r>
            <a:r>
              <a:rPr lang="pt-PT" sz="2400" b="1" dirty="0" smtClean="0"/>
              <a:t> LD-MRS</a:t>
            </a:r>
            <a:endParaRPr lang="en-GB" sz="2400" b="1" dirty="0"/>
          </a:p>
        </p:txBody>
      </p:sp>
      <p:sp>
        <p:nvSpPr>
          <p:cNvPr id="13" name="Marcador de Posição do Rodapé 4"/>
          <p:cNvSpPr>
            <a:spLocks noGrp="1"/>
          </p:cNvSpPr>
          <p:nvPr>
            <p:ph type="ftr" sz="quarter" idx="11"/>
          </p:nvPr>
        </p:nvSpPr>
        <p:spPr>
          <a:xfrm>
            <a:off x="4135271" y="6490280"/>
            <a:ext cx="5999329" cy="367721"/>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cxnSp>
        <p:nvCxnSpPr>
          <p:cNvPr id="5" name="Conexão reta unidirecional 4"/>
          <p:cNvCxnSpPr/>
          <p:nvPr/>
        </p:nvCxnSpPr>
        <p:spPr>
          <a:xfrm>
            <a:off x="10337279" y="4060935"/>
            <a:ext cx="296214" cy="0"/>
          </a:xfrm>
          <a:prstGeom prst="straightConnector1">
            <a:avLst/>
          </a:prstGeom>
          <a:ln w="190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Conexão reta unidirecional 14"/>
          <p:cNvCxnSpPr/>
          <p:nvPr/>
        </p:nvCxnSpPr>
        <p:spPr>
          <a:xfrm>
            <a:off x="10337279" y="4105299"/>
            <a:ext cx="296214" cy="0"/>
          </a:xfrm>
          <a:prstGeom prst="straightConnector1">
            <a:avLst/>
          </a:prstGeom>
          <a:ln w="19050">
            <a:solidFill>
              <a:srgbClr val="00206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Conexão reta unidirecional 15"/>
          <p:cNvCxnSpPr/>
          <p:nvPr/>
        </p:nvCxnSpPr>
        <p:spPr>
          <a:xfrm>
            <a:off x="10337279" y="4151941"/>
            <a:ext cx="296214" cy="0"/>
          </a:xfrm>
          <a:prstGeom prst="straightConnector1">
            <a:avLst/>
          </a:prstGeom>
          <a:ln w="19050">
            <a:solidFill>
              <a:srgbClr val="FFC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Conexão reta unidirecional 16"/>
          <p:cNvCxnSpPr/>
          <p:nvPr/>
        </p:nvCxnSpPr>
        <p:spPr>
          <a:xfrm>
            <a:off x="10337279" y="4199611"/>
            <a:ext cx="296214" cy="0"/>
          </a:xfrm>
          <a:prstGeom prst="straightConnector1">
            <a:avLst/>
          </a:prstGeom>
          <a:ln w="19050">
            <a:solidFill>
              <a:srgbClr val="00206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55978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3"/>
          <p:cNvSpPr>
            <a:spLocks noGrp="1"/>
          </p:cNvSpPr>
          <p:nvPr>
            <p:ph type="dt" sz="half" idx="10"/>
          </p:nvPr>
        </p:nvSpPr>
        <p:spPr>
          <a:xfrm>
            <a:off x="-1" y="6492875"/>
            <a:ext cx="4135273" cy="365126"/>
          </a:xfrm>
          <a:solidFill>
            <a:schemeClr val="tx1"/>
          </a:solidFill>
        </p:spPr>
        <p:txBody>
          <a:bodyPr/>
          <a:lstStyle/>
          <a:p>
            <a:fld id="{9BFCFCE3-1B0E-40EA-AF74-5D32E0399009}"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9448800" y="6492876"/>
            <a:ext cx="2743200" cy="365125"/>
          </a:xfrm>
          <a:solidFill>
            <a:srgbClr val="0D7D1A"/>
          </a:solidFill>
        </p:spPr>
        <p:txBody>
          <a:bodyPr/>
          <a:lstStyle/>
          <a:p>
            <a:fld id="{A62725FD-1EE1-4128-8E4A-AFD0F4426CD8}" type="slidenum">
              <a:rPr lang="en-GB" b="1" smtClean="0">
                <a:solidFill>
                  <a:schemeClr val="bg1"/>
                </a:solidFill>
              </a:rPr>
              <a:t>21</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b="1" dirty="0" smtClean="0"/>
              <a:t>Deteção da bola em dados 3D</a:t>
            </a:r>
            <a:endParaRPr lang="pt-PT" sz="4000" b="1" dirty="0"/>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3"/>
          <a:stretch>
            <a:fillRect/>
          </a:stretch>
        </p:blipFill>
        <p:spPr>
          <a:xfrm>
            <a:off x="172387" y="12879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gem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0803" y="2030998"/>
            <a:ext cx="5830115" cy="3953427"/>
          </a:xfrm>
          <a:prstGeom prst="rect">
            <a:avLst/>
          </a:prstGeom>
        </p:spPr>
      </p:pic>
      <p:sp>
        <p:nvSpPr>
          <p:cNvPr id="2" name="CaixaDeTexto 1"/>
          <p:cNvSpPr txBox="1"/>
          <p:nvPr/>
        </p:nvSpPr>
        <p:spPr>
          <a:xfrm>
            <a:off x="476894" y="1802178"/>
            <a:ext cx="7316754" cy="1077218"/>
          </a:xfrm>
          <a:prstGeom prst="rect">
            <a:avLst/>
          </a:prstGeom>
          <a:noFill/>
        </p:spPr>
        <p:txBody>
          <a:bodyPr wrap="square" rtlCol="0">
            <a:spAutoFit/>
          </a:bodyPr>
          <a:lstStyle/>
          <a:p>
            <a:r>
              <a:rPr lang="pt-PT" sz="3600" b="1" dirty="0" smtClean="0"/>
              <a:t>Método utilizado</a:t>
            </a:r>
            <a:r>
              <a:rPr lang="en-GB" sz="3600" b="1" dirty="0" smtClean="0"/>
              <a:t>:</a:t>
            </a:r>
          </a:p>
          <a:p>
            <a:pPr marL="685800" indent="-685800">
              <a:buFont typeface="Arial" panose="020B0604020202020204" pitchFamily="34" charset="0"/>
              <a:buChar char="•"/>
            </a:pPr>
            <a:r>
              <a:rPr lang="en-GB" sz="2800" dirty="0" smtClean="0"/>
              <a:t>Random Sample Consensus (RANSAC)</a:t>
            </a:r>
            <a:endParaRPr lang="en-GB" sz="2800" dirty="0"/>
          </a:p>
        </p:txBody>
      </p:sp>
      <p:pic>
        <p:nvPicPr>
          <p:cNvPr id="2050" name="Picture 2" descr="http://pointclouds.org/assets/images/contents/logos/pcl/pointcloudlibrary_vert_large_po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2585" y="3936084"/>
            <a:ext cx="4088677" cy="1539891"/>
          </a:xfrm>
          <a:prstGeom prst="rect">
            <a:avLst/>
          </a:prstGeom>
          <a:noFill/>
          <a:extLst>
            <a:ext uri="{909E8E84-426E-40DD-AFC4-6F175D3DCCD1}">
              <a14:hiddenFill xmlns:a14="http://schemas.microsoft.com/office/drawing/2010/main">
                <a:solidFill>
                  <a:srgbClr val="FFFFFF"/>
                </a:solidFill>
              </a14:hiddenFill>
            </a:ext>
          </a:extLst>
        </p:spPr>
      </p:pic>
      <p:sp>
        <p:nvSpPr>
          <p:cNvPr id="3" name="Seta para baixo 2"/>
          <p:cNvSpPr/>
          <p:nvPr/>
        </p:nvSpPr>
        <p:spPr>
          <a:xfrm>
            <a:off x="2238233" y="2940951"/>
            <a:ext cx="286603" cy="8334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aixaDeTexto 6"/>
          <p:cNvSpPr txBox="1"/>
          <p:nvPr/>
        </p:nvSpPr>
        <p:spPr>
          <a:xfrm>
            <a:off x="6947448" y="1426112"/>
            <a:ext cx="4308102" cy="461665"/>
          </a:xfrm>
          <a:prstGeom prst="rect">
            <a:avLst/>
          </a:prstGeom>
          <a:noFill/>
        </p:spPr>
        <p:txBody>
          <a:bodyPr wrap="none" rtlCol="0">
            <a:spAutoFit/>
          </a:bodyPr>
          <a:lstStyle/>
          <a:p>
            <a:r>
              <a:rPr lang="pt-PT" sz="2400" b="1" dirty="0" smtClean="0"/>
              <a:t>Deteção da bola no </a:t>
            </a:r>
            <a:r>
              <a:rPr lang="pt-PT" sz="2400" b="1" dirty="0" err="1" smtClean="0"/>
              <a:t>SwissRanger</a:t>
            </a:r>
            <a:endParaRPr lang="pt-PT" sz="2400" b="1" dirty="0"/>
          </a:p>
        </p:txBody>
      </p:sp>
      <p:sp>
        <p:nvSpPr>
          <p:cNvPr id="13" name="Marcador de Posição do Rodapé 4"/>
          <p:cNvSpPr>
            <a:spLocks noGrp="1"/>
          </p:cNvSpPr>
          <p:nvPr>
            <p:ph type="ftr" sz="quarter" idx="11"/>
          </p:nvPr>
        </p:nvSpPr>
        <p:spPr>
          <a:xfrm>
            <a:off x="4135271" y="6492876"/>
            <a:ext cx="5999329" cy="365126"/>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spTree>
    <p:extLst>
      <p:ext uri="{BB962C8B-B14F-4D97-AF65-F5344CB8AC3E}">
        <p14:creationId xmlns:p14="http://schemas.microsoft.com/office/powerpoint/2010/main" val="15955975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3"/>
          <p:cNvSpPr>
            <a:spLocks noGrp="1"/>
          </p:cNvSpPr>
          <p:nvPr>
            <p:ph type="dt" sz="half" idx="10"/>
          </p:nvPr>
        </p:nvSpPr>
        <p:spPr>
          <a:xfrm>
            <a:off x="-1" y="6492875"/>
            <a:ext cx="4135273" cy="365126"/>
          </a:xfrm>
          <a:solidFill>
            <a:schemeClr val="tx1"/>
          </a:solidFill>
        </p:spPr>
        <p:txBody>
          <a:bodyPr/>
          <a:lstStyle/>
          <a:p>
            <a:fld id="{9BFCFCE3-1B0E-40EA-AF74-5D32E0399009}"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9448800" y="6492876"/>
            <a:ext cx="2743200" cy="365125"/>
          </a:xfrm>
          <a:solidFill>
            <a:srgbClr val="0D7D1A"/>
          </a:solidFill>
        </p:spPr>
        <p:txBody>
          <a:bodyPr/>
          <a:lstStyle/>
          <a:p>
            <a:fld id="{A62725FD-1EE1-4128-8E4A-AFD0F4426CD8}" type="slidenum">
              <a:rPr lang="en-GB" b="1" smtClean="0">
                <a:solidFill>
                  <a:schemeClr val="bg1"/>
                </a:solidFill>
              </a:rPr>
              <a:t>22</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b="1" dirty="0" smtClean="0"/>
              <a:t>Deteção da bola com as câmaras</a:t>
            </a:r>
            <a:endParaRPr lang="pt-PT" sz="4000" b="1" dirty="0"/>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3"/>
          <a:stretch>
            <a:fillRect/>
          </a:stretch>
        </p:blipFill>
        <p:spPr>
          <a:xfrm>
            <a:off x="172387" y="12879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CaixaDeTexto 1"/>
          <p:cNvSpPr txBox="1"/>
          <p:nvPr/>
        </p:nvSpPr>
        <p:spPr>
          <a:xfrm>
            <a:off x="476894" y="1802178"/>
            <a:ext cx="7316754" cy="1077218"/>
          </a:xfrm>
          <a:prstGeom prst="rect">
            <a:avLst/>
          </a:prstGeom>
          <a:noFill/>
        </p:spPr>
        <p:txBody>
          <a:bodyPr wrap="square" rtlCol="0">
            <a:spAutoFit/>
          </a:bodyPr>
          <a:lstStyle/>
          <a:p>
            <a:r>
              <a:rPr lang="pt-PT" sz="3600" b="1" dirty="0" smtClean="0"/>
              <a:t>Primeira abordagem</a:t>
            </a:r>
            <a:r>
              <a:rPr lang="en-GB" sz="3600" b="1" dirty="0" smtClean="0"/>
              <a:t>:</a:t>
            </a:r>
            <a:endParaRPr lang="en-GB" sz="3600" b="1" dirty="0" smtClean="0"/>
          </a:p>
          <a:p>
            <a:pPr marL="685800" indent="-685800">
              <a:buFont typeface="Arial" panose="020B0604020202020204" pitchFamily="34" charset="0"/>
              <a:buChar char="•"/>
            </a:pPr>
            <a:r>
              <a:rPr lang="pt-PT" sz="2800" dirty="0" err="1" smtClean="0"/>
              <a:t>Hough</a:t>
            </a:r>
            <a:r>
              <a:rPr lang="pt-PT" sz="2800" dirty="0" smtClean="0"/>
              <a:t> </a:t>
            </a:r>
            <a:r>
              <a:rPr lang="pt-PT" sz="2800" dirty="0" err="1" smtClean="0"/>
              <a:t>Circle</a:t>
            </a:r>
            <a:endParaRPr lang="pt-PT" sz="2800" dirty="0"/>
          </a:p>
        </p:txBody>
      </p:sp>
      <p:sp>
        <p:nvSpPr>
          <p:cNvPr id="16" name="Marcador de Posição do Rodapé 4"/>
          <p:cNvSpPr>
            <a:spLocks noGrp="1"/>
          </p:cNvSpPr>
          <p:nvPr>
            <p:ph type="ftr" sz="quarter" idx="11"/>
          </p:nvPr>
        </p:nvSpPr>
        <p:spPr>
          <a:xfrm>
            <a:off x="4135271" y="6492876"/>
            <a:ext cx="5999329" cy="365126"/>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8191" y="2340787"/>
            <a:ext cx="6209763" cy="3492992"/>
          </a:xfrm>
          <a:prstGeom prst="rect">
            <a:avLst/>
          </a:prstGeom>
        </p:spPr>
      </p:pic>
    </p:spTree>
    <p:extLst>
      <p:ext uri="{BB962C8B-B14F-4D97-AF65-F5344CB8AC3E}">
        <p14:creationId xmlns:p14="http://schemas.microsoft.com/office/powerpoint/2010/main" val="35670806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3"/>
          <p:cNvSpPr>
            <a:spLocks noGrp="1"/>
          </p:cNvSpPr>
          <p:nvPr>
            <p:ph type="dt" sz="half" idx="10"/>
          </p:nvPr>
        </p:nvSpPr>
        <p:spPr>
          <a:xfrm>
            <a:off x="-1" y="6492875"/>
            <a:ext cx="4135273" cy="365126"/>
          </a:xfrm>
          <a:solidFill>
            <a:schemeClr val="tx1"/>
          </a:solidFill>
        </p:spPr>
        <p:txBody>
          <a:bodyPr/>
          <a:lstStyle/>
          <a:p>
            <a:fld id="{9BFCFCE3-1B0E-40EA-AF74-5D32E0399009}"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9448800" y="6492876"/>
            <a:ext cx="2743200" cy="365125"/>
          </a:xfrm>
          <a:solidFill>
            <a:srgbClr val="0D7D1A"/>
          </a:solidFill>
        </p:spPr>
        <p:txBody>
          <a:bodyPr/>
          <a:lstStyle/>
          <a:p>
            <a:fld id="{A62725FD-1EE1-4128-8E4A-AFD0F4426CD8}" type="slidenum">
              <a:rPr lang="en-GB" b="1" smtClean="0">
                <a:solidFill>
                  <a:schemeClr val="bg1"/>
                </a:solidFill>
              </a:rPr>
              <a:t>23</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b="1" dirty="0" smtClean="0"/>
              <a:t>Deteção da bola com as câmaras</a:t>
            </a:r>
            <a:endParaRPr lang="pt-PT" sz="4000" b="1" dirty="0"/>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3"/>
          <a:stretch>
            <a:fillRect/>
          </a:stretch>
        </p:blipFill>
        <p:spPr>
          <a:xfrm>
            <a:off x="172387" y="12879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CaixaDeTexto 1"/>
          <p:cNvSpPr txBox="1"/>
          <p:nvPr/>
        </p:nvSpPr>
        <p:spPr>
          <a:xfrm>
            <a:off x="476894" y="1802178"/>
            <a:ext cx="7316754" cy="1508105"/>
          </a:xfrm>
          <a:prstGeom prst="rect">
            <a:avLst/>
          </a:prstGeom>
          <a:noFill/>
        </p:spPr>
        <p:txBody>
          <a:bodyPr wrap="square" rtlCol="0">
            <a:spAutoFit/>
          </a:bodyPr>
          <a:lstStyle/>
          <a:p>
            <a:r>
              <a:rPr lang="pt-PT" sz="3600" b="1" dirty="0" smtClean="0"/>
              <a:t>Abordagem usada</a:t>
            </a:r>
            <a:r>
              <a:rPr lang="en-GB" sz="3600" b="1" dirty="0" smtClean="0"/>
              <a:t>:</a:t>
            </a:r>
          </a:p>
          <a:p>
            <a:pPr marL="685800" indent="-685800">
              <a:buFont typeface="Arial" panose="020B0604020202020204" pitchFamily="34" charset="0"/>
              <a:buChar char="•"/>
            </a:pPr>
            <a:r>
              <a:rPr lang="pt-PT" sz="2800" dirty="0" smtClean="0"/>
              <a:t>Utilizar as câmaras como um sistema estéreo</a:t>
            </a:r>
            <a:endParaRPr lang="pt-PT" sz="2800" dirty="0"/>
          </a:p>
        </p:txBody>
      </p:sp>
      <p:sp>
        <p:nvSpPr>
          <p:cNvPr id="7" name="CaixaDeTexto 6"/>
          <p:cNvSpPr txBox="1"/>
          <p:nvPr/>
        </p:nvSpPr>
        <p:spPr>
          <a:xfrm>
            <a:off x="7900197" y="1571345"/>
            <a:ext cx="3990834" cy="461665"/>
          </a:xfrm>
          <a:prstGeom prst="rect">
            <a:avLst/>
          </a:prstGeom>
          <a:noFill/>
        </p:spPr>
        <p:txBody>
          <a:bodyPr wrap="square" rtlCol="0">
            <a:spAutoFit/>
          </a:bodyPr>
          <a:lstStyle/>
          <a:p>
            <a:r>
              <a:rPr lang="pt-PT" sz="2400" b="1" dirty="0" smtClean="0"/>
              <a:t>Etapas para a deteção da bola</a:t>
            </a:r>
            <a:endParaRPr lang="pt-PT" sz="2400" b="1" dirty="0"/>
          </a:p>
        </p:txBody>
      </p:sp>
      <p:pic>
        <p:nvPicPr>
          <p:cNvPr id="12" name="Imagem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0829" y="2232304"/>
            <a:ext cx="1849571" cy="4169553"/>
          </a:xfrm>
          <a:prstGeom prst="rect">
            <a:avLst/>
          </a:prstGeom>
        </p:spPr>
      </p:pic>
      <p:pic>
        <p:nvPicPr>
          <p:cNvPr id="13" name="Imagem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916" y="3310283"/>
            <a:ext cx="5339399" cy="2999292"/>
          </a:xfrm>
          <a:prstGeom prst="rect">
            <a:avLst/>
          </a:prstGeom>
        </p:spPr>
      </p:pic>
      <p:pic>
        <p:nvPicPr>
          <p:cNvPr id="1026" name="Picture 2" descr="https://upload.wikimedia.org/wikipedia/commons/thumb/3/32/OpenCV_Logo_with_text_svg_version.svg/2000px-OpenCV_Logo_with_text_svg_version.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81066" y="3325312"/>
            <a:ext cx="1610012" cy="1983535"/>
          </a:xfrm>
          <a:prstGeom prst="rect">
            <a:avLst/>
          </a:prstGeom>
          <a:noFill/>
          <a:extLst>
            <a:ext uri="{909E8E84-426E-40DD-AFC4-6F175D3DCCD1}">
              <a14:hiddenFill xmlns:a14="http://schemas.microsoft.com/office/drawing/2010/main">
                <a:solidFill>
                  <a:srgbClr val="FFFFFF"/>
                </a:solidFill>
              </a14:hiddenFill>
            </a:ext>
          </a:extLst>
        </p:spPr>
      </p:pic>
      <p:sp>
        <p:nvSpPr>
          <p:cNvPr id="16" name="Marcador de Posição do Rodapé 4"/>
          <p:cNvSpPr>
            <a:spLocks noGrp="1"/>
          </p:cNvSpPr>
          <p:nvPr>
            <p:ph type="ftr" sz="quarter" idx="11"/>
          </p:nvPr>
        </p:nvSpPr>
        <p:spPr>
          <a:xfrm>
            <a:off x="4135271" y="6492876"/>
            <a:ext cx="5999329" cy="365126"/>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sp>
        <p:nvSpPr>
          <p:cNvPr id="3" name="Retângulo 2"/>
          <p:cNvSpPr/>
          <p:nvPr/>
        </p:nvSpPr>
        <p:spPr>
          <a:xfrm>
            <a:off x="9620518" y="3052292"/>
            <a:ext cx="514082" cy="273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972021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3"/>
          <p:cNvSpPr>
            <a:spLocks noGrp="1"/>
          </p:cNvSpPr>
          <p:nvPr>
            <p:ph type="dt" sz="half" idx="10"/>
          </p:nvPr>
        </p:nvSpPr>
        <p:spPr>
          <a:xfrm>
            <a:off x="-1" y="6492875"/>
            <a:ext cx="4135273" cy="365126"/>
          </a:xfrm>
          <a:solidFill>
            <a:schemeClr val="tx1"/>
          </a:solidFill>
        </p:spPr>
        <p:txBody>
          <a:bodyPr/>
          <a:lstStyle/>
          <a:p>
            <a:fld id="{9BFCFCE3-1B0E-40EA-AF74-5D32E0399009}"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9448800" y="6492876"/>
            <a:ext cx="2743200" cy="365125"/>
          </a:xfrm>
          <a:solidFill>
            <a:srgbClr val="0D7D1A"/>
          </a:solidFill>
        </p:spPr>
        <p:txBody>
          <a:bodyPr/>
          <a:lstStyle/>
          <a:p>
            <a:fld id="{A62725FD-1EE1-4128-8E4A-AFD0F4426CD8}" type="slidenum">
              <a:rPr lang="en-GB" b="1" smtClean="0">
                <a:solidFill>
                  <a:schemeClr val="bg1"/>
                </a:solidFill>
              </a:rPr>
              <a:t>24</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b="1" dirty="0" smtClean="0"/>
              <a:t>Deteção da bola com as câmaras</a:t>
            </a:r>
            <a:endParaRPr lang="pt-PT" sz="4000" b="1" dirty="0"/>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3"/>
          <a:stretch>
            <a:fillRect/>
          </a:stretch>
        </p:blipFill>
        <p:spPr>
          <a:xfrm>
            <a:off x="172387" y="6783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CaixaDeTexto 10"/>
          <p:cNvSpPr txBox="1"/>
          <p:nvPr/>
        </p:nvSpPr>
        <p:spPr>
          <a:xfrm>
            <a:off x="1646118" y="1629850"/>
            <a:ext cx="3550524" cy="523220"/>
          </a:xfrm>
          <a:prstGeom prst="rect">
            <a:avLst/>
          </a:prstGeom>
          <a:noFill/>
        </p:spPr>
        <p:txBody>
          <a:bodyPr wrap="none" rtlCol="0">
            <a:spAutoFit/>
          </a:bodyPr>
          <a:lstStyle/>
          <a:p>
            <a:pPr algn="ctr"/>
            <a:r>
              <a:rPr lang="pt-PT" sz="2800" b="1" dirty="0" smtClean="0"/>
              <a:t>Processo de calibração</a:t>
            </a:r>
            <a:endParaRPr lang="en-GB" sz="2800" b="1" dirty="0"/>
          </a:p>
        </p:txBody>
      </p:sp>
      <p:pic>
        <p:nvPicPr>
          <p:cNvPr id="17" name="Imagem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815" y="2315914"/>
            <a:ext cx="6537960" cy="3677603"/>
          </a:xfrm>
          <a:prstGeom prst="rect">
            <a:avLst/>
          </a:prstGeom>
        </p:spPr>
      </p:pic>
      <p:sp>
        <p:nvSpPr>
          <p:cNvPr id="19" name="Marcador de Posição do Rodapé 4"/>
          <p:cNvSpPr>
            <a:spLocks noGrp="1"/>
          </p:cNvSpPr>
          <p:nvPr>
            <p:ph type="ftr" sz="quarter" idx="11"/>
          </p:nvPr>
        </p:nvSpPr>
        <p:spPr>
          <a:xfrm>
            <a:off x="4135271" y="6492876"/>
            <a:ext cx="5999329" cy="365126"/>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sp>
        <p:nvSpPr>
          <p:cNvPr id="2" name="CaixaDeTexto 1"/>
          <p:cNvSpPr txBox="1"/>
          <p:nvPr/>
        </p:nvSpPr>
        <p:spPr>
          <a:xfrm>
            <a:off x="7566338" y="2315914"/>
            <a:ext cx="4282225" cy="2308324"/>
          </a:xfrm>
          <a:prstGeom prst="rect">
            <a:avLst/>
          </a:prstGeom>
          <a:noFill/>
        </p:spPr>
        <p:txBody>
          <a:bodyPr wrap="square" rtlCol="0">
            <a:spAutoFit/>
          </a:bodyPr>
          <a:lstStyle/>
          <a:p>
            <a:pPr marL="342900" indent="-342900">
              <a:buFont typeface="Arial" panose="020B0604020202020204" pitchFamily="34" charset="0"/>
              <a:buChar char="•"/>
            </a:pPr>
            <a:r>
              <a:rPr lang="pt-PT" sz="2400" dirty="0" smtClean="0"/>
              <a:t>Parâmetros intrínsecos</a:t>
            </a:r>
            <a:endParaRPr lang="en-GB" dirty="0" smtClean="0"/>
          </a:p>
          <a:p>
            <a:endParaRPr lang="pt-PT" sz="2400" dirty="0"/>
          </a:p>
          <a:p>
            <a:pPr marL="342900" indent="-342900">
              <a:buFont typeface="Arial" panose="020B0604020202020204" pitchFamily="34" charset="0"/>
              <a:buChar char="•"/>
            </a:pPr>
            <a:r>
              <a:rPr lang="pt-PT" sz="2400" dirty="0" smtClean="0"/>
              <a:t>Distorção</a:t>
            </a:r>
          </a:p>
          <a:p>
            <a:endParaRPr lang="pt-PT" sz="2400" dirty="0"/>
          </a:p>
          <a:p>
            <a:pPr marL="342900" indent="-342900">
              <a:buFont typeface="Arial" panose="020B0604020202020204" pitchFamily="34" charset="0"/>
              <a:buChar char="•"/>
            </a:pPr>
            <a:r>
              <a:rPr lang="pt-PT" sz="2400" smtClean="0"/>
              <a:t>Translação </a:t>
            </a:r>
            <a:r>
              <a:rPr lang="pt-PT" sz="2400" smtClean="0"/>
              <a:t>e </a:t>
            </a:r>
            <a:r>
              <a:rPr lang="pt-PT" sz="2400" dirty="0" smtClean="0"/>
              <a:t>rotação de uma câmara em relação à outra</a:t>
            </a:r>
          </a:p>
        </p:txBody>
      </p:sp>
    </p:spTree>
    <p:extLst>
      <p:ext uri="{BB962C8B-B14F-4D97-AF65-F5344CB8AC3E}">
        <p14:creationId xmlns:p14="http://schemas.microsoft.com/office/powerpoint/2010/main" val="10543680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3"/>
          <p:cNvSpPr>
            <a:spLocks noGrp="1"/>
          </p:cNvSpPr>
          <p:nvPr>
            <p:ph type="dt" sz="half" idx="10"/>
          </p:nvPr>
        </p:nvSpPr>
        <p:spPr>
          <a:xfrm>
            <a:off x="-1" y="6492875"/>
            <a:ext cx="4135273" cy="365126"/>
          </a:xfrm>
          <a:solidFill>
            <a:schemeClr val="tx1"/>
          </a:solidFill>
        </p:spPr>
        <p:txBody>
          <a:bodyPr/>
          <a:lstStyle/>
          <a:p>
            <a:fld id="{9BFCFCE3-1B0E-40EA-AF74-5D32E0399009}"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9448800" y="6492876"/>
            <a:ext cx="2743200" cy="365125"/>
          </a:xfrm>
          <a:solidFill>
            <a:srgbClr val="0D7D1A"/>
          </a:solidFill>
        </p:spPr>
        <p:txBody>
          <a:bodyPr/>
          <a:lstStyle/>
          <a:p>
            <a:fld id="{A62725FD-1EE1-4128-8E4A-AFD0F4426CD8}" type="slidenum">
              <a:rPr lang="en-GB" b="1" smtClean="0">
                <a:solidFill>
                  <a:schemeClr val="bg1"/>
                </a:solidFill>
              </a:rPr>
              <a:t>25</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b="1" dirty="0" smtClean="0"/>
              <a:t>Deteção da bola com as câmaras</a:t>
            </a:r>
            <a:endParaRPr lang="pt-PT" sz="4000" b="1" dirty="0"/>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3"/>
          <a:stretch>
            <a:fillRect/>
          </a:stretch>
        </p:blipFill>
        <p:spPr>
          <a:xfrm>
            <a:off x="172387" y="12879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CaixaDeTexto 13"/>
          <p:cNvSpPr txBox="1"/>
          <p:nvPr/>
        </p:nvSpPr>
        <p:spPr>
          <a:xfrm>
            <a:off x="4589809" y="1405669"/>
            <a:ext cx="3337773" cy="523220"/>
          </a:xfrm>
          <a:prstGeom prst="rect">
            <a:avLst/>
          </a:prstGeom>
          <a:noFill/>
        </p:spPr>
        <p:txBody>
          <a:bodyPr wrap="none" rtlCol="0">
            <a:spAutoFit/>
          </a:bodyPr>
          <a:lstStyle/>
          <a:p>
            <a:r>
              <a:rPr lang="pt-PT" sz="2800" b="1" dirty="0" smtClean="0"/>
              <a:t>Mapa de disparidade</a:t>
            </a:r>
            <a:endParaRPr lang="en-GB" sz="2800" b="1" dirty="0"/>
          </a:p>
        </p:txBody>
      </p:sp>
      <p:pic>
        <p:nvPicPr>
          <p:cNvPr id="15" name="Imagem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2080" y="1971020"/>
            <a:ext cx="3810000" cy="2143125"/>
          </a:xfrm>
          <a:prstGeom prst="rect">
            <a:avLst/>
          </a:prstGeom>
        </p:spPr>
      </p:pic>
      <p:pic>
        <p:nvPicPr>
          <p:cNvPr id="16" name="Imagem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0570" y="1971020"/>
            <a:ext cx="3810000" cy="2143125"/>
          </a:xfrm>
          <a:prstGeom prst="rect">
            <a:avLst/>
          </a:prstGeom>
        </p:spPr>
      </p:pic>
      <p:pic>
        <p:nvPicPr>
          <p:cNvPr id="17" name="Imagem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5271" y="4236922"/>
            <a:ext cx="3792311" cy="2133175"/>
          </a:xfrm>
          <a:prstGeom prst="rect">
            <a:avLst/>
          </a:prstGeom>
        </p:spPr>
      </p:pic>
      <p:sp>
        <p:nvSpPr>
          <p:cNvPr id="18" name="Marcador de Posição do Rodapé 4"/>
          <p:cNvSpPr>
            <a:spLocks noGrp="1"/>
          </p:cNvSpPr>
          <p:nvPr>
            <p:ph type="ftr" sz="quarter" idx="11"/>
          </p:nvPr>
        </p:nvSpPr>
        <p:spPr>
          <a:xfrm>
            <a:off x="4135271" y="6492874"/>
            <a:ext cx="5999329" cy="365127"/>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spTree>
    <p:extLst>
      <p:ext uri="{BB962C8B-B14F-4D97-AF65-F5344CB8AC3E}">
        <p14:creationId xmlns:p14="http://schemas.microsoft.com/office/powerpoint/2010/main" val="34104919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3"/>
          <p:cNvSpPr>
            <a:spLocks noGrp="1"/>
          </p:cNvSpPr>
          <p:nvPr>
            <p:ph type="dt" sz="half" idx="10"/>
          </p:nvPr>
        </p:nvSpPr>
        <p:spPr>
          <a:xfrm>
            <a:off x="-1" y="6492875"/>
            <a:ext cx="4135273" cy="365126"/>
          </a:xfrm>
          <a:solidFill>
            <a:schemeClr val="tx1"/>
          </a:solidFill>
        </p:spPr>
        <p:txBody>
          <a:bodyPr/>
          <a:lstStyle/>
          <a:p>
            <a:fld id="{9BFCFCE3-1B0E-40EA-AF74-5D32E0399009}"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9448800" y="6492876"/>
            <a:ext cx="2743200" cy="365125"/>
          </a:xfrm>
          <a:solidFill>
            <a:srgbClr val="0D7D1A"/>
          </a:solidFill>
        </p:spPr>
        <p:txBody>
          <a:bodyPr/>
          <a:lstStyle/>
          <a:p>
            <a:fld id="{A62725FD-1EE1-4128-8E4A-AFD0F4426CD8}" type="slidenum">
              <a:rPr lang="en-GB" b="1" smtClean="0">
                <a:solidFill>
                  <a:schemeClr val="bg1"/>
                </a:solidFill>
              </a:rPr>
              <a:t>26</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b="1" dirty="0" smtClean="0"/>
              <a:t>Deteção da bola com as câmaras</a:t>
            </a:r>
            <a:endParaRPr lang="pt-PT" sz="4000" b="1" dirty="0"/>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3"/>
          <a:stretch>
            <a:fillRect/>
          </a:stretch>
        </p:blipFill>
        <p:spPr>
          <a:xfrm>
            <a:off x="172387" y="12879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CaixaDeTexto 13"/>
          <p:cNvSpPr txBox="1"/>
          <p:nvPr/>
        </p:nvSpPr>
        <p:spPr>
          <a:xfrm>
            <a:off x="4473650" y="1539240"/>
            <a:ext cx="2689839" cy="523220"/>
          </a:xfrm>
          <a:prstGeom prst="rect">
            <a:avLst/>
          </a:prstGeom>
          <a:noFill/>
        </p:spPr>
        <p:txBody>
          <a:bodyPr wrap="none" rtlCol="0">
            <a:spAutoFit/>
          </a:bodyPr>
          <a:lstStyle/>
          <a:p>
            <a:r>
              <a:rPr lang="pt-PT" sz="2800" b="1" dirty="0" smtClean="0"/>
              <a:t>Reconstrução 3D</a:t>
            </a:r>
            <a:endParaRPr lang="en-GB" sz="2800" b="1" dirty="0"/>
          </a:p>
        </p:txBody>
      </p:sp>
      <p:pic>
        <p:nvPicPr>
          <p:cNvPr id="7" name="Image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8822" y="2288328"/>
            <a:ext cx="4636248" cy="3955501"/>
          </a:xfrm>
          <a:prstGeom prst="rect">
            <a:avLst/>
          </a:prstGeom>
        </p:spPr>
      </p:pic>
      <p:pic>
        <p:nvPicPr>
          <p:cNvPr id="12" name="Imagem 11"/>
          <p:cNvPicPr>
            <a:picLocks noChangeAspect="1"/>
          </p:cNvPicPr>
          <p:nvPr/>
        </p:nvPicPr>
        <p:blipFill>
          <a:blip r:embed="rId5"/>
          <a:stretch>
            <a:fillRect/>
          </a:stretch>
        </p:blipFill>
        <p:spPr>
          <a:xfrm>
            <a:off x="6727440" y="3408828"/>
            <a:ext cx="4924425" cy="857250"/>
          </a:xfrm>
          <a:prstGeom prst="rect">
            <a:avLst/>
          </a:prstGeom>
        </p:spPr>
      </p:pic>
      <p:sp>
        <p:nvSpPr>
          <p:cNvPr id="15" name="Marcador de Posição do Rodapé 4"/>
          <p:cNvSpPr>
            <a:spLocks noGrp="1"/>
          </p:cNvSpPr>
          <p:nvPr>
            <p:ph type="ftr" sz="quarter" idx="11"/>
          </p:nvPr>
        </p:nvSpPr>
        <p:spPr>
          <a:xfrm>
            <a:off x="4135271" y="6492876"/>
            <a:ext cx="5999329" cy="365126"/>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spTree>
    <p:extLst>
      <p:ext uri="{BB962C8B-B14F-4D97-AF65-F5344CB8AC3E}">
        <p14:creationId xmlns:p14="http://schemas.microsoft.com/office/powerpoint/2010/main" val="15660904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3"/>
          <p:cNvSpPr>
            <a:spLocks noGrp="1"/>
          </p:cNvSpPr>
          <p:nvPr>
            <p:ph type="dt" sz="half" idx="10"/>
          </p:nvPr>
        </p:nvSpPr>
        <p:spPr>
          <a:xfrm>
            <a:off x="-1" y="6492875"/>
            <a:ext cx="4135273" cy="365126"/>
          </a:xfrm>
          <a:solidFill>
            <a:schemeClr val="tx1"/>
          </a:solidFill>
        </p:spPr>
        <p:txBody>
          <a:bodyPr/>
          <a:lstStyle/>
          <a:p>
            <a:fld id="{9BFCFCE3-1B0E-40EA-AF74-5D32E0399009}"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9448800" y="6492876"/>
            <a:ext cx="2743200" cy="365125"/>
          </a:xfrm>
          <a:solidFill>
            <a:srgbClr val="0D7D1A"/>
          </a:solidFill>
        </p:spPr>
        <p:txBody>
          <a:bodyPr/>
          <a:lstStyle/>
          <a:p>
            <a:fld id="{A62725FD-1EE1-4128-8E4A-AFD0F4426CD8}" type="slidenum">
              <a:rPr lang="en-GB" b="1" smtClean="0">
                <a:solidFill>
                  <a:schemeClr val="bg1"/>
                </a:solidFill>
              </a:rPr>
              <a:t>27</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b="1" dirty="0" smtClean="0"/>
              <a:t>Deteção da bola com as câmaras</a:t>
            </a:r>
            <a:endParaRPr lang="pt-PT" sz="4000" b="1" dirty="0"/>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3"/>
          <a:stretch>
            <a:fillRect/>
          </a:stretch>
        </p:blipFill>
        <p:spPr>
          <a:xfrm>
            <a:off x="172387" y="12879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CaixaDeTexto 13"/>
          <p:cNvSpPr txBox="1"/>
          <p:nvPr/>
        </p:nvSpPr>
        <p:spPr>
          <a:xfrm>
            <a:off x="2949650" y="1524000"/>
            <a:ext cx="5410840" cy="523220"/>
          </a:xfrm>
          <a:prstGeom prst="rect">
            <a:avLst/>
          </a:prstGeom>
          <a:noFill/>
        </p:spPr>
        <p:txBody>
          <a:bodyPr wrap="none" rtlCol="0">
            <a:spAutoFit/>
          </a:bodyPr>
          <a:lstStyle/>
          <a:p>
            <a:r>
              <a:rPr lang="pt-PT" sz="2800" b="1" dirty="0" smtClean="0"/>
              <a:t>Reconstrução 3D e deteção da bola</a:t>
            </a:r>
            <a:endParaRPr lang="en-GB" sz="2800" b="1" dirty="0"/>
          </a:p>
        </p:txBody>
      </p:sp>
      <p:pic>
        <p:nvPicPr>
          <p:cNvPr id="2" name="Image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747" y="2274218"/>
            <a:ext cx="5478350" cy="3454329"/>
          </a:xfrm>
          <a:prstGeom prst="rect">
            <a:avLst/>
          </a:prstGeom>
        </p:spPr>
      </p:pic>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6596" y="2274218"/>
            <a:ext cx="5564884" cy="3456086"/>
          </a:xfrm>
          <a:prstGeom prst="rect">
            <a:avLst/>
          </a:prstGeom>
        </p:spPr>
      </p:pic>
      <p:sp>
        <p:nvSpPr>
          <p:cNvPr id="18" name="Marcador de Posição do Rodapé 4"/>
          <p:cNvSpPr>
            <a:spLocks noGrp="1"/>
          </p:cNvSpPr>
          <p:nvPr>
            <p:ph type="ftr" sz="quarter" idx="11"/>
          </p:nvPr>
        </p:nvSpPr>
        <p:spPr>
          <a:xfrm>
            <a:off x="4135271" y="6492876"/>
            <a:ext cx="5999329" cy="365126"/>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spTree>
    <p:extLst>
      <p:ext uri="{BB962C8B-B14F-4D97-AF65-F5344CB8AC3E}">
        <p14:creationId xmlns:p14="http://schemas.microsoft.com/office/powerpoint/2010/main" val="14380266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4595" y="1148265"/>
            <a:ext cx="5384470" cy="5312890"/>
          </a:xfrm>
          <a:prstGeom prst="rect">
            <a:avLst/>
          </a:prstGeom>
        </p:spPr>
      </p:pic>
      <p:sp>
        <p:nvSpPr>
          <p:cNvPr id="4" name="Marcador de Posição da Data 3"/>
          <p:cNvSpPr>
            <a:spLocks noGrp="1"/>
          </p:cNvSpPr>
          <p:nvPr>
            <p:ph type="dt" sz="half" idx="10"/>
          </p:nvPr>
        </p:nvSpPr>
        <p:spPr>
          <a:xfrm>
            <a:off x="-1" y="6492875"/>
            <a:ext cx="4135273" cy="365126"/>
          </a:xfrm>
          <a:solidFill>
            <a:schemeClr val="tx1"/>
          </a:solidFill>
        </p:spPr>
        <p:txBody>
          <a:bodyPr/>
          <a:lstStyle/>
          <a:p>
            <a:fld id="{C1EE7697-AEE1-4B3E-ACFB-17C6B62B0A7E}"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9448800" y="6492876"/>
            <a:ext cx="2743200" cy="365125"/>
          </a:xfrm>
          <a:solidFill>
            <a:srgbClr val="0D7D1A"/>
          </a:solidFill>
        </p:spPr>
        <p:txBody>
          <a:bodyPr/>
          <a:lstStyle/>
          <a:p>
            <a:fld id="{A62725FD-1EE1-4128-8E4A-AFD0F4426CD8}" type="slidenum">
              <a:rPr lang="en-GB" b="1" smtClean="0">
                <a:solidFill>
                  <a:schemeClr val="bg1"/>
                </a:solidFill>
              </a:rPr>
              <a:t>28</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b="1" dirty="0" smtClean="0"/>
              <a:t>Arquitetura</a:t>
            </a:r>
            <a:endParaRPr lang="pt-PT" sz="4000" b="1" dirty="0"/>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4"/>
          <a:stretch>
            <a:fillRect/>
          </a:stretch>
        </p:blipFill>
        <p:spPr>
          <a:xfrm>
            <a:off x="172387" y="12879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4" name="Picture 2" descr="http://nootrix.com/wp-content/uploads/2012/04/ro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622" y="1783820"/>
            <a:ext cx="3248025" cy="857251"/>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172387" y="3900230"/>
            <a:ext cx="3882153" cy="1077218"/>
          </a:xfrm>
          <a:prstGeom prst="rect">
            <a:avLst/>
          </a:prstGeom>
          <a:noFill/>
        </p:spPr>
        <p:txBody>
          <a:bodyPr wrap="none" rtlCol="0">
            <a:spAutoFit/>
          </a:bodyPr>
          <a:lstStyle/>
          <a:p>
            <a:r>
              <a:rPr lang="pt-PT" sz="3600" b="1" dirty="0" smtClean="0"/>
              <a:t>Implementação: </a:t>
            </a:r>
          </a:p>
          <a:p>
            <a:pPr marL="342900" indent="-342900">
              <a:buFont typeface="Arial" panose="020B0604020202020204" pitchFamily="34" charset="0"/>
              <a:buChar char="•"/>
            </a:pPr>
            <a:r>
              <a:rPr lang="pt-PT" sz="2800" dirty="0" smtClean="0"/>
              <a:t>C++ na plataforma ROS</a:t>
            </a:r>
            <a:endParaRPr lang="pt-PT" sz="2800" dirty="0"/>
          </a:p>
        </p:txBody>
      </p:sp>
      <p:sp>
        <p:nvSpPr>
          <p:cNvPr id="12" name="Marcador de Posição do Rodapé 4"/>
          <p:cNvSpPr>
            <a:spLocks noGrp="1"/>
          </p:cNvSpPr>
          <p:nvPr>
            <p:ph type="ftr" sz="quarter" idx="11"/>
          </p:nvPr>
        </p:nvSpPr>
        <p:spPr>
          <a:xfrm>
            <a:off x="4135271" y="6492876"/>
            <a:ext cx="5999329" cy="365126"/>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spTree>
    <p:extLst>
      <p:ext uri="{BB962C8B-B14F-4D97-AF65-F5344CB8AC3E}">
        <p14:creationId xmlns:p14="http://schemas.microsoft.com/office/powerpoint/2010/main" val="16897679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3"/>
          <p:cNvSpPr>
            <a:spLocks noGrp="1"/>
          </p:cNvSpPr>
          <p:nvPr>
            <p:ph type="dt" sz="half" idx="10"/>
          </p:nvPr>
        </p:nvSpPr>
        <p:spPr>
          <a:xfrm>
            <a:off x="-1" y="6492875"/>
            <a:ext cx="4135273" cy="365126"/>
          </a:xfrm>
          <a:solidFill>
            <a:schemeClr val="tx1"/>
          </a:solidFill>
        </p:spPr>
        <p:txBody>
          <a:bodyPr/>
          <a:lstStyle/>
          <a:p>
            <a:fld id="{B96E94C1-CB6F-4054-A6C7-EC52A4D58664}"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9448800" y="6492876"/>
            <a:ext cx="2743200" cy="365125"/>
          </a:xfrm>
          <a:solidFill>
            <a:srgbClr val="0D7D1A"/>
          </a:solidFill>
        </p:spPr>
        <p:txBody>
          <a:bodyPr/>
          <a:lstStyle/>
          <a:p>
            <a:fld id="{A62725FD-1EE1-4128-8E4A-AFD0F4426CD8}" type="slidenum">
              <a:rPr lang="en-GB" b="1" smtClean="0">
                <a:solidFill>
                  <a:schemeClr val="bg1"/>
                </a:solidFill>
              </a:rPr>
              <a:t>29</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b="1" dirty="0" smtClean="0"/>
              <a:t>Calibração</a:t>
            </a:r>
            <a:endParaRPr lang="pt-PT" sz="4000" b="1" dirty="0"/>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3"/>
          <a:stretch>
            <a:fillRect/>
          </a:stretch>
        </p:blipFill>
        <p:spPr>
          <a:xfrm>
            <a:off x="172387" y="12879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Image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387" y="3809466"/>
            <a:ext cx="11900848" cy="1886671"/>
          </a:xfrm>
          <a:prstGeom prst="rect">
            <a:avLst/>
          </a:prstGeom>
        </p:spPr>
      </p:pic>
      <p:sp>
        <p:nvSpPr>
          <p:cNvPr id="3" name="CaixaDeTexto 2"/>
          <p:cNvSpPr txBox="1"/>
          <p:nvPr/>
        </p:nvSpPr>
        <p:spPr>
          <a:xfrm>
            <a:off x="495301" y="1576415"/>
            <a:ext cx="11577934" cy="1877437"/>
          </a:xfrm>
          <a:prstGeom prst="rect">
            <a:avLst/>
          </a:prstGeom>
          <a:noFill/>
        </p:spPr>
        <p:txBody>
          <a:bodyPr wrap="square" rtlCol="0">
            <a:spAutoFit/>
          </a:bodyPr>
          <a:lstStyle/>
          <a:p>
            <a:r>
              <a:rPr lang="pt-PT" sz="3200" b="1" dirty="0" smtClean="0"/>
              <a:t>Implementação disponível na PCL</a:t>
            </a:r>
          </a:p>
          <a:p>
            <a:pPr marL="457200" indent="-457200">
              <a:buFont typeface="Arial" panose="020B0604020202020204" pitchFamily="34" charset="0"/>
              <a:buChar char="•"/>
            </a:pPr>
            <a:r>
              <a:rPr lang="pt-PT" sz="2800" dirty="0" smtClean="0"/>
              <a:t>Uma variante do algoritmo </a:t>
            </a:r>
            <a:r>
              <a:rPr lang="pt-PT" sz="2800" i="1" dirty="0" err="1" smtClean="0"/>
              <a:t>Iterative</a:t>
            </a:r>
            <a:r>
              <a:rPr lang="pt-PT" sz="2800" i="1" dirty="0" smtClean="0"/>
              <a:t> </a:t>
            </a:r>
            <a:r>
              <a:rPr lang="pt-PT" sz="2800" i="1" dirty="0" err="1" smtClean="0"/>
              <a:t>Closest</a:t>
            </a:r>
            <a:r>
              <a:rPr lang="pt-PT" sz="2800" i="1" dirty="0" smtClean="0"/>
              <a:t> </a:t>
            </a:r>
            <a:r>
              <a:rPr lang="pt-PT" sz="2800" i="1" dirty="0" err="1" smtClean="0"/>
              <a:t>Point</a:t>
            </a:r>
            <a:r>
              <a:rPr lang="pt-PT" sz="2800" i="1" dirty="0" smtClean="0"/>
              <a:t> (ICP)</a:t>
            </a:r>
          </a:p>
          <a:p>
            <a:pPr marL="457200" indent="-457200">
              <a:buFont typeface="Arial" panose="020B0604020202020204" pitchFamily="34" charset="0"/>
              <a:buChar char="•"/>
            </a:pPr>
            <a:r>
              <a:rPr lang="pt-PT" sz="2800" dirty="0" smtClean="0"/>
              <a:t>Usa </a:t>
            </a:r>
            <a:r>
              <a:rPr lang="pt-PT" sz="2800" i="1" dirty="0" smtClean="0"/>
              <a:t>Singular </a:t>
            </a:r>
            <a:r>
              <a:rPr lang="pt-PT" sz="2800" i="1" dirty="0" err="1" smtClean="0"/>
              <a:t>Value</a:t>
            </a:r>
            <a:r>
              <a:rPr lang="pt-PT" sz="2800" i="1" dirty="0" smtClean="0"/>
              <a:t> </a:t>
            </a:r>
            <a:r>
              <a:rPr lang="pt-PT" sz="2800" i="1" dirty="0" err="1" smtClean="0"/>
              <a:t>Decomposition</a:t>
            </a:r>
            <a:r>
              <a:rPr lang="pt-PT" sz="2800" i="1" dirty="0" smtClean="0"/>
              <a:t> (SVD) </a:t>
            </a:r>
            <a:r>
              <a:rPr lang="pt-PT" sz="2800" dirty="0" smtClean="0"/>
              <a:t>para estimar a translação e rotação 3D entre pares de nuvens de pontos</a:t>
            </a:r>
            <a:r>
              <a:rPr lang="en-GB" sz="2800" dirty="0" smtClean="0"/>
              <a:t> </a:t>
            </a:r>
          </a:p>
        </p:txBody>
      </p:sp>
      <p:sp>
        <p:nvSpPr>
          <p:cNvPr id="11" name="Marcador de Posição do Rodapé 4"/>
          <p:cNvSpPr>
            <a:spLocks noGrp="1"/>
          </p:cNvSpPr>
          <p:nvPr>
            <p:ph type="ftr" sz="quarter" idx="11"/>
          </p:nvPr>
        </p:nvSpPr>
        <p:spPr>
          <a:xfrm>
            <a:off x="4135271" y="6492876"/>
            <a:ext cx="5999329" cy="365126"/>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spTree>
    <p:extLst>
      <p:ext uri="{BB962C8B-B14F-4D97-AF65-F5344CB8AC3E}">
        <p14:creationId xmlns:p14="http://schemas.microsoft.com/office/powerpoint/2010/main" val="10906342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3"/>
          <p:cNvSpPr>
            <a:spLocks noGrp="1"/>
          </p:cNvSpPr>
          <p:nvPr>
            <p:ph type="dt" sz="half" idx="10"/>
          </p:nvPr>
        </p:nvSpPr>
        <p:spPr>
          <a:xfrm>
            <a:off x="-1" y="6492875"/>
            <a:ext cx="4135273" cy="365126"/>
          </a:xfrm>
          <a:solidFill>
            <a:schemeClr val="tx1"/>
          </a:solidFill>
        </p:spPr>
        <p:txBody>
          <a:bodyPr/>
          <a:lstStyle/>
          <a:p>
            <a:fld id="{1D907B08-C4D9-4210-82D7-C244BF537744}"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10134600" y="6492876"/>
            <a:ext cx="2057400" cy="365126"/>
          </a:xfrm>
          <a:solidFill>
            <a:srgbClr val="0D7D1A"/>
          </a:solidFill>
        </p:spPr>
        <p:txBody>
          <a:bodyPr/>
          <a:lstStyle/>
          <a:p>
            <a:fld id="{A62725FD-1EE1-4128-8E4A-AFD0F4426CD8}" type="slidenum">
              <a:rPr lang="en-GB" b="1" smtClean="0">
                <a:solidFill>
                  <a:schemeClr val="bg1"/>
                </a:solidFill>
              </a:rPr>
              <a:t>3</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b="1" dirty="0" smtClean="0"/>
              <a:t>Contexto</a:t>
            </a:r>
            <a:endParaRPr lang="pt-PT" sz="4000" b="1" dirty="0"/>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3"/>
          <a:stretch>
            <a:fillRect/>
          </a:stretch>
        </p:blipFill>
        <p:spPr>
          <a:xfrm>
            <a:off x="172387" y="12879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gem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387" y="2164805"/>
            <a:ext cx="5476743" cy="3651161"/>
          </a:xfrm>
          <a:prstGeom prst="rect">
            <a:avLst/>
          </a:prstGeom>
        </p:spPr>
      </p:pic>
      <p:sp>
        <p:nvSpPr>
          <p:cNvPr id="2" name="CaixaDeTexto 1"/>
          <p:cNvSpPr txBox="1"/>
          <p:nvPr/>
        </p:nvSpPr>
        <p:spPr>
          <a:xfrm>
            <a:off x="1767020" y="1519033"/>
            <a:ext cx="2957926" cy="523220"/>
          </a:xfrm>
          <a:prstGeom prst="rect">
            <a:avLst/>
          </a:prstGeom>
          <a:noFill/>
        </p:spPr>
        <p:txBody>
          <a:bodyPr wrap="none" rtlCol="0">
            <a:spAutoFit/>
          </a:bodyPr>
          <a:lstStyle/>
          <a:p>
            <a:r>
              <a:rPr lang="pt-PT" sz="2800" b="1" dirty="0" smtClean="0"/>
              <a:t>Projeto ATLASCAR</a:t>
            </a:r>
            <a:endParaRPr lang="pt-PT" sz="2800" b="1" dirty="0"/>
          </a:p>
        </p:txBody>
      </p:sp>
      <p:sp>
        <p:nvSpPr>
          <p:cNvPr id="12" name="Marcador de Posição do Rodapé 4"/>
          <p:cNvSpPr>
            <a:spLocks noGrp="1"/>
          </p:cNvSpPr>
          <p:nvPr>
            <p:ph type="ftr" sz="quarter" idx="11"/>
          </p:nvPr>
        </p:nvSpPr>
        <p:spPr>
          <a:xfrm>
            <a:off x="4135271" y="6492876"/>
            <a:ext cx="5999329" cy="365126"/>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sp>
        <p:nvSpPr>
          <p:cNvPr id="7" name="CaixaDeTexto 6"/>
          <p:cNvSpPr txBox="1"/>
          <p:nvPr/>
        </p:nvSpPr>
        <p:spPr>
          <a:xfrm>
            <a:off x="6477000" y="2468880"/>
            <a:ext cx="5364480" cy="3570208"/>
          </a:xfrm>
          <a:prstGeom prst="rect">
            <a:avLst/>
          </a:prstGeom>
          <a:noFill/>
        </p:spPr>
        <p:txBody>
          <a:bodyPr wrap="square" rtlCol="0">
            <a:spAutoFit/>
          </a:bodyPr>
          <a:lstStyle/>
          <a:p>
            <a:r>
              <a:rPr lang="pt-PT" sz="2400" b="1" dirty="0" smtClean="0"/>
              <a:t>Objetivo:</a:t>
            </a:r>
          </a:p>
          <a:p>
            <a:pPr marL="285750" indent="-285750">
              <a:buFont typeface="Arial" panose="020B0604020202020204" pitchFamily="34" charset="0"/>
              <a:buChar char="•"/>
            </a:pPr>
            <a:r>
              <a:rPr lang="pt-PT" sz="2000" dirty="0" smtClean="0"/>
              <a:t>Desenvolvimento de soluções para condução autónoma e de sistemas avanços de condução assistida</a:t>
            </a:r>
          </a:p>
          <a:p>
            <a:pPr marL="285750" indent="-285750">
              <a:buFont typeface="Arial" panose="020B0604020202020204" pitchFamily="34" charset="0"/>
              <a:buChar char="•"/>
            </a:pPr>
            <a:endParaRPr lang="pt-PT" dirty="0"/>
          </a:p>
          <a:p>
            <a:r>
              <a:rPr lang="pt-PT" sz="2400" b="1" dirty="0" smtClean="0"/>
              <a:t>Sensores:</a:t>
            </a:r>
          </a:p>
          <a:p>
            <a:pPr marL="285750" indent="-285750">
              <a:buFont typeface="Arial" panose="020B0604020202020204" pitchFamily="34" charset="0"/>
              <a:buChar char="•"/>
            </a:pPr>
            <a:r>
              <a:rPr lang="pt-PT" sz="2000" dirty="0" smtClean="0"/>
              <a:t>Câmara estéreo</a:t>
            </a:r>
          </a:p>
          <a:p>
            <a:pPr marL="285750" indent="-285750">
              <a:buFont typeface="Arial" panose="020B0604020202020204" pitchFamily="34" charset="0"/>
              <a:buChar char="•"/>
            </a:pPr>
            <a:r>
              <a:rPr lang="pt-PT" sz="2000" dirty="0" smtClean="0"/>
              <a:t>3D LIDAR</a:t>
            </a:r>
          </a:p>
          <a:p>
            <a:pPr marL="285750" indent="-285750">
              <a:buFont typeface="Arial" panose="020B0604020202020204" pitchFamily="34" charset="0"/>
              <a:buChar char="•"/>
            </a:pPr>
            <a:r>
              <a:rPr lang="pt-PT" sz="2000" dirty="0" err="1" smtClean="0"/>
              <a:t>Foveated</a:t>
            </a:r>
            <a:r>
              <a:rPr lang="pt-PT" sz="2000" dirty="0" smtClean="0"/>
              <a:t> </a:t>
            </a:r>
            <a:r>
              <a:rPr lang="pt-PT" sz="2000" dirty="0" err="1" smtClean="0"/>
              <a:t>vision</a:t>
            </a:r>
            <a:r>
              <a:rPr lang="pt-PT" sz="2000" dirty="0" smtClean="0"/>
              <a:t> </a:t>
            </a:r>
            <a:r>
              <a:rPr lang="pt-PT" sz="2000" dirty="0" err="1" smtClean="0"/>
              <a:t>unit</a:t>
            </a:r>
            <a:endParaRPr lang="pt-PT" sz="2000" dirty="0" smtClean="0"/>
          </a:p>
          <a:p>
            <a:pPr marL="285750" indent="-285750">
              <a:buFont typeface="Arial" panose="020B0604020202020204" pitchFamily="34" charset="0"/>
              <a:buChar char="•"/>
            </a:pPr>
            <a:r>
              <a:rPr lang="pt-PT" sz="2000" dirty="0" smtClean="0"/>
              <a:t>Dois lasers planares de medição de distâncias</a:t>
            </a:r>
          </a:p>
          <a:p>
            <a:pPr marL="285750" indent="-285750">
              <a:buFont typeface="Arial" panose="020B0604020202020204" pitchFamily="34" charset="0"/>
              <a:buChar char="•"/>
            </a:pPr>
            <a:r>
              <a:rPr lang="pt-PT" sz="2000" dirty="0" smtClean="0"/>
              <a:t>Um laser </a:t>
            </a:r>
            <a:r>
              <a:rPr lang="pt-PT" sz="2000" dirty="0" err="1" smtClean="0"/>
              <a:t>Hokuyo</a:t>
            </a:r>
            <a:endParaRPr lang="pt-PT" sz="2000" dirty="0" smtClean="0"/>
          </a:p>
        </p:txBody>
      </p:sp>
    </p:spTree>
    <p:extLst>
      <p:ext uri="{BB962C8B-B14F-4D97-AF65-F5344CB8AC3E}">
        <p14:creationId xmlns:p14="http://schemas.microsoft.com/office/powerpoint/2010/main" val="5877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3"/>
          <p:cNvSpPr>
            <a:spLocks noGrp="1"/>
          </p:cNvSpPr>
          <p:nvPr>
            <p:ph type="dt" sz="half" idx="10"/>
          </p:nvPr>
        </p:nvSpPr>
        <p:spPr>
          <a:xfrm>
            <a:off x="-1" y="6492875"/>
            <a:ext cx="4135273" cy="365126"/>
          </a:xfrm>
          <a:solidFill>
            <a:schemeClr val="tx1"/>
          </a:solidFill>
        </p:spPr>
        <p:txBody>
          <a:bodyPr/>
          <a:lstStyle/>
          <a:p>
            <a:fld id="{0445BCCA-E8DA-47ED-8E3F-FA0E46D059CF}"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9448800" y="6492876"/>
            <a:ext cx="2743200" cy="365125"/>
          </a:xfrm>
          <a:solidFill>
            <a:srgbClr val="0D7D1A"/>
          </a:solidFill>
        </p:spPr>
        <p:txBody>
          <a:bodyPr/>
          <a:lstStyle/>
          <a:p>
            <a:fld id="{A62725FD-1EE1-4128-8E4A-AFD0F4426CD8}" type="slidenum">
              <a:rPr lang="en-GB" b="1" smtClean="0">
                <a:solidFill>
                  <a:schemeClr val="bg1"/>
                </a:solidFill>
              </a:rPr>
              <a:t>30</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b="1" dirty="0" smtClean="0"/>
              <a:t>Resultados</a:t>
            </a:r>
            <a:endParaRPr lang="pt-PT" sz="4000" b="1" dirty="0"/>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3"/>
          <a:stretch>
            <a:fillRect/>
          </a:stretch>
        </p:blipFill>
        <p:spPr>
          <a:xfrm>
            <a:off x="172387" y="12879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tângulo 1"/>
          <p:cNvSpPr/>
          <p:nvPr/>
        </p:nvSpPr>
        <p:spPr>
          <a:xfrm>
            <a:off x="1151446" y="2261695"/>
            <a:ext cx="8582830" cy="2062103"/>
          </a:xfrm>
          <a:prstGeom prst="rect">
            <a:avLst/>
          </a:prstGeom>
        </p:spPr>
        <p:txBody>
          <a:bodyPr wrap="square">
            <a:spAutoFit/>
          </a:bodyPr>
          <a:lstStyle/>
          <a:p>
            <a:r>
              <a:rPr lang="pt-PT" sz="3200" b="1" i="0" u="none" strike="noStrike" baseline="0" dirty="0" smtClean="0">
                <a:latin typeface="CMR10"/>
              </a:rPr>
              <a:t>Testes realizados:</a:t>
            </a:r>
          </a:p>
          <a:p>
            <a:pPr marL="285750" indent="-285750">
              <a:buFont typeface="Arial" panose="020B0604020202020204" pitchFamily="34" charset="0"/>
              <a:buChar char="•"/>
            </a:pPr>
            <a:r>
              <a:rPr lang="pt-PT" sz="2400" dirty="0" smtClean="0"/>
              <a:t>Avaliar a consistência da deteção da bola nos sensores</a:t>
            </a:r>
          </a:p>
          <a:p>
            <a:pPr marL="285750" indent="-285750">
              <a:buFont typeface="Arial" panose="020B0604020202020204" pitchFamily="34" charset="0"/>
              <a:buChar char="•"/>
            </a:pPr>
            <a:r>
              <a:rPr lang="pt-PT" sz="2400" dirty="0" smtClean="0"/>
              <a:t>Avaliar a consistência da estimação da transformação 3D dependendo no número de pontos usados</a:t>
            </a:r>
          </a:p>
          <a:p>
            <a:pPr marL="285750" indent="-285750">
              <a:buFont typeface="Arial" panose="020B0604020202020204" pitchFamily="34" charset="0"/>
              <a:buChar char="•"/>
            </a:pPr>
            <a:r>
              <a:rPr lang="pt-PT" sz="2400" dirty="0" smtClean="0"/>
              <a:t>Validação do método</a:t>
            </a:r>
            <a:endParaRPr lang="en-GB" sz="2400" dirty="0"/>
          </a:p>
        </p:txBody>
      </p:sp>
      <p:sp>
        <p:nvSpPr>
          <p:cNvPr id="11" name="Marcador de Posição do Rodapé 4"/>
          <p:cNvSpPr>
            <a:spLocks noGrp="1"/>
          </p:cNvSpPr>
          <p:nvPr>
            <p:ph type="ftr" sz="quarter" idx="11"/>
          </p:nvPr>
        </p:nvSpPr>
        <p:spPr>
          <a:xfrm>
            <a:off x="4135271" y="6492876"/>
            <a:ext cx="5999329" cy="365126"/>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spTree>
    <p:extLst>
      <p:ext uri="{BB962C8B-B14F-4D97-AF65-F5344CB8AC3E}">
        <p14:creationId xmlns:p14="http://schemas.microsoft.com/office/powerpoint/2010/main" val="19548875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3"/>
          <p:cNvSpPr>
            <a:spLocks noGrp="1"/>
          </p:cNvSpPr>
          <p:nvPr>
            <p:ph type="dt" sz="half" idx="10"/>
          </p:nvPr>
        </p:nvSpPr>
        <p:spPr>
          <a:xfrm>
            <a:off x="-1" y="6492875"/>
            <a:ext cx="4135273" cy="365126"/>
          </a:xfrm>
          <a:solidFill>
            <a:schemeClr val="tx1"/>
          </a:solidFill>
        </p:spPr>
        <p:txBody>
          <a:bodyPr/>
          <a:lstStyle/>
          <a:p>
            <a:fld id="{D73E5B1F-FB46-419C-93A9-AF096F747D69}"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9448800" y="6492876"/>
            <a:ext cx="2743200" cy="365125"/>
          </a:xfrm>
          <a:solidFill>
            <a:srgbClr val="0D7D1A"/>
          </a:solidFill>
        </p:spPr>
        <p:txBody>
          <a:bodyPr/>
          <a:lstStyle/>
          <a:p>
            <a:fld id="{A62725FD-1EE1-4128-8E4A-AFD0F4426CD8}" type="slidenum">
              <a:rPr lang="en-GB" b="1" smtClean="0">
                <a:solidFill>
                  <a:schemeClr val="bg1"/>
                </a:solidFill>
              </a:rPr>
              <a:t>31</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dirty="0" smtClean="0"/>
              <a:t>Consistência na deteção da bola</a:t>
            </a:r>
            <a:endParaRPr lang="pt-PT" sz="4000" b="1" dirty="0"/>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3"/>
          <a:stretch>
            <a:fillRect/>
          </a:stretch>
        </p:blipFill>
        <p:spPr>
          <a:xfrm>
            <a:off x="172387" y="12879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Imagem 1"/>
          <p:cNvPicPr>
            <a:picLocks noChangeAspect="1"/>
          </p:cNvPicPr>
          <p:nvPr/>
        </p:nvPicPr>
        <p:blipFill>
          <a:blip r:embed="rId4"/>
          <a:stretch>
            <a:fillRect/>
          </a:stretch>
        </p:blipFill>
        <p:spPr>
          <a:xfrm>
            <a:off x="996286" y="2396049"/>
            <a:ext cx="9394034" cy="3968040"/>
          </a:xfrm>
          <a:prstGeom prst="rect">
            <a:avLst/>
          </a:prstGeom>
        </p:spPr>
      </p:pic>
      <p:sp>
        <p:nvSpPr>
          <p:cNvPr id="3" name="CaixaDeTexto 2"/>
          <p:cNvSpPr txBox="1"/>
          <p:nvPr/>
        </p:nvSpPr>
        <p:spPr>
          <a:xfrm>
            <a:off x="2067635" y="1744042"/>
            <a:ext cx="8893397" cy="523220"/>
          </a:xfrm>
          <a:prstGeom prst="rect">
            <a:avLst/>
          </a:prstGeom>
          <a:noFill/>
        </p:spPr>
        <p:txBody>
          <a:bodyPr wrap="none" rtlCol="0">
            <a:spAutoFit/>
          </a:bodyPr>
          <a:lstStyle/>
          <a:p>
            <a:r>
              <a:rPr lang="pt-PT" sz="2800" b="1" dirty="0" smtClean="0"/>
              <a:t>Desvio padrão na deteção da bola a diferentes distâncias</a:t>
            </a:r>
            <a:endParaRPr lang="pt-PT" sz="2800" b="1" dirty="0"/>
          </a:p>
        </p:txBody>
      </p:sp>
      <p:sp>
        <p:nvSpPr>
          <p:cNvPr id="11" name="Marcador de Posição do Rodapé 4"/>
          <p:cNvSpPr>
            <a:spLocks noGrp="1"/>
          </p:cNvSpPr>
          <p:nvPr>
            <p:ph type="ftr" sz="quarter" idx="11"/>
          </p:nvPr>
        </p:nvSpPr>
        <p:spPr>
          <a:xfrm>
            <a:off x="4135271" y="6492876"/>
            <a:ext cx="5999329" cy="365126"/>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spTree>
    <p:extLst>
      <p:ext uri="{BB962C8B-B14F-4D97-AF65-F5344CB8AC3E}">
        <p14:creationId xmlns:p14="http://schemas.microsoft.com/office/powerpoint/2010/main" val="27901932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3"/>
          <p:cNvSpPr>
            <a:spLocks noGrp="1"/>
          </p:cNvSpPr>
          <p:nvPr>
            <p:ph type="dt" sz="half" idx="10"/>
          </p:nvPr>
        </p:nvSpPr>
        <p:spPr>
          <a:xfrm>
            <a:off x="-1" y="6492875"/>
            <a:ext cx="4135273" cy="365126"/>
          </a:xfrm>
          <a:solidFill>
            <a:schemeClr val="tx1"/>
          </a:solidFill>
        </p:spPr>
        <p:txBody>
          <a:bodyPr/>
          <a:lstStyle/>
          <a:p>
            <a:fld id="{EBA01782-CCEA-4A35-8BE2-6B8EC7E9C2FC}"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9448800" y="6492876"/>
            <a:ext cx="2743200" cy="365125"/>
          </a:xfrm>
          <a:solidFill>
            <a:srgbClr val="0D7D1A"/>
          </a:solidFill>
        </p:spPr>
        <p:txBody>
          <a:bodyPr/>
          <a:lstStyle/>
          <a:p>
            <a:fld id="{A62725FD-1EE1-4128-8E4A-AFD0F4426CD8}" type="slidenum">
              <a:rPr lang="en-GB" b="1" smtClean="0">
                <a:solidFill>
                  <a:schemeClr val="bg1"/>
                </a:solidFill>
              </a:rPr>
              <a:t>32</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dirty="0" smtClean="0"/>
              <a:t>Consistência na estimação da transformação 3D</a:t>
            </a:r>
            <a:endParaRPr lang="pt-PT" sz="4000" b="1" dirty="0"/>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3"/>
          <a:stretch>
            <a:fillRect/>
          </a:stretch>
        </p:blipFill>
        <p:spPr>
          <a:xfrm>
            <a:off x="172387" y="12879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CaixaDeTexto 10"/>
          <p:cNvSpPr txBox="1"/>
          <p:nvPr/>
        </p:nvSpPr>
        <p:spPr>
          <a:xfrm>
            <a:off x="2572557" y="1860977"/>
            <a:ext cx="8010719" cy="523220"/>
          </a:xfrm>
          <a:prstGeom prst="rect">
            <a:avLst/>
          </a:prstGeom>
          <a:noFill/>
        </p:spPr>
        <p:txBody>
          <a:bodyPr wrap="none" rtlCol="0">
            <a:spAutoFit/>
          </a:bodyPr>
          <a:lstStyle/>
          <a:p>
            <a:r>
              <a:rPr lang="pt-PT" sz="2800" b="1" dirty="0" smtClean="0"/>
              <a:t>Desvio padrão da translação entre pares de sensores</a:t>
            </a:r>
            <a:endParaRPr lang="pt-PT" sz="2800" b="1" dirty="0"/>
          </a:p>
        </p:txBody>
      </p:sp>
      <p:pic>
        <p:nvPicPr>
          <p:cNvPr id="3" name="Imagem 2"/>
          <p:cNvPicPr>
            <a:picLocks noChangeAspect="1"/>
          </p:cNvPicPr>
          <p:nvPr/>
        </p:nvPicPr>
        <p:blipFill>
          <a:blip r:embed="rId4"/>
          <a:stretch>
            <a:fillRect/>
          </a:stretch>
        </p:blipFill>
        <p:spPr>
          <a:xfrm>
            <a:off x="1151446" y="2529789"/>
            <a:ext cx="9291638" cy="3817495"/>
          </a:xfrm>
          <a:prstGeom prst="rect">
            <a:avLst/>
          </a:prstGeom>
        </p:spPr>
      </p:pic>
      <p:sp>
        <p:nvSpPr>
          <p:cNvPr id="12" name="Marcador de Posição do Rodapé 4"/>
          <p:cNvSpPr>
            <a:spLocks noGrp="1"/>
          </p:cNvSpPr>
          <p:nvPr>
            <p:ph type="ftr" sz="quarter" idx="11"/>
          </p:nvPr>
        </p:nvSpPr>
        <p:spPr>
          <a:xfrm>
            <a:off x="4135271" y="6492876"/>
            <a:ext cx="5999329" cy="365126"/>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spTree>
    <p:extLst>
      <p:ext uri="{BB962C8B-B14F-4D97-AF65-F5344CB8AC3E}">
        <p14:creationId xmlns:p14="http://schemas.microsoft.com/office/powerpoint/2010/main" val="29173522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3"/>
          <p:cNvSpPr>
            <a:spLocks noGrp="1"/>
          </p:cNvSpPr>
          <p:nvPr>
            <p:ph type="dt" sz="half" idx="10"/>
          </p:nvPr>
        </p:nvSpPr>
        <p:spPr>
          <a:xfrm>
            <a:off x="-1" y="6492876"/>
            <a:ext cx="4135273" cy="365126"/>
          </a:xfrm>
          <a:solidFill>
            <a:schemeClr val="tx1"/>
          </a:solidFill>
        </p:spPr>
        <p:txBody>
          <a:bodyPr/>
          <a:lstStyle/>
          <a:p>
            <a:fld id="{59F697EF-C6C0-4EF5-88B9-F9A011706BDF}"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9448800" y="6492876"/>
            <a:ext cx="2743200" cy="365125"/>
          </a:xfrm>
          <a:solidFill>
            <a:srgbClr val="0D7D1A"/>
          </a:solidFill>
        </p:spPr>
        <p:txBody>
          <a:bodyPr/>
          <a:lstStyle/>
          <a:p>
            <a:fld id="{A62725FD-1EE1-4128-8E4A-AFD0F4426CD8}" type="slidenum">
              <a:rPr lang="en-GB" b="1" smtClean="0">
                <a:solidFill>
                  <a:schemeClr val="bg1"/>
                </a:solidFill>
              </a:rPr>
              <a:t>33</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dirty="0"/>
              <a:t>Consistência na estimação da transformação 3D</a:t>
            </a:r>
            <a:endParaRPr lang="pt-PT" sz="4000" b="1" dirty="0"/>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3"/>
          <a:stretch>
            <a:fillRect/>
          </a:stretch>
        </p:blipFill>
        <p:spPr>
          <a:xfrm>
            <a:off x="172387" y="12879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CaixaDeTexto 10"/>
          <p:cNvSpPr txBox="1"/>
          <p:nvPr/>
        </p:nvSpPr>
        <p:spPr>
          <a:xfrm>
            <a:off x="3024937" y="1551241"/>
            <a:ext cx="5228163" cy="523220"/>
          </a:xfrm>
          <a:prstGeom prst="rect">
            <a:avLst/>
          </a:prstGeom>
          <a:noFill/>
        </p:spPr>
        <p:txBody>
          <a:bodyPr wrap="none" rtlCol="0">
            <a:spAutoFit/>
          </a:bodyPr>
          <a:lstStyle/>
          <a:p>
            <a:r>
              <a:rPr lang="pt-PT" sz="2800" b="1" dirty="0" smtClean="0"/>
              <a:t>Desvio padrão dos ângulos Euler </a:t>
            </a:r>
            <a:endParaRPr lang="pt-PT" sz="2800" b="1" dirty="0"/>
          </a:p>
        </p:txBody>
      </p:sp>
      <p:pic>
        <p:nvPicPr>
          <p:cNvPr id="2" name="Imagem 1"/>
          <p:cNvPicPr>
            <a:picLocks noChangeAspect="1"/>
          </p:cNvPicPr>
          <p:nvPr/>
        </p:nvPicPr>
        <p:blipFill>
          <a:blip r:embed="rId4"/>
          <a:stretch>
            <a:fillRect/>
          </a:stretch>
        </p:blipFill>
        <p:spPr>
          <a:xfrm>
            <a:off x="374091" y="2631081"/>
            <a:ext cx="11249025" cy="3305175"/>
          </a:xfrm>
          <a:prstGeom prst="rect">
            <a:avLst/>
          </a:prstGeom>
        </p:spPr>
      </p:pic>
      <p:sp>
        <p:nvSpPr>
          <p:cNvPr id="12" name="Marcador de Posição do Rodapé 4"/>
          <p:cNvSpPr>
            <a:spLocks noGrp="1"/>
          </p:cNvSpPr>
          <p:nvPr>
            <p:ph type="ftr" sz="quarter" idx="11"/>
          </p:nvPr>
        </p:nvSpPr>
        <p:spPr>
          <a:xfrm>
            <a:off x="4135271" y="6492876"/>
            <a:ext cx="5999329" cy="365125"/>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spTree>
    <p:extLst>
      <p:ext uri="{BB962C8B-B14F-4D97-AF65-F5344CB8AC3E}">
        <p14:creationId xmlns:p14="http://schemas.microsoft.com/office/powerpoint/2010/main" val="10999461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3"/>
          <p:cNvSpPr>
            <a:spLocks noGrp="1"/>
          </p:cNvSpPr>
          <p:nvPr>
            <p:ph type="dt" sz="half" idx="10"/>
          </p:nvPr>
        </p:nvSpPr>
        <p:spPr>
          <a:xfrm>
            <a:off x="-1" y="6492875"/>
            <a:ext cx="4135273" cy="365126"/>
          </a:xfrm>
          <a:solidFill>
            <a:schemeClr val="tx1"/>
          </a:solidFill>
        </p:spPr>
        <p:txBody>
          <a:bodyPr/>
          <a:lstStyle/>
          <a:p>
            <a:fld id="{607D13B4-D3C2-4B68-8030-1F05F5D12896}"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9448800" y="6492876"/>
            <a:ext cx="2743200" cy="365125"/>
          </a:xfrm>
          <a:solidFill>
            <a:srgbClr val="0D7D1A"/>
          </a:solidFill>
        </p:spPr>
        <p:txBody>
          <a:bodyPr/>
          <a:lstStyle/>
          <a:p>
            <a:fld id="{A62725FD-1EE1-4128-8E4A-AFD0F4426CD8}" type="slidenum">
              <a:rPr lang="en-GB" b="1" smtClean="0">
                <a:solidFill>
                  <a:schemeClr val="bg1"/>
                </a:solidFill>
              </a:rPr>
              <a:t>34</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b="1" dirty="0" smtClean="0"/>
              <a:t>Resultado da calibração</a:t>
            </a:r>
            <a:endParaRPr lang="pt-PT" sz="4000" b="1" dirty="0"/>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3"/>
          <a:stretch>
            <a:fillRect/>
          </a:stretch>
        </p:blipFill>
        <p:spPr>
          <a:xfrm>
            <a:off x="172387" y="12879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Image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369" y="1844730"/>
            <a:ext cx="11975575" cy="3955569"/>
          </a:xfrm>
          <a:prstGeom prst="rect">
            <a:avLst/>
          </a:prstGeom>
        </p:spPr>
      </p:pic>
      <p:sp>
        <p:nvSpPr>
          <p:cNvPr id="11" name="Marcador de Posição do Rodapé 4"/>
          <p:cNvSpPr>
            <a:spLocks noGrp="1"/>
          </p:cNvSpPr>
          <p:nvPr>
            <p:ph type="ftr" sz="quarter" idx="11"/>
          </p:nvPr>
        </p:nvSpPr>
        <p:spPr>
          <a:xfrm>
            <a:off x="4135271" y="6492876"/>
            <a:ext cx="5999329" cy="365126"/>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spTree>
    <p:extLst>
      <p:ext uri="{BB962C8B-B14F-4D97-AF65-F5344CB8AC3E}">
        <p14:creationId xmlns:p14="http://schemas.microsoft.com/office/powerpoint/2010/main" val="19171600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3"/>
          <p:cNvSpPr>
            <a:spLocks noGrp="1"/>
          </p:cNvSpPr>
          <p:nvPr>
            <p:ph type="dt" sz="half" idx="10"/>
          </p:nvPr>
        </p:nvSpPr>
        <p:spPr>
          <a:xfrm>
            <a:off x="-1" y="6492876"/>
            <a:ext cx="4135273" cy="365126"/>
          </a:xfrm>
          <a:solidFill>
            <a:schemeClr val="tx1"/>
          </a:solidFill>
        </p:spPr>
        <p:txBody>
          <a:bodyPr/>
          <a:lstStyle/>
          <a:p>
            <a:fld id="{59F697EF-C6C0-4EF5-88B9-F9A011706BDF}"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9448800" y="6492876"/>
            <a:ext cx="2743200" cy="365125"/>
          </a:xfrm>
          <a:solidFill>
            <a:srgbClr val="0D7D1A"/>
          </a:solidFill>
        </p:spPr>
        <p:txBody>
          <a:bodyPr/>
          <a:lstStyle/>
          <a:p>
            <a:fld id="{A62725FD-1EE1-4128-8E4A-AFD0F4426CD8}" type="slidenum">
              <a:rPr lang="en-GB" b="1" smtClean="0">
                <a:solidFill>
                  <a:schemeClr val="bg1"/>
                </a:solidFill>
              </a:rPr>
              <a:t>35</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dirty="0" smtClean="0"/>
              <a:t>Validação do método</a:t>
            </a:r>
            <a:endParaRPr lang="pt-PT" sz="4000" b="1" dirty="0" smtClean="0"/>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3"/>
          <a:stretch>
            <a:fillRect/>
          </a:stretch>
        </p:blipFill>
        <p:spPr>
          <a:xfrm>
            <a:off x="172387" y="687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Marcador de Posição do Rodapé 4"/>
          <p:cNvSpPr>
            <a:spLocks noGrp="1"/>
          </p:cNvSpPr>
          <p:nvPr>
            <p:ph type="ftr" sz="quarter" idx="11"/>
          </p:nvPr>
        </p:nvSpPr>
        <p:spPr>
          <a:xfrm>
            <a:off x="4135271" y="6492876"/>
            <a:ext cx="5999329" cy="365125"/>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pic>
        <p:nvPicPr>
          <p:cNvPr id="2" name="Image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387" y="1976652"/>
            <a:ext cx="7499368" cy="3857478"/>
          </a:xfrm>
          <a:prstGeom prst="rect">
            <a:avLst/>
          </a:prstGeom>
        </p:spPr>
      </p:pic>
      <p:sp>
        <p:nvSpPr>
          <p:cNvPr id="3" name="CaixaDeTexto 2"/>
          <p:cNvSpPr txBox="1"/>
          <p:nvPr/>
        </p:nvSpPr>
        <p:spPr>
          <a:xfrm>
            <a:off x="7848972" y="2198787"/>
            <a:ext cx="4218532" cy="3416320"/>
          </a:xfrm>
          <a:prstGeom prst="rect">
            <a:avLst/>
          </a:prstGeom>
          <a:noFill/>
        </p:spPr>
        <p:txBody>
          <a:bodyPr wrap="square" rtlCol="0">
            <a:spAutoFit/>
          </a:bodyPr>
          <a:lstStyle/>
          <a:p>
            <a:r>
              <a:rPr lang="pt-PT" sz="2400" dirty="0" smtClean="0"/>
              <a:t>Testes realizados no ATLASCAR</a:t>
            </a:r>
          </a:p>
          <a:p>
            <a:endParaRPr lang="pt-PT" sz="2400" dirty="0"/>
          </a:p>
          <a:p>
            <a:r>
              <a:rPr lang="pt-PT" sz="2400" dirty="0" smtClean="0"/>
              <a:t>Sensor com maior precisão na deteção da bola é usado como referência (</a:t>
            </a:r>
            <a:r>
              <a:rPr lang="pt-PT" sz="2400" dirty="0" err="1" smtClean="0"/>
              <a:t>Sick</a:t>
            </a:r>
            <a:r>
              <a:rPr lang="pt-PT" sz="2400" dirty="0" smtClean="0"/>
              <a:t> LMS151)</a:t>
            </a:r>
          </a:p>
          <a:p>
            <a:endParaRPr lang="pt-PT" sz="2400" dirty="0"/>
          </a:p>
          <a:p>
            <a:r>
              <a:rPr lang="pt-PT" sz="2400" dirty="0" smtClean="0"/>
              <a:t>A nuvem de pontos adquirida pelo sensor de referência é usada como “</a:t>
            </a:r>
            <a:r>
              <a:rPr lang="pt-PT" sz="2400" dirty="0" err="1" smtClean="0"/>
              <a:t>ground-truth</a:t>
            </a:r>
            <a:r>
              <a:rPr lang="pt-PT" sz="2400" dirty="0" smtClean="0"/>
              <a:t>”</a:t>
            </a:r>
            <a:endParaRPr lang="en-GB" sz="2400" dirty="0"/>
          </a:p>
        </p:txBody>
      </p:sp>
    </p:spTree>
    <p:extLst>
      <p:ext uri="{BB962C8B-B14F-4D97-AF65-F5344CB8AC3E}">
        <p14:creationId xmlns:p14="http://schemas.microsoft.com/office/powerpoint/2010/main" val="32851627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0347" y="2131051"/>
            <a:ext cx="4489133" cy="4226936"/>
          </a:xfrm>
          <a:prstGeom prst="rect">
            <a:avLst/>
          </a:prstGeom>
        </p:spPr>
      </p:pic>
      <p:sp>
        <p:nvSpPr>
          <p:cNvPr id="4" name="Marcador de Posição da Data 3"/>
          <p:cNvSpPr>
            <a:spLocks noGrp="1"/>
          </p:cNvSpPr>
          <p:nvPr>
            <p:ph type="dt" sz="half" idx="10"/>
          </p:nvPr>
        </p:nvSpPr>
        <p:spPr>
          <a:xfrm>
            <a:off x="-1" y="6492876"/>
            <a:ext cx="4135273" cy="365126"/>
          </a:xfrm>
          <a:solidFill>
            <a:schemeClr val="tx1"/>
          </a:solidFill>
        </p:spPr>
        <p:txBody>
          <a:bodyPr/>
          <a:lstStyle/>
          <a:p>
            <a:fld id="{59F697EF-C6C0-4EF5-88B9-F9A011706BDF}"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9448800" y="6492876"/>
            <a:ext cx="2743200" cy="365125"/>
          </a:xfrm>
          <a:solidFill>
            <a:srgbClr val="0D7D1A"/>
          </a:solidFill>
        </p:spPr>
        <p:txBody>
          <a:bodyPr/>
          <a:lstStyle/>
          <a:p>
            <a:fld id="{A62725FD-1EE1-4128-8E4A-AFD0F4426CD8}" type="slidenum">
              <a:rPr lang="en-GB" b="1" smtClean="0">
                <a:solidFill>
                  <a:schemeClr val="bg1"/>
                </a:solidFill>
              </a:rPr>
              <a:t>36</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dirty="0" smtClean="0"/>
              <a:t>Validação do método</a:t>
            </a:r>
            <a:endParaRPr lang="pt-PT" sz="4000" b="1" dirty="0" smtClean="0"/>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4"/>
          <a:stretch>
            <a:fillRect/>
          </a:stretch>
        </p:blipFill>
        <p:spPr>
          <a:xfrm>
            <a:off x="172387" y="12879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CaixaDeTexto 6"/>
          <p:cNvSpPr txBox="1"/>
          <p:nvPr/>
        </p:nvSpPr>
        <p:spPr>
          <a:xfrm>
            <a:off x="394193" y="1524000"/>
            <a:ext cx="6936248" cy="2800767"/>
          </a:xfrm>
          <a:prstGeom prst="rect">
            <a:avLst/>
          </a:prstGeom>
          <a:noFill/>
        </p:spPr>
        <p:txBody>
          <a:bodyPr wrap="square" rtlCol="0">
            <a:spAutoFit/>
          </a:bodyPr>
          <a:lstStyle/>
          <a:p>
            <a:r>
              <a:rPr lang="pt-PT" sz="3200" b="1" dirty="0" smtClean="0"/>
              <a:t>Foram realizado dois testes diferentes:</a:t>
            </a:r>
          </a:p>
          <a:p>
            <a:pPr marL="285750" indent="-285750">
              <a:buFont typeface="Arial" panose="020B0604020202020204" pitchFamily="34" charset="0"/>
              <a:buChar char="•"/>
            </a:pPr>
            <a:r>
              <a:rPr lang="pt-PT" sz="2400" dirty="0" smtClean="0"/>
              <a:t>Aquisição de pontos seguindo um padrão</a:t>
            </a:r>
          </a:p>
          <a:p>
            <a:r>
              <a:rPr lang="pt-PT" sz="2400" dirty="0"/>
              <a:t>	</a:t>
            </a:r>
            <a:r>
              <a:rPr lang="pt-PT" sz="2400" dirty="0" smtClean="0"/>
              <a:t>- Avaliar o impacto da dispersão dos pontos na 	calibração</a:t>
            </a:r>
          </a:p>
          <a:p>
            <a:pPr marL="285750" indent="-285750">
              <a:buFont typeface="Arial" panose="020B0604020202020204" pitchFamily="34" charset="0"/>
              <a:buChar char="•"/>
            </a:pPr>
            <a:r>
              <a:rPr lang="pt-PT" sz="2400" dirty="0" smtClean="0"/>
              <a:t>Aquisição de pontos aleatórios</a:t>
            </a:r>
          </a:p>
          <a:p>
            <a:r>
              <a:rPr lang="pt-PT" sz="2400" dirty="0"/>
              <a:t>	</a:t>
            </a:r>
            <a:r>
              <a:rPr lang="pt-PT" sz="2400" dirty="0" smtClean="0"/>
              <a:t>- Avaliar a qualidade da calibração em uso 	normal</a:t>
            </a:r>
            <a:endParaRPr lang="en-GB" sz="2400" dirty="0"/>
          </a:p>
        </p:txBody>
      </p:sp>
      <p:sp>
        <p:nvSpPr>
          <p:cNvPr id="13" name="Marcador de Posição do Rodapé 4"/>
          <p:cNvSpPr>
            <a:spLocks noGrp="1"/>
          </p:cNvSpPr>
          <p:nvPr>
            <p:ph type="ftr" sz="quarter" idx="11"/>
          </p:nvPr>
        </p:nvSpPr>
        <p:spPr>
          <a:xfrm>
            <a:off x="4135271" y="6492876"/>
            <a:ext cx="5999329" cy="365125"/>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spTree>
    <p:extLst>
      <p:ext uri="{BB962C8B-B14F-4D97-AF65-F5344CB8AC3E}">
        <p14:creationId xmlns:p14="http://schemas.microsoft.com/office/powerpoint/2010/main" val="42337992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3"/>
          <p:cNvSpPr>
            <a:spLocks noGrp="1"/>
          </p:cNvSpPr>
          <p:nvPr>
            <p:ph type="dt" sz="half" idx="10"/>
          </p:nvPr>
        </p:nvSpPr>
        <p:spPr>
          <a:xfrm>
            <a:off x="-1" y="6492876"/>
            <a:ext cx="4135273" cy="365126"/>
          </a:xfrm>
          <a:solidFill>
            <a:schemeClr val="tx1"/>
          </a:solidFill>
        </p:spPr>
        <p:txBody>
          <a:bodyPr/>
          <a:lstStyle/>
          <a:p>
            <a:fld id="{59F697EF-C6C0-4EF5-88B9-F9A011706BDF}"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9448800" y="6492876"/>
            <a:ext cx="2743200" cy="365125"/>
          </a:xfrm>
          <a:solidFill>
            <a:srgbClr val="0D7D1A"/>
          </a:solidFill>
        </p:spPr>
        <p:txBody>
          <a:bodyPr/>
          <a:lstStyle/>
          <a:p>
            <a:fld id="{A62725FD-1EE1-4128-8E4A-AFD0F4426CD8}" type="slidenum">
              <a:rPr lang="en-GB" b="1" smtClean="0">
                <a:solidFill>
                  <a:schemeClr val="bg1"/>
                </a:solidFill>
              </a:rPr>
              <a:t>37</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dirty="0" smtClean="0"/>
              <a:t>Validação do método usando um padrão</a:t>
            </a:r>
            <a:endParaRPr lang="pt-PT" sz="4000" b="1" dirty="0" smtClean="0"/>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3"/>
          <a:stretch>
            <a:fillRect/>
          </a:stretch>
        </p:blipFill>
        <p:spPr>
          <a:xfrm>
            <a:off x="172387" y="12879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CaixaDeTexto 6"/>
          <p:cNvSpPr txBox="1"/>
          <p:nvPr/>
        </p:nvSpPr>
        <p:spPr>
          <a:xfrm>
            <a:off x="4222283" y="1277106"/>
            <a:ext cx="3658117" cy="584775"/>
          </a:xfrm>
          <a:prstGeom prst="rect">
            <a:avLst/>
          </a:prstGeom>
          <a:noFill/>
        </p:spPr>
        <p:txBody>
          <a:bodyPr wrap="none" rtlCol="0">
            <a:spAutoFit/>
          </a:bodyPr>
          <a:lstStyle/>
          <a:p>
            <a:r>
              <a:rPr lang="pt-PT" sz="3200" b="1" dirty="0" smtClean="0"/>
              <a:t>Aquisição do padrão</a:t>
            </a:r>
            <a:endParaRPr lang="en-GB" sz="2400" dirty="0"/>
          </a:p>
        </p:txBody>
      </p:sp>
      <p:pic>
        <p:nvPicPr>
          <p:cNvPr id="2" name="Image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387" y="2431211"/>
            <a:ext cx="6258893" cy="3515798"/>
          </a:xfrm>
          <a:prstGeom prst="rect">
            <a:avLst/>
          </a:prstGeom>
        </p:spPr>
      </p:pic>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8957" y="2231386"/>
            <a:ext cx="4886325" cy="3886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Marcador de Posição do Rodapé 4"/>
          <p:cNvSpPr>
            <a:spLocks noGrp="1"/>
          </p:cNvSpPr>
          <p:nvPr>
            <p:ph type="ftr" sz="quarter" idx="11"/>
          </p:nvPr>
        </p:nvSpPr>
        <p:spPr>
          <a:xfrm>
            <a:off x="4135271" y="6487092"/>
            <a:ext cx="5999329" cy="370910"/>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spTree>
    <p:extLst>
      <p:ext uri="{BB962C8B-B14F-4D97-AF65-F5344CB8AC3E}">
        <p14:creationId xmlns:p14="http://schemas.microsoft.com/office/powerpoint/2010/main" val="35115581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916" y="1921510"/>
            <a:ext cx="4960620" cy="4442580"/>
          </a:xfrm>
          <a:prstGeom prst="rect">
            <a:avLst/>
          </a:prstGeom>
        </p:spPr>
      </p:pic>
      <p:sp>
        <p:nvSpPr>
          <p:cNvPr id="4" name="Marcador de Posição da Data 3"/>
          <p:cNvSpPr>
            <a:spLocks noGrp="1"/>
          </p:cNvSpPr>
          <p:nvPr>
            <p:ph type="dt" sz="half" idx="10"/>
          </p:nvPr>
        </p:nvSpPr>
        <p:spPr>
          <a:xfrm>
            <a:off x="-1" y="6492876"/>
            <a:ext cx="4135273" cy="365126"/>
          </a:xfrm>
          <a:solidFill>
            <a:schemeClr val="tx1"/>
          </a:solidFill>
        </p:spPr>
        <p:txBody>
          <a:bodyPr/>
          <a:lstStyle/>
          <a:p>
            <a:fld id="{59F697EF-C6C0-4EF5-88B9-F9A011706BDF}"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9448800" y="6492876"/>
            <a:ext cx="2743200" cy="365125"/>
          </a:xfrm>
          <a:solidFill>
            <a:srgbClr val="0D7D1A"/>
          </a:solidFill>
        </p:spPr>
        <p:txBody>
          <a:bodyPr/>
          <a:lstStyle/>
          <a:p>
            <a:fld id="{A62725FD-1EE1-4128-8E4A-AFD0F4426CD8}" type="slidenum">
              <a:rPr lang="en-GB" b="1" smtClean="0">
                <a:solidFill>
                  <a:schemeClr val="bg1"/>
                </a:solidFill>
              </a:rPr>
              <a:t>38</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dirty="0" smtClean="0"/>
              <a:t>Validação do método usando um padrão</a:t>
            </a:r>
            <a:endParaRPr lang="pt-PT" sz="4000" b="1" dirty="0" smtClean="0"/>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4"/>
          <a:stretch>
            <a:fillRect/>
          </a:stretch>
        </p:blipFill>
        <p:spPr>
          <a:xfrm>
            <a:off x="172387" y="12879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CaixaDeTexto 6"/>
          <p:cNvSpPr txBox="1"/>
          <p:nvPr/>
        </p:nvSpPr>
        <p:spPr>
          <a:xfrm>
            <a:off x="2789209" y="1344973"/>
            <a:ext cx="7089570" cy="584775"/>
          </a:xfrm>
          <a:prstGeom prst="rect">
            <a:avLst/>
          </a:prstGeom>
          <a:noFill/>
        </p:spPr>
        <p:txBody>
          <a:bodyPr wrap="none" rtlCol="0">
            <a:spAutoFit/>
          </a:bodyPr>
          <a:lstStyle/>
          <a:p>
            <a:r>
              <a:rPr lang="pt-PT" sz="3200" b="1" dirty="0" smtClean="0"/>
              <a:t>Seleção de dois </a:t>
            </a:r>
            <a:r>
              <a:rPr lang="pt-PT" sz="3200" b="1" dirty="0" err="1" smtClean="0"/>
              <a:t>sub-conjuntos</a:t>
            </a:r>
            <a:r>
              <a:rPr lang="pt-PT" sz="3200" b="1" dirty="0" smtClean="0"/>
              <a:t> de pontos</a:t>
            </a:r>
            <a:endParaRPr lang="en-GB" sz="2400" dirty="0"/>
          </a:p>
        </p:txBody>
      </p:sp>
      <p:sp>
        <p:nvSpPr>
          <p:cNvPr id="12" name="Marcador de Posição do Rodapé 4"/>
          <p:cNvSpPr>
            <a:spLocks noGrp="1"/>
          </p:cNvSpPr>
          <p:nvPr>
            <p:ph type="ftr" sz="quarter" idx="11"/>
          </p:nvPr>
        </p:nvSpPr>
        <p:spPr>
          <a:xfrm>
            <a:off x="4135271" y="6492876"/>
            <a:ext cx="5999329" cy="365125"/>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sp>
        <p:nvSpPr>
          <p:cNvPr id="2" name="CaixaDeTexto 1"/>
          <p:cNvSpPr txBox="1"/>
          <p:nvPr/>
        </p:nvSpPr>
        <p:spPr>
          <a:xfrm>
            <a:off x="6548816" y="2320174"/>
            <a:ext cx="4932248" cy="830997"/>
          </a:xfrm>
          <a:prstGeom prst="rect">
            <a:avLst/>
          </a:prstGeom>
          <a:noFill/>
        </p:spPr>
        <p:txBody>
          <a:bodyPr wrap="none" rtlCol="0">
            <a:spAutoFit/>
          </a:bodyPr>
          <a:lstStyle/>
          <a:p>
            <a:r>
              <a:rPr lang="pt-PT" sz="2400" dirty="0" smtClean="0"/>
              <a:t>Pontos a verde – Pontos exteriores</a:t>
            </a:r>
          </a:p>
          <a:p>
            <a:r>
              <a:rPr lang="pt-PT" sz="2400" dirty="0" smtClean="0"/>
              <a:t>Pontos a vermelho – Pontos interiores</a:t>
            </a:r>
            <a:endParaRPr lang="en-GB" sz="2400" dirty="0"/>
          </a:p>
        </p:txBody>
      </p:sp>
    </p:spTree>
    <p:extLst>
      <p:ext uri="{BB962C8B-B14F-4D97-AF65-F5344CB8AC3E}">
        <p14:creationId xmlns:p14="http://schemas.microsoft.com/office/powerpoint/2010/main" val="33337364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3"/>
          <p:cNvSpPr>
            <a:spLocks noGrp="1"/>
          </p:cNvSpPr>
          <p:nvPr>
            <p:ph type="dt" sz="half" idx="10"/>
          </p:nvPr>
        </p:nvSpPr>
        <p:spPr>
          <a:xfrm>
            <a:off x="-1" y="6492876"/>
            <a:ext cx="4135273" cy="365126"/>
          </a:xfrm>
          <a:solidFill>
            <a:schemeClr val="tx1"/>
          </a:solidFill>
        </p:spPr>
        <p:txBody>
          <a:bodyPr/>
          <a:lstStyle/>
          <a:p>
            <a:fld id="{59F697EF-C6C0-4EF5-88B9-F9A011706BDF}"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9448800" y="6492876"/>
            <a:ext cx="2743200" cy="365125"/>
          </a:xfrm>
          <a:solidFill>
            <a:srgbClr val="0D7D1A"/>
          </a:solidFill>
        </p:spPr>
        <p:txBody>
          <a:bodyPr/>
          <a:lstStyle/>
          <a:p>
            <a:fld id="{A62725FD-1EE1-4128-8E4A-AFD0F4426CD8}" type="slidenum">
              <a:rPr lang="en-GB" b="1" smtClean="0">
                <a:solidFill>
                  <a:schemeClr val="bg1"/>
                </a:solidFill>
              </a:rPr>
              <a:t>39</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dirty="0" smtClean="0"/>
              <a:t>Validação do método usando um padrão</a:t>
            </a:r>
            <a:endParaRPr lang="pt-PT" sz="4000" b="1" dirty="0" smtClean="0"/>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3"/>
          <a:stretch>
            <a:fillRect/>
          </a:stretch>
        </p:blipFill>
        <p:spPr>
          <a:xfrm>
            <a:off x="172387" y="12879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CaixaDeTexto 6"/>
          <p:cNvSpPr txBox="1"/>
          <p:nvPr/>
        </p:nvSpPr>
        <p:spPr>
          <a:xfrm>
            <a:off x="3320312" y="1218827"/>
            <a:ext cx="5852243" cy="584775"/>
          </a:xfrm>
          <a:prstGeom prst="rect">
            <a:avLst/>
          </a:prstGeom>
          <a:noFill/>
        </p:spPr>
        <p:txBody>
          <a:bodyPr wrap="none" rtlCol="0">
            <a:spAutoFit/>
          </a:bodyPr>
          <a:lstStyle/>
          <a:p>
            <a:r>
              <a:rPr lang="pt-PT" sz="3200" b="1" dirty="0" smtClean="0"/>
              <a:t>Seleção de dois grupos de pontos</a:t>
            </a:r>
            <a:endParaRPr lang="en-GB" sz="2400" dirty="0"/>
          </a:p>
        </p:txBody>
      </p:sp>
      <p:pic>
        <p:nvPicPr>
          <p:cNvPr id="2" name="Image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387" y="1829136"/>
            <a:ext cx="5785574" cy="43486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Imagem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6493" y="1816368"/>
            <a:ext cx="5832225" cy="43741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Marcador de Posição do Rodapé 4"/>
          <p:cNvSpPr>
            <a:spLocks noGrp="1"/>
          </p:cNvSpPr>
          <p:nvPr>
            <p:ph type="ftr" sz="quarter" idx="11"/>
          </p:nvPr>
        </p:nvSpPr>
        <p:spPr>
          <a:xfrm>
            <a:off x="4135271" y="6492876"/>
            <a:ext cx="5999329" cy="365125"/>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spTree>
    <p:extLst>
      <p:ext uri="{BB962C8B-B14F-4D97-AF65-F5344CB8AC3E}">
        <p14:creationId xmlns:p14="http://schemas.microsoft.com/office/powerpoint/2010/main" val="686496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3"/>
          <p:cNvSpPr>
            <a:spLocks noGrp="1"/>
          </p:cNvSpPr>
          <p:nvPr>
            <p:ph type="dt" sz="half" idx="10"/>
          </p:nvPr>
        </p:nvSpPr>
        <p:spPr>
          <a:xfrm>
            <a:off x="-1" y="6492875"/>
            <a:ext cx="4135273" cy="365126"/>
          </a:xfrm>
          <a:solidFill>
            <a:schemeClr val="tx1"/>
          </a:solidFill>
        </p:spPr>
        <p:txBody>
          <a:bodyPr/>
          <a:lstStyle/>
          <a:p>
            <a:fld id="{1D907B08-C4D9-4210-82D7-C244BF537744}"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10134600" y="6492876"/>
            <a:ext cx="2057400" cy="365126"/>
          </a:xfrm>
          <a:solidFill>
            <a:srgbClr val="0D7D1A"/>
          </a:solidFill>
        </p:spPr>
        <p:txBody>
          <a:bodyPr/>
          <a:lstStyle/>
          <a:p>
            <a:fld id="{A62725FD-1EE1-4128-8E4A-AFD0F4426CD8}" type="slidenum">
              <a:rPr lang="en-GB" b="1" smtClean="0">
                <a:solidFill>
                  <a:schemeClr val="bg1"/>
                </a:solidFill>
              </a:rPr>
              <a:t>4</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b="1" dirty="0" smtClean="0"/>
              <a:t>Contexto</a:t>
            </a:r>
            <a:endParaRPr lang="pt-PT" sz="4000" b="1" dirty="0"/>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3"/>
          <a:stretch>
            <a:fillRect/>
          </a:stretch>
        </p:blipFill>
        <p:spPr>
          <a:xfrm>
            <a:off x="172387" y="12879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gem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387" y="2164805"/>
            <a:ext cx="5476743" cy="3651161"/>
          </a:xfrm>
          <a:prstGeom prst="rect">
            <a:avLst/>
          </a:prstGeom>
        </p:spPr>
      </p:pic>
      <p:sp>
        <p:nvSpPr>
          <p:cNvPr id="2" name="CaixaDeTexto 1"/>
          <p:cNvSpPr txBox="1"/>
          <p:nvPr/>
        </p:nvSpPr>
        <p:spPr>
          <a:xfrm>
            <a:off x="1767020" y="1519033"/>
            <a:ext cx="2876172" cy="523220"/>
          </a:xfrm>
          <a:prstGeom prst="rect">
            <a:avLst/>
          </a:prstGeom>
          <a:noFill/>
        </p:spPr>
        <p:txBody>
          <a:bodyPr wrap="none" rtlCol="0">
            <a:spAutoFit/>
          </a:bodyPr>
          <a:lstStyle/>
          <a:p>
            <a:r>
              <a:rPr lang="pt-PT" sz="2800" b="1" dirty="0" smtClean="0"/>
              <a:t>Projeto ATLASCAR</a:t>
            </a:r>
            <a:endParaRPr lang="pt-PT" sz="2800" b="1" dirty="0"/>
          </a:p>
        </p:txBody>
      </p:sp>
      <p:sp>
        <p:nvSpPr>
          <p:cNvPr id="12" name="Marcador de Posição do Rodapé 4"/>
          <p:cNvSpPr>
            <a:spLocks noGrp="1"/>
          </p:cNvSpPr>
          <p:nvPr>
            <p:ph type="ftr" sz="quarter" idx="11"/>
          </p:nvPr>
        </p:nvSpPr>
        <p:spPr>
          <a:xfrm>
            <a:off x="4135271" y="6492876"/>
            <a:ext cx="5999329" cy="365126"/>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sp>
        <p:nvSpPr>
          <p:cNvPr id="7" name="CaixaDeTexto 6"/>
          <p:cNvSpPr txBox="1"/>
          <p:nvPr/>
        </p:nvSpPr>
        <p:spPr>
          <a:xfrm>
            <a:off x="6477000" y="2468880"/>
            <a:ext cx="5364480" cy="3570208"/>
          </a:xfrm>
          <a:prstGeom prst="rect">
            <a:avLst/>
          </a:prstGeom>
          <a:noFill/>
        </p:spPr>
        <p:txBody>
          <a:bodyPr wrap="square" rtlCol="0">
            <a:spAutoFit/>
          </a:bodyPr>
          <a:lstStyle/>
          <a:p>
            <a:r>
              <a:rPr lang="pt-PT" sz="2400" b="1" dirty="0" smtClean="0"/>
              <a:t>Objetivo:</a:t>
            </a:r>
          </a:p>
          <a:p>
            <a:pPr marL="285750" indent="-285750">
              <a:buFont typeface="Arial" panose="020B0604020202020204" pitchFamily="34" charset="0"/>
              <a:buChar char="•"/>
            </a:pPr>
            <a:r>
              <a:rPr lang="pt-PT" sz="2000" dirty="0" smtClean="0"/>
              <a:t>Desenvolvimento de soluções para condução autónoma e de sistemas avanços de condução assistida</a:t>
            </a:r>
          </a:p>
          <a:p>
            <a:pPr marL="285750" indent="-285750">
              <a:buFont typeface="Arial" panose="020B0604020202020204" pitchFamily="34" charset="0"/>
              <a:buChar char="•"/>
            </a:pPr>
            <a:endParaRPr lang="pt-PT" dirty="0"/>
          </a:p>
          <a:p>
            <a:r>
              <a:rPr lang="pt-PT" sz="2400" b="1" dirty="0" smtClean="0"/>
              <a:t>Sensores:</a:t>
            </a:r>
          </a:p>
          <a:p>
            <a:pPr marL="285750" indent="-285750">
              <a:buFont typeface="Arial" panose="020B0604020202020204" pitchFamily="34" charset="0"/>
              <a:buChar char="•"/>
            </a:pPr>
            <a:r>
              <a:rPr lang="pt-PT" sz="2000" dirty="0" smtClean="0"/>
              <a:t>Câmara estéreo</a:t>
            </a:r>
          </a:p>
          <a:p>
            <a:pPr marL="285750" indent="-285750">
              <a:buFont typeface="Arial" panose="020B0604020202020204" pitchFamily="34" charset="0"/>
              <a:buChar char="•"/>
            </a:pPr>
            <a:r>
              <a:rPr lang="pt-PT" sz="2000" dirty="0" smtClean="0"/>
              <a:t>3D LIDAR</a:t>
            </a:r>
          </a:p>
          <a:p>
            <a:pPr marL="285750" indent="-285750">
              <a:buFont typeface="Arial" panose="020B0604020202020204" pitchFamily="34" charset="0"/>
              <a:buChar char="•"/>
            </a:pPr>
            <a:r>
              <a:rPr lang="pt-PT" sz="2000" dirty="0" err="1" smtClean="0"/>
              <a:t>Foveated</a:t>
            </a:r>
            <a:r>
              <a:rPr lang="pt-PT" sz="2000" dirty="0" smtClean="0"/>
              <a:t> </a:t>
            </a:r>
            <a:r>
              <a:rPr lang="pt-PT" sz="2000" dirty="0" err="1" smtClean="0"/>
              <a:t>vision</a:t>
            </a:r>
            <a:r>
              <a:rPr lang="pt-PT" sz="2000" dirty="0" smtClean="0"/>
              <a:t> </a:t>
            </a:r>
            <a:r>
              <a:rPr lang="pt-PT" sz="2000" dirty="0" err="1" smtClean="0"/>
              <a:t>unit</a:t>
            </a:r>
            <a:endParaRPr lang="pt-PT" sz="2000" dirty="0" smtClean="0"/>
          </a:p>
          <a:p>
            <a:pPr marL="285750" indent="-285750">
              <a:buFont typeface="Arial" panose="020B0604020202020204" pitchFamily="34" charset="0"/>
              <a:buChar char="•"/>
            </a:pPr>
            <a:r>
              <a:rPr lang="pt-PT" sz="2000" dirty="0" smtClean="0"/>
              <a:t>Dois lasers planares de medição de distâncias</a:t>
            </a:r>
          </a:p>
          <a:p>
            <a:pPr marL="285750" indent="-285750">
              <a:buFont typeface="Arial" panose="020B0604020202020204" pitchFamily="34" charset="0"/>
              <a:buChar char="•"/>
            </a:pPr>
            <a:r>
              <a:rPr lang="pt-PT" sz="2000" dirty="0" smtClean="0"/>
              <a:t>Um laser </a:t>
            </a:r>
            <a:r>
              <a:rPr lang="pt-PT" sz="2000" dirty="0" err="1" smtClean="0"/>
              <a:t>Hokuyo</a:t>
            </a:r>
            <a:endParaRPr lang="pt-PT" sz="2000" dirty="0" smtClean="0"/>
          </a:p>
        </p:txBody>
      </p:sp>
      <p:sp>
        <p:nvSpPr>
          <p:cNvPr id="3" name="Oval 2"/>
          <p:cNvSpPr/>
          <p:nvPr/>
        </p:nvSpPr>
        <p:spPr>
          <a:xfrm>
            <a:off x="204716" y="4524703"/>
            <a:ext cx="457200" cy="4887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2730850" y="4536897"/>
            <a:ext cx="532612" cy="60266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tângulo 4"/>
          <p:cNvSpPr/>
          <p:nvPr/>
        </p:nvSpPr>
        <p:spPr>
          <a:xfrm>
            <a:off x="6477000" y="5306096"/>
            <a:ext cx="5165501" cy="3606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319187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3"/>
          <p:cNvSpPr>
            <a:spLocks noGrp="1"/>
          </p:cNvSpPr>
          <p:nvPr>
            <p:ph type="dt" sz="half" idx="10"/>
          </p:nvPr>
        </p:nvSpPr>
        <p:spPr>
          <a:xfrm>
            <a:off x="-1" y="6492876"/>
            <a:ext cx="4135273" cy="365126"/>
          </a:xfrm>
          <a:solidFill>
            <a:schemeClr val="tx1"/>
          </a:solidFill>
        </p:spPr>
        <p:txBody>
          <a:bodyPr/>
          <a:lstStyle/>
          <a:p>
            <a:fld id="{59F697EF-C6C0-4EF5-88B9-F9A011706BDF}"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9448800" y="6492876"/>
            <a:ext cx="2743200" cy="365125"/>
          </a:xfrm>
          <a:solidFill>
            <a:srgbClr val="0D7D1A"/>
          </a:solidFill>
        </p:spPr>
        <p:txBody>
          <a:bodyPr/>
          <a:lstStyle/>
          <a:p>
            <a:fld id="{A62725FD-1EE1-4128-8E4A-AFD0F4426CD8}" type="slidenum">
              <a:rPr lang="en-GB" b="1" smtClean="0">
                <a:solidFill>
                  <a:schemeClr val="bg1"/>
                </a:solidFill>
              </a:rPr>
              <a:t>40</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dirty="0" smtClean="0"/>
              <a:t>Validação do método usando um padrão</a:t>
            </a:r>
            <a:endParaRPr lang="pt-PT" sz="4000" b="1" dirty="0" smtClean="0"/>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3"/>
          <a:stretch>
            <a:fillRect/>
          </a:stretch>
        </p:blipFill>
        <p:spPr>
          <a:xfrm>
            <a:off x="172387" y="6783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CaixaDeTexto 6"/>
          <p:cNvSpPr txBox="1"/>
          <p:nvPr/>
        </p:nvSpPr>
        <p:spPr>
          <a:xfrm>
            <a:off x="4402312" y="1255144"/>
            <a:ext cx="3826689" cy="830997"/>
          </a:xfrm>
          <a:prstGeom prst="rect">
            <a:avLst/>
          </a:prstGeom>
          <a:noFill/>
        </p:spPr>
        <p:txBody>
          <a:bodyPr wrap="none" rtlCol="0">
            <a:spAutoFit/>
          </a:bodyPr>
          <a:lstStyle/>
          <a:p>
            <a:r>
              <a:rPr lang="pt-PT" sz="2400" b="1" dirty="0" err="1" smtClean="0"/>
              <a:t>Fitting</a:t>
            </a:r>
            <a:r>
              <a:rPr lang="pt-PT" sz="2400" b="1" dirty="0" smtClean="0"/>
              <a:t> das nuvem de pontos</a:t>
            </a:r>
          </a:p>
          <a:p>
            <a:pPr algn="ctr"/>
            <a:r>
              <a:rPr lang="pt-PT" sz="2400" b="1" dirty="0" err="1" smtClean="0"/>
              <a:t>Sick</a:t>
            </a:r>
            <a:r>
              <a:rPr lang="pt-PT" sz="2400" b="1" dirty="0" smtClean="0"/>
              <a:t> LMS – </a:t>
            </a:r>
            <a:r>
              <a:rPr lang="pt-PT" sz="2400" b="1" dirty="0" err="1" smtClean="0"/>
              <a:t>Sick</a:t>
            </a:r>
            <a:r>
              <a:rPr lang="pt-PT" sz="2400" b="1" dirty="0" smtClean="0"/>
              <a:t> LMS </a:t>
            </a:r>
            <a:endParaRPr lang="en-GB" sz="2400" dirty="0"/>
          </a:p>
        </p:txBody>
      </p:sp>
      <p:pic>
        <p:nvPicPr>
          <p:cNvPr id="11" name="Imagem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725" y="2321690"/>
            <a:ext cx="5402515" cy="40518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Imagem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5912" y="2321690"/>
            <a:ext cx="5394960" cy="40462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Marcador de Posição do Rodapé 4"/>
          <p:cNvSpPr>
            <a:spLocks noGrp="1"/>
          </p:cNvSpPr>
          <p:nvPr>
            <p:ph type="ftr" sz="quarter" idx="11"/>
          </p:nvPr>
        </p:nvSpPr>
        <p:spPr>
          <a:xfrm>
            <a:off x="4135271" y="6487210"/>
            <a:ext cx="5999329" cy="370791"/>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spTree>
    <p:extLst>
      <p:ext uri="{BB962C8B-B14F-4D97-AF65-F5344CB8AC3E}">
        <p14:creationId xmlns:p14="http://schemas.microsoft.com/office/powerpoint/2010/main" val="26887150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3"/>
          <p:cNvSpPr>
            <a:spLocks noGrp="1"/>
          </p:cNvSpPr>
          <p:nvPr>
            <p:ph type="dt" sz="half" idx="10"/>
          </p:nvPr>
        </p:nvSpPr>
        <p:spPr>
          <a:xfrm>
            <a:off x="-1" y="6492876"/>
            <a:ext cx="4135273" cy="365126"/>
          </a:xfrm>
          <a:solidFill>
            <a:schemeClr val="tx1"/>
          </a:solidFill>
        </p:spPr>
        <p:txBody>
          <a:bodyPr/>
          <a:lstStyle/>
          <a:p>
            <a:fld id="{59F697EF-C6C0-4EF5-88B9-F9A011706BDF}"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9448800" y="6492876"/>
            <a:ext cx="2743200" cy="365125"/>
          </a:xfrm>
          <a:solidFill>
            <a:srgbClr val="0D7D1A"/>
          </a:solidFill>
        </p:spPr>
        <p:txBody>
          <a:bodyPr/>
          <a:lstStyle/>
          <a:p>
            <a:fld id="{A62725FD-1EE1-4128-8E4A-AFD0F4426CD8}" type="slidenum">
              <a:rPr lang="en-GB" b="1" smtClean="0">
                <a:solidFill>
                  <a:schemeClr val="bg1"/>
                </a:solidFill>
              </a:rPr>
              <a:t>41</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dirty="0" smtClean="0"/>
              <a:t>Validação do método usando um padrão</a:t>
            </a:r>
            <a:endParaRPr lang="pt-PT" sz="4000" b="1" dirty="0" smtClean="0"/>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3"/>
          <a:stretch>
            <a:fillRect/>
          </a:stretch>
        </p:blipFill>
        <p:spPr>
          <a:xfrm>
            <a:off x="172387" y="12879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Image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6436" y="2173711"/>
            <a:ext cx="5340823" cy="40056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916" y="2173711"/>
            <a:ext cx="5340824" cy="40056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Marcador de Posição do Rodapé 4"/>
          <p:cNvSpPr>
            <a:spLocks noGrp="1"/>
          </p:cNvSpPr>
          <p:nvPr>
            <p:ph type="ftr" sz="quarter" idx="11"/>
          </p:nvPr>
        </p:nvSpPr>
        <p:spPr>
          <a:xfrm>
            <a:off x="4135271" y="6492876"/>
            <a:ext cx="5999329" cy="365125"/>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sp>
        <p:nvSpPr>
          <p:cNvPr id="11" name="CaixaDeTexto 10"/>
          <p:cNvSpPr txBox="1"/>
          <p:nvPr/>
        </p:nvSpPr>
        <p:spPr>
          <a:xfrm>
            <a:off x="4135271" y="1312803"/>
            <a:ext cx="3799886" cy="830997"/>
          </a:xfrm>
          <a:prstGeom prst="rect">
            <a:avLst/>
          </a:prstGeom>
          <a:noFill/>
        </p:spPr>
        <p:txBody>
          <a:bodyPr wrap="none" rtlCol="0">
            <a:spAutoFit/>
          </a:bodyPr>
          <a:lstStyle/>
          <a:p>
            <a:r>
              <a:rPr lang="pt-PT" sz="2400" b="1" dirty="0" err="1" smtClean="0"/>
              <a:t>Fitting</a:t>
            </a:r>
            <a:r>
              <a:rPr lang="pt-PT" sz="2400" b="1" dirty="0" smtClean="0"/>
              <a:t> das nuvem de pontos</a:t>
            </a:r>
          </a:p>
          <a:p>
            <a:pPr algn="ctr"/>
            <a:r>
              <a:rPr lang="pt-PT" sz="2400" b="1" dirty="0" err="1" smtClean="0"/>
              <a:t>Sick</a:t>
            </a:r>
            <a:r>
              <a:rPr lang="pt-PT" sz="2400" b="1" dirty="0" smtClean="0"/>
              <a:t> LMS – </a:t>
            </a:r>
            <a:r>
              <a:rPr lang="pt-PT" sz="2400" b="1" dirty="0" err="1" smtClean="0"/>
              <a:t>Sick</a:t>
            </a:r>
            <a:r>
              <a:rPr lang="pt-PT" sz="2400" b="1" dirty="0" smtClean="0"/>
              <a:t> LDMRS </a:t>
            </a:r>
            <a:endParaRPr lang="en-GB" sz="2400" dirty="0"/>
          </a:p>
        </p:txBody>
      </p:sp>
    </p:spTree>
    <p:extLst>
      <p:ext uri="{BB962C8B-B14F-4D97-AF65-F5344CB8AC3E}">
        <p14:creationId xmlns:p14="http://schemas.microsoft.com/office/powerpoint/2010/main" val="14848934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3"/>
          <p:cNvSpPr>
            <a:spLocks noGrp="1"/>
          </p:cNvSpPr>
          <p:nvPr>
            <p:ph type="dt" sz="half" idx="10"/>
          </p:nvPr>
        </p:nvSpPr>
        <p:spPr>
          <a:xfrm>
            <a:off x="-1" y="6492876"/>
            <a:ext cx="4135273" cy="365126"/>
          </a:xfrm>
          <a:solidFill>
            <a:schemeClr val="tx1"/>
          </a:solidFill>
        </p:spPr>
        <p:txBody>
          <a:bodyPr/>
          <a:lstStyle/>
          <a:p>
            <a:fld id="{59F697EF-C6C0-4EF5-88B9-F9A011706BDF}"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9448800" y="6492876"/>
            <a:ext cx="2743200" cy="365125"/>
          </a:xfrm>
          <a:solidFill>
            <a:srgbClr val="0D7D1A"/>
          </a:solidFill>
        </p:spPr>
        <p:txBody>
          <a:bodyPr/>
          <a:lstStyle/>
          <a:p>
            <a:fld id="{A62725FD-1EE1-4128-8E4A-AFD0F4426CD8}" type="slidenum">
              <a:rPr lang="en-GB" b="1" smtClean="0">
                <a:solidFill>
                  <a:schemeClr val="bg1"/>
                </a:solidFill>
              </a:rPr>
              <a:t>42</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dirty="0" smtClean="0"/>
              <a:t>Validação do método usando um padrão</a:t>
            </a:r>
            <a:endParaRPr lang="pt-PT" sz="4000" b="1" dirty="0" smtClean="0"/>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3"/>
          <a:stretch>
            <a:fillRect/>
          </a:stretch>
        </p:blipFill>
        <p:spPr>
          <a:xfrm>
            <a:off x="172387" y="12879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Image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387" y="2179679"/>
            <a:ext cx="5392848" cy="40446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8527" y="2179679"/>
            <a:ext cx="5444873" cy="40836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Marcador de Posição do Rodapé 4"/>
          <p:cNvSpPr>
            <a:spLocks noGrp="1"/>
          </p:cNvSpPr>
          <p:nvPr>
            <p:ph type="ftr" sz="quarter" idx="11"/>
          </p:nvPr>
        </p:nvSpPr>
        <p:spPr>
          <a:xfrm>
            <a:off x="4135271" y="6492876"/>
            <a:ext cx="5999329" cy="365125"/>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sp>
        <p:nvSpPr>
          <p:cNvPr id="11" name="CaixaDeTexto 10"/>
          <p:cNvSpPr txBox="1"/>
          <p:nvPr/>
        </p:nvSpPr>
        <p:spPr>
          <a:xfrm>
            <a:off x="4140502" y="1315787"/>
            <a:ext cx="3799886" cy="830997"/>
          </a:xfrm>
          <a:prstGeom prst="rect">
            <a:avLst/>
          </a:prstGeom>
          <a:noFill/>
        </p:spPr>
        <p:txBody>
          <a:bodyPr wrap="none" rtlCol="0">
            <a:spAutoFit/>
          </a:bodyPr>
          <a:lstStyle/>
          <a:p>
            <a:r>
              <a:rPr lang="pt-PT" sz="2400" b="1" dirty="0" err="1" smtClean="0"/>
              <a:t>Fitting</a:t>
            </a:r>
            <a:r>
              <a:rPr lang="pt-PT" sz="2400" b="1" dirty="0" smtClean="0"/>
              <a:t> das nuvem de pontos</a:t>
            </a:r>
          </a:p>
          <a:p>
            <a:pPr algn="ctr"/>
            <a:r>
              <a:rPr lang="pt-PT" sz="2400" b="1" dirty="0" err="1" smtClean="0"/>
              <a:t>Sick</a:t>
            </a:r>
            <a:r>
              <a:rPr lang="pt-PT" sz="2400" b="1" dirty="0" smtClean="0"/>
              <a:t> LMS – Stereo </a:t>
            </a:r>
            <a:r>
              <a:rPr lang="pt-PT" sz="2400" b="1" dirty="0" err="1" smtClean="0"/>
              <a:t>System</a:t>
            </a:r>
            <a:endParaRPr lang="en-GB" sz="2400" dirty="0"/>
          </a:p>
        </p:txBody>
      </p:sp>
    </p:spTree>
    <p:extLst>
      <p:ext uri="{BB962C8B-B14F-4D97-AF65-F5344CB8AC3E}">
        <p14:creationId xmlns:p14="http://schemas.microsoft.com/office/powerpoint/2010/main" val="35959489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3"/>
          <p:cNvSpPr>
            <a:spLocks noGrp="1"/>
          </p:cNvSpPr>
          <p:nvPr>
            <p:ph type="dt" sz="half" idx="10"/>
          </p:nvPr>
        </p:nvSpPr>
        <p:spPr>
          <a:xfrm>
            <a:off x="-1" y="6492876"/>
            <a:ext cx="4135273" cy="365126"/>
          </a:xfrm>
          <a:solidFill>
            <a:schemeClr val="tx1"/>
          </a:solidFill>
        </p:spPr>
        <p:txBody>
          <a:bodyPr/>
          <a:lstStyle/>
          <a:p>
            <a:fld id="{59F697EF-C6C0-4EF5-88B9-F9A011706BDF}"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9448800" y="6492876"/>
            <a:ext cx="2743200" cy="365125"/>
          </a:xfrm>
          <a:solidFill>
            <a:srgbClr val="0D7D1A"/>
          </a:solidFill>
        </p:spPr>
        <p:txBody>
          <a:bodyPr/>
          <a:lstStyle/>
          <a:p>
            <a:fld id="{A62725FD-1EE1-4128-8E4A-AFD0F4426CD8}" type="slidenum">
              <a:rPr lang="en-GB" b="1" smtClean="0">
                <a:solidFill>
                  <a:schemeClr val="bg1"/>
                </a:solidFill>
              </a:rPr>
              <a:t>43</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dirty="0" smtClean="0"/>
              <a:t>Validação do método usando um padrão</a:t>
            </a:r>
            <a:endParaRPr lang="pt-PT" sz="4000" b="1" dirty="0" smtClean="0"/>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3"/>
          <a:stretch>
            <a:fillRect/>
          </a:stretch>
        </p:blipFill>
        <p:spPr>
          <a:xfrm>
            <a:off x="172387" y="12879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Marcador de Posição do Rodapé 4"/>
          <p:cNvSpPr>
            <a:spLocks noGrp="1"/>
          </p:cNvSpPr>
          <p:nvPr>
            <p:ph type="ftr" sz="quarter" idx="11"/>
          </p:nvPr>
        </p:nvSpPr>
        <p:spPr>
          <a:xfrm>
            <a:off x="4135271" y="6490952"/>
            <a:ext cx="5999329" cy="367049"/>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pic>
        <p:nvPicPr>
          <p:cNvPr id="5" name="Imagem 4"/>
          <p:cNvPicPr>
            <a:picLocks noChangeAspect="1"/>
          </p:cNvPicPr>
          <p:nvPr/>
        </p:nvPicPr>
        <p:blipFill>
          <a:blip r:embed="rId4"/>
          <a:stretch>
            <a:fillRect/>
          </a:stretch>
        </p:blipFill>
        <p:spPr>
          <a:xfrm>
            <a:off x="1300019" y="2674795"/>
            <a:ext cx="8896350" cy="1276350"/>
          </a:xfrm>
          <a:prstGeom prst="rect">
            <a:avLst/>
          </a:prstGeom>
        </p:spPr>
      </p:pic>
      <p:pic>
        <p:nvPicPr>
          <p:cNvPr id="7" name="Imagem 6"/>
          <p:cNvPicPr>
            <a:picLocks noChangeAspect="1"/>
          </p:cNvPicPr>
          <p:nvPr/>
        </p:nvPicPr>
        <p:blipFill>
          <a:blip r:embed="rId5"/>
          <a:stretch>
            <a:fillRect/>
          </a:stretch>
        </p:blipFill>
        <p:spPr>
          <a:xfrm>
            <a:off x="1323832" y="4451336"/>
            <a:ext cx="8848725" cy="1276350"/>
          </a:xfrm>
          <a:prstGeom prst="rect">
            <a:avLst/>
          </a:prstGeom>
        </p:spPr>
      </p:pic>
      <p:sp>
        <p:nvSpPr>
          <p:cNvPr id="12" name="CaixaDeTexto 11"/>
          <p:cNvSpPr txBox="1"/>
          <p:nvPr/>
        </p:nvSpPr>
        <p:spPr>
          <a:xfrm>
            <a:off x="424303" y="1343607"/>
            <a:ext cx="11164324" cy="830997"/>
          </a:xfrm>
          <a:prstGeom prst="rect">
            <a:avLst/>
          </a:prstGeom>
          <a:noFill/>
        </p:spPr>
        <p:txBody>
          <a:bodyPr wrap="square" rtlCol="0">
            <a:spAutoFit/>
          </a:bodyPr>
          <a:lstStyle/>
          <a:p>
            <a:r>
              <a:rPr lang="pt-PT" sz="2400" dirty="0" smtClean="0"/>
              <a:t>Desvio padrão e erro médio absoluto do “</a:t>
            </a:r>
            <a:r>
              <a:rPr lang="pt-PT" sz="2400" dirty="0" err="1" smtClean="0"/>
              <a:t>fitting</a:t>
            </a:r>
            <a:r>
              <a:rPr lang="pt-PT" sz="2400" dirty="0" smtClean="0"/>
              <a:t>” das nuvens de pontos dos sensores calibrados ao sensor de referência</a:t>
            </a:r>
            <a:endParaRPr lang="en-GB" sz="2400" dirty="0"/>
          </a:p>
        </p:txBody>
      </p:sp>
      <p:sp>
        <p:nvSpPr>
          <p:cNvPr id="13" name="CaixaDeTexto 12"/>
          <p:cNvSpPr txBox="1"/>
          <p:nvPr/>
        </p:nvSpPr>
        <p:spPr>
          <a:xfrm>
            <a:off x="1447800" y="2369091"/>
            <a:ext cx="2308774" cy="461665"/>
          </a:xfrm>
          <a:prstGeom prst="rect">
            <a:avLst/>
          </a:prstGeom>
          <a:noFill/>
        </p:spPr>
        <p:txBody>
          <a:bodyPr wrap="none" rtlCol="0">
            <a:spAutoFit/>
          </a:bodyPr>
          <a:lstStyle/>
          <a:p>
            <a:r>
              <a:rPr lang="pt-PT" sz="2400" dirty="0" smtClean="0"/>
              <a:t>Pontos interiores</a:t>
            </a:r>
            <a:endParaRPr lang="en-GB" sz="2400" dirty="0"/>
          </a:p>
        </p:txBody>
      </p:sp>
      <p:sp>
        <p:nvSpPr>
          <p:cNvPr id="15" name="CaixaDeTexto 14"/>
          <p:cNvSpPr txBox="1"/>
          <p:nvPr/>
        </p:nvSpPr>
        <p:spPr>
          <a:xfrm>
            <a:off x="1447800" y="4102907"/>
            <a:ext cx="2362378" cy="461665"/>
          </a:xfrm>
          <a:prstGeom prst="rect">
            <a:avLst/>
          </a:prstGeom>
          <a:noFill/>
        </p:spPr>
        <p:txBody>
          <a:bodyPr wrap="none" rtlCol="0">
            <a:spAutoFit/>
          </a:bodyPr>
          <a:lstStyle/>
          <a:p>
            <a:r>
              <a:rPr lang="pt-PT" sz="2400" dirty="0" smtClean="0"/>
              <a:t>Pontos exteriores</a:t>
            </a:r>
            <a:endParaRPr lang="en-GB" sz="2400" dirty="0"/>
          </a:p>
        </p:txBody>
      </p:sp>
    </p:spTree>
    <p:extLst>
      <p:ext uri="{BB962C8B-B14F-4D97-AF65-F5344CB8AC3E}">
        <p14:creationId xmlns:p14="http://schemas.microsoft.com/office/powerpoint/2010/main" val="96987208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3"/>
          <p:cNvSpPr>
            <a:spLocks noGrp="1"/>
          </p:cNvSpPr>
          <p:nvPr>
            <p:ph type="dt" sz="half" idx="10"/>
          </p:nvPr>
        </p:nvSpPr>
        <p:spPr>
          <a:xfrm>
            <a:off x="-1" y="6492876"/>
            <a:ext cx="4135273" cy="365126"/>
          </a:xfrm>
          <a:solidFill>
            <a:schemeClr val="tx1"/>
          </a:solidFill>
        </p:spPr>
        <p:txBody>
          <a:bodyPr/>
          <a:lstStyle/>
          <a:p>
            <a:fld id="{59F697EF-C6C0-4EF5-88B9-F9A011706BDF}"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9448800" y="6492876"/>
            <a:ext cx="2743200" cy="365125"/>
          </a:xfrm>
          <a:solidFill>
            <a:srgbClr val="0D7D1A"/>
          </a:solidFill>
        </p:spPr>
        <p:txBody>
          <a:bodyPr/>
          <a:lstStyle/>
          <a:p>
            <a:fld id="{A62725FD-1EE1-4128-8E4A-AFD0F4426CD8}" type="slidenum">
              <a:rPr lang="en-GB" b="1" smtClean="0">
                <a:solidFill>
                  <a:schemeClr val="bg1"/>
                </a:solidFill>
              </a:rPr>
              <a:t>44</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dirty="0" smtClean="0"/>
              <a:t>Validação do método usando um padrão</a:t>
            </a:r>
            <a:endParaRPr lang="pt-PT" sz="4000" b="1" dirty="0" smtClean="0"/>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3"/>
          <a:stretch>
            <a:fillRect/>
          </a:stretch>
        </p:blipFill>
        <p:spPr>
          <a:xfrm>
            <a:off x="172386" y="128789"/>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Marcador de Posição do Rodapé 4"/>
          <p:cNvSpPr>
            <a:spLocks noGrp="1"/>
          </p:cNvSpPr>
          <p:nvPr>
            <p:ph type="ftr" sz="quarter" idx="11"/>
          </p:nvPr>
        </p:nvSpPr>
        <p:spPr>
          <a:xfrm>
            <a:off x="4135271" y="6492876"/>
            <a:ext cx="5999329" cy="365125"/>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pic>
        <p:nvPicPr>
          <p:cNvPr id="16" name="Imagem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286" y="1350724"/>
            <a:ext cx="9806114" cy="5044008"/>
          </a:xfrm>
          <a:prstGeom prst="rect">
            <a:avLst/>
          </a:prstGeom>
        </p:spPr>
      </p:pic>
    </p:spTree>
    <p:extLst>
      <p:ext uri="{BB962C8B-B14F-4D97-AF65-F5344CB8AC3E}">
        <p14:creationId xmlns:p14="http://schemas.microsoft.com/office/powerpoint/2010/main" val="37018566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3"/>
          <p:cNvSpPr>
            <a:spLocks noGrp="1"/>
          </p:cNvSpPr>
          <p:nvPr>
            <p:ph type="dt" sz="half" idx="10"/>
          </p:nvPr>
        </p:nvSpPr>
        <p:spPr>
          <a:xfrm>
            <a:off x="-1" y="6492876"/>
            <a:ext cx="4135273" cy="365126"/>
          </a:xfrm>
          <a:solidFill>
            <a:schemeClr val="tx1"/>
          </a:solidFill>
        </p:spPr>
        <p:txBody>
          <a:bodyPr/>
          <a:lstStyle/>
          <a:p>
            <a:fld id="{59F697EF-C6C0-4EF5-88B9-F9A011706BDF}"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9448800" y="6492876"/>
            <a:ext cx="2743200" cy="365125"/>
          </a:xfrm>
          <a:solidFill>
            <a:srgbClr val="0D7D1A"/>
          </a:solidFill>
        </p:spPr>
        <p:txBody>
          <a:bodyPr/>
          <a:lstStyle/>
          <a:p>
            <a:fld id="{A62725FD-1EE1-4128-8E4A-AFD0F4426CD8}" type="slidenum">
              <a:rPr lang="en-GB" b="1" smtClean="0">
                <a:solidFill>
                  <a:schemeClr val="bg1"/>
                </a:solidFill>
              </a:rPr>
              <a:t>45</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dirty="0" smtClean="0"/>
              <a:t>Validação do método usando um padrão</a:t>
            </a:r>
            <a:endParaRPr lang="pt-PT" sz="4000" b="1" dirty="0" smtClean="0"/>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3"/>
          <a:stretch>
            <a:fillRect/>
          </a:stretch>
        </p:blipFill>
        <p:spPr>
          <a:xfrm>
            <a:off x="172387" y="12879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gem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636" y="2105571"/>
            <a:ext cx="4974908" cy="4216495"/>
          </a:xfrm>
          <a:prstGeom prst="rect">
            <a:avLst/>
          </a:prstGeom>
        </p:spPr>
      </p:pic>
      <p:pic>
        <p:nvPicPr>
          <p:cNvPr id="12" name="Imagem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9816" y="2105571"/>
            <a:ext cx="5173027" cy="4384412"/>
          </a:xfrm>
          <a:prstGeom prst="rect">
            <a:avLst/>
          </a:prstGeom>
        </p:spPr>
      </p:pic>
      <p:sp>
        <p:nvSpPr>
          <p:cNvPr id="13" name="Marcador de Posição do Rodapé 4"/>
          <p:cNvSpPr>
            <a:spLocks noGrp="1"/>
          </p:cNvSpPr>
          <p:nvPr>
            <p:ph type="ftr" sz="quarter" idx="11"/>
          </p:nvPr>
        </p:nvSpPr>
        <p:spPr>
          <a:xfrm>
            <a:off x="4135271" y="6489984"/>
            <a:ext cx="5999329" cy="368018"/>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sp>
        <p:nvSpPr>
          <p:cNvPr id="2" name="CaixaDeTexto 1"/>
          <p:cNvSpPr txBox="1"/>
          <p:nvPr/>
        </p:nvSpPr>
        <p:spPr>
          <a:xfrm>
            <a:off x="899160" y="1430474"/>
            <a:ext cx="4736810" cy="461665"/>
          </a:xfrm>
          <a:prstGeom prst="rect">
            <a:avLst/>
          </a:prstGeom>
          <a:noFill/>
        </p:spPr>
        <p:txBody>
          <a:bodyPr wrap="none" rtlCol="0">
            <a:spAutoFit/>
          </a:bodyPr>
          <a:lstStyle/>
          <a:p>
            <a:r>
              <a:rPr lang="pt-PT" sz="2400" b="1" dirty="0" smtClean="0"/>
              <a:t>Calibração com os pontos interiores</a:t>
            </a:r>
            <a:endParaRPr lang="en-GB" sz="2400" b="1" dirty="0"/>
          </a:p>
        </p:txBody>
      </p:sp>
      <p:sp>
        <p:nvSpPr>
          <p:cNvPr id="14" name="CaixaDeTexto 13"/>
          <p:cNvSpPr txBox="1"/>
          <p:nvPr/>
        </p:nvSpPr>
        <p:spPr>
          <a:xfrm>
            <a:off x="6760833" y="1491580"/>
            <a:ext cx="4790992" cy="461665"/>
          </a:xfrm>
          <a:prstGeom prst="rect">
            <a:avLst/>
          </a:prstGeom>
          <a:noFill/>
        </p:spPr>
        <p:txBody>
          <a:bodyPr wrap="none" rtlCol="0">
            <a:spAutoFit/>
          </a:bodyPr>
          <a:lstStyle/>
          <a:p>
            <a:r>
              <a:rPr lang="pt-PT" sz="2400" b="1" dirty="0" smtClean="0"/>
              <a:t>Calibração com os pontos Exteriores</a:t>
            </a:r>
            <a:endParaRPr lang="en-GB" sz="2400" b="1" dirty="0"/>
          </a:p>
        </p:txBody>
      </p:sp>
    </p:spTree>
    <p:extLst>
      <p:ext uri="{BB962C8B-B14F-4D97-AF65-F5344CB8AC3E}">
        <p14:creationId xmlns:p14="http://schemas.microsoft.com/office/powerpoint/2010/main" val="36318393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3"/>
          <p:cNvSpPr>
            <a:spLocks noGrp="1"/>
          </p:cNvSpPr>
          <p:nvPr>
            <p:ph type="dt" sz="half" idx="10"/>
          </p:nvPr>
        </p:nvSpPr>
        <p:spPr>
          <a:xfrm>
            <a:off x="-1" y="6492876"/>
            <a:ext cx="4135273" cy="365126"/>
          </a:xfrm>
          <a:solidFill>
            <a:schemeClr val="tx1"/>
          </a:solidFill>
        </p:spPr>
        <p:txBody>
          <a:bodyPr/>
          <a:lstStyle/>
          <a:p>
            <a:fld id="{59F697EF-C6C0-4EF5-88B9-F9A011706BDF}"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9448800" y="6492876"/>
            <a:ext cx="2743200" cy="365125"/>
          </a:xfrm>
          <a:solidFill>
            <a:srgbClr val="0D7D1A"/>
          </a:solidFill>
        </p:spPr>
        <p:txBody>
          <a:bodyPr/>
          <a:lstStyle/>
          <a:p>
            <a:fld id="{A62725FD-1EE1-4128-8E4A-AFD0F4426CD8}" type="slidenum">
              <a:rPr lang="en-GB" b="1" smtClean="0">
                <a:solidFill>
                  <a:schemeClr val="bg1"/>
                </a:solidFill>
              </a:rPr>
              <a:t>46</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dirty="0" smtClean="0"/>
              <a:t>Validação do método usando um padrão</a:t>
            </a:r>
            <a:endParaRPr lang="pt-PT" sz="4000" b="1" dirty="0" smtClean="0"/>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3"/>
          <a:stretch>
            <a:fillRect/>
          </a:stretch>
        </p:blipFill>
        <p:spPr>
          <a:xfrm>
            <a:off x="172387" y="12879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gem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193" y="2039168"/>
            <a:ext cx="5259848" cy="4324922"/>
          </a:xfrm>
          <a:prstGeom prst="rect">
            <a:avLst/>
          </a:prstGeom>
        </p:spPr>
      </p:pic>
      <p:pic>
        <p:nvPicPr>
          <p:cNvPr id="12" name="Imagem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6435" y="1962323"/>
            <a:ext cx="5222558" cy="4401767"/>
          </a:xfrm>
          <a:prstGeom prst="rect">
            <a:avLst/>
          </a:prstGeom>
        </p:spPr>
      </p:pic>
      <p:sp>
        <p:nvSpPr>
          <p:cNvPr id="13" name="Marcador de Posição do Rodapé 4"/>
          <p:cNvSpPr>
            <a:spLocks noGrp="1"/>
          </p:cNvSpPr>
          <p:nvPr>
            <p:ph type="ftr" sz="quarter" idx="11"/>
          </p:nvPr>
        </p:nvSpPr>
        <p:spPr>
          <a:xfrm>
            <a:off x="4135271" y="6492876"/>
            <a:ext cx="5999329" cy="365125"/>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sp>
        <p:nvSpPr>
          <p:cNvPr id="14" name="CaixaDeTexto 13"/>
          <p:cNvSpPr txBox="1"/>
          <p:nvPr/>
        </p:nvSpPr>
        <p:spPr>
          <a:xfrm>
            <a:off x="899160" y="1430474"/>
            <a:ext cx="4736810" cy="461665"/>
          </a:xfrm>
          <a:prstGeom prst="rect">
            <a:avLst/>
          </a:prstGeom>
          <a:noFill/>
        </p:spPr>
        <p:txBody>
          <a:bodyPr wrap="none" rtlCol="0">
            <a:spAutoFit/>
          </a:bodyPr>
          <a:lstStyle/>
          <a:p>
            <a:r>
              <a:rPr lang="pt-PT" sz="2400" b="1" dirty="0" smtClean="0"/>
              <a:t>Calibração com os pontos interiores</a:t>
            </a:r>
            <a:endParaRPr lang="en-GB" sz="2400" b="1" dirty="0"/>
          </a:p>
        </p:txBody>
      </p:sp>
      <p:sp>
        <p:nvSpPr>
          <p:cNvPr id="15" name="CaixaDeTexto 14"/>
          <p:cNvSpPr txBox="1"/>
          <p:nvPr/>
        </p:nvSpPr>
        <p:spPr>
          <a:xfrm>
            <a:off x="6760833" y="1491580"/>
            <a:ext cx="4790992" cy="461665"/>
          </a:xfrm>
          <a:prstGeom prst="rect">
            <a:avLst/>
          </a:prstGeom>
          <a:noFill/>
        </p:spPr>
        <p:txBody>
          <a:bodyPr wrap="none" rtlCol="0">
            <a:spAutoFit/>
          </a:bodyPr>
          <a:lstStyle/>
          <a:p>
            <a:r>
              <a:rPr lang="pt-PT" sz="2400" b="1" dirty="0" smtClean="0"/>
              <a:t>Calibração com os pontos Exteriores</a:t>
            </a:r>
            <a:endParaRPr lang="en-GB" sz="2400" b="1" dirty="0"/>
          </a:p>
        </p:txBody>
      </p:sp>
    </p:spTree>
    <p:extLst>
      <p:ext uri="{BB962C8B-B14F-4D97-AF65-F5344CB8AC3E}">
        <p14:creationId xmlns:p14="http://schemas.microsoft.com/office/powerpoint/2010/main" val="29266398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3"/>
          <p:cNvSpPr>
            <a:spLocks noGrp="1"/>
          </p:cNvSpPr>
          <p:nvPr>
            <p:ph type="dt" sz="half" idx="10"/>
          </p:nvPr>
        </p:nvSpPr>
        <p:spPr>
          <a:xfrm>
            <a:off x="-1" y="6492876"/>
            <a:ext cx="4135273" cy="365126"/>
          </a:xfrm>
          <a:solidFill>
            <a:schemeClr val="tx1"/>
          </a:solidFill>
        </p:spPr>
        <p:txBody>
          <a:bodyPr/>
          <a:lstStyle/>
          <a:p>
            <a:fld id="{59F697EF-C6C0-4EF5-88B9-F9A011706BDF}"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9448800" y="6492876"/>
            <a:ext cx="2743200" cy="365125"/>
          </a:xfrm>
          <a:solidFill>
            <a:srgbClr val="0D7D1A"/>
          </a:solidFill>
        </p:spPr>
        <p:txBody>
          <a:bodyPr/>
          <a:lstStyle/>
          <a:p>
            <a:fld id="{A62725FD-1EE1-4128-8E4A-AFD0F4426CD8}" type="slidenum">
              <a:rPr lang="en-GB" b="1" smtClean="0">
                <a:solidFill>
                  <a:schemeClr val="bg1"/>
                </a:solidFill>
              </a:rPr>
              <a:t>47</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dirty="0" smtClean="0"/>
              <a:t>Validação do método usando um padrão</a:t>
            </a:r>
            <a:endParaRPr lang="pt-PT" sz="4000" b="1" dirty="0" smtClean="0"/>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3"/>
          <a:stretch>
            <a:fillRect/>
          </a:stretch>
        </p:blipFill>
        <p:spPr>
          <a:xfrm>
            <a:off x="172387" y="12879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gem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92" y="2349883"/>
            <a:ext cx="6943077" cy="3819922"/>
          </a:xfrm>
          <a:prstGeom prst="rect">
            <a:avLst/>
          </a:prstGeom>
        </p:spPr>
      </p:pic>
      <p:pic>
        <p:nvPicPr>
          <p:cNvPr id="12" name="Imagem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6435" y="2108775"/>
            <a:ext cx="5853113" cy="4278633"/>
          </a:xfrm>
          <a:prstGeom prst="rect">
            <a:avLst/>
          </a:prstGeom>
        </p:spPr>
      </p:pic>
      <p:sp>
        <p:nvSpPr>
          <p:cNvPr id="13" name="Marcador de Posição do Rodapé 4"/>
          <p:cNvSpPr>
            <a:spLocks noGrp="1"/>
          </p:cNvSpPr>
          <p:nvPr>
            <p:ph type="ftr" sz="quarter" idx="11"/>
          </p:nvPr>
        </p:nvSpPr>
        <p:spPr>
          <a:xfrm>
            <a:off x="4135271" y="6492876"/>
            <a:ext cx="5999329" cy="365125"/>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sp>
        <p:nvSpPr>
          <p:cNvPr id="14" name="CaixaDeTexto 13"/>
          <p:cNvSpPr txBox="1"/>
          <p:nvPr/>
        </p:nvSpPr>
        <p:spPr>
          <a:xfrm>
            <a:off x="899160" y="1430474"/>
            <a:ext cx="4736810" cy="461665"/>
          </a:xfrm>
          <a:prstGeom prst="rect">
            <a:avLst/>
          </a:prstGeom>
          <a:noFill/>
        </p:spPr>
        <p:txBody>
          <a:bodyPr wrap="none" rtlCol="0">
            <a:spAutoFit/>
          </a:bodyPr>
          <a:lstStyle/>
          <a:p>
            <a:r>
              <a:rPr lang="pt-PT" sz="2400" b="1" dirty="0" smtClean="0"/>
              <a:t>Calibração com os pontos interiores</a:t>
            </a:r>
            <a:endParaRPr lang="en-GB" sz="2400" b="1" dirty="0"/>
          </a:p>
        </p:txBody>
      </p:sp>
      <p:sp>
        <p:nvSpPr>
          <p:cNvPr id="15" name="CaixaDeTexto 14"/>
          <p:cNvSpPr txBox="1"/>
          <p:nvPr/>
        </p:nvSpPr>
        <p:spPr>
          <a:xfrm>
            <a:off x="6760833" y="1491580"/>
            <a:ext cx="4790992" cy="461665"/>
          </a:xfrm>
          <a:prstGeom prst="rect">
            <a:avLst/>
          </a:prstGeom>
          <a:noFill/>
        </p:spPr>
        <p:txBody>
          <a:bodyPr wrap="none" rtlCol="0">
            <a:spAutoFit/>
          </a:bodyPr>
          <a:lstStyle/>
          <a:p>
            <a:r>
              <a:rPr lang="pt-PT" sz="2400" b="1" dirty="0" smtClean="0"/>
              <a:t>Calibração com os pontos Exteriores</a:t>
            </a:r>
            <a:endParaRPr lang="en-GB" sz="2400" b="1" dirty="0"/>
          </a:p>
        </p:txBody>
      </p:sp>
    </p:spTree>
    <p:extLst>
      <p:ext uri="{BB962C8B-B14F-4D97-AF65-F5344CB8AC3E}">
        <p14:creationId xmlns:p14="http://schemas.microsoft.com/office/powerpoint/2010/main" val="22941311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3"/>
          <p:cNvSpPr>
            <a:spLocks noGrp="1"/>
          </p:cNvSpPr>
          <p:nvPr>
            <p:ph type="dt" sz="half" idx="10"/>
          </p:nvPr>
        </p:nvSpPr>
        <p:spPr>
          <a:xfrm>
            <a:off x="-1" y="6492876"/>
            <a:ext cx="4135273" cy="365126"/>
          </a:xfrm>
          <a:solidFill>
            <a:schemeClr val="tx1"/>
          </a:solidFill>
        </p:spPr>
        <p:txBody>
          <a:bodyPr/>
          <a:lstStyle/>
          <a:p>
            <a:fld id="{59F697EF-C6C0-4EF5-88B9-F9A011706BDF}"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9448800" y="6492876"/>
            <a:ext cx="2743200" cy="365125"/>
          </a:xfrm>
          <a:solidFill>
            <a:srgbClr val="0D7D1A"/>
          </a:solidFill>
        </p:spPr>
        <p:txBody>
          <a:bodyPr/>
          <a:lstStyle/>
          <a:p>
            <a:fld id="{A62725FD-1EE1-4128-8E4A-AFD0F4426CD8}" type="slidenum">
              <a:rPr lang="en-GB" b="1" smtClean="0">
                <a:solidFill>
                  <a:schemeClr val="bg1"/>
                </a:solidFill>
              </a:rPr>
              <a:t>48</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dirty="0" smtClean="0"/>
              <a:t>Validação do método usando pontos aleatório</a:t>
            </a:r>
            <a:endParaRPr lang="pt-PT" sz="4000" b="1" dirty="0" smtClean="0"/>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3"/>
          <a:stretch>
            <a:fillRect/>
          </a:stretch>
        </p:blipFill>
        <p:spPr>
          <a:xfrm>
            <a:off x="172387" y="12879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CaixaDeTexto 6"/>
          <p:cNvSpPr txBox="1"/>
          <p:nvPr/>
        </p:nvSpPr>
        <p:spPr>
          <a:xfrm>
            <a:off x="394192" y="1524000"/>
            <a:ext cx="3622467" cy="584775"/>
          </a:xfrm>
          <a:prstGeom prst="rect">
            <a:avLst/>
          </a:prstGeom>
          <a:noFill/>
        </p:spPr>
        <p:txBody>
          <a:bodyPr wrap="none" rtlCol="0">
            <a:spAutoFit/>
          </a:bodyPr>
          <a:lstStyle/>
          <a:p>
            <a:r>
              <a:rPr lang="pt-PT" sz="3200" b="1" dirty="0" smtClean="0"/>
              <a:t>Aquisição de pontos</a:t>
            </a:r>
            <a:endParaRPr lang="en-GB" sz="2400" dirty="0"/>
          </a:p>
        </p:txBody>
      </p:sp>
      <p:pic>
        <p:nvPicPr>
          <p:cNvPr id="2" name="Image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5271" y="1282892"/>
            <a:ext cx="6692748" cy="5019561"/>
          </a:xfrm>
          <a:prstGeom prst="rect">
            <a:avLst/>
          </a:prstGeom>
        </p:spPr>
      </p:pic>
      <p:sp>
        <p:nvSpPr>
          <p:cNvPr id="13" name="Marcador de Posição do Rodapé 4"/>
          <p:cNvSpPr>
            <a:spLocks noGrp="1"/>
          </p:cNvSpPr>
          <p:nvPr>
            <p:ph type="ftr" sz="quarter" idx="11"/>
          </p:nvPr>
        </p:nvSpPr>
        <p:spPr>
          <a:xfrm>
            <a:off x="4135271" y="6492876"/>
            <a:ext cx="5999329" cy="365125"/>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spTree>
    <p:extLst>
      <p:ext uri="{BB962C8B-B14F-4D97-AF65-F5344CB8AC3E}">
        <p14:creationId xmlns:p14="http://schemas.microsoft.com/office/powerpoint/2010/main" val="296306554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3"/>
          <p:cNvSpPr>
            <a:spLocks noGrp="1"/>
          </p:cNvSpPr>
          <p:nvPr>
            <p:ph type="dt" sz="half" idx="10"/>
          </p:nvPr>
        </p:nvSpPr>
        <p:spPr>
          <a:xfrm>
            <a:off x="-1" y="6492876"/>
            <a:ext cx="4135273" cy="365126"/>
          </a:xfrm>
          <a:solidFill>
            <a:schemeClr val="tx1"/>
          </a:solidFill>
        </p:spPr>
        <p:txBody>
          <a:bodyPr/>
          <a:lstStyle/>
          <a:p>
            <a:fld id="{59F697EF-C6C0-4EF5-88B9-F9A011706BDF}"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9448800" y="6492876"/>
            <a:ext cx="2743200" cy="365125"/>
          </a:xfrm>
          <a:solidFill>
            <a:srgbClr val="0D7D1A"/>
          </a:solidFill>
        </p:spPr>
        <p:txBody>
          <a:bodyPr/>
          <a:lstStyle/>
          <a:p>
            <a:fld id="{A62725FD-1EE1-4128-8E4A-AFD0F4426CD8}" type="slidenum">
              <a:rPr lang="en-GB" b="1" smtClean="0">
                <a:solidFill>
                  <a:schemeClr val="bg1"/>
                </a:solidFill>
              </a:rPr>
              <a:t>49</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dirty="0" smtClean="0"/>
              <a:t>Validação do método usando pontos aleatório</a:t>
            </a:r>
            <a:endParaRPr lang="pt-PT" sz="4000" b="1" dirty="0" smtClean="0"/>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3"/>
          <a:stretch>
            <a:fillRect/>
          </a:stretch>
        </p:blipFill>
        <p:spPr>
          <a:xfrm>
            <a:off x="172387" y="12879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Image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 y="2138619"/>
            <a:ext cx="10439400" cy="4225471"/>
          </a:xfrm>
          <a:prstGeom prst="rect">
            <a:avLst/>
          </a:prstGeom>
        </p:spPr>
      </p:pic>
      <p:sp>
        <p:nvSpPr>
          <p:cNvPr id="11" name="Marcador de Posição do Rodapé 4"/>
          <p:cNvSpPr>
            <a:spLocks noGrp="1"/>
          </p:cNvSpPr>
          <p:nvPr>
            <p:ph type="ftr" sz="quarter" idx="11"/>
          </p:nvPr>
        </p:nvSpPr>
        <p:spPr>
          <a:xfrm>
            <a:off x="4135271" y="6492876"/>
            <a:ext cx="5999329" cy="365125"/>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sp>
        <p:nvSpPr>
          <p:cNvPr id="12" name="CaixaDeTexto 11"/>
          <p:cNvSpPr txBox="1"/>
          <p:nvPr/>
        </p:nvSpPr>
        <p:spPr>
          <a:xfrm>
            <a:off x="4140502" y="1315787"/>
            <a:ext cx="3799886" cy="830997"/>
          </a:xfrm>
          <a:prstGeom prst="rect">
            <a:avLst/>
          </a:prstGeom>
          <a:noFill/>
        </p:spPr>
        <p:txBody>
          <a:bodyPr wrap="none" rtlCol="0">
            <a:spAutoFit/>
          </a:bodyPr>
          <a:lstStyle/>
          <a:p>
            <a:r>
              <a:rPr lang="pt-PT" sz="2400" b="1" dirty="0" err="1" smtClean="0"/>
              <a:t>Fitting</a:t>
            </a:r>
            <a:r>
              <a:rPr lang="pt-PT" sz="2400" b="1" dirty="0" smtClean="0"/>
              <a:t> das nuvem de pontos</a:t>
            </a:r>
          </a:p>
          <a:p>
            <a:pPr algn="ctr"/>
            <a:r>
              <a:rPr lang="pt-PT" sz="2400" b="1" dirty="0" err="1" smtClean="0"/>
              <a:t>Sick</a:t>
            </a:r>
            <a:r>
              <a:rPr lang="pt-PT" sz="2400" b="1" dirty="0" smtClean="0"/>
              <a:t> LMS – </a:t>
            </a:r>
            <a:r>
              <a:rPr lang="pt-PT" sz="2400" b="1" dirty="0" err="1"/>
              <a:t>Sick</a:t>
            </a:r>
            <a:r>
              <a:rPr lang="pt-PT" sz="2400" b="1" dirty="0"/>
              <a:t> LMS </a:t>
            </a:r>
            <a:endParaRPr lang="en-GB" sz="2400" dirty="0"/>
          </a:p>
        </p:txBody>
      </p:sp>
    </p:spTree>
    <p:extLst>
      <p:ext uri="{BB962C8B-B14F-4D97-AF65-F5344CB8AC3E}">
        <p14:creationId xmlns:p14="http://schemas.microsoft.com/office/powerpoint/2010/main" val="8163485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3"/>
          <p:cNvSpPr>
            <a:spLocks noGrp="1"/>
          </p:cNvSpPr>
          <p:nvPr>
            <p:ph type="dt" sz="half" idx="10"/>
          </p:nvPr>
        </p:nvSpPr>
        <p:spPr>
          <a:xfrm>
            <a:off x="-1" y="6492875"/>
            <a:ext cx="4135273" cy="365126"/>
          </a:xfrm>
          <a:solidFill>
            <a:schemeClr val="tx1"/>
          </a:solidFill>
        </p:spPr>
        <p:txBody>
          <a:bodyPr/>
          <a:lstStyle/>
          <a:p>
            <a:fld id="{1D907B08-C4D9-4210-82D7-C244BF537744}"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9448800" y="6492876"/>
            <a:ext cx="2743200" cy="365125"/>
          </a:xfrm>
          <a:solidFill>
            <a:srgbClr val="0D7D1A"/>
          </a:solidFill>
        </p:spPr>
        <p:txBody>
          <a:bodyPr/>
          <a:lstStyle/>
          <a:p>
            <a:fld id="{A62725FD-1EE1-4128-8E4A-AFD0F4426CD8}" type="slidenum">
              <a:rPr lang="en-GB" b="1" smtClean="0">
                <a:solidFill>
                  <a:schemeClr val="bg1"/>
                </a:solidFill>
              </a:rPr>
              <a:t>5</a:t>
            </a:fld>
            <a:endParaRPr lang="en-GB" b="1" dirty="0">
              <a:solidFill>
                <a:schemeClr val="bg1"/>
              </a:solidFill>
            </a:endParaRPr>
          </a:p>
        </p:txBody>
      </p:sp>
      <p:sp>
        <p:nvSpPr>
          <p:cNvPr id="9" name="Retângulo 8"/>
          <p:cNvSpPr/>
          <p:nvPr/>
        </p:nvSpPr>
        <p:spPr>
          <a:xfrm>
            <a:off x="1323833" y="0"/>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b="1" dirty="0" smtClean="0"/>
              <a:t>Objetivo</a:t>
            </a:r>
            <a:endParaRPr lang="pt-PT" sz="4000" b="1" dirty="0"/>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3"/>
          <a:stretch>
            <a:fillRect/>
          </a:stretch>
        </p:blipFill>
        <p:spPr>
          <a:xfrm>
            <a:off x="172387" y="12879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CaixaDeTexto 1"/>
          <p:cNvSpPr txBox="1"/>
          <p:nvPr/>
        </p:nvSpPr>
        <p:spPr>
          <a:xfrm>
            <a:off x="549946" y="2231690"/>
            <a:ext cx="11267059" cy="1815882"/>
          </a:xfrm>
          <a:prstGeom prst="rect">
            <a:avLst/>
          </a:prstGeom>
          <a:noFill/>
        </p:spPr>
        <p:txBody>
          <a:bodyPr wrap="none" rtlCol="0">
            <a:spAutoFit/>
          </a:bodyPr>
          <a:lstStyle/>
          <a:p>
            <a:r>
              <a:rPr lang="pt-PT" sz="2800" b="1" dirty="0" smtClean="0"/>
              <a:t>Desenvolvimento de um método  para a calibração de diferentes sensores:</a:t>
            </a:r>
          </a:p>
          <a:p>
            <a:pPr marL="457200" indent="-457200">
              <a:buFont typeface="Arial" panose="020B0604020202020204" pitchFamily="34" charset="0"/>
              <a:buChar char="•"/>
            </a:pPr>
            <a:r>
              <a:rPr lang="pt-PT" sz="2800" dirty="0" smtClean="0"/>
              <a:t>Criar um algoritmo para a deteção da bola </a:t>
            </a:r>
            <a:r>
              <a:rPr lang="pt-PT" sz="2800" dirty="0" smtClean="0"/>
              <a:t>com os sensores</a:t>
            </a:r>
            <a:endParaRPr lang="pt-PT" sz="2800" dirty="0"/>
          </a:p>
          <a:p>
            <a:pPr marL="457200" indent="-457200">
              <a:buFont typeface="Arial" panose="020B0604020202020204" pitchFamily="34" charset="0"/>
              <a:buChar char="•"/>
            </a:pPr>
            <a:r>
              <a:rPr lang="pt-PT" sz="2800" dirty="0" smtClean="0"/>
              <a:t>Criar um algoritmo para a calibração dos </a:t>
            </a:r>
            <a:r>
              <a:rPr lang="pt-PT" sz="2800" dirty="0" smtClean="0"/>
              <a:t>sensores</a:t>
            </a:r>
            <a:endParaRPr lang="pt-PT" sz="2800" dirty="0" smtClean="0"/>
          </a:p>
          <a:p>
            <a:pPr marL="457200" indent="-457200">
              <a:buFont typeface="Arial" panose="020B0604020202020204" pitchFamily="34" charset="0"/>
              <a:buChar char="•"/>
            </a:pPr>
            <a:r>
              <a:rPr lang="pt-PT" sz="2800" dirty="0" smtClean="0"/>
              <a:t>Testar </a:t>
            </a:r>
            <a:r>
              <a:rPr lang="pt-PT" sz="2800" dirty="0" smtClean="0"/>
              <a:t>e avaliar o método de calibração</a:t>
            </a:r>
            <a:endParaRPr lang="en-GB" sz="2800" dirty="0"/>
          </a:p>
        </p:txBody>
      </p:sp>
      <p:sp>
        <p:nvSpPr>
          <p:cNvPr id="12" name="Marcador de Posição do Rodapé 4"/>
          <p:cNvSpPr>
            <a:spLocks noGrp="1"/>
          </p:cNvSpPr>
          <p:nvPr>
            <p:ph type="ftr" sz="quarter" idx="11"/>
          </p:nvPr>
        </p:nvSpPr>
        <p:spPr>
          <a:xfrm>
            <a:off x="4135271" y="6492874"/>
            <a:ext cx="5999329" cy="365127"/>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spTree>
    <p:extLst>
      <p:ext uri="{BB962C8B-B14F-4D97-AF65-F5344CB8AC3E}">
        <p14:creationId xmlns:p14="http://schemas.microsoft.com/office/powerpoint/2010/main" val="21662106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3"/>
          <p:cNvSpPr>
            <a:spLocks noGrp="1"/>
          </p:cNvSpPr>
          <p:nvPr>
            <p:ph type="dt" sz="half" idx="10"/>
          </p:nvPr>
        </p:nvSpPr>
        <p:spPr>
          <a:xfrm>
            <a:off x="-1" y="6492876"/>
            <a:ext cx="4135273" cy="365126"/>
          </a:xfrm>
          <a:solidFill>
            <a:schemeClr val="tx1"/>
          </a:solidFill>
        </p:spPr>
        <p:txBody>
          <a:bodyPr/>
          <a:lstStyle/>
          <a:p>
            <a:fld id="{59F697EF-C6C0-4EF5-88B9-F9A011706BDF}"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9448800" y="6492876"/>
            <a:ext cx="2743200" cy="365125"/>
          </a:xfrm>
          <a:solidFill>
            <a:srgbClr val="0D7D1A"/>
          </a:solidFill>
        </p:spPr>
        <p:txBody>
          <a:bodyPr/>
          <a:lstStyle/>
          <a:p>
            <a:fld id="{A62725FD-1EE1-4128-8E4A-AFD0F4426CD8}" type="slidenum">
              <a:rPr lang="en-GB" b="1" smtClean="0">
                <a:solidFill>
                  <a:schemeClr val="bg1"/>
                </a:solidFill>
              </a:rPr>
              <a:t>50</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dirty="0" smtClean="0"/>
              <a:t>Validação do método usando pontos aleatório</a:t>
            </a:r>
            <a:endParaRPr lang="pt-PT" sz="4000" b="1" dirty="0" smtClean="0"/>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3"/>
          <a:stretch>
            <a:fillRect/>
          </a:stretch>
        </p:blipFill>
        <p:spPr>
          <a:xfrm>
            <a:off x="172387" y="12879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Image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39" y="2067821"/>
            <a:ext cx="10932485" cy="4425054"/>
          </a:xfrm>
          <a:prstGeom prst="rect">
            <a:avLst/>
          </a:prstGeom>
        </p:spPr>
      </p:pic>
      <p:sp>
        <p:nvSpPr>
          <p:cNvPr id="11" name="Marcador de Posição do Rodapé 4"/>
          <p:cNvSpPr>
            <a:spLocks noGrp="1"/>
          </p:cNvSpPr>
          <p:nvPr>
            <p:ph type="ftr" sz="quarter" idx="11"/>
          </p:nvPr>
        </p:nvSpPr>
        <p:spPr>
          <a:xfrm>
            <a:off x="4135271" y="6492876"/>
            <a:ext cx="5999329" cy="365126"/>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sp>
        <p:nvSpPr>
          <p:cNvPr id="12" name="CaixaDeTexto 11"/>
          <p:cNvSpPr txBox="1"/>
          <p:nvPr/>
        </p:nvSpPr>
        <p:spPr>
          <a:xfrm>
            <a:off x="4140502" y="1315787"/>
            <a:ext cx="3799886" cy="830997"/>
          </a:xfrm>
          <a:prstGeom prst="rect">
            <a:avLst/>
          </a:prstGeom>
          <a:noFill/>
        </p:spPr>
        <p:txBody>
          <a:bodyPr wrap="none" rtlCol="0">
            <a:spAutoFit/>
          </a:bodyPr>
          <a:lstStyle/>
          <a:p>
            <a:r>
              <a:rPr lang="pt-PT" sz="2400" b="1" dirty="0" err="1" smtClean="0"/>
              <a:t>Fitting</a:t>
            </a:r>
            <a:r>
              <a:rPr lang="pt-PT" sz="2400" b="1" dirty="0" smtClean="0"/>
              <a:t> das nuvem de pontos</a:t>
            </a:r>
          </a:p>
          <a:p>
            <a:pPr algn="ctr"/>
            <a:r>
              <a:rPr lang="pt-PT" sz="2400" b="1" dirty="0" err="1" smtClean="0"/>
              <a:t>Sick</a:t>
            </a:r>
            <a:r>
              <a:rPr lang="pt-PT" sz="2400" b="1" dirty="0" smtClean="0"/>
              <a:t> LMS – </a:t>
            </a:r>
            <a:r>
              <a:rPr lang="pt-PT" sz="2400" b="1" dirty="0" err="1"/>
              <a:t>Sick</a:t>
            </a:r>
            <a:r>
              <a:rPr lang="pt-PT" sz="2400" b="1" dirty="0"/>
              <a:t> </a:t>
            </a:r>
            <a:r>
              <a:rPr lang="pt-PT" sz="2400" b="1" dirty="0" smtClean="0"/>
              <a:t>LD-MRS </a:t>
            </a:r>
            <a:endParaRPr lang="en-GB" sz="2400" dirty="0"/>
          </a:p>
        </p:txBody>
      </p:sp>
    </p:spTree>
    <p:extLst>
      <p:ext uri="{BB962C8B-B14F-4D97-AF65-F5344CB8AC3E}">
        <p14:creationId xmlns:p14="http://schemas.microsoft.com/office/powerpoint/2010/main" val="35079102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3"/>
          <p:cNvSpPr>
            <a:spLocks noGrp="1"/>
          </p:cNvSpPr>
          <p:nvPr>
            <p:ph type="dt" sz="half" idx="10"/>
          </p:nvPr>
        </p:nvSpPr>
        <p:spPr>
          <a:xfrm>
            <a:off x="-1" y="6492876"/>
            <a:ext cx="4135273" cy="365126"/>
          </a:xfrm>
          <a:solidFill>
            <a:schemeClr val="tx1"/>
          </a:solidFill>
        </p:spPr>
        <p:txBody>
          <a:bodyPr/>
          <a:lstStyle/>
          <a:p>
            <a:fld id="{59F697EF-C6C0-4EF5-88B9-F9A011706BDF}"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9448800" y="6492876"/>
            <a:ext cx="2743200" cy="365125"/>
          </a:xfrm>
          <a:solidFill>
            <a:srgbClr val="0D7D1A"/>
          </a:solidFill>
        </p:spPr>
        <p:txBody>
          <a:bodyPr/>
          <a:lstStyle/>
          <a:p>
            <a:fld id="{A62725FD-1EE1-4128-8E4A-AFD0F4426CD8}" type="slidenum">
              <a:rPr lang="en-GB" b="1" smtClean="0">
                <a:solidFill>
                  <a:schemeClr val="bg1"/>
                </a:solidFill>
              </a:rPr>
              <a:t>51</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dirty="0" smtClean="0"/>
              <a:t>Validação do método usando pontos aleatório</a:t>
            </a:r>
            <a:endParaRPr lang="pt-PT" sz="4000" b="1" dirty="0" smtClean="0"/>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3"/>
          <a:stretch>
            <a:fillRect/>
          </a:stretch>
        </p:blipFill>
        <p:spPr>
          <a:xfrm>
            <a:off x="172387" y="6783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Image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720" y="2036496"/>
            <a:ext cx="11009876" cy="4456379"/>
          </a:xfrm>
          <a:prstGeom prst="rect">
            <a:avLst/>
          </a:prstGeom>
        </p:spPr>
      </p:pic>
      <p:sp>
        <p:nvSpPr>
          <p:cNvPr id="11" name="Marcador de Posição do Rodapé 4"/>
          <p:cNvSpPr>
            <a:spLocks noGrp="1"/>
          </p:cNvSpPr>
          <p:nvPr>
            <p:ph type="ftr" sz="quarter" idx="11"/>
          </p:nvPr>
        </p:nvSpPr>
        <p:spPr>
          <a:xfrm>
            <a:off x="4135271" y="6492876"/>
            <a:ext cx="5999329" cy="365126"/>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sp>
        <p:nvSpPr>
          <p:cNvPr id="12" name="CaixaDeTexto 11"/>
          <p:cNvSpPr txBox="1"/>
          <p:nvPr/>
        </p:nvSpPr>
        <p:spPr>
          <a:xfrm>
            <a:off x="4140502" y="1315787"/>
            <a:ext cx="3799886" cy="830997"/>
          </a:xfrm>
          <a:prstGeom prst="rect">
            <a:avLst/>
          </a:prstGeom>
          <a:noFill/>
        </p:spPr>
        <p:txBody>
          <a:bodyPr wrap="none" rtlCol="0">
            <a:spAutoFit/>
          </a:bodyPr>
          <a:lstStyle/>
          <a:p>
            <a:r>
              <a:rPr lang="pt-PT" sz="2400" b="1" dirty="0" err="1" smtClean="0"/>
              <a:t>Fitting</a:t>
            </a:r>
            <a:r>
              <a:rPr lang="pt-PT" sz="2400" b="1" dirty="0" smtClean="0"/>
              <a:t> das nuvem de pontos</a:t>
            </a:r>
          </a:p>
          <a:p>
            <a:pPr algn="ctr"/>
            <a:r>
              <a:rPr lang="pt-PT" sz="2400" b="1" dirty="0" err="1" smtClean="0"/>
              <a:t>Sick</a:t>
            </a:r>
            <a:r>
              <a:rPr lang="pt-PT" sz="2400" b="1" dirty="0" smtClean="0"/>
              <a:t> LMS – Stereo </a:t>
            </a:r>
            <a:r>
              <a:rPr lang="pt-PT" sz="2400" b="1" dirty="0" err="1" smtClean="0"/>
              <a:t>System</a:t>
            </a:r>
            <a:r>
              <a:rPr lang="pt-PT" sz="2400" b="1" dirty="0" smtClean="0"/>
              <a:t> </a:t>
            </a:r>
            <a:endParaRPr lang="en-GB" sz="2400" dirty="0"/>
          </a:p>
        </p:txBody>
      </p:sp>
    </p:spTree>
    <p:extLst>
      <p:ext uri="{BB962C8B-B14F-4D97-AF65-F5344CB8AC3E}">
        <p14:creationId xmlns:p14="http://schemas.microsoft.com/office/powerpoint/2010/main" val="150594091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3"/>
          <p:cNvSpPr>
            <a:spLocks noGrp="1"/>
          </p:cNvSpPr>
          <p:nvPr>
            <p:ph type="dt" sz="half" idx="10"/>
          </p:nvPr>
        </p:nvSpPr>
        <p:spPr>
          <a:xfrm>
            <a:off x="-1" y="6492876"/>
            <a:ext cx="4135273" cy="365126"/>
          </a:xfrm>
          <a:solidFill>
            <a:schemeClr val="tx1"/>
          </a:solidFill>
        </p:spPr>
        <p:txBody>
          <a:bodyPr/>
          <a:lstStyle/>
          <a:p>
            <a:fld id="{59F697EF-C6C0-4EF5-88B9-F9A011706BDF}"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9448800" y="6492876"/>
            <a:ext cx="2743200" cy="365125"/>
          </a:xfrm>
          <a:solidFill>
            <a:srgbClr val="0D7D1A"/>
          </a:solidFill>
        </p:spPr>
        <p:txBody>
          <a:bodyPr/>
          <a:lstStyle/>
          <a:p>
            <a:fld id="{A62725FD-1EE1-4128-8E4A-AFD0F4426CD8}" type="slidenum">
              <a:rPr lang="en-GB" b="1" smtClean="0">
                <a:solidFill>
                  <a:schemeClr val="bg1"/>
                </a:solidFill>
              </a:rPr>
              <a:t>52</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dirty="0" smtClean="0"/>
              <a:t>Validação do método usando pontos aleatório</a:t>
            </a:r>
            <a:endParaRPr lang="pt-PT" sz="4000" b="1" dirty="0" smtClean="0"/>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3"/>
          <a:stretch>
            <a:fillRect/>
          </a:stretch>
        </p:blipFill>
        <p:spPr>
          <a:xfrm>
            <a:off x="172387" y="12879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Marcador de Posição do Rodapé 4"/>
          <p:cNvSpPr>
            <a:spLocks noGrp="1"/>
          </p:cNvSpPr>
          <p:nvPr>
            <p:ph type="ftr" sz="quarter" idx="11"/>
          </p:nvPr>
        </p:nvSpPr>
        <p:spPr>
          <a:xfrm>
            <a:off x="4135271" y="6492876"/>
            <a:ext cx="5999329" cy="365125"/>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sp>
        <p:nvSpPr>
          <p:cNvPr id="12" name="CaixaDeTexto 11"/>
          <p:cNvSpPr txBox="1"/>
          <p:nvPr/>
        </p:nvSpPr>
        <p:spPr>
          <a:xfrm>
            <a:off x="490407" y="1931953"/>
            <a:ext cx="11164324" cy="830997"/>
          </a:xfrm>
          <a:prstGeom prst="rect">
            <a:avLst/>
          </a:prstGeom>
          <a:noFill/>
        </p:spPr>
        <p:txBody>
          <a:bodyPr wrap="square" rtlCol="0">
            <a:spAutoFit/>
          </a:bodyPr>
          <a:lstStyle/>
          <a:p>
            <a:r>
              <a:rPr lang="pt-PT" sz="2400" dirty="0" smtClean="0"/>
              <a:t>Desvio padrão e erro médio absoluto do “</a:t>
            </a:r>
            <a:r>
              <a:rPr lang="pt-PT" sz="2400" dirty="0" err="1" smtClean="0"/>
              <a:t>fitting</a:t>
            </a:r>
            <a:r>
              <a:rPr lang="pt-PT" sz="2400" dirty="0" smtClean="0"/>
              <a:t>” das nuvens de pontos dos sensores calibrados ao sensor de referência</a:t>
            </a:r>
            <a:endParaRPr lang="en-GB" sz="2400" dirty="0"/>
          </a:p>
        </p:txBody>
      </p:sp>
      <p:pic>
        <p:nvPicPr>
          <p:cNvPr id="2" name="Imagem 1"/>
          <p:cNvPicPr>
            <a:picLocks noChangeAspect="1"/>
          </p:cNvPicPr>
          <p:nvPr/>
        </p:nvPicPr>
        <p:blipFill>
          <a:blip r:embed="rId4"/>
          <a:stretch>
            <a:fillRect/>
          </a:stretch>
        </p:blipFill>
        <p:spPr>
          <a:xfrm>
            <a:off x="661916" y="3301364"/>
            <a:ext cx="10821307" cy="1438275"/>
          </a:xfrm>
          <a:prstGeom prst="rect">
            <a:avLst/>
          </a:prstGeom>
        </p:spPr>
      </p:pic>
    </p:spTree>
    <p:extLst>
      <p:ext uri="{BB962C8B-B14F-4D97-AF65-F5344CB8AC3E}">
        <p14:creationId xmlns:p14="http://schemas.microsoft.com/office/powerpoint/2010/main" val="1373207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5670" y="2147609"/>
            <a:ext cx="5355908" cy="4539413"/>
          </a:xfrm>
          <a:prstGeom prst="rect">
            <a:avLst/>
          </a:prstGeom>
        </p:spPr>
      </p:pic>
      <p:sp>
        <p:nvSpPr>
          <p:cNvPr id="4" name="Marcador de Posição da Data 3"/>
          <p:cNvSpPr>
            <a:spLocks noGrp="1"/>
          </p:cNvSpPr>
          <p:nvPr>
            <p:ph type="dt" sz="half" idx="10"/>
          </p:nvPr>
        </p:nvSpPr>
        <p:spPr>
          <a:xfrm>
            <a:off x="-1" y="6492876"/>
            <a:ext cx="4135273" cy="365126"/>
          </a:xfrm>
          <a:solidFill>
            <a:schemeClr val="tx1"/>
          </a:solidFill>
        </p:spPr>
        <p:txBody>
          <a:bodyPr/>
          <a:lstStyle/>
          <a:p>
            <a:fld id="{59F697EF-C6C0-4EF5-88B9-F9A011706BDF}"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9448800" y="6492876"/>
            <a:ext cx="2743200" cy="365125"/>
          </a:xfrm>
          <a:solidFill>
            <a:srgbClr val="0D7D1A"/>
          </a:solidFill>
        </p:spPr>
        <p:txBody>
          <a:bodyPr/>
          <a:lstStyle/>
          <a:p>
            <a:fld id="{A62725FD-1EE1-4128-8E4A-AFD0F4426CD8}" type="slidenum">
              <a:rPr lang="en-GB" b="1" smtClean="0">
                <a:solidFill>
                  <a:schemeClr val="bg1"/>
                </a:solidFill>
              </a:rPr>
              <a:t>53</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dirty="0" smtClean="0"/>
              <a:t>Validação do método usando pontos aleatório</a:t>
            </a:r>
            <a:endParaRPr lang="pt-PT" sz="4000" b="1" dirty="0" smtClean="0"/>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4"/>
          <a:stretch>
            <a:fillRect/>
          </a:stretch>
        </p:blipFill>
        <p:spPr>
          <a:xfrm>
            <a:off x="172387" y="12879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387" y="1411684"/>
            <a:ext cx="5843283" cy="3005631"/>
          </a:xfrm>
          <a:prstGeom prst="rect">
            <a:avLst/>
          </a:prstGeom>
        </p:spPr>
      </p:pic>
      <p:sp>
        <p:nvSpPr>
          <p:cNvPr id="11" name="Marcador de Posição do Rodapé 4"/>
          <p:cNvSpPr>
            <a:spLocks noGrp="1"/>
          </p:cNvSpPr>
          <p:nvPr>
            <p:ph type="ftr" sz="quarter" idx="11"/>
          </p:nvPr>
        </p:nvSpPr>
        <p:spPr>
          <a:xfrm>
            <a:off x="4135271" y="6492876"/>
            <a:ext cx="5999329" cy="365125"/>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spTree>
    <p:extLst>
      <p:ext uri="{BB962C8B-B14F-4D97-AF65-F5344CB8AC3E}">
        <p14:creationId xmlns:p14="http://schemas.microsoft.com/office/powerpoint/2010/main" val="241479700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3"/>
          <p:cNvSpPr>
            <a:spLocks noGrp="1"/>
          </p:cNvSpPr>
          <p:nvPr>
            <p:ph type="dt" sz="half" idx="10"/>
          </p:nvPr>
        </p:nvSpPr>
        <p:spPr>
          <a:xfrm>
            <a:off x="-1" y="6492875"/>
            <a:ext cx="4135273" cy="365126"/>
          </a:xfrm>
          <a:solidFill>
            <a:schemeClr val="tx1"/>
          </a:solidFill>
        </p:spPr>
        <p:txBody>
          <a:bodyPr/>
          <a:lstStyle/>
          <a:p>
            <a:fld id="{5DA0F022-745C-4937-9CA0-73B1E37389DA}"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9448800" y="6492876"/>
            <a:ext cx="2743200" cy="365125"/>
          </a:xfrm>
          <a:solidFill>
            <a:srgbClr val="0D7D1A"/>
          </a:solidFill>
        </p:spPr>
        <p:txBody>
          <a:bodyPr/>
          <a:lstStyle/>
          <a:p>
            <a:fld id="{A62725FD-1EE1-4128-8E4A-AFD0F4426CD8}" type="slidenum">
              <a:rPr lang="en-GB" b="1" smtClean="0">
                <a:solidFill>
                  <a:schemeClr val="bg1"/>
                </a:solidFill>
              </a:rPr>
              <a:t>54</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b="1" dirty="0" smtClean="0"/>
              <a:t>Conclusões</a:t>
            </a:r>
            <a:endParaRPr lang="pt-PT" sz="4000" b="1" dirty="0"/>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3"/>
          <a:stretch>
            <a:fillRect/>
          </a:stretch>
        </p:blipFill>
        <p:spPr>
          <a:xfrm>
            <a:off x="172387" y="12879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CaixaDeTexto 1"/>
          <p:cNvSpPr txBox="1"/>
          <p:nvPr/>
        </p:nvSpPr>
        <p:spPr>
          <a:xfrm>
            <a:off x="661916" y="1948891"/>
            <a:ext cx="10549719" cy="3046988"/>
          </a:xfrm>
          <a:prstGeom prst="rect">
            <a:avLst/>
          </a:prstGeom>
          <a:noFill/>
        </p:spPr>
        <p:txBody>
          <a:bodyPr wrap="square" rtlCol="0">
            <a:spAutoFit/>
          </a:bodyPr>
          <a:lstStyle/>
          <a:p>
            <a:pPr marL="285750" indent="-285750">
              <a:buFont typeface="Arial" panose="020B0604020202020204" pitchFamily="34" charset="0"/>
              <a:buChar char="•"/>
            </a:pPr>
            <a:r>
              <a:rPr lang="pt-PT" sz="3200" dirty="0" smtClean="0"/>
              <a:t>O método de calibração foi implementado com sucesso</a:t>
            </a:r>
          </a:p>
          <a:p>
            <a:pPr marL="285750" indent="-285750">
              <a:buFont typeface="Arial" panose="020B0604020202020204" pitchFamily="34" charset="0"/>
              <a:buChar char="•"/>
            </a:pPr>
            <a:r>
              <a:rPr lang="pt-PT" sz="3200" dirty="0" smtClean="0"/>
              <a:t>O método utilizado para a deteção da bola nos lasers verificou-se adequado</a:t>
            </a:r>
          </a:p>
          <a:p>
            <a:pPr marL="285750" indent="-285750">
              <a:buFont typeface="Arial" panose="020B0604020202020204" pitchFamily="34" charset="0"/>
              <a:buChar char="•"/>
            </a:pPr>
            <a:r>
              <a:rPr lang="pt-PT" sz="3200" dirty="0" smtClean="0"/>
              <a:t>O método para a deteção da bola com as câmaras apresenta limitações</a:t>
            </a:r>
          </a:p>
          <a:p>
            <a:pPr marL="285750" indent="-285750">
              <a:buFont typeface="Arial" panose="020B0604020202020204" pitchFamily="34" charset="0"/>
              <a:buChar char="•"/>
            </a:pPr>
            <a:r>
              <a:rPr lang="pt-PT" sz="3200" dirty="0" smtClean="0"/>
              <a:t>Versatilidade do método de calibração</a:t>
            </a:r>
            <a:endParaRPr lang="en-GB" sz="3200" dirty="0"/>
          </a:p>
        </p:txBody>
      </p:sp>
      <p:sp>
        <p:nvSpPr>
          <p:cNvPr id="11" name="Marcador de Posição do Rodapé 4"/>
          <p:cNvSpPr>
            <a:spLocks noGrp="1"/>
          </p:cNvSpPr>
          <p:nvPr>
            <p:ph type="ftr" sz="quarter" idx="11"/>
          </p:nvPr>
        </p:nvSpPr>
        <p:spPr>
          <a:xfrm>
            <a:off x="4135271" y="6492876"/>
            <a:ext cx="5999329" cy="365126"/>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spTree>
    <p:extLst>
      <p:ext uri="{BB962C8B-B14F-4D97-AF65-F5344CB8AC3E}">
        <p14:creationId xmlns:p14="http://schemas.microsoft.com/office/powerpoint/2010/main" val="7160895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3"/>
          <p:cNvSpPr>
            <a:spLocks noGrp="1"/>
          </p:cNvSpPr>
          <p:nvPr>
            <p:ph type="dt" sz="half" idx="10"/>
          </p:nvPr>
        </p:nvSpPr>
        <p:spPr>
          <a:xfrm>
            <a:off x="-1" y="6492875"/>
            <a:ext cx="4135273" cy="365126"/>
          </a:xfrm>
          <a:solidFill>
            <a:schemeClr val="tx1"/>
          </a:solidFill>
        </p:spPr>
        <p:txBody>
          <a:bodyPr/>
          <a:lstStyle/>
          <a:p>
            <a:fld id="{5DA0F022-745C-4937-9CA0-73B1E37389DA}"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9448800" y="6492876"/>
            <a:ext cx="2743200" cy="365125"/>
          </a:xfrm>
          <a:solidFill>
            <a:srgbClr val="0D7D1A"/>
          </a:solidFill>
        </p:spPr>
        <p:txBody>
          <a:bodyPr/>
          <a:lstStyle/>
          <a:p>
            <a:fld id="{A62725FD-1EE1-4128-8E4A-AFD0F4426CD8}" type="slidenum">
              <a:rPr lang="en-GB" b="1" smtClean="0">
                <a:solidFill>
                  <a:schemeClr val="bg1"/>
                </a:solidFill>
              </a:rPr>
              <a:t>55</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b="1" dirty="0" smtClean="0"/>
              <a:t>Conclusões</a:t>
            </a:r>
            <a:endParaRPr lang="pt-PT" sz="4000" b="1" dirty="0"/>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3"/>
          <a:stretch>
            <a:fillRect/>
          </a:stretch>
        </p:blipFill>
        <p:spPr>
          <a:xfrm>
            <a:off x="172387" y="12879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Marcador de Posição do Rodapé 4"/>
          <p:cNvSpPr>
            <a:spLocks noGrp="1"/>
          </p:cNvSpPr>
          <p:nvPr>
            <p:ph type="ftr" sz="quarter" idx="11"/>
          </p:nvPr>
        </p:nvSpPr>
        <p:spPr>
          <a:xfrm>
            <a:off x="4135271" y="6492876"/>
            <a:ext cx="5999329" cy="365126"/>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pic>
        <p:nvPicPr>
          <p:cNvPr id="3" name="Imagem 2"/>
          <p:cNvPicPr>
            <a:picLocks noChangeAspect="1"/>
          </p:cNvPicPr>
          <p:nvPr/>
        </p:nvPicPr>
        <p:blipFill>
          <a:blip r:embed="rId4"/>
          <a:stretch>
            <a:fillRect/>
          </a:stretch>
        </p:blipFill>
        <p:spPr>
          <a:xfrm>
            <a:off x="2067635" y="1416864"/>
            <a:ext cx="7632937" cy="33840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tângulo 4"/>
          <p:cNvSpPr/>
          <p:nvPr/>
        </p:nvSpPr>
        <p:spPr>
          <a:xfrm>
            <a:off x="2472162" y="5092875"/>
            <a:ext cx="6823881" cy="830997"/>
          </a:xfrm>
          <a:prstGeom prst="rect">
            <a:avLst/>
          </a:prstGeom>
        </p:spPr>
        <p:txBody>
          <a:bodyPr wrap="square">
            <a:spAutoFit/>
          </a:bodyPr>
          <a:lstStyle/>
          <a:p>
            <a:r>
              <a:rPr lang="en-GB" sz="2400" dirty="0"/>
              <a:t>Robot 2015: Second Iberian Robotics Conference: Advances in </a:t>
            </a:r>
            <a:r>
              <a:rPr lang="en-GB" sz="2400" dirty="0" smtClean="0"/>
              <a:t>Robotics</a:t>
            </a:r>
            <a:endParaRPr lang="en-GB" sz="2400" i="0" dirty="0">
              <a:effectLst/>
            </a:endParaRPr>
          </a:p>
        </p:txBody>
      </p:sp>
    </p:spTree>
    <p:extLst>
      <p:ext uri="{BB962C8B-B14F-4D97-AF65-F5344CB8AC3E}">
        <p14:creationId xmlns:p14="http://schemas.microsoft.com/office/powerpoint/2010/main" val="26505179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3"/>
          <p:cNvSpPr>
            <a:spLocks noGrp="1"/>
          </p:cNvSpPr>
          <p:nvPr>
            <p:ph type="dt" sz="half" idx="10"/>
          </p:nvPr>
        </p:nvSpPr>
        <p:spPr>
          <a:xfrm>
            <a:off x="-1" y="6492875"/>
            <a:ext cx="4135273" cy="365126"/>
          </a:xfrm>
          <a:solidFill>
            <a:schemeClr val="tx1"/>
          </a:solidFill>
        </p:spPr>
        <p:txBody>
          <a:bodyPr/>
          <a:lstStyle/>
          <a:p>
            <a:fld id="{C131654E-7FAA-4466-BC61-9019F5D9332D}"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9448800" y="6492876"/>
            <a:ext cx="2743200" cy="365125"/>
          </a:xfrm>
          <a:solidFill>
            <a:srgbClr val="0D7D1A"/>
          </a:solidFill>
        </p:spPr>
        <p:txBody>
          <a:bodyPr/>
          <a:lstStyle/>
          <a:p>
            <a:fld id="{A62725FD-1EE1-4128-8E4A-AFD0F4426CD8}" type="slidenum">
              <a:rPr lang="en-GB" b="1" smtClean="0">
                <a:solidFill>
                  <a:schemeClr val="bg1"/>
                </a:solidFill>
              </a:rPr>
              <a:t>56</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b="1" dirty="0" smtClean="0"/>
              <a:t>Trabalho futuro</a:t>
            </a:r>
            <a:endParaRPr lang="pt-PT" sz="4000" b="1" dirty="0"/>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3"/>
          <a:stretch>
            <a:fillRect/>
          </a:stretch>
        </p:blipFill>
        <p:spPr>
          <a:xfrm>
            <a:off x="172387" y="12879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CaixaDeTexto 1"/>
          <p:cNvSpPr txBox="1"/>
          <p:nvPr/>
        </p:nvSpPr>
        <p:spPr>
          <a:xfrm>
            <a:off x="661916" y="1379504"/>
            <a:ext cx="10973036" cy="5016758"/>
          </a:xfrm>
          <a:prstGeom prst="rect">
            <a:avLst/>
          </a:prstGeom>
          <a:noFill/>
        </p:spPr>
        <p:txBody>
          <a:bodyPr wrap="square" rtlCol="0">
            <a:spAutoFit/>
          </a:bodyPr>
          <a:lstStyle/>
          <a:p>
            <a:pPr marL="285750" indent="-285750">
              <a:buFont typeface="Arial" panose="020B0604020202020204" pitchFamily="34" charset="0"/>
              <a:buChar char="•"/>
            </a:pPr>
            <a:r>
              <a:rPr lang="pt-PT" sz="3200" dirty="0" smtClean="0"/>
              <a:t>Melhoramento do método para a deteção da bola com as câmaras, ou em alternativa desenvolver uma abordagem diferente</a:t>
            </a:r>
          </a:p>
          <a:p>
            <a:pPr marL="285750" indent="-285750">
              <a:buFont typeface="Arial" panose="020B0604020202020204" pitchFamily="34" charset="0"/>
              <a:buChar char="•"/>
            </a:pPr>
            <a:r>
              <a:rPr lang="pt-PT" sz="3200" dirty="0" smtClean="0"/>
              <a:t>Criar um processo que avalie a calibração</a:t>
            </a:r>
          </a:p>
          <a:p>
            <a:pPr marL="285750" indent="-285750">
              <a:buFont typeface="Arial" panose="020B0604020202020204" pitchFamily="34" charset="0"/>
              <a:buChar char="•"/>
            </a:pPr>
            <a:r>
              <a:rPr lang="pt-PT" sz="3200" dirty="0" smtClean="0"/>
              <a:t>Remover a necessidade de informação prévia sobre a posição dos lasers</a:t>
            </a:r>
          </a:p>
          <a:p>
            <a:pPr marL="285750" indent="-285750">
              <a:buFont typeface="Arial" panose="020B0604020202020204" pitchFamily="34" charset="0"/>
              <a:buChar char="•"/>
            </a:pPr>
            <a:r>
              <a:rPr lang="pt-PT" sz="3200" dirty="0" smtClean="0"/>
              <a:t>Desenvolver uma interface para efetuar a calibração</a:t>
            </a:r>
          </a:p>
          <a:p>
            <a:pPr marL="285750" indent="-285750">
              <a:buFont typeface="Arial" panose="020B0604020202020204" pitchFamily="34" charset="0"/>
              <a:buChar char="•"/>
            </a:pPr>
            <a:r>
              <a:rPr lang="pt-PT" sz="3200" dirty="0" smtClean="0"/>
              <a:t>Aplicar o laser </a:t>
            </a:r>
            <a:r>
              <a:rPr lang="pt-PT" sz="3200" dirty="0" err="1" smtClean="0"/>
              <a:t>Sick</a:t>
            </a:r>
            <a:r>
              <a:rPr lang="pt-PT" sz="3200" dirty="0" smtClean="0"/>
              <a:t> LD-MRS no </a:t>
            </a:r>
            <a:r>
              <a:rPr lang="pt-PT" sz="3200" dirty="0" smtClean="0"/>
              <a:t>ATLASCAR</a:t>
            </a:r>
          </a:p>
          <a:p>
            <a:pPr marL="285750" indent="-285750">
              <a:buFont typeface="Arial" panose="020B0604020202020204" pitchFamily="34" charset="0"/>
              <a:buChar char="•"/>
            </a:pPr>
            <a:r>
              <a:rPr lang="pt-PT" sz="3200" dirty="0" smtClean="0"/>
              <a:t>Calibrar todos os sensores do ATLASCAR de modo a fundir os dados de todos eles e definir os espaços navegáveis</a:t>
            </a:r>
            <a:endParaRPr lang="en-GB" sz="3200" dirty="0"/>
          </a:p>
        </p:txBody>
      </p:sp>
      <p:sp>
        <p:nvSpPr>
          <p:cNvPr id="11" name="Marcador de Posição do Rodapé 4"/>
          <p:cNvSpPr>
            <a:spLocks noGrp="1"/>
          </p:cNvSpPr>
          <p:nvPr>
            <p:ph type="ftr" sz="quarter" idx="11"/>
          </p:nvPr>
        </p:nvSpPr>
        <p:spPr>
          <a:xfrm>
            <a:off x="4135271" y="6492876"/>
            <a:ext cx="5999329" cy="365126"/>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spTree>
    <p:extLst>
      <p:ext uri="{BB962C8B-B14F-4D97-AF65-F5344CB8AC3E}">
        <p14:creationId xmlns:p14="http://schemas.microsoft.com/office/powerpoint/2010/main" val="40479763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3"/>
          <p:cNvSpPr>
            <a:spLocks noGrp="1"/>
          </p:cNvSpPr>
          <p:nvPr>
            <p:ph type="dt" sz="half" idx="10"/>
          </p:nvPr>
        </p:nvSpPr>
        <p:spPr>
          <a:xfrm>
            <a:off x="-1" y="6492875"/>
            <a:ext cx="4135273" cy="365126"/>
          </a:xfrm>
          <a:solidFill>
            <a:schemeClr val="tx1"/>
          </a:solidFill>
        </p:spPr>
        <p:txBody>
          <a:bodyPr/>
          <a:lstStyle/>
          <a:p>
            <a:fld id="{B4065FA3-6949-4758-A74D-EEDD00AAA9C6}"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9448800" y="6492876"/>
            <a:ext cx="2743200" cy="365125"/>
          </a:xfrm>
          <a:solidFill>
            <a:srgbClr val="0D7D1A"/>
          </a:solidFill>
        </p:spPr>
        <p:txBody>
          <a:bodyPr/>
          <a:lstStyle/>
          <a:p>
            <a:fld id="{A62725FD-1EE1-4128-8E4A-AFD0F4426CD8}" type="slidenum">
              <a:rPr lang="en-GB" b="1" smtClean="0">
                <a:solidFill>
                  <a:schemeClr val="bg1"/>
                </a:solidFill>
              </a:rPr>
              <a:t>6</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b="1" dirty="0" smtClean="0"/>
              <a:t>O que é a calibração de sensores</a:t>
            </a:r>
            <a:r>
              <a:rPr lang="en-GB" sz="4000" b="1" dirty="0" smtClean="0"/>
              <a:t>?</a:t>
            </a:r>
            <a:endParaRPr lang="en-GB" sz="4000" b="1" dirty="0"/>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3"/>
          <a:stretch>
            <a:fillRect/>
          </a:stretch>
        </p:blipFill>
        <p:spPr>
          <a:xfrm>
            <a:off x="172387" y="12879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Image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960245"/>
            <a:ext cx="5186149" cy="2502267"/>
          </a:xfrm>
          <a:prstGeom prst="rect">
            <a:avLst/>
          </a:prstGeom>
        </p:spPr>
      </p:pic>
      <p:pic>
        <p:nvPicPr>
          <p:cNvPr id="7" name="Image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4259" y="1344585"/>
            <a:ext cx="5472763" cy="2606599"/>
          </a:xfrm>
          <a:prstGeom prst="rect">
            <a:avLst/>
          </a:prstGeom>
        </p:spPr>
      </p:pic>
      <p:sp>
        <p:nvSpPr>
          <p:cNvPr id="11" name="CaixaDeTexto 10"/>
          <p:cNvSpPr txBox="1"/>
          <p:nvPr/>
        </p:nvSpPr>
        <p:spPr>
          <a:xfrm>
            <a:off x="-46220" y="3519883"/>
            <a:ext cx="6252289" cy="461665"/>
          </a:xfrm>
          <a:prstGeom prst="rect">
            <a:avLst/>
          </a:prstGeom>
          <a:noFill/>
        </p:spPr>
        <p:txBody>
          <a:bodyPr wrap="none" rtlCol="0">
            <a:spAutoFit/>
          </a:bodyPr>
          <a:lstStyle/>
          <a:p>
            <a:r>
              <a:rPr lang="pt-PT" sz="2400" b="1" dirty="0" smtClean="0"/>
              <a:t>Sensores não calibrados (sensores sobrepostos)</a:t>
            </a:r>
            <a:endParaRPr lang="pt-PT" sz="2400" b="1" dirty="0"/>
          </a:p>
        </p:txBody>
      </p:sp>
      <p:sp>
        <p:nvSpPr>
          <p:cNvPr id="12" name="CaixaDeTexto 11"/>
          <p:cNvSpPr txBox="1"/>
          <p:nvPr/>
        </p:nvSpPr>
        <p:spPr>
          <a:xfrm>
            <a:off x="8603106" y="3519883"/>
            <a:ext cx="2695803" cy="461665"/>
          </a:xfrm>
          <a:prstGeom prst="rect">
            <a:avLst/>
          </a:prstGeom>
          <a:noFill/>
        </p:spPr>
        <p:txBody>
          <a:bodyPr wrap="none" rtlCol="0">
            <a:spAutoFit/>
          </a:bodyPr>
          <a:lstStyle/>
          <a:p>
            <a:r>
              <a:rPr lang="pt-PT" sz="2400" b="1" dirty="0" smtClean="0"/>
              <a:t>Sensores calibrados</a:t>
            </a:r>
            <a:endParaRPr lang="pt-PT" sz="2400" b="1" dirty="0"/>
          </a:p>
        </p:txBody>
      </p:sp>
      <p:pic>
        <p:nvPicPr>
          <p:cNvPr id="14" name="Imagem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05851" y="3981548"/>
            <a:ext cx="5186149" cy="2502266"/>
          </a:xfrm>
          <a:prstGeom prst="rect">
            <a:avLst/>
          </a:prstGeom>
        </p:spPr>
      </p:pic>
      <p:sp>
        <p:nvSpPr>
          <p:cNvPr id="13" name="Marcador de Posição do Rodapé 4"/>
          <p:cNvSpPr>
            <a:spLocks noGrp="1"/>
          </p:cNvSpPr>
          <p:nvPr>
            <p:ph type="ftr" sz="quarter" idx="11"/>
          </p:nvPr>
        </p:nvSpPr>
        <p:spPr>
          <a:xfrm>
            <a:off x="4135271" y="6492876"/>
            <a:ext cx="5999329" cy="365126"/>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spTree>
    <p:extLst>
      <p:ext uri="{BB962C8B-B14F-4D97-AF65-F5344CB8AC3E}">
        <p14:creationId xmlns:p14="http://schemas.microsoft.com/office/powerpoint/2010/main" val="40192372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0666" y="1333959"/>
            <a:ext cx="3896209" cy="2191618"/>
          </a:xfrm>
          <a:prstGeom prst="rect">
            <a:avLst/>
          </a:prstGeom>
        </p:spPr>
      </p:pic>
      <p:sp>
        <p:nvSpPr>
          <p:cNvPr id="4" name="Marcador de Posição da Data 3"/>
          <p:cNvSpPr>
            <a:spLocks noGrp="1"/>
          </p:cNvSpPr>
          <p:nvPr>
            <p:ph type="dt" sz="half" idx="10"/>
          </p:nvPr>
        </p:nvSpPr>
        <p:spPr>
          <a:xfrm>
            <a:off x="-1" y="6492875"/>
            <a:ext cx="4135273" cy="365126"/>
          </a:xfrm>
          <a:solidFill>
            <a:schemeClr val="tx1"/>
          </a:solidFill>
        </p:spPr>
        <p:txBody>
          <a:bodyPr/>
          <a:lstStyle/>
          <a:p>
            <a:fld id="{34AA8F23-C087-46F8-9D88-CD53C98438F1}"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9448800" y="6492876"/>
            <a:ext cx="2743200" cy="365125"/>
          </a:xfrm>
          <a:solidFill>
            <a:srgbClr val="0D7D1A"/>
          </a:solidFill>
        </p:spPr>
        <p:txBody>
          <a:bodyPr/>
          <a:lstStyle/>
          <a:p>
            <a:fld id="{A62725FD-1EE1-4128-8E4A-AFD0F4426CD8}" type="slidenum">
              <a:rPr lang="en-GB" b="1" smtClean="0">
                <a:solidFill>
                  <a:schemeClr val="bg1"/>
                </a:solidFill>
              </a:rPr>
              <a:t>7</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4000" b="1" dirty="0"/>
              <a:t>Hardware</a:t>
            </a:r>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4"/>
          <a:stretch>
            <a:fillRect/>
          </a:stretch>
        </p:blipFill>
        <p:spPr>
          <a:xfrm>
            <a:off x="172387" y="12879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Imagem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97" y="3931123"/>
            <a:ext cx="2195812" cy="2195812"/>
          </a:xfrm>
          <a:prstGeom prst="rect">
            <a:avLst/>
          </a:prstGeom>
          <a:noFill/>
        </p:spPr>
      </p:pic>
      <p:pic>
        <p:nvPicPr>
          <p:cNvPr id="11" name="Imagem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97" y="1304776"/>
            <a:ext cx="2327936" cy="1718711"/>
          </a:xfrm>
          <a:prstGeom prst="rect">
            <a:avLst/>
          </a:prstGeom>
        </p:spPr>
      </p:pic>
      <p:pic>
        <p:nvPicPr>
          <p:cNvPr id="12" name="Imagem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89328" y="4065696"/>
            <a:ext cx="1642742" cy="2386673"/>
          </a:xfrm>
          <a:prstGeom prst="rect">
            <a:avLst/>
          </a:prstGeom>
        </p:spPr>
      </p:pic>
      <p:graphicFrame>
        <p:nvGraphicFramePr>
          <p:cNvPr id="3" name="Tabela 2"/>
          <p:cNvGraphicFramePr>
            <a:graphicFrameLocks noGrp="1"/>
          </p:cNvGraphicFramePr>
          <p:nvPr>
            <p:extLst>
              <p:ext uri="{D42A27DB-BD31-4B8C-83A1-F6EECF244321}">
                <p14:modId xmlns:p14="http://schemas.microsoft.com/office/powerpoint/2010/main" val="3000475536"/>
              </p:ext>
            </p:extLst>
          </p:nvPr>
        </p:nvGraphicFramePr>
        <p:xfrm>
          <a:off x="2524973" y="1461527"/>
          <a:ext cx="3729075" cy="2392680"/>
        </p:xfrm>
        <a:graphic>
          <a:graphicData uri="http://schemas.openxmlformats.org/drawingml/2006/table">
            <a:tbl>
              <a:tblPr firstRow="1" bandRow="1">
                <a:tableStyleId>{073A0DAA-6AF3-43AB-8588-CEC1D06C72B9}</a:tableStyleId>
              </a:tblPr>
              <a:tblGrid>
                <a:gridCol w="1720219"/>
                <a:gridCol w="2008856"/>
              </a:tblGrid>
              <a:tr h="370840">
                <a:tc>
                  <a:txBody>
                    <a:bodyPr/>
                    <a:lstStyle/>
                    <a:p>
                      <a:endParaRPr lang="en-GB" dirty="0"/>
                    </a:p>
                  </a:txBody>
                  <a:tcPr/>
                </a:tc>
                <a:tc>
                  <a:txBody>
                    <a:bodyPr/>
                    <a:lstStyle/>
                    <a:p>
                      <a:r>
                        <a:rPr lang="pt-PT" dirty="0" err="1" smtClean="0"/>
                        <a:t>Sick</a:t>
                      </a:r>
                      <a:r>
                        <a:rPr lang="pt-PT" dirty="0" smtClean="0"/>
                        <a:t> LD-MRS40001</a:t>
                      </a:r>
                      <a:endParaRPr lang="en-GB" dirty="0"/>
                    </a:p>
                  </a:txBody>
                  <a:tcPr/>
                </a:tc>
              </a:tr>
              <a:tr h="370840">
                <a:tc>
                  <a:txBody>
                    <a:bodyPr/>
                    <a:lstStyle/>
                    <a:p>
                      <a:r>
                        <a:rPr lang="en-GB" noProof="0" dirty="0" smtClean="0"/>
                        <a:t>Operating range</a:t>
                      </a:r>
                      <a:endParaRPr lang="en-GB" noProof="0" dirty="0"/>
                    </a:p>
                  </a:txBody>
                  <a:tcPr/>
                </a:tc>
                <a:tc>
                  <a:txBody>
                    <a:bodyPr/>
                    <a:lstStyle/>
                    <a:p>
                      <a:r>
                        <a:rPr lang="pt-PT" dirty="0" smtClean="0"/>
                        <a:t>0,5 m – 250 m</a:t>
                      </a:r>
                      <a:endParaRPr lang="en-GB" dirty="0"/>
                    </a:p>
                  </a:txBody>
                  <a:tcPr/>
                </a:tc>
              </a:tr>
              <a:tr h="370840">
                <a:tc>
                  <a:txBody>
                    <a:bodyPr/>
                    <a:lstStyle/>
                    <a:p>
                      <a:r>
                        <a:rPr lang="pt-PT" dirty="0" smtClean="0"/>
                        <a:t>Scan planes</a:t>
                      </a:r>
                      <a:endParaRPr lang="en-GB" dirty="0"/>
                    </a:p>
                  </a:txBody>
                  <a:tcPr/>
                </a:tc>
                <a:tc>
                  <a:txBody>
                    <a:bodyPr/>
                    <a:lstStyle/>
                    <a:p>
                      <a:r>
                        <a:rPr lang="en-GB" noProof="0" dirty="0" smtClean="0"/>
                        <a:t>4; full vertical aperture of 3,2º</a:t>
                      </a:r>
                      <a:endParaRPr lang="en-GB" noProof="0" dirty="0"/>
                    </a:p>
                  </a:txBody>
                  <a:tcPr/>
                </a:tc>
              </a:tr>
              <a:tr h="370840">
                <a:tc>
                  <a:txBody>
                    <a:bodyPr/>
                    <a:lstStyle/>
                    <a:p>
                      <a:r>
                        <a:rPr lang="en-GB" noProof="0" dirty="0" smtClean="0"/>
                        <a:t>Field of view</a:t>
                      </a:r>
                      <a:endParaRPr lang="en-GB" noProof="0" dirty="0"/>
                    </a:p>
                  </a:txBody>
                  <a:tcPr/>
                </a:tc>
                <a:tc>
                  <a:txBody>
                    <a:bodyPr/>
                    <a:lstStyle/>
                    <a:p>
                      <a:r>
                        <a:rPr lang="pt-PT" dirty="0" smtClean="0"/>
                        <a:t>2 scan planes: 85º</a:t>
                      </a:r>
                    </a:p>
                    <a:p>
                      <a:r>
                        <a:rPr lang="pt-PT" dirty="0" smtClean="0"/>
                        <a:t>2 scan planes: 110º</a:t>
                      </a:r>
                      <a:endParaRPr lang="en-GB" dirty="0"/>
                    </a:p>
                  </a:txBody>
                  <a:tcPr/>
                </a:tc>
              </a:tr>
              <a:tr h="370840">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en-GB" noProof="0" dirty="0" smtClean="0"/>
                        <a:t>Statistical</a:t>
                      </a:r>
                      <a:r>
                        <a:rPr lang="en-GB" baseline="0" noProof="0" dirty="0" smtClean="0"/>
                        <a:t> error</a:t>
                      </a:r>
                      <a:endParaRPr lang="en-GB" noProof="0" dirty="0" smtClean="0"/>
                    </a:p>
                  </a:txBody>
                  <a:tcPr/>
                </a:tc>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en-GB" dirty="0" smtClean="0"/>
                        <a:t>± 100</a:t>
                      </a:r>
                      <a:r>
                        <a:rPr lang="en-GB" baseline="0" dirty="0" smtClean="0"/>
                        <a:t> mm</a:t>
                      </a:r>
                      <a:endParaRPr lang="en-GB" dirty="0" smtClean="0"/>
                    </a:p>
                  </a:txBody>
                  <a:tcPr/>
                </a:tc>
              </a:tr>
            </a:tbl>
          </a:graphicData>
        </a:graphic>
      </p:graphicFrame>
      <p:graphicFrame>
        <p:nvGraphicFramePr>
          <p:cNvPr id="19" name="Tabela 18"/>
          <p:cNvGraphicFramePr>
            <a:graphicFrameLocks noGrp="1"/>
          </p:cNvGraphicFramePr>
          <p:nvPr>
            <p:extLst>
              <p:ext uri="{D42A27DB-BD31-4B8C-83A1-F6EECF244321}">
                <p14:modId xmlns:p14="http://schemas.microsoft.com/office/powerpoint/2010/main" val="803396554"/>
              </p:ext>
            </p:extLst>
          </p:nvPr>
        </p:nvGraphicFramePr>
        <p:xfrm>
          <a:off x="8607625" y="4181588"/>
          <a:ext cx="3491132" cy="1854200"/>
        </p:xfrm>
        <a:graphic>
          <a:graphicData uri="http://schemas.openxmlformats.org/drawingml/2006/table">
            <a:tbl>
              <a:tblPr firstRow="1" bandRow="1">
                <a:tableStyleId>{073A0DAA-6AF3-43AB-8588-CEC1D06C72B9}</a:tableStyleId>
              </a:tblPr>
              <a:tblGrid>
                <a:gridCol w="1745566"/>
                <a:gridCol w="1745566"/>
              </a:tblGrid>
              <a:tr h="370840">
                <a:tc>
                  <a:txBody>
                    <a:bodyPr/>
                    <a:lstStyle/>
                    <a:p>
                      <a:endParaRPr lang="en-GB" dirty="0"/>
                    </a:p>
                  </a:txBody>
                  <a:tcPr/>
                </a:tc>
                <a:tc>
                  <a:txBody>
                    <a:bodyPr/>
                    <a:lstStyle/>
                    <a:p>
                      <a:r>
                        <a:rPr lang="pt-PT" dirty="0" err="1" smtClean="0"/>
                        <a:t>Sick</a:t>
                      </a:r>
                      <a:r>
                        <a:rPr lang="pt-PT" dirty="0" smtClean="0"/>
                        <a:t> LMS151</a:t>
                      </a:r>
                      <a:endParaRPr lang="en-GB" dirty="0"/>
                    </a:p>
                  </a:txBody>
                  <a:tcPr/>
                </a:tc>
              </a:tr>
              <a:tr h="370840">
                <a:tc>
                  <a:txBody>
                    <a:bodyPr/>
                    <a:lstStyle/>
                    <a:p>
                      <a:r>
                        <a:rPr lang="en-GB" noProof="0" dirty="0" smtClean="0"/>
                        <a:t>Operating range</a:t>
                      </a:r>
                      <a:endParaRPr lang="en-GB" noProof="0" dirty="0"/>
                    </a:p>
                  </a:txBody>
                  <a:tcPr/>
                </a:tc>
                <a:tc>
                  <a:txBody>
                    <a:bodyPr/>
                    <a:lstStyle/>
                    <a:p>
                      <a:r>
                        <a:rPr lang="pt-PT" dirty="0" smtClean="0"/>
                        <a:t>0,5 m – 50 m</a:t>
                      </a:r>
                      <a:endParaRPr lang="en-GB" dirty="0"/>
                    </a:p>
                  </a:txBody>
                  <a:tcPr/>
                </a:tc>
              </a:tr>
              <a:tr h="370840">
                <a:tc>
                  <a:txBody>
                    <a:bodyPr/>
                    <a:lstStyle/>
                    <a:p>
                      <a:r>
                        <a:rPr lang="pt-PT" dirty="0" smtClean="0"/>
                        <a:t>Scan planes</a:t>
                      </a:r>
                      <a:endParaRPr lang="en-GB" dirty="0"/>
                    </a:p>
                  </a:txBody>
                  <a:tcPr/>
                </a:tc>
                <a:tc>
                  <a:txBody>
                    <a:bodyPr/>
                    <a:lstStyle/>
                    <a:p>
                      <a:r>
                        <a:rPr lang="en-GB" noProof="0" dirty="0" smtClean="0"/>
                        <a:t>1</a:t>
                      </a:r>
                      <a:endParaRPr lang="en-GB" noProof="0" dirty="0"/>
                    </a:p>
                  </a:txBody>
                  <a:tcPr/>
                </a:tc>
              </a:tr>
              <a:tr h="370840">
                <a:tc>
                  <a:txBody>
                    <a:bodyPr/>
                    <a:lstStyle/>
                    <a:p>
                      <a:r>
                        <a:rPr lang="en-GB" noProof="0" dirty="0" smtClean="0"/>
                        <a:t>Field of view</a:t>
                      </a:r>
                      <a:endParaRPr lang="en-GB" noProof="0" dirty="0"/>
                    </a:p>
                  </a:txBody>
                  <a:tcPr/>
                </a:tc>
                <a:tc>
                  <a:txBody>
                    <a:bodyPr/>
                    <a:lstStyle/>
                    <a:p>
                      <a:r>
                        <a:rPr lang="pt-PT" dirty="0" smtClean="0"/>
                        <a:t>270º</a:t>
                      </a:r>
                      <a:endParaRPr lang="en-GB" dirty="0"/>
                    </a:p>
                  </a:txBody>
                  <a:tcPr/>
                </a:tc>
              </a:tr>
              <a:tr h="370840">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en-GB" noProof="0" dirty="0" smtClean="0"/>
                        <a:t>Statistical</a:t>
                      </a:r>
                      <a:r>
                        <a:rPr lang="en-GB" baseline="0" noProof="0" dirty="0" smtClean="0"/>
                        <a:t> error</a:t>
                      </a:r>
                      <a:endParaRPr lang="en-GB" noProof="0" dirty="0" smtClean="0"/>
                    </a:p>
                  </a:txBody>
                  <a:tcPr/>
                </a:tc>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en-GB" dirty="0" smtClean="0"/>
                        <a:t>± 12</a:t>
                      </a:r>
                      <a:r>
                        <a:rPr lang="en-GB" baseline="0" dirty="0" smtClean="0"/>
                        <a:t> mm</a:t>
                      </a:r>
                      <a:endParaRPr lang="en-GB" dirty="0" smtClean="0"/>
                    </a:p>
                  </a:txBody>
                  <a:tcPr/>
                </a:tc>
              </a:tr>
            </a:tbl>
          </a:graphicData>
        </a:graphic>
      </p:graphicFrame>
      <p:graphicFrame>
        <p:nvGraphicFramePr>
          <p:cNvPr id="20" name="Tabela 19"/>
          <p:cNvGraphicFramePr>
            <a:graphicFrameLocks noGrp="1"/>
          </p:cNvGraphicFramePr>
          <p:nvPr>
            <p:extLst>
              <p:ext uri="{D42A27DB-BD31-4B8C-83A1-F6EECF244321}">
                <p14:modId xmlns:p14="http://schemas.microsoft.com/office/powerpoint/2010/main" val="876820795"/>
              </p:ext>
            </p:extLst>
          </p:nvPr>
        </p:nvGraphicFramePr>
        <p:xfrm>
          <a:off x="2455541" y="4356379"/>
          <a:ext cx="3798507" cy="1483360"/>
        </p:xfrm>
        <a:graphic>
          <a:graphicData uri="http://schemas.openxmlformats.org/drawingml/2006/table">
            <a:tbl>
              <a:tblPr firstRow="1" bandRow="1">
                <a:tableStyleId>{073A0DAA-6AF3-43AB-8588-CEC1D06C72B9}</a:tableStyleId>
              </a:tblPr>
              <a:tblGrid>
                <a:gridCol w="1776095"/>
                <a:gridCol w="2022412"/>
              </a:tblGrid>
              <a:tr h="370840">
                <a:tc>
                  <a:txBody>
                    <a:bodyPr/>
                    <a:lstStyle/>
                    <a:p>
                      <a:endParaRPr lang="en-GB" dirty="0"/>
                    </a:p>
                  </a:txBody>
                  <a:tcPr/>
                </a:tc>
                <a:tc>
                  <a:txBody>
                    <a:bodyPr/>
                    <a:lstStyle/>
                    <a:p>
                      <a:r>
                        <a:rPr lang="pt-PT" dirty="0" err="1" smtClean="0"/>
                        <a:t>SwissRanger</a:t>
                      </a:r>
                      <a:endParaRPr lang="en-GB" dirty="0"/>
                    </a:p>
                  </a:txBody>
                  <a:tcPr/>
                </a:tc>
              </a:tr>
              <a:tr h="370840">
                <a:tc>
                  <a:txBody>
                    <a:bodyPr/>
                    <a:lstStyle/>
                    <a:p>
                      <a:r>
                        <a:rPr lang="en-GB" noProof="0" dirty="0" smtClean="0"/>
                        <a:t>Operating range</a:t>
                      </a:r>
                      <a:endParaRPr lang="en-GB" noProof="0" dirty="0"/>
                    </a:p>
                  </a:txBody>
                  <a:tcPr/>
                </a:tc>
                <a:tc>
                  <a:txBody>
                    <a:bodyPr/>
                    <a:lstStyle/>
                    <a:p>
                      <a:r>
                        <a:rPr lang="pt-PT" dirty="0" smtClean="0"/>
                        <a:t>0,1 m – 5,0 m</a:t>
                      </a:r>
                      <a:endParaRPr lang="en-GB" dirty="0"/>
                    </a:p>
                  </a:txBody>
                  <a:tcPr/>
                </a:tc>
              </a:tr>
              <a:tr h="370840">
                <a:tc>
                  <a:txBody>
                    <a:bodyPr/>
                    <a:lstStyle/>
                    <a:p>
                      <a:r>
                        <a:rPr lang="en-GB" noProof="0" dirty="0" smtClean="0"/>
                        <a:t>Field of view</a:t>
                      </a:r>
                      <a:endParaRPr lang="en-GB" noProof="0" dirty="0"/>
                    </a:p>
                  </a:txBody>
                  <a:tcPr/>
                </a:tc>
                <a:tc>
                  <a:txBody>
                    <a:bodyPr/>
                    <a:lstStyle/>
                    <a:p>
                      <a:r>
                        <a:rPr lang="pt-PT" dirty="0" smtClean="0"/>
                        <a:t>43,6º (h) x 34,6º (v)</a:t>
                      </a:r>
                      <a:endParaRPr lang="en-GB" dirty="0"/>
                    </a:p>
                  </a:txBody>
                  <a:tcPr/>
                </a:tc>
              </a:tr>
              <a:tr h="370840">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en-GB" noProof="0" dirty="0" smtClean="0"/>
                        <a:t>Statistical</a:t>
                      </a:r>
                      <a:r>
                        <a:rPr lang="en-GB" baseline="0" noProof="0" dirty="0" smtClean="0"/>
                        <a:t> error</a:t>
                      </a:r>
                      <a:endParaRPr lang="en-GB" noProof="0" dirty="0" smtClean="0"/>
                    </a:p>
                  </a:txBody>
                  <a:tcPr/>
                </a:tc>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en-GB" dirty="0" smtClean="0"/>
                        <a:t>± 10</a:t>
                      </a:r>
                      <a:r>
                        <a:rPr lang="en-GB" baseline="0" dirty="0" smtClean="0"/>
                        <a:t> mm</a:t>
                      </a:r>
                      <a:endParaRPr lang="en-GB" dirty="0" smtClean="0"/>
                    </a:p>
                  </a:txBody>
                  <a:tcPr/>
                </a:tc>
              </a:tr>
            </a:tbl>
          </a:graphicData>
        </a:graphic>
      </p:graphicFrame>
      <p:sp>
        <p:nvSpPr>
          <p:cNvPr id="15" name="Marcador de Posição do Rodapé 4"/>
          <p:cNvSpPr>
            <a:spLocks noGrp="1"/>
          </p:cNvSpPr>
          <p:nvPr>
            <p:ph type="ftr" sz="quarter" idx="11"/>
          </p:nvPr>
        </p:nvSpPr>
        <p:spPr>
          <a:xfrm>
            <a:off x="4135271" y="6490952"/>
            <a:ext cx="5999329" cy="367049"/>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graphicFrame>
        <p:nvGraphicFramePr>
          <p:cNvPr id="16" name="Tabela 15"/>
          <p:cNvGraphicFramePr>
            <a:graphicFrameLocks noGrp="1"/>
          </p:cNvGraphicFramePr>
          <p:nvPr>
            <p:extLst>
              <p:ext uri="{D42A27DB-BD31-4B8C-83A1-F6EECF244321}">
                <p14:modId xmlns:p14="http://schemas.microsoft.com/office/powerpoint/2010/main" val="2931243788"/>
              </p:ext>
            </p:extLst>
          </p:nvPr>
        </p:nvGraphicFramePr>
        <p:xfrm>
          <a:off x="9017302" y="1755271"/>
          <a:ext cx="3050975" cy="1483360"/>
        </p:xfrm>
        <a:graphic>
          <a:graphicData uri="http://schemas.openxmlformats.org/drawingml/2006/table">
            <a:tbl>
              <a:tblPr firstRow="1" bandRow="1">
                <a:tableStyleId>{073A0DAA-6AF3-43AB-8588-CEC1D06C72B9}</a:tableStyleId>
              </a:tblPr>
              <a:tblGrid>
                <a:gridCol w="1720219"/>
                <a:gridCol w="1330756"/>
              </a:tblGrid>
              <a:tr h="370840">
                <a:tc>
                  <a:txBody>
                    <a:bodyPr/>
                    <a:lstStyle/>
                    <a:p>
                      <a:endParaRPr lang="en-GB" dirty="0"/>
                    </a:p>
                  </a:txBody>
                  <a:tcPr/>
                </a:tc>
                <a:tc>
                  <a:txBody>
                    <a:bodyPr/>
                    <a:lstStyle/>
                    <a:p>
                      <a:r>
                        <a:rPr lang="pt-PT" dirty="0" err="1" smtClean="0"/>
                        <a:t>Point</a:t>
                      </a:r>
                      <a:r>
                        <a:rPr lang="pt-PT" dirty="0" smtClean="0"/>
                        <a:t> </a:t>
                      </a:r>
                      <a:r>
                        <a:rPr lang="pt-PT" dirty="0" err="1" smtClean="0"/>
                        <a:t>Grey</a:t>
                      </a:r>
                      <a:endParaRPr lang="en-GB" dirty="0"/>
                    </a:p>
                  </a:txBody>
                  <a:tcPr/>
                </a:tc>
              </a:tr>
              <a:tr h="370840">
                <a:tc>
                  <a:txBody>
                    <a:bodyPr/>
                    <a:lstStyle/>
                    <a:p>
                      <a:r>
                        <a:rPr lang="pt-PT" noProof="0" dirty="0" smtClean="0"/>
                        <a:t>Max </a:t>
                      </a:r>
                      <a:r>
                        <a:rPr lang="pt-PT" noProof="0" dirty="0" err="1" smtClean="0"/>
                        <a:t>resolution</a:t>
                      </a:r>
                      <a:endParaRPr lang="en-GB" noProof="0" dirty="0"/>
                    </a:p>
                  </a:txBody>
                  <a:tcPr/>
                </a:tc>
                <a:tc>
                  <a:txBody>
                    <a:bodyPr/>
                    <a:lstStyle/>
                    <a:p>
                      <a:r>
                        <a:rPr lang="pt-PT" dirty="0" smtClean="0"/>
                        <a:t>1928 x 1448</a:t>
                      </a:r>
                      <a:endParaRPr lang="en-GB" dirty="0"/>
                    </a:p>
                  </a:txBody>
                  <a:tcPr/>
                </a:tc>
              </a:tr>
              <a:tr h="370840">
                <a:tc>
                  <a:txBody>
                    <a:bodyPr/>
                    <a:lstStyle/>
                    <a:p>
                      <a:r>
                        <a:rPr lang="pt-PT" dirty="0" smtClean="0"/>
                        <a:t>Max</a:t>
                      </a:r>
                      <a:r>
                        <a:rPr lang="pt-PT" baseline="0" dirty="0" smtClean="0"/>
                        <a:t> </a:t>
                      </a:r>
                      <a:r>
                        <a:rPr lang="pt-PT" baseline="0" dirty="0" err="1" smtClean="0"/>
                        <a:t>frame</a:t>
                      </a:r>
                      <a:r>
                        <a:rPr lang="pt-PT" baseline="0" dirty="0" smtClean="0"/>
                        <a:t> rate</a:t>
                      </a:r>
                      <a:endParaRPr lang="en-GB" dirty="0"/>
                    </a:p>
                  </a:txBody>
                  <a:tcPr/>
                </a:tc>
                <a:tc>
                  <a:txBody>
                    <a:bodyPr/>
                    <a:lstStyle/>
                    <a:p>
                      <a:r>
                        <a:rPr lang="en-GB" noProof="0" dirty="0" smtClean="0"/>
                        <a:t>15 FPS</a:t>
                      </a:r>
                      <a:endParaRPr lang="en-GB" noProof="0" dirty="0"/>
                    </a:p>
                  </a:txBody>
                  <a:tcPr/>
                </a:tc>
              </a:tr>
              <a:tr h="370840">
                <a:tc>
                  <a:txBody>
                    <a:bodyPr/>
                    <a:lstStyle/>
                    <a:p>
                      <a:r>
                        <a:rPr lang="en-GB" noProof="0" dirty="0" smtClean="0"/>
                        <a:t>Megapixels</a:t>
                      </a:r>
                      <a:endParaRPr lang="en-GB" noProof="0" dirty="0"/>
                    </a:p>
                  </a:txBody>
                  <a:tcPr/>
                </a:tc>
                <a:tc>
                  <a:txBody>
                    <a:bodyPr/>
                    <a:lstStyle/>
                    <a:p>
                      <a:r>
                        <a:rPr lang="pt-PT" dirty="0" smtClean="0"/>
                        <a:t>2,8 MP</a:t>
                      </a:r>
                      <a:endParaRPr lang="en-GB" dirty="0"/>
                    </a:p>
                  </a:txBody>
                  <a:tcPr/>
                </a:tc>
              </a:tr>
            </a:tbl>
          </a:graphicData>
        </a:graphic>
      </p:graphicFrame>
    </p:spTree>
    <p:extLst>
      <p:ext uri="{BB962C8B-B14F-4D97-AF65-F5344CB8AC3E}">
        <p14:creationId xmlns:p14="http://schemas.microsoft.com/office/powerpoint/2010/main" val="42148321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387" y="1920240"/>
            <a:ext cx="11009272" cy="4237879"/>
          </a:xfrm>
          <a:prstGeom prst="rect">
            <a:avLst/>
          </a:prstGeom>
        </p:spPr>
      </p:pic>
      <p:sp>
        <p:nvSpPr>
          <p:cNvPr id="4" name="Marcador de Posição da Data 3"/>
          <p:cNvSpPr>
            <a:spLocks noGrp="1"/>
          </p:cNvSpPr>
          <p:nvPr>
            <p:ph type="dt" sz="half" idx="10"/>
          </p:nvPr>
        </p:nvSpPr>
        <p:spPr>
          <a:xfrm>
            <a:off x="-1" y="6492875"/>
            <a:ext cx="4135273" cy="365126"/>
          </a:xfrm>
          <a:solidFill>
            <a:schemeClr val="tx1"/>
          </a:solidFill>
        </p:spPr>
        <p:txBody>
          <a:bodyPr/>
          <a:lstStyle/>
          <a:p>
            <a:fld id="{4CB73910-28E7-4CC2-86EC-EF0C42F3F0AF}"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9448800" y="6492876"/>
            <a:ext cx="2743200" cy="365125"/>
          </a:xfrm>
          <a:solidFill>
            <a:srgbClr val="0D7D1A"/>
          </a:solidFill>
        </p:spPr>
        <p:txBody>
          <a:bodyPr/>
          <a:lstStyle/>
          <a:p>
            <a:fld id="{A62725FD-1EE1-4128-8E4A-AFD0F4426CD8}" type="slidenum">
              <a:rPr lang="en-GB" b="1" smtClean="0">
                <a:solidFill>
                  <a:schemeClr val="bg1"/>
                </a:solidFill>
              </a:rPr>
              <a:t>8</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b="1" dirty="0" smtClean="0"/>
              <a:t>Processo de calibração</a:t>
            </a:r>
            <a:endParaRPr lang="pt-PT" sz="4000" b="1" dirty="0"/>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4"/>
          <a:stretch>
            <a:fillRect/>
          </a:stretch>
        </p:blipFill>
        <p:spPr>
          <a:xfrm>
            <a:off x="172387" y="12879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CaixaDeTexto 1"/>
          <p:cNvSpPr txBox="1"/>
          <p:nvPr/>
        </p:nvSpPr>
        <p:spPr>
          <a:xfrm>
            <a:off x="7587095" y="1290891"/>
            <a:ext cx="4725580" cy="2923877"/>
          </a:xfrm>
          <a:prstGeom prst="rect">
            <a:avLst/>
          </a:prstGeom>
          <a:noFill/>
        </p:spPr>
        <p:txBody>
          <a:bodyPr wrap="square" rtlCol="0">
            <a:spAutoFit/>
          </a:bodyPr>
          <a:lstStyle/>
          <a:p>
            <a:r>
              <a:rPr lang="pt-PT" sz="2400" b="1" dirty="0" smtClean="0"/>
              <a:t>Processo de calibração</a:t>
            </a:r>
            <a:r>
              <a:rPr lang="en-GB" sz="2400" b="1" dirty="0" smtClean="0"/>
              <a:t>:</a:t>
            </a:r>
          </a:p>
          <a:p>
            <a:pPr marL="285750" indent="-285750">
              <a:buFont typeface="Arial" panose="020B0604020202020204" pitchFamily="34" charset="0"/>
              <a:buChar char="•"/>
            </a:pPr>
            <a:r>
              <a:rPr lang="pt-PT" sz="2000" dirty="0" smtClean="0"/>
              <a:t>Cada sensor tem de detetar o centro da bola</a:t>
            </a:r>
          </a:p>
          <a:p>
            <a:pPr marL="285750" indent="-285750">
              <a:buFont typeface="Arial" panose="020B0604020202020204" pitchFamily="34" charset="0"/>
              <a:buChar char="•"/>
            </a:pPr>
            <a:r>
              <a:rPr lang="pt-PT" sz="2000" dirty="0" smtClean="0"/>
              <a:t>A bola é colocada em movimento em frente aos sensores permitindo a sua deteção em diferentes posições</a:t>
            </a:r>
          </a:p>
          <a:p>
            <a:pPr marL="285750" indent="-285750">
              <a:buFont typeface="Arial" panose="020B0604020202020204" pitchFamily="34" charset="0"/>
              <a:buChar char="•"/>
            </a:pPr>
            <a:r>
              <a:rPr lang="pt-PT" sz="2000" dirty="0" smtClean="0"/>
              <a:t>Um sensor é escolhido como referência, e os restantes são calibrados em relação a ele</a:t>
            </a:r>
            <a:endParaRPr lang="en-GB" sz="2000" dirty="0"/>
          </a:p>
        </p:txBody>
      </p:sp>
      <p:sp>
        <p:nvSpPr>
          <p:cNvPr id="11" name="Marcador de Posição do Rodapé 4"/>
          <p:cNvSpPr>
            <a:spLocks noGrp="1"/>
          </p:cNvSpPr>
          <p:nvPr>
            <p:ph type="ftr" sz="quarter" idx="11"/>
          </p:nvPr>
        </p:nvSpPr>
        <p:spPr>
          <a:xfrm>
            <a:off x="4135271" y="6492876"/>
            <a:ext cx="5999329" cy="365126"/>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spTree>
    <p:extLst>
      <p:ext uri="{BB962C8B-B14F-4D97-AF65-F5344CB8AC3E}">
        <p14:creationId xmlns:p14="http://schemas.microsoft.com/office/powerpoint/2010/main" val="38818329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3"/>
          <p:cNvSpPr>
            <a:spLocks noGrp="1"/>
          </p:cNvSpPr>
          <p:nvPr>
            <p:ph type="dt" sz="half" idx="10"/>
          </p:nvPr>
        </p:nvSpPr>
        <p:spPr>
          <a:xfrm>
            <a:off x="-1" y="6492875"/>
            <a:ext cx="4135273" cy="365126"/>
          </a:xfrm>
          <a:solidFill>
            <a:schemeClr val="tx1"/>
          </a:solidFill>
        </p:spPr>
        <p:txBody>
          <a:bodyPr/>
          <a:lstStyle/>
          <a:p>
            <a:fld id="{4CB73910-28E7-4CC2-86EC-EF0C42F3F0AF}" type="datetime1">
              <a:rPr lang="pt-PT" b="1" smtClean="0">
                <a:solidFill>
                  <a:schemeClr val="bg1"/>
                </a:solidFill>
              </a:rPr>
              <a:t>14/12/2015</a:t>
            </a:fld>
            <a:endParaRPr lang="en-GB" b="1" dirty="0">
              <a:solidFill>
                <a:schemeClr val="bg1"/>
              </a:solidFill>
            </a:endParaRPr>
          </a:p>
        </p:txBody>
      </p:sp>
      <p:sp>
        <p:nvSpPr>
          <p:cNvPr id="6" name="Marcador de Posição do Número do Diapositivo 5"/>
          <p:cNvSpPr>
            <a:spLocks noGrp="1"/>
          </p:cNvSpPr>
          <p:nvPr>
            <p:ph type="sldNum" sz="quarter" idx="12"/>
          </p:nvPr>
        </p:nvSpPr>
        <p:spPr>
          <a:xfrm>
            <a:off x="9448800" y="6492876"/>
            <a:ext cx="2743200" cy="365125"/>
          </a:xfrm>
          <a:solidFill>
            <a:srgbClr val="0D7D1A"/>
          </a:solidFill>
        </p:spPr>
        <p:txBody>
          <a:bodyPr/>
          <a:lstStyle/>
          <a:p>
            <a:fld id="{A62725FD-1EE1-4128-8E4A-AFD0F4426CD8}" type="slidenum">
              <a:rPr lang="en-GB" b="1" smtClean="0">
                <a:solidFill>
                  <a:schemeClr val="bg1"/>
                </a:solidFill>
              </a:rPr>
              <a:t>9</a:t>
            </a:fld>
            <a:endParaRPr lang="en-GB" b="1" dirty="0">
              <a:solidFill>
                <a:schemeClr val="bg1"/>
              </a:solidFill>
            </a:endParaRPr>
          </a:p>
        </p:txBody>
      </p:sp>
      <p:sp>
        <p:nvSpPr>
          <p:cNvPr id="9" name="Retângulo 8"/>
          <p:cNvSpPr/>
          <p:nvPr/>
        </p:nvSpPr>
        <p:spPr>
          <a:xfrm>
            <a:off x="1323837" y="1"/>
            <a:ext cx="10868167"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PT" sz="4000" b="1" dirty="0" smtClean="0"/>
              <a:t>Processo de calibração</a:t>
            </a:r>
            <a:endParaRPr lang="pt-PT" sz="4000" b="1" dirty="0"/>
          </a:p>
        </p:txBody>
      </p:sp>
      <p:sp>
        <p:nvSpPr>
          <p:cNvPr id="10" name="Retângulo 9"/>
          <p:cNvSpPr/>
          <p:nvPr/>
        </p:nvSpPr>
        <p:spPr>
          <a:xfrm>
            <a:off x="0" y="1"/>
            <a:ext cx="1323832" cy="1282891"/>
          </a:xfrm>
          <a:prstGeom prst="rect">
            <a:avLst/>
          </a:prstGeom>
          <a:solidFill>
            <a:srgbClr val="0D7D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Imagem 7"/>
          <p:cNvPicPr>
            <a:picLocks noChangeAspect="1"/>
          </p:cNvPicPr>
          <p:nvPr/>
        </p:nvPicPr>
        <p:blipFill>
          <a:blip r:embed="rId5"/>
          <a:stretch>
            <a:fillRect/>
          </a:stretch>
        </p:blipFill>
        <p:spPr>
          <a:xfrm>
            <a:off x="172387" y="128793"/>
            <a:ext cx="979059" cy="102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Marcador de Posição do Rodapé 4"/>
          <p:cNvSpPr>
            <a:spLocks noGrp="1"/>
          </p:cNvSpPr>
          <p:nvPr>
            <p:ph type="ftr" sz="quarter" idx="11"/>
          </p:nvPr>
        </p:nvSpPr>
        <p:spPr>
          <a:xfrm>
            <a:off x="4135271" y="6492876"/>
            <a:ext cx="5999329" cy="365126"/>
          </a:xfrm>
          <a:solidFill>
            <a:srgbClr val="0D7D1A"/>
          </a:solidFill>
        </p:spPr>
        <p:txBody>
          <a:bodyPr/>
          <a:lstStyle/>
          <a:p>
            <a:r>
              <a:rPr lang="pt-PT" b="1" dirty="0" smtClean="0">
                <a:solidFill>
                  <a:schemeClr val="bg1"/>
                </a:solidFill>
              </a:rPr>
              <a:t>Calibração automática de múltiplos </a:t>
            </a:r>
            <a:r>
              <a:rPr lang="pt-PT" b="1" dirty="0" err="1" smtClean="0">
                <a:solidFill>
                  <a:schemeClr val="bg1"/>
                </a:solidFill>
              </a:rPr>
              <a:t>LIDARs</a:t>
            </a:r>
            <a:r>
              <a:rPr lang="pt-PT" b="1" dirty="0" smtClean="0">
                <a:solidFill>
                  <a:schemeClr val="bg1"/>
                </a:solidFill>
              </a:rPr>
              <a:t> e câmaras usando uma esfera em movimento</a:t>
            </a:r>
            <a:endParaRPr lang="pt-PT" b="1" dirty="0">
              <a:solidFill>
                <a:schemeClr val="bg1"/>
              </a:solidFill>
            </a:endParaRPr>
          </a:p>
        </p:txBody>
      </p:sp>
      <p:pic>
        <p:nvPicPr>
          <p:cNvPr id="12" name="VID_20151118_19135196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067635" y="1452717"/>
            <a:ext cx="8658368" cy="4870332"/>
          </a:xfrm>
          <a:prstGeom prst="rect">
            <a:avLst/>
          </a:prstGeom>
        </p:spPr>
      </p:pic>
    </p:spTree>
    <p:extLst>
      <p:ext uri="{BB962C8B-B14F-4D97-AF65-F5344CB8AC3E}">
        <p14:creationId xmlns:p14="http://schemas.microsoft.com/office/powerpoint/2010/main" val="241968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7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8099</TotalTime>
  <Words>4281</Words>
  <Application>Microsoft Office PowerPoint</Application>
  <PresentationFormat>Ecrã Panorâmico</PresentationFormat>
  <Paragraphs>532</Paragraphs>
  <Slides>56</Slides>
  <Notes>55</Notes>
  <HiddenSlides>0</HiddenSlides>
  <MMClips>1</MMClips>
  <ScaleCrop>false</ScaleCrop>
  <HeadingPairs>
    <vt:vector size="6" baseType="variant">
      <vt:variant>
        <vt:lpstr>Tipos de letra usados</vt:lpstr>
      </vt:variant>
      <vt:variant>
        <vt:i4>5</vt:i4>
      </vt:variant>
      <vt:variant>
        <vt:lpstr>Tema</vt:lpstr>
      </vt:variant>
      <vt:variant>
        <vt:i4>1</vt:i4>
      </vt:variant>
      <vt:variant>
        <vt:lpstr>Títulos dos diapositivos</vt:lpstr>
      </vt:variant>
      <vt:variant>
        <vt:i4>56</vt:i4>
      </vt:variant>
    </vt:vector>
  </HeadingPairs>
  <TitlesOfParts>
    <vt:vector size="62" baseType="lpstr">
      <vt:lpstr>Arial</vt:lpstr>
      <vt:lpstr>Calibri</vt:lpstr>
      <vt:lpstr>Calibri Light</vt:lpstr>
      <vt:lpstr>Cambria Math</vt:lpstr>
      <vt:lpstr>CMR10</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Marcelo Pereira</dc:creator>
  <cp:lastModifiedBy>Marcelo Pereira</cp:lastModifiedBy>
  <cp:revision>156</cp:revision>
  <dcterms:created xsi:type="dcterms:W3CDTF">2015-11-15T16:56:00Z</dcterms:created>
  <dcterms:modified xsi:type="dcterms:W3CDTF">2015-12-15T00:44:10Z</dcterms:modified>
</cp:coreProperties>
</file>