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392CF9-B750-41D9-AC53-027A8819DA78}" type="datetimeFigureOut">
              <a:rPr lang="pt-PT" smtClean="0"/>
              <a:t>14/07/2017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481B38-7C34-448D-AD0C-48ED5E9745B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5044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do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3E3D8-7D8C-4AC8-B285-B4F38E260C62}" type="datetime1">
              <a:rPr lang="pt-PT" smtClean="0"/>
              <a:t>14/07/2017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65320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34B7-6837-482C-B761-D5936B39D1B3}" type="datetime1">
              <a:rPr lang="pt-PT" smtClean="0"/>
              <a:t>14/07/2017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14955135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34B7-6837-482C-B761-D5936B39D1B3}" type="datetime1">
              <a:rPr lang="pt-PT" smtClean="0"/>
              <a:t>14/07/2017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‹nº›</a:t>
            </a:fld>
            <a:endParaRPr lang="pt-P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60614711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34B7-6837-482C-B761-D5936B39D1B3}" type="datetime1">
              <a:rPr lang="pt-PT" smtClean="0"/>
              <a:t>14/07/2017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1659945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34B7-6837-482C-B761-D5936B39D1B3}" type="datetime1">
              <a:rPr lang="pt-PT" smtClean="0"/>
              <a:t>14/07/2017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‹nº›</a:t>
            </a:fld>
            <a:endParaRPr lang="pt-P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5603765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B34B7-6837-482C-B761-D5936B39D1B3}" type="datetime1">
              <a:rPr lang="pt-PT" smtClean="0"/>
              <a:t>14/07/2017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7977155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293DB-D93D-48BE-86BA-6F3AD1A8003A}" type="datetime1">
              <a:rPr lang="pt-PT" smtClean="0"/>
              <a:t>14/07/2017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8562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01B01-E6AF-4177-ADB7-03E254E40397}" type="datetime1">
              <a:rPr lang="pt-PT" smtClean="0"/>
              <a:t>14/07/2017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97285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86308-E6E7-48DA-B26D-6A300EE39AAD}" type="datetime1">
              <a:rPr lang="pt-PT" smtClean="0"/>
              <a:t>14/07/2017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0970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24A2F-9A9C-4CC5-9C82-3ABA87E6B592}" type="datetime1">
              <a:rPr lang="pt-PT" smtClean="0"/>
              <a:t>14/07/2017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9934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C91EF-120C-46F9-AC9C-482575B72EB4}" type="datetime1">
              <a:rPr lang="pt-PT" smtClean="0"/>
              <a:t>14/07/2017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2716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57B17-4F8E-49A6-B367-2696767D2CBD}" type="datetime1">
              <a:rPr lang="pt-PT" smtClean="0"/>
              <a:t>14/07/2017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6820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8E0F7-6B4A-453B-9E5B-ABB7A498B7D6}" type="datetime1">
              <a:rPr lang="pt-PT" smtClean="0"/>
              <a:t>14/07/2017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9054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38048-63D8-4202-8CA1-58B9335C8D95}" type="datetime1">
              <a:rPr lang="pt-PT" smtClean="0"/>
              <a:t>14/07/2017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1719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37E9E-A079-44BF-9CCC-D241AF53206E}" type="datetime1">
              <a:rPr lang="pt-PT" smtClean="0"/>
              <a:t>14/07/2017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127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9B21E-9BFF-473F-BE48-7E317D37EC39}" type="datetime1">
              <a:rPr lang="pt-PT" smtClean="0"/>
              <a:t>14/07/2017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25863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B34B7-6837-482C-B761-D5936B39D1B3}" type="datetime1">
              <a:rPr lang="pt-PT" smtClean="0"/>
              <a:t>14/07/2017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078EDE-62EF-423F-BFF9-E50B59264949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2572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32006E-CBD0-4D43-A970-02D4C05C9C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Inclinómetro</a:t>
            </a:r>
            <a:r>
              <a:rPr lang="en-US" dirty="0"/>
              <a:t> planar de </a:t>
            </a:r>
            <a:r>
              <a:rPr lang="en-US" dirty="0" err="1"/>
              <a:t>precisão</a:t>
            </a:r>
            <a:r>
              <a:rPr lang="en-US" dirty="0"/>
              <a:t> para o Atlascar-2</a:t>
            </a:r>
            <a:endParaRPr lang="pt-PT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F373231-1B21-418F-9D85-D2A2EDCA55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42910"/>
            <a:ext cx="9144000" cy="716869"/>
          </a:xfrm>
        </p:spPr>
        <p:txBody>
          <a:bodyPr/>
          <a:lstStyle/>
          <a:p>
            <a:pPr algn="l"/>
            <a:r>
              <a:rPr lang="pt-PT" dirty="0"/>
              <a:t>Projeto de Automação Industrial 2016/2017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078344A-A190-487F-8752-24CDADC3D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332" y="214079"/>
            <a:ext cx="3822954" cy="948565"/>
          </a:xfrm>
          <a:prstGeom prst="rect">
            <a:avLst/>
          </a:prstGeom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3A246714-E4D8-4FFD-A575-922874B5289B}"/>
              </a:ext>
            </a:extLst>
          </p:cNvPr>
          <p:cNvSpPr txBox="1">
            <a:spLocks/>
          </p:cNvSpPr>
          <p:nvPr/>
        </p:nvSpPr>
        <p:spPr>
          <a:xfrm>
            <a:off x="1524000" y="5292726"/>
            <a:ext cx="9144000" cy="71686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PT" dirty="0"/>
              <a:t>82660 – Armindo Silva							</a:t>
            </a:r>
          </a:p>
        </p:txBody>
      </p:sp>
    </p:spTree>
    <p:extLst>
      <p:ext uri="{BB962C8B-B14F-4D97-AF65-F5344CB8AC3E}">
        <p14:creationId xmlns:p14="http://schemas.microsoft.com/office/powerpoint/2010/main" val="2411976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2A87C-C6BB-46D7-9439-CE707D3F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Montagem no veiculo</a:t>
            </a:r>
            <a:endParaRPr lang="pt-PT" dirty="0"/>
          </a:p>
        </p:txBody>
      </p:sp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AF3293D0-3F09-470C-BD08-1E3032500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49362-BE7C-49FE-9BA8-1554ED45B681}" type="datetime1">
              <a:rPr lang="pt-PT" smtClean="0"/>
              <a:t>14/07/2017</a:t>
            </a:fld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E99CA7C4-3CF2-4A4C-A233-9DC49B3C9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10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4709E96-3328-4349-A14A-4EC7F26D89A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391" y="1690688"/>
            <a:ext cx="4809218" cy="375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49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558A9-695F-4831-8C7C-62B18E64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0229"/>
          </a:xfrm>
        </p:spPr>
        <p:txBody>
          <a:bodyPr/>
          <a:lstStyle/>
          <a:p>
            <a:r>
              <a:rPr lang="pt-PT" b="1" dirty="0"/>
              <a:t>Testes de funcionalidade no veiculo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4E6C9B8-A1B6-4875-896F-5D0E24303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9829"/>
            <a:ext cx="8596668" cy="3880773"/>
          </a:xfrm>
        </p:spPr>
        <p:txBody>
          <a:bodyPr>
            <a:normAutofit/>
          </a:bodyPr>
          <a:lstStyle/>
          <a:p>
            <a:r>
              <a:rPr lang="pt-PT" sz="2000" dirty="0"/>
              <a:t>Resultado de uma amostra com 500 valores para valores da ADC antes e depois da conversão.</a:t>
            </a:r>
          </a:p>
          <a:p>
            <a:pPr marL="0" indent="0">
              <a:buNone/>
            </a:pPr>
            <a:endParaRPr lang="pt-PT" sz="2400" dirty="0"/>
          </a:p>
        </p:txBody>
      </p:sp>
      <p:sp>
        <p:nvSpPr>
          <p:cNvPr id="6" name="Marcador de Posição da Data 5">
            <a:extLst>
              <a:ext uri="{FF2B5EF4-FFF2-40B4-BE49-F238E27FC236}">
                <a16:creationId xmlns:a16="http://schemas.microsoft.com/office/drawing/2014/main" id="{791E5AF6-EBAA-4E5D-92AC-3CF02441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2A2A4-FA33-4DC2-AB2F-AB61C230B1A5}" type="datetime1">
              <a:rPr lang="pt-PT" smtClean="0"/>
              <a:t>14/07/2017</a:t>
            </a:fld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C3E66748-26B1-4CD5-974C-3CFDDC8DF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11</a:t>
            </a:fld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B0C88AC-A527-4359-A3CF-CB6865BD3FC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46" y="2240529"/>
            <a:ext cx="54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D259FCD-1246-41CB-AB73-C0823137BA4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1846" y="2240529"/>
            <a:ext cx="54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558A9-695F-4831-8C7C-62B18E64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4914"/>
          </a:xfrm>
        </p:spPr>
        <p:txBody>
          <a:bodyPr/>
          <a:lstStyle/>
          <a:p>
            <a:r>
              <a:rPr lang="pt-PT" b="1" dirty="0"/>
              <a:t>Testes de funcionalidade no veiculo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4E6C9B8-A1B6-4875-896F-5D0E24303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86572"/>
            <a:ext cx="8596668" cy="3880773"/>
          </a:xfrm>
        </p:spPr>
        <p:txBody>
          <a:bodyPr>
            <a:normAutofit/>
          </a:bodyPr>
          <a:lstStyle/>
          <a:p>
            <a:r>
              <a:rPr lang="pt-PT" sz="2000" dirty="0"/>
              <a:t>Resultado de uma amostra com 500 valores para valores do </a:t>
            </a:r>
            <a:r>
              <a:rPr lang="pt-PT" sz="2000" dirty="0" err="1"/>
              <a:t>Pitch</a:t>
            </a:r>
            <a:r>
              <a:rPr lang="pt-PT" sz="2000" dirty="0"/>
              <a:t> e do </a:t>
            </a:r>
            <a:r>
              <a:rPr lang="pt-PT" sz="2000" dirty="0" err="1"/>
              <a:t>Roll</a:t>
            </a:r>
            <a:r>
              <a:rPr lang="pt-PT" sz="2000" dirty="0"/>
              <a:t>.</a:t>
            </a:r>
          </a:p>
          <a:p>
            <a:r>
              <a:rPr lang="pt-PT" sz="2000" dirty="0"/>
              <a:t>Gama de erro de 0,01533 graus para o </a:t>
            </a:r>
            <a:r>
              <a:rPr lang="pt-PT" sz="2000" i="1" dirty="0" err="1"/>
              <a:t>pitch</a:t>
            </a:r>
            <a:r>
              <a:rPr lang="pt-PT" sz="2000" dirty="0"/>
              <a:t> e 0,06869 para o </a:t>
            </a:r>
            <a:r>
              <a:rPr lang="pt-PT" sz="2000" i="1" dirty="0" err="1"/>
              <a:t>roll</a:t>
            </a:r>
            <a:r>
              <a:rPr lang="pt-PT" sz="2000" i="1" dirty="0"/>
              <a:t>.</a:t>
            </a:r>
            <a:endParaRPr lang="pt-PT" sz="2000" dirty="0"/>
          </a:p>
          <a:p>
            <a:pPr marL="0" indent="0">
              <a:buNone/>
            </a:pPr>
            <a:endParaRPr lang="pt-PT" sz="2400" dirty="0"/>
          </a:p>
        </p:txBody>
      </p:sp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AA33E0CC-E17A-4E13-B089-2DA9F05A2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C698B-DC5C-4AE1-9F7D-E2B7B7D3417C}" type="datetime1">
              <a:rPr lang="pt-PT" smtClean="0"/>
              <a:t>14/07/2017</a:t>
            </a:fld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CA2D716F-625A-4183-8AFE-74DD9E121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12</a:t>
            </a:fld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731BDD5-D719-4C57-B677-49D7EE058FD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465" y="2521866"/>
            <a:ext cx="54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22EE7CE-E4BD-4442-851C-C83FED15D1C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65" y="2521866"/>
            <a:ext cx="54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70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2558A9-695F-4831-8C7C-62B18E64D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3143"/>
          </a:xfrm>
        </p:spPr>
        <p:txBody>
          <a:bodyPr/>
          <a:lstStyle/>
          <a:p>
            <a:r>
              <a:rPr lang="pt-PT" b="1" dirty="0"/>
              <a:t>Testes de funcionalidade no veiculo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F4E6C9B8-A1B6-4875-896F-5D0E243038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8589"/>
            <a:ext cx="8596668" cy="3880773"/>
          </a:xfrm>
        </p:spPr>
        <p:txBody>
          <a:bodyPr>
            <a:normAutofit/>
          </a:bodyPr>
          <a:lstStyle/>
          <a:p>
            <a:r>
              <a:rPr lang="pt-PT" sz="2000" dirty="0"/>
              <a:t>Tentativa de correção de erro por software através de media de valores.</a:t>
            </a:r>
          </a:p>
          <a:p>
            <a:r>
              <a:rPr lang="pt-PT" sz="2000" dirty="0"/>
              <a:t>Gama de erro de 0,01148 graus para o </a:t>
            </a:r>
            <a:r>
              <a:rPr lang="pt-PT" sz="2000" i="1" dirty="0" err="1"/>
              <a:t>pitch</a:t>
            </a:r>
            <a:r>
              <a:rPr lang="pt-PT" sz="2000" dirty="0"/>
              <a:t> e 0,02465 para o </a:t>
            </a:r>
            <a:r>
              <a:rPr lang="pt-PT" sz="2000" i="1" dirty="0" err="1"/>
              <a:t>roll</a:t>
            </a:r>
            <a:r>
              <a:rPr lang="pt-PT" sz="2000" i="1" dirty="0"/>
              <a:t>.</a:t>
            </a:r>
            <a:endParaRPr lang="pt-PT" sz="2000" dirty="0"/>
          </a:p>
          <a:p>
            <a:pPr marL="0" indent="0">
              <a:buNone/>
            </a:pPr>
            <a:endParaRPr lang="pt-PT" sz="2400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615015D8-34A5-4D02-AEB0-C829F862E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2854-EC9A-40BB-8C2E-18C53C0B35E0}" type="datetime1">
              <a:rPr lang="pt-PT" smtClean="0"/>
              <a:t>14/07/2017</a:t>
            </a:fld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3B857C2C-9DAB-436F-A5E1-B593EF4F2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13</a:t>
            </a:fld>
            <a:endParaRPr lang="pt-PT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D823A4F4-24CD-4704-87C4-E0EC508E598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2536371"/>
            <a:ext cx="54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8AC20FFB-288F-4C0E-BDC1-86B32C3FC58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199" y="2536371"/>
            <a:ext cx="5400000" cy="360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8627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A6B792-C6B5-401D-A024-EF605D4F6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4029"/>
          </a:xfrm>
        </p:spPr>
        <p:txBody>
          <a:bodyPr/>
          <a:lstStyle/>
          <a:p>
            <a:r>
              <a:rPr lang="pt-PT" b="1" dirty="0"/>
              <a:t>Comunicação por Bluetooth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4AFA57-B85B-4651-B97F-331BCE4E3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3629"/>
            <a:ext cx="8596668" cy="3880773"/>
          </a:xfrm>
        </p:spPr>
        <p:txBody>
          <a:bodyPr/>
          <a:lstStyle/>
          <a:p>
            <a:r>
              <a:rPr lang="pt-PT" sz="2000" dirty="0"/>
              <a:t>Foi criada uma aplicação para smartphone android através da MIT </a:t>
            </a:r>
            <a:r>
              <a:rPr lang="pt-PT" sz="2000" dirty="0" err="1"/>
              <a:t>appinverntor</a:t>
            </a:r>
            <a:r>
              <a:rPr lang="pt-PT" sz="2000" dirty="0"/>
              <a:t>.</a:t>
            </a:r>
          </a:p>
          <a:p>
            <a:endParaRPr lang="pt-PT" dirty="0"/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368C4C91-4BDA-49B0-9236-44993405A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53E08-649F-427C-BBBB-829CFA16205F}" type="datetime1">
              <a:rPr lang="pt-PT" smtClean="0"/>
              <a:t>14/07/2017</a:t>
            </a:fld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08A64591-3970-46F7-B48C-440CB3F21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14</a:t>
            </a:fld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66E0D2FB-EB45-4393-B249-8EA88323B1F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840" y="1799318"/>
            <a:ext cx="2319655" cy="38877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1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748AE7-73F0-4C75-918B-D7723E6E9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3143"/>
          </a:xfrm>
        </p:spPr>
        <p:txBody>
          <a:bodyPr/>
          <a:lstStyle/>
          <a:p>
            <a:r>
              <a:rPr lang="pt-PT" b="1" dirty="0"/>
              <a:t>Conclusões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D57F10B2-E9EB-449C-A576-C65196246B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2743"/>
            <a:ext cx="8596668" cy="3880773"/>
          </a:xfrm>
        </p:spPr>
        <p:txBody>
          <a:bodyPr>
            <a:normAutofit/>
          </a:bodyPr>
          <a:lstStyle/>
          <a:p>
            <a:r>
              <a:rPr lang="pt-PT" sz="2000" dirty="0"/>
              <a:t>Os objetivos iniciais foram alcançados.</a:t>
            </a:r>
          </a:p>
          <a:p>
            <a:r>
              <a:rPr lang="pt-PT" sz="2000" dirty="0"/>
              <a:t>Sistema funcional no entanto mais testes são necessários para eventuais melhorias.</a:t>
            </a:r>
          </a:p>
          <a:p>
            <a:r>
              <a:rPr lang="pt-PT" sz="2000" dirty="0"/>
              <a:t>Necessário testes com o veiculo em andamento.</a:t>
            </a:r>
          </a:p>
          <a:p>
            <a:r>
              <a:rPr lang="pt-PT" sz="2000" dirty="0"/>
              <a:t>Comparação dos valores do inclinómetro com um sistema equivalente de fiabilidade conhecida. 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88F22C62-9412-4D14-9DFC-18A649C9B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ADFBB-9EB7-45FC-A26E-E1BFE55C6DE9}" type="datetime1">
              <a:rPr lang="pt-PT" smtClean="0"/>
              <a:t>14/07/2017</a:t>
            </a:fld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F4EDD1DC-22EF-4021-8A8B-64C750E96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7376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19FB0C-052D-4D30-9A10-3C00498FE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Introdução</a:t>
            </a:r>
            <a:br>
              <a:rPr lang="pt-PT" b="1" dirty="0"/>
            </a:b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564A6320-31B2-44A2-8E82-5791F8705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6589"/>
            <a:ext cx="10515600" cy="4351338"/>
          </a:xfrm>
        </p:spPr>
        <p:txBody>
          <a:bodyPr/>
          <a:lstStyle/>
          <a:p>
            <a:r>
              <a:rPr lang="pt-PT" sz="2000" dirty="0"/>
              <a:t>Desenvolver um sistema que permita obter os ângulos de inclinação do caro quando este esta sujeito a acelerações.</a:t>
            </a:r>
          </a:p>
          <a:p>
            <a:endParaRPr lang="pt-PT" dirty="0"/>
          </a:p>
          <a:p>
            <a:endParaRPr lang="pt-PT" dirty="0"/>
          </a:p>
        </p:txBody>
      </p:sp>
      <p:sp>
        <p:nvSpPr>
          <p:cNvPr id="8" name="Marcador de Posição da Data 7">
            <a:extLst>
              <a:ext uri="{FF2B5EF4-FFF2-40B4-BE49-F238E27FC236}">
                <a16:creationId xmlns:a16="http://schemas.microsoft.com/office/drawing/2014/main" id="{85AEF66C-E2FE-43C1-8B50-62982A02F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3DFAB-5A97-4DC0-BA75-664E642A80CB}" type="datetime1">
              <a:rPr lang="pt-PT" smtClean="0"/>
              <a:t>14/07/2017</a:t>
            </a:fld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DAAA1729-7EF1-4344-9CB5-838F98831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2</a:t>
            </a:fld>
            <a:endParaRPr lang="pt-PT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B17CFEC-67A1-4C1C-B1AD-61A2366F7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7390" y="2271503"/>
            <a:ext cx="5026478" cy="3769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56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0DC8EF-D30F-4C38-9791-ACB364EFF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3771"/>
          </a:xfrm>
        </p:spPr>
        <p:txBody>
          <a:bodyPr/>
          <a:lstStyle/>
          <a:p>
            <a:r>
              <a:rPr lang="pt-PT" b="1" dirty="0"/>
              <a:t>Objetivos do projeto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31DEBFCD-FD0E-4A64-9BC4-59308113A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3371"/>
            <a:ext cx="8596668" cy="3798905"/>
          </a:xfrm>
        </p:spPr>
        <p:txBody>
          <a:bodyPr/>
          <a:lstStyle/>
          <a:p>
            <a:pPr lvl="0"/>
            <a:r>
              <a:rPr lang="pt-PT" sz="2000" dirty="0"/>
              <a:t>Estudo da solução anterior desenvolvida para o ATLASCAR-1.</a:t>
            </a:r>
          </a:p>
          <a:p>
            <a:pPr lvl="0"/>
            <a:r>
              <a:rPr lang="pt-PT" sz="2000" dirty="0"/>
              <a:t>Conceção geral do sistema e dos seus blocos constituintes.</a:t>
            </a:r>
          </a:p>
          <a:p>
            <a:pPr lvl="0"/>
            <a:r>
              <a:rPr lang="pt-PT" sz="2000" dirty="0"/>
              <a:t>Desenvolvimento da unidade para interface elétrica entre sensores e sistema de aquisição.</a:t>
            </a:r>
          </a:p>
          <a:p>
            <a:pPr lvl="0"/>
            <a:r>
              <a:rPr lang="pt-PT" sz="2000" dirty="0"/>
              <a:t>Programação do sistema de aquisição de dados e cálculo das orientações.</a:t>
            </a:r>
          </a:p>
          <a:p>
            <a:pPr lvl="0"/>
            <a:r>
              <a:rPr lang="pt-PT" sz="2000" dirty="0"/>
              <a:t>Ensaios laboratoriais para teste e calibração do sistema de medição.</a:t>
            </a:r>
          </a:p>
          <a:p>
            <a:pPr lvl="0"/>
            <a:r>
              <a:rPr lang="pt-PT" sz="2000" dirty="0"/>
              <a:t>Colocação, fixação e teste do sistema no carro.</a:t>
            </a:r>
          </a:p>
          <a:p>
            <a:pPr marL="0" indent="0">
              <a:buNone/>
            </a:pPr>
            <a:endParaRPr lang="pt-PT" dirty="0"/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9A71DA52-8151-428A-B2DF-E06FADD0D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8CBBF-8159-4F08-982E-B8FD064FE2D5}" type="datetime1">
              <a:rPr lang="pt-PT" smtClean="0"/>
              <a:t>14/07/2017</a:t>
            </a:fld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2C82C290-D533-43F4-B458-77CD17F32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23386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D3BECA-D900-462B-8FE3-A821BEFF2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38200"/>
          </a:xfrm>
        </p:spPr>
        <p:txBody>
          <a:bodyPr/>
          <a:lstStyle/>
          <a:p>
            <a:r>
              <a:rPr lang="pt-PT" b="1" dirty="0"/>
              <a:t>Sensor de distância SENSICK DT20 </a:t>
            </a:r>
            <a:r>
              <a:rPr lang="pt-PT" b="1" dirty="0" err="1"/>
              <a:t>Hi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C9606064-DC3F-42AB-966B-13F9945D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7800"/>
            <a:ext cx="9402837" cy="3880773"/>
          </a:xfrm>
        </p:spPr>
        <p:txBody>
          <a:bodyPr/>
          <a:lstStyle/>
          <a:p>
            <a:r>
              <a:rPr lang="pt-PT" sz="2000" dirty="0"/>
              <a:t>Dispositivo optoelectrónico que permite obter distâncias entre objetos via ótica e sem contacto.</a:t>
            </a:r>
          </a:p>
          <a:p>
            <a:r>
              <a:rPr lang="pt-PT" sz="2000" dirty="0"/>
              <a:t>Emissor é um laser com comprimento de onda de 655nm.</a:t>
            </a:r>
          </a:p>
          <a:p>
            <a:r>
              <a:rPr lang="pt-PT" sz="2000" dirty="0"/>
              <a:t>Gama de leitura de 50mm e 1000mm com resolução inferior </a:t>
            </a:r>
            <a:r>
              <a:rPr lang="pt-PT" sz="2000"/>
              <a:t>a 1mm </a:t>
            </a:r>
            <a:r>
              <a:rPr lang="pt-PT" sz="2000" dirty="0"/>
              <a:t>e velocidade de reação de 2,5/ 10/ 40ms.</a:t>
            </a:r>
          </a:p>
          <a:p>
            <a:endParaRPr lang="pt-PT" dirty="0"/>
          </a:p>
        </p:txBody>
      </p:sp>
      <p:sp>
        <p:nvSpPr>
          <p:cNvPr id="6" name="Marcador de Posição da Data 5">
            <a:extLst>
              <a:ext uri="{FF2B5EF4-FFF2-40B4-BE49-F238E27FC236}">
                <a16:creationId xmlns:a16="http://schemas.microsoft.com/office/drawing/2014/main" id="{C5B3E8BC-83C9-4769-A18E-39C8907E4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77F1-62CA-4FCC-8ED7-43A03018319F}" type="datetime1">
              <a:rPr lang="pt-PT" smtClean="0"/>
              <a:t>14/07/2017</a:t>
            </a:fld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8E355249-D22A-4369-9F81-5BD3E2E4D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4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9A534A2-CDB9-4D55-BA19-BFC0E8DACD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205" y="3430898"/>
            <a:ext cx="2748881" cy="2610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0904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503DBE-0919-49F5-99FE-E7FFFD6CC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8457"/>
          </a:xfrm>
        </p:spPr>
        <p:txBody>
          <a:bodyPr/>
          <a:lstStyle/>
          <a:p>
            <a:r>
              <a:rPr lang="pt-PT" b="1" dirty="0"/>
              <a:t>Implementação da Hardware</a:t>
            </a:r>
            <a:endParaRPr lang="pt-PT" dirty="0"/>
          </a:p>
        </p:txBody>
      </p:sp>
      <p:sp>
        <p:nvSpPr>
          <p:cNvPr id="9" name="Marcador de Posição de Conteúdo 8">
            <a:extLst>
              <a:ext uri="{FF2B5EF4-FFF2-40B4-BE49-F238E27FC236}">
                <a16:creationId xmlns:a16="http://schemas.microsoft.com/office/drawing/2014/main" id="{5E1062A9-BD5C-4AEE-8154-BC40800B7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2132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pt-PT" sz="3200" dirty="0"/>
              <a:t>Elementos da hardware </a:t>
            </a:r>
          </a:p>
          <a:p>
            <a:r>
              <a:rPr lang="pt-PT" sz="2400" dirty="0"/>
              <a:t>Arduíno Nano </a:t>
            </a:r>
          </a:p>
          <a:p>
            <a:r>
              <a:rPr lang="pt-PT" sz="2400" dirty="0"/>
              <a:t>LCD 16x2</a:t>
            </a:r>
          </a:p>
          <a:p>
            <a:r>
              <a:rPr lang="pt-PT" sz="2400" dirty="0"/>
              <a:t>Modulo Bluetooth</a:t>
            </a:r>
          </a:p>
          <a:p>
            <a:r>
              <a:rPr lang="pt-PT" sz="2400" dirty="0"/>
              <a:t>Processamento de sinal dos sensores de distância.</a:t>
            </a:r>
          </a:p>
          <a:p>
            <a:endParaRPr lang="pt-PT" sz="2400" dirty="0"/>
          </a:p>
        </p:txBody>
      </p:sp>
      <p:sp>
        <p:nvSpPr>
          <p:cNvPr id="11" name="Marcador de Posição da Data 10">
            <a:extLst>
              <a:ext uri="{FF2B5EF4-FFF2-40B4-BE49-F238E27FC236}">
                <a16:creationId xmlns:a16="http://schemas.microsoft.com/office/drawing/2014/main" id="{D904A6F3-9BF1-4BB2-AE9D-7DE9C1A1D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FC57-40C3-4156-BAC3-BCAC55FB429F}" type="datetime1">
              <a:rPr lang="pt-PT" smtClean="0"/>
              <a:t>14/07/2017</a:t>
            </a:fld>
            <a:endParaRPr lang="pt-PT"/>
          </a:p>
        </p:txBody>
      </p:sp>
      <p:sp>
        <p:nvSpPr>
          <p:cNvPr id="12" name="Marcador de Posição do Número do Diapositivo 11">
            <a:extLst>
              <a:ext uri="{FF2B5EF4-FFF2-40B4-BE49-F238E27FC236}">
                <a16:creationId xmlns:a16="http://schemas.microsoft.com/office/drawing/2014/main" id="{49502322-8E5D-4C74-B1D0-D3FC083A5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5</a:t>
            </a:fld>
            <a:endParaRPr lang="pt-PT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7F93154-FC0D-4998-8113-046FDC77F2C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148" y="4073866"/>
            <a:ext cx="3045052" cy="19674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524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0134C9-B9BC-4535-9374-9A2FAAA20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886"/>
          </a:xfrm>
        </p:spPr>
        <p:txBody>
          <a:bodyPr/>
          <a:lstStyle/>
          <a:p>
            <a:r>
              <a:rPr lang="pt-PT" b="1" dirty="0"/>
              <a:t>Implementação da Hardware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7911A20D-26ED-4DBE-9136-5960D228A0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35853"/>
            <a:ext cx="8596668" cy="3880773"/>
          </a:xfrm>
        </p:spPr>
        <p:txBody>
          <a:bodyPr/>
          <a:lstStyle/>
          <a:p>
            <a:r>
              <a:rPr lang="pt-PT" sz="2400" dirty="0"/>
              <a:t>Layout da hardware.				 PCB final da hardware.</a:t>
            </a:r>
          </a:p>
          <a:p>
            <a:endParaRPr lang="pt-PT" sz="2400" dirty="0"/>
          </a:p>
          <a:p>
            <a:pPr marL="0" indent="0">
              <a:buNone/>
            </a:pPr>
            <a:endParaRPr lang="pt-PT" sz="2400" dirty="0"/>
          </a:p>
          <a:p>
            <a:endParaRPr lang="pt-PT" dirty="0"/>
          </a:p>
          <a:p>
            <a:endParaRPr lang="pt-PT" dirty="0"/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97A1AC44-D549-4ABE-8FD3-9D014CF4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71879-31CF-44F8-BB05-53D06D74D615}" type="datetime1">
              <a:rPr lang="pt-PT" smtClean="0"/>
              <a:t>14/07/2017</a:t>
            </a:fld>
            <a:endParaRPr lang="pt-PT"/>
          </a:p>
        </p:txBody>
      </p:sp>
      <p:sp>
        <p:nvSpPr>
          <p:cNvPr id="8" name="Marcador de Posição do Número do Diapositivo 7">
            <a:extLst>
              <a:ext uri="{FF2B5EF4-FFF2-40B4-BE49-F238E27FC236}">
                <a16:creationId xmlns:a16="http://schemas.microsoft.com/office/drawing/2014/main" id="{E4B66DBF-A103-42F6-A049-485E1E005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6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3E6881D-3420-4815-A6AF-FBEC73B9A76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569" y="2129193"/>
            <a:ext cx="2944495" cy="3409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132BA6A-A06D-47CD-83B3-7C5D5F87F3F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367" y="2129193"/>
            <a:ext cx="3270976" cy="3409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38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ED826-8BC3-4C4C-9019-C0F414EB3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3771"/>
          </a:xfrm>
        </p:spPr>
        <p:txBody>
          <a:bodyPr/>
          <a:lstStyle/>
          <a:p>
            <a:r>
              <a:rPr lang="pt-PT" b="1" dirty="0"/>
              <a:t>Aquisição de dados e conversão</a:t>
            </a:r>
            <a:endParaRPr lang="pt-PT" dirty="0"/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9DA065B9-12DB-4BA3-8104-499B4CAEF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93371"/>
            <a:ext cx="8596668" cy="3880773"/>
          </a:xfrm>
        </p:spPr>
        <p:txBody>
          <a:bodyPr/>
          <a:lstStyle/>
          <a:p>
            <a:r>
              <a:rPr lang="pt-PT" sz="2000" dirty="0"/>
              <a:t>Foi necessário a aquisição de dados para a conversão dos valores da ADC.</a:t>
            </a:r>
          </a:p>
          <a:p>
            <a:r>
              <a:rPr lang="pt-PT" sz="2000" dirty="0"/>
              <a:t>Gama de leitura dos sensores 200mm-700mm.</a:t>
            </a:r>
          </a:p>
          <a:p>
            <a:r>
              <a:rPr lang="pt-PT" sz="2000" dirty="0"/>
              <a:t>Gama de valores da ADC 0-1024.</a:t>
            </a:r>
          </a:p>
          <a:p>
            <a:pPr lvl="8"/>
            <a:endParaRPr lang="pt-PT" sz="1400" dirty="0"/>
          </a:p>
        </p:txBody>
      </p:sp>
      <p:sp>
        <p:nvSpPr>
          <p:cNvPr id="6" name="Marcador de Posição da Data 5">
            <a:extLst>
              <a:ext uri="{FF2B5EF4-FFF2-40B4-BE49-F238E27FC236}">
                <a16:creationId xmlns:a16="http://schemas.microsoft.com/office/drawing/2014/main" id="{0B37E850-1D21-4D92-9BEC-C6D8DB0C1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0F28-3EA1-462B-9F49-67BAC64D639E}" type="datetime1">
              <a:rPr lang="pt-PT" smtClean="0"/>
              <a:t>14/07/2017</a:t>
            </a:fld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9C3C4C3C-C948-48B8-AAF1-CBFF97E6C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7</a:t>
            </a:fld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376B9673-920F-4039-B9C5-45683E90932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98" y="3182591"/>
            <a:ext cx="5505045" cy="285877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2AF28873-115C-45F0-9C01-69D264012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609039"/>
              </p:ext>
            </p:extLst>
          </p:nvPr>
        </p:nvGraphicFramePr>
        <p:xfrm>
          <a:off x="6704556" y="3182591"/>
          <a:ext cx="3073537" cy="13700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8115">
                  <a:extLst>
                    <a:ext uri="{9D8B030D-6E8A-4147-A177-3AD203B41FA5}">
                      <a16:colId xmlns:a16="http://schemas.microsoft.com/office/drawing/2014/main" val="3629690429"/>
                    </a:ext>
                  </a:extLst>
                </a:gridCol>
                <a:gridCol w="1645422">
                  <a:extLst>
                    <a:ext uri="{9D8B030D-6E8A-4147-A177-3AD203B41FA5}">
                      <a16:colId xmlns:a16="http://schemas.microsoft.com/office/drawing/2014/main" val="2305679422"/>
                    </a:ext>
                  </a:extLst>
                </a:gridCol>
              </a:tblGrid>
              <a:tr h="184150">
                <a:tc gridSpan="2">
                  <a:txBody>
                    <a:bodyPr/>
                    <a:lstStyle/>
                    <a:p>
                      <a:pPr indent="10795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Estatística de regressão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 hMerge="1">
                  <a:txBody>
                    <a:bodyPr/>
                    <a:lstStyle/>
                    <a:p>
                      <a:endParaRPr lang="pt-P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35953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indent="10795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R múltiplo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indent="10795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0,99999804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:a16="http://schemas.microsoft.com/office/drawing/2014/main" val="378857071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indent="10795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Quadrado de R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indent="10795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0,99999608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:a16="http://schemas.microsoft.com/office/drawing/2014/main" val="220590381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indent="10795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Quadrado de R ajustado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indent="10795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0,999995862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:a16="http://schemas.microsoft.com/office/drawing/2014/main" val="1460386539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indent="10795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Erro-padrão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indent="10795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0,300855801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:a16="http://schemas.microsoft.com/office/drawing/2014/main" val="15902217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indent="10795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>
                          <a:effectLst/>
                        </a:rPr>
                        <a:t>Observações</a:t>
                      </a:r>
                      <a:endParaRPr lang="pt-PT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tc>
                  <a:txBody>
                    <a:bodyPr/>
                    <a:lstStyle/>
                    <a:p>
                      <a:pPr indent="107950" algn="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pt-PT" sz="1100" dirty="0">
                          <a:effectLst/>
                        </a:rPr>
                        <a:t>20</a:t>
                      </a:r>
                      <a:endParaRPr lang="pt-PT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9525" anchor="b"/>
                </a:tc>
                <a:extLst>
                  <a:ext uri="{0D108BD9-81ED-4DB2-BD59-A6C34878D82A}">
                    <a16:rowId xmlns:a16="http://schemas.microsoft.com/office/drawing/2014/main" val="1667272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0399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95DC75-7A82-47C7-9A9A-9B6CA5F9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7571"/>
          </a:xfrm>
        </p:spPr>
        <p:txBody>
          <a:bodyPr/>
          <a:lstStyle/>
          <a:p>
            <a:r>
              <a:rPr lang="pt-PT" b="1" dirty="0"/>
              <a:t>Implementação do programa</a:t>
            </a:r>
            <a:endParaRPr lang="pt-P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Conteúdo 2">
                <a:extLst>
                  <a:ext uri="{FF2B5EF4-FFF2-40B4-BE49-F238E27FC236}">
                    <a16:creationId xmlns:a16="http://schemas.microsoft.com/office/drawing/2014/main" id="{11A28EE9-4977-48C0-B876-2CA5370B1F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7334" y="1317171"/>
                <a:ext cx="8596668" cy="3880773"/>
              </a:xfrm>
            </p:spPr>
            <p:txBody>
              <a:bodyPr>
                <a:normAutofit/>
              </a:bodyPr>
              <a:lstStyle/>
              <a:p>
                <a:r>
                  <a:rPr lang="pt-PT" sz="2000" dirty="0"/>
                  <a:t>Calibração dos valores de medição em relação a um referência, neste caso zero.</a:t>
                </a:r>
              </a:p>
              <a:p>
                <a:r>
                  <a:rPr lang="pt-PT" sz="2000" dirty="0"/>
                  <a:t>Obtenção dos valores dos ângulos </a:t>
                </a:r>
                <a:r>
                  <a:rPr lang="pt-PT" sz="2000" i="1" dirty="0" err="1"/>
                  <a:t>Pitch</a:t>
                </a:r>
                <a:r>
                  <a:rPr lang="pt-PT" sz="2000" dirty="0"/>
                  <a:t> e </a:t>
                </a:r>
                <a:r>
                  <a:rPr lang="pt-PT" sz="2000" i="1" dirty="0" err="1"/>
                  <a:t>Roll</a:t>
                </a:r>
                <a:r>
                  <a:rPr lang="pt-PT" sz="2000" dirty="0"/>
                  <a:t> através da medição dos sensores.</a:t>
                </a:r>
              </a:p>
              <a:p>
                <a:pPr marL="0" indent="0">
                  <a:buNone/>
                </a:pPr>
                <a:r>
                  <a:rPr lang="pt-PT" sz="24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PT" sz="2000">
                        <a:latin typeface="Cambria Math" panose="02040503050406030204" pitchFamily="18" charset="0"/>
                      </a:rPr>
                      <m:t>Angulo</m:t>
                    </m:r>
                    <m:r>
                      <a:rPr lang="pt-PT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sz="2000">
                        <a:latin typeface="Cambria Math" panose="02040503050406030204" pitchFamily="18" charset="0"/>
                      </a:rPr>
                      <m:t>de</m:t>
                    </m:r>
                    <m:r>
                      <a:rPr lang="pt-PT" sz="20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pt-PT" sz="2000">
                        <a:latin typeface="Cambria Math" panose="02040503050406030204" pitchFamily="18" charset="0"/>
                      </a:rPr>
                      <m:t>inclina</m:t>
                    </m:r>
                    <m:r>
                      <a:rPr lang="pt-PT" sz="2000">
                        <a:latin typeface="Cambria Math" panose="02040503050406030204" pitchFamily="18" charset="0"/>
                      </a:rPr>
                      <m:t>çã</m:t>
                    </m:r>
                    <m:r>
                      <m:rPr>
                        <m:sty m:val="p"/>
                      </m:rPr>
                      <a:rPr lang="pt-PT" sz="2000">
                        <a:latin typeface="Cambria Math" panose="02040503050406030204" pitchFamily="18" charset="0"/>
                      </a:rPr>
                      <m:t>o</m:t>
                    </m:r>
                    <m:r>
                      <a:rPr lang="pt-PT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soma</m:t>
                            </m:r>
                            <m:r>
                              <a:rPr lang="pt-PT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da</m:t>
                            </m:r>
                            <m:r>
                              <a:rPr lang="pt-PT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leitura</m:t>
                            </m:r>
                            <m:r>
                              <a:rPr lang="pt-PT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dos</m:t>
                            </m:r>
                            <m:r>
                              <a:rPr lang="pt-PT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sensores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dist</m:t>
                            </m:r>
                            <m:r>
                              <a:rPr lang="pt-PT" sz="2000">
                                <a:latin typeface="Cambria Math" panose="02040503050406030204" pitchFamily="18" charset="0"/>
                              </a:rPr>
                              <m:t>â</m:t>
                            </m:r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ncia</m:t>
                            </m:r>
                            <m:r>
                              <a:rPr lang="pt-PT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entre</m:t>
                            </m:r>
                            <m:r>
                              <a:rPr lang="pt-PT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sensores</m:t>
                            </m:r>
                          </m:den>
                        </m:f>
                      </m:e>
                    </m:d>
                    <m:r>
                      <a:rPr lang="pt-PT" sz="20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PT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PT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lado</m:t>
                            </m:r>
                            <m:r>
                              <a:rPr lang="pt-PT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oposto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pt-PT" sz="2000">
                                <a:latin typeface="Cambria Math" panose="02040503050406030204" pitchFamily="18" charset="0"/>
                              </a:rPr>
                              <m:t>hipotenusa</m:t>
                            </m:r>
                          </m:den>
                        </m:f>
                      </m:e>
                    </m:d>
                  </m:oMath>
                </a14:m>
                <a:r>
                  <a:rPr lang="pt-PT" sz="2400" dirty="0"/>
                  <a:t> </a:t>
                </a:r>
              </a:p>
              <a:p>
                <a:pPr marL="0" indent="0">
                  <a:buNone/>
                </a:pPr>
                <a:endParaRPr lang="pt-PT" sz="2400" dirty="0"/>
              </a:p>
            </p:txBody>
          </p:sp>
        </mc:Choice>
        <mc:Fallback xmlns="">
          <p:sp>
            <p:nvSpPr>
              <p:cNvPr id="3" name="Marcador de Posição de Conteúdo 2">
                <a:extLst>
                  <a:ext uri="{FF2B5EF4-FFF2-40B4-BE49-F238E27FC236}">
                    <a16:creationId xmlns:a16="http://schemas.microsoft.com/office/drawing/2014/main" id="{11A28EE9-4977-48C0-B876-2CA5370B1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317171"/>
                <a:ext cx="8596668" cy="3880773"/>
              </a:xfrm>
              <a:blipFill>
                <a:blip r:embed="rId2"/>
                <a:stretch>
                  <a:fillRect l="-284" t="-942" r="-284"/>
                </a:stretch>
              </a:blipFill>
            </p:spPr>
            <p:txBody>
              <a:bodyPr/>
              <a:lstStyle/>
              <a:p>
                <a:r>
                  <a:rPr lang="pt-P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9CB1595-F7A2-496A-B8CA-E972E96AF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25C701-3067-4AE0-A0A8-B1FA4C762174}" type="datetime1">
              <a:rPr lang="pt-PT" smtClean="0"/>
              <a:t>14/07/2017</a:t>
            </a:fld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852950-3E02-4724-9893-B44A27C65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8</a:t>
            </a:fld>
            <a:endParaRPr lang="pt-PT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283C3F-4402-423A-AD59-02A2453F477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16" y="3374797"/>
            <a:ext cx="5222647" cy="29278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6645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A2A87C-C6BB-46D7-9439-CE707D3F3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b="1" dirty="0"/>
              <a:t>Montagem no veiculo</a:t>
            </a:r>
            <a:endParaRPr lang="pt-PT" dirty="0"/>
          </a:p>
        </p:txBody>
      </p:sp>
      <p:pic>
        <p:nvPicPr>
          <p:cNvPr id="4" name="Marcador de Posição de Conteúdo 3">
            <a:extLst>
              <a:ext uri="{FF2B5EF4-FFF2-40B4-BE49-F238E27FC236}">
                <a16:creationId xmlns:a16="http://schemas.microsoft.com/office/drawing/2014/main" id="{9E24A1CD-8B02-4D0C-B577-698BF05DDBA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7"/>
            <a:ext cx="4648200" cy="3556227"/>
          </a:xfrm>
          <a:prstGeom prst="rect">
            <a:avLst/>
          </a:prstGeom>
        </p:spPr>
      </p:pic>
      <p:sp>
        <p:nvSpPr>
          <p:cNvPr id="6" name="Marcador de Posição da Data 5">
            <a:extLst>
              <a:ext uri="{FF2B5EF4-FFF2-40B4-BE49-F238E27FC236}">
                <a16:creationId xmlns:a16="http://schemas.microsoft.com/office/drawing/2014/main" id="{803DAA5F-4B4F-4465-A0BD-1D95A41CC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D258B-6923-4984-84AD-7830FC008877}" type="datetime1">
              <a:rPr lang="pt-PT" smtClean="0"/>
              <a:t>14/07/2017</a:t>
            </a:fld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A810E6E8-E735-4322-BA0C-1C021C550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78EDE-62EF-423F-BFF9-E50B59264949}" type="slidenum">
              <a:rPr lang="pt-PT" smtClean="0"/>
              <a:t>9</a:t>
            </a:fld>
            <a:endParaRPr lang="pt-PT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6E9593A-B637-49B3-9C38-80D1C1C8970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714" y="1690687"/>
            <a:ext cx="4659086" cy="355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43932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1040</TotalTime>
  <Words>448</Words>
  <Application>Microsoft Office PowerPoint</Application>
  <PresentationFormat>Ecrã Panorâmico</PresentationFormat>
  <Paragraphs>90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Cambria Math</vt:lpstr>
      <vt:lpstr>Times New Roman</vt:lpstr>
      <vt:lpstr>Trebuchet MS</vt:lpstr>
      <vt:lpstr>Wingdings 3</vt:lpstr>
      <vt:lpstr>Faceta</vt:lpstr>
      <vt:lpstr>Inclinómetro planar de precisão para o Atlascar-2</vt:lpstr>
      <vt:lpstr>Introdução </vt:lpstr>
      <vt:lpstr>Objetivos do projeto</vt:lpstr>
      <vt:lpstr>Sensor de distância SENSICK DT20 Hi</vt:lpstr>
      <vt:lpstr>Implementação da Hardware</vt:lpstr>
      <vt:lpstr>Implementação da Hardware</vt:lpstr>
      <vt:lpstr>Aquisição de dados e conversão</vt:lpstr>
      <vt:lpstr>Implementação do programa</vt:lpstr>
      <vt:lpstr>Montagem no veiculo</vt:lpstr>
      <vt:lpstr>Montagem no veiculo</vt:lpstr>
      <vt:lpstr>Testes de funcionalidade no veiculo</vt:lpstr>
      <vt:lpstr>Testes de funcionalidade no veiculo</vt:lpstr>
      <vt:lpstr>Testes de funcionalidade no veiculo</vt:lpstr>
      <vt:lpstr>Comunicação por Bluetooth</vt:lpstr>
      <vt:lpstr>Conclusões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Inclinómetro planar de precisão para o Atlascar-2</dc:title>
  <dc:creator>Armindo Goncalves</dc:creator>
  <cp:lastModifiedBy>Armindo Goncalves</cp:lastModifiedBy>
  <cp:revision>13</cp:revision>
  <dcterms:created xsi:type="dcterms:W3CDTF">2017-07-12T20:58:19Z</dcterms:created>
  <dcterms:modified xsi:type="dcterms:W3CDTF">2017-07-14T14:38:43Z</dcterms:modified>
</cp:coreProperties>
</file>