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1" r:id="rId2"/>
    <p:sldId id="281" r:id="rId3"/>
    <p:sldId id="265" r:id="rId4"/>
    <p:sldId id="296" r:id="rId5"/>
    <p:sldId id="288" r:id="rId6"/>
    <p:sldId id="368" r:id="rId7"/>
    <p:sldId id="289" r:id="rId8"/>
    <p:sldId id="283" r:id="rId9"/>
    <p:sldId id="291" r:id="rId10"/>
    <p:sldId id="384" r:id="rId11"/>
    <p:sldId id="284" r:id="rId12"/>
    <p:sldId id="285" r:id="rId13"/>
    <p:sldId id="302" r:id="rId14"/>
    <p:sldId id="303" r:id="rId15"/>
    <p:sldId id="304" r:id="rId16"/>
    <p:sldId id="370" r:id="rId17"/>
    <p:sldId id="371" r:id="rId18"/>
    <p:sldId id="373" r:id="rId19"/>
    <p:sldId id="320" r:id="rId20"/>
    <p:sldId id="375" r:id="rId21"/>
    <p:sldId id="376" r:id="rId22"/>
    <p:sldId id="308" r:id="rId23"/>
    <p:sldId id="310" r:id="rId24"/>
    <p:sldId id="388" r:id="rId25"/>
    <p:sldId id="312" r:id="rId26"/>
    <p:sldId id="313" r:id="rId27"/>
    <p:sldId id="286" r:id="rId28"/>
    <p:sldId id="387" r:id="rId29"/>
    <p:sldId id="355" r:id="rId30"/>
    <p:sldId id="356" r:id="rId31"/>
    <p:sldId id="357" r:id="rId32"/>
    <p:sldId id="360" r:id="rId33"/>
    <p:sldId id="361" r:id="rId34"/>
    <p:sldId id="383" r:id="rId35"/>
    <p:sldId id="389" r:id="rId36"/>
    <p:sldId id="385" r:id="rId37"/>
    <p:sldId id="363" r:id="rId38"/>
    <p:sldId id="386" r:id="rId39"/>
    <p:sldId id="366" r:id="rId40"/>
    <p:sldId id="287" r:id="rId41"/>
    <p:sldId id="341" r:id="rId42"/>
    <p:sldId id="317" r:id="rId43"/>
    <p:sldId id="290" r:id="rId44"/>
  </p:sldIdLst>
  <p:sldSz cx="9144000" cy="6858000" type="screen4x3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5036"/>
    <a:srgbClr val="D15A3E"/>
    <a:srgbClr val="1F0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81356" autoAdjust="0"/>
  </p:normalViewPr>
  <p:slideViewPr>
    <p:cSldViewPr snapToGrid="0">
      <p:cViewPr varScale="1">
        <p:scale>
          <a:sx n="72" d="100"/>
          <a:sy n="72" d="100"/>
        </p:scale>
        <p:origin x="1882" y="67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B256F-4E8A-4A70-94B5-158D5956FC0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F919DCB-4530-4757-8AEE-8ECDE65B5D6E}">
      <dgm:prSet phldrT="[Texto]"/>
      <dgm:spPr/>
      <dgm:t>
        <a:bodyPr/>
        <a:lstStyle/>
        <a:p>
          <a:r>
            <a:rPr lang="pt-PT" dirty="0" smtClean="0"/>
            <a:t>Otimização dos parâmetros extrínsecos</a:t>
          </a:r>
          <a:endParaRPr lang="pt-PT" dirty="0"/>
        </a:p>
      </dgm:t>
    </dgm:pt>
    <dgm:pt modelId="{BC292773-4D8F-4EF3-8C35-CE0B76113C3A}" type="parTrans" cxnId="{743EA5A3-13C9-4869-AFA4-2D42798EA2FE}">
      <dgm:prSet/>
      <dgm:spPr/>
      <dgm:t>
        <a:bodyPr/>
        <a:lstStyle/>
        <a:p>
          <a:endParaRPr lang="pt-PT"/>
        </a:p>
      </dgm:t>
    </dgm:pt>
    <dgm:pt modelId="{2874EA8C-F83E-4458-89A2-00A1EA23F5D7}" type="sibTrans" cxnId="{743EA5A3-13C9-4869-AFA4-2D42798EA2FE}">
      <dgm:prSet/>
      <dgm:spPr/>
      <dgm:t>
        <a:bodyPr/>
        <a:lstStyle/>
        <a:p>
          <a:endParaRPr lang="pt-PT"/>
        </a:p>
      </dgm:t>
    </dgm:pt>
    <dgm:pt modelId="{4802D858-3A6B-4075-A78D-2BBA505DB9E3}">
      <dgm:prSet phldrT="[Texto]"/>
      <dgm:spPr/>
      <dgm:t>
        <a:bodyPr/>
        <a:lstStyle/>
        <a:p>
          <a:r>
            <a:rPr lang="pt-PT" dirty="0" smtClean="0"/>
            <a:t>Criar grafo</a:t>
          </a:r>
          <a:endParaRPr lang="pt-PT" dirty="0"/>
        </a:p>
      </dgm:t>
    </dgm:pt>
    <dgm:pt modelId="{5A8EAED9-D10D-43CC-A3DE-5CA80E0023C9}" type="parTrans" cxnId="{64B0A841-A6FB-4C10-96D5-AC5C16A773EE}">
      <dgm:prSet/>
      <dgm:spPr/>
      <dgm:t>
        <a:bodyPr/>
        <a:lstStyle/>
        <a:p>
          <a:endParaRPr lang="pt-PT"/>
        </a:p>
      </dgm:t>
    </dgm:pt>
    <dgm:pt modelId="{B026FEC8-E4D9-4E33-AFDF-9AA15BEA3F95}" type="sibTrans" cxnId="{64B0A841-A6FB-4C10-96D5-AC5C16A773EE}">
      <dgm:prSet/>
      <dgm:spPr/>
      <dgm:t>
        <a:bodyPr/>
        <a:lstStyle/>
        <a:p>
          <a:endParaRPr lang="pt-PT"/>
        </a:p>
      </dgm:t>
    </dgm:pt>
    <dgm:pt modelId="{1DB6E7F3-0846-4A59-898C-5C9D686B56C5}" type="pres">
      <dgm:prSet presAssocID="{71CB256F-4E8A-4A70-94B5-158D5956FC06}" presName="CompostProcess" presStyleCnt="0">
        <dgm:presLayoutVars>
          <dgm:dir/>
          <dgm:resizeHandles val="exact"/>
        </dgm:presLayoutVars>
      </dgm:prSet>
      <dgm:spPr/>
    </dgm:pt>
    <dgm:pt modelId="{2E749570-E1AA-411B-ACAD-0B00F3993CA6}" type="pres">
      <dgm:prSet presAssocID="{71CB256F-4E8A-4A70-94B5-158D5956FC06}" presName="arrow" presStyleLbl="bgShp" presStyleIdx="0" presStyleCnt="1"/>
      <dgm:spPr/>
    </dgm:pt>
    <dgm:pt modelId="{4C87D794-B33A-4EA0-B2D2-4B56CFF878BD}" type="pres">
      <dgm:prSet presAssocID="{71CB256F-4E8A-4A70-94B5-158D5956FC06}" presName="linearProcess" presStyleCnt="0"/>
      <dgm:spPr/>
    </dgm:pt>
    <dgm:pt modelId="{9AC4E113-4459-4F43-BCAE-F7ED2F68C76B}" type="pres">
      <dgm:prSet presAssocID="{4802D858-3A6B-4075-A78D-2BBA505DB9E3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EC1D3CB-EC49-481E-BCC7-1B4E76C73604}" type="pres">
      <dgm:prSet presAssocID="{B026FEC8-E4D9-4E33-AFDF-9AA15BEA3F95}" presName="sibTrans" presStyleCnt="0"/>
      <dgm:spPr/>
    </dgm:pt>
    <dgm:pt modelId="{4295D3ED-A3C9-4685-8DEF-1B43DDFE16AC}" type="pres">
      <dgm:prSet presAssocID="{DF919DCB-4530-4757-8AEE-8ECDE65B5D6E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1B3CCDE6-C8A5-4F71-8BF4-7DCF2FE87BC3}" type="presOf" srcId="{71CB256F-4E8A-4A70-94B5-158D5956FC06}" destId="{1DB6E7F3-0846-4A59-898C-5C9D686B56C5}" srcOrd="0" destOrd="0" presId="urn:microsoft.com/office/officeart/2005/8/layout/hProcess9"/>
    <dgm:cxn modelId="{54D6D966-1EC4-4A0E-92F1-E0C4E97FC8C3}" type="presOf" srcId="{4802D858-3A6B-4075-A78D-2BBA505DB9E3}" destId="{9AC4E113-4459-4F43-BCAE-F7ED2F68C76B}" srcOrd="0" destOrd="0" presId="urn:microsoft.com/office/officeart/2005/8/layout/hProcess9"/>
    <dgm:cxn modelId="{64B0A841-A6FB-4C10-96D5-AC5C16A773EE}" srcId="{71CB256F-4E8A-4A70-94B5-158D5956FC06}" destId="{4802D858-3A6B-4075-A78D-2BBA505DB9E3}" srcOrd="0" destOrd="0" parTransId="{5A8EAED9-D10D-43CC-A3DE-5CA80E0023C9}" sibTransId="{B026FEC8-E4D9-4E33-AFDF-9AA15BEA3F95}"/>
    <dgm:cxn modelId="{EB4D9D43-0ED8-4308-9229-BED8F74CB6D8}" type="presOf" srcId="{DF919DCB-4530-4757-8AEE-8ECDE65B5D6E}" destId="{4295D3ED-A3C9-4685-8DEF-1B43DDFE16AC}" srcOrd="0" destOrd="0" presId="urn:microsoft.com/office/officeart/2005/8/layout/hProcess9"/>
    <dgm:cxn modelId="{743EA5A3-13C9-4869-AFA4-2D42798EA2FE}" srcId="{71CB256F-4E8A-4A70-94B5-158D5956FC06}" destId="{DF919DCB-4530-4757-8AEE-8ECDE65B5D6E}" srcOrd="1" destOrd="0" parTransId="{BC292773-4D8F-4EF3-8C35-CE0B76113C3A}" sibTransId="{2874EA8C-F83E-4458-89A2-00A1EA23F5D7}"/>
    <dgm:cxn modelId="{D07AF4C1-7B57-4C23-B92A-A70B11D3A1D2}" type="presParOf" srcId="{1DB6E7F3-0846-4A59-898C-5C9D686B56C5}" destId="{2E749570-E1AA-411B-ACAD-0B00F3993CA6}" srcOrd="0" destOrd="0" presId="urn:microsoft.com/office/officeart/2005/8/layout/hProcess9"/>
    <dgm:cxn modelId="{54C6396F-6676-4E48-BAFE-E74DC7F1DC14}" type="presParOf" srcId="{1DB6E7F3-0846-4A59-898C-5C9D686B56C5}" destId="{4C87D794-B33A-4EA0-B2D2-4B56CFF878BD}" srcOrd="1" destOrd="0" presId="urn:microsoft.com/office/officeart/2005/8/layout/hProcess9"/>
    <dgm:cxn modelId="{6B01088A-8BFF-442F-AEED-9CD5547FED57}" type="presParOf" srcId="{4C87D794-B33A-4EA0-B2D2-4B56CFF878BD}" destId="{9AC4E113-4459-4F43-BCAE-F7ED2F68C76B}" srcOrd="0" destOrd="0" presId="urn:microsoft.com/office/officeart/2005/8/layout/hProcess9"/>
    <dgm:cxn modelId="{E667BAEC-2163-4EAD-A3E3-4F34C577A6D7}" type="presParOf" srcId="{4C87D794-B33A-4EA0-B2D2-4B56CFF878BD}" destId="{6EC1D3CB-EC49-481E-BCC7-1B4E76C73604}" srcOrd="1" destOrd="0" presId="urn:microsoft.com/office/officeart/2005/8/layout/hProcess9"/>
    <dgm:cxn modelId="{49220F33-5523-4DEA-8035-261A100B3AAC}" type="presParOf" srcId="{4C87D794-B33A-4EA0-B2D2-4B56CFF878BD}" destId="{4295D3ED-A3C9-4685-8DEF-1B43DDFE16A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CB256F-4E8A-4A70-94B5-158D5956FC0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7D0641E-3004-4302-8076-7565AE789D15}">
      <dgm:prSet phldrT="[Texto]" custT="1"/>
      <dgm:spPr/>
      <dgm:t>
        <a:bodyPr/>
        <a:lstStyle/>
        <a:p>
          <a:r>
            <a:rPr lang="pt-PT" sz="1800" dirty="0" smtClean="0"/>
            <a:t>Criar o vetor com a estimativa inicial dos parâmetros extrínsecos</a:t>
          </a:r>
          <a:endParaRPr lang="pt-PT" sz="1800" dirty="0"/>
        </a:p>
      </dgm:t>
    </dgm:pt>
    <dgm:pt modelId="{649C3E65-E411-4D30-8A16-4E7684FD0077}" type="parTrans" cxnId="{DA028545-980B-4736-AFAA-0567C0D5C5FB}">
      <dgm:prSet/>
      <dgm:spPr/>
      <dgm:t>
        <a:bodyPr/>
        <a:lstStyle/>
        <a:p>
          <a:endParaRPr lang="pt-PT"/>
        </a:p>
      </dgm:t>
    </dgm:pt>
    <dgm:pt modelId="{FBA33EB5-58C7-481B-9205-7DE1BFC5A8EE}" type="sibTrans" cxnId="{DA028545-980B-4736-AFAA-0567C0D5C5FB}">
      <dgm:prSet/>
      <dgm:spPr/>
      <dgm:t>
        <a:bodyPr/>
        <a:lstStyle/>
        <a:p>
          <a:endParaRPr lang="pt-PT"/>
        </a:p>
      </dgm:t>
    </dgm:pt>
    <dgm:pt modelId="{87C35306-A7A2-4E38-8A61-115AF8CF3C39}">
      <dgm:prSet phldrT="[Texto]"/>
      <dgm:spPr/>
      <dgm:t>
        <a:bodyPr/>
        <a:lstStyle/>
        <a:p>
          <a:r>
            <a:rPr lang="pt-PT" dirty="0" smtClean="0"/>
            <a:t>Criar matriz esparsa</a:t>
          </a:r>
          <a:endParaRPr lang="pt-PT" dirty="0"/>
        </a:p>
      </dgm:t>
    </dgm:pt>
    <dgm:pt modelId="{29357EAC-2E71-4BEC-A84E-4AAA350D432C}" type="parTrans" cxnId="{D6AA6105-4E09-47AE-A2E4-8500399125A2}">
      <dgm:prSet/>
      <dgm:spPr/>
      <dgm:t>
        <a:bodyPr/>
        <a:lstStyle/>
        <a:p>
          <a:endParaRPr lang="pt-PT"/>
        </a:p>
      </dgm:t>
    </dgm:pt>
    <dgm:pt modelId="{1C2A9AE9-4706-432C-B079-1FF92B44DE7E}" type="sibTrans" cxnId="{D6AA6105-4E09-47AE-A2E4-8500399125A2}">
      <dgm:prSet/>
      <dgm:spPr/>
      <dgm:t>
        <a:bodyPr/>
        <a:lstStyle/>
        <a:p>
          <a:endParaRPr lang="pt-PT"/>
        </a:p>
      </dgm:t>
    </dgm:pt>
    <dgm:pt modelId="{1A51B88E-DA20-4F96-B33B-46B5795950C9}">
      <dgm:prSet phldrT="[Texto]"/>
      <dgm:spPr/>
      <dgm:t>
        <a:bodyPr/>
        <a:lstStyle/>
        <a:p>
          <a:r>
            <a:rPr lang="pt-PT" dirty="0" smtClean="0"/>
            <a:t>Função de custo</a:t>
          </a:r>
          <a:endParaRPr lang="pt-PT" dirty="0"/>
        </a:p>
      </dgm:t>
    </dgm:pt>
    <dgm:pt modelId="{6CB33241-3843-4396-85D6-38088DA179BC}" type="parTrans" cxnId="{BFD91FFA-7393-479E-AD28-523C1606390A}">
      <dgm:prSet/>
      <dgm:spPr/>
      <dgm:t>
        <a:bodyPr/>
        <a:lstStyle/>
        <a:p>
          <a:endParaRPr lang="pt-PT"/>
        </a:p>
      </dgm:t>
    </dgm:pt>
    <dgm:pt modelId="{1AFE7099-9035-47E4-8C28-94D1142C4596}" type="sibTrans" cxnId="{BFD91FFA-7393-479E-AD28-523C1606390A}">
      <dgm:prSet/>
      <dgm:spPr/>
      <dgm:t>
        <a:bodyPr/>
        <a:lstStyle/>
        <a:p>
          <a:endParaRPr lang="pt-PT"/>
        </a:p>
      </dgm:t>
    </dgm:pt>
    <dgm:pt modelId="{A39B68C4-0211-4CCC-A508-8337D33E6EE3}">
      <dgm:prSet phldrT="[Texto]"/>
      <dgm:spPr/>
      <dgm:t>
        <a:bodyPr/>
        <a:lstStyle/>
        <a:p>
          <a:r>
            <a:rPr lang="pt-PT" dirty="0" smtClean="0"/>
            <a:t>Algoritmo de otimização</a:t>
          </a:r>
          <a:endParaRPr lang="pt-PT" dirty="0"/>
        </a:p>
      </dgm:t>
    </dgm:pt>
    <dgm:pt modelId="{702C8B2A-7157-4E5D-BE5A-6416B4BE2BAA}" type="parTrans" cxnId="{0321D994-DE92-4C3E-8BAD-116F0870AA9E}">
      <dgm:prSet/>
      <dgm:spPr/>
      <dgm:t>
        <a:bodyPr/>
        <a:lstStyle/>
        <a:p>
          <a:endParaRPr lang="pt-PT"/>
        </a:p>
      </dgm:t>
    </dgm:pt>
    <dgm:pt modelId="{C347891C-FC71-4128-8769-36D1D48A8C77}" type="sibTrans" cxnId="{0321D994-DE92-4C3E-8BAD-116F0870AA9E}">
      <dgm:prSet/>
      <dgm:spPr/>
      <dgm:t>
        <a:bodyPr/>
        <a:lstStyle/>
        <a:p>
          <a:endParaRPr lang="pt-PT"/>
        </a:p>
      </dgm:t>
    </dgm:pt>
    <dgm:pt modelId="{1DB6E7F3-0846-4A59-898C-5C9D686B56C5}" type="pres">
      <dgm:prSet presAssocID="{71CB256F-4E8A-4A70-94B5-158D5956FC06}" presName="CompostProcess" presStyleCnt="0">
        <dgm:presLayoutVars>
          <dgm:dir/>
          <dgm:resizeHandles val="exact"/>
        </dgm:presLayoutVars>
      </dgm:prSet>
      <dgm:spPr/>
    </dgm:pt>
    <dgm:pt modelId="{2E749570-E1AA-411B-ACAD-0B00F3993CA6}" type="pres">
      <dgm:prSet presAssocID="{71CB256F-4E8A-4A70-94B5-158D5956FC06}" presName="arrow" presStyleLbl="bgShp" presStyleIdx="0" presStyleCnt="1"/>
      <dgm:spPr/>
    </dgm:pt>
    <dgm:pt modelId="{4C87D794-B33A-4EA0-B2D2-4B56CFF878BD}" type="pres">
      <dgm:prSet presAssocID="{71CB256F-4E8A-4A70-94B5-158D5956FC06}" presName="linearProcess" presStyleCnt="0"/>
      <dgm:spPr/>
    </dgm:pt>
    <dgm:pt modelId="{BCC7AE26-9B30-4462-BEDF-89B28630C9EA}" type="pres">
      <dgm:prSet presAssocID="{27D0641E-3004-4302-8076-7565AE789D15}" presName="textNode" presStyleLbl="node1" presStyleIdx="0" presStyleCnt="4" custScaleX="11182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48EAFC0-D501-40CB-96E2-01E4E1FDEC1C}" type="pres">
      <dgm:prSet presAssocID="{FBA33EB5-58C7-481B-9205-7DE1BFC5A8EE}" presName="sibTrans" presStyleCnt="0"/>
      <dgm:spPr/>
    </dgm:pt>
    <dgm:pt modelId="{B8DC19E5-7BFD-4838-98FF-BF565E10CE3F}" type="pres">
      <dgm:prSet presAssocID="{87C35306-A7A2-4E38-8A61-115AF8CF3C3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22A29BC-8F42-46D3-B0E3-D5FC67BD6929}" type="pres">
      <dgm:prSet presAssocID="{1C2A9AE9-4706-432C-B079-1FF92B44DE7E}" presName="sibTrans" presStyleCnt="0"/>
      <dgm:spPr/>
    </dgm:pt>
    <dgm:pt modelId="{5E149F5B-3A90-4337-B99B-19270FD63920}" type="pres">
      <dgm:prSet presAssocID="{1A51B88E-DA20-4F96-B33B-46B5795950C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DA9F6BE-92C9-43F0-BEF8-22ABAD17C30E}" type="pres">
      <dgm:prSet presAssocID="{1AFE7099-9035-47E4-8C28-94D1142C4596}" presName="sibTrans" presStyleCnt="0"/>
      <dgm:spPr/>
    </dgm:pt>
    <dgm:pt modelId="{166D9C9E-9F57-48A9-9879-873E5563877C}" type="pres">
      <dgm:prSet presAssocID="{A39B68C4-0211-4CCC-A508-8337D33E6EE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BFD91FFA-7393-479E-AD28-523C1606390A}" srcId="{71CB256F-4E8A-4A70-94B5-158D5956FC06}" destId="{1A51B88E-DA20-4F96-B33B-46B5795950C9}" srcOrd="2" destOrd="0" parTransId="{6CB33241-3843-4396-85D6-38088DA179BC}" sibTransId="{1AFE7099-9035-47E4-8C28-94D1142C4596}"/>
    <dgm:cxn modelId="{0321D994-DE92-4C3E-8BAD-116F0870AA9E}" srcId="{71CB256F-4E8A-4A70-94B5-158D5956FC06}" destId="{A39B68C4-0211-4CCC-A508-8337D33E6EE3}" srcOrd="3" destOrd="0" parTransId="{702C8B2A-7157-4E5D-BE5A-6416B4BE2BAA}" sibTransId="{C347891C-FC71-4128-8769-36D1D48A8C77}"/>
    <dgm:cxn modelId="{C9972A15-1CF3-40BD-899B-68CCE60280CE}" type="presOf" srcId="{87C35306-A7A2-4E38-8A61-115AF8CF3C39}" destId="{B8DC19E5-7BFD-4838-98FF-BF565E10CE3F}" srcOrd="0" destOrd="0" presId="urn:microsoft.com/office/officeart/2005/8/layout/hProcess9"/>
    <dgm:cxn modelId="{3701EF8A-CA42-4226-B1BE-39077FB0AD74}" type="presOf" srcId="{A39B68C4-0211-4CCC-A508-8337D33E6EE3}" destId="{166D9C9E-9F57-48A9-9879-873E5563877C}" srcOrd="0" destOrd="0" presId="urn:microsoft.com/office/officeart/2005/8/layout/hProcess9"/>
    <dgm:cxn modelId="{2868BFAF-ECFA-46F7-8C78-F0B355D46F23}" type="presOf" srcId="{71CB256F-4E8A-4A70-94B5-158D5956FC06}" destId="{1DB6E7F3-0846-4A59-898C-5C9D686B56C5}" srcOrd="0" destOrd="0" presId="urn:microsoft.com/office/officeart/2005/8/layout/hProcess9"/>
    <dgm:cxn modelId="{DA028545-980B-4736-AFAA-0567C0D5C5FB}" srcId="{71CB256F-4E8A-4A70-94B5-158D5956FC06}" destId="{27D0641E-3004-4302-8076-7565AE789D15}" srcOrd="0" destOrd="0" parTransId="{649C3E65-E411-4D30-8A16-4E7684FD0077}" sibTransId="{FBA33EB5-58C7-481B-9205-7DE1BFC5A8EE}"/>
    <dgm:cxn modelId="{D6AA6105-4E09-47AE-A2E4-8500399125A2}" srcId="{71CB256F-4E8A-4A70-94B5-158D5956FC06}" destId="{87C35306-A7A2-4E38-8A61-115AF8CF3C39}" srcOrd="1" destOrd="0" parTransId="{29357EAC-2E71-4BEC-A84E-4AAA350D432C}" sibTransId="{1C2A9AE9-4706-432C-B079-1FF92B44DE7E}"/>
    <dgm:cxn modelId="{D0CB7BF3-1057-462C-B4BC-0C9333F3C8CF}" type="presOf" srcId="{27D0641E-3004-4302-8076-7565AE789D15}" destId="{BCC7AE26-9B30-4462-BEDF-89B28630C9EA}" srcOrd="0" destOrd="0" presId="urn:microsoft.com/office/officeart/2005/8/layout/hProcess9"/>
    <dgm:cxn modelId="{B6A29357-656B-4E72-ACD4-F6B5700D0518}" type="presOf" srcId="{1A51B88E-DA20-4F96-B33B-46B5795950C9}" destId="{5E149F5B-3A90-4337-B99B-19270FD63920}" srcOrd="0" destOrd="0" presId="urn:microsoft.com/office/officeart/2005/8/layout/hProcess9"/>
    <dgm:cxn modelId="{31736FB4-B6F5-47F2-8C16-6A4BFB8A4401}" type="presParOf" srcId="{1DB6E7F3-0846-4A59-898C-5C9D686B56C5}" destId="{2E749570-E1AA-411B-ACAD-0B00F3993CA6}" srcOrd="0" destOrd="0" presId="urn:microsoft.com/office/officeart/2005/8/layout/hProcess9"/>
    <dgm:cxn modelId="{FC81BF4D-83A7-45B2-BEE1-84E8DE13A2F8}" type="presParOf" srcId="{1DB6E7F3-0846-4A59-898C-5C9D686B56C5}" destId="{4C87D794-B33A-4EA0-B2D2-4B56CFF878BD}" srcOrd="1" destOrd="0" presId="urn:microsoft.com/office/officeart/2005/8/layout/hProcess9"/>
    <dgm:cxn modelId="{CF8AE95E-5B71-4D77-95E7-D3B5A0E1E1A9}" type="presParOf" srcId="{4C87D794-B33A-4EA0-B2D2-4B56CFF878BD}" destId="{BCC7AE26-9B30-4462-BEDF-89B28630C9EA}" srcOrd="0" destOrd="0" presId="urn:microsoft.com/office/officeart/2005/8/layout/hProcess9"/>
    <dgm:cxn modelId="{3BC48184-1146-4983-8959-226F90ECC623}" type="presParOf" srcId="{4C87D794-B33A-4EA0-B2D2-4B56CFF878BD}" destId="{548EAFC0-D501-40CB-96E2-01E4E1FDEC1C}" srcOrd="1" destOrd="0" presId="urn:microsoft.com/office/officeart/2005/8/layout/hProcess9"/>
    <dgm:cxn modelId="{302D7E2F-7C1C-46DC-8C30-422EDFECEDE2}" type="presParOf" srcId="{4C87D794-B33A-4EA0-B2D2-4B56CFF878BD}" destId="{B8DC19E5-7BFD-4838-98FF-BF565E10CE3F}" srcOrd="2" destOrd="0" presId="urn:microsoft.com/office/officeart/2005/8/layout/hProcess9"/>
    <dgm:cxn modelId="{FD53D00D-6BB5-4619-8379-7F9CB0E7F1F1}" type="presParOf" srcId="{4C87D794-B33A-4EA0-B2D2-4B56CFF878BD}" destId="{B22A29BC-8F42-46D3-B0E3-D5FC67BD6929}" srcOrd="3" destOrd="0" presId="urn:microsoft.com/office/officeart/2005/8/layout/hProcess9"/>
    <dgm:cxn modelId="{80729B85-C90B-4866-9258-C63FF070E683}" type="presParOf" srcId="{4C87D794-B33A-4EA0-B2D2-4B56CFF878BD}" destId="{5E149F5B-3A90-4337-B99B-19270FD63920}" srcOrd="4" destOrd="0" presId="urn:microsoft.com/office/officeart/2005/8/layout/hProcess9"/>
    <dgm:cxn modelId="{D77F7F60-651F-4E2D-9D63-B1690586FD9C}" type="presParOf" srcId="{4C87D794-B33A-4EA0-B2D2-4B56CFF878BD}" destId="{5DA9F6BE-92C9-43F0-BEF8-22ABAD17C30E}" srcOrd="5" destOrd="0" presId="urn:microsoft.com/office/officeart/2005/8/layout/hProcess9"/>
    <dgm:cxn modelId="{50880D16-99BC-4AA7-9410-82FA20E28796}" type="presParOf" srcId="{4C87D794-B33A-4EA0-B2D2-4B56CFF878BD}" destId="{166D9C9E-9F57-48A9-9879-873E5563877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49570-E1AA-411B-ACAD-0B00F3993CA6}">
      <dsp:nvSpPr>
        <dsp:cNvPr id="0" name=""/>
        <dsp:cNvSpPr/>
      </dsp:nvSpPr>
      <dsp:spPr>
        <a:xfrm>
          <a:off x="617320" y="0"/>
          <a:ext cx="6996302" cy="29222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4E113-4459-4F43-BCAE-F7ED2F68C76B}">
      <dsp:nvSpPr>
        <dsp:cNvPr id="0" name=""/>
        <dsp:cNvSpPr/>
      </dsp:nvSpPr>
      <dsp:spPr>
        <a:xfrm>
          <a:off x="105398" y="876681"/>
          <a:ext cx="3909698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700" kern="1200" dirty="0" smtClean="0"/>
            <a:t>Criar grafo</a:t>
          </a:r>
          <a:endParaRPr lang="pt-PT" sz="2700" kern="1200" dirty="0"/>
        </a:p>
      </dsp:txBody>
      <dsp:txXfrm>
        <a:off x="162459" y="933742"/>
        <a:ext cx="3795576" cy="1054786"/>
      </dsp:txXfrm>
    </dsp:sp>
    <dsp:sp modelId="{4295D3ED-A3C9-4685-8DEF-1B43DDFE16AC}">
      <dsp:nvSpPr>
        <dsp:cNvPr id="0" name=""/>
        <dsp:cNvSpPr/>
      </dsp:nvSpPr>
      <dsp:spPr>
        <a:xfrm>
          <a:off x="4215846" y="876681"/>
          <a:ext cx="3909698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700" kern="1200" dirty="0" smtClean="0"/>
            <a:t>Otimização dos parâmetros extrínsecos</a:t>
          </a:r>
          <a:endParaRPr lang="pt-PT" sz="2700" kern="1200" dirty="0"/>
        </a:p>
      </dsp:txBody>
      <dsp:txXfrm>
        <a:off x="4272907" y="933742"/>
        <a:ext cx="3795576" cy="1054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49570-E1AA-411B-ACAD-0B00F3993CA6}">
      <dsp:nvSpPr>
        <dsp:cNvPr id="0" name=""/>
        <dsp:cNvSpPr/>
      </dsp:nvSpPr>
      <dsp:spPr>
        <a:xfrm>
          <a:off x="617320" y="0"/>
          <a:ext cx="6996302" cy="29222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7AE26-9B30-4462-BEDF-89B28630C9EA}">
      <dsp:nvSpPr>
        <dsp:cNvPr id="0" name=""/>
        <dsp:cNvSpPr/>
      </dsp:nvSpPr>
      <dsp:spPr>
        <a:xfrm>
          <a:off x="2883" y="876681"/>
          <a:ext cx="2153226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/>
            <a:t>Criar o vetor com a estimativa inicial dos parâmetros extrínsecos</a:t>
          </a:r>
          <a:endParaRPr lang="pt-PT" sz="1800" kern="1200" dirty="0"/>
        </a:p>
      </dsp:txBody>
      <dsp:txXfrm>
        <a:off x="59944" y="933742"/>
        <a:ext cx="2039104" cy="1054786"/>
      </dsp:txXfrm>
    </dsp:sp>
    <dsp:sp modelId="{B8DC19E5-7BFD-4838-98FF-BF565E10CE3F}">
      <dsp:nvSpPr>
        <dsp:cNvPr id="0" name=""/>
        <dsp:cNvSpPr/>
      </dsp:nvSpPr>
      <dsp:spPr>
        <a:xfrm>
          <a:off x="2254475" y="876681"/>
          <a:ext cx="1925618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Criar matriz esparsa</a:t>
          </a:r>
          <a:endParaRPr lang="pt-PT" sz="2200" kern="1200" dirty="0"/>
        </a:p>
      </dsp:txBody>
      <dsp:txXfrm>
        <a:off x="2311536" y="933742"/>
        <a:ext cx="1811496" cy="1054786"/>
      </dsp:txXfrm>
    </dsp:sp>
    <dsp:sp modelId="{5E149F5B-3A90-4337-B99B-19270FD63920}">
      <dsp:nvSpPr>
        <dsp:cNvPr id="0" name=""/>
        <dsp:cNvSpPr/>
      </dsp:nvSpPr>
      <dsp:spPr>
        <a:xfrm>
          <a:off x="4278458" y="876681"/>
          <a:ext cx="1925618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Função de custo</a:t>
          </a:r>
          <a:endParaRPr lang="pt-PT" sz="2200" kern="1200" dirty="0"/>
        </a:p>
      </dsp:txBody>
      <dsp:txXfrm>
        <a:off x="4335519" y="933742"/>
        <a:ext cx="1811496" cy="1054786"/>
      </dsp:txXfrm>
    </dsp:sp>
    <dsp:sp modelId="{166D9C9E-9F57-48A9-9879-873E5563877C}">
      <dsp:nvSpPr>
        <dsp:cNvPr id="0" name=""/>
        <dsp:cNvSpPr/>
      </dsp:nvSpPr>
      <dsp:spPr>
        <a:xfrm>
          <a:off x="6302442" y="876681"/>
          <a:ext cx="1925618" cy="116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Algoritmo de otimização</a:t>
          </a:r>
          <a:endParaRPr lang="pt-PT" sz="2200" kern="1200" dirty="0"/>
        </a:p>
      </dsp:txBody>
      <dsp:txXfrm>
        <a:off x="6359503" y="933742"/>
        <a:ext cx="1811496" cy="105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5E9E8E-5488-43AE-80AF-157DF0B59A11}" type="datetime1">
              <a:rPr lang="pt-PT" smtClean="0"/>
              <a:t>25/07/2018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A1813E-6F10-4C54-9D90-E6335EA25CA4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 smtClean="0"/>
              <a:t>Clique para editar os estilos de texto do Modelo Global</a:t>
            </a:r>
          </a:p>
          <a:p>
            <a:pPr lvl="1" rtl="0"/>
            <a:r>
              <a:rPr lang="pt-PT" noProof="0" dirty="0" smtClean="0"/>
              <a:t>Segundo nível</a:t>
            </a:r>
          </a:p>
          <a:p>
            <a:pPr lvl="2" rtl="0"/>
            <a:r>
              <a:rPr lang="pt-PT" noProof="0" dirty="0" smtClean="0"/>
              <a:t>Terceiro nível</a:t>
            </a:r>
          </a:p>
          <a:p>
            <a:pPr lvl="3" rtl="0"/>
            <a:r>
              <a:rPr lang="pt-PT" noProof="0" dirty="0" smtClean="0"/>
              <a:t>Quarto nível</a:t>
            </a:r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6777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Atualmente é o único método que consegue </a:t>
            </a:r>
            <a:r>
              <a:rPr lang="pt-PT" dirty="0" err="1" smtClean="0"/>
              <a:t>calib</a:t>
            </a:r>
            <a:r>
              <a:rPr lang="pt-PT" dirty="0" smtClean="0"/>
              <a:t> todo tipo de sensores</a:t>
            </a:r>
          </a:p>
          <a:p>
            <a:pPr marL="171450" indent="-171450" rtl="0">
              <a:buFontTx/>
              <a:buChar char="-"/>
            </a:pPr>
            <a:r>
              <a:rPr lang="pt-PT" dirty="0" smtClean="0"/>
              <a:t>Apesar dos bons resultados a </a:t>
            </a:r>
            <a:r>
              <a:rPr lang="pt-PT" dirty="0" err="1" smtClean="0"/>
              <a:t>calib</a:t>
            </a:r>
            <a:r>
              <a:rPr lang="pt-PT" dirty="0" smtClean="0"/>
              <a:t> é feita aos pares</a:t>
            </a:r>
          </a:p>
          <a:p>
            <a:pPr marL="171450" indent="-171450" rtl="0">
              <a:buFontTx/>
              <a:buChar char="-"/>
            </a:pPr>
            <a:r>
              <a:rPr lang="pt-PT" dirty="0" smtClean="0"/>
              <a:t>Onde cada sensor é</a:t>
            </a:r>
            <a:r>
              <a:rPr lang="pt-PT" baseline="0" dirty="0" smtClean="0"/>
              <a:t> calibrado em relação ao referencial global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As outras relações são descartadas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Dai a ideia de implementar um método que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todos ao mesmo tempo por OG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3058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err="1" smtClean="0"/>
              <a:t>Point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grey</a:t>
            </a: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smtClean="0"/>
              <a:t>O método funciona para todos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2 módulos do </a:t>
            </a:r>
            <a:r>
              <a:rPr lang="pt-PT" baseline="0" dirty="0" err="1" smtClean="0"/>
              <a:t>opencv</a:t>
            </a: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smtClean="0"/>
              <a:t>Algoritmo de otimização </a:t>
            </a:r>
            <a:r>
              <a:rPr lang="pt-PT" baseline="0" dirty="0" err="1" smtClean="0"/>
              <a:t>SciPy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351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O objetivo de criar um método que calibre</a:t>
            </a:r>
            <a:r>
              <a:rPr lang="pt-PT" baseline="0" dirty="0" smtClean="0"/>
              <a:t> todo tipo de </a:t>
            </a:r>
            <a:r>
              <a:rPr lang="pt-PT" baseline="0" dirty="0" err="1" smtClean="0"/>
              <a:t>senores</a:t>
            </a:r>
            <a:r>
              <a:rPr lang="pt-PT" baseline="0" dirty="0" smtClean="0"/>
              <a:t> ao mesmo tempo é ambicioso, pouco tempo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Foi desenvolvido um método automático de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que pode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N </a:t>
            </a:r>
            <a:r>
              <a:rPr lang="pt-PT" baseline="0" dirty="0" err="1" smtClean="0"/>
              <a:t>camera</a:t>
            </a:r>
            <a:r>
              <a:rPr lang="pt-PT" baseline="0" dirty="0" smtClean="0"/>
              <a:t> ao mesmo tempo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A única restrição é ter 1 marcador ligar cada par de </a:t>
            </a:r>
            <a:r>
              <a:rPr lang="pt-PT" baseline="0" dirty="0" err="1" smtClean="0"/>
              <a:t>cameras</a:t>
            </a: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smtClean="0"/>
              <a:t>De modo a estabelecer relações entre as </a:t>
            </a:r>
            <a:r>
              <a:rPr lang="pt-PT" baseline="0" dirty="0" err="1" smtClean="0"/>
              <a:t>cameras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79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baseline="0" dirty="0" smtClean="0"/>
              <a:t>-  por ser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de </a:t>
            </a:r>
            <a:r>
              <a:rPr lang="pt-PT" baseline="0" dirty="0" err="1" smtClean="0"/>
              <a:t>cameras</a:t>
            </a:r>
            <a:endParaRPr lang="pt-PT" baseline="0" dirty="0" smtClean="0"/>
          </a:p>
          <a:p>
            <a:pPr rtl="0"/>
            <a:r>
              <a:rPr lang="pt-PT" baseline="0" dirty="0" smtClean="0"/>
              <a:t>- Usa o modulo do </a:t>
            </a:r>
            <a:r>
              <a:rPr lang="pt-PT" baseline="0" dirty="0" err="1" smtClean="0"/>
              <a:t>opencv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2336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O alvo</a:t>
            </a:r>
            <a:r>
              <a:rPr lang="pt-PT" baseline="0" dirty="0" smtClean="0"/>
              <a:t> de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metod</a:t>
            </a:r>
            <a:r>
              <a:rPr lang="pt-PT" baseline="0" dirty="0" smtClean="0"/>
              <a:t> é </a:t>
            </a:r>
            <a:endParaRPr lang="pt-PT" baseline="0" dirty="0"/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E para fazer a </a:t>
            </a:r>
            <a:r>
              <a:rPr lang="pt-PT" baseline="0" dirty="0" err="1" smtClean="0"/>
              <a:t>calib</a:t>
            </a:r>
            <a:r>
              <a:rPr lang="pt-PT" baseline="0" dirty="0" smtClean="0"/>
              <a:t> estes são espalhado em torno das varias camaras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A grande vantagem deve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facto de a deteção deste marcador retorna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Um numero identificador do marcador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E a transformação do referencial do marcador para o referencial da camara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5659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430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00857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5883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82992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5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092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Primeiro um </a:t>
            </a:r>
            <a:r>
              <a:rPr lang="pt-PT" dirty="0" err="1" smtClean="0"/>
              <a:t>camera</a:t>
            </a:r>
            <a:r>
              <a:rPr lang="pt-PT" dirty="0" smtClean="0"/>
              <a:t> é escolhida para ser o </a:t>
            </a:r>
            <a:r>
              <a:rPr lang="pt-PT" dirty="0" err="1" smtClean="0"/>
              <a:t>ref</a:t>
            </a:r>
            <a:r>
              <a:rPr lang="pt-PT" dirty="0" smtClean="0"/>
              <a:t> global</a:t>
            </a:r>
          </a:p>
          <a:p>
            <a:pPr marL="171450" indent="-171450" rtl="0">
              <a:buFontTx/>
              <a:buChar char="-"/>
            </a:pPr>
            <a:r>
              <a:rPr lang="pt-PT" dirty="0" smtClean="0"/>
              <a:t>De seguida é</a:t>
            </a:r>
            <a:r>
              <a:rPr lang="pt-PT" baseline="0" dirty="0" smtClean="0"/>
              <a:t> determinado o caminho que é necessário percorrer até chegar ao </a:t>
            </a:r>
            <a:r>
              <a:rPr lang="pt-PT" baseline="0" dirty="0" err="1" smtClean="0"/>
              <a:t>ref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glob</a:t>
            </a:r>
            <a:r>
              <a:rPr lang="pt-PT" baseline="0" dirty="0" smtClean="0"/>
              <a:t> por parte de cada nó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Tendo o caminho e sabendo que cada ligação representa um transformação torna –se possível estimar os param </a:t>
            </a:r>
            <a:r>
              <a:rPr lang="pt-PT" baseline="0" dirty="0" err="1" smtClean="0"/>
              <a:t>extrins</a:t>
            </a:r>
            <a:r>
              <a:rPr lang="pt-PT" baseline="0" dirty="0" smtClean="0"/>
              <a:t> de todos os elementos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De forma a perceber o método podemos pensar neste exemplo onde …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91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 smtClean="0"/>
              <a:t>Nem todos são simples</a:t>
            </a:r>
          </a:p>
          <a:p>
            <a:pPr rtl="0"/>
            <a:r>
              <a:rPr lang="pt-PT" dirty="0" smtClean="0"/>
              <a:t>Neste</a:t>
            </a:r>
            <a:r>
              <a:rPr lang="pt-PT" baseline="0" dirty="0" smtClean="0"/>
              <a:t> caso existem vários caminho possíveis</a:t>
            </a:r>
          </a:p>
          <a:p>
            <a:pPr rtl="0"/>
            <a:r>
              <a:rPr lang="pt-PT" baseline="0" dirty="0" smtClean="0"/>
              <a:t>São calculados todos os caminho mais curtos</a:t>
            </a:r>
          </a:p>
          <a:p>
            <a:pPr rtl="0"/>
            <a:r>
              <a:rPr lang="pt-PT" baseline="0" dirty="0" smtClean="0"/>
              <a:t>Para cada um desses </a:t>
            </a:r>
            <a:r>
              <a:rPr lang="pt-PT" baseline="0" dirty="0" err="1" smtClean="0"/>
              <a:t>caminhho</a:t>
            </a:r>
            <a:r>
              <a:rPr lang="pt-PT" baseline="0" dirty="0" smtClean="0"/>
              <a:t> á calculada uma transformação</a:t>
            </a:r>
          </a:p>
          <a:p>
            <a:pPr rtl="0"/>
            <a:r>
              <a:rPr lang="pt-PT" baseline="0" dirty="0" smtClean="0"/>
              <a:t>No fim é feita a media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5159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8816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Tem no eixo</a:t>
            </a:r>
            <a:r>
              <a:rPr lang="pt-PT" baseline="0" dirty="0" smtClean="0"/>
              <a:t> dos x …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Tem no eixo dos y..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Com esta matriz podemos definir quais os parâmetros que tem influencia em cada um dos erros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67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24516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4301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 smtClean="0"/>
              <a:t>Foi escolhido porque:</a:t>
            </a:r>
          </a:p>
          <a:p>
            <a:pPr marL="171450" indent="-171450" rtl="0">
              <a:buFontTx/>
              <a:buChar char="-"/>
            </a:pPr>
            <a:r>
              <a:rPr lang="pt-PT" dirty="0" smtClean="0"/>
              <a:t>Permite restringir</a:t>
            </a:r>
            <a:r>
              <a:rPr lang="pt-PT" baseline="0" dirty="0" smtClean="0"/>
              <a:t> a variação dos parâmetros</a:t>
            </a:r>
          </a:p>
          <a:p>
            <a:pPr marL="628650" lvl="1" indent="-171450" rtl="0">
              <a:buFontTx/>
              <a:buChar char="-"/>
            </a:pPr>
            <a:r>
              <a:rPr lang="pt-PT" baseline="0" dirty="0" smtClean="0"/>
              <a:t>Usando a </a:t>
            </a:r>
            <a:r>
              <a:rPr lang="pt-PT" baseline="0" dirty="0" err="1" smtClean="0"/>
              <a:t>matrix</a:t>
            </a:r>
            <a:r>
              <a:rPr lang="pt-PT" baseline="0" dirty="0" smtClean="0"/>
              <a:t> esparsa e </a:t>
            </a:r>
            <a:r>
              <a:rPr lang="pt-PT" baseline="0" dirty="0" err="1" smtClean="0"/>
              <a:t>establecento</a:t>
            </a:r>
            <a:r>
              <a:rPr lang="pt-PT" baseline="0" dirty="0" smtClean="0"/>
              <a:t> limites para os parâmetros</a:t>
            </a:r>
            <a:endParaRPr lang="pt-PT" baseline="0" dirty="0"/>
          </a:p>
          <a:p>
            <a:pPr marL="628650" lvl="1" indent="-171450" rtl="0">
              <a:buFontTx/>
              <a:buChar char="-"/>
            </a:pPr>
            <a:r>
              <a:rPr lang="pt-PT" baseline="0" dirty="0" smtClean="0"/>
              <a:t>Ajuda o </a:t>
            </a:r>
            <a:r>
              <a:rPr lang="pt-PT" baseline="0" dirty="0" err="1" smtClean="0"/>
              <a:t>otimizador</a:t>
            </a:r>
            <a:r>
              <a:rPr lang="pt-PT" baseline="0" dirty="0" smtClean="0"/>
              <a:t> a convergir para uma solução mais precisa</a:t>
            </a:r>
            <a:endParaRPr lang="pt-PT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97085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Foram criados</a:t>
            </a:r>
            <a:r>
              <a:rPr lang="pt-PT" baseline="0" dirty="0" smtClean="0"/>
              <a:t> dois </a:t>
            </a:r>
            <a:r>
              <a:rPr lang="pt-PT" baseline="0" dirty="0" err="1" smtClean="0"/>
              <a:t>datasets</a:t>
            </a:r>
            <a:r>
              <a:rPr lang="pt-PT" baseline="0" dirty="0" smtClean="0"/>
              <a:t> que ajudaram a verificar que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A calibração funciona melhor utilizando os centros dos marcador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Por isso todos os outro testes forma feitos com os centro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4613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03773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 Onde se obteve o grafo</a:t>
            </a:r>
            <a:r>
              <a:rPr lang="pt-PT" baseline="0" dirty="0" smtClean="0"/>
              <a:t> representado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noProof="0" smtClean="0"/>
              <a:t>29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89238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 Condução autónoma área de investimento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99344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Depois da </a:t>
            </a:r>
            <a:r>
              <a:rPr lang="pt-PT" dirty="0" err="1" smtClean="0"/>
              <a:t>calib</a:t>
            </a:r>
            <a:r>
              <a:rPr lang="pt-PT" dirty="0" smtClean="0"/>
              <a:t> foi obtido este gráfico</a:t>
            </a:r>
            <a:r>
              <a:rPr lang="pt-PT" baseline="0" dirty="0" smtClean="0"/>
              <a:t> com </a:t>
            </a:r>
          </a:p>
          <a:p>
            <a:r>
              <a:rPr lang="pt-PT" baseline="0" dirty="0" smtClean="0"/>
              <a:t>Os custos antes da otimização representado a </a:t>
            </a:r>
          </a:p>
          <a:p>
            <a:r>
              <a:rPr lang="pt-PT" baseline="0" dirty="0" smtClean="0"/>
              <a:t>E depois da </a:t>
            </a:r>
            <a:r>
              <a:rPr lang="pt-PT" baseline="0" dirty="0" err="1" smtClean="0"/>
              <a:t>otimi</a:t>
            </a:r>
            <a:r>
              <a:rPr lang="pt-PT" baseline="0" dirty="0" smtClean="0"/>
              <a:t> representado 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noProof="0" smtClean="0"/>
              <a:t>30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84623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8722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8823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</a:t>
            </a:r>
            <a:r>
              <a:rPr lang="pt-PT" dirty="0" err="1" smtClean="0"/>
              <a:t>dataset</a:t>
            </a:r>
            <a:r>
              <a:rPr lang="pt-PT" dirty="0" smtClean="0"/>
              <a:t> anterior permitiu fazer a verificação visual</a:t>
            </a:r>
          </a:p>
          <a:p>
            <a:r>
              <a:rPr lang="pt-PT" dirty="0" smtClean="0"/>
              <a:t>Contudo é</a:t>
            </a:r>
            <a:r>
              <a:rPr lang="pt-PT" baseline="0" dirty="0" smtClean="0"/>
              <a:t> necessário fazer a verifica </a:t>
            </a:r>
            <a:r>
              <a:rPr lang="pt-PT" baseline="0" dirty="0" err="1" smtClean="0"/>
              <a:t>numerica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noProof="0" smtClean="0"/>
              <a:t>33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708268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- De onde resulta um grafo igual a este que já</a:t>
            </a:r>
            <a:r>
              <a:rPr lang="pt-PT" baseline="0" dirty="0" smtClean="0"/>
              <a:t> demonstra alguma complexidade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noProof="0" smtClean="0"/>
              <a:t>35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516570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2063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697062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 smtClean="0"/>
              <a:t>Com referido o objetivo</a:t>
            </a:r>
            <a:r>
              <a:rPr lang="pt-PT" baseline="0" dirty="0" smtClean="0"/>
              <a:t> deste </a:t>
            </a:r>
            <a:r>
              <a:rPr lang="pt-PT" baseline="0" dirty="0" err="1" smtClean="0"/>
              <a:t>dataset</a:t>
            </a:r>
            <a:r>
              <a:rPr lang="pt-PT" baseline="0" dirty="0" smtClean="0"/>
              <a:t> era fazer um </a:t>
            </a:r>
            <a:r>
              <a:rPr lang="pt-PT" baseline="0" dirty="0" err="1" smtClean="0"/>
              <a:t>verif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numer</a:t>
            </a:r>
            <a:endParaRPr lang="pt-PT" baseline="0" dirty="0" smtClean="0"/>
          </a:p>
          <a:p>
            <a:pPr rtl="0"/>
            <a:r>
              <a:rPr lang="pt-PT" baseline="0" dirty="0" smtClean="0"/>
              <a:t>Calculou-se o erro medio da projeção 3D</a:t>
            </a:r>
          </a:p>
          <a:p>
            <a:pPr rtl="0"/>
            <a:r>
              <a:rPr lang="pt-PT" baseline="0" dirty="0" smtClean="0"/>
              <a:t>Foram feitos vários testes onde se variou o ruido da estimativa </a:t>
            </a:r>
            <a:r>
              <a:rPr lang="pt-PT" baseline="0" dirty="0" err="1" smtClean="0"/>
              <a:t>inical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8418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39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1227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40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602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baseline="0" dirty="0" smtClean="0"/>
              <a:t>No LAR foi criado o projeto ATLAS que tem o objetivo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Um carro de </a:t>
            </a:r>
            <a:r>
              <a:rPr lang="pt-PT" baseline="0" dirty="0" err="1" smtClean="0"/>
              <a:t>cond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Autom</a:t>
            </a:r>
            <a:r>
              <a:rPr lang="pt-PT" baseline="0" dirty="0" smtClean="0"/>
              <a:t>. Precisa de vários sensores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No </a:t>
            </a:r>
            <a:r>
              <a:rPr lang="pt-PT" baseline="0" dirty="0" err="1" smtClean="0"/>
              <a:t>Atlascar</a:t>
            </a:r>
            <a:r>
              <a:rPr lang="pt-PT" baseline="0" dirty="0" smtClean="0"/>
              <a:t> já estão instalados alguns sensores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86484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41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033743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42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0225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Queria agradecer ao</a:t>
            </a:r>
            <a:r>
              <a:rPr lang="pt-PT" baseline="0" dirty="0" smtClean="0"/>
              <a:t> professor Miguel e ao professor Vítor pela orientação que me deram ao longo deste trabalho.</a:t>
            </a:r>
          </a:p>
          <a:p>
            <a:r>
              <a:rPr lang="pt-PT" baseline="0" dirty="0" smtClean="0"/>
              <a:t>Queria ainda agradecer aos meus colegas pelas ajudas que me foram prestadas ao longo destes anos.</a:t>
            </a:r>
          </a:p>
          <a:p>
            <a:r>
              <a:rPr lang="pt-PT" baseline="0" dirty="0" smtClean="0"/>
              <a:t>E quero fazer um agradecimento especial à minha família pelo apoio incondicional que me deram sempre e certamente irão continuar a dar, pois sem esse apoio nada disto seria possível.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43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0355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Um</a:t>
            </a:r>
            <a:r>
              <a:rPr lang="pt-PT" baseline="0" dirty="0" smtClean="0"/>
              <a:t> dos grandes problemas da atualidade da </a:t>
            </a:r>
            <a:r>
              <a:rPr lang="pt-PT" baseline="0" dirty="0" err="1" smtClean="0"/>
              <a:t>cond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Autom</a:t>
            </a:r>
            <a:r>
              <a:rPr lang="pt-PT" baseline="0" dirty="0" smtClean="0"/>
              <a:t>. É calibrar todos os sensores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É um processo esporádico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Consiste em obter as </a:t>
            </a:r>
            <a:r>
              <a:rPr lang="pt-PT" baseline="0" dirty="0" err="1" smtClean="0"/>
              <a:t>transform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Geom</a:t>
            </a:r>
            <a:r>
              <a:rPr lang="pt-PT" baseline="0" dirty="0" smtClean="0"/>
              <a:t>. Em relação a um referencial comum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4233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indent="0" rtl="0">
              <a:buFontTx/>
              <a:buNone/>
            </a:pPr>
            <a:r>
              <a:rPr lang="pt-PT" baseline="0" dirty="0" smtClean="0"/>
              <a:t>- </a:t>
            </a:r>
            <a:r>
              <a:rPr lang="pt-PT" dirty="0" smtClean="0"/>
              <a:t>Este</a:t>
            </a:r>
            <a:r>
              <a:rPr lang="pt-PT" baseline="0" dirty="0" smtClean="0"/>
              <a:t> </a:t>
            </a:r>
            <a:r>
              <a:rPr lang="pt-PT" baseline="0" dirty="0" smtClean="0"/>
              <a:t>exemplo serve para perceber a importância da calibração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5874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De forma a aprofundar</a:t>
            </a:r>
            <a:r>
              <a:rPr lang="pt-PT" baseline="0" dirty="0" smtClean="0"/>
              <a:t> os estudos na área da perceção e assistência à condução, é </a:t>
            </a:r>
            <a:r>
              <a:rPr lang="pt-PT" baseline="0" dirty="0" err="1" smtClean="0"/>
              <a:t>necess</a:t>
            </a:r>
            <a:r>
              <a:rPr lang="pt-PT" baseline="0" dirty="0" smtClean="0"/>
              <a:t> calibrar a bordo do veiculo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O objetivo é …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043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Ao longo dos anos</a:t>
            </a:r>
            <a:r>
              <a:rPr lang="pt-PT" baseline="0" dirty="0" smtClean="0"/>
              <a:t> foram apresentados vários métodos de </a:t>
            </a:r>
            <a:r>
              <a:rPr lang="pt-PT" baseline="0" dirty="0" err="1" smtClean="0"/>
              <a:t>calib</a:t>
            </a: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smtClean="0"/>
              <a:t>Ainda não existe uma solução ótima que consiga calibrar todos tipo </a:t>
            </a:r>
            <a:r>
              <a:rPr lang="pt-PT" baseline="0" dirty="0" err="1" smtClean="0"/>
              <a:t>autumaticamente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704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Tx/>
              <a:buChar char="-"/>
            </a:pPr>
            <a:r>
              <a:rPr lang="pt-PT" dirty="0" smtClean="0"/>
              <a:t>Atualmente no Lar existe um método que usa uma bola</a:t>
            </a:r>
          </a:p>
          <a:p>
            <a:pPr marL="171450" indent="-171450" rtl="0">
              <a:buFontTx/>
              <a:buChar char="-"/>
            </a:pPr>
            <a:r>
              <a:rPr lang="pt-PT" dirty="0" smtClean="0"/>
              <a:t>Passar a bola na</a:t>
            </a:r>
            <a:r>
              <a:rPr lang="pt-PT" baseline="0" dirty="0" smtClean="0"/>
              <a:t> frente dos sensores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Cada sensor deteta o centro da bola em posições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E criada uma nuvem de pontos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Cada nuvem é comparada à nuvem referente ao sensor escolhido para ser o referencial global</a:t>
            </a:r>
          </a:p>
          <a:p>
            <a:pPr marL="171450" indent="-171450" rtl="0">
              <a:buFontTx/>
              <a:buChar char="-"/>
            </a:pPr>
            <a:r>
              <a:rPr lang="pt-PT" baseline="0" dirty="0" smtClean="0"/>
              <a:t>Usando o algoritmo …. Que sobrepõe as nuvens de modo a achar a </a:t>
            </a:r>
            <a:r>
              <a:rPr lang="pt-PT" baseline="0" dirty="0" err="1" smtClean="0"/>
              <a:t>transf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geom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5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Conexão Reta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xão Reta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ta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ta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ta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ta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ta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o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Conexão Reta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xão Reta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ta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ta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ta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o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Conexão Reta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ta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ta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ta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ta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Conexão Reta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ta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ta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ta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ta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o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Conexão Reta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ta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ta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ta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ta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o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Conexão Reta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xão Reta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ta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ta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Conexão Reta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ta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ta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ta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ta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pt-PT" noProof="0" smtClean="0"/>
              <a:t>Faça clique para editar o estilo</a:t>
            </a:r>
            <a:endParaRPr lang="pt-PT" noProof="0" dirty="0"/>
          </a:p>
        </p:txBody>
      </p:sp>
      <p:cxnSp>
        <p:nvCxnSpPr>
          <p:cNvPr id="58" name="Conexão Reta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32B7B-877D-4A3E-A0DB-22445308A48C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 rtlCol="0"/>
          <a:lstStyle/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F9D38C-1912-41C9-90FC-2FE7B0F46764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F16733-1BEA-42F5-A2A4-C85EF949C827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Conexão Reta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ta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ta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ta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ta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ta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ta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ta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ta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ta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ta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ta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ta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ta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ta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ta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ta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ta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ta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ta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ta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ta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ta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ta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ta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ta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ta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ta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ta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ta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ta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ta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ta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ta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ta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</p:txBody>
      </p:sp>
      <p:cxnSp>
        <p:nvCxnSpPr>
          <p:cNvPr id="58" name="Conexão Reta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BCF868-B7CA-48AE-8F04-2415BC1A3373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6151B2-8FFE-47EB-A4D9-E1CEA4B1D629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9FAB80-CA21-4A8F-9B0A-F5DBF12461B9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o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Conexão Ret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xão Ret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xão Ret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xão Ret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xão Ret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xão Ret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xão Ret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xão Ret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xão Ret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xão Ret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xão Ret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xão Ret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xão Ret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xão Ret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xão Ret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xão Ret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o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Conexão Ret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xão Ret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xão Ret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xão Ret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xão Ret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o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Conexão Ret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exão Ret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exão Ret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exão Ret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exão Ret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Conexão Ret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xão Ret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xão Ret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xão Ret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xão Ret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o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Conexão Ret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xão Ret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xão Ret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exão Ret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xão Ret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o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Conexão Ret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exão Ret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exão Ret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exão Ret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exão Ret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Conexão Ret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xão Ret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xão Ret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xão Ret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xão Ret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Marcador de Posição do Rodapé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212" name="Marcador de Posição da Data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18197D-C737-4667-A9E9-90469B8255FE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214" name="Marcador de Posição do Número do Diapositivo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Conexão Ret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t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t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t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t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t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xão Ret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o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Conexão Ret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t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t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t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t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o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Conexão Ret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t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t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t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xão Ret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Conexão Ret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t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t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t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xão Ret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Conexão Ret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t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t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t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t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o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Conexão Ret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t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xão Ret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Conexão Ret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t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t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t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xão Ret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tângulo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135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  <a:p>
            <a:pPr lvl="1" rtl="0"/>
            <a:r>
              <a:rPr lang="pt-PT" noProof="0" smtClean="0"/>
              <a:t>Segundo nível</a:t>
            </a:r>
          </a:p>
          <a:p>
            <a:pPr lvl="2" rtl="0"/>
            <a:r>
              <a:rPr lang="pt-PT" noProof="0" smtClean="0"/>
              <a:t>Terceiro nível</a:t>
            </a:r>
          </a:p>
          <a:p>
            <a:pPr lvl="3" rtl="0"/>
            <a:r>
              <a:rPr lang="pt-PT" noProof="0" smtClean="0"/>
              <a:t>Quarto nível</a:t>
            </a:r>
          </a:p>
          <a:p>
            <a:pPr lvl="4" rtl="0"/>
            <a:r>
              <a:rPr lang="pt-PT" noProof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</p:txBody>
      </p:sp>
      <p:cxnSp>
        <p:nvCxnSpPr>
          <p:cNvPr id="60" name="Conexão Reta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AFB2BCA-166D-44FE-A46B-7D01A9DB9BD5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Conexão Reta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ta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ta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ta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ta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ta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ta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ta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ta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ta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ta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ta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ta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ta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ta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ta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xão Reta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ta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ta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ta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ta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xão Reta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ta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ta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ta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ta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xão Reta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ta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ta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ta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ta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xão Reta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ta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ta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ta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ta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xão Reta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ta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xão Reta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ta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ta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ta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ta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tângulo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1350" noProof="0" dirty="0"/>
          </a:p>
        </p:txBody>
      </p:sp>
      <p:cxnSp>
        <p:nvCxnSpPr>
          <p:cNvPr id="59" name="Conexão Reta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.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pt-PT" noProof="0" smtClean="0"/>
              <a:t>Clique no ícone para adicionar uma imagem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 rtlCol="0"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PT" noProof="0" smtClean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o 95"/>
          <p:cNvGrpSpPr/>
          <p:nvPr userDrawn="1"/>
        </p:nvGrpSpPr>
        <p:grpSpPr bwMode="hidden">
          <a:xfrm>
            <a:off x="-1" y="-195943"/>
            <a:ext cx="9144002" cy="6858000"/>
            <a:chOff x="-1" y="0"/>
            <a:chExt cx="12192002" cy="6858000"/>
          </a:xfrm>
        </p:grpSpPr>
        <p:cxnSp>
          <p:nvCxnSpPr>
            <p:cNvPr id="97" name="Conexão Re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xão Re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xão Re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xão Re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xão Re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xão Re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xão Re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xão Re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xão Re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xão Re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xão Re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xão Re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xão Re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xão Re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xão Re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xão Re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o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Conexão Re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xão Re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xão Re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xão Re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xão Re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o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Conexão Re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xão Re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xão Re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xão Re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xão Re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Conexão Re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xão Re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xão Re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xão Re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xão Re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o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Conexão Re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xão Re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xão Re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xão Re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xão Re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o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Conexão Re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xão Re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xão Re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xão Re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xão Re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Conexão Re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xão Re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xão Re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xão Re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xão Re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 smtClean="0"/>
              <a:t>Clique para editar o estilo do título do Modelo Global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 smtClean="0"/>
              <a:t>Clique para editar os estilos de texto do Modelo Global</a:t>
            </a:r>
          </a:p>
          <a:p>
            <a:pPr lvl="1" rtl="0"/>
            <a:r>
              <a:rPr lang="pt-PT" noProof="0" dirty="0" smtClean="0"/>
              <a:t>Segundo nível</a:t>
            </a:r>
          </a:p>
          <a:p>
            <a:pPr lvl="2" rtl="0"/>
            <a:r>
              <a:rPr lang="pt-PT" noProof="0" dirty="0" smtClean="0"/>
              <a:t>Terceiro nível</a:t>
            </a:r>
          </a:p>
          <a:p>
            <a:pPr lvl="3" rtl="0"/>
            <a:r>
              <a:rPr lang="pt-PT" noProof="0" dirty="0" smtClean="0"/>
              <a:t>Quarto nível</a:t>
            </a:r>
          </a:p>
          <a:p>
            <a:pPr lvl="4" rtl="0"/>
            <a:r>
              <a:rPr lang="pt-PT" noProof="0" dirty="0" smtClean="0"/>
              <a:t>Quinto nível</a:t>
            </a:r>
            <a:endParaRPr lang="pt-PT" noProof="0" dirty="0"/>
          </a:p>
        </p:txBody>
      </p:sp>
      <p:cxnSp>
        <p:nvCxnSpPr>
          <p:cNvPr id="148" name="Conexão Reta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pt-PT" noProof="0" smtClean="0"/>
              <a:t>Calibração de Sensores do ATLASCAR2 por Otimização Global</a:t>
            </a:r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146C14D2-376A-4CFF-BCE5-91CDD22B4032}" type="datetime1">
              <a:rPr lang="pt-PT" noProof="0" smtClean="0"/>
              <a:t>25/07/2018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408509" indent="0" algn="l" defTabSz="68580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0384" y="2912308"/>
            <a:ext cx="7203233" cy="583146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PT" sz="2700" b="0" dirty="0"/>
              <a:t/>
            </a:r>
            <a:br>
              <a:rPr lang="pt-PT" sz="2700" b="0" dirty="0"/>
            </a:br>
            <a:r>
              <a:rPr lang="pt-PT" sz="825" b="0" dirty="0"/>
              <a:t> </a:t>
            </a:r>
            <a:r>
              <a:rPr lang="pt-PT" sz="2700" b="0" dirty="0"/>
              <a:t/>
            </a:r>
            <a:br>
              <a:rPr lang="pt-PT" sz="2700" b="0" dirty="0"/>
            </a:br>
            <a:r>
              <a:rPr lang="pt-PT" sz="1800" b="0" dirty="0"/>
              <a:t>Filipe Oliveira Costa</a:t>
            </a:r>
            <a:endParaRPr lang="pt-PT" sz="1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87" y="493474"/>
            <a:ext cx="3818423" cy="539930"/>
          </a:xfrm>
          <a:prstGeom prst="rect">
            <a:avLst/>
          </a:prstGeom>
        </p:spPr>
      </p:pic>
      <p:cxnSp>
        <p:nvCxnSpPr>
          <p:cNvPr id="9" name="Conexão reta 8"/>
          <p:cNvCxnSpPr/>
          <p:nvPr/>
        </p:nvCxnSpPr>
        <p:spPr>
          <a:xfrm>
            <a:off x="970383" y="2837013"/>
            <a:ext cx="7203233" cy="0"/>
          </a:xfrm>
          <a:prstGeom prst="line">
            <a:avLst/>
          </a:prstGeom>
          <a:ln>
            <a:solidFill>
              <a:srgbClr val="D15A3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970384" y="3684271"/>
            <a:ext cx="7203233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Dissertação de Mestrado em Engenharia Mecânica</a:t>
            </a:r>
          </a:p>
          <a:p>
            <a:endParaRPr lang="pt-PT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pt-PT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Orientador: </a:t>
            </a:r>
            <a:r>
              <a:rPr lang="pt-PT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Prof. Doutor </a:t>
            </a:r>
            <a:r>
              <a:rPr lang="pt-PT" sz="1600" dirty="0"/>
              <a:t>Miguel Armando Riem de Oliveira</a:t>
            </a:r>
            <a:endParaRPr lang="pt-PT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pt-PT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Coorientador: </a:t>
            </a:r>
            <a:r>
              <a:rPr lang="pt-PT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Prof. Doutor Vítor Manuel Ferreira dos Santos</a:t>
            </a:r>
          </a:p>
          <a:p>
            <a:pPr algn="ctr"/>
            <a:endParaRPr lang="pt-PT" sz="1350" dirty="0">
              <a:solidFill>
                <a:srgbClr val="23373B"/>
              </a:solidFill>
              <a:latin typeface="Calibri Light" panose="020F0302020204030204"/>
            </a:endParaRPr>
          </a:p>
          <a:p>
            <a:pPr algn="ctr"/>
            <a:endParaRPr lang="pt-PT" sz="1350" dirty="0">
              <a:solidFill>
                <a:srgbClr val="23373B"/>
              </a:solidFill>
              <a:latin typeface="Calibri Light" panose="020F0302020204030204"/>
            </a:endParaRPr>
          </a:p>
          <a:p>
            <a:pPr algn="ctr"/>
            <a:endParaRPr lang="pt-PT" sz="1350" dirty="0" smtClean="0">
              <a:solidFill>
                <a:srgbClr val="23373B"/>
              </a:solidFill>
              <a:latin typeface="Calibri Light" panose="020F0302020204030204"/>
            </a:endParaRPr>
          </a:p>
          <a:p>
            <a:pPr algn="ctr"/>
            <a:endParaRPr lang="pt-PT" sz="1350" dirty="0">
              <a:solidFill>
                <a:srgbClr val="23373B"/>
              </a:solidFill>
              <a:latin typeface="Calibri Light" panose="020F0302020204030204"/>
            </a:endParaRPr>
          </a:p>
          <a:p>
            <a:pPr algn="ctr"/>
            <a:r>
              <a:rPr lang="pt-PT" sz="1600" dirty="0">
                <a:solidFill>
                  <a:srgbClr val="23373B"/>
                </a:solidFill>
                <a:latin typeface="Calibri Light" panose="020F0302020204030204"/>
              </a:rPr>
              <a:t>Aveiro, 25 de Julho de 2018</a:t>
            </a:r>
          </a:p>
          <a:p>
            <a:endParaRPr lang="pt-PT" sz="135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70384" y="1707542"/>
            <a:ext cx="7203232" cy="954107"/>
          </a:xfrm>
          <a:prstGeom prst="rect">
            <a:avLst/>
          </a:prstGeom>
          <a:solidFill>
            <a:srgbClr val="D15A3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  <a:latin typeface="+mj-lt"/>
              </a:rPr>
              <a:t>Calibração de Sensores do ATLASCAR2 </a:t>
            </a:r>
            <a:r>
              <a:rPr lang="pt-PT" sz="2800" dirty="0" smtClean="0">
                <a:solidFill>
                  <a:schemeClr val="bg1"/>
                </a:solidFill>
                <a:latin typeface="+mj-lt"/>
              </a:rPr>
              <a:t>por Otimização </a:t>
            </a:r>
            <a:r>
              <a:rPr lang="pt-PT" sz="2800" dirty="0">
                <a:solidFill>
                  <a:schemeClr val="bg1"/>
                </a:solidFill>
                <a:latin typeface="+mj-lt"/>
              </a:rPr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10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996856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Método de calibração usado atualmente no ATLASCAR 2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2. Trabalho relacionado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59" y="2415394"/>
            <a:ext cx="4544543" cy="266635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322" y="2415393"/>
            <a:ext cx="3997398" cy="2666353"/>
          </a:xfrm>
          <a:prstGeom prst="rect">
            <a:avLst/>
          </a:prstGeom>
        </p:spPr>
      </p:pic>
      <p:sp>
        <p:nvSpPr>
          <p:cNvPr id="17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2348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dirty="0"/>
              <a:t>3. Infraestrutura </a:t>
            </a:r>
            <a:r>
              <a:rPr lang="pt-PT" dirty="0" smtClean="0"/>
              <a:t>existente </a:t>
            </a:r>
            <a:r>
              <a:rPr lang="pt-PT" dirty="0"/>
              <a:t>de Hardware e Software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10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 smtClean="0"/>
              <a:t>11</a:t>
            </a:r>
            <a:endParaRPr lang="pt-PT" sz="1600" dirty="0"/>
          </a:p>
        </p:txBody>
      </p:sp>
      <p:sp>
        <p:nvSpPr>
          <p:cNvPr id="7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8073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dirty="0"/>
              <a:t>4. Abordagem de </a:t>
            </a:r>
            <a:r>
              <a:rPr lang="pt-PT" dirty="0" smtClean="0"/>
              <a:t>calibração</a:t>
            </a:r>
            <a:endParaRPr lang="pt-PT" dirty="0"/>
          </a:p>
        </p:txBody>
      </p:sp>
      <p:sp>
        <p:nvSpPr>
          <p:cNvPr id="8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 smtClean="0"/>
              <a:t>12</a:t>
            </a:r>
            <a:endParaRPr lang="pt-PT" sz="1600" dirty="0"/>
          </a:p>
        </p:txBody>
      </p:sp>
      <p:sp>
        <p:nvSpPr>
          <p:cNvPr id="6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14327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Posição de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375225" y="2534412"/>
                <a:ext cx="4423718" cy="2672054"/>
              </a:xfrm>
            </p:spPr>
            <p:txBody>
              <a:bodyPr rtlCol="0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pt-PT" dirty="0" smtClean="0"/>
                  <a:t>Parâmetros obtidos da calibração intrínseca:</a:t>
                </a:r>
              </a:p>
              <a:p>
                <a:pPr>
                  <a:lnSpc>
                    <a:spcPct val="100000"/>
                  </a:lnSpc>
                </a:pPr>
                <a:r>
                  <a:rPr lang="pt-PT" dirty="0" smtClean="0"/>
                  <a:t>Distorção radial da lente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pt-PT" b="0" i="0" smtClean="0">
                        <a:latin typeface="Cambria Math" panose="02040503050406030204" pitchFamily="18" charset="0"/>
                      </a:rPr>
                      <m:t>);</m:t>
                    </m:r>
                  </m:oMath>
                </a14:m>
                <a:endParaRPr lang="pt-PT" dirty="0" smtClean="0"/>
              </a:p>
              <a:p>
                <a:pPr>
                  <a:lnSpc>
                    <a:spcPct val="100000"/>
                  </a:lnSpc>
                </a:pPr>
                <a:r>
                  <a:rPr lang="pt-PT" dirty="0" smtClean="0"/>
                  <a:t>Distorção tangencial da lente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dirty="0" smtClean="0"/>
                  <a:t>;</a:t>
                </a:r>
              </a:p>
              <a:p>
                <a:pPr>
                  <a:lnSpc>
                    <a:spcPct val="100000"/>
                  </a:lnSpc>
                </a:pPr>
                <a:r>
                  <a:rPr lang="pt-PT" dirty="0" smtClean="0"/>
                  <a:t>Parâmetros intrínsecos: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pt-PT" dirty="0" smtClean="0"/>
                  <a:t>Distancia Focal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P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pt-PT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dirty="0" smtClean="0"/>
                  <a:t>;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pt-PT" dirty="0" smtClean="0"/>
                  <a:t>Centros Óticos </a:t>
                </a:r>
                <a:r>
                  <a:rPr lang="pt-PT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PT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pt-PT">
                        <a:latin typeface="Cambria Math" panose="02040503050406030204" pitchFamily="18" charset="0"/>
                      </a:rPr>
                      <m:t>)</m:t>
                    </m:r>
                    <m:r>
                      <a:rPr lang="pt-PT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3" name="Marcador de Posição de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5225" y="2534412"/>
                <a:ext cx="4423718" cy="2672054"/>
              </a:xfrm>
              <a:blipFill rotWithShape="0">
                <a:blip r:embed="rId3"/>
                <a:stretch>
                  <a:fillRect l="-552" t="-45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13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1062" y="1323435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Calibração intrínseca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1" y="2534411"/>
            <a:ext cx="3336974" cy="2683208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1682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46760" y="2468278"/>
            <a:ext cx="3543300" cy="2857499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PT" dirty="0" smtClean="0"/>
              <a:t>Características encontradas na deteção dos marcadores </a:t>
            </a:r>
            <a:r>
              <a:rPr lang="pt-PT" dirty="0" err="1" smtClean="0"/>
              <a:t>Aruco</a:t>
            </a:r>
            <a:r>
              <a:rPr lang="pt-PT" dirty="0" smtClean="0"/>
              <a:t>:</a:t>
            </a:r>
          </a:p>
          <a:p>
            <a:pPr>
              <a:lnSpc>
                <a:spcPct val="100000"/>
              </a:lnSpc>
            </a:pPr>
            <a:r>
              <a:rPr lang="pt-PT" dirty="0" smtClean="0"/>
              <a:t>Número identificador;</a:t>
            </a:r>
          </a:p>
          <a:p>
            <a:pPr>
              <a:lnSpc>
                <a:spcPct val="100000"/>
              </a:lnSpc>
            </a:pPr>
            <a:r>
              <a:rPr lang="pt-PT" dirty="0" smtClean="0"/>
              <a:t>Transformação </a:t>
            </a:r>
            <a:r>
              <a:rPr lang="pt-PT" dirty="0" smtClean="0"/>
              <a:t>geométrica do sistema de coordenadas do marcador para o sistema de coordenadas da câmara.</a:t>
            </a:r>
            <a:endParaRPr lang="pt-PT" dirty="0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14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1062" y="1180398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Alvo de calibração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4357" t="53355" r="37100"/>
          <a:stretch/>
        </p:blipFill>
        <p:spPr>
          <a:xfrm>
            <a:off x="4930915" y="1469146"/>
            <a:ext cx="2632913" cy="196801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-20488" y="184389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mtClean="0">
                <a:solidFill>
                  <a:schemeClr val="bg1"/>
                </a:solidFill>
              </a:rPr>
              <a:t>4. Abordagem de calibração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7" name="Marcador de Posição de Conteú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84" y="3536216"/>
            <a:ext cx="4323377" cy="2348631"/>
          </a:xfrm>
          <a:prstGeom prst="rect">
            <a:avLst/>
          </a:prstGeom>
        </p:spPr>
      </p:pic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7828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81528"/>
              </p:ext>
            </p:extLst>
          </p:nvPr>
        </p:nvGraphicFramePr>
        <p:xfrm>
          <a:off x="457201" y="2449830"/>
          <a:ext cx="8230944" cy="2922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15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Procedimento de calibração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937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16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Criar grafo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964471" y="2845595"/>
            <a:ext cx="1581482" cy="1168908"/>
            <a:chOff x="4822" y="1168908"/>
            <a:chExt cx="2108643" cy="1558544"/>
          </a:xfrm>
        </p:grpSpPr>
        <p:sp>
          <p:nvSpPr>
            <p:cNvPr id="16" name="Retângulo arredondado 15"/>
            <p:cNvSpPr/>
            <p:nvPr/>
          </p:nvSpPr>
          <p:spPr>
            <a:xfrm>
              <a:off x="4822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80904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dirty="0"/>
                <a:t>Obter imagens das câmaras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91" y="2023401"/>
            <a:ext cx="4276343" cy="330265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1654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17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Criar grafo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80809" y="2456875"/>
            <a:ext cx="1087124" cy="673085"/>
            <a:chOff x="4822" y="1168908"/>
            <a:chExt cx="2108643" cy="1558544"/>
          </a:xfrm>
        </p:grpSpPr>
        <p:sp>
          <p:nvSpPr>
            <p:cNvPr id="16" name="Retângulo arredondado 15"/>
            <p:cNvSpPr/>
            <p:nvPr/>
          </p:nvSpPr>
          <p:spPr>
            <a:xfrm>
              <a:off x="4822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80904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50" dirty="0"/>
                <a:t>Obter imagens das câmaras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964471" y="2845595"/>
            <a:ext cx="1581482" cy="1168908"/>
            <a:chOff x="2218898" y="1168908"/>
            <a:chExt cx="2108643" cy="1558544"/>
          </a:xfrm>
        </p:grpSpPr>
        <p:sp>
          <p:nvSpPr>
            <p:cNvPr id="14" name="Retângulo arredondado 13"/>
            <p:cNvSpPr/>
            <p:nvPr/>
          </p:nvSpPr>
          <p:spPr>
            <a:xfrm>
              <a:off x="2218898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2294980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dirty="0"/>
                <a:t>Detetar os marcadores </a:t>
              </a:r>
              <a:r>
                <a:rPr lang="pt-PT" sz="1600" dirty="0" err="1"/>
                <a:t>Aruco</a:t>
              </a:r>
              <a:r>
                <a:rPr lang="pt-PT" sz="1600" dirty="0"/>
                <a:t> nas imagens obtidas</a:t>
              </a:r>
            </a:p>
          </p:txBody>
        </p:sp>
      </p:grpSp>
      <p:sp>
        <p:nvSpPr>
          <p:cNvPr id="4" name="Seta para baixo 3"/>
          <p:cNvSpPr/>
          <p:nvPr/>
        </p:nvSpPr>
        <p:spPr>
          <a:xfrm>
            <a:off x="1324993" y="2489732"/>
            <a:ext cx="269891" cy="60737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91" y="2023401"/>
            <a:ext cx="4276343" cy="3302653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24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5882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18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Otimização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80809" y="2456875"/>
            <a:ext cx="1087124" cy="673085"/>
            <a:chOff x="4822" y="1168908"/>
            <a:chExt cx="2108643" cy="1558544"/>
          </a:xfrm>
        </p:grpSpPr>
        <p:sp>
          <p:nvSpPr>
            <p:cNvPr id="16" name="Retângulo arredondado 15"/>
            <p:cNvSpPr/>
            <p:nvPr/>
          </p:nvSpPr>
          <p:spPr>
            <a:xfrm>
              <a:off x="4822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80904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50" dirty="0"/>
                <a:t>Obter imagens das câmaras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80809" y="3243684"/>
            <a:ext cx="1087124" cy="842977"/>
            <a:chOff x="2218898" y="1168908"/>
            <a:chExt cx="2108643" cy="1558544"/>
          </a:xfrm>
        </p:grpSpPr>
        <p:sp>
          <p:nvSpPr>
            <p:cNvPr id="14" name="Retângulo arredondado 13"/>
            <p:cNvSpPr/>
            <p:nvPr/>
          </p:nvSpPr>
          <p:spPr>
            <a:xfrm>
              <a:off x="2218898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2294980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050" dirty="0"/>
                <a:t>Detetar os marcadores </a:t>
              </a:r>
              <a:r>
                <a:rPr lang="pt-PT" sz="1050" dirty="0" err="1"/>
                <a:t>Aruco</a:t>
              </a:r>
              <a:r>
                <a:rPr lang="pt-PT" sz="1050" dirty="0"/>
                <a:t> nas imagens obtidas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1964471" y="2845595"/>
            <a:ext cx="1581482" cy="1168908"/>
            <a:chOff x="8861125" y="1168908"/>
            <a:chExt cx="2108643" cy="1558544"/>
          </a:xfrm>
        </p:grpSpPr>
        <p:sp>
          <p:nvSpPr>
            <p:cNvPr id="23" name="Retângulo arredondado 22"/>
            <p:cNvSpPr/>
            <p:nvPr/>
          </p:nvSpPr>
          <p:spPr>
            <a:xfrm>
              <a:off x="8861125" y="1168908"/>
              <a:ext cx="2108643" cy="15585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ângulo 23"/>
            <p:cNvSpPr/>
            <p:nvPr/>
          </p:nvSpPr>
          <p:spPr>
            <a:xfrm>
              <a:off x="8937207" y="1244990"/>
              <a:ext cx="1956479" cy="140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ctr" anchorCtr="0">
              <a:noAutofit/>
            </a:bodyPr>
            <a:lstStyle/>
            <a:p>
              <a:pPr algn="ct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dirty="0"/>
                <a:t>Otimização dos parâmetros extrínsecos</a:t>
              </a:r>
            </a:p>
          </p:txBody>
        </p:sp>
      </p:grpSp>
      <p:sp>
        <p:nvSpPr>
          <p:cNvPr id="25" name="Seta para baixo 24"/>
          <p:cNvSpPr/>
          <p:nvPr/>
        </p:nvSpPr>
        <p:spPr>
          <a:xfrm>
            <a:off x="1324993" y="2489732"/>
            <a:ext cx="269891" cy="159692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6" name="Retângulo 25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7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91" y="2023401"/>
            <a:ext cx="4276343" cy="3302653"/>
          </a:xfrm>
          <a:prstGeom prst="rect">
            <a:avLst/>
          </a:prstGeom>
        </p:spPr>
      </p:pic>
      <p:sp>
        <p:nvSpPr>
          <p:cNvPr id="21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418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19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Requisitos para efetuar a otimização</a:t>
            </a:r>
          </a:p>
        </p:txBody>
      </p:sp>
      <p:graphicFrame>
        <p:nvGraphicFramePr>
          <p:cNvPr id="13" name="Marcador de Posição de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7513"/>
              </p:ext>
            </p:extLst>
          </p:nvPr>
        </p:nvGraphicFramePr>
        <p:xfrm>
          <a:off x="457201" y="2449830"/>
          <a:ext cx="8230944" cy="2922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tângulo 15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149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Estrutura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>
              <a:buFont typeface="+mj-lt"/>
              <a:buAutoNum type="arabicPeriod"/>
            </a:pPr>
            <a:r>
              <a:rPr lang="pt-PT" sz="1800" dirty="0"/>
              <a:t>Introdução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800" dirty="0"/>
              <a:t>Trabalho relacionado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800" dirty="0"/>
              <a:t>Infraestrutura existente de Hardware e Software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800" dirty="0"/>
              <a:t>Abordagem de calibração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800" dirty="0"/>
              <a:t>Ensaios e Resultados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800" dirty="0"/>
              <a:t>Conclusões e Trabalhos futuros</a:t>
            </a:r>
          </a:p>
          <a:p>
            <a:pPr rtl="0"/>
            <a:endParaRPr lang="pt-PT" dirty="0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</a:t>
            </a:fld>
            <a:endParaRPr lang="pt-PT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41356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20</a:t>
            </a:fld>
            <a:endParaRPr lang="pt-PT" sz="1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94" y="2962652"/>
            <a:ext cx="5965506" cy="314831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971550" y="1201248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Obter a estimativa inicial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71" y="2178499"/>
            <a:ext cx="4461841" cy="663691"/>
          </a:xfrm>
          <a:prstGeom prst="rect">
            <a:avLst/>
          </a:prstGeom>
        </p:spPr>
      </p:pic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9567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21</a:t>
            </a:fld>
            <a:endParaRPr lang="pt-PT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94" y="2425688"/>
            <a:ext cx="3887413" cy="3002279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971550" y="1201248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Obter a estimativa inicial</a:t>
            </a:r>
          </a:p>
        </p:txBody>
      </p:sp>
      <p:sp>
        <p:nvSpPr>
          <p:cNvPr id="9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6917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22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Criar o vetor com a estimativa inicial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582930" y="3577590"/>
            <a:ext cx="74295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099847" y="3577590"/>
                <a:ext cx="6968254" cy="311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𝑣𝑒𝑡𝑜𝑟</m:t>
                    </m:r>
                    <m:r>
                      <a:rPr lang="pt-PT" i="1">
                        <a:latin typeface="Cambria Math" panose="02040503050406030204" pitchFamily="18" charset="0"/>
                      </a:rPr>
                      <m:t> = [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PT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PT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PT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 …,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pt-PT" dirty="0"/>
                      <m:t>, 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pt-PT" dirty="0"/>
                      <m:t>, 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pt-PT" dirty="0"/>
                      <m:t>, </m:t>
                    </m:r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PT" i="1">
                        <a:latin typeface="Cambria Math" panose="02040503050406030204" pitchFamily="18" charset="0"/>
                      </a:rPr>
                      <m:t>, …]</m:t>
                    </m:r>
                  </m:oMath>
                </a14:m>
                <a:endParaRPr lang="pt-PT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63" y="3627120"/>
                <a:ext cx="9259073" cy="415242"/>
              </a:xfrm>
              <a:prstGeom prst="rect">
                <a:avLst/>
              </a:prstGeom>
              <a:blipFill rotWithShape="0">
                <a:blip r:embed="rId3"/>
                <a:stretch>
                  <a:fillRect t="-19118" b="-3529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7504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bg1"/>
            </a:gs>
            <a:gs pos="2287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23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1" y="1032885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Criar matriz esparsa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705462" y="3864860"/>
                <a:ext cx="3787973" cy="1415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  <m:eqArr>
                            <m:eqArr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462" y="3864860"/>
                <a:ext cx="3787973" cy="1415196"/>
              </a:xfrm>
              <a:prstGeom prst="rect">
                <a:avLst/>
              </a:prstGeom>
              <a:blipFill rotWithShape="0">
                <a:blip r:embed="rId3"/>
                <a:stretch>
                  <a:fillRect r="-3880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207033" y="3841697"/>
            <a:ext cx="2498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Erro 1 (C0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A595)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→</a:t>
            </a:r>
          </a:p>
          <a:p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Erro 2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(C1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A595)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→</a:t>
            </a:r>
          </a:p>
          <a:p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Erro 3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(C1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A444)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→</a:t>
            </a:r>
          </a:p>
          <a:p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Erro 4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(C2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A444)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→</a:t>
            </a:r>
          </a:p>
          <a:p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Erro 5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(C2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A470) </a:t>
            </a:r>
            <a:r>
              <a:rPr lang="pt-PT" dirty="0">
                <a:solidFill>
                  <a:schemeClr val="accent1">
                    <a:lumMod val="75000"/>
                  </a:schemeClr>
                </a:solidFill>
              </a:rPr>
              <a:t>→</a:t>
            </a:r>
          </a:p>
        </p:txBody>
      </p:sp>
      <p:sp>
        <p:nvSpPr>
          <p:cNvPr id="18" name="Chaveta à direita 17"/>
          <p:cNvSpPr/>
          <p:nvPr/>
        </p:nvSpPr>
        <p:spPr>
          <a:xfrm rot="16200000">
            <a:off x="3125011" y="3379757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9" name="CaixaDeTexto 18"/>
          <p:cNvSpPr txBox="1"/>
          <p:nvPr/>
        </p:nvSpPr>
        <p:spPr>
          <a:xfrm>
            <a:off x="3022063" y="3270068"/>
            <a:ext cx="551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75000"/>
                  </a:schemeClr>
                </a:solidFill>
              </a:rPr>
              <a:t>C0        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 C1          C2         A444      A470       A595</a:t>
            </a:r>
            <a:endParaRPr lang="pt-P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-20488" y="31250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75" y="2101356"/>
            <a:ext cx="5174428" cy="769687"/>
          </a:xfrm>
          <a:prstGeom prst="rect">
            <a:avLst/>
          </a:prstGeom>
        </p:spPr>
      </p:pic>
      <p:sp>
        <p:nvSpPr>
          <p:cNvPr id="29" name="Chaveta à direita 28"/>
          <p:cNvSpPr/>
          <p:nvPr/>
        </p:nvSpPr>
        <p:spPr>
          <a:xfrm rot="16200000">
            <a:off x="3967959" y="3379707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30" name="Chaveta à direita 29"/>
          <p:cNvSpPr/>
          <p:nvPr/>
        </p:nvSpPr>
        <p:spPr>
          <a:xfrm rot="16200000">
            <a:off x="4822558" y="3379564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31" name="Chaveta à direita 30"/>
          <p:cNvSpPr/>
          <p:nvPr/>
        </p:nvSpPr>
        <p:spPr>
          <a:xfrm rot="16200000">
            <a:off x="5665506" y="3379564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32" name="Chaveta à direita 31"/>
          <p:cNvSpPr/>
          <p:nvPr/>
        </p:nvSpPr>
        <p:spPr>
          <a:xfrm rot="16200000">
            <a:off x="6508454" y="3379563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33" name="Chaveta à direita 32"/>
          <p:cNvSpPr/>
          <p:nvPr/>
        </p:nvSpPr>
        <p:spPr>
          <a:xfrm rot="16200000">
            <a:off x="7363053" y="3379562"/>
            <a:ext cx="181155" cy="763258"/>
          </a:xfrm>
          <a:prstGeom prst="rightBrace">
            <a:avLst>
              <a:gd name="adj1" fmla="val 8333"/>
              <a:gd name="adj2" fmla="val 5208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4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8435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24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1" y="1032885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Criar matriz esparsa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-20488" y="31250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23" y="1889674"/>
            <a:ext cx="5172156" cy="4250738"/>
          </a:xfrm>
          <a:prstGeom prst="rect">
            <a:avLst/>
          </a:prstGeom>
        </p:spPr>
      </p:pic>
      <p:sp>
        <p:nvSpPr>
          <p:cNvPr id="24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9827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25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Função de custo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18054" y="2838894"/>
                <a:ext cx="4681090" cy="6077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PT" sz="135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pt-PT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pt-PT" sz="135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PT" sz="135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sz="1350">
                                              <a:latin typeface="Cambria Math" panose="02040503050406030204" pitchFamily="18" charset="0"/>
                                            </a:rPr>
                                            <m:t>reprojetado</m:t>
                                          </m:r>
                                        </m:sub>
                                        <m:sup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p>
                                      </m:sSub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Sup>
                                        <m:sSubSupPr>
                                          <m:ctrlP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sz="1350">
                                              <a:latin typeface="Cambria Math" panose="02040503050406030204" pitchFamily="18" charset="0"/>
                                            </a:rPr>
                                            <m:t>imagem</m:t>
                                          </m:r>
                                        </m:sub>
                                        <m:sup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p>
                                      </m:sSub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sSup>
                                    <m:s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sz="1350">
                                              <a:latin typeface="Cambria Math" panose="02040503050406030204" pitchFamily="18" charset="0"/>
                                            </a:rPr>
                                            <m:t>reprojetado</m:t>
                                          </m:r>
                                        </m:sub>
                                        <m:sup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p>
                                      </m:sSub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Sup>
                                        <m:sSubSupPr>
                                          <m:ctrlP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PT" sz="1350">
                                              <a:latin typeface="Cambria Math" panose="02040503050406030204" pitchFamily="18" charset="0"/>
                                            </a:rPr>
                                            <m:t>imagem</m:t>
                                          </m:r>
                                        </m:sub>
                                        <m:sup>
                                          <m:r>
                                            <a:rPr lang="pt-PT" sz="135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p>
                                      </m:sSub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</m:e>
                      </m:nary>
                    </m:oMath>
                  </m:oMathPara>
                </a14:m>
                <a:endParaRPr lang="pt-PT" sz="135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38" y="2642192"/>
                <a:ext cx="6446893" cy="8102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457200" y="2468524"/>
            <a:ext cx="444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Calibração que usa os cantos dos marcadores: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279969" y="4289275"/>
                <a:ext cx="4442626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PT" sz="135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pt-PT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rad>
                            <m:radPr>
                              <m:degHide m:val="on"/>
                              <m:ctrlPr>
                                <a:rPr lang="pt-PT" sz="135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PT" sz="1350">
                                          <a:latin typeface="Cambria Math" panose="02040503050406030204" pitchFamily="18" charset="0"/>
                                        </a:rPr>
                                        <m:t>reprojetado</m:t>
                                      </m:r>
                                    </m:sub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Sup>
                                    <m:sSub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PT" sz="1350">
                                          <a:latin typeface="Cambria Math" panose="02040503050406030204" pitchFamily="18" charset="0"/>
                                        </a:rPr>
                                        <m:t>imagem</m:t>
                                      </m:r>
                                    </m:sub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PT" sz="1350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p>
                                <m:sSupPr>
                                  <m:ctrlP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PT" sz="1350">
                                          <a:latin typeface="Cambria Math" panose="02040503050406030204" pitchFamily="18" charset="0"/>
                                        </a:rPr>
                                        <m:t>reprojetado</m:t>
                                      </m:r>
                                    </m:sub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Sup>
                                    <m:sSubSupPr>
                                      <m:ctrlP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pt-PT" sz="1350">
                                          <a:latin typeface="Cambria Math" panose="02040503050406030204" pitchFamily="18" charset="0"/>
                                        </a:rPr>
                                        <m:t>imagem</m:t>
                                      </m:r>
                                    </m:sub>
                                    <m:sup>
                                      <m:r>
                                        <a:rPr lang="pt-PT" sz="13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pt-PT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</m:oMath>
                  </m:oMathPara>
                </a14:m>
                <a:endParaRPr lang="pt-PT" sz="1350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92" y="4576032"/>
                <a:ext cx="6128986" cy="7789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/>
          <p:cNvSpPr txBox="1"/>
          <p:nvPr/>
        </p:nvSpPr>
        <p:spPr>
          <a:xfrm>
            <a:off x="457200" y="3942304"/>
            <a:ext cx="459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Calibração que usa os centros dos marcadores: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02" y="2332613"/>
            <a:ext cx="4042598" cy="385619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755470" y="1822295"/>
            <a:ext cx="136787" cy="136787"/>
          </a:xfrm>
          <a:prstGeom prst="rect">
            <a:avLst/>
          </a:prstGeom>
          <a:solidFill>
            <a:srgbClr val="1F00DA"/>
          </a:solidFill>
          <a:ln>
            <a:solidFill>
              <a:srgbClr val="1F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Retângulo 14"/>
          <p:cNvSpPr/>
          <p:nvPr/>
        </p:nvSpPr>
        <p:spPr>
          <a:xfrm>
            <a:off x="5748021" y="2120496"/>
            <a:ext cx="136787" cy="1367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7" name="Retângulo 16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760243" y="1521103"/>
            <a:ext cx="136787" cy="1367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5" name="CaixaDeTexto 4"/>
          <p:cNvSpPr txBox="1"/>
          <p:nvPr/>
        </p:nvSpPr>
        <p:spPr>
          <a:xfrm>
            <a:off x="5892257" y="1416010"/>
            <a:ext cx="3177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</a:rPr>
              <a:t>Ground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</a:rPr>
              <a:t>truth</a:t>
            </a:r>
            <a:endParaRPr lang="pt-PT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2300"/>
              </a:lnSpc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Ponto </a:t>
            </a: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</a:rPr>
              <a:t>reprojetados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(cantos)</a:t>
            </a:r>
          </a:p>
          <a:p>
            <a:pPr>
              <a:lnSpc>
                <a:spcPts val="2300"/>
              </a:lnSpc>
            </a:pP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Ponto </a:t>
            </a:r>
            <a:r>
              <a:rPr lang="pt-PT" sz="1600" dirty="0" err="1" smtClean="0">
                <a:solidFill>
                  <a:schemeClr val="accent1">
                    <a:lumMod val="75000"/>
                  </a:schemeClr>
                </a:solidFill>
              </a:rPr>
              <a:t>reprojetado</a:t>
            </a:r>
            <a:r>
              <a:rPr lang="pt-PT" sz="1600" dirty="0" smtClean="0">
                <a:solidFill>
                  <a:schemeClr val="accent1">
                    <a:lumMod val="75000"/>
                  </a:schemeClr>
                </a:solidFill>
              </a:rPr>
              <a:t> (centro)</a:t>
            </a:r>
          </a:p>
        </p:txBody>
      </p:sp>
      <p:sp>
        <p:nvSpPr>
          <p:cNvPr id="8" name="Retângulo 7"/>
          <p:cNvSpPr/>
          <p:nvPr/>
        </p:nvSpPr>
        <p:spPr>
          <a:xfrm>
            <a:off x="5488019" y="1337583"/>
            <a:ext cx="3289899" cy="1094090"/>
          </a:xfrm>
          <a:prstGeom prst="rect">
            <a:avLst/>
          </a:prstGeom>
          <a:noFill/>
          <a:ln w="19050">
            <a:solidFill>
              <a:srgbClr val="C35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2564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71550" y="2514079"/>
            <a:ext cx="7200900" cy="2857499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pt-PT" dirty="0" smtClean="0"/>
              <a:t>Al</a:t>
            </a:r>
            <a:r>
              <a:rPr lang="pt-PT" sz="1600" dirty="0" smtClean="0"/>
              <a:t>goritmo usado está incluído na libraria do </a:t>
            </a:r>
            <a:r>
              <a:rPr lang="pt-PT" sz="1600" dirty="0" err="1" smtClean="0"/>
              <a:t>SciPy</a:t>
            </a:r>
            <a:r>
              <a:rPr lang="pt-PT" sz="1600" dirty="0" smtClean="0"/>
              <a:t>;</a:t>
            </a:r>
          </a:p>
          <a:p>
            <a:pPr>
              <a:lnSpc>
                <a:spcPct val="100000"/>
              </a:lnSpc>
            </a:pPr>
            <a:r>
              <a:rPr lang="pt-PT" sz="1600" dirty="0" smtClean="0"/>
              <a:t>O Algoritmo usado é denominado de “</a:t>
            </a:r>
            <a:r>
              <a:rPr lang="pt-PT" sz="1600" i="1" dirty="0" smtClean="0"/>
              <a:t>Trust </a:t>
            </a:r>
            <a:r>
              <a:rPr lang="pt-PT" sz="1600" i="1" dirty="0" err="1" smtClean="0"/>
              <a:t>Region</a:t>
            </a:r>
            <a:r>
              <a:rPr lang="pt-PT" sz="1600" i="1" dirty="0" smtClean="0"/>
              <a:t> </a:t>
            </a:r>
            <a:r>
              <a:rPr lang="pt-PT" sz="1600" i="1" dirty="0" err="1" smtClean="0"/>
              <a:t>Reflective</a:t>
            </a:r>
            <a:r>
              <a:rPr lang="pt-PT" sz="1600" dirty="0" smtClean="0"/>
              <a:t>” (</a:t>
            </a:r>
            <a:r>
              <a:rPr lang="pt-PT" sz="1600" dirty="0" err="1" smtClean="0"/>
              <a:t>trf</a:t>
            </a:r>
            <a:r>
              <a:rPr lang="pt-PT" sz="1600" dirty="0" smtClean="0"/>
              <a:t>);</a:t>
            </a:r>
          </a:p>
          <a:p>
            <a:pPr lvl="1">
              <a:lnSpc>
                <a:spcPct val="100000"/>
              </a:lnSpc>
            </a:pPr>
            <a:r>
              <a:rPr lang="pt-PT" sz="1600" dirty="0" smtClean="0"/>
              <a:t>É o algoritmo mais indicado para problemas de </a:t>
            </a:r>
            <a:r>
              <a:rPr lang="pt-PT" sz="1600" dirty="0" err="1" smtClean="0"/>
              <a:t>esparsidade</a:t>
            </a:r>
            <a:r>
              <a:rPr lang="pt-PT" sz="1600" dirty="0" smtClean="0"/>
              <a:t> elevada com limites estabelecidos para os parâmetros.</a:t>
            </a:r>
            <a:endParaRPr lang="pt-PT" sz="1600" dirty="0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26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Algoritmo de otimização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4. Abordagem de calibração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5221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dirty="0"/>
              <a:t>5. Ensaios e Resultados</a:t>
            </a:r>
          </a:p>
        </p:txBody>
      </p:sp>
      <p:sp>
        <p:nvSpPr>
          <p:cNvPr id="8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 smtClean="0"/>
              <a:t>27</a:t>
            </a:r>
            <a:endParaRPr lang="pt-PT" sz="1600" dirty="0"/>
          </a:p>
        </p:txBody>
      </p:sp>
      <p:sp>
        <p:nvSpPr>
          <p:cNvPr id="6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7606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28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742892" y="1014452"/>
            <a:ext cx="8011783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1 </a:t>
            </a:r>
            <a:r>
              <a:rPr lang="pt-PT" sz="2400" dirty="0"/>
              <a:t>- constituído por 5 câmaras e 6 </a:t>
            </a:r>
            <a:r>
              <a:rPr lang="pt-PT" sz="2400" dirty="0" smtClean="0"/>
              <a:t>marcadores</a:t>
            </a:r>
            <a:endParaRPr lang="pt-PT" sz="2400" dirty="0"/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913" y="2165230"/>
            <a:ext cx="3694015" cy="27633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77" y="2389134"/>
            <a:ext cx="3694015" cy="27633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643" y="2625479"/>
            <a:ext cx="3687012" cy="27633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507" y="2861824"/>
            <a:ext cx="3694015" cy="27633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214" y="3117029"/>
            <a:ext cx="3693594" cy="2763037"/>
          </a:xfrm>
          <a:prstGeom prst="rect">
            <a:avLst/>
          </a:prstGeom>
        </p:spPr>
      </p:pic>
      <p:sp>
        <p:nvSpPr>
          <p:cNvPr id="16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2767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Dataset</a:t>
            </a:r>
            <a:r>
              <a:rPr lang="pt-PT" dirty="0" smtClean="0"/>
              <a:t> </a:t>
            </a:r>
            <a:r>
              <a:rPr lang="pt-PT" dirty="0"/>
              <a:t>1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4864" y="3103509"/>
            <a:ext cx="2743200" cy="1952361"/>
          </a:xfrm>
        </p:spPr>
        <p:txBody>
          <a:bodyPr>
            <a:noAutofit/>
          </a:bodyPr>
          <a:lstStyle/>
          <a:p>
            <a:r>
              <a:rPr lang="pt-PT" sz="1600" dirty="0" smtClean="0"/>
              <a:t>Grafo gerado</a:t>
            </a:r>
            <a:r>
              <a:rPr lang="pt-PT" sz="1600" dirty="0"/>
              <a:t>.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29</a:t>
            </a:fld>
            <a:endParaRPr lang="pt-PT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289499"/>
            <a:ext cx="3461155" cy="3766371"/>
          </a:xfrm>
          <a:prstGeom prst="rect">
            <a:avLst/>
          </a:prstGeom>
        </p:spPr>
      </p:pic>
      <p:sp>
        <p:nvSpPr>
          <p:cNvPr id="9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solidFill>
                  <a:schemeClr val="bg1"/>
                </a:solidFill>
              </a:rPr>
              <a:t>Fili</a:t>
            </a:r>
            <a:r>
              <a:rPr lang="pt-PT" sz="1200" dirty="0">
                <a:solidFill>
                  <a:schemeClr val="bg1"/>
                </a:solidFill>
              </a:rPr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5179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dirty="0" smtClean="0"/>
              <a:t>1. Introdução</a:t>
            </a:r>
            <a:endParaRPr lang="pt-PT" dirty="0"/>
          </a:p>
        </p:txBody>
      </p:sp>
      <p:sp>
        <p:nvSpPr>
          <p:cNvPr id="10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/>
              <a:t>3</a:t>
            </a:r>
          </a:p>
        </p:txBody>
      </p:sp>
      <p:sp>
        <p:nvSpPr>
          <p:cNvPr id="15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362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Dataset</a:t>
            </a:r>
            <a:r>
              <a:rPr lang="pt-PT" dirty="0" smtClean="0"/>
              <a:t> 1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4863" y="3103509"/>
            <a:ext cx="2862003" cy="1952361"/>
          </a:xfrm>
        </p:spPr>
        <p:txBody>
          <a:bodyPr>
            <a:noAutofit/>
          </a:bodyPr>
          <a:lstStyle/>
          <a:p>
            <a:r>
              <a:rPr lang="pt-PT" sz="1600" dirty="0"/>
              <a:t>Representação dos custos relativos a cada deteção antes e depois da </a:t>
            </a:r>
            <a:r>
              <a:rPr lang="pt-PT" sz="1600" dirty="0" smtClean="0"/>
              <a:t>otimização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 smtClean="0"/>
              <a:t>Custo médio reduziu de 2,1 para 0,35 pixels</a:t>
            </a:r>
            <a:endParaRPr lang="pt-PT" sz="160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30</a:t>
            </a:fld>
            <a:endParaRPr lang="pt-PT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4" y="1121435"/>
            <a:ext cx="5172156" cy="4250738"/>
          </a:xfrm>
          <a:prstGeom prst="rect">
            <a:avLst/>
          </a:prstGeom>
        </p:spPr>
      </p:pic>
      <p:sp>
        <p:nvSpPr>
          <p:cNvPr id="9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solidFill>
                  <a:schemeClr val="bg1"/>
                </a:solidFill>
              </a:rPr>
              <a:t>Fili</a:t>
            </a:r>
            <a:r>
              <a:rPr lang="pt-PT" sz="1200" dirty="0">
                <a:solidFill>
                  <a:schemeClr val="bg1"/>
                </a:solidFill>
              </a:rPr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0390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31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1062" y="921684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1 </a:t>
            </a:r>
            <a:r>
              <a:rPr lang="pt-PT" sz="2400" dirty="0"/>
              <a:t>– </a:t>
            </a:r>
            <a:r>
              <a:rPr lang="pt-PT" sz="1800" dirty="0"/>
              <a:t>Resultado da </a:t>
            </a:r>
            <a:r>
              <a:rPr lang="pt-PT" sz="1800" dirty="0" smtClean="0"/>
              <a:t>otimização</a:t>
            </a:r>
            <a:endParaRPr lang="pt-PT" sz="1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47" y="2468474"/>
            <a:ext cx="3768301" cy="274604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30060" t="16044" r="46027" b="57530"/>
          <a:stretch/>
        </p:blipFill>
        <p:spPr>
          <a:xfrm>
            <a:off x="5129889" y="2083312"/>
            <a:ext cx="3558256" cy="286549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583715" y="2778827"/>
            <a:ext cx="1020726" cy="1020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cxnSp>
        <p:nvCxnSpPr>
          <p:cNvPr id="19" name="Conexão reta unidirecional 18"/>
          <p:cNvCxnSpPr>
            <a:stCxn id="17" idx="6"/>
          </p:cNvCxnSpPr>
          <p:nvPr/>
        </p:nvCxnSpPr>
        <p:spPr>
          <a:xfrm>
            <a:off x="2604441" y="3289190"/>
            <a:ext cx="25254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465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32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67905" y="1072144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1</a:t>
            </a:r>
            <a:endParaRPr lang="pt-PT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49" y="2109466"/>
            <a:ext cx="4509882" cy="34123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2" y="2199736"/>
            <a:ext cx="4042400" cy="3247331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0594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Dataset</a:t>
            </a:r>
            <a:r>
              <a:rPr lang="pt-PT" dirty="0" smtClean="0"/>
              <a:t> 2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4863" y="3103509"/>
            <a:ext cx="2946669" cy="1714463"/>
          </a:xfrm>
        </p:spPr>
        <p:txBody>
          <a:bodyPr>
            <a:noAutofit/>
          </a:bodyPr>
          <a:lstStyle/>
          <a:p>
            <a:r>
              <a:rPr lang="pt-PT" sz="1600" dirty="0" smtClean="0"/>
              <a:t>Tabuleiro com 54 marcadores </a:t>
            </a:r>
            <a:r>
              <a:rPr lang="pt-PT" sz="1600" dirty="0" err="1" smtClean="0"/>
              <a:t>Aruco</a:t>
            </a:r>
            <a:endParaRPr lang="pt-PT" sz="160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33</a:t>
            </a:fld>
            <a:endParaRPr lang="pt-PT" sz="1600" dirty="0"/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258" y="1687830"/>
            <a:ext cx="5043908" cy="3408289"/>
          </a:xfrm>
          <a:prstGeom prst="rect">
            <a:avLst/>
          </a:prstGeom>
        </p:spPr>
      </p:pic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solidFill>
                  <a:schemeClr val="bg1"/>
                </a:solidFill>
              </a:rPr>
              <a:t>Fili</a:t>
            </a:r>
            <a:r>
              <a:rPr lang="pt-PT" sz="1200" dirty="0">
                <a:solidFill>
                  <a:schemeClr val="bg1"/>
                </a:solidFill>
              </a:rPr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9353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Dataset</a:t>
            </a:r>
            <a:r>
              <a:rPr lang="pt-PT" dirty="0" smtClean="0"/>
              <a:t> 2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34</a:t>
            </a:fld>
            <a:endParaRPr lang="pt-PT" sz="1600" dirty="0"/>
          </a:p>
        </p:txBody>
      </p:sp>
      <p:pic>
        <p:nvPicPr>
          <p:cNvPr id="8" name="Marcador de Posição de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5" y="1433890"/>
            <a:ext cx="3864515" cy="3678200"/>
          </a:xfrm>
        </p:spPr>
      </p:pic>
      <p:sp>
        <p:nvSpPr>
          <p:cNvPr id="10" name="CaixaDeTexto 9"/>
          <p:cNvSpPr txBox="1"/>
          <p:nvPr/>
        </p:nvSpPr>
        <p:spPr>
          <a:xfrm>
            <a:off x="1554480" y="4927801"/>
            <a:ext cx="899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100 </a:t>
            </a:r>
            <a:r>
              <a:rPr lang="pt-PT" sz="1350" i="1" dirty="0"/>
              <a:t>mm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529840" y="4927801"/>
            <a:ext cx="899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20 </a:t>
            </a:r>
            <a:r>
              <a:rPr lang="pt-PT" sz="1350" i="1" dirty="0"/>
              <a:t>mm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305632" y="1433889"/>
            <a:ext cx="899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120 </a:t>
            </a:r>
            <a:r>
              <a:rPr lang="pt-PT" sz="1350" i="1" dirty="0"/>
              <a:t>mm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412006" y="3213301"/>
            <a:ext cx="899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120 </a:t>
            </a:r>
            <a:r>
              <a:rPr lang="pt-PT" sz="1350" i="1" dirty="0"/>
              <a:t>mm</a:t>
            </a:r>
          </a:p>
        </p:txBody>
      </p:sp>
      <p:sp>
        <p:nvSpPr>
          <p:cNvPr id="15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solidFill>
                  <a:schemeClr val="bg1"/>
                </a:solidFill>
              </a:rPr>
              <a:t>Fili</a:t>
            </a:r>
            <a:r>
              <a:rPr lang="pt-PT" sz="1200" dirty="0">
                <a:solidFill>
                  <a:schemeClr val="bg1"/>
                </a:solidFill>
              </a:rPr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3191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Dataset</a:t>
            </a:r>
            <a:r>
              <a:rPr lang="pt-PT" dirty="0" smtClean="0"/>
              <a:t> </a:t>
            </a:r>
            <a:r>
              <a:rPr lang="pt-PT" dirty="0"/>
              <a:t>2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934863" y="3103509"/>
            <a:ext cx="2898586" cy="1952361"/>
          </a:xfrm>
        </p:spPr>
        <p:txBody>
          <a:bodyPr>
            <a:noAutofit/>
          </a:bodyPr>
          <a:lstStyle/>
          <a:p>
            <a:r>
              <a:rPr lang="pt-PT" sz="1600" dirty="0" smtClean="0"/>
              <a:t>Foram </a:t>
            </a:r>
            <a:r>
              <a:rPr lang="pt-PT" sz="1600" dirty="0"/>
              <a:t>criados dois </a:t>
            </a:r>
            <a:r>
              <a:rPr lang="pt-PT" sz="1600" dirty="0" err="1"/>
              <a:t>datasets</a:t>
            </a:r>
            <a:r>
              <a:rPr lang="pt-PT" sz="1600" dirty="0"/>
              <a:t> com o </a:t>
            </a:r>
            <a:r>
              <a:rPr lang="pt-PT" sz="1600" dirty="0" smtClean="0"/>
              <a:t>tabuleiro representado</a:t>
            </a:r>
            <a:r>
              <a:rPr lang="pt-PT" sz="1600" dirty="0"/>
              <a:t>:</a:t>
            </a:r>
          </a:p>
          <a:p>
            <a:pPr marL="257175" indent="-257175">
              <a:buClr>
                <a:schemeClr val="bg1"/>
              </a:buClr>
              <a:buFont typeface="+mj-lt"/>
              <a:buAutoNum type="arabicPeriod"/>
            </a:pPr>
            <a:r>
              <a:rPr lang="pt-PT" sz="1600" dirty="0"/>
              <a:t>104 câmaras e 54 marcadores.</a:t>
            </a:r>
          </a:p>
          <a:p>
            <a:pPr marL="257175" indent="-257175">
              <a:buClr>
                <a:schemeClr val="bg1"/>
              </a:buClr>
              <a:buFont typeface="+mj-lt"/>
              <a:buAutoNum type="arabicPeriod"/>
            </a:pPr>
            <a:r>
              <a:rPr lang="pt-PT" sz="1600" dirty="0"/>
              <a:t>38 câmaras e 54 marcadores.</a:t>
            </a:r>
          </a:p>
          <a:p>
            <a:endParaRPr lang="pt-PT" sz="160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35</a:t>
            </a:fld>
            <a:endParaRPr lang="pt-PT" sz="1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t="5870" r="7408" b="9912"/>
          <a:stretch/>
        </p:blipFill>
        <p:spPr>
          <a:xfrm>
            <a:off x="127000" y="1227666"/>
            <a:ext cx="5362348" cy="4080935"/>
          </a:xfrm>
          <a:prstGeom prst="rect">
            <a:avLst/>
          </a:prstGeom>
        </p:spPr>
      </p:pic>
      <p:sp>
        <p:nvSpPr>
          <p:cNvPr id="9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>
                <a:solidFill>
                  <a:schemeClr val="bg1"/>
                </a:solidFill>
              </a:rPr>
              <a:t>Fili</a:t>
            </a:r>
            <a:r>
              <a:rPr lang="pt-PT" sz="1200" dirty="0">
                <a:solidFill>
                  <a:schemeClr val="bg1"/>
                </a:solidFill>
              </a:rPr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0162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36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1062" y="996856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2 </a:t>
            </a:r>
            <a:r>
              <a:rPr lang="pt-PT" sz="2400" dirty="0"/>
              <a:t>– </a:t>
            </a:r>
            <a:r>
              <a:rPr lang="pt-PT" sz="1800" dirty="0"/>
              <a:t>Representação dos custos relativos a cada </a:t>
            </a:r>
            <a:r>
              <a:rPr lang="pt-PT" sz="1800" dirty="0" smtClean="0"/>
              <a:t>		deteção </a:t>
            </a:r>
            <a:r>
              <a:rPr lang="pt-PT" sz="1800" dirty="0"/>
              <a:t>antes e depois da otimização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767224" y="18812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PT" sz="1600" dirty="0"/>
              <a:t>Custo médio reduziu de 9,6 para 0,85 pixels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33" y="2337622"/>
            <a:ext cx="6510158" cy="3771282"/>
          </a:xfrm>
          <a:prstGeom prst="rect">
            <a:avLst/>
          </a:prstGeom>
        </p:spPr>
      </p:pic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3528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37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2 </a:t>
            </a:r>
            <a:r>
              <a:rPr lang="pt-PT" sz="2400" dirty="0"/>
              <a:t>– </a:t>
            </a:r>
            <a:r>
              <a:rPr lang="pt-PT" sz="1800" dirty="0" err="1"/>
              <a:t>Reprojeção</a:t>
            </a:r>
            <a:r>
              <a:rPr lang="pt-PT" sz="1800" dirty="0"/>
              <a:t> dos pontos 3D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815058"/>
            <a:ext cx="3666250" cy="205841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/>
          <a:srcRect l="13558" t="15462" r="13794" b="10543"/>
          <a:stretch/>
        </p:blipFill>
        <p:spPr>
          <a:xfrm>
            <a:off x="4318823" y="2546083"/>
            <a:ext cx="4557990" cy="260651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014418" y="3071834"/>
            <a:ext cx="2551814" cy="1555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cxnSp>
        <p:nvCxnSpPr>
          <p:cNvPr id="16" name="Conexão reta unidirecional 15"/>
          <p:cNvCxnSpPr>
            <a:endCxn id="15" idx="1"/>
          </p:cNvCxnSpPr>
          <p:nvPr/>
        </p:nvCxnSpPr>
        <p:spPr>
          <a:xfrm flipV="1">
            <a:off x="3566233" y="3849341"/>
            <a:ext cx="752591" cy="2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5253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38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1062" y="734241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2 </a:t>
            </a:r>
            <a:r>
              <a:rPr lang="pt-PT" sz="2400" dirty="0"/>
              <a:t>– </a:t>
            </a:r>
            <a:r>
              <a:rPr lang="pt-PT" sz="1800" dirty="0" smtClean="0"/>
              <a:t>Erro </a:t>
            </a:r>
            <a:r>
              <a:rPr lang="pt-PT" sz="1800" dirty="0"/>
              <a:t>médio da projeção 3D </a:t>
            </a:r>
            <a:r>
              <a:rPr lang="pt-PT" sz="1800" dirty="0" smtClean="0"/>
              <a:t>(milímetros) </a:t>
            </a:r>
            <a:endParaRPr lang="pt-PT" sz="1800" dirty="0"/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870802" y="2014215"/>
                <a:ext cx="7342010" cy="7728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600" i="1">
                          <a:latin typeface="Cambria Math" panose="02040503050406030204" pitchFamily="18" charset="0"/>
                        </a:rPr>
                        <m:t>𝐴𝐸</m:t>
                      </m:r>
                      <m:r>
                        <a:rPr lang="pt-PT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P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𝑜𝑡𝑖𝑚𝑖𝑧𝑎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çã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𝑟𝑒𝑎𝑙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𝑜𝑡𝑖𝑚𝑖𝑧𝑎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çã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𝑟𝑒𝑎𝑙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PT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𝑜𝑡𝑖𝑚𝑖𝑧𝑎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çã</m:t>
                                          </m:r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 − </m:t>
                                      </m:r>
                                      <m:sSubSup>
                                        <m:sSubSupPr>
                                          <m:ctrlP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𝑟𝑒𝑎𝑙</m:t>
                                          </m:r>
                                        </m:sub>
                                        <m:sup>
                                          <m:r>
                                            <a:rPr lang="pt-PT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pt-PT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pt-P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 sz="1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02" y="2014215"/>
                <a:ext cx="7342010" cy="7728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71785"/>
              </p:ext>
            </p:extLst>
          </p:nvPr>
        </p:nvGraphicFramePr>
        <p:xfrm>
          <a:off x="534836" y="3186456"/>
          <a:ext cx="8153308" cy="266523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59466"/>
                <a:gridCol w="1960225"/>
                <a:gridCol w="1498706"/>
                <a:gridCol w="2057257"/>
                <a:gridCol w="1577654"/>
              </a:tblGrid>
              <a:tr h="351495">
                <a:tc>
                  <a:txBody>
                    <a:bodyPr/>
                    <a:lstStyle/>
                    <a:p>
                      <a:pPr algn="ctr"/>
                      <a:endParaRPr lang="pt-PT" sz="1600" dirty="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104 câmaras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38 câmaras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2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Ruído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Estimativa Inicial (</a:t>
                      </a:r>
                      <a:r>
                        <a:rPr lang="pt-PT" sz="1600" i="1" dirty="0" smtClean="0"/>
                        <a:t>mm</a:t>
                      </a:r>
                      <a:r>
                        <a:rPr lang="pt-PT" sz="1600" dirty="0" smtClean="0"/>
                        <a:t>)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Otimização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(</a:t>
                      </a:r>
                      <a:r>
                        <a:rPr lang="pt-PT" sz="1600" i="1" dirty="0" smtClean="0"/>
                        <a:t>mm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Estimativa Inicial (</a:t>
                      </a:r>
                      <a:r>
                        <a:rPr lang="pt-PT" sz="1600" i="1" dirty="0" smtClean="0"/>
                        <a:t>mm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Otimização (</a:t>
                      </a:r>
                      <a:r>
                        <a:rPr lang="pt-PT" sz="1600" i="1" dirty="0" smtClean="0"/>
                        <a:t>mm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 marL="68580" marR="68580" marT="34290" marB="34290"/>
                </a:tc>
              </a:tr>
              <a:tr h="351495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-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24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28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</a:tr>
              <a:tr h="351495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1 %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25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25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10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</a:tr>
              <a:tr h="351495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5 %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31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20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</a:tr>
              <a:tr h="351495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10 %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46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31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39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16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</a:tr>
              <a:tr h="351495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15 %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56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52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30</a:t>
                      </a:r>
                      <a:endParaRPr lang="pt-PT" sz="16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4231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39</a:t>
            </a:fld>
            <a:endParaRPr lang="pt-PT" sz="1600" dirty="0"/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5. Ensaios e Resultados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951062" y="734241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 err="1"/>
              <a:t>Dataset</a:t>
            </a:r>
            <a:r>
              <a:rPr lang="pt-PT" sz="2400" dirty="0"/>
              <a:t> </a:t>
            </a:r>
            <a:r>
              <a:rPr lang="pt-PT" sz="2400" dirty="0" smtClean="0"/>
              <a:t>2 – </a:t>
            </a:r>
            <a:r>
              <a:rPr lang="pt-PT" sz="1800" dirty="0" smtClean="0"/>
              <a:t>Projeção 3D</a:t>
            </a:r>
            <a:endParaRPr lang="pt-PT" sz="1800" dirty="0"/>
          </a:p>
        </p:txBody>
      </p:sp>
      <p:pic>
        <p:nvPicPr>
          <p:cNvPr id="18" name="Marcador de Posição de Conteú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0516" y="1915078"/>
            <a:ext cx="5997315" cy="3925006"/>
          </a:xfrm>
          <a:prstGeom prst="rect">
            <a:avLst/>
          </a:prstGeom>
        </p:spPr>
      </p:pic>
      <p:sp>
        <p:nvSpPr>
          <p:cNvPr id="9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3094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4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887715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Projeto ATLAS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97" y="2508566"/>
            <a:ext cx="4067267" cy="27208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115" y="2507361"/>
            <a:ext cx="3750824" cy="272209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68" y="1920422"/>
            <a:ext cx="31701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350" dirty="0"/>
              <a:t>ATLASCAR 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48604" y="1920422"/>
            <a:ext cx="29238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350" dirty="0"/>
              <a:t>ATLASCAR 2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1. Introdução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6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900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dirty="0"/>
              <a:t>6. Conclusões e Trabalhos </a:t>
            </a:r>
            <a:r>
              <a:rPr lang="pt-PT" dirty="0" smtClean="0"/>
              <a:t>futuros</a:t>
            </a:r>
            <a:endParaRPr lang="pt-PT" dirty="0"/>
          </a:p>
        </p:txBody>
      </p:sp>
      <p:sp>
        <p:nvSpPr>
          <p:cNvPr id="8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 smtClean="0"/>
              <a:t>40</a:t>
            </a:r>
            <a:endParaRPr lang="pt-PT" sz="1600" dirty="0"/>
          </a:p>
        </p:txBody>
      </p:sp>
      <p:sp>
        <p:nvSpPr>
          <p:cNvPr id="6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4733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71550" y="2514079"/>
            <a:ext cx="7200900" cy="2857499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1600" dirty="0" smtClean="0"/>
              <a:t>Método </a:t>
            </a:r>
            <a:r>
              <a:rPr lang="pt-PT" sz="1600" u="sng" dirty="0"/>
              <a:t>pode calibrar um grande número de câmaras ao mesmo </a:t>
            </a:r>
            <a:r>
              <a:rPr lang="pt-PT" sz="1600" u="sng" dirty="0" smtClean="0"/>
              <a:t>tempo</a:t>
            </a:r>
            <a:r>
              <a:rPr lang="pt-PT" sz="1600" dirty="0" smtClean="0"/>
              <a:t>;</a:t>
            </a:r>
          </a:p>
          <a:p>
            <a:pPr>
              <a:lnSpc>
                <a:spcPct val="100000"/>
              </a:lnSpc>
            </a:pPr>
            <a:r>
              <a:rPr lang="pt-PT" sz="1600" dirty="0" smtClean="0"/>
              <a:t>A </a:t>
            </a:r>
            <a:r>
              <a:rPr lang="pt-PT" sz="1600" u="sng" dirty="0" smtClean="0"/>
              <a:t>única restrição</a:t>
            </a:r>
            <a:r>
              <a:rPr lang="pt-PT" sz="1600" dirty="0" smtClean="0"/>
              <a:t> </a:t>
            </a:r>
            <a:r>
              <a:rPr lang="pt-PT" sz="1600" dirty="0"/>
              <a:t>é ter um marcador de ligação entre cada par de câmaras</a:t>
            </a:r>
            <a:r>
              <a:rPr lang="pt-PT" sz="1600" dirty="0" smtClean="0"/>
              <a:t>;</a:t>
            </a:r>
            <a:endParaRPr lang="pt-PT" sz="1600" u="sng" dirty="0" smtClean="0"/>
          </a:p>
          <a:p>
            <a:pPr>
              <a:lnSpc>
                <a:spcPct val="100000"/>
              </a:lnSpc>
            </a:pPr>
            <a:r>
              <a:rPr lang="pt-PT" sz="1600" dirty="0" smtClean="0"/>
              <a:t>A </a:t>
            </a:r>
            <a:r>
              <a:rPr lang="pt-PT" sz="1600" dirty="0"/>
              <a:t>precisão </a:t>
            </a:r>
            <a:r>
              <a:rPr lang="pt-PT" sz="1600" dirty="0" smtClean="0"/>
              <a:t>da deteção </a:t>
            </a:r>
            <a:r>
              <a:rPr lang="pt-PT" sz="1600" dirty="0"/>
              <a:t>dos marcadores </a:t>
            </a:r>
            <a:r>
              <a:rPr lang="pt-PT" sz="1600" u="sng" dirty="0" smtClean="0"/>
              <a:t>permite </a:t>
            </a:r>
            <a:r>
              <a:rPr lang="pt-PT" sz="1600" u="sng" dirty="0"/>
              <a:t>obter uma excelente estimativa inicial</a:t>
            </a:r>
            <a:r>
              <a:rPr lang="pt-PT" sz="1600" dirty="0" smtClean="0"/>
              <a:t>;</a:t>
            </a:r>
          </a:p>
          <a:p>
            <a:pPr>
              <a:lnSpc>
                <a:spcPct val="100000"/>
              </a:lnSpc>
            </a:pPr>
            <a:r>
              <a:rPr lang="pt-PT" sz="1600" dirty="0"/>
              <a:t>O processo de </a:t>
            </a:r>
            <a:r>
              <a:rPr lang="pt-PT" sz="1600" u="sng" dirty="0"/>
              <a:t>otimização</a:t>
            </a:r>
            <a:r>
              <a:rPr lang="pt-PT" sz="1600" dirty="0"/>
              <a:t> apresenta </a:t>
            </a:r>
            <a:r>
              <a:rPr lang="pt-PT" sz="1600" u="sng" dirty="0"/>
              <a:t>quase sempre melhorias </a:t>
            </a:r>
            <a:r>
              <a:rPr lang="pt-PT" sz="1600" dirty="0"/>
              <a:t>em relação à estimativa </a:t>
            </a:r>
            <a:r>
              <a:rPr lang="pt-PT" sz="1600" dirty="0" smtClean="0"/>
              <a:t>inicial.</a:t>
            </a:r>
            <a:endParaRPr lang="pt-PT" sz="1600" dirty="0"/>
          </a:p>
          <a:p>
            <a:pPr marL="0" indent="0">
              <a:lnSpc>
                <a:spcPct val="100000"/>
              </a:lnSpc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41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Conclusões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6. Conclusões e Trabalhos futuros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5250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71550" y="2514079"/>
            <a:ext cx="7200900" cy="2857499"/>
          </a:xfrm>
        </p:spPr>
        <p:txBody>
          <a:bodyPr rtlCol="0">
            <a:normAutofit/>
          </a:bodyPr>
          <a:lstStyle/>
          <a:p>
            <a:r>
              <a:rPr lang="pt-PT" sz="1600" dirty="0" smtClean="0"/>
              <a:t>Explorar os limites que podem ser aplicados ao vetor a otimizar;</a:t>
            </a:r>
          </a:p>
          <a:p>
            <a:r>
              <a:rPr lang="pt-PT" sz="1600" dirty="0" smtClean="0"/>
              <a:t>Testar o método num </a:t>
            </a:r>
            <a:r>
              <a:rPr lang="pt-PT" sz="1600" dirty="0" err="1" smtClean="0"/>
              <a:t>dataset</a:t>
            </a:r>
            <a:r>
              <a:rPr lang="pt-PT" sz="1600" dirty="0" smtClean="0"/>
              <a:t> retirado do ATLASCAR 2 e comparar os resultados com o método existente;</a:t>
            </a:r>
          </a:p>
          <a:p>
            <a:r>
              <a:rPr lang="pt-PT" sz="1600" dirty="0" smtClean="0"/>
              <a:t>Expandir o método de modo a ser possível calibrar outro tipo de sensores como lasers 2D e 3D.</a:t>
            </a:r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42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Trabalhos Futuros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6. Conclusões e Trabalhos futuros</a:t>
            </a:r>
          </a:p>
        </p:txBody>
      </p:sp>
      <p:sp>
        <p:nvSpPr>
          <p:cNvPr id="12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25945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" y="5222415"/>
            <a:ext cx="1219855" cy="135712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40843" y="3880477"/>
            <a:ext cx="7203233" cy="583146"/>
          </a:xfrm>
        </p:spPr>
        <p:txBody>
          <a:bodyPr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PT" sz="1500" b="0" dirty="0"/>
              <a:t>Filipe Oliveira Costa</a:t>
            </a:r>
            <a:endParaRPr lang="pt-PT" sz="15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47" y="642554"/>
            <a:ext cx="3818423" cy="539930"/>
          </a:xfrm>
          <a:prstGeom prst="rect">
            <a:avLst/>
          </a:prstGeom>
        </p:spPr>
      </p:pic>
      <p:cxnSp>
        <p:nvCxnSpPr>
          <p:cNvPr id="9" name="Conexão reta 8"/>
          <p:cNvCxnSpPr/>
          <p:nvPr/>
        </p:nvCxnSpPr>
        <p:spPr>
          <a:xfrm>
            <a:off x="970384" y="3121684"/>
            <a:ext cx="7203233" cy="0"/>
          </a:xfrm>
          <a:prstGeom prst="line">
            <a:avLst/>
          </a:prstGeom>
          <a:ln>
            <a:solidFill>
              <a:srgbClr val="D15A3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970383" y="3509108"/>
            <a:ext cx="720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2">
                    <a:lumMod val="10000"/>
                  </a:schemeClr>
                </a:solidFill>
              </a:rPr>
              <a:t>Calibração de Sensores do ATLASCAR2 por Otimização Global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71799" y="5441355"/>
            <a:ext cx="2941320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rgbClr val="23373B"/>
                </a:solidFill>
                <a:latin typeface="Calibri Light" panose="020F0302020204030204"/>
              </a:rPr>
              <a:t>Aveiro, 25 de Julho de 2018</a:t>
            </a:r>
          </a:p>
          <a:p>
            <a:pPr algn="ctr"/>
            <a:endParaRPr lang="pt-PT" sz="135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30829" y="2160216"/>
            <a:ext cx="322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/>
              <a:t>Obrigado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65" y="753807"/>
            <a:ext cx="1090102" cy="10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71550" y="2514079"/>
            <a:ext cx="7200900" cy="2857499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pt-PT" dirty="0" smtClean="0"/>
              <a:t>Os veículos de </a:t>
            </a:r>
            <a:r>
              <a:rPr lang="pt-PT" u="sng" dirty="0" smtClean="0"/>
              <a:t>condução autónoma</a:t>
            </a:r>
            <a:r>
              <a:rPr lang="pt-PT" dirty="0" smtClean="0"/>
              <a:t> precisam de vários </a:t>
            </a:r>
            <a:r>
              <a:rPr lang="pt-PT" u="sng" dirty="0" smtClean="0"/>
              <a:t>sensores</a:t>
            </a:r>
            <a:r>
              <a:rPr lang="pt-PT" dirty="0" smtClean="0"/>
              <a:t> para ter a perceção do espaço envolvente;</a:t>
            </a:r>
          </a:p>
          <a:p>
            <a:pPr>
              <a:lnSpc>
                <a:spcPct val="150000"/>
              </a:lnSpc>
            </a:pPr>
            <a:r>
              <a:rPr lang="pt-PT" dirty="0" smtClean="0"/>
              <a:t>A bordo do </a:t>
            </a:r>
            <a:r>
              <a:rPr lang="pt-PT" u="sng" dirty="0" smtClean="0"/>
              <a:t>ATLASCAR 2</a:t>
            </a:r>
            <a:r>
              <a:rPr lang="pt-PT" dirty="0" smtClean="0"/>
              <a:t> estão instalados vários sensores;</a:t>
            </a:r>
          </a:p>
          <a:p>
            <a:pPr>
              <a:lnSpc>
                <a:spcPct val="150000"/>
              </a:lnSpc>
            </a:pPr>
            <a:r>
              <a:rPr lang="pt-PT" dirty="0" smtClean="0"/>
              <a:t>É preciso fazer a </a:t>
            </a:r>
            <a:r>
              <a:rPr lang="pt-PT" u="sng" dirty="0" smtClean="0"/>
              <a:t>calibração</a:t>
            </a:r>
            <a:r>
              <a:rPr lang="pt-PT" dirty="0" smtClean="0"/>
              <a:t> de todos os sensores para que seja possível </a:t>
            </a:r>
            <a:r>
              <a:rPr lang="pt-PT" u="sng" dirty="0" smtClean="0"/>
              <a:t>integrar</a:t>
            </a:r>
            <a:r>
              <a:rPr lang="pt-PT" dirty="0" smtClean="0"/>
              <a:t> a </a:t>
            </a:r>
            <a:r>
              <a:rPr lang="pt-PT" u="sng" dirty="0" smtClean="0"/>
              <a:t>informação</a:t>
            </a:r>
            <a:r>
              <a:rPr lang="pt-PT" dirty="0" smtClean="0"/>
              <a:t> deles obtida.</a:t>
            </a:r>
            <a:endParaRPr lang="pt-PT" dirty="0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5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Enquadramento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-20488" y="184389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mtClean="0">
                <a:solidFill>
                  <a:schemeClr val="bg1"/>
                </a:solidFill>
              </a:rPr>
              <a:t>1. Introdução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6060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6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66800" y="870189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Calibração extrínseca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1. Introdução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7" name="Marcador de Posição de Conteúdo 3"/>
          <p:cNvPicPr>
            <a:picLocks noChangeAspect="1"/>
          </p:cNvPicPr>
          <p:nvPr/>
        </p:nvPicPr>
        <p:blipFill rotWithShape="1">
          <a:blip r:embed="rId3"/>
          <a:srcRect t="11076" b="9216"/>
          <a:stretch/>
        </p:blipFill>
        <p:spPr>
          <a:xfrm>
            <a:off x="3357316" y="2055524"/>
            <a:ext cx="2619868" cy="171194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189877" y="2462373"/>
            <a:ext cx="1838664" cy="300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35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Aquisição  </a:t>
            </a:r>
            <a:r>
              <a:rPr lang="pt-PT" sz="135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de </a:t>
            </a:r>
            <a:r>
              <a:rPr lang="pt-PT" sz="135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dados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t="22187" b="14768"/>
          <a:stretch/>
        </p:blipFill>
        <p:spPr>
          <a:xfrm>
            <a:off x="1442811" y="4796562"/>
            <a:ext cx="2028213" cy="1313743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240981" y="4090285"/>
            <a:ext cx="2431874" cy="300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35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Sobreposição sem </a:t>
            </a:r>
            <a:r>
              <a:rPr lang="pt-PT" sz="135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calibração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7922"/>
          <a:stretch/>
        </p:blipFill>
        <p:spPr>
          <a:xfrm>
            <a:off x="5784236" y="4441910"/>
            <a:ext cx="1579630" cy="1748201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5146691" y="4095000"/>
            <a:ext cx="2450852" cy="300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35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Sobreposição com </a:t>
            </a:r>
            <a:r>
              <a:rPr lang="pt-PT" sz="135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calibração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312548" y="5771464"/>
            <a:ext cx="715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/>
              <a:t>Laser2</a:t>
            </a:r>
            <a:endParaRPr lang="pt-PT" sz="10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372117" y="5881026"/>
            <a:ext cx="715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/>
              <a:t>Laser2</a:t>
            </a:r>
            <a:endParaRPr lang="pt-PT" sz="10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060152" y="3521249"/>
            <a:ext cx="7159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000" b="1" dirty="0" smtClean="0"/>
              <a:t>Laser2</a:t>
            </a:r>
            <a:endParaRPr lang="pt-PT" sz="10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311341" y="2021567"/>
            <a:ext cx="7159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000" b="1" dirty="0" smtClean="0"/>
              <a:t>Laser1</a:t>
            </a:r>
            <a:endParaRPr lang="pt-PT" sz="1000" b="1" dirty="0"/>
          </a:p>
        </p:txBody>
      </p:sp>
      <p:cxnSp>
        <p:nvCxnSpPr>
          <p:cNvPr id="3" name="Conexão reta 2"/>
          <p:cNvCxnSpPr/>
          <p:nvPr/>
        </p:nvCxnSpPr>
        <p:spPr>
          <a:xfrm>
            <a:off x="303003" y="3918641"/>
            <a:ext cx="8497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58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971550" y="2514079"/>
            <a:ext cx="7200900" cy="2857499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800" dirty="0"/>
              <a:t>Investigar a possibilidade de usar um processo de </a:t>
            </a:r>
            <a:r>
              <a:rPr lang="pt-PT" sz="1800" u="sng" dirty="0"/>
              <a:t>otimização global</a:t>
            </a:r>
            <a:r>
              <a:rPr lang="pt-PT" sz="1800" dirty="0"/>
              <a:t> para realizar a </a:t>
            </a:r>
            <a:r>
              <a:rPr lang="pt-PT" sz="1800" u="sng" dirty="0"/>
              <a:t>calibração</a:t>
            </a:r>
            <a:r>
              <a:rPr lang="pt-PT" sz="1800" dirty="0"/>
              <a:t> de todos os sensores </a:t>
            </a:r>
            <a:r>
              <a:rPr lang="pt-PT" sz="1800" u="sng" dirty="0"/>
              <a:t>a bordo do ATLASCAR 2</a:t>
            </a:r>
            <a:r>
              <a:rPr lang="pt-PT" sz="1800" dirty="0"/>
              <a:t>.</a:t>
            </a:r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7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1486362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Objetivo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1. Introdução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678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 dirty="0"/>
              <a:t>2. Trabalho </a:t>
            </a:r>
            <a:r>
              <a:rPr lang="pt-PT" dirty="0" smtClean="0"/>
              <a:t>relacionado</a:t>
            </a:r>
            <a:endParaRPr lang="pt-PT" dirty="0"/>
          </a:p>
        </p:txBody>
      </p:sp>
      <p:sp>
        <p:nvSpPr>
          <p:cNvPr id="13" name="Marcador de Posição do Número do Diapositivo 10"/>
          <p:cNvSpPr txBox="1">
            <a:spLocks/>
          </p:cNvSpPr>
          <p:nvPr/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600" dirty="0"/>
              <a:t>8</a:t>
            </a:r>
          </a:p>
        </p:txBody>
      </p:sp>
      <p:sp>
        <p:nvSpPr>
          <p:cNvPr id="6" name="Marcador de Posição do Rodapé 9"/>
          <p:cNvSpPr txBox="1">
            <a:spLocks/>
          </p:cNvSpPr>
          <p:nvPr/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>
            <a:defPPr rtl="0"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200" smtClean="0"/>
              <a:t>Calibração de Sensores do ATLASCAR2 por Otimização Global</a:t>
            </a:r>
            <a:endParaRPr lang="pt-PT" sz="1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1744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3000">
              <a:schemeClr val="bg1"/>
            </a:gs>
            <a:gs pos="10000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E31375A4-56A4-47D6-9801-1991572033F7}" type="slidenum">
              <a:rPr lang="pt-PT" sz="1600"/>
              <a:pPr algn="ctr" rtl="0"/>
              <a:t>9</a:t>
            </a:fld>
            <a:endParaRPr lang="pt-PT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1550" y="996856"/>
            <a:ext cx="7200900" cy="8567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dirty="0"/>
              <a:t>Método de calibração usado atualmente no ATLASCAR 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06" y="2613275"/>
            <a:ext cx="6908812" cy="2692948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-20488" y="311056"/>
            <a:ext cx="9144000" cy="6581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-20488" y="184389"/>
            <a:ext cx="9144000" cy="685800"/>
          </a:xfrm>
        </p:spPr>
        <p:txBody>
          <a:bodyPr rtlCol="0"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2. Trabalho relacionado</a:t>
            </a:r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</p:spPr>
        <p:txBody>
          <a:bodyPr/>
          <a:lstStyle/>
          <a:p>
            <a:pPr rtl="0"/>
            <a:r>
              <a:rPr lang="pt-PT" sz="1200" dirty="0"/>
              <a:t>Calibração de Sensores do ATLASCAR2 por Otimização Global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263407" y="6258199"/>
            <a:ext cx="2217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Fili</a:t>
            </a:r>
            <a:r>
              <a:rPr lang="pt-PT" sz="1200" dirty="0"/>
              <a:t>pe Costa</a:t>
            </a:r>
          </a:p>
        </p:txBody>
      </p:sp>
    </p:spTree>
    <p:extLst>
      <p:ext uri="{BB962C8B-B14F-4D97-AF65-F5344CB8AC3E}">
        <p14:creationId xmlns:p14="http://schemas.microsoft.com/office/powerpoint/2010/main" val="357959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lha de Losangos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0_TF03031015" id="{88C9A19D-367D-4840-A600-F3213E1EA628}" vid="{3A6C2EBB-0540-4E88-8915-377C3336A8A6}"/>
    </a:ext>
  </a:extLst>
</a:theme>
</file>

<file path=ppt/theme/theme2.xml><?xml version="1.0" encoding="utf-8"?>
<a:theme xmlns:a="http://schemas.openxmlformats.org/drawingml/2006/main" name="Tema do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com grelha de losangos (ecrã panorâmico)</Template>
  <TotalTime>6371</TotalTime>
  <Words>2105</Words>
  <Application>Microsoft Office PowerPoint</Application>
  <PresentationFormat>Apresentação no Ecrã (4:3)</PresentationFormat>
  <Paragraphs>431</Paragraphs>
  <Slides>43</Slides>
  <Notes>42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43</vt:i4>
      </vt:variant>
    </vt:vector>
  </HeadingPairs>
  <TitlesOfParts>
    <vt:vector size="47" baseType="lpstr">
      <vt:lpstr>Arial</vt:lpstr>
      <vt:lpstr>Calibri Light</vt:lpstr>
      <vt:lpstr>Cambria Math</vt:lpstr>
      <vt:lpstr>Grelha de Losangos 16x9</vt:lpstr>
      <vt:lpstr>   Filipe Oliveira Costa</vt:lpstr>
      <vt:lpstr>Estrutura</vt:lpstr>
      <vt:lpstr>1. Introdução</vt:lpstr>
      <vt:lpstr>1. Introdução</vt:lpstr>
      <vt:lpstr>Apresentação do PowerPoint</vt:lpstr>
      <vt:lpstr>1. Introdução</vt:lpstr>
      <vt:lpstr>1. Introdução</vt:lpstr>
      <vt:lpstr>2. Trabalho relacionado</vt:lpstr>
      <vt:lpstr>2. Trabalho relacionado</vt:lpstr>
      <vt:lpstr>2. Trabalho relacionado</vt:lpstr>
      <vt:lpstr>3. Infraestrutura existente de Hardware e Software</vt:lpstr>
      <vt:lpstr>4. Abordagem de calibração</vt:lpstr>
      <vt:lpstr>4. Abordagem de calibração</vt:lpstr>
      <vt:lpstr>Apresentação do PowerPoint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4. Abordagem de calibração</vt:lpstr>
      <vt:lpstr>5. Ensaios e Resultados</vt:lpstr>
      <vt:lpstr>5. Ensaios e Resultados</vt:lpstr>
      <vt:lpstr>Dataset 1</vt:lpstr>
      <vt:lpstr>Dataset 1</vt:lpstr>
      <vt:lpstr>5. Ensaios e Resultados</vt:lpstr>
      <vt:lpstr>5. Ensaios e Resultados</vt:lpstr>
      <vt:lpstr>Dataset 2</vt:lpstr>
      <vt:lpstr>Dataset 2</vt:lpstr>
      <vt:lpstr>Dataset 2</vt:lpstr>
      <vt:lpstr>5. Ensaios e Resultados</vt:lpstr>
      <vt:lpstr>5. Ensaios e Resultados</vt:lpstr>
      <vt:lpstr>5. Ensaios e Resultados</vt:lpstr>
      <vt:lpstr>5. Ensaios e Resultados</vt:lpstr>
      <vt:lpstr>6. Conclusões e Trabalhos futuros</vt:lpstr>
      <vt:lpstr>6. Conclusões e Trabalhos futuros</vt:lpstr>
      <vt:lpstr>6. Conclusões e Trabalhos futuros</vt:lpstr>
      <vt:lpstr>Filipe Oliveira Costa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Calibração de Sensores do ATLASCAR2 por Otimização Global</dc:title>
  <dc:creator>Filipe</dc:creator>
  <cp:lastModifiedBy>Filipe</cp:lastModifiedBy>
  <cp:revision>264</cp:revision>
  <dcterms:created xsi:type="dcterms:W3CDTF">2018-07-16T21:47:54Z</dcterms:created>
  <dcterms:modified xsi:type="dcterms:W3CDTF">2018-07-25T07:23:26Z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