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60" r:id="rId5"/>
    <p:sldId id="262" r:id="rId6"/>
    <p:sldId id="261" r:id="rId7"/>
    <p:sldId id="264" r:id="rId8"/>
    <p:sldId id="266" r:id="rId9"/>
    <p:sldId id="267" r:id="rId10"/>
    <p:sldId id="265" r:id="rId11"/>
    <p:sldId id="308" r:id="rId12"/>
    <p:sldId id="269" r:id="rId13"/>
    <p:sldId id="273" r:id="rId14"/>
    <p:sldId id="271" r:id="rId15"/>
    <p:sldId id="272" r:id="rId16"/>
    <p:sldId id="274" r:id="rId17"/>
    <p:sldId id="275" r:id="rId18"/>
    <p:sldId id="278" r:id="rId19"/>
    <p:sldId id="279" r:id="rId20"/>
    <p:sldId id="290" r:id="rId21"/>
    <p:sldId id="291" r:id="rId22"/>
    <p:sldId id="285" r:id="rId23"/>
    <p:sldId id="293" r:id="rId24"/>
    <p:sldId id="294" r:id="rId25"/>
    <p:sldId id="309" r:id="rId26"/>
    <p:sldId id="297" r:id="rId27"/>
    <p:sldId id="299" r:id="rId28"/>
    <p:sldId id="300" r:id="rId29"/>
    <p:sldId id="301" r:id="rId30"/>
    <p:sldId id="302" r:id="rId31"/>
    <p:sldId id="303" r:id="rId32"/>
    <p:sldId id="305" r:id="rId33"/>
    <p:sldId id="307" r:id="rId34"/>
    <p:sldId id="316" r:id="rId35"/>
    <p:sldId id="317" r:id="rId36"/>
  </p:sldIdLst>
  <p:sldSz cx="12190413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5" autoAdjust="0"/>
    <p:restoredTop sz="68924" autoAdjust="0"/>
  </p:normalViewPr>
  <p:slideViewPr>
    <p:cSldViewPr>
      <p:cViewPr varScale="1">
        <p:scale>
          <a:sx n="60" d="100"/>
          <a:sy n="60" d="100"/>
        </p:scale>
        <p:origin x="-1522" y="-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BF1501-9A33-47F0-94E8-965B9ADC900E}" type="datetimeFigureOut">
              <a:rPr lang="pt-PT" smtClean="0"/>
              <a:t>16/01/2017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8B7F4B-A1D4-421B-85B9-B1BDECDC8E0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86342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B7F4B-A1D4-421B-85B9-B1BDECDC8E00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7488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B7F4B-A1D4-421B-85B9-B1BDECDC8E00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9495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B7F4B-A1D4-421B-85B9-B1BDECDC8E00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9495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B7F4B-A1D4-421B-85B9-B1BDECDC8E00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94954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B7F4B-A1D4-421B-85B9-B1BDECDC8E00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9495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B7F4B-A1D4-421B-85B9-B1BDECDC8E00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94954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Esta transformação geométrica é constante desde que o sistema não se altere, isto é, seja </a:t>
            </a:r>
            <a:r>
              <a:rPr lang="pt-PT" dirty="0" err="1" smtClean="0"/>
              <a:t>rigido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B7F4B-A1D4-421B-85B9-B1BDECDC8E00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94954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smtClean="0"/>
              <a:t>O</a:t>
            </a:r>
            <a:r>
              <a:rPr lang="pt-PT" baseline="0" dirty="0" smtClean="0"/>
              <a:t> resultado da equação 4,3 </a:t>
            </a:r>
            <a:r>
              <a:rPr lang="pt-PT" baseline="0" dirty="0" err="1" smtClean="0"/>
              <a:t>basea-se</a:t>
            </a:r>
            <a:r>
              <a:rPr lang="pt-PT" baseline="0" dirty="0" smtClean="0"/>
              <a:t> na transformação </a:t>
            </a:r>
            <a:r>
              <a:rPr lang="pt-PT" baseline="0" dirty="0" err="1" smtClean="0"/>
              <a:t>geometrica</a:t>
            </a:r>
            <a:r>
              <a:rPr lang="pt-PT" baseline="0" dirty="0" smtClean="0"/>
              <a:t> da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baseline="0" dirty="0" smtClean="0"/>
              <a:t>Criar um sistema de coordenadas solidário com o tabuleiro e as peças</a:t>
            </a:r>
            <a:endParaRPr lang="pt-PT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B7F4B-A1D4-421B-85B9-B1BDECDC8E00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94954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B7F4B-A1D4-421B-85B9-B1BDECDC8E00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94954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B7F4B-A1D4-421B-85B9-B1BDECDC8E00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94954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B7F4B-A1D4-421B-85B9-B1BDECDC8E00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9495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B7F4B-A1D4-421B-85B9-B1BDECDC8E00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94954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B7F4B-A1D4-421B-85B9-B1BDECDC8E00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94954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B7F4B-A1D4-421B-85B9-B1BDECDC8E00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94954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B7F4B-A1D4-421B-85B9-B1BDECDC8E00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94954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B7F4B-A1D4-421B-85B9-B1BDECDC8E00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94954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B7F4B-A1D4-421B-85B9-B1BDECDC8E00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94954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B7F4B-A1D4-421B-85B9-B1BDECDC8E00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94954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B7F4B-A1D4-421B-85B9-B1BDECDC8E00}" type="slidenum">
              <a:rPr lang="pt-PT" smtClean="0"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94954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B7F4B-A1D4-421B-85B9-B1BDECDC8E00}" type="slidenum">
              <a:rPr lang="pt-PT" smtClean="0"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94954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B7F4B-A1D4-421B-85B9-B1BDECDC8E00}" type="slidenum">
              <a:rPr lang="pt-PT" smtClean="0"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94954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B7F4B-A1D4-421B-85B9-B1BDECDC8E00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9495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PT" baseline="0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B7F4B-A1D4-421B-85B9-B1BDECDC8E00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94954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B7F4B-A1D4-421B-85B9-B1BDECDC8E00}" type="slidenum">
              <a:rPr lang="pt-PT" smtClean="0"/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94954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B7F4B-A1D4-421B-85B9-B1BDECDC8E00}" type="slidenum">
              <a:rPr lang="pt-PT" smtClean="0"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94954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B7F4B-A1D4-421B-85B9-B1BDECDC8E00}" type="slidenum">
              <a:rPr lang="pt-PT" smtClean="0"/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94954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B7F4B-A1D4-421B-85B9-B1BDECDC8E00}" type="slidenum">
              <a:rPr lang="pt-PT" smtClean="0"/>
              <a:t>33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94954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B7F4B-A1D4-421B-85B9-B1BDECDC8E00}" type="slidenum">
              <a:rPr lang="pt-PT" smtClean="0"/>
              <a:t>34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9495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 smtClean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B7F4B-A1D4-421B-85B9-B1BDECDC8E00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9495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B7F4B-A1D4-421B-85B9-B1BDECDC8E00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9495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B7F4B-A1D4-421B-85B9-B1BDECDC8E00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9495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baseline="0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B7F4B-A1D4-421B-85B9-B1BDECDC8E00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9495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B7F4B-A1D4-421B-85B9-B1BDECDC8E00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9495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B7F4B-A1D4-421B-85B9-B1BDECDC8E00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9495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281" y="2130427"/>
            <a:ext cx="10361851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Actividade cooperativa entre manipuladores e humanos usando visão 3D</a:t>
            </a:r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Tiago Simões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Actividade cooperativa entre manipuladores e humanos usando visão 3D</a:t>
            </a:r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Tiago Simões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8049" y="274640"/>
            <a:ext cx="2742843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609521" y="274640"/>
            <a:ext cx="8025355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Actividade cooperativa entre manipuladores e humanos usando visão 3D</a:t>
            </a:r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Tiago Simões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Actividade cooperativa entre manipuladores e humanos usando visão 3D</a:t>
            </a:r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Tiago Simões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962959" y="2906715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Actividade cooperativa entre manipuladores e humanos usando visão 3D</a:t>
            </a:r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Tiago Simões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609521" y="1600202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96793" y="1600202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Actividade cooperativa entre manipuladores e humanos usando visão 3D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Tiago Simões</a:t>
            </a: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09522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09522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92562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92562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Actividade cooperativa entre manipuladores e humanos usando visão 3D</a:t>
            </a:r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Tiago Simões</a:t>
            </a:r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Actividade cooperativa entre manipuladores e humanos usando visão 3D</a:t>
            </a:r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Tiago Simões</a:t>
            </a: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Actividade cooperativa entre manipuladores e humanos usando visão 3D</a:t>
            </a:r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Tiago Simões</a:t>
            </a:r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23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766113" y="273052"/>
            <a:ext cx="681478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09523" y="1435102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Actividade cooperativa entre manipuladores e humanos usando visão 3D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Tiago Simões</a:t>
            </a: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406" y="4800601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2389406" y="5367339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Actividade cooperativa entre manipuladores e humanos usando visão 3D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Tiago Simões</a:t>
            </a: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09521" y="1600202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609521" y="6356352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 smtClean="0"/>
              <a:t>Actividade cooperativa entre manipuladores e humanos usando visão 3D</a:t>
            </a:r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165058" y="6356352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 smtClean="0"/>
              <a:t>Tiago Simões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736463" y="6356352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C85B3-BB92-4040-8F52-E774985663BC}" type="slidenum">
              <a:rPr lang="pt-PT" smtClean="0"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-1033586" y="692697"/>
            <a:ext cx="14545616" cy="5529152"/>
            <a:chOff x="917326" y="1496307"/>
            <a:chExt cx="10910632" cy="5235850"/>
          </a:xfrm>
        </p:grpSpPr>
        <p:sp>
          <p:nvSpPr>
            <p:cNvPr id="8" name="CaixaDeTexto 7"/>
            <p:cNvSpPr txBox="1"/>
            <p:nvPr/>
          </p:nvSpPr>
          <p:spPr>
            <a:xfrm>
              <a:off x="917326" y="1496307"/>
              <a:ext cx="109106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>
                  <a:solidFill>
                    <a:srgbClr val="23373B"/>
                  </a:solidFill>
                </a:rPr>
                <a:t>Integração de ROS-Industrial num robô FANUC</a:t>
              </a:r>
            </a:p>
            <a:p>
              <a:pPr algn="ctr"/>
              <a:r>
                <a:rPr lang="pt-PT" sz="2400" dirty="0">
                  <a:solidFill>
                    <a:srgbClr val="23373B"/>
                  </a:solidFill>
                </a:rPr>
                <a:t>para flexibilizar atividades de </a:t>
              </a:r>
              <a:r>
                <a:rPr lang="pt-PT" sz="2400" dirty="0" smtClean="0">
                  <a:solidFill>
                    <a:srgbClr val="23373B"/>
                  </a:solidFill>
                </a:rPr>
                <a:t>cooperação</a:t>
              </a:r>
              <a:endParaRPr lang="pt-PT" sz="2400" dirty="0">
                <a:solidFill>
                  <a:srgbClr val="23373B"/>
                </a:solidFill>
              </a:endParaRP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917326" y="4036244"/>
              <a:ext cx="10800000" cy="2695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000" dirty="0">
                  <a:solidFill>
                    <a:srgbClr val="23373B"/>
                  </a:solidFill>
                </a:rPr>
                <a:t>Dissertação de Mestrado em Engenharia Mecânica</a:t>
              </a:r>
              <a:endParaRPr lang="pt-PT" sz="2000" dirty="0">
                <a:solidFill>
                  <a:srgbClr val="23373B"/>
                </a:solidFill>
                <a:latin typeface="+mj-lt"/>
              </a:endParaRPr>
            </a:p>
            <a:p>
              <a:endParaRPr lang="pt-PT" dirty="0">
                <a:solidFill>
                  <a:srgbClr val="23373B"/>
                </a:solidFill>
                <a:latin typeface="+mj-lt"/>
              </a:endParaRPr>
            </a:p>
            <a:p>
              <a:endParaRPr lang="pt-PT" dirty="0">
                <a:solidFill>
                  <a:srgbClr val="23373B"/>
                </a:solidFill>
                <a:latin typeface="+mj-lt"/>
              </a:endParaRPr>
            </a:p>
            <a:p>
              <a:pPr algn="ctr">
                <a:lnSpc>
                  <a:spcPct val="150000"/>
                </a:lnSpc>
              </a:pPr>
              <a:r>
                <a:rPr lang="pt-PT" sz="2000" b="1" dirty="0">
                  <a:solidFill>
                    <a:srgbClr val="23373B"/>
                  </a:solidFill>
                  <a:latin typeface="+mj-lt"/>
                </a:rPr>
                <a:t>Orientador: </a:t>
              </a:r>
              <a:r>
                <a:rPr lang="pt-PT" sz="2000" dirty="0">
                  <a:solidFill>
                    <a:srgbClr val="23373B"/>
                  </a:solidFill>
                  <a:latin typeface="+mj-lt"/>
                </a:rPr>
                <a:t>Prof. Doutor Vítor Manuel Ferreira dos </a:t>
              </a:r>
              <a:r>
                <a:rPr lang="pt-PT" sz="2000" dirty="0" smtClean="0">
                  <a:solidFill>
                    <a:srgbClr val="23373B"/>
                  </a:solidFill>
                  <a:latin typeface="+mj-lt"/>
                </a:rPr>
                <a:t>Santos</a:t>
              </a:r>
            </a:p>
            <a:p>
              <a:pPr algn="ctr">
                <a:lnSpc>
                  <a:spcPct val="150000"/>
                </a:lnSpc>
              </a:pPr>
              <a:endParaRPr lang="pt-PT" sz="2000" u="sng" dirty="0">
                <a:solidFill>
                  <a:srgbClr val="23373B"/>
                </a:solidFill>
                <a:latin typeface="+mj-lt"/>
              </a:endParaRPr>
            </a:p>
            <a:p>
              <a:pPr algn="ctr">
                <a:lnSpc>
                  <a:spcPct val="150000"/>
                </a:lnSpc>
              </a:pPr>
              <a:endParaRPr lang="pt-PT" u="sng" dirty="0">
                <a:solidFill>
                  <a:srgbClr val="23373B"/>
                </a:solidFill>
                <a:latin typeface="+mj-lt"/>
              </a:endParaRPr>
            </a:p>
            <a:p>
              <a:pPr algn="ctr"/>
              <a:endParaRPr lang="pt-PT" u="sng" dirty="0">
                <a:solidFill>
                  <a:srgbClr val="23373B"/>
                </a:solidFill>
                <a:latin typeface="+mj-lt"/>
              </a:endParaRPr>
            </a:p>
            <a:p>
              <a:pPr algn="ctr"/>
              <a:r>
                <a:rPr lang="pt-PT" dirty="0">
                  <a:solidFill>
                    <a:srgbClr val="23373B"/>
                  </a:solidFill>
                  <a:latin typeface="+mj-lt"/>
                </a:rPr>
                <a:t>Aveiro, </a:t>
              </a:r>
              <a:r>
                <a:rPr lang="pt-PT" dirty="0" smtClean="0">
                  <a:solidFill>
                    <a:srgbClr val="23373B"/>
                  </a:solidFill>
                  <a:latin typeface="+mj-lt"/>
                </a:rPr>
                <a:t>15 de Dezembro de </a:t>
              </a:r>
              <a:r>
                <a:rPr lang="pt-PT" dirty="0">
                  <a:solidFill>
                    <a:srgbClr val="23373B"/>
                  </a:solidFill>
                  <a:latin typeface="+mj-lt"/>
                </a:rPr>
                <a:t>2016</a:t>
              </a: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3603451" y="2595380"/>
              <a:ext cx="50330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000" dirty="0" smtClean="0">
                  <a:solidFill>
                    <a:srgbClr val="23373B"/>
                  </a:solidFill>
                  <a:latin typeface="+mj-lt"/>
                </a:rPr>
                <a:t>Tiago Simões</a:t>
              </a:r>
              <a:endParaRPr lang="pt-PT" sz="2400" dirty="0">
                <a:solidFill>
                  <a:srgbClr val="23373B"/>
                </a:solidFill>
                <a:latin typeface="+mj-lt"/>
              </a:endParaRPr>
            </a:p>
          </p:txBody>
        </p:sp>
      </p:grp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" y="883977"/>
            <a:ext cx="28575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exão reta 8"/>
          <p:cNvCxnSpPr/>
          <p:nvPr/>
        </p:nvCxnSpPr>
        <p:spPr>
          <a:xfrm>
            <a:off x="3070870" y="2780928"/>
            <a:ext cx="7704856" cy="0"/>
          </a:xfrm>
          <a:prstGeom prst="line">
            <a:avLst/>
          </a:prstGeom>
          <a:ln w="38100">
            <a:solidFill>
              <a:srgbClr val="A3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31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74" y="6309321"/>
            <a:ext cx="12218863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z="1400" smtClean="0">
                <a:solidFill>
                  <a:schemeClr val="bg1"/>
                </a:solidFill>
              </a:rPr>
              <a:t>10</a:t>
            </a:fld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0"/>
            <a:ext cx="12190413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5807174" y="6381330"/>
            <a:ext cx="3860297" cy="365125"/>
          </a:xfrm>
        </p:spPr>
        <p:txBody>
          <a:bodyPr/>
          <a:lstStyle/>
          <a:p>
            <a:r>
              <a:rPr lang="pt-PT" sz="1400" dirty="0" smtClean="0">
                <a:solidFill>
                  <a:schemeClr val="bg1"/>
                </a:solidFill>
              </a:rPr>
              <a:t>Tiago Simões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9" name="Marcador de Posição de Conteúdo 2"/>
          <p:cNvSpPr txBox="1">
            <a:spLocks/>
          </p:cNvSpPr>
          <p:nvPr/>
        </p:nvSpPr>
        <p:spPr>
          <a:xfrm>
            <a:off x="92386" y="836712"/>
            <a:ext cx="10971372" cy="96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t-PT" b="1" dirty="0" err="1" smtClean="0"/>
              <a:t>MoveIt</a:t>
            </a:r>
            <a:r>
              <a:rPr lang="pt-PT" b="1" dirty="0" smtClean="0"/>
              <a:t>!</a:t>
            </a:r>
          </a:p>
        </p:txBody>
      </p:sp>
      <p:sp>
        <p:nvSpPr>
          <p:cNvPr id="10" name="Marcador de Posição da Data 3"/>
          <p:cNvSpPr>
            <a:spLocks noGrp="1"/>
          </p:cNvSpPr>
          <p:nvPr>
            <p:ph type="dt" sz="half" idx="10"/>
          </p:nvPr>
        </p:nvSpPr>
        <p:spPr bwMode="black">
          <a:xfrm>
            <a:off x="262558" y="6401098"/>
            <a:ext cx="6445668" cy="365125"/>
          </a:xfrm>
        </p:spPr>
        <p:txBody>
          <a:bodyPr/>
          <a:lstStyle/>
          <a:p>
            <a:r>
              <a:rPr lang="pt-PT" sz="1400" dirty="0">
                <a:solidFill>
                  <a:schemeClr val="bg1"/>
                </a:solidFill>
              </a:rPr>
              <a:t> </a:t>
            </a:r>
            <a:r>
              <a:rPr lang="pt-PT" sz="1400" dirty="0" smtClean="0">
                <a:solidFill>
                  <a:schemeClr val="bg1"/>
                </a:solidFill>
              </a:rPr>
              <a:t> Integração </a:t>
            </a:r>
            <a:r>
              <a:rPr lang="pt-PT" sz="1400" dirty="0">
                <a:solidFill>
                  <a:schemeClr val="bg1"/>
                </a:solidFill>
              </a:rPr>
              <a:t>de ROS-Industrial num robô </a:t>
            </a:r>
            <a:r>
              <a:rPr lang="pt-PT" sz="1400" dirty="0" smtClean="0">
                <a:solidFill>
                  <a:schemeClr val="bg1"/>
                </a:solidFill>
              </a:rPr>
              <a:t>FANUC para </a:t>
            </a:r>
            <a:r>
              <a:rPr lang="pt-PT" sz="1400" dirty="0">
                <a:solidFill>
                  <a:schemeClr val="bg1"/>
                </a:solidFill>
              </a:rPr>
              <a:t>flexibilizar </a:t>
            </a:r>
            <a:endParaRPr lang="pt-PT" sz="1400" dirty="0" smtClean="0">
              <a:solidFill>
                <a:schemeClr val="bg1"/>
              </a:solidFill>
            </a:endParaRPr>
          </a:p>
          <a:p>
            <a:r>
              <a:rPr lang="pt-PT" sz="1400" dirty="0" smtClean="0">
                <a:solidFill>
                  <a:schemeClr val="bg1"/>
                </a:solidFill>
              </a:rPr>
              <a:t>atividades </a:t>
            </a:r>
            <a:r>
              <a:rPr lang="pt-PT" sz="1400" dirty="0">
                <a:solidFill>
                  <a:schemeClr val="bg1"/>
                </a:solidFill>
              </a:rPr>
              <a:t>de </a:t>
            </a:r>
            <a:r>
              <a:rPr lang="pt-PT" sz="1400" dirty="0" smtClean="0">
                <a:solidFill>
                  <a:schemeClr val="bg1"/>
                </a:solidFill>
              </a:rPr>
              <a:t>cooperação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595730" y="-171400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000" smtClean="0">
                <a:solidFill>
                  <a:schemeClr val="bg1"/>
                </a:solidFill>
              </a:rPr>
              <a:t>3. Integração da API ROS-Industrial</a:t>
            </a:r>
            <a:endParaRPr lang="pt-PT" sz="4000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924" y="843319"/>
            <a:ext cx="8627850" cy="546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409" y="2924052"/>
            <a:ext cx="5079506" cy="3208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ângulo 3"/>
          <p:cNvSpPr/>
          <p:nvPr/>
        </p:nvSpPr>
        <p:spPr>
          <a:xfrm>
            <a:off x="2579924" y="1052736"/>
            <a:ext cx="5090991" cy="187131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CaixaDeTexto 4"/>
          <p:cNvSpPr txBox="1"/>
          <p:nvPr/>
        </p:nvSpPr>
        <p:spPr>
          <a:xfrm>
            <a:off x="115760" y="2298358"/>
            <a:ext cx="2082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i="1" dirty="0" err="1"/>
              <a:t>P</a:t>
            </a:r>
            <a:r>
              <a:rPr lang="pt-PT" sz="1600" i="1" dirty="0" err="1" smtClean="0"/>
              <a:t>lugin</a:t>
            </a:r>
            <a:r>
              <a:rPr lang="pt-PT" sz="1600" i="1" dirty="0" smtClean="0"/>
              <a:t> </a:t>
            </a:r>
            <a:r>
              <a:rPr lang="pt-PT" sz="1600" i="1" dirty="0" err="1"/>
              <a:t>MotionPlanning</a:t>
            </a:r>
            <a:endParaRPr lang="pt-PT" sz="1600" i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92386" y="1801416"/>
            <a:ext cx="2508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/>
              <a:t>Aba para planear trajetórias</a:t>
            </a:r>
          </a:p>
        </p:txBody>
      </p:sp>
      <p:cxnSp>
        <p:nvCxnSpPr>
          <p:cNvPr id="14" name="Conexão recta 13"/>
          <p:cNvCxnSpPr/>
          <p:nvPr/>
        </p:nvCxnSpPr>
        <p:spPr>
          <a:xfrm>
            <a:off x="2976" y="849412"/>
            <a:ext cx="12190413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xão reta 36"/>
          <p:cNvCxnSpPr/>
          <p:nvPr/>
        </p:nvCxnSpPr>
        <p:spPr>
          <a:xfrm flipV="1">
            <a:off x="-15633" y="836712"/>
            <a:ext cx="2616719" cy="12338"/>
          </a:xfrm>
          <a:prstGeom prst="line">
            <a:avLst/>
          </a:prstGeom>
          <a:ln w="38100">
            <a:solidFill>
              <a:srgbClr val="A3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581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40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158" y="581938"/>
            <a:ext cx="7636510" cy="572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74" y="6309321"/>
            <a:ext cx="12218863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z="1400" smtClean="0">
                <a:solidFill>
                  <a:schemeClr val="bg1"/>
                </a:solidFill>
              </a:rPr>
              <a:t>11</a:t>
            </a:fld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0"/>
            <a:ext cx="12190413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5807174" y="6381330"/>
            <a:ext cx="3860297" cy="365125"/>
          </a:xfrm>
        </p:spPr>
        <p:txBody>
          <a:bodyPr/>
          <a:lstStyle/>
          <a:p>
            <a:r>
              <a:rPr lang="pt-PT" sz="1400" dirty="0" smtClean="0">
                <a:solidFill>
                  <a:schemeClr val="bg1"/>
                </a:solidFill>
              </a:rPr>
              <a:t>Tiago Simões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9" name="Marcador de Posição de Conteúdo 2"/>
          <p:cNvSpPr txBox="1">
            <a:spLocks/>
          </p:cNvSpPr>
          <p:nvPr/>
        </p:nvSpPr>
        <p:spPr>
          <a:xfrm>
            <a:off x="92386" y="836712"/>
            <a:ext cx="10971372" cy="96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t-PT" b="1" dirty="0" err="1" smtClean="0"/>
              <a:t>MoveIt</a:t>
            </a:r>
            <a:r>
              <a:rPr lang="pt-PT" b="1" dirty="0" smtClean="0"/>
              <a:t>!</a:t>
            </a:r>
          </a:p>
        </p:txBody>
      </p:sp>
      <p:sp>
        <p:nvSpPr>
          <p:cNvPr id="10" name="Marcador de Posição da Data 3"/>
          <p:cNvSpPr>
            <a:spLocks noGrp="1"/>
          </p:cNvSpPr>
          <p:nvPr>
            <p:ph type="dt" sz="half" idx="10"/>
          </p:nvPr>
        </p:nvSpPr>
        <p:spPr bwMode="black">
          <a:xfrm>
            <a:off x="262558" y="6401098"/>
            <a:ext cx="6445668" cy="365125"/>
          </a:xfrm>
        </p:spPr>
        <p:txBody>
          <a:bodyPr/>
          <a:lstStyle/>
          <a:p>
            <a:r>
              <a:rPr lang="pt-PT" sz="1400" dirty="0">
                <a:solidFill>
                  <a:schemeClr val="bg1"/>
                </a:solidFill>
              </a:rPr>
              <a:t> </a:t>
            </a:r>
            <a:r>
              <a:rPr lang="pt-PT" sz="1400" dirty="0" smtClean="0">
                <a:solidFill>
                  <a:schemeClr val="bg1"/>
                </a:solidFill>
              </a:rPr>
              <a:t> Integração </a:t>
            </a:r>
            <a:r>
              <a:rPr lang="pt-PT" sz="1400" dirty="0">
                <a:solidFill>
                  <a:schemeClr val="bg1"/>
                </a:solidFill>
              </a:rPr>
              <a:t>de ROS-Industrial num robô </a:t>
            </a:r>
            <a:r>
              <a:rPr lang="pt-PT" sz="1400" dirty="0" smtClean="0">
                <a:solidFill>
                  <a:schemeClr val="bg1"/>
                </a:solidFill>
              </a:rPr>
              <a:t>FANUC para </a:t>
            </a:r>
            <a:r>
              <a:rPr lang="pt-PT" sz="1400" dirty="0">
                <a:solidFill>
                  <a:schemeClr val="bg1"/>
                </a:solidFill>
              </a:rPr>
              <a:t>flexibilizar </a:t>
            </a:r>
            <a:endParaRPr lang="pt-PT" sz="1400" dirty="0" smtClean="0">
              <a:solidFill>
                <a:schemeClr val="bg1"/>
              </a:solidFill>
            </a:endParaRPr>
          </a:p>
          <a:p>
            <a:r>
              <a:rPr lang="pt-PT" sz="1400" dirty="0" smtClean="0">
                <a:solidFill>
                  <a:schemeClr val="bg1"/>
                </a:solidFill>
              </a:rPr>
              <a:t>atividades </a:t>
            </a:r>
            <a:r>
              <a:rPr lang="pt-PT" sz="1400" dirty="0">
                <a:solidFill>
                  <a:schemeClr val="bg1"/>
                </a:solidFill>
              </a:rPr>
              <a:t>de </a:t>
            </a:r>
            <a:r>
              <a:rPr lang="pt-PT" sz="1400" dirty="0" smtClean="0">
                <a:solidFill>
                  <a:schemeClr val="bg1"/>
                </a:solidFill>
              </a:rPr>
              <a:t>cooperação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595730" y="-171400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000" smtClean="0">
                <a:solidFill>
                  <a:schemeClr val="bg1"/>
                </a:solidFill>
              </a:rPr>
              <a:t>3. Integração da API ROS-Industrial</a:t>
            </a:r>
            <a:endParaRPr lang="pt-PT" sz="4000" dirty="0">
              <a:solidFill>
                <a:schemeClr val="bg1"/>
              </a:solidFill>
            </a:endParaRPr>
          </a:p>
        </p:txBody>
      </p:sp>
      <p:cxnSp>
        <p:nvCxnSpPr>
          <p:cNvPr id="3" name="Conexão recta 2"/>
          <p:cNvCxnSpPr/>
          <p:nvPr/>
        </p:nvCxnSpPr>
        <p:spPr>
          <a:xfrm>
            <a:off x="766614" y="2264242"/>
            <a:ext cx="0" cy="482352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xão recta unidireccional 7"/>
          <p:cNvCxnSpPr/>
          <p:nvPr/>
        </p:nvCxnSpPr>
        <p:spPr>
          <a:xfrm>
            <a:off x="766614" y="2746594"/>
            <a:ext cx="504056" cy="0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1305581" y="2561928"/>
            <a:ext cx="1953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smtClean="0"/>
              <a:t>Planear trajetórias</a:t>
            </a:r>
            <a:endParaRPr lang="pt-PT" b="1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3696616" y="2566699"/>
            <a:ext cx="3406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Open Motion Planning Library </a:t>
            </a:r>
            <a:r>
              <a:rPr lang="en-US" sz="1600" dirty="0"/>
              <a:t>(OMPL</a:t>
            </a:r>
            <a:r>
              <a:rPr lang="en-US" sz="1600" dirty="0" smtClean="0"/>
              <a:t>)</a:t>
            </a:r>
            <a:endParaRPr lang="pt-PT" sz="1600" dirty="0"/>
          </a:p>
        </p:txBody>
      </p:sp>
      <p:cxnSp>
        <p:nvCxnSpPr>
          <p:cNvPr id="16" name="Conexão recta unidireccional 15"/>
          <p:cNvCxnSpPr>
            <a:stCxn id="12" idx="3"/>
            <a:endCxn id="14" idx="1"/>
          </p:cNvCxnSpPr>
          <p:nvPr/>
        </p:nvCxnSpPr>
        <p:spPr>
          <a:xfrm flipV="1">
            <a:off x="3259064" y="2735976"/>
            <a:ext cx="437552" cy="106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/>
          <p:cNvSpPr txBox="1"/>
          <p:nvPr/>
        </p:nvSpPr>
        <p:spPr>
          <a:xfrm>
            <a:off x="7483010" y="2577317"/>
            <a:ext cx="2097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Algoritmo</a:t>
            </a:r>
            <a:r>
              <a:rPr lang="en-US" sz="1600" dirty="0" smtClean="0"/>
              <a:t> </a:t>
            </a:r>
            <a:r>
              <a:rPr lang="en-US" sz="1600" i="1" dirty="0" err="1" smtClean="0"/>
              <a:t>RRTConnect</a:t>
            </a:r>
            <a:endParaRPr lang="pt-PT" sz="1600" i="1" dirty="0"/>
          </a:p>
        </p:txBody>
      </p:sp>
      <p:cxnSp>
        <p:nvCxnSpPr>
          <p:cNvPr id="23" name="Conexão recta unidireccional 22"/>
          <p:cNvCxnSpPr/>
          <p:nvPr/>
        </p:nvCxnSpPr>
        <p:spPr>
          <a:xfrm>
            <a:off x="7031310" y="2735976"/>
            <a:ext cx="437552" cy="77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xão recta 25"/>
          <p:cNvCxnSpPr/>
          <p:nvPr/>
        </p:nvCxnSpPr>
        <p:spPr>
          <a:xfrm>
            <a:off x="766614" y="2746594"/>
            <a:ext cx="0" cy="648072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xão recta unidireccional 26"/>
          <p:cNvCxnSpPr/>
          <p:nvPr/>
        </p:nvCxnSpPr>
        <p:spPr>
          <a:xfrm>
            <a:off x="766614" y="3377732"/>
            <a:ext cx="504056" cy="0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ixaDeTexto 28"/>
          <p:cNvSpPr txBox="1"/>
          <p:nvPr/>
        </p:nvSpPr>
        <p:spPr>
          <a:xfrm>
            <a:off x="1305581" y="3203684"/>
            <a:ext cx="1792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smtClean="0"/>
              <a:t>Meio envolvente</a:t>
            </a:r>
            <a:endParaRPr lang="pt-PT" b="1" dirty="0"/>
          </a:p>
        </p:txBody>
      </p:sp>
      <p:sp>
        <p:nvSpPr>
          <p:cNvPr id="30" name="CaixaDeTexto 29"/>
          <p:cNvSpPr txBox="1"/>
          <p:nvPr/>
        </p:nvSpPr>
        <p:spPr>
          <a:xfrm>
            <a:off x="3696616" y="3208455"/>
            <a:ext cx="2147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i="1" dirty="0" err="1"/>
              <a:t>planning</a:t>
            </a:r>
            <a:r>
              <a:rPr lang="pt-PT" sz="1600" i="1" dirty="0"/>
              <a:t> </a:t>
            </a:r>
            <a:r>
              <a:rPr lang="pt-PT" sz="1600" i="1" dirty="0" err="1"/>
              <a:t>scene</a:t>
            </a:r>
            <a:r>
              <a:rPr lang="pt-PT" sz="1600" i="1" dirty="0"/>
              <a:t> monitor</a:t>
            </a:r>
          </a:p>
        </p:txBody>
      </p:sp>
      <p:cxnSp>
        <p:nvCxnSpPr>
          <p:cNvPr id="31" name="Conexão recta unidireccional 30"/>
          <p:cNvCxnSpPr>
            <a:stCxn id="29" idx="3"/>
            <a:endCxn id="30" idx="1"/>
          </p:cNvCxnSpPr>
          <p:nvPr/>
        </p:nvCxnSpPr>
        <p:spPr>
          <a:xfrm flipV="1">
            <a:off x="3098444" y="3377732"/>
            <a:ext cx="598172" cy="106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ixaDeTexto 31"/>
          <p:cNvSpPr txBox="1"/>
          <p:nvPr/>
        </p:nvSpPr>
        <p:spPr>
          <a:xfrm>
            <a:off x="7483010" y="3219073"/>
            <a:ext cx="3402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 smtClean="0"/>
              <a:t>Constrói</a:t>
            </a:r>
            <a:r>
              <a:rPr lang="en-US" sz="1600" dirty="0" smtClean="0"/>
              <a:t> o </a:t>
            </a:r>
            <a:r>
              <a:rPr lang="en-US" sz="1600" dirty="0" err="1" smtClean="0"/>
              <a:t>ambiente</a:t>
            </a:r>
            <a:r>
              <a:rPr lang="en-US" sz="1600" dirty="0" smtClean="0"/>
              <a:t> </a:t>
            </a:r>
            <a:r>
              <a:rPr lang="en-US" sz="1600" dirty="0" err="1" smtClean="0"/>
              <a:t>em</a:t>
            </a:r>
            <a:r>
              <a:rPr lang="en-US" sz="1600" dirty="0" smtClean="0"/>
              <a:t> </a:t>
            </a:r>
            <a:r>
              <a:rPr lang="en-US" sz="1600" dirty="0" err="1" smtClean="0"/>
              <a:t>torno</a:t>
            </a:r>
            <a:r>
              <a:rPr lang="en-US" sz="1600" dirty="0" smtClean="0"/>
              <a:t> do </a:t>
            </a:r>
            <a:r>
              <a:rPr lang="en-US" sz="1600" dirty="0" err="1" smtClean="0"/>
              <a:t>robô</a:t>
            </a:r>
            <a:endParaRPr lang="pt-PT" sz="1600" i="1" dirty="0"/>
          </a:p>
        </p:txBody>
      </p:sp>
      <p:cxnSp>
        <p:nvCxnSpPr>
          <p:cNvPr id="33" name="Conexão recta unidireccional 32"/>
          <p:cNvCxnSpPr>
            <a:stCxn id="30" idx="3"/>
          </p:cNvCxnSpPr>
          <p:nvPr/>
        </p:nvCxnSpPr>
        <p:spPr>
          <a:xfrm>
            <a:off x="5844576" y="3377732"/>
            <a:ext cx="1624286" cy="77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xão recta 34"/>
          <p:cNvCxnSpPr/>
          <p:nvPr/>
        </p:nvCxnSpPr>
        <p:spPr>
          <a:xfrm>
            <a:off x="766614" y="3394666"/>
            <a:ext cx="0" cy="648072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xão recta unidireccional 35"/>
          <p:cNvCxnSpPr/>
          <p:nvPr/>
        </p:nvCxnSpPr>
        <p:spPr>
          <a:xfrm>
            <a:off x="766614" y="4025804"/>
            <a:ext cx="504056" cy="0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/>
          <p:cNvSpPr txBox="1"/>
          <p:nvPr/>
        </p:nvSpPr>
        <p:spPr>
          <a:xfrm>
            <a:off x="1305581" y="3851756"/>
            <a:ext cx="1336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smtClean="0"/>
              <a:t>Cinemáticas</a:t>
            </a:r>
            <a:endParaRPr lang="pt-PT" b="1" dirty="0"/>
          </a:p>
        </p:txBody>
      </p:sp>
      <p:sp>
        <p:nvSpPr>
          <p:cNvPr id="38" name="CaixaDeTexto 37"/>
          <p:cNvSpPr txBox="1"/>
          <p:nvPr/>
        </p:nvSpPr>
        <p:spPr>
          <a:xfrm>
            <a:off x="3696616" y="3856527"/>
            <a:ext cx="34067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err="1"/>
              <a:t>IKFast</a:t>
            </a:r>
            <a:r>
              <a:rPr lang="pt-PT" sz="1600" dirty="0"/>
              <a:t> calcula as cinemáticas inversas</a:t>
            </a:r>
            <a:endParaRPr lang="pt-PT" sz="1600" i="1" dirty="0"/>
          </a:p>
        </p:txBody>
      </p:sp>
      <p:cxnSp>
        <p:nvCxnSpPr>
          <p:cNvPr id="39" name="Conexão recta unidireccional 38"/>
          <p:cNvCxnSpPr>
            <a:stCxn id="37" idx="3"/>
            <a:endCxn id="38" idx="1"/>
          </p:cNvCxnSpPr>
          <p:nvPr/>
        </p:nvCxnSpPr>
        <p:spPr>
          <a:xfrm flipV="1">
            <a:off x="2642550" y="4025804"/>
            <a:ext cx="1054066" cy="106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xão recta 51"/>
          <p:cNvCxnSpPr/>
          <p:nvPr/>
        </p:nvCxnSpPr>
        <p:spPr>
          <a:xfrm>
            <a:off x="766614" y="4025384"/>
            <a:ext cx="0" cy="648072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xão recta unidireccional 52"/>
          <p:cNvCxnSpPr/>
          <p:nvPr/>
        </p:nvCxnSpPr>
        <p:spPr>
          <a:xfrm>
            <a:off x="766614" y="4673876"/>
            <a:ext cx="504056" cy="0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aixaDeTexto 53"/>
          <p:cNvSpPr txBox="1"/>
          <p:nvPr/>
        </p:nvSpPr>
        <p:spPr>
          <a:xfrm>
            <a:off x="1305581" y="4499828"/>
            <a:ext cx="1840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smtClean="0"/>
              <a:t>Verificar colisões</a:t>
            </a:r>
            <a:endParaRPr lang="pt-PT" b="1" dirty="0"/>
          </a:p>
        </p:txBody>
      </p:sp>
      <p:sp>
        <p:nvSpPr>
          <p:cNvPr id="55" name="CaixaDeTexto 54"/>
          <p:cNvSpPr txBox="1"/>
          <p:nvPr/>
        </p:nvSpPr>
        <p:spPr>
          <a:xfrm>
            <a:off x="3696617" y="4504599"/>
            <a:ext cx="2401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smtClean="0"/>
              <a:t>Movimentos sem colisões</a:t>
            </a:r>
            <a:endParaRPr lang="pt-PT" sz="1600" i="1" dirty="0"/>
          </a:p>
        </p:txBody>
      </p:sp>
      <p:cxnSp>
        <p:nvCxnSpPr>
          <p:cNvPr id="56" name="Conexão recta unidireccional 55"/>
          <p:cNvCxnSpPr>
            <a:stCxn id="54" idx="3"/>
            <a:endCxn id="55" idx="1"/>
          </p:cNvCxnSpPr>
          <p:nvPr/>
        </p:nvCxnSpPr>
        <p:spPr>
          <a:xfrm flipV="1">
            <a:off x="3146213" y="4673876"/>
            <a:ext cx="550404" cy="106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aixaDeTexto 56"/>
          <p:cNvSpPr txBox="1"/>
          <p:nvPr/>
        </p:nvSpPr>
        <p:spPr>
          <a:xfrm>
            <a:off x="6997600" y="4498283"/>
            <a:ext cx="3796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i="1" dirty="0" err="1"/>
              <a:t>Allowed</a:t>
            </a:r>
            <a:r>
              <a:rPr lang="pt-PT" sz="1600" i="1" dirty="0"/>
              <a:t> </a:t>
            </a:r>
            <a:r>
              <a:rPr lang="pt-PT" sz="1600" i="1" dirty="0" err="1"/>
              <a:t>Collision</a:t>
            </a:r>
            <a:r>
              <a:rPr lang="pt-PT" sz="1600" i="1" dirty="0"/>
              <a:t> </a:t>
            </a:r>
            <a:r>
              <a:rPr lang="pt-PT" sz="1600" i="1" dirty="0" err="1" smtClean="0"/>
              <a:t>Matrix</a:t>
            </a:r>
            <a:r>
              <a:rPr lang="pt-PT" sz="1600" i="1" dirty="0" smtClean="0"/>
              <a:t> </a:t>
            </a:r>
            <a:r>
              <a:rPr lang="pt-PT" sz="1600" dirty="0" smtClean="0"/>
              <a:t>(ACM</a:t>
            </a:r>
            <a:r>
              <a:rPr lang="pt-PT" sz="1600" dirty="0"/>
              <a:t>)</a:t>
            </a:r>
            <a:endParaRPr lang="pt-PT" sz="1600" i="1" dirty="0"/>
          </a:p>
        </p:txBody>
      </p:sp>
      <p:cxnSp>
        <p:nvCxnSpPr>
          <p:cNvPr id="58" name="Conexão recta unidireccional 57"/>
          <p:cNvCxnSpPr>
            <a:stCxn id="55" idx="3"/>
          </p:cNvCxnSpPr>
          <p:nvPr/>
        </p:nvCxnSpPr>
        <p:spPr>
          <a:xfrm flipV="1">
            <a:off x="6098182" y="4667560"/>
            <a:ext cx="899418" cy="63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ângulo arredondado 59"/>
          <p:cNvSpPr/>
          <p:nvPr/>
        </p:nvSpPr>
        <p:spPr>
          <a:xfrm>
            <a:off x="6765312" y="2107869"/>
            <a:ext cx="667724" cy="406845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2" name="CaixaDeTexto 41"/>
          <p:cNvSpPr txBox="1"/>
          <p:nvPr/>
        </p:nvSpPr>
        <p:spPr>
          <a:xfrm>
            <a:off x="67410" y="1894910"/>
            <a:ext cx="1390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u="sng" dirty="0" err="1"/>
              <a:t>m</a:t>
            </a:r>
            <a:r>
              <a:rPr lang="pt-PT" b="1" u="sng" dirty="0" err="1" smtClean="0"/>
              <a:t>ove_group</a:t>
            </a:r>
            <a:endParaRPr lang="pt-PT" b="1" u="sng" dirty="0"/>
          </a:p>
        </p:txBody>
      </p:sp>
      <p:cxnSp>
        <p:nvCxnSpPr>
          <p:cNvPr id="43" name="Conexão recta 42"/>
          <p:cNvCxnSpPr/>
          <p:nvPr/>
        </p:nvCxnSpPr>
        <p:spPr>
          <a:xfrm>
            <a:off x="2976" y="849412"/>
            <a:ext cx="12190413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4" name="Conexão reta 36"/>
          <p:cNvCxnSpPr/>
          <p:nvPr/>
        </p:nvCxnSpPr>
        <p:spPr>
          <a:xfrm flipV="1">
            <a:off x="-15633" y="836712"/>
            <a:ext cx="2942487" cy="12338"/>
          </a:xfrm>
          <a:prstGeom prst="line">
            <a:avLst/>
          </a:prstGeom>
          <a:ln w="38100">
            <a:solidFill>
              <a:srgbClr val="A3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102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6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2" grpId="0"/>
      <p:bldP spid="29" grpId="0"/>
      <p:bldP spid="30" grpId="0"/>
      <p:bldP spid="32" grpId="0"/>
      <p:bldP spid="37" grpId="0"/>
      <p:bldP spid="38" grpId="0"/>
      <p:bldP spid="54" grpId="0"/>
      <p:bldP spid="55" grpId="0"/>
      <p:bldP spid="57" grpId="0"/>
      <p:bldP spid="60" grpId="1" animBg="1"/>
      <p:bldP spid="60" grpId="2" animBg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74" y="6309321"/>
            <a:ext cx="12218863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z="1400" smtClean="0">
                <a:solidFill>
                  <a:schemeClr val="bg1"/>
                </a:solidFill>
              </a:rPr>
              <a:t>12</a:t>
            </a:fld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5807174" y="6381330"/>
            <a:ext cx="3860297" cy="365125"/>
          </a:xfrm>
        </p:spPr>
        <p:txBody>
          <a:bodyPr/>
          <a:lstStyle/>
          <a:p>
            <a:r>
              <a:rPr lang="pt-PT" sz="1400" dirty="0" smtClean="0">
                <a:solidFill>
                  <a:schemeClr val="bg1"/>
                </a:solidFill>
              </a:rPr>
              <a:t>Tiago Simões</a:t>
            </a:r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0"/>
            <a:ext cx="12190413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5730" y="-171400"/>
            <a:ext cx="10971372" cy="1143000"/>
          </a:xfrm>
        </p:spPr>
        <p:txBody>
          <a:bodyPr>
            <a:normAutofit/>
          </a:bodyPr>
          <a:lstStyle/>
          <a:p>
            <a:r>
              <a:rPr lang="pt-PT" sz="4000" dirty="0" smtClean="0">
                <a:solidFill>
                  <a:schemeClr val="bg1"/>
                </a:solidFill>
              </a:rPr>
              <a:t>4. Calibrações</a:t>
            </a:r>
            <a:endParaRPr lang="pt-PT" sz="40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6" y="1387232"/>
            <a:ext cx="3496389" cy="489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542" y="1388332"/>
            <a:ext cx="3493200" cy="489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135" y="5013176"/>
            <a:ext cx="2790598" cy="475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arcador de Posição da Data 3"/>
          <p:cNvSpPr>
            <a:spLocks noGrp="1"/>
          </p:cNvSpPr>
          <p:nvPr>
            <p:ph type="dt" sz="half" idx="10"/>
          </p:nvPr>
        </p:nvSpPr>
        <p:spPr bwMode="black">
          <a:xfrm>
            <a:off x="262558" y="6401098"/>
            <a:ext cx="6445668" cy="365125"/>
          </a:xfrm>
        </p:spPr>
        <p:txBody>
          <a:bodyPr/>
          <a:lstStyle/>
          <a:p>
            <a:r>
              <a:rPr lang="pt-PT" sz="1400" dirty="0">
                <a:solidFill>
                  <a:schemeClr val="bg1"/>
                </a:solidFill>
              </a:rPr>
              <a:t> </a:t>
            </a:r>
            <a:r>
              <a:rPr lang="pt-PT" sz="1400" dirty="0" smtClean="0">
                <a:solidFill>
                  <a:schemeClr val="bg1"/>
                </a:solidFill>
              </a:rPr>
              <a:t> Integração </a:t>
            </a:r>
            <a:r>
              <a:rPr lang="pt-PT" sz="1400" dirty="0">
                <a:solidFill>
                  <a:schemeClr val="bg1"/>
                </a:solidFill>
              </a:rPr>
              <a:t>de ROS-Industrial num robô </a:t>
            </a:r>
            <a:r>
              <a:rPr lang="pt-PT" sz="1400" dirty="0" smtClean="0">
                <a:solidFill>
                  <a:schemeClr val="bg1"/>
                </a:solidFill>
              </a:rPr>
              <a:t>FANUC para </a:t>
            </a:r>
            <a:r>
              <a:rPr lang="pt-PT" sz="1400" dirty="0">
                <a:solidFill>
                  <a:schemeClr val="bg1"/>
                </a:solidFill>
              </a:rPr>
              <a:t>flexibilizar </a:t>
            </a:r>
            <a:endParaRPr lang="pt-PT" sz="1400" dirty="0" smtClean="0">
              <a:solidFill>
                <a:schemeClr val="bg1"/>
              </a:solidFill>
            </a:endParaRPr>
          </a:p>
          <a:p>
            <a:r>
              <a:rPr lang="pt-PT" sz="1400" dirty="0" smtClean="0">
                <a:solidFill>
                  <a:schemeClr val="bg1"/>
                </a:solidFill>
              </a:rPr>
              <a:t>atividades </a:t>
            </a:r>
            <a:r>
              <a:rPr lang="pt-PT" sz="1400" dirty="0">
                <a:solidFill>
                  <a:schemeClr val="bg1"/>
                </a:solidFill>
              </a:rPr>
              <a:t>de </a:t>
            </a:r>
            <a:r>
              <a:rPr lang="pt-PT" sz="1400" dirty="0" smtClean="0">
                <a:solidFill>
                  <a:schemeClr val="bg1"/>
                </a:solidFill>
              </a:rPr>
              <a:t>cooperação</a:t>
            </a:r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318" y="2060848"/>
            <a:ext cx="5016352" cy="152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xão recta unidireccional 3"/>
          <p:cNvCxnSpPr/>
          <p:nvPr/>
        </p:nvCxnSpPr>
        <p:spPr>
          <a:xfrm flipV="1">
            <a:off x="5188775" y="4687004"/>
            <a:ext cx="504056" cy="1224136"/>
          </a:xfrm>
          <a:prstGeom prst="straightConnector1">
            <a:avLst/>
          </a:prstGeom>
          <a:ln w="762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xão curva 10"/>
          <p:cNvCxnSpPr/>
          <p:nvPr/>
        </p:nvCxnSpPr>
        <p:spPr>
          <a:xfrm rot="5400000" flipH="1" flipV="1">
            <a:off x="3413977" y="3517943"/>
            <a:ext cx="4066316" cy="720078"/>
          </a:xfrm>
          <a:prstGeom prst="curvedConnector3">
            <a:avLst>
              <a:gd name="adj1" fmla="val 121626"/>
            </a:avLst>
          </a:prstGeom>
          <a:ln w="381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xão recta unidireccional 26"/>
          <p:cNvCxnSpPr/>
          <p:nvPr/>
        </p:nvCxnSpPr>
        <p:spPr>
          <a:xfrm flipH="1">
            <a:off x="5692832" y="2204864"/>
            <a:ext cx="114342" cy="2088232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8094496" y="2052381"/>
            <a:ext cx="648072" cy="6120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0" name="Oval 39"/>
          <p:cNvSpPr/>
          <p:nvPr/>
        </p:nvSpPr>
        <p:spPr>
          <a:xfrm>
            <a:off x="10504628" y="2052381"/>
            <a:ext cx="648072" cy="6120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1" name="Oval 40"/>
          <p:cNvSpPr/>
          <p:nvPr/>
        </p:nvSpPr>
        <p:spPr>
          <a:xfrm>
            <a:off x="9288959" y="3041423"/>
            <a:ext cx="648072" cy="61206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Oval 17"/>
          <p:cNvSpPr/>
          <p:nvPr/>
        </p:nvSpPr>
        <p:spPr>
          <a:xfrm>
            <a:off x="7924088" y="4880536"/>
            <a:ext cx="784167" cy="74060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9" name="Oval 18"/>
          <p:cNvSpPr/>
          <p:nvPr/>
        </p:nvSpPr>
        <p:spPr>
          <a:xfrm>
            <a:off x="8927693" y="4887504"/>
            <a:ext cx="784167" cy="7406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Oval 19"/>
          <p:cNvSpPr/>
          <p:nvPr/>
        </p:nvSpPr>
        <p:spPr>
          <a:xfrm>
            <a:off x="9962659" y="4834483"/>
            <a:ext cx="781765" cy="7936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CaixaDeTexto 2"/>
          <p:cNvSpPr txBox="1"/>
          <p:nvPr/>
        </p:nvSpPr>
        <p:spPr>
          <a:xfrm>
            <a:off x="8183438" y="1628800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1º</a:t>
            </a:r>
            <a:endParaRPr lang="pt-PT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10631710" y="1628800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2</a:t>
            </a:r>
            <a:r>
              <a:rPr lang="pt-PT" dirty="0" smtClean="0"/>
              <a:t>º</a:t>
            </a:r>
            <a:endParaRPr lang="pt-PT" dirty="0"/>
          </a:p>
        </p:txBody>
      </p:sp>
      <p:sp>
        <p:nvSpPr>
          <p:cNvPr id="5" name="CaixaDeTexto 4"/>
          <p:cNvSpPr txBox="1"/>
          <p:nvPr/>
        </p:nvSpPr>
        <p:spPr>
          <a:xfrm>
            <a:off x="10874703" y="5077405"/>
            <a:ext cx="677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1400" dirty="0" err="1" smtClean="0"/>
              <a:t>Eq</a:t>
            </a:r>
            <a:r>
              <a:rPr lang="pt-PT" sz="1400" dirty="0" smtClean="0"/>
              <a:t>. 4.1</a:t>
            </a:r>
            <a:endParaRPr lang="pt-PT" sz="1400" dirty="0"/>
          </a:p>
        </p:txBody>
      </p:sp>
      <p:sp>
        <p:nvSpPr>
          <p:cNvPr id="25" name="Marcador de Posição de Conteúdo 2"/>
          <p:cNvSpPr txBox="1">
            <a:spLocks/>
          </p:cNvSpPr>
          <p:nvPr/>
        </p:nvSpPr>
        <p:spPr>
          <a:xfrm>
            <a:off x="118542" y="808112"/>
            <a:ext cx="10971372" cy="96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t-PT" b="1" dirty="0" smtClean="0"/>
              <a:t>Descrição do problema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8208396" y="3795878"/>
            <a:ext cx="3343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 err="1" smtClean="0"/>
              <a:t>Fig</a:t>
            </a:r>
            <a:r>
              <a:rPr lang="pt-PT" sz="1400" dirty="0" smtClean="0"/>
              <a:t> 4.1: Grafo de transformação geométrica</a:t>
            </a:r>
            <a:endParaRPr lang="pt-PT" sz="1400" dirty="0"/>
          </a:p>
        </p:txBody>
      </p:sp>
      <p:cxnSp>
        <p:nvCxnSpPr>
          <p:cNvPr id="26" name="Conexão recta 25"/>
          <p:cNvCxnSpPr/>
          <p:nvPr/>
        </p:nvCxnSpPr>
        <p:spPr>
          <a:xfrm>
            <a:off x="2976" y="849412"/>
            <a:ext cx="12190413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Conexão reta 36"/>
          <p:cNvCxnSpPr/>
          <p:nvPr/>
        </p:nvCxnSpPr>
        <p:spPr>
          <a:xfrm>
            <a:off x="-15633" y="849050"/>
            <a:ext cx="3230519" cy="362"/>
          </a:xfrm>
          <a:prstGeom prst="line">
            <a:avLst/>
          </a:prstGeom>
          <a:ln w="38100">
            <a:solidFill>
              <a:srgbClr val="A3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872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0" grpId="0" animBg="1"/>
      <p:bldP spid="41" grpId="0" animBg="1"/>
      <p:bldP spid="18" grpId="0" animBg="1"/>
      <p:bldP spid="19" grpId="0" animBg="1"/>
      <p:bldP spid="20" grpId="0" animBg="1"/>
      <p:bldP spid="3" grpId="0"/>
      <p:bldP spid="22" grpId="0"/>
      <p:bldP spid="5" grpId="0"/>
      <p:bldP spid="2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74" y="6309321"/>
            <a:ext cx="12218863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z="1400" smtClean="0">
                <a:solidFill>
                  <a:schemeClr val="bg1"/>
                </a:solidFill>
              </a:rPr>
              <a:t>13</a:t>
            </a:fld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5807174" y="6381330"/>
            <a:ext cx="3860297" cy="365125"/>
          </a:xfrm>
        </p:spPr>
        <p:txBody>
          <a:bodyPr/>
          <a:lstStyle/>
          <a:p>
            <a:r>
              <a:rPr lang="pt-PT" sz="1400" dirty="0" smtClean="0">
                <a:solidFill>
                  <a:schemeClr val="bg1"/>
                </a:solidFill>
              </a:rPr>
              <a:t>Tiago Simões</a:t>
            </a:r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0"/>
            <a:ext cx="12190413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5730" y="-171400"/>
            <a:ext cx="10971372" cy="1143000"/>
          </a:xfrm>
        </p:spPr>
        <p:txBody>
          <a:bodyPr>
            <a:normAutofit/>
          </a:bodyPr>
          <a:lstStyle/>
          <a:p>
            <a:r>
              <a:rPr lang="pt-PT" sz="4000" dirty="0" smtClean="0">
                <a:solidFill>
                  <a:schemeClr val="bg1"/>
                </a:solidFill>
              </a:rPr>
              <a:t>4. Calibrações</a:t>
            </a:r>
            <a:endParaRPr lang="pt-PT" sz="4000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1" y="1307602"/>
            <a:ext cx="3496389" cy="4959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545" y="1306159"/>
            <a:ext cx="3499197" cy="4963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339" y="4816561"/>
            <a:ext cx="3864861" cy="472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arcador de Posição da Data 3"/>
          <p:cNvSpPr>
            <a:spLocks noGrp="1"/>
          </p:cNvSpPr>
          <p:nvPr>
            <p:ph type="dt" sz="half" idx="10"/>
          </p:nvPr>
        </p:nvSpPr>
        <p:spPr bwMode="black">
          <a:xfrm>
            <a:off x="262558" y="6401098"/>
            <a:ext cx="6445668" cy="365125"/>
          </a:xfrm>
        </p:spPr>
        <p:txBody>
          <a:bodyPr/>
          <a:lstStyle/>
          <a:p>
            <a:r>
              <a:rPr lang="pt-PT" sz="1400" dirty="0">
                <a:solidFill>
                  <a:schemeClr val="bg1"/>
                </a:solidFill>
              </a:rPr>
              <a:t> </a:t>
            </a:r>
            <a:r>
              <a:rPr lang="pt-PT" sz="1400" dirty="0" smtClean="0">
                <a:solidFill>
                  <a:schemeClr val="bg1"/>
                </a:solidFill>
              </a:rPr>
              <a:t> Integração </a:t>
            </a:r>
            <a:r>
              <a:rPr lang="pt-PT" sz="1400" dirty="0">
                <a:solidFill>
                  <a:schemeClr val="bg1"/>
                </a:solidFill>
              </a:rPr>
              <a:t>de ROS-Industrial num robô </a:t>
            </a:r>
            <a:r>
              <a:rPr lang="pt-PT" sz="1400" dirty="0" smtClean="0">
                <a:solidFill>
                  <a:schemeClr val="bg1"/>
                </a:solidFill>
              </a:rPr>
              <a:t>FANUC para </a:t>
            </a:r>
            <a:r>
              <a:rPr lang="pt-PT" sz="1400" dirty="0">
                <a:solidFill>
                  <a:schemeClr val="bg1"/>
                </a:solidFill>
              </a:rPr>
              <a:t>flexibilizar </a:t>
            </a:r>
            <a:endParaRPr lang="pt-PT" sz="1400" dirty="0" smtClean="0">
              <a:solidFill>
                <a:schemeClr val="bg1"/>
              </a:solidFill>
            </a:endParaRPr>
          </a:p>
          <a:p>
            <a:r>
              <a:rPr lang="pt-PT" sz="1400" dirty="0" smtClean="0">
                <a:solidFill>
                  <a:schemeClr val="bg1"/>
                </a:solidFill>
              </a:rPr>
              <a:t>atividades </a:t>
            </a:r>
            <a:r>
              <a:rPr lang="pt-PT" sz="1400" dirty="0">
                <a:solidFill>
                  <a:schemeClr val="bg1"/>
                </a:solidFill>
              </a:rPr>
              <a:t>de </a:t>
            </a:r>
            <a:r>
              <a:rPr lang="pt-PT" sz="1400" dirty="0" smtClean="0">
                <a:solidFill>
                  <a:schemeClr val="bg1"/>
                </a:solidFill>
              </a:rPr>
              <a:t>cooperação</a:t>
            </a:r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318" y="2122937"/>
            <a:ext cx="5098110" cy="145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7679382" y="2060848"/>
            <a:ext cx="648072" cy="6120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Oval 13"/>
          <p:cNvSpPr/>
          <p:nvPr/>
        </p:nvSpPr>
        <p:spPr>
          <a:xfrm>
            <a:off x="9335566" y="1916832"/>
            <a:ext cx="648072" cy="6120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Oval 14"/>
          <p:cNvSpPr/>
          <p:nvPr/>
        </p:nvSpPr>
        <p:spPr>
          <a:xfrm>
            <a:off x="10991750" y="2060848"/>
            <a:ext cx="648072" cy="6120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Oval 15"/>
          <p:cNvSpPr/>
          <p:nvPr/>
        </p:nvSpPr>
        <p:spPr>
          <a:xfrm>
            <a:off x="9335566" y="3068960"/>
            <a:ext cx="648072" cy="61206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4" name="Conexão curva 3"/>
          <p:cNvCxnSpPr/>
          <p:nvPr/>
        </p:nvCxnSpPr>
        <p:spPr>
          <a:xfrm rot="5400000" flipH="1" flipV="1">
            <a:off x="2782838" y="2636912"/>
            <a:ext cx="4176464" cy="2160240"/>
          </a:xfrm>
          <a:prstGeom prst="curvedConnector3">
            <a:avLst>
              <a:gd name="adj1" fmla="val 115277"/>
            </a:avLst>
          </a:prstGeom>
          <a:ln w="762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xão recta unidireccional 16"/>
          <p:cNvCxnSpPr/>
          <p:nvPr/>
        </p:nvCxnSpPr>
        <p:spPr>
          <a:xfrm flipV="1">
            <a:off x="4006974" y="3645024"/>
            <a:ext cx="1080120" cy="2160240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xão recta 25"/>
          <p:cNvCxnSpPr/>
          <p:nvPr/>
        </p:nvCxnSpPr>
        <p:spPr>
          <a:xfrm>
            <a:off x="5303143" y="3717032"/>
            <a:ext cx="143991" cy="36004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xão recta unidireccional 29"/>
          <p:cNvCxnSpPr/>
          <p:nvPr/>
        </p:nvCxnSpPr>
        <p:spPr>
          <a:xfrm flipV="1">
            <a:off x="5447134" y="3717032"/>
            <a:ext cx="288032" cy="36004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xão recta unidireccional 40"/>
          <p:cNvCxnSpPr/>
          <p:nvPr/>
        </p:nvCxnSpPr>
        <p:spPr>
          <a:xfrm flipV="1">
            <a:off x="5807174" y="2132856"/>
            <a:ext cx="72008" cy="1008112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/>
          <p:cNvSpPr txBox="1"/>
          <p:nvPr/>
        </p:nvSpPr>
        <p:spPr>
          <a:xfrm>
            <a:off x="133693" y="836712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 smtClean="0"/>
              <a:t>Calculo de </a:t>
            </a:r>
            <a:endParaRPr lang="pt-PT" sz="2000" b="1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678" y="896470"/>
            <a:ext cx="289238" cy="292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/>
          <p:cNvSpPr/>
          <p:nvPr/>
        </p:nvSpPr>
        <p:spPr>
          <a:xfrm>
            <a:off x="7175326" y="4684915"/>
            <a:ext cx="784167" cy="74060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8222395" y="4669110"/>
            <a:ext cx="784167" cy="7406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Oval 26"/>
          <p:cNvSpPr/>
          <p:nvPr/>
        </p:nvSpPr>
        <p:spPr>
          <a:xfrm>
            <a:off x="9270614" y="4681638"/>
            <a:ext cx="784167" cy="7406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Oval 27"/>
          <p:cNvSpPr/>
          <p:nvPr/>
        </p:nvSpPr>
        <p:spPr>
          <a:xfrm>
            <a:off x="10325604" y="4692655"/>
            <a:ext cx="784167" cy="7406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1" name="CaixaDeTexto 30"/>
          <p:cNvSpPr txBox="1"/>
          <p:nvPr/>
        </p:nvSpPr>
        <p:spPr>
          <a:xfrm>
            <a:off x="11213384" y="4885522"/>
            <a:ext cx="6773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1400" dirty="0" err="1" smtClean="0"/>
              <a:t>Eq</a:t>
            </a:r>
            <a:r>
              <a:rPr lang="pt-PT" sz="1400" dirty="0" smtClean="0"/>
              <a:t>. 4.2</a:t>
            </a:r>
            <a:endParaRPr lang="pt-PT" sz="1400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8208396" y="3705344"/>
            <a:ext cx="3343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 err="1" smtClean="0"/>
              <a:t>Fig</a:t>
            </a:r>
            <a:r>
              <a:rPr lang="pt-PT" sz="1400" dirty="0" smtClean="0"/>
              <a:t> 4.2: Grafo de transformação geométrica</a:t>
            </a:r>
            <a:endParaRPr lang="pt-PT" sz="1400" dirty="0"/>
          </a:p>
        </p:txBody>
      </p:sp>
      <p:cxnSp>
        <p:nvCxnSpPr>
          <p:cNvPr id="29" name="Conexão recta 28"/>
          <p:cNvCxnSpPr/>
          <p:nvPr/>
        </p:nvCxnSpPr>
        <p:spPr>
          <a:xfrm>
            <a:off x="2976" y="849412"/>
            <a:ext cx="12190413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Conexão reta 36"/>
          <p:cNvCxnSpPr/>
          <p:nvPr/>
        </p:nvCxnSpPr>
        <p:spPr>
          <a:xfrm>
            <a:off x="-15633" y="849050"/>
            <a:ext cx="3806583" cy="362"/>
          </a:xfrm>
          <a:prstGeom prst="line">
            <a:avLst/>
          </a:prstGeom>
          <a:ln w="38100">
            <a:solidFill>
              <a:srgbClr val="A3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40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3" grpId="0" animBg="1"/>
      <p:bldP spid="25" grpId="0" animBg="1"/>
      <p:bldP spid="27" grpId="0" animBg="1"/>
      <p:bldP spid="28" grpId="0" animBg="1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74" y="6309321"/>
            <a:ext cx="12218863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z="1400" smtClean="0">
                <a:solidFill>
                  <a:schemeClr val="bg1"/>
                </a:solidFill>
              </a:rPr>
              <a:t>14</a:t>
            </a:fld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5807174" y="6381330"/>
            <a:ext cx="3860297" cy="365125"/>
          </a:xfrm>
        </p:spPr>
        <p:txBody>
          <a:bodyPr/>
          <a:lstStyle/>
          <a:p>
            <a:r>
              <a:rPr lang="pt-PT" sz="1400" dirty="0" smtClean="0">
                <a:solidFill>
                  <a:schemeClr val="bg1"/>
                </a:solidFill>
              </a:rPr>
              <a:t>Tiago Simões</a:t>
            </a:r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0"/>
            <a:ext cx="12190413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5730" y="-171400"/>
            <a:ext cx="10971372" cy="1143000"/>
          </a:xfrm>
        </p:spPr>
        <p:txBody>
          <a:bodyPr>
            <a:normAutofit/>
          </a:bodyPr>
          <a:lstStyle/>
          <a:p>
            <a:r>
              <a:rPr lang="pt-PT" sz="4000" dirty="0" smtClean="0">
                <a:solidFill>
                  <a:schemeClr val="bg1"/>
                </a:solidFill>
              </a:rPr>
              <a:t>4. Calibrações</a:t>
            </a:r>
            <a:endParaRPr lang="pt-PT" sz="4000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1" y="1307602"/>
            <a:ext cx="3496389" cy="4959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545" y="1306159"/>
            <a:ext cx="3499197" cy="4963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7128791" y="3501008"/>
            <a:ext cx="5015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PT" dirty="0" smtClean="0"/>
              <a:t>Desenvolveu-se uma ferramenta de calibração;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438" y="3893740"/>
            <a:ext cx="2615064" cy="2413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342" y="1124744"/>
            <a:ext cx="4662689" cy="232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Marcador de Posição da Data 3"/>
          <p:cNvSpPr>
            <a:spLocks noGrp="1"/>
          </p:cNvSpPr>
          <p:nvPr>
            <p:ph type="dt" sz="half" idx="10"/>
          </p:nvPr>
        </p:nvSpPr>
        <p:spPr bwMode="black">
          <a:xfrm>
            <a:off x="262558" y="6401098"/>
            <a:ext cx="6445668" cy="365125"/>
          </a:xfrm>
        </p:spPr>
        <p:txBody>
          <a:bodyPr/>
          <a:lstStyle/>
          <a:p>
            <a:r>
              <a:rPr lang="pt-PT" sz="1400" dirty="0">
                <a:solidFill>
                  <a:schemeClr val="bg1"/>
                </a:solidFill>
              </a:rPr>
              <a:t> </a:t>
            </a:r>
            <a:r>
              <a:rPr lang="pt-PT" sz="1400" dirty="0" smtClean="0">
                <a:solidFill>
                  <a:schemeClr val="bg1"/>
                </a:solidFill>
              </a:rPr>
              <a:t> Integração </a:t>
            </a:r>
            <a:r>
              <a:rPr lang="pt-PT" sz="1400" dirty="0">
                <a:solidFill>
                  <a:schemeClr val="bg1"/>
                </a:solidFill>
              </a:rPr>
              <a:t>de ROS-Industrial num robô </a:t>
            </a:r>
            <a:r>
              <a:rPr lang="pt-PT" sz="1400" dirty="0" smtClean="0">
                <a:solidFill>
                  <a:schemeClr val="bg1"/>
                </a:solidFill>
              </a:rPr>
              <a:t>FANUC para </a:t>
            </a:r>
            <a:r>
              <a:rPr lang="pt-PT" sz="1400" dirty="0">
                <a:solidFill>
                  <a:schemeClr val="bg1"/>
                </a:solidFill>
              </a:rPr>
              <a:t>flexibilizar </a:t>
            </a:r>
            <a:endParaRPr lang="pt-PT" sz="1400" dirty="0" smtClean="0">
              <a:solidFill>
                <a:schemeClr val="bg1"/>
              </a:solidFill>
            </a:endParaRPr>
          </a:p>
          <a:p>
            <a:r>
              <a:rPr lang="pt-PT" sz="1400" dirty="0" smtClean="0">
                <a:solidFill>
                  <a:schemeClr val="bg1"/>
                </a:solidFill>
              </a:rPr>
              <a:t>atividades </a:t>
            </a:r>
            <a:r>
              <a:rPr lang="pt-PT" sz="1400" dirty="0">
                <a:solidFill>
                  <a:schemeClr val="bg1"/>
                </a:solidFill>
              </a:rPr>
              <a:t>de </a:t>
            </a:r>
            <a:r>
              <a:rPr lang="pt-PT" sz="1400" dirty="0" smtClean="0">
                <a:solidFill>
                  <a:schemeClr val="bg1"/>
                </a:solidFill>
              </a:rPr>
              <a:t>cooperação</a:t>
            </a:r>
            <a:endParaRPr lang="pt-PT" sz="1400" dirty="0">
              <a:solidFill>
                <a:schemeClr val="bg1"/>
              </a:solidFill>
            </a:endParaRPr>
          </a:p>
        </p:txBody>
      </p:sp>
      <p:cxnSp>
        <p:nvCxnSpPr>
          <p:cNvPr id="14" name="Conexão recta 13"/>
          <p:cNvCxnSpPr/>
          <p:nvPr/>
        </p:nvCxnSpPr>
        <p:spPr>
          <a:xfrm>
            <a:off x="5303143" y="3717032"/>
            <a:ext cx="143991" cy="36004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cta unidireccional 14"/>
          <p:cNvCxnSpPr/>
          <p:nvPr/>
        </p:nvCxnSpPr>
        <p:spPr>
          <a:xfrm flipV="1">
            <a:off x="5447134" y="3717032"/>
            <a:ext cx="288032" cy="36004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133693" y="836712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 smtClean="0"/>
              <a:t>Calculo de </a:t>
            </a:r>
            <a:endParaRPr lang="pt-PT" sz="2000" b="1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678" y="896470"/>
            <a:ext cx="289238" cy="292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Conexão recta 17"/>
          <p:cNvCxnSpPr/>
          <p:nvPr/>
        </p:nvCxnSpPr>
        <p:spPr>
          <a:xfrm>
            <a:off x="2976" y="849412"/>
            <a:ext cx="12190413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Conexão reta 36"/>
          <p:cNvCxnSpPr/>
          <p:nvPr/>
        </p:nvCxnSpPr>
        <p:spPr>
          <a:xfrm>
            <a:off x="-15633" y="849050"/>
            <a:ext cx="4238631" cy="362"/>
          </a:xfrm>
          <a:prstGeom prst="line">
            <a:avLst/>
          </a:prstGeom>
          <a:ln w="38100">
            <a:solidFill>
              <a:srgbClr val="A3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17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74" y="6309321"/>
            <a:ext cx="12218863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z="1400" smtClean="0">
                <a:solidFill>
                  <a:schemeClr val="bg1"/>
                </a:solidFill>
              </a:rPr>
              <a:t>15</a:t>
            </a:fld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5807174" y="6381330"/>
            <a:ext cx="3860297" cy="365125"/>
          </a:xfrm>
        </p:spPr>
        <p:txBody>
          <a:bodyPr/>
          <a:lstStyle/>
          <a:p>
            <a:r>
              <a:rPr lang="pt-PT" sz="1400" dirty="0" smtClean="0">
                <a:solidFill>
                  <a:schemeClr val="bg1"/>
                </a:solidFill>
              </a:rPr>
              <a:t>Tiago Simões</a:t>
            </a:r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0"/>
            <a:ext cx="12190413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5730" y="-171400"/>
            <a:ext cx="10971372" cy="1143000"/>
          </a:xfrm>
        </p:spPr>
        <p:txBody>
          <a:bodyPr>
            <a:normAutofit/>
          </a:bodyPr>
          <a:lstStyle/>
          <a:p>
            <a:r>
              <a:rPr lang="pt-PT" sz="4000" dirty="0" smtClean="0">
                <a:solidFill>
                  <a:schemeClr val="bg1"/>
                </a:solidFill>
              </a:rPr>
              <a:t>4. Calibrações</a:t>
            </a:r>
            <a:endParaRPr lang="pt-PT" sz="4000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1" y="1307602"/>
            <a:ext cx="3496389" cy="4959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545" y="1306159"/>
            <a:ext cx="3499197" cy="4963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175326" y="5013176"/>
            <a:ext cx="5015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PT" dirty="0" smtClean="0"/>
              <a:t>Criou-se um algoritmo para calcular, automaticamente, a transformação      ;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7128791" y="3429000"/>
            <a:ext cx="5015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PT" dirty="0" smtClean="0"/>
              <a:t>Desenvolveu-se uma ferramenta de calibração;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336" y="5336341"/>
            <a:ext cx="289238" cy="292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7175326" y="4077072"/>
            <a:ext cx="5015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PT" dirty="0" smtClean="0"/>
              <a:t>Desenvolveu-se um algoritmo para movimentar o robô para a posição de calibração;</a:t>
            </a:r>
          </a:p>
        </p:txBody>
      </p:sp>
      <p:sp>
        <p:nvSpPr>
          <p:cNvPr id="15" name="Marcador de Posição da Data 3"/>
          <p:cNvSpPr>
            <a:spLocks noGrp="1"/>
          </p:cNvSpPr>
          <p:nvPr>
            <p:ph type="dt" sz="half" idx="10"/>
          </p:nvPr>
        </p:nvSpPr>
        <p:spPr bwMode="black">
          <a:xfrm>
            <a:off x="262558" y="6401098"/>
            <a:ext cx="6445668" cy="365125"/>
          </a:xfrm>
        </p:spPr>
        <p:txBody>
          <a:bodyPr/>
          <a:lstStyle/>
          <a:p>
            <a:r>
              <a:rPr lang="pt-PT" sz="1400" dirty="0">
                <a:solidFill>
                  <a:schemeClr val="bg1"/>
                </a:solidFill>
              </a:rPr>
              <a:t> </a:t>
            </a:r>
            <a:r>
              <a:rPr lang="pt-PT" sz="1400" dirty="0" smtClean="0">
                <a:solidFill>
                  <a:schemeClr val="bg1"/>
                </a:solidFill>
              </a:rPr>
              <a:t> Integração </a:t>
            </a:r>
            <a:r>
              <a:rPr lang="pt-PT" sz="1400" dirty="0">
                <a:solidFill>
                  <a:schemeClr val="bg1"/>
                </a:solidFill>
              </a:rPr>
              <a:t>de ROS-Industrial num robô </a:t>
            </a:r>
            <a:r>
              <a:rPr lang="pt-PT" sz="1400" dirty="0" smtClean="0">
                <a:solidFill>
                  <a:schemeClr val="bg1"/>
                </a:solidFill>
              </a:rPr>
              <a:t>FANUC para </a:t>
            </a:r>
            <a:r>
              <a:rPr lang="pt-PT" sz="1400" dirty="0">
                <a:solidFill>
                  <a:schemeClr val="bg1"/>
                </a:solidFill>
              </a:rPr>
              <a:t>flexibilizar </a:t>
            </a:r>
            <a:endParaRPr lang="pt-PT" sz="1400" dirty="0" smtClean="0">
              <a:solidFill>
                <a:schemeClr val="bg1"/>
              </a:solidFill>
            </a:endParaRPr>
          </a:p>
          <a:p>
            <a:r>
              <a:rPr lang="pt-PT" sz="1400" dirty="0" smtClean="0">
                <a:solidFill>
                  <a:schemeClr val="bg1"/>
                </a:solidFill>
              </a:rPr>
              <a:t>atividades </a:t>
            </a:r>
            <a:r>
              <a:rPr lang="pt-PT" sz="1400" dirty="0">
                <a:solidFill>
                  <a:schemeClr val="bg1"/>
                </a:solidFill>
              </a:rPr>
              <a:t>de </a:t>
            </a:r>
            <a:r>
              <a:rPr lang="pt-PT" sz="1400" dirty="0" smtClean="0">
                <a:solidFill>
                  <a:schemeClr val="bg1"/>
                </a:solidFill>
              </a:rPr>
              <a:t>cooperação</a:t>
            </a:r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838" y="1675649"/>
            <a:ext cx="5098110" cy="145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6"/>
          <p:cNvSpPr/>
          <p:nvPr/>
        </p:nvSpPr>
        <p:spPr>
          <a:xfrm>
            <a:off x="7679382" y="1628800"/>
            <a:ext cx="648072" cy="6120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Oval 17"/>
          <p:cNvSpPr/>
          <p:nvPr/>
        </p:nvSpPr>
        <p:spPr>
          <a:xfrm>
            <a:off x="9335566" y="1484784"/>
            <a:ext cx="648072" cy="6120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Oval 18"/>
          <p:cNvSpPr/>
          <p:nvPr/>
        </p:nvSpPr>
        <p:spPr>
          <a:xfrm>
            <a:off x="10991750" y="1628800"/>
            <a:ext cx="648072" cy="6120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Oval 19"/>
          <p:cNvSpPr/>
          <p:nvPr/>
        </p:nvSpPr>
        <p:spPr>
          <a:xfrm>
            <a:off x="9335566" y="2636912"/>
            <a:ext cx="648072" cy="61206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1" name="Conexão curva 20"/>
          <p:cNvCxnSpPr/>
          <p:nvPr/>
        </p:nvCxnSpPr>
        <p:spPr>
          <a:xfrm rot="5400000" flipH="1" flipV="1">
            <a:off x="2782838" y="2636912"/>
            <a:ext cx="4176464" cy="2160240"/>
          </a:xfrm>
          <a:prstGeom prst="curvedConnector3">
            <a:avLst>
              <a:gd name="adj1" fmla="val 115277"/>
            </a:avLst>
          </a:prstGeom>
          <a:ln w="762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xão recta unidireccional 21"/>
          <p:cNvCxnSpPr/>
          <p:nvPr/>
        </p:nvCxnSpPr>
        <p:spPr>
          <a:xfrm flipV="1">
            <a:off x="4006974" y="3645024"/>
            <a:ext cx="1080120" cy="2160240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xão recta 22"/>
          <p:cNvCxnSpPr/>
          <p:nvPr/>
        </p:nvCxnSpPr>
        <p:spPr>
          <a:xfrm>
            <a:off x="5303143" y="3717032"/>
            <a:ext cx="143991" cy="36004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xão recta unidireccional 24"/>
          <p:cNvCxnSpPr/>
          <p:nvPr/>
        </p:nvCxnSpPr>
        <p:spPr>
          <a:xfrm flipV="1">
            <a:off x="5447134" y="3717032"/>
            <a:ext cx="288032" cy="36004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xão recta unidireccional 25"/>
          <p:cNvCxnSpPr/>
          <p:nvPr/>
        </p:nvCxnSpPr>
        <p:spPr>
          <a:xfrm flipV="1">
            <a:off x="5807174" y="2132856"/>
            <a:ext cx="72008" cy="1008112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ixaDeTexto 26"/>
          <p:cNvSpPr txBox="1"/>
          <p:nvPr/>
        </p:nvSpPr>
        <p:spPr>
          <a:xfrm>
            <a:off x="133693" y="836712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 smtClean="0"/>
              <a:t>Calculo de </a:t>
            </a:r>
            <a:endParaRPr lang="pt-PT" sz="2000" b="1" dirty="0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678" y="896470"/>
            <a:ext cx="289238" cy="292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Conexão recta 28"/>
          <p:cNvCxnSpPr/>
          <p:nvPr/>
        </p:nvCxnSpPr>
        <p:spPr>
          <a:xfrm>
            <a:off x="2976" y="849412"/>
            <a:ext cx="12190413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onexão reta 36"/>
          <p:cNvCxnSpPr/>
          <p:nvPr/>
        </p:nvCxnSpPr>
        <p:spPr>
          <a:xfrm>
            <a:off x="-15633" y="849050"/>
            <a:ext cx="4886703" cy="362"/>
          </a:xfrm>
          <a:prstGeom prst="line">
            <a:avLst/>
          </a:prstGeom>
          <a:ln w="38100">
            <a:solidFill>
              <a:srgbClr val="A3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722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74" y="6309321"/>
            <a:ext cx="12218863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z="1400" smtClean="0">
                <a:solidFill>
                  <a:schemeClr val="bg1"/>
                </a:solidFill>
              </a:rPr>
              <a:t>16</a:t>
            </a:fld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5807174" y="6381330"/>
            <a:ext cx="3860297" cy="365125"/>
          </a:xfrm>
        </p:spPr>
        <p:txBody>
          <a:bodyPr/>
          <a:lstStyle/>
          <a:p>
            <a:r>
              <a:rPr lang="pt-PT" sz="1400" dirty="0" smtClean="0">
                <a:solidFill>
                  <a:schemeClr val="bg1"/>
                </a:solidFill>
              </a:rPr>
              <a:t>Tiago Simões</a:t>
            </a:r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0"/>
            <a:ext cx="12190413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5730" y="-171400"/>
            <a:ext cx="10971372" cy="1143000"/>
          </a:xfrm>
        </p:spPr>
        <p:txBody>
          <a:bodyPr>
            <a:normAutofit/>
          </a:bodyPr>
          <a:lstStyle/>
          <a:p>
            <a:r>
              <a:rPr lang="pt-PT" sz="4000" dirty="0" smtClean="0">
                <a:solidFill>
                  <a:schemeClr val="bg1"/>
                </a:solidFill>
              </a:rPr>
              <a:t>4. Calibrações</a:t>
            </a:r>
            <a:endParaRPr lang="pt-PT" sz="4000" dirty="0">
              <a:solidFill>
                <a:schemeClr val="bg1"/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3" y="1182465"/>
            <a:ext cx="3865036" cy="469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662" y="1183032"/>
            <a:ext cx="3864570" cy="4694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8044909" y="4324454"/>
            <a:ext cx="4145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1º) Determinação da transformação geométrica        ;</a:t>
            </a:r>
            <a:endParaRPr lang="pt-PT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8129686" y="5230941"/>
            <a:ext cx="4145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2</a:t>
            </a:r>
            <a:r>
              <a:rPr lang="pt-PT" dirty="0" smtClean="0"/>
              <a:t>º) Determinação da transformação geométrica       ; </a:t>
            </a:r>
            <a:endParaRPr lang="pt-P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654" y="4676762"/>
            <a:ext cx="325475" cy="22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220" y="5603528"/>
            <a:ext cx="321378" cy="20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Marcador de Posição da Data 3"/>
          <p:cNvSpPr>
            <a:spLocks noGrp="1"/>
          </p:cNvSpPr>
          <p:nvPr>
            <p:ph type="dt" sz="half" idx="10"/>
          </p:nvPr>
        </p:nvSpPr>
        <p:spPr bwMode="black">
          <a:xfrm>
            <a:off x="262558" y="6401098"/>
            <a:ext cx="6445668" cy="365125"/>
          </a:xfrm>
        </p:spPr>
        <p:txBody>
          <a:bodyPr/>
          <a:lstStyle/>
          <a:p>
            <a:r>
              <a:rPr lang="pt-PT" sz="1400" dirty="0">
                <a:solidFill>
                  <a:schemeClr val="bg1"/>
                </a:solidFill>
              </a:rPr>
              <a:t> </a:t>
            </a:r>
            <a:r>
              <a:rPr lang="pt-PT" sz="1400" dirty="0" smtClean="0">
                <a:solidFill>
                  <a:schemeClr val="bg1"/>
                </a:solidFill>
              </a:rPr>
              <a:t> Integração </a:t>
            </a:r>
            <a:r>
              <a:rPr lang="pt-PT" sz="1400" dirty="0">
                <a:solidFill>
                  <a:schemeClr val="bg1"/>
                </a:solidFill>
              </a:rPr>
              <a:t>de ROS-Industrial num robô </a:t>
            </a:r>
            <a:r>
              <a:rPr lang="pt-PT" sz="1400" dirty="0" smtClean="0">
                <a:solidFill>
                  <a:schemeClr val="bg1"/>
                </a:solidFill>
              </a:rPr>
              <a:t>FANUC para </a:t>
            </a:r>
            <a:r>
              <a:rPr lang="pt-PT" sz="1400" dirty="0">
                <a:solidFill>
                  <a:schemeClr val="bg1"/>
                </a:solidFill>
              </a:rPr>
              <a:t>flexibilizar </a:t>
            </a:r>
            <a:endParaRPr lang="pt-PT" sz="1400" dirty="0" smtClean="0">
              <a:solidFill>
                <a:schemeClr val="bg1"/>
              </a:solidFill>
            </a:endParaRPr>
          </a:p>
          <a:p>
            <a:r>
              <a:rPr lang="pt-PT" sz="1400" dirty="0" smtClean="0">
                <a:solidFill>
                  <a:schemeClr val="bg1"/>
                </a:solidFill>
              </a:rPr>
              <a:t>atividades </a:t>
            </a:r>
            <a:r>
              <a:rPr lang="pt-PT" sz="1400" dirty="0">
                <a:solidFill>
                  <a:schemeClr val="bg1"/>
                </a:solidFill>
              </a:rPr>
              <a:t>de </a:t>
            </a:r>
            <a:r>
              <a:rPr lang="pt-PT" sz="1400" dirty="0" smtClean="0">
                <a:solidFill>
                  <a:schemeClr val="bg1"/>
                </a:solidFill>
              </a:rPr>
              <a:t>cooperação</a:t>
            </a:r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063" y="1224802"/>
            <a:ext cx="4377963" cy="133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453" y="3424998"/>
            <a:ext cx="3971181" cy="29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Conexão recta unidireccional 17"/>
          <p:cNvCxnSpPr/>
          <p:nvPr/>
        </p:nvCxnSpPr>
        <p:spPr>
          <a:xfrm flipV="1">
            <a:off x="6743278" y="4651135"/>
            <a:ext cx="72008" cy="650073"/>
          </a:xfrm>
          <a:prstGeom prst="straightConnector1">
            <a:avLst/>
          </a:prstGeom>
          <a:ln w="57150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8644944" y="1191633"/>
            <a:ext cx="589156" cy="5564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Oval 21"/>
          <p:cNvSpPr/>
          <p:nvPr/>
        </p:nvSpPr>
        <p:spPr>
          <a:xfrm>
            <a:off x="9734910" y="2110932"/>
            <a:ext cx="535596" cy="50584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Oval 22"/>
          <p:cNvSpPr/>
          <p:nvPr/>
        </p:nvSpPr>
        <p:spPr>
          <a:xfrm>
            <a:off x="10776890" y="1224802"/>
            <a:ext cx="535596" cy="5058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Rectângulo 3"/>
          <p:cNvSpPr/>
          <p:nvPr/>
        </p:nvSpPr>
        <p:spPr>
          <a:xfrm>
            <a:off x="8009749" y="3284984"/>
            <a:ext cx="1800200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Rectângulo 25"/>
          <p:cNvSpPr/>
          <p:nvPr/>
        </p:nvSpPr>
        <p:spPr>
          <a:xfrm>
            <a:off x="10237802" y="3284984"/>
            <a:ext cx="1800200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Oval 4"/>
          <p:cNvSpPr/>
          <p:nvPr/>
        </p:nvSpPr>
        <p:spPr>
          <a:xfrm>
            <a:off x="10776890" y="1224802"/>
            <a:ext cx="535596" cy="50584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9" name="Conexão recta unidireccional 8"/>
          <p:cNvCxnSpPr/>
          <p:nvPr/>
        </p:nvCxnSpPr>
        <p:spPr>
          <a:xfrm flipH="1" flipV="1">
            <a:off x="5591150" y="1628800"/>
            <a:ext cx="1080120" cy="3672408"/>
          </a:xfrm>
          <a:prstGeom prst="straightConnector1">
            <a:avLst/>
          </a:prstGeom>
          <a:ln w="57150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8644944" y="1180616"/>
            <a:ext cx="589156" cy="5564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Oval 11"/>
          <p:cNvSpPr/>
          <p:nvPr/>
        </p:nvSpPr>
        <p:spPr>
          <a:xfrm>
            <a:off x="9723276" y="2116868"/>
            <a:ext cx="546125" cy="4760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2" name="CaixaDeTexto 31"/>
          <p:cNvSpPr txBox="1"/>
          <p:nvPr/>
        </p:nvSpPr>
        <p:spPr>
          <a:xfrm>
            <a:off x="133693" y="836712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 smtClean="0"/>
              <a:t>Calculo de </a:t>
            </a:r>
            <a:endParaRPr lang="pt-PT" sz="2000" b="1" dirty="0"/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340" y="933899"/>
            <a:ext cx="321378" cy="20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34"/>
          <p:cNvSpPr/>
          <p:nvPr/>
        </p:nvSpPr>
        <p:spPr>
          <a:xfrm>
            <a:off x="7989448" y="3333173"/>
            <a:ext cx="535596" cy="50584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7" name="Oval 36"/>
          <p:cNvSpPr/>
          <p:nvPr/>
        </p:nvSpPr>
        <p:spPr>
          <a:xfrm>
            <a:off x="8637520" y="3344190"/>
            <a:ext cx="535596" cy="5058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8" name="Oval 37"/>
          <p:cNvSpPr/>
          <p:nvPr/>
        </p:nvSpPr>
        <p:spPr>
          <a:xfrm>
            <a:off x="9232018" y="3356992"/>
            <a:ext cx="535596" cy="5058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9" name="Oval 38"/>
          <p:cNvSpPr/>
          <p:nvPr/>
        </p:nvSpPr>
        <p:spPr>
          <a:xfrm>
            <a:off x="10240130" y="3333173"/>
            <a:ext cx="535596" cy="50584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1" name="Oval 40"/>
          <p:cNvSpPr/>
          <p:nvPr/>
        </p:nvSpPr>
        <p:spPr>
          <a:xfrm>
            <a:off x="10888202" y="3318035"/>
            <a:ext cx="535596" cy="5058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3" name="Oval 42"/>
          <p:cNvSpPr/>
          <p:nvPr/>
        </p:nvSpPr>
        <p:spPr>
          <a:xfrm>
            <a:off x="11503316" y="3311139"/>
            <a:ext cx="535596" cy="5058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0" name="CaixaDeTexto 39"/>
          <p:cNvSpPr txBox="1"/>
          <p:nvPr/>
        </p:nvSpPr>
        <p:spPr>
          <a:xfrm>
            <a:off x="8571166" y="3933056"/>
            <a:ext cx="6773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1400" dirty="0" err="1" smtClean="0"/>
              <a:t>Eq</a:t>
            </a:r>
            <a:r>
              <a:rPr lang="pt-PT" sz="1400" dirty="0" smtClean="0"/>
              <a:t>. 4.3</a:t>
            </a:r>
            <a:endParaRPr lang="pt-PT" sz="1400" dirty="0"/>
          </a:p>
        </p:txBody>
      </p:sp>
      <p:sp>
        <p:nvSpPr>
          <p:cNvPr id="42" name="CaixaDeTexto 41"/>
          <p:cNvSpPr txBox="1"/>
          <p:nvPr/>
        </p:nvSpPr>
        <p:spPr>
          <a:xfrm>
            <a:off x="8301526" y="2617167"/>
            <a:ext cx="3343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 err="1" smtClean="0"/>
              <a:t>Fig</a:t>
            </a:r>
            <a:r>
              <a:rPr lang="pt-PT" sz="1400" dirty="0" smtClean="0"/>
              <a:t> 4.3: Grafo de transformação geométrica</a:t>
            </a:r>
            <a:endParaRPr lang="pt-PT" sz="1400" dirty="0"/>
          </a:p>
        </p:txBody>
      </p:sp>
      <p:sp>
        <p:nvSpPr>
          <p:cNvPr id="46" name="CaixaDeTexto 45"/>
          <p:cNvSpPr txBox="1"/>
          <p:nvPr/>
        </p:nvSpPr>
        <p:spPr>
          <a:xfrm>
            <a:off x="10816558" y="3933056"/>
            <a:ext cx="6773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1400" dirty="0" err="1" smtClean="0"/>
              <a:t>Eq</a:t>
            </a:r>
            <a:r>
              <a:rPr lang="pt-PT" sz="1400" dirty="0" smtClean="0"/>
              <a:t>. 4.4</a:t>
            </a:r>
            <a:endParaRPr lang="pt-PT" sz="1400" dirty="0"/>
          </a:p>
        </p:txBody>
      </p:sp>
      <p:cxnSp>
        <p:nvCxnSpPr>
          <p:cNvPr id="47" name="Conexão recta 46"/>
          <p:cNvCxnSpPr/>
          <p:nvPr/>
        </p:nvCxnSpPr>
        <p:spPr>
          <a:xfrm>
            <a:off x="2976" y="849412"/>
            <a:ext cx="12190413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8" name="Conexão reta 36"/>
          <p:cNvCxnSpPr/>
          <p:nvPr/>
        </p:nvCxnSpPr>
        <p:spPr>
          <a:xfrm flipV="1">
            <a:off x="-15633" y="836712"/>
            <a:ext cx="5606783" cy="12338"/>
          </a:xfrm>
          <a:prstGeom prst="line">
            <a:avLst/>
          </a:prstGeom>
          <a:ln w="38100">
            <a:solidFill>
              <a:srgbClr val="A3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316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4" grpId="0" animBg="1"/>
      <p:bldP spid="4" grpId="1" animBg="1"/>
      <p:bldP spid="26" grpId="0" animBg="1"/>
      <p:bldP spid="5" grpId="0" animBg="1"/>
      <p:bldP spid="11" grpId="0" animBg="1"/>
      <p:bldP spid="12" grpId="0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41" grpId="0" animBg="1"/>
      <p:bldP spid="43" grpId="0" animBg="1"/>
      <p:bldP spid="40" grpId="0"/>
      <p:bldP spid="42" grpId="0"/>
      <p:bldP spid="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74" y="6309321"/>
            <a:ext cx="12218863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z="1400" smtClean="0">
                <a:solidFill>
                  <a:schemeClr val="bg1"/>
                </a:solidFill>
              </a:rPr>
              <a:t>17</a:t>
            </a:fld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5807174" y="6381330"/>
            <a:ext cx="3860297" cy="365125"/>
          </a:xfrm>
        </p:spPr>
        <p:txBody>
          <a:bodyPr/>
          <a:lstStyle/>
          <a:p>
            <a:r>
              <a:rPr lang="pt-PT" sz="1400" dirty="0" smtClean="0">
                <a:solidFill>
                  <a:schemeClr val="bg1"/>
                </a:solidFill>
              </a:rPr>
              <a:t>Tiago Simões</a:t>
            </a:r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0"/>
            <a:ext cx="12190413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5730" y="-171400"/>
            <a:ext cx="10971372" cy="1143000"/>
          </a:xfrm>
        </p:spPr>
        <p:txBody>
          <a:bodyPr>
            <a:normAutofit/>
          </a:bodyPr>
          <a:lstStyle/>
          <a:p>
            <a:r>
              <a:rPr lang="pt-PT" sz="4000" dirty="0">
                <a:solidFill>
                  <a:schemeClr val="bg1"/>
                </a:solidFill>
              </a:rPr>
              <a:t>5</a:t>
            </a:r>
            <a:r>
              <a:rPr lang="pt-PT" sz="4000" dirty="0" smtClean="0">
                <a:solidFill>
                  <a:schemeClr val="bg1"/>
                </a:solidFill>
              </a:rPr>
              <a:t>. Perceção visual</a:t>
            </a:r>
            <a:endParaRPr lang="pt-PT" sz="4000" dirty="0">
              <a:solidFill>
                <a:schemeClr val="bg1"/>
              </a:solidFill>
            </a:endParaRPr>
          </a:p>
        </p:txBody>
      </p:sp>
      <p:sp>
        <p:nvSpPr>
          <p:cNvPr id="9" name="Marcador de Posição da Data 3"/>
          <p:cNvSpPr>
            <a:spLocks noGrp="1"/>
          </p:cNvSpPr>
          <p:nvPr>
            <p:ph type="dt" sz="half" idx="10"/>
          </p:nvPr>
        </p:nvSpPr>
        <p:spPr bwMode="black">
          <a:xfrm>
            <a:off x="262558" y="6401098"/>
            <a:ext cx="6445668" cy="365125"/>
          </a:xfrm>
        </p:spPr>
        <p:txBody>
          <a:bodyPr/>
          <a:lstStyle/>
          <a:p>
            <a:r>
              <a:rPr lang="pt-PT" sz="1400" dirty="0">
                <a:solidFill>
                  <a:schemeClr val="bg1"/>
                </a:solidFill>
              </a:rPr>
              <a:t> </a:t>
            </a:r>
            <a:r>
              <a:rPr lang="pt-PT" sz="1400" dirty="0" smtClean="0">
                <a:solidFill>
                  <a:schemeClr val="bg1"/>
                </a:solidFill>
              </a:rPr>
              <a:t> Integração </a:t>
            </a:r>
            <a:r>
              <a:rPr lang="pt-PT" sz="1400" dirty="0">
                <a:solidFill>
                  <a:schemeClr val="bg1"/>
                </a:solidFill>
              </a:rPr>
              <a:t>de ROS-Industrial num robô </a:t>
            </a:r>
            <a:r>
              <a:rPr lang="pt-PT" sz="1400" dirty="0" smtClean="0">
                <a:solidFill>
                  <a:schemeClr val="bg1"/>
                </a:solidFill>
              </a:rPr>
              <a:t>FANUC para </a:t>
            </a:r>
            <a:r>
              <a:rPr lang="pt-PT" sz="1400" dirty="0">
                <a:solidFill>
                  <a:schemeClr val="bg1"/>
                </a:solidFill>
              </a:rPr>
              <a:t>flexibilizar </a:t>
            </a:r>
            <a:endParaRPr lang="pt-PT" sz="1400" dirty="0" smtClean="0">
              <a:solidFill>
                <a:schemeClr val="bg1"/>
              </a:solidFill>
            </a:endParaRPr>
          </a:p>
          <a:p>
            <a:r>
              <a:rPr lang="pt-PT" sz="1400" dirty="0" smtClean="0">
                <a:solidFill>
                  <a:schemeClr val="bg1"/>
                </a:solidFill>
              </a:rPr>
              <a:t>atividades </a:t>
            </a:r>
            <a:r>
              <a:rPr lang="pt-PT" sz="1400" dirty="0">
                <a:solidFill>
                  <a:schemeClr val="bg1"/>
                </a:solidFill>
              </a:rPr>
              <a:t>de </a:t>
            </a:r>
            <a:r>
              <a:rPr lang="pt-PT" sz="1400" dirty="0" smtClean="0">
                <a:solidFill>
                  <a:schemeClr val="bg1"/>
                </a:solidFill>
              </a:rPr>
              <a:t>cooperação</a:t>
            </a:r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Users\Tiago Simões\Dropbox\Isabel_fotos\S0 - Cop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" y="836712"/>
            <a:ext cx="12198325" cy="533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Tiago Simões\Dropbox\Isabel_fotos\S21 - Cop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4" y="836712"/>
            <a:ext cx="12198325" cy="533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Tiago Simões\Dropbox\Isabel_fotos\S21 - Cop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" y="836712"/>
            <a:ext cx="12198325" cy="533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585567" y="2831604"/>
            <a:ext cx="3540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Metodologia por nuvens de </a:t>
            </a:r>
            <a:r>
              <a:rPr lang="pt-PT" dirty="0" smtClean="0"/>
              <a:t>pontos</a:t>
            </a:r>
            <a:endParaRPr lang="pt-PT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74" y="3284984"/>
            <a:ext cx="3926441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Conexão recta 13"/>
          <p:cNvCxnSpPr/>
          <p:nvPr/>
        </p:nvCxnSpPr>
        <p:spPr>
          <a:xfrm flipH="1">
            <a:off x="4655046" y="1700808"/>
            <a:ext cx="2664296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cta 14"/>
          <p:cNvCxnSpPr/>
          <p:nvPr/>
        </p:nvCxnSpPr>
        <p:spPr>
          <a:xfrm>
            <a:off x="4655046" y="2060848"/>
            <a:ext cx="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em ângulos rectos 15"/>
          <p:cNvCxnSpPr>
            <a:endCxn id="12" idx="0"/>
          </p:cNvCxnSpPr>
          <p:nvPr/>
        </p:nvCxnSpPr>
        <p:spPr>
          <a:xfrm rot="10800000" flipV="1">
            <a:off x="2356020" y="2420888"/>
            <a:ext cx="2299026" cy="410716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5323474" y="2827865"/>
            <a:ext cx="2970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Metodologia por imagens </a:t>
            </a:r>
            <a:r>
              <a:rPr lang="pt-PT" dirty="0" smtClean="0"/>
              <a:t>2D</a:t>
            </a:r>
            <a:endParaRPr lang="pt-PT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956" y="3284984"/>
            <a:ext cx="3639538" cy="2888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Conexão em ângulos rectos 18"/>
          <p:cNvCxnSpPr>
            <a:endCxn id="17" idx="0"/>
          </p:cNvCxnSpPr>
          <p:nvPr/>
        </p:nvCxnSpPr>
        <p:spPr>
          <a:xfrm>
            <a:off x="4655046" y="2420888"/>
            <a:ext cx="2153482" cy="406977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552580" y="2712559"/>
            <a:ext cx="3634428" cy="6074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1" name="Conexão recta 20"/>
          <p:cNvCxnSpPr/>
          <p:nvPr/>
        </p:nvCxnSpPr>
        <p:spPr>
          <a:xfrm>
            <a:off x="2976" y="849412"/>
            <a:ext cx="12190413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Conexão reta 36"/>
          <p:cNvCxnSpPr>
            <a:endCxn id="11" idx="0"/>
          </p:cNvCxnSpPr>
          <p:nvPr/>
        </p:nvCxnSpPr>
        <p:spPr>
          <a:xfrm flipV="1">
            <a:off x="-15633" y="836712"/>
            <a:ext cx="6132357" cy="12338"/>
          </a:xfrm>
          <a:prstGeom prst="line">
            <a:avLst/>
          </a:prstGeom>
          <a:ln w="38100">
            <a:solidFill>
              <a:srgbClr val="A3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623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894" y="1124744"/>
            <a:ext cx="4680520" cy="493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74" y="6309321"/>
            <a:ext cx="12218863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z="1400" smtClean="0">
                <a:solidFill>
                  <a:schemeClr val="bg1"/>
                </a:solidFill>
              </a:rPr>
              <a:t>18</a:t>
            </a:fld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5807174" y="6381330"/>
            <a:ext cx="3860297" cy="365125"/>
          </a:xfrm>
        </p:spPr>
        <p:txBody>
          <a:bodyPr/>
          <a:lstStyle/>
          <a:p>
            <a:r>
              <a:rPr lang="pt-PT" sz="1400" dirty="0" smtClean="0">
                <a:solidFill>
                  <a:schemeClr val="bg1"/>
                </a:solidFill>
              </a:rPr>
              <a:t>Tiago Simões</a:t>
            </a:r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0"/>
            <a:ext cx="12190413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4071362" y="2996952"/>
            <a:ext cx="2959948" cy="15121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rgbClr val="FF0000"/>
              </a:solidFill>
            </a:endParaRPr>
          </a:p>
        </p:txBody>
      </p:sp>
      <p:sp>
        <p:nvSpPr>
          <p:cNvPr id="11" name="Marcador de Posição da Data 3"/>
          <p:cNvSpPr>
            <a:spLocks noGrp="1"/>
          </p:cNvSpPr>
          <p:nvPr>
            <p:ph type="dt" sz="half" idx="10"/>
          </p:nvPr>
        </p:nvSpPr>
        <p:spPr bwMode="black">
          <a:xfrm>
            <a:off x="262558" y="6401098"/>
            <a:ext cx="6445668" cy="365125"/>
          </a:xfrm>
        </p:spPr>
        <p:txBody>
          <a:bodyPr/>
          <a:lstStyle/>
          <a:p>
            <a:r>
              <a:rPr lang="pt-PT" sz="1400" dirty="0">
                <a:solidFill>
                  <a:schemeClr val="bg1"/>
                </a:solidFill>
              </a:rPr>
              <a:t> </a:t>
            </a:r>
            <a:r>
              <a:rPr lang="pt-PT" sz="1400" dirty="0" smtClean="0">
                <a:solidFill>
                  <a:schemeClr val="bg1"/>
                </a:solidFill>
              </a:rPr>
              <a:t> Integração </a:t>
            </a:r>
            <a:r>
              <a:rPr lang="pt-PT" sz="1400" dirty="0">
                <a:solidFill>
                  <a:schemeClr val="bg1"/>
                </a:solidFill>
              </a:rPr>
              <a:t>de ROS-Industrial num robô </a:t>
            </a:r>
            <a:r>
              <a:rPr lang="pt-PT" sz="1400" dirty="0" smtClean="0">
                <a:solidFill>
                  <a:schemeClr val="bg1"/>
                </a:solidFill>
              </a:rPr>
              <a:t>FANUC para </a:t>
            </a:r>
            <a:r>
              <a:rPr lang="pt-PT" sz="1400" dirty="0">
                <a:solidFill>
                  <a:schemeClr val="bg1"/>
                </a:solidFill>
              </a:rPr>
              <a:t>flexibilizar </a:t>
            </a:r>
            <a:endParaRPr lang="pt-PT" sz="1400" dirty="0" smtClean="0">
              <a:solidFill>
                <a:schemeClr val="bg1"/>
              </a:solidFill>
            </a:endParaRPr>
          </a:p>
          <a:p>
            <a:r>
              <a:rPr lang="pt-PT" sz="1400" dirty="0" smtClean="0">
                <a:solidFill>
                  <a:schemeClr val="bg1"/>
                </a:solidFill>
              </a:rPr>
              <a:t>atividades </a:t>
            </a:r>
            <a:r>
              <a:rPr lang="pt-PT" sz="1400" dirty="0">
                <a:solidFill>
                  <a:schemeClr val="bg1"/>
                </a:solidFill>
              </a:rPr>
              <a:t>de </a:t>
            </a:r>
            <a:r>
              <a:rPr lang="pt-PT" sz="1400" dirty="0" smtClean="0">
                <a:solidFill>
                  <a:schemeClr val="bg1"/>
                </a:solidFill>
              </a:rPr>
              <a:t>cooperação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595730" y="-171400"/>
            <a:ext cx="10971372" cy="1143000"/>
          </a:xfrm>
        </p:spPr>
        <p:txBody>
          <a:bodyPr>
            <a:normAutofit/>
          </a:bodyPr>
          <a:lstStyle/>
          <a:p>
            <a:r>
              <a:rPr lang="pt-PT" sz="4000" dirty="0">
                <a:solidFill>
                  <a:schemeClr val="bg1"/>
                </a:solidFill>
              </a:rPr>
              <a:t>5</a:t>
            </a:r>
            <a:r>
              <a:rPr lang="pt-PT" sz="4000" dirty="0" smtClean="0">
                <a:solidFill>
                  <a:schemeClr val="bg1"/>
                </a:solidFill>
              </a:rPr>
              <a:t>. Perceção visual </a:t>
            </a:r>
            <a:r>
              <a:rPr lang="pt-PT" sz="2400" dirty="0">
                <a:solidFill>
                  <a:schemeClr val="bg1"/>
                </a:solidFill>
              </a:rPr>
              <a:t>(</a:t>
            </a:r>
            <a:r>
              <a:rPr lang="pt-PT" sz="2400" dirty="0" smtClean="0">
                <a:solidFill>
                  <a:schemeClr val="bg1"/>
                </a:solidFill>
              </a:rPr>
              <a:t>Metodologia </a:t>
            </a:r>
            <a:r>
              <a:rPr lang="pt-PT" sz="2400" dirty="0">
                <a:solidFill>
                  <a:schemeClr val="bg1"/>
                </a:solidFill>
              </a:rPr>
              <a:t>por nuvens de </a:t>
            </a:r>
            <a:r>
              <a:rPr lang="pt-PT" sz="2400" dirty="0" smtClean="0">
                <a:solidFill>
                  <a:schemeClr val="bg1"/>
                </a:solidFill>
              </a:rPr>
              <a:t>pontos)</a:t>
            </a:r>
            <a:endParaRPr lang="pt-PT" sz="2400" dirty="0">
              <a:solidFill>
                <a:schemeClr val="bg1"/>
              </a:solidFill>
            </a:endParaRPr>
          </a:p>
        </p:txBody>
      </p:sp>
      <p:cxnSp>
        <p:nvCxnSpPr>
          <p:cNvPr id="10" name="Conexão recta 9"/>
          <p:cNvCxnSpPr/>
          <p:nvPr/>
        </p:nvCxnSpPr>
        <p:spPr>
          <a:xfrm>
            <a:off x="2976" y="849412"/>
            <a:ext cx="12190413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Conexão reta 36"/>
          <p:cNvCxnSpPr/>
          <p:nvPr/>
        </p:nvCxnSpPr>
        <p:spPr>
          <a:xfrm>
            <a:off x="-15633" y="849050"/>
            <a:ext cx="6686903" cy="362"/>
          </a:xfrm>
          <a:prstGeom prst="line">
            <a:avLst/>
          </a:prstGeom>
          <a:ln w="38100">
            <a:solidFill>
              <a:srgbClr val="A3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47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06" y="1124744"/>
            <a:ext cx="4730712" cy="498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74" y="6309321"/>
            <a:ext cx="12218863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0"/>
            <a:ext cx="12190413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z="1400" smtClean="0">
                <a:solidFill>
                  <a:schemeClr val="bg1"/>
                </a:solidFill>
              </a:rPr>
              <a:t>19</a:t>
            </a:fld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5807174" y="6381330"/>
            <a:ext cx="3860297" cy="365125"/>
          </a:xfrm>
        </p:spPr>
        <p:txBody>
          <a:bodyPr/>
          <a:lstStyle/>
          <a:p>
            <a:r>
              <a:rPr lang="pt-PT" sz="1400" dirty="0" smtClean="0">
                <a:solidFill>
                  <a:schemeClr val="bg1"/>
                </a:solidFill>
              </a:rPr>
              <a:t>Tiago Simões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105169" y="1132998"/>
            <a:ext cx="3664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Limitar os pontos recebidos em x e y;</a:t>
            </a:r>
            <a:endParaRPr lang="pt-PT" dirty="0"/>
          </a:p>
        </p:txBody>
      </p:sp>
      <p:cxnSp>
        <p:nvCxnSpPr>
          <p:cNvPr id="8" name="Conexão recta 7"/>
          <p:cNvCxnSpPr/>
          <p:nvPr/>
        </p:nvCxnSpPr>
        <p:spPr>
          <a:xfrm flipH="1">
            <a:off x="3934966" y="3612596"/>
            <a:ext cx="13681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xão em ângulos rectos 10"/>
          <p:cNvCxnSpPr>
            <a:endCxn id="3" idx="1"/>
          </p:cNvCxnSpPr>
          <p:nvPr/>
        </p:nvCxnSpPr>
        <p:spPr>
          <a:xfrm flipV="1">
            <a:off x="5303118" y="1317664"/>
            <a:ext cx="802051" cy="2294932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449" y="2358806"/>
            <a:ext cx="3142208" cy="230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543" y="2340619"/>
            <a:ext cx="3176335" cy="233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Marcador de Posição da Data 3"/>
          <p:cNvSpPr>
            <a:spLocks noGrp="1"/>
          </p:cNvSpPr>
          <p:nvPr>
            <p:ph type="dt" sz="half" idx="10"/>
          </p:nvPr>
        </p:nvSpPr>
        <p:spPr bwMode="black">
          <a:xfrm>
            <a:off x="262558" y="6401098"/>
            <a:ext cx="6445668" cy="365125"/>
          </a:xfrm>
        </p:spPr>
        <p:txBody>
          <a:bodyPr/>
          <a:lstStyle/>
          <a:p>
            <a:r>
              <a:rPr lang="pt-PT" sz="1400" dirty="0">
                <a:solidFill>
                  <a:schemeClr val="bg1"/>
                </a:solidFill>
              </a:rPr>
              <a:t> </a:t>
            </a:r>
            <a:r>
              <a:rPr lang="pt-PT" sz="1400" dirty="0" smtClean="0">
                <a:solidFill>
                  <a:schemeClr val="bg1"/>
                </a:solidFill>
              </a:rPr>
              <a:t> Integração </a:t>
            </a:r>
            <a:r>
              <a:rPr lang="pt-PT" sz="1400" dirty="0">
                <a:solidFill>
                  <a:schemeClr val="bg1"/>
                </a:solidFill>
              </a:rPr>
              <a:t>de ROS-Industrial num robô </a:t>
            </a:r>
            <a:r>
              <a:rPr lang="pt-PT" sz="1400" dirty="0" smtClean="0">
                <a:solidFill>
                  <a:schemeClr val="bg1"/>
                </a:solidFill>
              </a:rPr>
              <a:t>FANUC para </a:t>
            </a:r>
            <a:r>
              <a:rPr lang="pt-PT" sz="1400" dirty="0">
                <a:solidFill>
                  <a:schemeClr val="bg1"/>
                </a:solidFill>
              </a:rPr>
              <a:t>flexibilizar </a:t>
            </a:r>
            <a:endParaRPr lang="pt-PT" sz="1400" dirty="0" smtClean="0">
              <a:solidFill>
                <a:schemeClr val="bg1"/>
              </a:solidFill>
            </a:endParaRPr>
          </a:p>
          <a:p>
            <a:r>
              <a:rPr lang="pt-PT" sz="1400" dirty="0" smtClean="0">
                <a:solidFill>
                  <a:schemeClr val="bg1"/>
                </a:solidFill>
              </a:rPr>
              <a:t>atividades </a:t>
            </a:r>
            <a:r>
              <a:rPr lang="pt-PT" sz="1400" dirty="0">
                <a:solidFill>
                  <a:schemeClr val="bg1"/>
                </a:solidFill>
              </a:rPr>
              <a:t>de </a:t>
            </a:r>
            <a:r>
              <a:rPr lang="pt-PT" sz="1400" dirty="0" smtClean="0">
                <a:solidFill>
                  <a:schemeClr val="bg1"/>
                </a:solidFill>
              </a:rPr>
              <a:t>cooperação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595730" y="-171400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000" smtClean="0">
                <a:solidFill>
                  <a:schemeClr val="bg1"/>
                </a:solidFill>
              </a:rPr>
              <a:t>5. Perceção visual </a:t>
            </a:r>
            <a:r>
              <a:rPr lang="pt-PT" sz="2400" smtClean="0">
                <a:solidFill>
                  <a:schemeClr val="bg1"/>
                </a:solidFill>
              </a:rPr>
              <a:t>(Metodologia por nuvens de pontos)</a:t>
            </a:r>
            <a:endParaRPr lang="pt-PT" sz="2400" dirty="0">
              <a:solidFill>
                <a:schemeClr val="bg1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6095206" y="1494076"/>
            <a:ext cx="6095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Filtra apenas pontos que pertencem à mesa de trabalho;</a:t>
            </a:r>
            <a:endParaRPr lang="pt-PT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533" y="2024669"/>
            <a:ext cx="5242247" cy="410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Conexão em ângulos rectos 19"/>
          <p:cNvCxnSpPr/>
          <p:nvPr/>
        </p:nvCxnSpPr>
        <p:spPr>
          <a:xfrm rot="5400000" flipH="1" flipV="1">
            <a:off x="4936872" y="2454267"/>
            <a:ext cx="1925604" cy="391063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933" y="2293836"/>
            <a:ext cx="4605016" cy="387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ixaDeTexto 25"/>
          <p:cNvSpPr txBox="1"/>
          <p:nvPr/>
        </p:nvSpPr>
        <p:spPr>
          <a:xfrm>
            <a:off x="6095206" y="1862370"/>
            <a:ext cx="5318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Filtra os pontos que pertencem ao tabuleiro de xadrez;</a:t>
            </a:r>
            <a:endParaRPr lang="pt-PT" dirty="0"/>
          </a:p>
        </p:txBody>
      </p:sp>
      <p:cxnSp>
        <p:nvCxnSpPr>
          <p:cNvPr id="27" name="Conexão em ângulos rectos 26"/>
          <p:cNvCxnSpPr>
            <a:endCxn id="26" idx="1"/>
          </p:cNvCxnSpPr>
          <p:nvPr/>
        </p:nvCxnSpPr>
        <p:spPr>
          <a:xfrm rot="5400000" flipH="1" flipV="1">
            <a:off x="5225727" y="2525453"/>
            <a:ext cx="1347895" cy="391063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27"/>
          <p:cNvSpPr txBox="1"/>
          <p:nvPr/>
        </p:nvSpPr>
        <p:spPr>
          <a:xfrm>
            <a:off x="6093589" y="2213118"/>
            <a:ext cx="368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Isola as peças presentes no tabuleiro;</a:t>
            </a:r>
            <a:endParaRPr lang="pt-PT" dirty="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040" y="2669135"/>
            <a:ext cx="3869686" cy="344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Conexão em ângulos rectos 29"/>
          <p:cNvCxnSpPr>
            <a:endCxn id="28" idx="1"/>
          </p:cNvCxnSpPr>
          <p:nvPr/>
        </p:nvCxnSpPr>
        <p:spPr>
          <a:xfrm rot="5400000" flipH="1" flipV="1">
            <a:off x="5367278" y="2734649"/>
            <a:ext cx="1063176" cy="389446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xão recta 22"/>
          <p:cNvCxnSpPr/>
          <p:nvPr/>
        </p:nvCxnSpPr>
        <p:spPr>
          <a:xfrm>
            <a:off x="2976" y="849412"/>
            <a:ext cx="12190413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Conexão reta 36"/>
          <p:cNvCxnSpPr/>
          <p:nvPr/>
        </p:nvCxnSpPr>
        <p:spPr>
          <a:xfrm flipV="1">
            <a:off x="-15633" y="836712"/>
            <a:ext cx="7262967" cy="12338"/>
          </a:xfrm>
          <a:prstGeom prst="line">
            <a:avLst/>
          </a:prstGeom>
          <a:ln w="38100">
            <a:solidFill>
              <a:srgbClr val="A3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7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exão recta 13"/>
          <p:cNvCxnSpPr/>
          <p:nvPr/>
        </p:nvCxnSpPr>
        <p:spPr>
          <a:xfrm>
            <a:off x="2976" y="849412"/>
            <a:ext cx="12190413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6309321"/>
            <a:ext cx="12190413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747708" y="1124744"/>
            <a:ext cx="10971372" cy="964704"/>
          </a:xfrm>
        </p:spPr>
        <p:txBody>
          <a:bodyPr/>
          <a:lstStyle/>
          <a:p>
            <a:pPr marL="0" indent="0">
              <a:buNone/>
            </a:pPr>
            <a:r>
              <a:rPr lang="pt-PT" dirty="0" smtClean="0"/>
              <a:t>Introdução</a:t>
            </a: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 bwMode="black">
          <a:xfrm>
            <a:off x="262558" y="6401098"/>
            <a:ext cx="6445668" cy="365125"/>
          </a:xfrm>
        </p:spPr>
        <p:txBody>
          <a:bodyPr/>
          <a:lstStyle/>
          <a:p>
            <a:r>
              <a:rPr lang="pt-PT" sz="1400" dirty="0">
                <a:solidFill>
                  <a:schemeClr val="bg1"/>
                </a:solidFill>
              </a:rPr>
              <a:t> </a:t>
            </a:r>
            <a:r>
              <a:rPr lang="pt-PT" sz="1400" dirty="0" smtClean="0">
                <a:solidFill>
                  <a:schemeClr val="bg1"/>
                </a:solidFill>
              </a:rPr>
              <a:t> Integração </a:t>
            </a:r>
            <a:r>
              <a:rPr lang="pt-PT" sz="1400" dirty="0">
                <a:solidFill>
                  <a:schemeClr val="bg1"/>
                </a:solidFill>
              </a:rPr>
              <a:t>de ROS-Industrial num robô </a:t>
            </a:r>
            <a:r>
              <a:rPr lang="pt-PT" sz="1400" dirty="0" smtClean="0">
                <a:solidFill>
                  <a:schemeClr val="bg1"/>
                </a:solidFill>
              </a:rPr>
              <a:t>FANUC para </a:t>
            </a:r>
            <a:r>
              <a:rPr lang="pt-PT" sz="1400" dirty="0">
                <a:solidFill>
                  <a:schemeClr val="bg1"/>
                </a:solidFill>
              </a:rPr>
              <a:t>flexibilizar </a:t>
            </a:r>
            <a:endParaRPr lang="pt-PT" sz="1400" dirty="0" smtClean="0">
              <a:solidFill>
                <a:schemeClr val="bg1"/>
              </a:solidFill>
            </a:endParaRPr>
          </a:p>
          <a:p>
            <a:r>
              <a:rPr lang="pt-PT" sz="1400" dirty="0" smtClean="0">
                <a:solidFill>
                  <a:schemeClr val="bg1"/>
                </a:solidFill>
              </a:rPr>
              <a:t>atividades </a:t>
            </a:r>
            <a:r>
              <a:rPr lang="pt-PT" sz="1400" dirty="0">
                <a:solidFill>
                  <a:schemeClr val="bg1"/>
                </a:solidFill>
              </a:rPr>
              <a:t>de </a:t>
            </a:r>
            <a:r>
              <a:rPr lang="pt-PT" sz="1400" dirty="0" smtClean="0">
                <a:solidFill>
                  <a:schemeClr val="bg1"/>
                </a:solidFill>
              </a:rPr>
              <a:t>cooperação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z="1400" smtClean="0">
                <a:solidFill>
                  <a:schemeClr val="bg1"/>
                </a:solidFill>
              </a:rPr>
              <a:t>2</a:t>
            </a:fld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5807174" y="6381330"/>
            <a:ext cx="3860297" cy="365125"/>
          </a:xfrm>
        </p:spPr>
        <p:txBody>
          <a:bodyPr/>
          <a:lstStyle/>
          <a:p>
            <a:r>
              <a:rPr lang="pt-PT" sz="1400" dirty="0" smtClean="0">
                <a:solidFill>
                  <a:schemeClr val="bg1"/>
                </a:solidFill>
              </a:rPr>
              <a:t>Tiago Simões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8" name="Rectângulo 7"/>
          <p:cNvSpPr/>
          <p:nvPr/>
        </p:nvSpPr>
        <p:spPr>
          <a:xfrm>
            <a:off x="911305" y="1196752"/>
            <a:ext cx="671987" cy="43204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 smtClean="0"/>
              <a:t>1</a:t>
            </a:r>
            <a:endParaRPr lang="pt-PT" sz="2800" dirty="0"/>
          </a:p>
        </p:txBody>
      </p:sp>
      <p:sp>
        <p:nvSpPr>
          <p:cNvPr id="10" name="Marcador de Posição de Conteúdo 2"/>
          <p:cNvSpPr txBox="1">
            <a:spLocks/>
          </p:cNvSpPr>
          <p:nvPr/>
        </p:nvSpPr>
        <p:spPr>
          <a:xfrm>
            <a:off x="1747708" y="1844824"/>
            <a:ext cx="10971372" cy="96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dirty="0" smtClean="0"/>
              <a:t>Software e Hardware</a:t>
            </a:r>
            <a:endParaRPr lang="pt-PT" dirty="0"/>
          </a:p>
        </p:txBody>
      </p:sp>
      <p:sp>
        <p:nvSpPr>
          <p:cNvPr id="11" name="Rectângulo 10"/>
          <p:cNvSpPr/>
          <p:nvPr/>
        </p:nvSpPr>
        <p:spPr>
          <a:xfrm>
            <a:off x="911305" y="1916832"/>
            <a:ext cx="671987" cy="43204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/>
              <a:t>2</a:t>
            </a:r>
          </a:p>
        </p:txBody>
      </p:sp>
      <p:sp>
        <p:nvSpPr>
          <p:cNvPr id="12" name="Marcador de Posição de Conteúdo 2"/>
          <p:cNvSpPr txBox="1">
            <a:spLocks/>
          </p:cNvSpPr>
          <p:nvPr/>
        </p:nvSpPr>
        <p:spPr>
          <a:xfrm>
            <a:off x="1747708" y="2564904"/>
            <a:ext cx="10971372" cy="96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dirty="0" smtClean="0"/>
              <a:t>Integração </a:t>
            </a:r>
            <a:r>
              <a:rPr lang="pt-PT" dirty="0"/>
              <a:t>da API ROS-Industrial</a:t>
            </a:r>
          </a:p>
        </p:txBody>
      </p:sp>
      <p:sp>
        <p:nvSpPr>
          <p:cNvPr id="13" name="Rectângulo 12"/>
          <p:cNvSpPr/>
          <p:nvPr/>
        </p:nvSpPr>
        <p:spPr>
          <a:xfrm>
            <a:off x="911305" y="2636912"/>
            <a:ext cx="671987" cy="43204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/>
              <a:t>3</a:t>
            </a:r>
          </a:p>
        </p:txBody>
      </p:sp>
      <p:sp>
        <p:nvSpPr>
          <p:cNvPr id="16" name="Marcador de Posição de Conteúdo 2"/>
          <p:cNvSpPr txBox="1">
            <a:spLocks/>
          </p:cNvSpPr>
          <p:nvPr/>
        </p:nvSpPr>
        <p:spPr>
          <a:xfrm>
            <a:off x="1747708" y="3317456"/>
            <a:ext cx="10971372" cy="96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dirty="0"/>
              <a:t>Calibrações</a:t>
            </a:r>
          </a:p>
        </p:txBody>
      </p:sp>
      <p:sp>
        <p:nvSpPr>
          <p:cNvPr id="17" name="Rectângulo 16"/>
          <p:cNvSpPr/>
          <p:nvPr/>
        </p:nvSpPr>
        <p:spPr>
          <a:xfrm>
            <a:off x="911305" y="3389464"/>
            <a:ext cx="671987" cy="43204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/>
              <a:t>4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0"/>
            <a:ext cx="12190413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5730" y="-171400"/>
            <a:ext cx="10971372" cy="1143000"/>
          </a:xfrm>
        </p:spPr>
        <p:txBody>
          <a:bodyPr>
            <a:normAutofit/>
          </a:bodyPr>
          <a:lstStyle/>
          <a:p>
            <a:r>
              <a:rPr lang="pt-PT" sz="4000" dirty="0" smtClean="0">
                <a:solidFill>
                  <a:schemeClr val="bg1"/>
                </a:solidFill>
              </a:rPr>
              <a:t>Estrutura da apresentação</a:t>
            </a:r>
            <a:endParaRPr lang="pt-PT" sz="4000" dirty="0">
              <a:solidFill>
                <a:schemeClr val="bg1"/>
              </a:solidFill>
            </a:endParaRPr>
          </a:p>
        </p:txBody>
      </p:sp>
      <p:sp>
        <p:nvSpPr>
          <p:cNvPr id="20" name="Marcador de Posição de Conteúdo 2"/>
          <p:cNvSpPr txBox="1">
            <a:spLocks/>
          </p:cNvSpPr>
          <p:nvPr/>
        </p:nvSpPr>
        <p:spPr>
          <a:xfrm>
            <a:off x="1747708" y="4048472"/>
            <a:ext cx="10971372" cy="96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dirty="0"/>
              <a:t>Perceção visual</a:t>
            </a:r>
          </a:p>
        </p:txBody>
      </p:sp>
      <p:sp>
        <p:nvSpPr>
          <p:cNvPr id="21" name="Rectângulo 20"/>
          <p:cNvSpPr/>
          <p:nvPr/>
        </p:nvSpPr>
        <p:spPr>
          <a:xfrm>
            <a:off x="911305" y="4132720"/>
            <a:ext cx="671987" cy="43204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 smtClean="0"/>
              <a:t>5</a:t>
            </a:r>
            <a:endParaRPr lang="pt-PT" sz="2800" dirty="0"/>
          </a:p>
        </p:txBody>
      </p:sp>
      <p:sp>
        <p:nvSpPr>
          <p:cNvPr id="22" name="Marcador de Posição de Conteúdo 2"/>
          <p:cNvSpPr txBox="1">
            <a:spLocks/>
          </p:cNvSpPr>
          <p:nvPr/>
        </p:nvSpPr>
        <p:spPr>
          <a:xfrm>
            <a:off x="1748570" y="5474941"/>
            <a:ext cx="10971372" cy="96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dirty="0"/>
              <a:t>Conclusões e Trabalho Futuro</a:t>
            </a:r>
          </a:p>
        </p:txBody>
      </p:sp>
      <p:sp>
        <p:nvSpPr>
          <p:cNvPr id="23" name="Rectângulo 22"/>
          <p:cNvSpPr/>
          <p:nvPr/>
        </p:nvSpPr>
        <p:spPr>
          <a:xfrm>
            <a:off x="911305" y="4840560"/>
            <a:ext cx="671987" cy="43204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 smtClean="0"/>
              <a:t>6</a:t>
            </a:r>
            <a:endParaRPr lang="pt-PT" sz="28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1751290" y="4788441"/>
            <a:ext cx="3506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200" dirty="0"/>
              <a:t>Aplicação ilustrativa</a:t>
            </a:r>
          </a:p>
        </p:txBody>
      </p:sp>
      <p:sp>
        <p:nvSpPr>
          <p:cNvPr id="25" name="Rectângulo 24"/>
          <p:cNvSpPr/>
          <p:nvPr/>
        </p:nvSpPr>
        <p:spPr>
          <a:xfrm>
            <a:off x="911305" y="5525245"/>
            <a:ext cx="671987" cy="43204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/>
              <a:t>7</a:t>
            </a:r>
          </a:p>
        </p:txBody>
      </p:sp>
      <p:cxnSp>
        <p:nvCxnSpPr>
          <p:cNvPr id="26" name="Conexão reta 36"/>
          <p:cNvCxnSpPr/>
          <p:nvPr/>
        </p:nvCxnSpPr>
        <p:spPr>
          <a:xfrm flipV="1">
            <a:off x="-13645" y="849412"/>
            <a:ext cx="276203" cy="12700"/>
          </a:xfrm>
          <a:prstGeom prst="line">
            <a:avLst/>
          </a:prstGeom>
          <a:ln w="38100">
            <a:solidFill>
              <a:srgbClr val="A3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967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10" grpId="0"/>
      <p:bldP spid="11" grpId="0" animBg="1"/>
      <p:bldP spid="12" grpId="0"/>
      <p:bldP spid="13" grpId="0" animBg="1"/>
      <p:bldP spid="16" grpId="0"/>
      <p:bldP spid="17" grpId="0" animBg="1"/>
      <p:bldP spid="20" grpId="0"/>
      <p:bldP spid="21" grpId="0" animBg="1"/>
      <p:bldP spid="22" grpId="0"/>
      <p:bldP spid="23" grpId="0" animBg="1"/>
      <p:bldP spid="5" grpId="0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74" y="6309321"/>
            <a:ext cx="12218863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z="1400" smtClean="0">
                <a:solidFill>
                  <a:schemeClr val="bg1"/>
                </a:solidFill>
              </a:rPr>
              <a:t>20</a:t>
            </a:fld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5807174" y="6381330"/>
            <a:ext cx="3860297" cy="365125"/>
          </a:xfrm>
        </p:spPr>
        <p:txBody>
          <a:bodyPr/>
          <a:lstStyle/>
          <a:p>
            <a:r>
              <a:rPr lang="pt-PT" sz="1400" dirty="0" smtClean="0">
                <a:solidFill>
                  <a:schemeClr val="bg1"/>
                </a:solidFill>
              </a:rPr>
              <a:t>Tiago Simões</a:t>
            </a:r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216"/>
            <a:ext cx="12190413" cy="83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Marcador de Posição da Data 3"/>
          <p:cNvSpPr>
            <a:spLocks noGrp="1"/>
          </p:cNvSpPr>
          <p:nvPr>
            <p:ph type="dt" sz="half" idx="10"/>
          </p:nvPr>
        </p:nvSpPr>
        <p:spPr bwMode="black">
          <a:xfrm>
            <a:off x="262558" y="6401098"/>
            <a:ext cx="6445668" cy="365125"/>
          </a:xfrm>
        </p:spPr>
        <p:txBody>
          <a:bodyPr/>
          <a:lstStyle/>
          <a:p>
            <a:r>
              <a:rPr lang="pt-PT" sz="1400" dirty="0">
                <a:solidFill>
                  <a:schemeClr val="bg1"/>
                </a:solidFill>
              </a:rPr>
              <a:t> </a:t>
            </a:r>
            <a:r>
              <a:rPr lang="pt-PT" sz="1400" dirty="0" smtClean="0">
                <a:solidFill>
                  <a:schemeClr val="bg1"/>
                </a:solidFill>
              </a:rPr>
              <a:t> Integração </a:t>
            </a:r>
            <a:r>
              <a:rPr lang="pt-PT" sz="1400" dirty="0">
                <a:solidFill>
                  <a:schemeClr val="bg1"/>
                </a:solidFill>
              </a:rPr>
              <a:t>de ROS-Industrial num robô </a:t>
            </a:r>
            <a:r>
              <a:rPr lang="pt-PT" sz="1400" dirty="0" smtClean="0">
                <a:solidFill>
                  <a:schemeClr val="bg1"/>
                </a:solidFill>
              </a:rPr>
              <a:t>FANUC para </a:t>
            </a:r>
            <a:r>
              <a:rPr lang="pt-PT" sz="1400" dirty="0">
                <a:solidFill>
                  <a:schemeClr val="bg1"/>
                </a:solidFill>
              </a:rPr>
              <a:t>flexibilizar </a:t>
            </a:r>
            <a:endParaRPr lang="pt-PT" sz="1400" dirty="0" smtClean="0">
              <a:solidFill>
                <a:schemeClr val="bg1"/>
              </a:solidFill>
            </a:endParaRPr>
          </a:p>
          <a:p>
            <a:r>
              <a:rPr lang="pt-PT" sz="1400" dirty="0" smtClean="0">
                <a:solidFill>
                  <a:schemeClr val="bg1"/>
                </a:solidFill>
              </a:rPr>
              <a:t>atividades </a:t>
            </a:r>
            <a:r>
              <a:rPr lang="pt-PT" sz="1400" dirty="0">
                <a:solidFill>
                  <a:schemeClr val="bg1"/>
                </a:solidFill>
              </a:rPr>
              <a:t>de </a:t>
            </a:r>
            <a:r>
              <a:rPr lang="pt-PT" sz="1400" dirty="0" smtClean="0">
                <a:solidFill>
                  <a:schemeClr val="bg1"/>
                </a:solidFill>
              </a:rPr>
              <a:t>cooperação</a:t>
            </a:r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334" y="1476478"/>
            <a:ext cx="4139184" cy="421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26" y="1453215"/>
            <a:ext cx="4672584" cy="424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ângulo 2"/>
          <p:cNvSpPr/>
          <p:nvPr/>
        </p:nvSpPr>
        <p:spPr>
          <a:xfrm>
            <a:off x="6095206" y="836712"/>
            <a:ext cx="115456" cy="54735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Oval 3"/>
          <p:cNvSpPr/>
          <p:nvPr/>
        </p:nvSpPr>
        <p:spPr>
          <a:xfrm>
            <a:off x="8528743" y="4962883"/>
            <a:ext cx="936104" cy="7920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1883246" y="4962883"/>
            <a:ext cx="936104" cy="7920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Oval 25"/>
          <p:cNvSpPr/>
          <p:nvPr/>
        </p:nvSpPr>
        <p:spPr>
          <a:xfrm>
            <a:off x="10407974" y="4170794"/>
            <a:ext cx="936104" cy="7920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Oval 26"/>
          <p:cNvSpPr/>
          <p:nvPr/>
        </p:nvSpPr>
        <p:spPr>
          <a:xfrm>
            <a:off x="3925921" y="4170794"/>
            <a:ext cx="936104" cy="7920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Título 1"/>
          <p:cNvSpPr>
            <a:spLocks noGrp="1"/>
          </p:cNvSpPr>
          <p:nvPr>
            <p:ph type="title"/>
          </p:nvPr>
        </p:nvSpPr>
        <p:spPr>
          <a:xfrm>
            <a:off x="595730" y="-171400"/>
            <a:ext cx="10971372" cy="1143000"/>
          </a:xfrm>
        </p:spPr>
        <p:txBody>
          <a:bodyPr>
            <a:normAutofit/>
          </a:bodyPr>
          <a:lstStyle/>
          <a:p>
            <a:r>
              <a:rPr lang="pt-PT" sz="4000" dirty="0">
                <a:solidFill>
                  <a:schemeClr val="bg1"/>
                </a:solidFill>
              </a:rPr>
              <a:t>5</a:t>
            </a:r>
            <a:r>
              <a:rPr lang="pt-PT" sz="4000" dirty="0" smtClean="0">
                <a:solidFill>
                  <a:schemeClr val="bg1"/>
                </a:solidFill>
              </a:rPr>
              <a:t>. Perceção visual </a:t>
            </a:r>
            <a:r>
              <a:rPr lang="pt-PT" sz="2400" dirty="0">
                <a:solidFill>
                  <a:schemeClr val="bg1"/>
                </a:solidFill>
              </a:rPr>
              <a:t>(</a:t>
            </a:r>
            <a:r>
              <a:rPr lang="pt-PT" sz="2400" dirty="0" smtClean="0">
                <a:solidFill>
                  <a:schemeClr val="bg1"/>
                </a:solidFill>
              </a:rPr>
              <a:t>Metodologia </a:t>
            </a:r>
            <a:r>
              <a:rPr lang="pt-PT" sz="2400" dirty="0">
                <a:solidFill>
                  <a:schemeClr val="bg1"/>
                </a:solidFill>
              </a:rPr>
              <a:t>por nuvens de </a:t>
            </a:r>
            <a:r>
              <a:rPr lang="pt-PT" sz="2400" dirty="0" smtClean="0">
                <a:solidFill>
                  <a:schemeClr val="bg1"/>
                </a:solidFill>
              </a:rPr>
              <a:t>pontos)</a:t>
            </a:r>
            <a:endParaRPr lang="pt-PT" sz="2400" dirty="0">
              <a:solidFill>
                <a:schemeClr val="bg1"/>
              </a:solidFill>
            </a:endParaRPr>
          </a:p>
        </p:txBody>
      </p:sp>
      <p:cxnSp>
        <p:nvCxnSpPr>
          <p:cNvPr id="15" name="Conexão recta 14"/>
          <p:cNvCxnSpPr/>
          <p:nvPr/>
        </p:nvCxnSpPr>
        <p:spPr>
          <a:xfrm>
            <a:off x="2976" y="849412"/>
            <a:ext cx="12190413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xão reta 36"/>
          <p:cNvCxnSpPr/>
          <p:nvPr/>
        </p:nvCxnSpPr>
        <p:spPr>
          <a:xfrm flipV="1">
            <a:off x="-15633" y="836712"/>
            <a:ext cx="7911039" cy="12338"/>
          </a:xfrm>
          <a:prstGeom prst="line">
            <a:avLst/>
          </a:prstGeom>
          <a:ln w="38100">
            <a:solidFill>
              <a:srgbClr val="A3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933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Tiago Simões\Dropbox\Isabel_fotos\S21 -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" y="836712"/>
            <a:ext cx="12198325" cy="533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74" y="6309321"/>
            <a:ext cx="12218863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z="1400" smtClean="0">
                <a:solidFill>
                  <a:schemeClr val="bg1"/>
                </a:solidFill>
              </a:rPr>
              <a:t>21</a:t>
            </a:fld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5807174" y="6381330"/>
            <a:ext cx="3860297" cy="365125"/>
          </a:xfrm>
        </p:spPr>
        <p:txBody>
          <a:bodyPr/>
          <a:lstStyle/>
          <a:p>
            <a:r>
              <a:rPr lang="pt-PT" sz="1400" dirty="0" smtClean="0">
                <a:solidFill>
                  <a:schemeClr val="bg1"/>
                </a:solidFill>
              </a:rPr>
              <a:t>Tiago Simões</a:t>
            </a:r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0"/>
            <a:ext cx="12190413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585567" y="2831604"/>
            <a:ext cx="3540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Metodologia por nuvens de </a:t>
            </a:r>
            <a:r>
              <a:rPr lang="pt-PT" dirty="0" smtClean="0"/>
              <a:t>pontos;</a:t>
            </a:r>
            <a:endParaRPr lang="pt-PT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74" y="3284984"/>
            <a:ext cx="3926441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arcador de Posição da Data 3"/>
          <p:cNvSpPr>
            <a:spLocks noGrp="1"/>
          </p:cNvSpPr>
          <p:nvPr>
            <p:ph type="dt" sz="half" idx="10"/>
          </p:nvPr>
        </p:nvSpPr>
        <p:spPr bwMode="black">
          <a:xfrm>
            <a:off x="262558" y="6401098"/>
            <a:ext cx="6445668" cy="365125"/>
          </a:xfrm>
        </p:spPr>
        <p:txBody>
          <a:bodyPr/>
          <a:lstStyle/>
          <a:p>
            <a:r>
              <a:rPr lang="pt-PT" sz="1400" dirty="0">
                <a:solidFill>
                  <a:schemeClr val="bg1"/>
                </a:solidFill>
              </a:rPr>
              <a:t> </a:t>
            </a:r>
            <a:r>
              <a:rPr lang="pt-PT" sz="1400" dirty="0" smtClean="0">
                <a:solidFill>
                  <a:schemeClr val="bg1"/>
                </a:solidFill>
              </a:rPr>
              <a:t> Integração </a:t>
            </a:r>
            <a:r>
              <a:rPr lang="pt-PT" sz="1400" dirty="0">
                <a:solidFill>
                  <a:schemeClr val="bg1"/>
                </a:solidFill>
              </a:rPr>
              <a:t>de ROS-Industrial num robô </a:t>
            </a:r>
            <a:r>
              <a:rPr lang="pt-PT" sz="1400" dirty="0" smtClean="0">
                <a:solidFill>
                  <a:schemeClr val="bg1"/>
                </a:solidFill>
              </a:rPr>
              <a:t>FANUC para </a:t>
            </a:r>
            <a:r>
              <a:rPr lang="pt-PT" sz="1400" dirty="0">
                <a:solidFill>
                  <a:schemeClr val="bg1"/>
                </a:solidFill>
              </a:rPr>
              <a:t>flexibilizar </a:t>
            </a:r>
            <a:endParaRPr lang="pt-PT" sz="1400" dirty="0" smtClean="0">
              <a:solidFill>
                <a:schemeClr val="bg1"/>
              </a:solidFill>
            </a:endParaRPr>
          </a:p>
          <a:p>
            <a:r>
              <a:rPr lang="pt-PT" sz="1400" dirty="0" smtClean="0">
                <a:solidFill>
                  <a:schemeClr val="bg1"/>
                </a:solidFill>
              </a:rPr>
              <a:t>atividades </a:t>
            </a:r>
            <a:r>
              <a:rPr lang="pt-PT" sz="1400" dirty="0">
                <a:solidFill>
                  <a:schemeClr val="bg1"/>
                </a:solidFill>
              </a:rPr>
              <a:t>de </a:t>
            </a:r>
            <a:r>
              <a:rPr lang="pt-PT" sz="1400" dirty="0" smtClean="0">
                <a:solidFill>
                  <a:schemeClr val="bg1"/>
                </a:solidFill>
              </a:rPr>
              <a:t>cooperação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595730" y="-171400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000" smtClean="0">
                <a:solidFill>
                  <a:schemeClr val="bg1"/>
                </a:solidFill>
              </a:rPr>
              <a:t>5. Perceção visual</a:t>
            </a:r>
            <a:endParaRPr lang="pt-PT" sz="4000" dirty="0">
              <a:solidFill>
                <a:schemeClr val="bg1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5323474" y="2827865"/>
            <a:ext cx="2970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Metodologia por imagens 2D</a:t>
            </a:r>
            <a:r>
              <a:rPr lang="pt-PT" dirty="0" smtClean="0"/>
              <a:t>;</a:t>
            </a:r>
            <a:endParaRPr lang="pt-PT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956" y="3284984"/>
            <a:ext cx="3639538" cy="2888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xão recta 4"/>
          <p:cNvCxnSpPr/>
          <p:nvPr/>
        </p:nvCxnSpPr>
        <p:spPr>
          <a:xfrm flipH="1">
            <a:off x="4655046" y="1700808"/>
            <a:ext cx="2664296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xão recta 9"/>
          <p:cNvCxnSpPr/>
          <p:nvPr/>
        </p:nvCxnSpPr>
        <p:spPr>
          <a:xfrm>
            <a:off x="4655046" y="2060848"/>
            <a:ext cx="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xão em ângulos rectos 16"/>
          <p:cNvCxnSpPr>
            <a:endCxn id="15" idx="0"/>
          </p:cNvCxnSpPr>
          <p:nvPr/>
        </p:nvCxnSpPr>
        <p:spPr>
          <a:xfrm>
            <a:off x="4655046" y="2420888"/>
            <a:ext cx="2153482" cy="406977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xão em ângulos rectos 18"/>
          <p:cNvCxnSpPr>
            <a:endCxn id="3" idx="0"/>
          </p:cNvCxnSpPr>
          <p:nvPr/>
        </p:nvCxnSpPr>
        <p:spPr>
          <a:xfrm rot="10800000" flipV="1">
            <a:off x="2356020" y="2420888"/>
            <a:ext cx="2299026" cy="410716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52580" y="2712559"/>
            <a:ext cx="3634428" cy="6074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0" name="Conexão recta 19"/>
          <p:cNvCxnSpPr/>
          <p:nvPr/>
        </p:nvCxnSpPr>
        <p:spPr>
          <a:xfrm>
            <a:off x="2976" y="849412"/>
            <a:ext cx="12190413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Conexão reta 36"/>
          <p:cNvCxnSpPr/>
          <p:nvPr/>
        </p:nvCxnSpPr>
        <p:spPr>
          <a:xfrm flipV="1">
            <a:off x="-15633" y="836712"/>
            <a:ext cx="8487103" cy="12338"/>
          </a:xfrm>
          <a:prstGeom prst="line">
            <a:avLst/>
          </a:prstGeom>
          <a:ln w="38100">
            <a:solidFill>
              <a:srgbClr val="A3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960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12106 0 0.24212 0 0.36319 0 " pathEditMode="relative" ptsTypes="fA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118" y="1124744"/>
            <a:ext cx="7330528" cy="499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74" y="6309321"/>
            <a:ext cx="12218863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z="1400" smtClean="0">
                <a:solidFill>
                  <a:schemeClr val="bg1"/>
                </a:solidFill>
              </a:rPr>
              <a:t>22</a:t>
            </a:fld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5807174" y="6381330"/>
            <a:ext cx="3860297" cy="365125"/>
          </a:xfrm>
        </p:spPr>
        <p:txBody>
          <a:bodyPr/>
          <a:lstStyle/>
          <a:p>
            <a:r>
              <a:rPr lang="pt-PT" sz="1400" dirty="0" smtClean="0">
                <a:solidFill>
                  <a:schemeClr val="bg1"/>
                </a:solidFill>
              </a:rPr>
              <a:t>Tiago Simões</a:t>
            </a:r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0"/>
            <a:ext cx="12190413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3574926" y="3047310"/>
            <a:ext cx="2959948" cy="15121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rgbClr val="FF0000"/>
              </a:solidFill>
            </a:endParaRPr>
          </a:p>
        </p:txBody>
      </p:sp>
      <p:sp>
        <p:nvSpPr>
          <p:cNvPr id="11" name="Marcador de Posição da Data 3"/>
          <p:cNvSpPr>
            <a:spLocks noGrp="1"/>
          </p:cNvSpPr>
          <p:nvPr>
            <p:ph type="dt" sz="half" idx="10"/>
          </p:nvPr>
        </p:nvSpPr>
        <p:spPr bwMode="black">
          <a:xfrm>
            <a:off x="262558" y="6401098"/>
            <a:ext cx="6445668" cy="365125"/>
          </a:xfrm>
        </p:spPr>
        <p:txBody>
          <a:bodyPr/>
          <a:lstStyle/>
          <a:p>
            <a:r>
              <a:rPr lang="pt-PT" sz="1400" dirty="0">
                <a:solidFill>
                  <a:schemeClr val="bg1"/>
                </a:solidFill>
              </a:rPr>
              <a:t> </a:t>
            </a:r>
            <a:r>
              <a:rPr lang="pt-PT" sz="1400" dirty="0" smtClean="0">
                <a:solidFill>
                  <a:schemeClr val="bg1"/>
                </a:solidFill>
              </a:rPr>
              <a:t> Integração </a:t>
            </a:r>
            <a:r>
              <a:rPr lang="pt-PT" sz="1400" dirty="0">
                <a:solidFill>
                  <a:schemeClr val="bg1"/>
                </a:solidFill>
              </a:rPr>
              <a:t>de ROS-Industrial num robô </a:t>
            </a:r>
            <a:r>
              <a:rPr lang="pt-PT" sz="1400" dirty="0" smtClean="0">
                <a:solidFill>
                  <a:schemeClr val="bg1"/>
                </a:solidFill>
              </a:rPr>
              <a:t>FANUC para </a:t>
            </a:r>
            <a:r>
              <a:rPr lang="pt-PT" sz="1400" dirty="0">
                <a:solidFill>
                  <a:schemeClr val="bg1"/>
                </a:solidFill>
              </a:rPr>
              <a:t>flexibilizar </a:t>
            </a:r>
            <a:endParaRPr lang="pt-PT" sz="1400" dirty="0" smtClean="0">
              <a:solidFill>
                <a:schemeClr val="bg1"/>
              </a:solidFill>
            </a:endParaRPr>
          </a:p>
          <a:p>
            <a:r>
              <a:rPr lang="pt-PT" sz="1400" dirty="0" smtClean="0">
                <a:solidFill>
                  <a:schemeClr val="bg1"/>
                </a:solidFill>
              </a:rPr>
              <a:t>atividades </a:t>
            </a:r>
            <a:r>
              <a:rPr lang="pt-PT" sz="1400" dirty="0">
                <a:solidFill>
                  <a:schemeClr val="bg1"/>
                </a:solidFill>
              </a:rPr>
              <a:t>de </a:t>
            </a:r>
            <a:r>
              <a:rPr lang="pt-PT" sz="1400" dirty="0" smtClean="0">
                <a:solidFill>
                  <a:schemeClr val="bg1"/>
                </a:solidFill>
              </a:rPr>
              <a:t>cooperação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595730" y="-171400"/>
            <a:ext cx="10971372" cy="1143000"/>
          </a:xfrm>
        </p:spPr>
        <p:txBody>
          <a:bodyPr>
            <a:normAutofit/>
          </a:bodyPr>
          <a:lstStyle/>
          <a:p>
            <a:r>
              <a:rPr lang="pt-PT" sz="4000" dirty="0">
                <a:solidFill>
                  <a:schemeClr val="bg1"/>
                </a:solidFill>
              </a:rPr>
              <a:t>5</a:t>
            </a:r>
            <a:r>
              <a:rPr lang="pt-PT" sz="4000" dirty="0" smtClean="0">
                <a:solidFill>
                  <a:schemeClr val="bg1"/>
                </a:solidFill>
              </a:rPr>
              <a:t>. Perceção visual </a:t>
            </a:r>
            <a:r>
              <a:rPr lang="pt-PT" sz="2400" dirty="0">
                <a:solidFill>
                  <a:schemeClr val="bg1"/>
                </a:solidFill>
              </a:rPr>
              <a:t>(</a:t>
            </a:r>
            <a:r>
              <a:rPr lang="pt-PT" sz="2400" dirty="0" smtClean="0">
                <a:solidFill>
                  <a:schemeClr val="bg1"/>
                </a:solidFill>
              </a:rPr>
              <a:t>Metodologia </a:t>
            </a:r>
            <a:r>
              <a:rPr lang="pt-PT" sz="2400" dirty="0">
                <a:solidFill>
                  <a:schemeClr val="bg1"/>
                </a:solidFill>
              </a:rPr>
              <a:t>por </a:t>
            </a:r>
            <a:r>
              <a:rPr lang="pt-PT" sz="2400" dirty="0" smtClean="0">
                <a:solidFill>
                  <a:schemeClr val="bg1"/>
                </a:solidFill>
              </a:rPr>
              <a:t>imagens 2D)</a:t>
            </a:r>
            <a:endParaRPr lang="pt-PT" sz="2400" dirty="0">
              <a:solidFill>
                <a:schemeClr val="bg1"/>
              </a:solidFill>
            </a:endParaRPr>
          </a:p>
        </p:txBody>
      </p:sp>
      <p:cxnSp>
        <p:nvCxnSpPr>
          <p:cNvPr id="10" name="Conexão recta 9"/>
          <p:cNvCxnSpPr/>
          <p:nvPr/>
        </p:nvCxnSpPr>
        <p:spPr>
          <a:xfrm>
            <a:off x="2976" y="849412"/>
            <a:ext cx="12190413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Conexão reta 36"/>
          <p:cNvCxnSpPr/>
          <p:nvPr/>
        </p:nvCxnSpPr>
        <p:spPr>
          <a:xfrm flipV="1">
            <a:off x="-15633" y="836712"/>
            <a:ext cx="8991159" cy="12338"/>
          </a:xfrm>
          <a:prstGeom prst="line">
            <a:avLst/>
          </a:prstGeom>
          <a:ln w="38100">
            <a:solidFill>
              <a:srgbClr val="A3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60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74" y="6309321"/>
            <a:ext cx="12218863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z="1400" smtClean="0">
                <a:solidFill>
                  <a:schemeClr val="bg1"/>
                </a:solidFill>
              </a:rPr>
              <a:t>23</a:t>
            </a:fld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5807174" y="6381330"/>
            <a:ext cx="3860297" cy="365125"/>
          </a:xfrm>
        </p:spPr>
        <p:txBody>
          <a:bodyPr/>
          <a:lstStyle/>
          <a:p>
            <a:r>
              <a:rPr lang="pt-PT" sz="1400" dirty="0" smtClean="0">
                <a:solidFill>
                  <a:schemeClr val="bg1"/>
                </a:solidFill>
              </a:rPr>
              <a:t>Tiago Simões</a:t>
            </a:r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0"/>
            <a:ext cx="12190413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arcador de Posição da Data 3"/>
          <p:cNvSpPr>
            <a:spLocks noGrp="1"/>
          </p:cNvSpPr>
          <p:nvPr>
            <p:ph type="dt" sz="half" idx="10"/>
          </p:nvPr>
        </p:nvSpPr>
        <p:spPr bwMode="black">
          <a:xfrm>
            <a:off x="262558" y="6401098"/>
            <a:ext cx="6445668" cy="365125"/>
          </a:xfrm>
        </p:spPr>
        <p:txBody>
          <a:bodyPr/>
          <a:lstStyle/>
          <a:p>
            <a:r>
              <a:rPr lang="pt-PT" sz="1400" dirty="0">
                <a:solidFill>
                  <a:schemeClr val="bg1"/>
                </a:solidFill>
              </a:rPr>
              <a:t> </a:t>
            </a:r>
            <a:r>
              <a:rPr lang="pt-PT" sz="1400" dirty="0" smtClean="0">
                <a:solidFill>
                  <a:schemeClr val="bg1"/>
                </a:solidFill>
              </a:rPr>
              <a:t> Integração </a:t>
            </a:r>
            <a:r>
              <a:rPr lang="pt-PT" sz="1400" dirty="0">
                <a:solidFill>
                  <a:schemeClr val="bg1"/>
                </a:solidFill>
              </a:rPr>
              <a:t>de ROS-Industrial num robô </a:t>
            </a:r>
            <a:r>
              <a:rPr lang="pt-PT" sz="1400" dirty="0" smtClean="0">
                <a:solidFill>
                  <a:schemeClr val="bg1"/>
                </a:solidFill>
              </a:rPr>
              <a:t>FANUC para </a:t>
            </a:r>
            <a:r>
              <a:rPr lang="pt-PT" sz="1400" dirty="0">
                <a:solidFill>
                  <a:schemeClr val="bg1"/>
                </a:solidFill>
              </a:rPr>
              <a:t>flexibilizar </a:t>
            </a:r>
            <a:endParaRPr lang="pt-PT" sz="1400" dirty="0" smtClean="0">
              <a:solidFill>
                <a:schemeClr val="bg1"/>
              </a:solidFill>
            </a:endParaRPr>
          </a:p>
          <a:p>
            <a:r>
              <a:rPr lang="pt-PT" sz="1400" dirty="0" smtClean="0">
                <a:solidFill>
                  <a:schemeClr val="bg1"/>
                </a:solidFill>
              </a:rPr>
              <a:t>atividades </a:t>
            </a:r>
            <a:r>
              <a:rPr lang="pt-PT" sz="1400" dirty="0">
                <a:solidFill>
                  <a:schemeClr val="bg1"/>
                </a:solidFill>
              </a:rPr>
              <a:t>de </a:t>
            </a:r>
            <a:r>
              <a:rPr lang="pt-PT" sz="1400" dirty="0" smtClean="0">
                <a:solidFill>
                  <a:schemeClr val="bg1"/>
                </a:solidFill>
              </a:rPr>
              <a:t>cooperação</a:t>
            </a:r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56" y="1811656"/>
            <a:ext cx="4910946" cy="389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ítulo 1"/>
          <p:cNvSpPr>
            <a:spLocks noGrp="1"/>
          </p:cNvSpPr>
          <p:nvPr>
            <p:ph type="title"/>
          </p:nvPr>
        </p:nvSpPr>
        <p:spPr>
          <a:xfrm>
            <a:off x="595730" y="-171400"/>
            <a:ext cx="10971372" cy="1143000"/>
          </a:xfrm>
        </p:spPr>
        <p:txBody>
          <a:bodyPr>
            <a:normAutofit/>
          </a:bodyPr>
          <a:lstStyle/>
          <a:p>
            <a:r>
              <a:rPr lang="pt-PT" sz="4000" dirty="0">
                <a:solidFill>
                  <a:schemeClr val="bg1"/>
                </a:solidFill>
              </a:rPr>
              <a:t>5</a:t>
            </a:r>
            <a:r>
              <a:rPr lang="pt-PT" sz="4000" dirty="0" smtClean="0">
                <a:solidFill>
                  <a:schemeClr val="bg1"/>
                </a:solidFill>
              </a:rPr>
              <a:t>. Perceção visual </a:t>
            </a:r>
            <a:r>
              <a:rPr lang="pt-PT" sz="2400" dirty="0">
                <a:solidFill>
                  <a:schemeClr val="bg1"/>
                </a:solidFill>
              </a:rPr>
              <a:t>(</a:t>
            </a:r>
            <a:r>
              <a:rPr lang="pt-PT" sz="2400" dirty="0" smtClean="0">
                <a:solidFill>
                  <a:schemeClr val="bg1"/>
                </a:solidFill>
              </a:rPr>
              <a:t>Metodologia </a:t>
            </a:r>
            <a:r>
              <a:rPr lang="pt-PT" sz="2400" dirty="0">
                <a:solidFill>
                  <a:schemeClr val="bg1"/>
                </a:solidFill>
              </a:rPr>
              <a:t>por </a:t>
            </a:r>
            <a:r>
              <a:rPr lang="pt-PT" sz="2400" dirty="0" smtClean="0">
                <a:solidFill>
                  <a:schemeClr val="bg1"/>
                </a:solidFill>
              </a:rPr>
              <a:t>imagens 2D)</a:t>
            </a:r>
            <a:endParaRPr lang="pt-PT" sz="2400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663157" y="2555612"/>
            <a:ext cx="3614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Converter imagem de RGB para HSV;</a:t>
            </a:r>
            <a:endParaRPr lang="pt-PT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5663157" y="3565263"/>
            <a:ext cx="3681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Selecionar as gamas de valores HSV;</a:t>
            </a:r>
            <a:endParaRPr lang="pt-PT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5735166" y="4581128"/>
            <a:ext cx="5046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Diferenciar as cores e criar 4 imagens para cada cor;</a:t>
            </a:r>
            <a:endParaRPr lang="pt-PT" dirty="0"/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326" y="1209621"/>
            <a:ext cx="2682240" cy="212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171" y="1205219"/>
            <a:ext cx="2682240" cy="212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130" y="3938867"/>
            <a:ext cx="2682240" cy="212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031" y="3934595"/>
            <a:ext cx="2682240" cy="212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aixaDeTexto 28"/>
          <p:cNvSpPr txBox="1"/>
          <p:nvPr/>
        </p:nvSpPr>
        <p:spPr>
          <a:xfrm>
            <a:off x="7374416" y="836712"/>
            <a:ext cx="1381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Pixels verdes</a:t>
            </a:r>
            <a:endParaRPr lang="pt-PT" dirty="0"/>
          </a:p>
        </p:txBody>
      </p:sp>
      <p:sp>
        <p:nvSpPr>
          <p:cNvPr id="30" name="CaixaDeTexto 29"/>
          <p:cNvSpPr txBox="1"/>
          <p:nvPr/>
        </p:nvSpPr>
        <p:spPr>
          <a:xfrm>
            <a:off x="10127654" y="836712"/>
            <a:ext cx="1497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Pixels brancos</a:t>
            </a:r>
            <a:endParaRPr lang="pt-PT" dirty="0"/>
          </a:p>
        </p:txBody>
      </p:sp>
      <p:sp>
        <p:nvSpPr>
          <p:cNvPr id="31" name="CaixaDeTexto 30"/>
          <p:cNvSpPr txBox="1"/>
          <p:nvPr/>
        </p:nvSpPr>
        <p:spPr>
          <a:xfrm>
            <a:off x="7215668" y="3581831"/>
            <a:ext cx="1744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Pixels vermelhos</a:t>
            </a:r>
            <a:endParaRPr lang="pt-PT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10291426" y="3533734"/>
            <a:ext cx="122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Pixels azuis</a:t>
            </a:r>
            <a:endParaRPr lang="pt-PT" dirty="0"/>
          </a:p>
        </p:txBody>
      </p:sp>
      <p:sp>
        <p:nvSpPr>
          <p:cNvPr id="33" name="Seta para a direita 32"/>
          <p:cNvSpPr/>
          <p:nvPr/>
        </p:nvSpPr>
        <p:spPr>
          <a:xfrm>
            <a:off x="5591150" y="3576021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CaixaDeTexto 22"/>
          <p:cNvSpPr txBox="1"/>
          <p:nvPr/>
        </p:nvSpPr>
        <p:spPr>
          <a:xfrm>
            <a:off x="1854037" y="1355016"/>
            <a:ext cx="1699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Imagem original</a:t>
            </a:r>
            <a:endParaRPr lang="pt-PT" dirty="0"/>
          </a:p>
        </p:txBody>
      </p:sp>
      <p:cxnSp>
        <p:nvCxnSpPr>
          <p:cNvPr id="34" name="Conexão recta 33"/>
          <p:cNvCxnSpPr/>
          <p:nvPr/>
        </p:nvCxnSpPr>
        <p:spPr>
          <a:xfrm>
            <a:off x="2976" y="849412"/>
            <a:ext cx="12190413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Conexão reta 36"/>
          <p:cNvCxnSpPr/>
          <p:nvPr/>
        </p:nvCxnSpPr>
        <p:spPr>
          <a:xfrm flipV="1">
            <a:off x="-15633" y="836712"/>
            <a:ext cx="9468804" cy="12338"/>
          </a:xfrm>
          <a:prstGeom prst="line">
            <a:avLst/>
          </a:prstGeom>
          <a:ln w="38100">
            <a:solidFill>
              <a:srgbClr val="A3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336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1" grpId="0"/>
      <p:bldP spid="21" grpId="1"/>
      <p:bldP spid="12" grpId="0"/>
      <p:bldP spid="12" grpId="1"/>
      <p:bldP spid="29" grpId="0"/>
      <p:bldP spid="30" grpId="0"/>
      <p:bldP spid="31" grpId="0"/>
      <p:bldP spid="32" grpId="0"/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74" y="6309321"/>
            <a:ext cx="12218863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z="1400" smtClean="0">
                <a:solidFill>
                  <a:schemeClr val="bg1"/>
                </a:solidFill>
              </a:rPr>
              <a:t>24</a:t>
            </a:fld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5807174" y="6381330"/>
            <a:ext cx="3860297" cy="365125"/>
          </a:xfrm>
        </p:spPr>
        <p:txBody>
          <a:bodyPr/>
          <a:lstStyle/>
          <a:p>
            <a:r>
              <a:rPr lang="pt-PT" sz="1400" dirty="0" smtClean="0">
                <a:solidFill>
                  <a:schemeClr val="bg1"/>
                </a:solidFill>
              </a:rPr>
              <a:t>Tiago Simões</a:t>
            </a:r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0"/>
            <a:ext cx="12190413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arcador de Posição da Data 3"/>
          <p:cNvSpPr>
            <a:spLocks noGrp="1"/>
          </p:cNvSpPr>
          <p:nvPr>
            <p:ph type="dt" sz="half" idx="10"/>
          </p:nvPr>
        </p:nvSpPr>
        <p:spPr bwMode="black">
          <a:xfrm>
            <a:off x="262558" y="6401098"/>
            <a:ext cx="6445668" cy="365125"/>
          </a:xfrm>
        </p:spPr>
        <p:txBody>
          <a:bodyPr/>
          <a:lstStyle/>
          <a:p>
            <a:r>
              <a:rPr lang="pt-PT" sz="1400" dirty="0">
                <a:solidFill>
                  <a:schemeClr val="bg1"/>
                </a:solidFill>
              </a:rPr>
              <a:t> </a:t>
            </a:r>
            <a:r>
              <a:rPr lang="pt-PT" sz="1400" dirty="0" smtClean="0">
                <a:solidFill>
                  <a:schemeClr val="bg1"/>
                </a:solidFill>
              </a:rPr>
              <a:t> Integração </a:t>
            </a:r>
            <a:r>
              <a:rPr lang="pt-PT" sz="1400" dirty="0">
                <a:solidFill>
                  <a:schemeClr val="bg1"/>
                </a:solidFill>
              </a:rPr>
              <a:t>de ROS-Industrial num robô </a:t>
            </a:r>
            <a:r>
              <a:rPr lang="pt-PT" sz="1400" dirty="0" smtClean="0">
                <a:solidFill>
                  <a:schemeClr val="bg1"/>
                </a:solidFill>
              </a:rPr>
              <a:t>FANUC para </a:t>
            </a:r>
            <a:r>
              <a:rPr lang="pt-PT" sz="1400" dirty="0">
                <a:solidFill>
                  <a:schemeClr val="bg1"/>
                </a:solidFill>
              </a:rPr>
              <a:t>flexibilizar </a:t>
            </a:r>
            <a:endParaRPr lang="pt-PT" sz="1400" dirty="0" smtClean="0">
              <a:solidFill>
                <a:schemeClr val="bg1"/>
              </a:solidFill>
            </a:endParaRPr>
          </a:p>
          <a:p>
            <a:r>
              <a:rPr lang="pt-PT" sz="1400" dirty="0" smtClean="0">
                <a:solidFill>
                  <a:schemeClr val="bg1"/>
                </a:solidFill>
              </a:rPr>
              <a:t>atividades </a:t>
            </a:r>
            <a:r>
              <a:rPr lang="pt-PT" sz="1400" dirty="0">
                <a:solidFill>
                  <a:schemeClr val="bg1"/>
                </a:solidFill>
              </a:rPr>
              <a:t>de </a:t>
            </a:r>
            <a:r>
              <a:rPr lang="pt-PT" sz="1400" dirty="0" smtClean="0">
                <a:solidFill>
                  <a:schemeClr val="bg1"/>
                </a:solidFill>
              </a:rPr>
              <a:t>cooperação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51" name="Título 1"/>
          <p:cNvSpPr>
            <a:spLocks noGrp="1"/>
          </p:cNvSpPr>
          <p:nvPr>
            <p:ph type="title"/>
          </p:nvPr>
        </p:nvSpPr>
        <p:spPr>
          <a:xfrm>
            <a:off x="595730" y="-171400"/>
            <a:ext cx="10971372" cy="1143000"/>
          </a:xfrm>
        </p:spPr>
        <p:txBody>
          <a:bodyPr>
            <a:normAutofit/>
          </a:bodyPr>
          <a:lstStyle/>
          <a:p>
            <a:r>
              <a:rPr lang="pt-PT" sz="4000" dirty="0">
                <a:solidFill>
                  <a:schemeClr val="bg1"/>
                </a:solidFill>
              </a:rPr>
              <a:t>5</a:t>
            </a:r>
            <a:r>
              <a:rPr lang="pt-PT" sz="4000" dirty="0" smtClean="0">
                <a:solidFill>
                  <a:schemeClr val="bg1"/>
                </a:solidFill>
              </a:rPr>
              <a:t>. Perceção visual </a:t>
            </a:r>
            <a:r>
              <a:rPr lang="pt-PT" sz="2400" dirty="0">
                <a:solidFill>
                  <a:schemeClr val="bg1"/>
                </a:solidFill>
              </a:rPr>
              <a:t>(</a:t>
            </a:r>
            <a:r>
              <a:rPr lang="pt-PT" sz="2400" dirty="0" smtClean="0">
                <a:solidFill>
                  <a:schemeClr val="bg1"/>
                </a:solidFill>
              </a:rPr>
              <a:t>Metodologia </a:t>
            </a:r>
            <a:r>
              <a:rPr lang="pt-PT" sz="2400" dirty="0">
                <a:solidFill>
                  <a:schemeClr val="bg1"/>
                </a:solidFill>
              </a:rPr>
              <a:t>por </a:t>
            </a:r>
            <a:r>
              <a:rPr lang="pt-PT" sz="2400" dirty="0" smtClean="0">
                <a:solidFill>
                  <a:schemeClr val="bg1"/>
                </a:solidFill>
              </a:rPr>
              <a:t>imagens 2D)</a:t>
            </a:r>
            <a:endParaRPr lang="pt-PT" sz="2400" dirty="0">
              <a:solidFill>
                <a:schemeClr val="bg1"/>
              </a:solidFill>
            </a:endParaRPr>
          </a:p>
        </p:txBody>
      </p:sp>
      <p:pic>
        <p:nvPicPr>
          <p:cNvPr id="6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326" y="1209621"/>
            <a:ext cx="2682240" cy="212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171" y="1205219"/>
            <a:ext cx="2682240" cy="212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130" y="3938867"/>
            <a:ext cx="2682240" cy="212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031" y="3934595"/>
            <a:ext cx="2682240" cy="212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CaixaDeTexto 65"/>
          <p:cNvSpPr txBox="1"/>
          <p:nvPr/>
        </p:nvSpPr>
        <p:spPr>
          <a:xfrm>
            <a:off x="7374416" y="836712"/>
            <a:ext cx="1381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Pixels verdes</a:t>
            </a:r>
            <a:endParaRPr lang="pt-PT" dirty="0"/>
          </a:p>
        </p:txBody>
      </p:sp>
      <p:sp>
        <p:nvSpPr>
          <p:cNvPr id="67" name="CaixaDeTexto 66"/>
          <p:cNvSpPr txBox="1"/>
          <p:nvPr/>
        </p:nvSpPr>
        <p:spPr>
          <a:xfrm>
            <a:off x="10127654" y="836712"/>
            <a:ext cx="1497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Pixels brancos</a:t>
            </a:r>
            <a:endParaRPr lang="pt-PT" dirty="0"/>
          </a:p>
        </p:txBody>
      </p:sp>
      <p:sp>
        <p:nvSpPr>
          <p:cNvPr id="68" name="CaixaDeTexto 67"/>
          <p:cNvSpPr txBox="1"/>
          <p:nvPr/>
        </p:nvSpPr>
        <p:spPr>
          <a:xfrm>
            <a:off x="7215668" y="3581831"/>
            <a:ext cx="1744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Pixels vermelhos</a:t>
            </a:r>
            <a:endParaRPr lang="pt-PT" dirty="0"/>
          </a:p>
        </p:txBody>
      </p:sp>
      <p:sp>
        <p:nvSpPr>
          <p:cNvPr id="69" name="CaixaDeTexto 68"/>
          <p:cNvSpPr txBox="1"/>
          <p:nvPr/>
        </p:nvSpPr>
        <p:spPr>
          <a:xfrm>
            <a:off x="10291426" y="3533734"/>
            <a:ext cx="122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Pixels azuis</a:t>
            </a:r>
            <a:endParaRPr lang="pt-PT" dirty="0"/>
          </a:p>
        </p:txBody>
      </p:sp>
      <p:sp>
        <p:nvSpPr>
          <p:cNvPr id="70" name="CaixaDeTexto 69"/>
          <p:cNvSpPr txBox="1"/>
          <p:nvPr/>
        </p:nvSpPr>
        <p:spPr>
          <a:xfrm>
            <a:off x="7371375" y="836712"/>
            <a:ext cx="1381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Pixels verdes</a:t>
            </a:r>
            <a:endParaRPr lang="pt-PT" dirty="0"/>
          </a:p>
        </p:txBody>
      </p:sp>
      <p:sp>
        <p:nvSpPr>
          <p:cNvPr id="71" name="CaixaDeTexto 70"/>
          <p:cNvSpPr txBox="1"/>
          <p:nvPr/>
        </p:nvSpPr>
        <p:spPr>
          <a:xfrm>
            <a:off x="10115847" y="836712"/>
            <a:ext cx="1497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Pixels brancos</a:t>
            </a:r>
            <a:endParaRPr lang="pt-PT" dirty="0"/>
          </a:p>
        </p:txBody>
      </p:sp>
      <p:sp>
        <p:nvSpPr>
          <p:cNvPr id="72" name="CaixaDeTexto 71"/>
          <p:cNvSpPr txBox="1"/>
          <p:nvPr/>
        </p:nvSpPr>
        <p:spPr>
          <a:xfrm>
            <a:off x="7190267" y="3576021"/>
            <a:ext cx="1744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Pixels vermelhos</a:t>
            </a:r>
            <a:endParaRPr lang="pt-PT" dirty="0"/>
          </a:p>
        </p:txBody>
      </p:sp>
      <p:sp>
        <p:nvSpPr>
          <p:cNvPr id="73" name="CaixaDeTexto 72"/>
          <p:cNvSpPr txBox="1"/>
          <p:nvPr/>
        </p:nvSpPr>
        <p:spPr>
          <a:xfrm>
            <a:off x="10162049" y="3576021"/>
            <a:ext cx="122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Pixels azuis</a:t>
            </a:r>
            <a:endParaRPr lang="pt-PT" dirty="0"/>
          </a:p>
        </p:txBody>
      </p: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326" y="1227940"/>
            <a:ext cx="2682240" cy="212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638" y="1227964"/>
            <a:ext cx="2682240" cy="212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326" y="3945353"/>
            <a:ext cx="2682240" cy="212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821" y="3945353"/>
            <a:ext cx="2682240" cy="212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Seta para a direita 77"/>
          <p:cNvSpPr/>
          <p:nvPr/>
        </p:nvSpPr>
        <p:spPr>
          <a:xfrm>
            <a:off x="5879182" y="3576021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CaixaDeTexto 3"/>
          <p:cNvSpPr txBox="1"/>
          <p:nvPr/>
        </p:nvSpPr>
        <p:spPr>
          <a:xfrm>
            <a:off x="6653326" y="3422713"/>
            <a:ext cx="2505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Operações morfológicas;</a:t>
            </a:r>
            <a:endParaRPr lang="pt-PT" dirty="0"/>
          </a:p>
        </p:txBody>
      </p:sp>
      <p:sp>
        <p:nvSpPr>
          <p:cNvPr id="10" name="Oval 9"/>
          <p:cNvSpPr/>
          <p:nvPr/>
        </p:nvSpPr>
        <p:spPr>
          <a:xfrm>
            <a:off x="622598" y="4365104"/>
            <a:ext cx="1656184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9" name="Oval 78"/>
          <p:cNvSpPr/>
          <p:nvPr/>
        </p:nvSpPr>
        <p:spPr>
          <a:xfrm>
            <a:off x="7103318" y="4365104"/>
            <a:ext cx="1656184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0" name="Oval 79"/>
          <p:cNvSpPr/>
          <p:nvPr/>
        </p:nvSpPr>
        <p:spPr>
          <a:xfrm>
            <a:off x="3214886" y="4517504"/>
            <a:ext cx="1656184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1" name="Oval 80"/>
          <p:cNvSpPr/>
          <p:nvPr/>
        </p:nvSpPr>
        <p:spPr>
          <a:xfrm>
            <a:off x="9767614" y="4505594"/>
            <a:ext cx="1656184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3" name="Oval 82"/>
          <p:cNvSpPr/>
          <p:nvPr/>
        </p:nvSpPr>
        <p:spPr>
          <a:xfrm>
            <a:off x="9695606" y="1772816"/>
            <a:ext cx="772622" cy="5496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4" name="Oval 83"/>
          <p:cNvSpPr/>
          <p:nvPr/>
        </p:nvSpPr>
        <p:spPr>
          <a:xfrm>
            <a:off x="3162344" y="1772816"/>
            <a:ext cx="772622" cy="5496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38" name="Conexão recta 37"/>
          <p:cNvCxnSpPr/>
          <p:nvPr/>
        </p:nvCxnSpPr>
        <p:spPr>
          <a:xfrm>
            <a:off x="2976" y="849412"/>
            <a:ext cx="12190413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Conexão reta 36"/>
          <p:cNvCxnSpPr/>
          <p:nvPr/>
        </p:nvCxnSpPr>
        <p:spPr>
          <a:xfrm>
            <a:off x="-15633" y="849050"/>
            <a:ext cx="9855255" cy="6577"/>
          </a:xfrm>
          <a:prstGeom prst="line">
            <a:avLst/>
          </a:prstGeom>
          <a:ln w="38100">
            <a:solidFill>
              <a:srgbClr val="A3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47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23411 0.00324 -0.05508 0.00116 -0.53685 0.00116 " pathEditMode="relative" ptsTypes="fA">
                                      <p:cBhvr>
                                        <p:cTn id="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23411 0.00324 -0.05508 0.00116 -0.53685 0.00116 " pathEditMode="relative" ptsTypes="fA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23411 0.00324 -0.05508 0.00116 -0.53685 0.00116 " pathEditMode="relative" ptsTypes="fA">
                                      <p:cBhvr>
                                        <p:cTn id="1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23411 0.00324 -0.05508 0.00116 -0.53685 0.00116 " pathEditMode="relative" ptsTypes="fA">
                                      <p:cBhvr>
                                        <p:cTn id="1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23411 0.00324 -0.05508 0.00116 -0.53685 0.00116 " pathEditMode="relative" ptsTypes="fA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23411 0.00324 -0.05508 0.00116 -0.53685 0.00116 " pathEditMode="relative" ptsTypes="fA">
                                      <p:cBhvr>
                                        <p:cTn id="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23411 0.00324 -0.05508 0.00116 -0.53685 0.00116 " pathEditMode="relative" ptsTypes="fA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23411 0.00324 -0.05508 0.00116 -0.53685 0.00116 " pathEditMode="relative" ptsTypes="fA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8" grpId="0" animBg="1"/>
      <p:bldP spid="4" grpId="0"/>
      <p:bldP spid="4" grpId="1"/>
      <p:bldP spid="10" grpId="0" animBg="1"/>
      <p:bldP spid="79" grpId="0" animBg="1"/>
      <p:bldP spid="80" grpId="0" animBg="1"/>
      <p:bldP spid="81" grpId="0" animBg="1"/>
      <p:bldP spid="83" grpId="0" animBg="1"/>
      <p:bldP spid="8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74" y="6309321"/>
            <a:ext cx="12218863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z="1400" smtClean="0">
                <a:solidFill>
                  <a:schemeClr val="bg1"/>
                </a:solidFill>
              </a:rPr>
              <a:t>25</a:t>
            </a:fld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5807174" y="6381330"/>
            <a:ext cx="3860297" cy="365125"/>
          </a:xfrm>
        </p:spPr>
        <p:txBody>
          <a:bodyPr/>
          <a:lstStyle/>
          <a:p>
            <a:r>
              <a:rPr lang="pt-PT" sz="1400" dirty="0" smtClean="0">
                <a:solidFill>
                  <a:schemeClr val="bg1"/>
                </a:solidFill>
              </a:rPr>
              <a:t>Tiago Simões</a:t>
            </a:r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0"/>
            <a:ext cx="12190413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arcador de Posição da Data 3"/>
          <p:cNvSpPr>
            <a:spLocks noGrp="1"/>
          </p:cNvSpPr>
          <p:nvPr>
            <p:ph type="dt" sz="half" idx="10"/>
          </p:nvPr>
        </p:nvSpPr>
        <p:spPr bwMode="black">
          <a:xfrm>
            <a:off x="262558" y="6401098"/>
            <a:ext cx="6445668" cy="365125"/>
          </a:xfrm>
        </p:spPr>
        <p:txBody>
          <a:bodyPr/>
          <a:lstStyle/>
          <a:p>
            <a:r>
              <a:rPr lang="pt-PT" sz="1400" dirty="0">
                <a:solidFill>
                  <a:schemeClr val="bg1"/>
                </a:solidFill>
              </a:rPr>
              <a:t> </a:t>
            </a:r>
            <a:r>
              <a:rPr lang="pt-PT" sz="1400" dirty="0" smtClean="0">
                <a:solidFill>
                  <a:schemeClr val="bg1"/>
                </a:solidFill>
              </a:rPr>
              <a:t> Integração </a:t>
            </a:r>
            <a:r>
              <a:rPr lang="pt-PT" sz="1400" dirty="0">
                <a:solidFill>
                  <a:schemeClr val="bg1"/>
                </a:solidFill>
              </a:rPr>
              <a:t>de ROS-Industrial num robô </a:t>
            </a:r>
            <a:r>
              <a:rPr lang="pt-PT" sz="1400" dirty="0" smtClean="0">
                <a:solidFill>
                  <a:schemeClr val="bg1"/>
                </a:solidFill>
              </a:rPr>
              <a:t>FANUC para </a:t>
            </a:r>
            <a:r>
              <a:rPr lang="pt-PT" sz="1400" dirty="0">
                <a:solidFill>
                  <a:schemeClr val="bg1"/>
                </a:solidFill>
              </a:rPr>
              <a:t>flexibilizar </a:t>
            </a:r>
            <a:endParaRPr lang="pt-PT" sz="1400" dirty="0" smtClean="0">
              <a:solidFill>
                <a:schemeClr val="bg1"/>
              </a:solidFill>
            </a:endParaRPr>
          </a:p>
          <a:p>
            <a:r>
              <a:rPr lang="pt-PT" sz="1400" dirty="0" smtClean="0">
                <a:solidFill>
                  <a:schemeClr val="bg1"/>
                </a:solidFill>
              </a:rPr>
              <a:t>atividades </a:t>
            </a:r>
            <a:r>
              <a:rPr lang="pt-PT" sz="1400" dirty="0">
                <a:solidFill>
                  <a:schemeClr val="bg1"/>
                </a:solidFill>
              </a:rPr>
              <a:t>de </a:t>
            </a:r>
            <a:r>
              <a:rPr lang="pt-PT" sz="1400" dirty="0" smtClean="0">
                <a:solidFill>
                  <a:schemeClr val="bg1"/>
                </a:solidFill>
              </a:rPr>
              <a:t>cooperação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39" name="Título 1"/>
          <p:cNvSpPr>
            <a:spLocks noGrp="1"/>
          </p:cNvSpPr>
          <p:nvPr>
            <p:ph type="title"/>
          </p:nvPr>
        </p:nvSpPr>
        <p:spPr>
          <a:xfrm>
            <a:off x="595730" y="-171400"/>
            <a:ext cx="10971372" cy="1143000"/>
          </a:xfrm>
        </p:spPr>
        <p:txBody>
          <a:bodyPr>
            <a:normAutofit/>
          </a:bodyPr>
          <a:lstStyle/>
          <a:p>
            <a:r>
              <a:rPr lang="pt-PT" sz="4000" dirty="0">
                <a:solidFill>
                  <a:schemeClr val="bg1"/>
                </a:solidFill>
              </a:rPr>
              <a:t>5</a:t>
            </a:r>
            <a:r>
              <a:rPr lang="pt-PT" sz="4000" dirty="0" smtClean="0">
                <a:solidFill>
                  <a:schemeClr val="bg1"/>
                </a:solidFill>
              </a:rPr>
              <a:t>. Perceção visual </a:t>
            </a:r>
            <a:r>
              <a:rPr lang="pt-PT" sz="2400" dirty="0">
                <a:solidFill>
                  <a:schemeClr val="bg1"/>
                </a:solidFill>
              </a:rPr>
              <a:t>(</a:t>
            </a:r>
            <a:r>
              <a:rPr lang="pt-PT" sz="2400" dirty="0" smtClean="0">
                <a:solidFill>
                  <a:schemeClr val="bg1"/>
                </a:solidFill>
              </a:rPr>
              <a:t>Metodologia </a:t>
            </a:r>
            <a:r>
              <a:rPr lang="pt-PT" sz="2400" dirty="0">
                <a:solidFill>
                  <a:schemeClr val="bg1"/>
                </a:solidFill>
              </a:rPr>
              <a:t>por </a:t>
            </a:r>
            <a:r>
              <a:rPr lang="pt-PT" sz="2400" dirty="0" smtClean="0">
                <a:solidFill>
                  <a:schemeClr val="bg1"/>
                </a:solidFill>
              </a:rPr>
              <a:t>imagens 2D)</a:t>
            </a:r>
            <a:endParaRPr lang="pt-PT" sz="2400" dirty="0">
              <a:solidFill>
                <a:schemeClr val="bg1"/>
              </a:solidFill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7371375" y="836712"/>
            <a:ext cx="1381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Pixels verdes</a:t>
            </a:r>
            <a:endParaRPr lang="pt-PT" dirty="0"/>
          </a:p>
        </p:txBody>
      </p:sp>
      <p:sp>
        <p:nvSpPr>
          <p:cNvPr id="30" name="CaixaDeTexto 29"/>
          <p:cNvSpPr txBox="1"/>
          <p:nvPr/>
        </p:nvSpPr>
        <p:spPr>
          <a:xfrm>
            <a:off x="10115847" y="836712"/>
            <a:ext cx="1497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Pixels brancos</a:t>
            </a:r>
            <a:endParaRPr lang="pt-PT" dirty="0"/>
          </a:p>
        </p:txBody>
      </p:sp>
      <p:sp>
        <p:nvSpPr>
          <p:cNvPr id="31" name="CaixaDeTexto 30"/>
          <p:cNvSpPr txBox="1"/>
          <p:nvPr/>
        </p:nvSpPr>
        <p:spPr>
          <a:xfrm>
            <a:off x="7190267" y="3576021"/>
            <a:ext cx="1744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Pixels vermelhos</a:t>
            </a:r>
            <a:endParaRPr lang="pt-PT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10162049" y="3576021"/>
            <a:ext cx="122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Pixels azuis</a:t>
            </a:r>
            <a:endParaRPr lang="pt-PT" dirty="0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326" y="1227940"/>
            <a:ext cx="2682240" cy="212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821" y="1227940"/>
            <a:ext cx="2682240" cy="212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326" y="3945353"/>
            <a:ext cx="2682240" cy="212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821" y="3945353"/>
            <a:ext cx="2682240" cy="212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Seta para a direita 36"/>
          <p:cNvSpPr/>
          <p:nvPr/>
        </p:nvSpPr>
        <p:spPr>
          <a:xfrm>
            <a:off x="5879182" y="3576021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8" name="CaixaDeTexto 37"/>
          <p:cNvSpPr txBox="1"/>
          <p:nvPr/>
        </p:nvSpPr>
        <p:spPr>
          <a:xfrm>
            <a:off x="7389319" y="855627"/>
            <a:ext cx="1381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Pixels verdes</a:t>
            </a:r>
            <a:endParaRPr lang="pt-PT" dirty="0"/>
          </a:p>
        </p:txBody>
      </p:sp>
      <p:sp>
        <p:nvSpPr>
          <p:cNvPr id="40" name="CaixaDeTexto 39"/>
          <p:cNvSpPr txBox="1"/>
          <p:nvPr/>
        </p:nvSpPr>
        <p:spPr>
          <a:xfrm>
            <a:off x="10133791" y="855627"/>
            <a:ext cx="1497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Pixels brancos</a:t>
            </a:r>
            <a:endParaRPr lang="pt-PT" dirty="0"/>
          </a:p>
        </p:txBody>
      </p:sp>
      <p:sp>
        <p:nvSpPr>
          <p:cNvPr id="45" name="CaixaDeTexto 44"/>
          <p:cNvSpPr txBox="1"/>
          <p:nvPr/>
        </p:nvSpPr>
        <p:spPr>
          <a:xfrm>
            <a:off x="7208211" y="3594936"/>
            <a:ext cx="1744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Pixels vermelhos</a:t>
            </a:r>
            <a:endParaRPr lang="pt-PT" dirty="0"/>
          </a:p>
        </p:txBody>
      </p:sp>
      <p:sp>
        <p:nvSpPr>
          <p:cNvPr id="46" name="CaixaDeTexto 45"/>
          <p:cNvSpPr txBox="1"/>
          <p:nvPr/>
        </p:nvSpPr>
        <p:spPr>
          <a:xfrm>
            <a:off x="10179993" y="3594936"/>
            <a:ext cx="122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Pixels azuis</a:t>
            </a:r>
            <a:endParaRPr lang="pt-PT" dirty="0"/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270" y="1224959"/>
            <a:ext cx="2682240" cy="212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765" y="1236224"/>
            <a:ext cx="2682240" cy="212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270" y="3956192"/>
            <a:ext cx="2682240" cy="212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765" y="3956192"/>
            <a:ext cx="2682240" cy="212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167214" y="3203684"/>
            <a:ext cx="4880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F</a:t>
            </a:r>
            <a:r>
              <a:rPr lang="pt-PT" dirty="0" smtClean="0"/>
              <a:t>unção </a:t>
            </a:r>
            <a:r>
              <a:rPr lang="pt-PT" i="1" dirty="0" err="1" smtClean="0"/>
              <a:t>findContours</a:t>
            </a:r>
            <a:r>
              <a:rPr lang="pt-PT" dirty="0" smtClean="0"/>
              <a:t> para encontrar os contornos;</a:t>
            </a:r>
            <a:endParaRPr lang="pt-PT" dirty="0"/>
          </a:p>
        </p:txBody>
      </p:sp>
      <p:sp>
        <p:nvSpPr>
          <p:cNvPr id="28" name="CaixaDeTexto 27"/>
          <p:cNvSpPr txBox="1"/>
          <p:nvPr/>
        </p:nvSpPr>
        <p:spPr>
          <a:xfrm>
            <a:off x="6152978" y="3779748"/>
            <a:ext cx="386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Calculo do </a:t>
            </a:r>
            <a:r>
              <a:rPr lang="pt-PT" dirty="0" err="1" smtClean="0"/>
              <a:t>centróide</a:t>
            </a:r>
            <a:r>
              <a:rPr lang="pt-PT" dirty="0" smtClean="0"/>
              <a:t> de cada contorno;</a:t>
            </a:r>
            <a:endParaRPr lang="pt-PT" dirty="0"/>
          </a:p>
        </p:txBody>
      </p:sp>
      <p:cxnSp>
        <p:nvCxnSpPr>
          <p:cNvPr id="42" name="Conexão recta 41"/>
          <p:cNvCxnSpPr/>
          <p:nvPr/>
        </p:nvCxnSpPr>
        <p:spPr>
          <a:xfrm>
            <a:off x="2976" y="849412"/>
            <a:ext cx="12190413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Conexão reta 36"/>
          <p:cNvCxnSpPr/>
          <p:nvPr/>
        </p:nvCxnSpPr>
        <p:spPr>
          <a:xfrm>
            <a:off x="-15633" y="849050"/>
            <a:ext cx="10037362" cy="6577"/>
          </a:xfrm>
          <a:prstGeom prst="line">
            <a:avLst/>
          </a:prstGeom>
          <a:ln w="38100">
            <a:solidFill>
              <a:srgbClr val="A3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557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7691 -0.0007 -0.35434 -0.00162 -0.53124 -0.00162 " pathEditMode="relative" ptsTypes="fA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7691 -0.0007 -0.35434 -0.00162 -0.53124 -0.00162 " pathEditMode="relative" ptsTypes="fA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7691 -0.0007 -0.35434 -0.00162 -0.53124 -0.00162 " pathEditMode="relative" ptsTypes="fA">
                                      <p:cBhvr>
                                        <p:cTn id="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7691 -0.0007 -0.35434 -0.00162 -0.53124 -0.00162 " pathEditMode="relative" ptsTypes="fA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7691 -0.0007 -0.35434 -0.00162 -0.53124 -0.00162 " pathEditMode="relative" ptsTypes="fA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7691 -0.0007 -0.35434 -0.00162 -0.53124 -0.00162 " pathEditMode="relative" ptsTypes="fA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7691 -0.0007 -0.35434 -0.00162 -0.53124 -0.00162 " pathEditMode="relative" ptsTypes="fA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7691 -0.0007 -0.35434 -0.00162 -0.53124 -0.00162 " pathEditMode="relative" ptsTypes="fA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7" grpId="0" animBg="1"/>
      <p:bldP spid="38" grpId="0"/>
      <p:bldP spid="40" grpId="0"/>
      <p:bldP spid="45" grpId="0"/>
      <p:bldP spid="46" grpId="0"/>
      <p:bldP spid="2" grpId="0"/>
      <p:bldP spid="2" grpId="1"/>
      <p:bldP spid="28" grpId="0"/>
      <p:bldP spid="28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74" y="6309321"/>
            <a:ext cx="12218863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z="1400" smtClean="0">
                <a:solidFill>
                  <a:schemeClr val="bg1"/>
                </a:solidFill>
              </a:rPr>
              <a:t>26</a:t>
            </a:fld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5807174" y="6381330"/>
            <a:ext cx="3860297" cy="365125"/>
          </a:xfrm>
        </p:spPr>
        <p:txBody>
          <a:bodyPr/>
          <a:lstStyle/>
          <a:p>
            <a:r>
              <a:rPr lang="pt-PT" sz="1400" dirty="0" smtClean="0">
                <a:solidFill>
                  <a:schemeClr val="bg1"/>
                </a:solidFill>
              </a:rPr>
              <a:t>Tiago Simões</a:t>
            </a:r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0"/>
            <a:ext cx="12190413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arcador de Posição da Data 3"/>
          <p:cNvSpPr>
            <a:spLocks noGrp="1"/>
          </p:cNvSpPr>
          <p:nvPr>
            <p:ph type="dt" sz="half" idx="10"/>
          </p:nvPr>
        </p:nvSpPr>
        <p:spPr bwMode="black">
          <a:xfrm>
            <a:off x="262558" y="6401098"/>
            <a:ext cx="6445668" cy="365125"/>
          </a:xfrm>
        </p:spPr>
        <p:txBody>
          <a:bodyPr/>
          <a:lstStyle/>
          <a:p>
            <a:r>
              <a:rPr lang="pt-PT" sz="1400" dirty="0">
                <a:solidFill>
                  <a:schemeClr val="bg1"/>
                </a:solidFill>
              </a:rPr>
              <a:t> </a:t>
            </a:r>
            <a:r>
              <a:rPr lang="pt-PT" sz="1400" dirty="0" smtClean="0">
                <a:solidFill>
                  <a:schemeClr val="bg1"/>
                </a:solidFill>
              </a:rPr>
              <a:t> Integração </a:t>
            </a:r>
            <a:r>
              <a:rPr lang="pt-PT" sz="1400" dirty="0">
                <a:solidFill>
                  <a:schemeClr val="bg1"/>
                </a:solidFill>
              </a:rPr>
              <a:t>de ROS-Industrial num robô </a:t>
            </a:r>
            <a:r>
              <a:rPr lang="pt-PT" sz="1400" dirty="0" smtClean="0">
                <a:solidFill>
                  <a:schemeClr val="bg1"/>
                </a:solidFill>
              </a:rPr>
              <a:t>FANUC para </a:t>
            </a:r>
            <a:r>
              <a:rPr lang="pt-PT" sz="1400" dirty="0">
                <a:solidFill>
                  <a:schemeClr val="bg1"/>
                </a:solidFill>
              </a:rPr>
              <a:t>flexibilizar </a:t>
            </a:r>
            <a:endParaRPr lang="pt-PT" sz="1400" dirty="0" smtClean="0">
              <a:solidFill>
                <a:schemeClr val="bg1"/>
              </a:solidFill>
            </a:endParaRPr>
          </a:p>
          <a:p>
            <a:r>
              <a:rPr lang="pt-PT" sz="1400" dirty="0" smtClean="0">
                <a:solidFill>
                  <a:schemeClr val="bg1"/>
                </a:solidFill>
              </a:rPr>
              <a:t>atividades </a:t>
            </a:r>
            <a:r>
              <a:rPr lang="pt-PT" sz="1400" dirty="0">
                <a:solidFill>
                  <a:schemeClr val="bg1"/>
                </a:solidFill>
              </a:rPr>
              <a:t>de </a:t>
            </a:r>
            <a:r>
              <a:rPr lang="pt-PT" sz="1400" dirty="0" smtClean="0">
                <a:solidFill>
                  <a:schemeClr val="bg1"/>
                </a:solidFill>
              </a:rPr>
              <a:t>cooperação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39" name="Título 1"/>
          <p:cNvSpPr>
            <a:spLocks noGrp="1"/>
          </p:cNvSpPr>
          <p:nvPr>
            <p:ph type="title"/>
          </p:nvPr>
        </p:nvSpPr>
        <p:spPr>
          <a:xfrm>
            <a:off x="595730" y="-171400"/>
            <a:ext cx="10971372" cy="1143000"/>
          </a:xfrm>
        </p:spPr>
        <p:txBody>
          <a:bodyPr>
            <a:normAutofit/>
          </a:bodyPr>
          <a:lstStyle/>
          <a:p>
            <a:r>
              <a:rPr lang="pt-PT" sz="4000" dirty="0">
                <a:solidFill>
                  <a:schemeClr val="bg1"/>
                </a:solidFill>
              </a:rPr>
              <a:t>5</a:t>
            </a:r>
            <a:r>
              <a:rPr lang="pt-PT" sz="4000" dirty="0" smtClean="0">
                <a:solidFill>
                  <a:schemeClr val="bg1"/>
                </a:solidFill>
              </a:rPr>
              <a:t>. Perceção visual </a:t>
            </a:r>
            <a:r>
              <a:rPr lang="pt-PT" sz="2400" dirty="0">
                <a:solidFill>
                  <a:schemeClr val="bg1"/>
                </a:solidFill>
              </a:rPr>
              <a:t>(</a:t>
            </a:r>
            <a:r>
              <a:rPr lang="pt-PT" sz="2400" dirty="0" smtClean="0">
                <a:solidFill>
                  <a:schemeClr val="bg1"/>
                </a:solidFill>
              </a:rPr>
              <a:t>Metodologia </a:t>
            </a:r>
            <a:r>
              <a:rPr lang="pt-PT" sz="2400" dirty="0">
                <a:solidFill>
                  <a:schemeClr val="bg1"/>
                </a:solidFill>
              </a:rPr>
              <a:t>por </a:t>
            </a:r>
            <a:r>
              <a:rPr lang="pt-PT" sz="2400" dirty="0" smtClean="0">
                <a:solidFill>
                  <a:schemeClr val="bg1"/>
                </a:solidFill>
              </a:rPr>
              <a:t>imagens 2D)</a:t>
            </a:r>
            <a:endParaRPr lang="pt-PT" sz="2400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788206" y="3897052"/>
            <a:ext cx="497655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000" b="1" dirty="0" smtClean="0"/>
              <a:t>n </a:t>
            </a:r>
            <a:r>
              <a:rPr lang="pt-PT" b="1" dirty="0" smtClean="0"/>
              <a:t>e</a:t>
            </a:r>
            <a:r>
              <a:rPr lang="pt-PT" sz="2000" b="1" dirty="0" smtClean="0"/>
              <a:t> m </a:t>
            </a:r>
            <a:r>
              <a:rPr lang="pt-PT" sz="1600" dirty="0" smtClean="0"/>
              <a:t>– Coluna e linha;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000" b="1" dirty="0" smtClean="0"/>
              <a:t>x </a:t>
            </a:r>
            <a:r>
              <a:rPr lang="pt-PT" sz="1600" b="1" dirty="0" smtClean="0"/>
              <a:t>e</a:t>
            </a:r>
            <a:r>
              <a:rPr lang="pt-PT" sz="2000" b="1" dirty="0" smtClean="0"/>
              <a:t> y </a:t>
            </a:r>
            <a:r>
              <a:rPr lang="pt-PT" sz="1600" dirty="0"/>
              <a:t>–</a:t>
            </a:r>
            <a:r>
              <a:rPr lang="pt-PT" sz="2000" dirty="0"/>
              <a:t> </a:t>
            </a:r>
            <a:r>
              <a:rPr lang="pt-PT" sz="1600" dirty="0" smtClean="0"/>
              <a:t>Coordenadas métricas (mm);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000" b="1" dirty="0" err="1"/>
              <a:t>x</a:t>
            </a:r>
            <a:r>
              <a:rPr lang="pt-PT" sz="1400" b="1" dirty="0" err="1" smtClean="0"/>
              <a:t>off</a:t>
            </a:r>
            <a:r>
              <a:rPr lang="pt-PT" sz="1400" b="1" dirty="0" smtClean="0"/>
              <a:t> e </a:t>
            </a:r>
            <a:r>
              <a:rPr lang="pt-PT" sz="2000" b="1" dirty="0" err="1"/>
              <a:t>y</a:t>
            </a:r>
            <a:r>
              <a:rPr lang="pt-PT" sz="1400" b="1" dirty="0" err="1" smtClean="0"/>
              <a:t>off</a:t>
            </a:r>
            <a:r>
              <a:rPr lang="pt-PT" sz="1600" b="1" dirty="0" smtClean="0"/>
              <a:t> </a:t>
            </a:r>
            <a:r>
              <a:rPr lang="pt-PT" sz="1600" dirty="0" smtClean="0"/>
              <a:t>– Distância entre o sistema de coordenadas </a:t>
            </a:r>
          </a:p>
          <a:p>
            <a:pPr>
              <a:lnSpc>
                <a:spcPct val="150000"/>
              </a:lnSpc>
            </a:pPr>
            <a:r>
              <a:rPr lang="pt-PT" sz="1600" dirty="0" smtClean="0"/>
              <a:t>e a primeira linha/coluna;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000" b="1" dirty="0" smtClean="0"/>
              <a:t>d</a:t>
            </a:r>
            <a:r>
              <a:rPr lang="pt-PT" sz="2000" dirty="0" smtClean="0"/>
              <a:t> </a:t>
            </a:r>
            <a:r>
              <a:rPr lang="pt-PT" sz="1600" dirty="0" smtClean="0"/>
              <a:t>– Dimensão de cada </a:t>
            </a:r>
            <a:r>
              <a:rPr lang="pt-PT" sz="1600" dirty="0"/>
              <a:t>quadrado (mm);</a:t>
            </a:r>
            <a:endParaRPr lang="pt-P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/>
          </a:p>
        </p:txBody>
      </p:sp>
      <p:sp>
        <p:nvSpPr>
          <p:cNvPr id="29" name="Marcador de Posição de Conteúdo 2"/>
          <p:cNvSpPr txBox="1">
            <a:spLocks/>
          </p:cNvSpPr>
          <p:nvPr/>
        </p:nvSpPr>
        <p:spPr>
          <a:xfrm>
            <a:off x="37454" y="854745"/>
            <a:ext cx="10971372" cy="96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t-PT" sz="2800" dirty="0" smtClean="0"/>
              <a:t>Conversão de </a:t>
            </a:r>
            <a:r>
              <a:rPr lang="pt-PT" sz="2800" b="1" dirty="0" smtClean="0"/>
              <a:t>coordenadas métricas</a:t>
            </a:r>
            <a:r>
              <a:rPr lang="pt-PT" sz="2800" dirty="0" smtClean="0"/>
              <a:t> para </a:t>
            </a:r>
            <a:r>
              <a:rPr lang="pt-PT" sz="2800" b="1" dirty="0" smtClean="0"/>
              <a:t>posições do tabuleiro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867" y="1484784"/>
            <a:ext cx="4580811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67" y="1988840"/>
            <a:ext cx="3171202" cy="1679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7200762" y="5877272"/>
            <a:ext cx="1705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Tabuleiro virtual</a:t>
            </a:r>
            <a:endParaRPr lang="pt-PT" dirty="0"/>
          </a:p>
        </p:txBody>
      </p:sp>
      <p:sp>
        <p:nvSpPr>
          <p:cNvPr id="3" name="Rectângulo 2"/>
          <p:cNvSpPr/>
          <p:nvPr/>
        </p:nvSpPr>
        <p:spPr>
          <a:xfrm>
            <a:off x="3502918" y="1819449"/>
            <a:ext cx="1440160" cy="2077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CaixaDeTexto 13"/>
          <p:cNvSpPr txBox="1"/>
          <p:nvPr/>
        </p:nvSpPr>
        <p:spPr>
          <a:xfrm>
            <a:off x="3624825" y="3053571"/>
            <a:ext cx="886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000" dirty="0" err="1"/>
              <a:t>Eq</a:t>
            </a:r>
            <a:r>
              <a:rPr lang="pt-PT" sz="2000" dirty="0"/>
              <a:t>. 5</a:t>
            </a:r>
            <a:r>
              <a:rPr lang="pt-PT" sz="2000" dirty="0" smtClean="0"/>
              <a:t>.2</a:t>
            </a:r>
            <a:endParaRPr lang="pt-PT" sz="2000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3605872" y="2132856"/>
            <a:ext cx="886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000" dirty="0" err="1"/>
              <a:t>Eq</a:t>
            </a:r>
            <a:r>
              <a:rPr lang="pt-PT" sz="2000" dirty="0"/>
              <a:t>. 5</a:t>
            </a:r>
            <a:r>
              <a:rPr lang="pt-PT" sz="2000" dirty="0" smtClean="0"/>
              <a:t>.1</a:t>
            </a:r>
            <a:endParaRPr lang="pt-PT" sz="2000" dirty="0"/>
          </a:p>
        </p:txBody>
      </p:sp>
      <p:cxnSp>
        <p:nvCxnSpPr>
          <p:cNvPr id="20" name="Conexão recta 19"/>
          <p:cNvCxnSpPr/>
          <p:nvPr/>
        </p:nvCxnSpPr>
        <p:spPr>
          <a:xfrm>
            <a:off x="2976" y="849412"/>
            <a:ext cx="12190413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Conexão reta 36"/>
          <p:cNvCxnSpPr/>
          <p:nvPr/>
        </p:nvCxnSpPr>
        <p:spPr>
          <a:xfrm>
            <a:off x="-15633" y="849050"/>
            <a:ext cx="10215295" cy="1423"/>
          </a:xfrm>
          <a:prstGeom prst="line">
            <a:avLst/>
          </a:prstGeom>
          <a:ln w="38100">
            <a:solidFill>
              <a:srgbClr val="A3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664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118" y="1124744"/>
            <a:ext cx="7330528" cy="499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74" y="6309321"/>
            <a:ext cx="12218863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z="1400" smtClean="0">
                <a:solidFill>
                  <a:schemeClr val="bg1"/>
                </a:solidFill>
              </a:rPr>
              <a:t>27</a:t>
            </a:fld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5807174" y="6381330"/>
            <a:ext cx="3860297" cy="365125"/>
          </a:xfrm>
        </p:spPr>
        <p:txBody>
          <a:bodyPr/>
          <a:lstStyle/>
          <a:p>
            <a:r>
              <a:rPr lang="pt-PT" sz="1400" dirty="0" smtClean="0">
                <a:solidFill>
                  <a:schemeClr val="bg1"/>
                </a:solidFill>
              </a:rPr>
              <a:t>Tiago Simões</a:t>
            </a:r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0"/>
            <a:ext cx="12190413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3567306" y="3020918"/>
            <a:ext cx="2959948" cy="15121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rgbClr val="FF0000"/>
              </a:solidFill>
            </a:endParaRPr>
          </a:p>
        </p:txBody>
      </p:sp>
      <p:sp>
        <p:nvSpPr>
          <p:cNvPr id="11" name="Marcador de Posição da Data 3"/>
          <p:cNvSpPr>
            <a:spLocks noGrp="1"/>
          </p:cNvSpPr>
          <p:nvPr>
            <p:ph type="dt" sz="half" idx="10"/>
          </p:nvPr>
        </p:nvSpPr>
        <p:spPr bwMode="black">
          <a:xfrm>
            <a:off x="262558" y="6401098"/>
            <a:ext cx="6445668" cy="365125"/>
          </a:xfrm>
        </p:spPr>
        <p:txBody>
          <a:bodyPr/>
          <a:lstStyle/>
          <a:p>
            <a:r>
              <a:rPr lang="pt-PT" sz="1400" dirty="0">
                <a:solidFill>
                  <a:schemeClr val="bg1"/>
                </a:solidFill>
              </a:rPr>
              <a:t> </a:t>
            </a:r>
            <a:r>
              <a:rPr lang="pt-PT" sz="1400" dirty="0" smtClean="0">
                <a:solidFill>
                  <a:schemeClr val="bg1"/>
                </a:solidFill>
              </a:rPr>
              <a:t> Integração </a:t>
            </a:r>
            <a:r>
              <a:rPr lang="pt-PT" sz="1400" dirty="0">
                <a:solidFill>
                  <a:schemeClr val="bg1"/>
                </a:solidFill>
              </a:rPr>
              <a:t>de ROS-Industrial num robô </a:t>
            </a:r>
            <a:r>
              <a:rPr lang="pt-PT" sz="1400" dirty="0" smtClean="0">
                <a:solidFill>
                  <a:schemeClr val="bg1"/>
                </a:solidFill>
              </a:rPr>
              <a:t>FANUC para </a:t>
            </a:r>
            <a:r>
              <a:rPr lang="pt-PT" sz="1400" dirty="0">
                <a:solidFill>
                  <a:schemeClr val="bg1"/>
                </a:solidFill>
              </a:rPr>
              <a:t>flexibilizar </a:t>
            </a:r>
            <a:endParaRPr lang="pt-PT" sz="1400" dirty="0" smtClean="0">
              <a:solidFill>
                <a:schemeClr val="bg1"/>
              </a:solidFill>
            </a:endParaRPr>
          </a:p>
          <a:p>
            <a:r>
              <a:rPr lang="pt-PT" sz="1400" dirty="0" smtClean="0">
                <a:solidFill>
                  <a:schemeClr val="bg1"/>
                </a:solidFill>
              </a:rPr>
              <a:t>atividades </a:t>
            </a:r>
            <a:r>
              <a:rPr lang="pt-PT" sz="1400" dirty="0">
                <a:solidFill>
                  <a:schemeClr val="bg1"/>
                </a:solidFill>
              </a:rPr>
              <a:t>de </a:t>
            </a:r>
            <a:r>
              <a:rPr lang="pt-PT" sz="1400" dirty="0" smtClean="0">
                <a:solidFill>
                  <a:schemeClr val="bg1"/>
                </a:solidFill>
              </a:rPr>
              <a:t>cooperação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595730" y="-171400"/>
            <a:ext cx="10971372" cy="1143000"/>
          </a:xfrm>
        </p:spPr>
        <p:txBody>
          <a:bodyPr>
            <a:normAutofit/>
          </a:bodyPr>
          <a:lstStyle/>
          <a:p>
            <a:r>
              <a:rPr lang="pt-PT" sz="4000" dirty="0">
                <a:solidFill>
                  <a:schemeClr val="bg1"/>
                </a:solidFill>
              </a:rPr>
              <a:t>5</a:t>
            </a:r>
            <a:r>
              <a:rPr lang="pt-PT" sz="4000" dirty="0" smtClean="0">
                <a:solidFill>
                  <a:schemeClr val="bg1"/>
                </a:solidFill>
              </a:rPr>
              <a:t>. Perceção visual </a:t>
            </a:r>
            <a:r>
              <a:rPr lang="pt-PT" sz="2400" dirty="0">
                <a:solidFill>
                  <a:schemeClr val="bg1"/>
                </a:solidFill>
              </a:rPr>
              <a:t>(</a:t>
            </a:r>
            <a:r>
              <a:rPr lang="pt-PT" sz="2400" dirty="0" smtClean="0">
                <a:solidFill>
                  <a:schemeClr val="bg1"/>
                </a:solidFill>
              </a:rPr>
              <a:t>Metodologia </a:t>
            </a:r>
            <a:r>
              <a:rPr lang="pt-PT" sz="2400" dirty="0">
                <a:solidFill>
                  <a:schemeClr val="bg1"/>
                </a:solidFill>
              </a:rPr>
              <a:t>por </a:t>
            </a:r>
            <a:r>
              <a:rPr lang="pt-PT" sz="2400" dirty="0" smtClean="0">
                <a:solidFill>
                  <a:schemeClr val="bg1"/>
                </a:solidFill>
              </a:rPr>
              <a:t>imagens 2D)</a:t>
            </a:r>
            <a:endParaRPr lang="pt-PT" sz="2400" dirty="0">
              <a:solidFill>
                <a:schemeClr val="bg1"/>
              </a:solidFill>
            </a:endParaRPr>
          </a:p>
        </p:txBody>
      </p:sp>
      <p:cxnSp>
        <p:nvCxnSpPr>
          <p:cNvPr id="14" name="Conexão recta 13"/>
          <p:cNvCxnSpPr/>
          <p:nvPr/>
        </p:nvCxnSpPr>
        <p:spPr>
          <a:xfrm>
            <a:off x="2976" y="849412"/>
            <a:ext cx="12190413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xão reta 36"/>
          <p:cNvCxnSpPr/>
          <p:nvPr/>
        </p:nvCxnSpPr>
        <p:spPr>
          <a:xfrm>
            <a:off x="-15633" y="849050"/>
            <a:ext cx="10431319" cy="2847"/>
          </a:xfrm>
          <a:prstGeom prst="line">
            <a:avLst/>
          </a:prstGeom>
          <a:ln w="38100">
            <a:solidFill>
              <a:srgbClr val="A3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78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C 0.10989 1.48148E-6 0.21992 1.48148E-6 0.32982 1.48148E-6 " pathEditMode="relative" ptsTypes="f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118" y="1112085"/>
            <a:ext cx="7330528" cy="499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74" y="6309321"/>
            <a:ext cx="12218863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z="1400" smtClean="0">
                <a:solidFill>
                  <a:schemeClr val="bg1"/>
                </a:solidFill>
              </a:rPr>
              <a:t>28</a:t>
            </a:fld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5807174" y="6381330"/>
            <a:ext cx="3860297" cy="365125"/>
          </a:xfrm>
        </p:spPr>
        <p:txBody>
          <a:bodyPr/>
          <a:lstStyle/>
          <a:p>
            <a:r>
              <a:rPr lang="pt-PT" sz="1400" dirty="0" smtClean="0">
                <a:solidFill>
                  <a:schemeClr val="bg1"/>
                </a:solidFill>
              </a:rPr>
              <a:t>Tiago Simões</a:t>
            </a:r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0"/>
            <a:ext cx="12190413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7599754" y="3020918"/>
            <a:ext cx="2959948" cy="15121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rgbClr val="FF0000"/>
              </a:solidFill>
            </a:endParaRPr>
          </a:p>
        </p:txBody>
      </p:sp>
      <p:sp>
        <p:nvSpPr>
          <p:cNvPr id="11" name="Marcador de Posição da Data 3"/>
          <p:cNvSpPr>
            <a:spLocks noGrp="1"/>
          </p:cNvSpPr>
          <p:nvPr>
            <p:ph type="dt" sz="half" idx="10"/>
          </p:nvPr>
        </p:nvSpPr>
        <p:spPr bwMode="black">
          <a:xfrm>
            <a:off x="262558" y="6401098"/>
            <a:ext cx="6445668" cy="365125"/>
          </a:xfrm>
        </p:spPr>
        <p:txBody>
          <a:bodyPr/>
          <a:lstStyle/>
          <a:p>
            <a:r>
              <a:rPr lang="pt-PT" sz="1400" dirty="0">
                <a:solidFill>
                  <a:schemeClr val="bg1"/>
                </a:solidFill>
              </a:rPr>
              <a:t> </a:t>
            </a:r>
            <a:r>
              <a:rPr lang="pt-PT" sz="1400" dirty="0" smtClean="0">
                <a:solidFill>
                  <a:schemeClr val="bg1"/>
                </a:solidFill>
              </a:rPr>
              <a:t> Integração </a:t>
            </a:r>
            <a:r>
              <a:rPr lang="pt-PT" sz="1400" dirty="0">
                <a:solidFill>
                  <a:schemeClr val="bg1"/>
                </a:solidFill>
              </a:rPr>
              <a:t>de ROS-Industrial num robô </a:t>
            </a:r>
            <a:r>
              <a:rPr lang="pt-PT" sz="1400" dirty="0" smtClean="0">
                <a:solidFill>
                  <a:schemeClr val="bg1"/>
                </a:solidFill>
              </a:rPr>
              <a:t>FANUC para </a:t>
            </a:r>
            <a:r>
              <a:rPr lang="pt-PT" sz="1400" dirty="0">
                <a:solidFill>
                  <a:schemeClr val="bg1"/>
                </a:solidFill>
              </a:rPr>
              <a:t>flexibilizar </a:t>
            </a:r>
            <a:endParaRPr lang="pt-PT" sz="1400" dirty="0" smtClean="0">
              <a:solidFill>
                <a:schemeClr val="bg1"/>
              </a:solidFill>
            </a:endParaRPr>
          </a:p>
          <a:p>
            <a:r>
              <a:rPr lang="pt-PT" sz="1400" dirty="0" smtClean="0">
                <a:solidFill>
                  <a:schemeClr val="bg1"/>
                </a:solidFill>
              </a:rPr>
              <a:t>atividades </a:t>
            </a:r>
            <a:r>
              <a:rPr lang="pt-PT" sz="1400" dirty="0">
                <a:solidFill>
                  <a:schemeClr val="bg1"/>
                </a:solidFill>
              </a:rPr>
              <a:t>de </a:t>
            </a:r>
            <a:r>
              <a:rPr lang="pt-PT" sz="1400" dirty="0" smtClean="0">
                <a:solidFill>
                  <a:schemeClr val="bg1"/>
                </a:solidFill>
              </a:rPr>
              <a:t>cooperação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595730" y="-171400"/>
            <a:ext cx="10971372" cy="1143000"/>
          </a:xfrm>
        </p:spPr>
        <p:txBody>
          <a:bodyPr>
            <a:normAutofit/>
          </a:bodyPr>
          <a:lstStyle/>
          <a:p>
            <a:r>
              <a:rPr lang="pt-PT" sz="4000" dirty="0" smtClean="0">
                <a:solidFill>
                  <a:schemeClr val="bg1"/>
                </a:solidFill>
              </a:rPr>
              <a:t>6. </a:t>
            </a:r>
            <a:r>
              <a:rPr lang="pt-PT" sz="4000" dirty="0">
                <a:solidFill>
                  <a:schemeClr val="bg1"/>
                </a:solidFill>
              </a:rPr>
              <a:t>Aplicação </a:t>
            </a:r>
            <a:r>
              <a:rPr lang="pt-PT" sz="4000" dirty="0" smtClean="0">
                <a:solidFill>
                  <a:schemeClr val="bg1"/>
                </a:solidFill>
              </a:rPr>
              <a:t>ilustrativa</a:t>
            </a:r>
            <a:endParaRPr lang="pt-PT" sz="2400" dirty="0">
              <a:solidFill>
                <a:schemeClr val="bg1"/>
              </a:solidFill>
            </a:endParaRPr>
          </a:p>
        </p:txBody>
      </p:sp>
      <p:cxnSp>
        <p:nvCxnSpPr>
          <p:cNvPr id="14" name="Conexão recta 13"/>
          <p:cNvCxnSpPr/>
          <p:nvPr/>
        </p:nvCxnSpPr>
        <p:spPr>
          <a:xfrm>
            <a:off x="2976" y="849412"/>
            <a:ext cx="12190413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xão reta 36"/>
          <p:cNvCxnSpPr/>
          <p:nvPr/>
        </p:nvCxnSpPr>
        <p:spPr>
          <a:xfrm>
            <a:off x="-15633" y="849050"/>
            <a:ext cx="10575335" cy="5695"/>
          </a:xfrm>
          <a:prstGeom prst="line">
            <a:avLst/>
          </a:prstGeom>
          <a:ln w="38100">
            <a:solidFill>
              <a:srgbClr val="A3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37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8.88889E-6 C -0.11198 8.88889E-6 -0.22409 8.88889E-6 -0.33606 8.88889E-6 " pathEditMode="relative" ptsTypes="f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aixaDeTexto 37"/>
          <p:cNvSpPr txBox="1"/>
          <p:nvPr/>
        </p:nvSpPr>
        <p:spPr>
          <a:xfrm>
            <a:off x="0" y="4005128"/>
            <a:ext cx="511455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b="1" dirty="0" smtClean="0"/>
              <a:t>n e m </a:t>
            </a:r>
            <a:r>
              <a:rPr lang="pt-PT" sz="1600" dirty="0" smtClean="0"/>
              <a:t>– Coluna e linha;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b="1" dirty="0" smtClean="0"/>
              <a:t>x e y </a:t>
            </a:r>
            <a:r>
              <a:rPr lang="pt-PT" sz="1600" dirty="0"/>
              <a:t>– </a:t>
            </a:r>
            <a:r>
              <a:rPr lang="pt-PT" sz="1600" dirty="0" smtClean="0"/>
              <a:t>Coordenadas métricas (mm);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b="1" dirty="0" err="1"/>
              <a:t>x</a:t>
            </a:r>
            <a:r>
              <a:rPr lang="pt-PT" sz="1600" b="1" dirty="0" err="1" smtClean="0"/>
              <a:t>off</a:t>
            </a:r>
            <a:r>
              <a:rPr lang="pt-PT" sz="1600" b="1" dirty="0" smtClean="0"/>
              <a:t> e </a:t>
            </a:r>
            <a:r>
              <a:rPr lang="pt-PT" sz="1600" b="1" dirty="0" err="1"/>
              <a:t>y</a:t>
            </a:r>
            <a:r>
              <a:rPr lang="pt-PT" sz="1600" b="1" dirty="0" err="1" smtClean="0"/>
              <a:t>off</a:t>
            </a:r>
            <a:r>
              <a:rPr lang="pt-PT" sz="1600" b="1" dirty="0" smtClean="0"/>
              <a:t> </a:t>
            </a:r>
            <a:r>
              <a:rPr lang="pt-PT" sz="1600" dirty="0" smtClean="0"/>
              <a:t>– Distância entre o sistema de coordenadas </a:t>
            </a:r>
          </a:p>
          <a:p>
            <a:pPr>
              <a:lnSpc>
                <a:spcPct val="150000"/>
              </a:lnSpc>
            </a:pPr>
            <a:r>
              <a:rPr lang="pt-PT" sz="1600" dirty="0" smtClean="0"/>
              <a:t>e a primeira linha/coluna;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b="1" dirty="0" smtClean="0"/>
              <a:t>d</a:t>
            </a:r>
            <a:r>
              <a:rPr lang="pt-PT" sz="1600" dirty="0" smtClean="0"/>
              <a:t> – Dimensão de cada </a:t>
            </a:r>
            <a:r>
              <a:rPr lang="pt-PT" sz="1600" dirty="0"/>
              <a:t>quadrado (mm);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/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74" y="6309321"/>
            <a:ext cx="12218863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z="1400" smtClean="0">
                <a:solidFill>
                  <a:schemeClr val="bg1"/>
                </a:solidFill>
              </a:rPr>
              <a:t>29</a:t>
            </a:fld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5807174" y="6381330"/>
            <a:ext cx="3860297" cy="365125"/>
          </a:xfrm>
        </p:spPr>
        <p:txBody>
          <a:bodyPr/>
          <a:lstStyle/>
          <a:p>
            <a:r>
              <a:rPr lang="pt-PT" sz="1400" dirty="0" smtClean="0">
                <a:solidFill>
                  <a:schemeClr val="bg1"/>
                </a:solidFill>
              </a:rPr>
              <a:t>Tiago Simões</a:t>
            </a:r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0"/>
            <a:ext cx="12190413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arcador de Posição da Data 3"/>
          <p:cNvSpPr>
            <a:spLocks noGrp="1"/>
          </p:cNvSpPr>
          <p:nvPr>
            <p:ph type="dt" sz="half" idx="10"/>
          </p:nvPr>
        </p:nvSpPr>
        <p:spPr bwMode="black">
          <a:xfrm>
            <a:off x="262558" y="6401098"/>
            <a:ext cx="6445668" cy="365125"/>
          </a:xfrm>
        </p:spPr>
        <p:txBody>
          <a:bodyPr/>
          <a:lstStyle/>
          <a:p>
            <a:r>
              <a:rPr lang="pt-PT" sz="1400" dirty="0">
                <a:solidFill>
                  <a:schemeClr val="bg1"/>
                </a:solidFill>
              </a:rPr>
              <a:t> </a:t>
            </a:r>
            <a:r>
              <a:rPr lang="pt-PT" sz="1400" dirty="0" smtClean="0">
                <a:solidFill>
                  <a:schemeClr val="bg1"/>
                </a:solidFill>
              </a:rPr>
              <a:t> Integração </a:t>
            </a:r>
            <a:r>
              <a:rPr lang="pt-PT" sz="1400" dirty="0">
                <a:solidFill>
                  <a:schemeClr val="bg1"/>
                </a:solidFill>
              </a:rPr>
              <a:t>de ROS-Industrial num robô </a:t>
            </a:r>
            <a:r>
              <a:rPr lang="pt-PT" sz="1400" dirty="0" smtClean="0">
                <a:solidFill>
                  <a:schemeClr val="bg1"/>
                </a:solidFill>
              </a:rPr>
              <a:t>FANUC para </a:t>
            </a:r>
            <a:r>
              <a:rPr lang="pt-PT" sz="1400" dirty="0">
                <a:solidFill>
                  <a:schemeClr val="bg1"/>
                </a:solidFill>
              </a:rPr>
              <a:t>flexibilizar </a:t>
            </a:r>
            <a:endParaRPr lang="pt-PT" sz="1400" dirty="0" smtClean="0">
              <a:solidFill>
                <a:schemeClr val="bg1"/>
              </a:solidFill>
            </a:endParaRPr>
          </a:p>
          <a:p>
            <a:r>
              <a:rPr lang="pt-PT" sz="1400" dirty="0" smtClean="0">
                <a:solidFill>
                  <a:schemeClr val="bg1"/>
                </a:solidFill>
              </a:rPr>
              <a:t>atividades </a:t>
            </a:r>
            <a:r>
              <a:rPr lang="pt-PT" sz="1400" dirty="0">
                <a:solidFill>
                  <a:schemeClr val="bg1"/>
                </a:solidFill>
              </a:rPr>
              <a:t>de </a:t>
            </a:r>
            <a:r>
              <a:rPr lang="pt-PT" sz="1400" dirty="0" smtClean="0">
                <a:solidFill>
                  <a:schemeClr val="bg1"/>
                </a:solidFill>
              </a:rPr>
              <a:t>cooperação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595730" y="-171400"/>
            <a:ext cx="10971372" cy="1143000"/>
          </a:xfrm>
        </p:spPr>
        <p:txBody>
          <a:bodyPr>
            <a:normAutofit/>
          </a:bodyPr>
          <a:lstStyle/>
          <a:p>
            <a:r>
              <a:rPr lang="pt-PT" sz="4000" dirty="0" smtClean="0">
                <a:solidFill>
                  <a:schemeClr val="bg1"/>
                </a:solidFill>
              </a:rPr>
              <a:t>6. </a:t>
            </a:r>
            <a:r>
              <a:rPr lang="pt-PT" sz="4000" dirty="0">
                <a:solidFill>
                  <a:schemeClr val="bg1"/>
                </a:solidFill>
              </a:rPr>
              <a:t>Aplicação </a:t>
            </a:r>
            <a:r>
              <a:rPr lang="pt-PT" sz="4000" dirty="0" smtClean="0">
                <a:solidFill>
                  <a:schemeClr val="bg1"/>
                </a:solidFill>
              </a:rPr>
              <a:t>ilustrativa</a:t>
            </a:r>
            <a:endParaRPr lang="pt-PT" sz="2400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4" y="1988840"/>
            <a:ext cx="3974896" cy="1801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arcador de Posição de Conteúdo 2"/>
          <p:cNvSpPr txBox="1">
            <a:spLocks/>
          </p:cNvSpPr>
          <p:nvPr/>
        </p:nvSpPr>
        <p:spPr>
          <a:xfrm>
            <a:off x="37454" y="854745"/>
            <a:ext cx="10971372" cy="96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800" dirty="0" smtClean="0"/>
              <a:t>Conversão de </a:t>
            </a:r>
            <a:r>
              <a:rPr lang="pt-PT" sz="2800" b="1" dirty="0" smtClean="0"/>
              <a:t>posições do </a:t>
            </a:r>
            <a:r>
              <a:rPr lang="pt-PT" sz="2800" b="1" dirty="0"/>
              <a:t>tabuleiro</a:t>
            </a:r>
            <a:r>
              <a:rPr lang="pt-PT" sz="2800" dirty="0"/>
              <a:t> para </a:t>
            </a:r>
            <a:r>
              <a:rPr lang="pt-PT" sz="2800" b="1" dirty="0"/>
              <a:t>coordenadas </a:t>
            </a:r>
            <a:r>
              <a:rPr lang="pt-PT" sz="2800" b="1" dirty="0" smtClean="0"/>
              <a:t>métricas</a:t>
            </a: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334" y="3140968"/>
            <a:ext cx="713623" cy="601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ângulo 2"/>
          <p:cNvSpPr/>
          <p:nvPr/>
        </p:nvSpPr>
        <p:spPr>
          <a:xfrm>
            <a:off x="3229343" y="3212977"/>
            <a:ext cx="652258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CaixaDeTexto 3"/>
          <p:cNvSpPr txBox="1"/>
          <p:nvPr/>
        </p:nvSpPr>
        <p:spPr>
          <a:xfrm>
            <a:off x="3139723" y="3111351"/>
            <a:ext cx="886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000" dirty="0" err="1"/>
              <a:t>Eq</a:t>
            </a:r>
            <a:r>
              <a:rPr lang="pt-PT" sz="2000" dirty="0"/>
              <a:t>. </a:t>
            </a:r>
            <a:r>
              <a:rPr lang="pt-PT" sz="2000" dirty="0" smtClean="0"/>
              <a:t>6.2</a:t>
            </a:r>
            <a:endParaRPr lang="pt-PT" sz="2000" dirty="0"/>
          </a:p>
        </p:txBody>
      </p:sp>
      <p:sp>
        <p:nvSpPr>
          <p:cNvPr id="5" name="Rectângulo 4"/>
          <p:cNvSpPr/>
          <p:nvPr/>
        </p:nvSpPr>
        <p:spPr>
          <a:xfrm>
            <a:off x="6568546" y="4927268"/>
            <a:ext cx="657091" cy="432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Rectângulo 22"/>
          <p:cNvSpPr/>
          <p:nvPr/>
        </p:nvSpPr>
        <p:spPr>
          <a:xfrm>
            <a:off x="3222687" y="2132856"/>
            <a:ext cx="720278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CaixaDeTexto 21"/>
          <p:cNvSpPr txBox="1"/>
          <p:nvPr/>
        </p:nvSpPr>
        <p:spPr>
          <a:xfrm>
            <a:off x="3120770" y="2190636"/>
            <a:ext cx="886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000" dirty="0" err="1"/>
              <a:t>Eq</a:t>
            </a:r>
            <a:r>
              <a:rPr lang="pt-PT" sz="2000" dirty="0"/>
              <a:t>. </a:t>
            </a:r>
            <a:r>
              <a:rPr lang="pt-PT" sz="2000" dirty="0" smtClean="0"/>
              <a:t>6.1</a:t>
            </a:r>
            <a:endParaRPr lang="pt-PT" sz="2000" dirty="0"/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965" y="3692882"/>
            <a:ext cx="713623" cy="601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ângulo 30"/>
          <p:cNvSpPr/>
          <p:nvPr/>
        </p:nvSpPr>
        <p:spPr>
          <a:xfrm>
            <a:off x="8104974" y="3764891"/>
            <a:ext cx="652258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Rectângulo 32"/>
          <p:cNvSpPr/>
          <p:nvPr/>
        </p:nvSpPr>
        <p:spPr>
          <a:xfrm>
            <a:off x="8098318" y="2684770"/>
            <a:ext cx="720278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678" y="1388332"/>
            <a:ext cx="3493200" cy="489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4" name="Conexão recta unidireccional 53"/>
          <p:cNvCxnSpPr/>
          <p:nvPr/>
        </p:nvCxnSpPr>
        <p:spPr>
          <a:xfrm>
            <a:off x="10632612" y="4694289"/>
            <a:ext cx="178306" cy="452836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xão recta unidireccional 61"/>
          <p:cNvCxnSpPr/>
          <p:nvPr/>
        </p:nvCxnSpPr>
        <p:spPr>
          <a:xfrm flipH="1">
            <a:off x="10828698" y="2218576"/>
            <a:ext cx="126236" cy="2894548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Conexão recta 1034"/>
          <p:cNvCxnSpPr/>
          <p:nvPr/>
        </p:nvCxnSpPr>
        <p:spPr>
          <a:xfrm flipH="1" flipV="1">
            <a:off x="9436310" y="4797152"/>
            <a:ext cx="641614" cy="122413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8" name="Conexão recta unidireccional 1037"/>
          <p:cNvCxnSpPr/>
          <p:nvPr/>
        </p:nvCxnSpPr>
        <p:spPr>
          <a:xfrm flipV="1">
            <a:off x="9436310" y="4683616"/>
            <a:ext cx="1155355" cy="11353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6" name="Conexão curva 1025"/>
          <p:cNvCxnSpPr/>
          <p:nvPr/>
        </p:nvCxnSpPr>
        <p:spPr>
          <a:xfrm rot="5400000" flipH="1" flipV="1">
            <a:off x="8491557" y="3521096"/>
            <a:ext cx="4129832" cy="726538"/>
          </a:xfrm>
          <a:prstGeom prst="curvedConnector3">
            <a:avLst>
              <a:gd name="adj1" fmla="val 111504"/>
            </a:avLst>
          </a:prstGeom>
          <a:ln w="381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668" y="3751709"/>
            <a:ext cx="2790598" cy="475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Oval 33"/>
          <p:cNvSpPr/>
          <p:nvPr/>
        </p:nvSpPr>
        <p:spPr>
          <a:xfrm>
            <a:off x="4985621" y="3619069"/>
            <a:ext cx="784167" cy="74060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9" name="Oval 38"/>
          <p:cNvSpPr/>
          <p:nvPr/>
        </p:nvSpPr>
        <p:spPr>
          <a:xfrm>
            <a:off x="5989226" y="3626037"/>
            <a:ext cx="784167" cy="7406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0" name="Oval 39"/>
          <p:cNvSpPr/>
          <p:nvPr/>
        </p:nvSpPr>
        <p:spPr>
          <a:xfrm>
            <a:off x="7024192" y="3573016"/>
            <a:ext cx="781765" cy="7936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1" name="CaixaDeTexto 40"/>
          <p:cNvSpPr txBox="1"/>
          <p:nvPr/>
        </p:nvSpPr>
        <p:spPr>
          <a:xfrm>
            <a:off x="7901162" y="3815938"/>
            <a:ext cx="747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1600" dirty="0" err="1" smtClean="0"/>
              <a:t>Eq</a:t>
            </a:r>
            <a:r>
              <a:rPr lang="pt-PT" sz="1600" dirty="0" smtClean="0"/>
              <a:t>. 4.1</a:t>
            </a:r>
            <a:endParaRPr lang="pt-PT" sz="1600" dirty="0"/>
          </a:p>
        </p:txBody>
      </p:sp>
      <p:cxnSp>
        <p:nvCxnSpPr>
          <p:cNvPr id="43" name="Conexão recta 42"/>
          <p:cNvCxnSpPr/>
          <p:nvPr/>
        </p:nvCxnSpPr>
        <p:spPr>
          <a:xfrm>
            <a:off x="2976" y="849412"/>
            <a:ext cx="12190413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4" name="Conexão reta 36"/>
          <p:cNvCxnSpPr/>
          <p:nvPr/>
        </p:nvCxnSpPr>
        <p:spPr>
          <a:xfrm>
            <a:off x="-15633" y="849050"/>
            <a:ext cx="10826551" cy="5695"/>
          </a:xfrm>
          <a:prstGeom prst="line">
            <a:avLst/>
          </a:prstGeom>
          <a:ln w="38100">
            <a:solidFill>
              <a:srgbClr val="A3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52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" grpId="0"/>
      <p:bldP spid="22" grpId="0"/>
      <p:bldP spid="34" grpId="0" animBg="1"/>
      <p:bldP spid="39" grpId="0" animBg="1"/>
      <p:bldP spid="40" grpId="0" animBg="1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://img.directindustry.com/pt/images_di/photo-g/30265-92930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996" y="4722935"/>
            <a:ext cx="2235754" cy="169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74" y="6309321"/>
            <a:ext cx="12218863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z="1400" smtClean="0">
                <a:solidFill>
                  <a:schemeClr val="bg1"/>
                </a:solidFill>
              </a:rPr>
              <a:t>3</a:t>
            </a:fld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5807174" y="6381330"/>
            <a:ext cx="3860297" cy="365125"/>
          </a:xfrm>
        </p:spPr>
        <p:txBody>
          <a:bodyPr/>
          <a:lstStyle/>
          <a:p>
            <a:r>
              <a:rPr lang="pt-PT" sz="1400" dirty="0" smtClean="0">
                <a:solidFill>
                  <a:schemeClr val="bg1"/>
                </a:solidFill>
              </a:rPr>
              <a:t>Tiago Simões</a:t>
            </a:r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0"/>
            <a:ext cx="12190413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5730" y="-171400"/>
            <a:ext cx="10971372" cy="1143000"/>
          </a:xfrm>
        </p:spPr>
        <p:txBody>
          <a:bodyPr>
            <a:normAutofit/>
          </a:bodyPr>
          <a:lstStyle/>
          <a:p>
            <a:r>
              <a:rPr lang="pt-PT" sz="4000" dirty="0" smtClean="0">
                <a:solidFill>
                  <a:schemeClr val="bg1"/>
                </a:solidFill>
              </a:rPr>
              <a:t>1. Introdução</a:t>
            </a:r>
            <a:endParaRPr lang="pt-PT" sz="4000" dirty="0">
              <a:solidFill>
                <a:schemeClr val="bg1"/>
              </a:solidFill>
            </a:endParaRPr>
          </a:p>
        </p:txBody>
      </p:sp>
      <p:sp>
        <p:nvSpPr>
          <p:cNvPr id="9" name="Marcador de Posição da Data 3"/>
          <p:cNvSpPr>
            <a:spLocks noGrp="1"/>
          </p:cNvSpPr>
          <p:nvPr>
            <p:ph type="dt" sz="half" idx="10"/>
          </p:nvPr>
        </p:nvSpPr>
        <p:spPr bwMode="black">
          <a:xfrm>
            <a:off x="262558" y="6401098"/>
            <a:ext cx="6445668" cy="365125"/>
          </a:xfrm>
        </p:spPr>
        <p:txBody>
          <a:bodyPr/>
          <a:lstStyle/>
          <a:p>
            <a:r>
              <a:rPr lang="pt-PT" sz="1400" dirty="0">
                <a:solidFill>
                  <a:schemeClr val="bg1"/>
                </a:solidFill>
              </a:rPr>
              <a:t> </a:t>
            </a:r>
            <a:r>
              <a:rPr lang="pt-PT" sz="1400" dirty="0" smtClean="0">
                <a:solidFill>
                  <a:schemeClr val="bg1"/>
                </a:solidFill>
              </a:rPr>
              <a:t> Integração </a:t>
            </a:r>
            <a:r>
              <a:rPr lang="pt-PT" sz="1400" dirty="0">
                <a:solidFill>
                  <a:schemeClr val="bg1"/>
                </a:solidFill>
              </a:rPr>
              <a:t>de ROS-Industrial num robô </a:t>
            </a:r>
            <a:r>
              <a:rPr lang="pt-PT" sz="1400" dirty="0" smtClean="0">
                <a:solidFill>
                  <a:schemeClr val="bg1"/>
                </a:solidFill>
              </a:rPr>
              <a:t>FANUC para </a:t>
            </a:r>
            <a:r>
              <a:rPr lang="pt-PT" sz="1400" dirty="0">
                <a:solidFill>
                  <a:schemeClr val="bg1"/>
                </a:solidFill>
              </a:rPr>
              <a:t>flexibilizar </a:t>
            </a:r>
            <a:endParaRPr lang="pt-PT" sz="1400" dirty="0" smtClean="0">
              <a:solidFill>
                <a:schemeClr val="bg1"/>
              </a:solidFill>
            </a:endParaRPr>
          </a:p>
          <a:p>
            <a:r>
              <a:rPr lang="pt-PT" sz="1400" dirty="0" smtClean="0">
                <a:solidFill>
                  <a:schemeClr val="bg1"/>
                </a:solidFill>
              </a:rPr>
              <a:t>atividades </a:t>
            </a:r>
            <a:r>
              <a:rPr lang="pt-PT" sz="1400" dirty="0">
                <a:solidFill>
                  <a:schemeClr val="bg1"/>
                </a:solidFill>
              </a:rPr>
              <a:t>de </a:t>
            </a:r>
            <a:r>
              <a:rPr lang="pt-PT" sz="1400" dirty="0" smtClean="0">
                <a:solidFill>
                  <a:schemeClr val="bg1"/>
                </a:solidFill>
              </a:rPr>
              <a:t>cooperação</a:t>
            </a:r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8" y="2701451"/>
            <a:ext cx="1023789" cy="1791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https://s-media-cache-ak0.pinimg.com/originals/62/44/2d/62442d955224718da89238b244578f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98" y="850634"/>
            <a:ext cx="987913" cy="138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34990" y="4427820"/>
            <a:ext cx="736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 smtClean="0"/>
              <a:t>Fanuc</a:t>
            </a:r>
            <a:endParaRPr lang="pt-PT" dirty="0"/>
          </a:p>
        </p:txBody>
      </p:sp>
      <p:sp>
        <p:nvSpPr>
          <p:cNvPr id="8" name="CaixaDeTexto 7"/>
          <p:cNvSpPr txBox="1"/>
          <p:nvPr/>
        </p:nvSpPr>
        <p:spPr>
          <a:xfrm>
            <a:off x="622598" y="2233712"/>
            <a:ext cx="702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KUKA</a:t>
            </a:r>
            <a:endParaRPr lang="pt-PT" dirty="0"/>
          </a:p>
        </p:txBody>
      </p:sp>
      <p:sp>
        <p:nvSpPr>
          <p:cNvPr id="10" name="CaixaDeTexto 9"/>
          <p:cNvSpPr txBox="1"/>
          <p:nvPr/>
        </p:nvSpPr>
        <p:spPr>
          <a:xfrm>
            <a:off x="979132" y="5985907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ABB</a:t>
            </a:r>
            <a:endParaRPr lang="pt-PT" dirty="0"/>
          </a:p>
        </p:txBody>
      </p:sp>
      <p:pic>
        <p:nvPicPr>
          <p:cNvPr id="1026" name="Picture 2" descr="Resultado de imagem para pick and place robotizad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534" y="2250687"/>
            <a:ext cx="3523306" cy="261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exão recta unidireccional 3"/>
          <p:cNvCxnSpPr/>
          <p:nvPr/>
        </p:nvCxnSpPr>
        <p:spPr>
          <a:xfrm>
            <a:off x="1610511" y="3597266"/>
            <a:ext cx="7437023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/>
          <p:cNvSpPr txBox="1"/>
          <p:nvPr/>
        </p:nvSpPr>
        <p:spPr>
          <a:xfrm>
            <a:off x="9335566" y="4917092"/>
            <a:ext cx="2752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Aplicação de </a:t>
            </a:r>
            <a:r>
              <a:rPr lang="pt-PT" i="1" dirty="0" err="1" smtClean="0"/>
              <a:t>pick</a:t>
            </a:r>
            <a:r>
              <a:rPr lang="pt-PT" i="1" dirty="0" smtClean="0"/>
              <a:t> </a:t>
            </a:r>
            <a:r>
              <a:rPr lang="pt-PT" i="1" dirty="0" err="1" smtClean="0"/>
              <a:t>and</a:t>
            </a:r>
            <a:r>
              <a:rPr lang="pt-PT" i="1" dirty="0" smtClean="0"/>
              <a:t> </a:t>
            </a:r>
            <a:r>
              <a:rPr lang="pt-PT" i="1" dirty="0" err="1" smtClean="0"/>
              <a:t>place</a:t>
            </a:r>
            <a:endParaRPr lang="pt-PT" dirty="0"/>
          </a:p>
        </p:txBody>
      </p:sp>
      <p:cxnSp>
        <p:nvCxnSpPr>
          <p:cNvPr id="13" name="Conexão recta 12"/>
          <p:cNvCxnSpPr>
            <a:endCxn id="25" idx="2"/>
          </p:cNvCxnSpPr>
          <p:nvPr/>
        </p:nvCxnSpPr>
        <p:spPr>
          <a:xfrm flipV="1">
            <a:off x="5159102" y="2971383"/>
            <a:ext cx="0" cy="6258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cta 14"/>
          <p:cNvCxnSpPr/>
          <p:nvPr/>
        </p:nvCxnSpPr>
        <p:spPr>
          <a:xfrm>
            <a:off x="5163374" y="3597266"/>
            <a:ext cx="4195" cy="11256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Tiago Simões\Desktop\Isabel_fotos\PC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805" y="868363"/>
            <a:ext cx="2462593" cy="173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aixaDeTexto 24"/>
          <p:cNvSpPr txBox="1"/>
          <p:nvPr/>
        </p:nvSpPr>
        <p:spPr>
          <a:xfrm>
            <a:off x="4475870" y="2602051"/>
            <a:ext cx="1366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Computador</a:t>
            </a:r>
            <a:endParaRPr lang="pt-PT" dirty="0"/>
          </a:p>
        </p:txBody>
      </p:sp>
      <p:pic>
        <p:nvPicPr>
          <p:cNvPr id="19" name="Picture 4" descr="C:\Users\Tiago Simões\Desktop\Isabel_fotos\Sensor - Copy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340" y="4879310"/>
            <a:ext cx="2999524" cy="98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aixaDeTexto 27"/>
          <p:cNvSpPr txBox="1"/>
          <p:nvPr/>
        </p:nvSpPr>
        <p:spPr>
          <a:xfrm>
            <a:off x="3831559" y="5867980"/>
            <a:ext cx="2655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Sensores de visão artificial</a:t>
            </a:r>
            <a:endParaRPr lang="pt-PT" dirty="0"/>
          </a:p>
        </p:txBody>
      </p:sp>
      <p:sp>
        <p:nvSpPr>
          <p:cNvPr id="32" name="Marcador de Posição de Conteúdo 2"/>
          <p:cNvSpPr>
            <a:spLocks noGrp="1"/>
          </p:cNvSpPr>
          <p:nvPr>
            <p:ph idx="1"/>
          </p:nvPr>
        </p:nvSpPr>
        <p:spPr>
          <a:xfrm>
            <a:off x="8255446" y="823101"/>
            <a:ext cx="10971372" cy="964704"/>
          </a:xfrm>
        </p:spPr>
        <p:txBody>
          <a:bodyPr/>
          <a:lstStyle/>
          <a:p>
            <a:pPr marL="0" indent="0">
              <a:buNone/>
            </a:pPr>
            <a:r>
              <a:rPr lang="pt-PT" b="1" dirty="0" smtClean="0"/>
              <a:t>Contexto do problema</a:t>
            </a:r>
            <a:endParaRPr lang="pt-PT" b="1" dirty="0"/>
          </a:p>
        </p:txBody>
      </p:sp>
      <p:cxnSp>
        <p:nvCxnSpPr>
          <p:cNvPr id="29" name="Conexão recta 28"/>
          <p:cNvCxnSpPr/>
          <p:nvPr/>
        </p:nvCxnSpPr>
        <p:spPr>
          <a:xfrm>
            <a:off x="2976" y="849412"/>
            <a:ext cx="12190413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onexão reta 36"/>
          <p:cNvCxnSpPr/>
          <p:nvPr/>
        </p:nvCxnSpPr>
        <p:spPr>
          <a:xfrm flipV="1">
            <a:off x="-25474" y="849412"/>
            <a:ext cx="592066" cy="12700"/>
          </a:xfrm>
          <a:prstGeom prst="line">
            <a:avLst/>
          </a:prstGeom>
          <a:ln w="38100">
            <a:solidFill>
              <a:srgbClr val="A3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118" y="1124744"/>
            <a:ext cx="7330528" cy="499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74" y="6309321"/>
            <a:ext cx="12218863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z="1400" smtClean="0">
                <a:solidFill>
                  <a:schemeClr val="bg1"/>
                </a:solidFill>
              </a:rPr>
              <a:t>30</a:t>
            </a:fld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5807174" y="6381330"/>
            <a:ext cx="3860297" cy="365125"/>
          </a:xfrm>
        </p:spPr>
        <p:txBody>
          <a:bodyPr/>
          <a:lstStyle/>
          <a:p>
            <a:r>
              <a:rPr lang="pt-PT" sz="1400" dirty="0" smtClean="0">
                <a:solidFill>
                  <a:schemeClr val="bg1"/>
                </a:solidFill>
              </a:rPr>
              <a:t>Tiago Simões</a:t>
            </a:r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0"/>
            <a:ext cx="12190413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3701849" y="2984157"/>
            <a:ext cx="2690862" cy="15121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rgbClr val="FF0000"/>
              </a:solidFill>
            </a:endParaRPr>
          </a:p>
        </p:txBody>
      </p:sp>
      <p:sp>
        <p:nvSpPr>
          <p:cNvPr id="11" name="Marcador de Posição da Data 3"/>
          <p:cNvSpPr>
            <a:spLocks noGrp="1"/>
          </p:cNvSpPr>
          <p:nvPr>
            <p:ph type="dt" sz="half" idx="10"/>
          </p:nvPr>
        </p:nvSpPr>
        <p:spPr bwMode="black">
          <a:xfrm>
            <a:off x="262558" y="6401098"/>
            <a:ext cx="6445668" cy="365125"/>
          </a:xfrm>
        </p:spPr>
        <p:txBody>
          <a:bodyPr/>
          <a:lstStyle/>
          <a:p>
            <a:r>
              <a:rPr lang="pt-PT" sz="1400" dirty="0">
                <a:solidFill>
                  <a:schemeClr val="bg1"/>
                </a:solidFill>
              </a:rPr>
              <a:t> </a:t>
            </a:r>
            <a:r>
              <a:rPr lang="pt-PT" sz="1400" dirty="0" smtClean="0">
                <a:solidFill>
                  <a:schemeClr val="bg1"/>
                </a:solidFill>
              </a:rPr>
              <a:t> Integração </a:t>
            </a:r>
            <a:r>
              <a:rPr lang="pt-PT" sz="1400" dirty="0">
                <a:solidFill>
                  <a:schemeClr val="bg1"/>
                </a:solidFill>
              </a:rPr>
              <a:t>de ROS-Industrial num robô </a:t>
            </a:r>
            <a:r>
              <a:rPr lang="pt-PT" sz="1400" dirty="0" smtClean="0">
                <a:solidFill>
                  <a:schemeClr val="bg1"/>
                </a:solidFill>
              </a:rPr>
              <a:t>FANUC para </a:t>
            </a:r>
            <a:r>
              <a:rPr lang="pt-PT" sz="1400" dirty="0">
                <a:solidFill>
                  <a:schemeClr val="bg1"/>
                </a:solidFill>
              </a:rPr>
              <a:t>flexibilizar </a:t>
            </a:r>
            <a:endParaRPr lang="pt-PT" sz="1400" dirty="0" smtClean="0">
              <a:solidFill>
                <a:schemeClr val="bg1"/>
              </a:solidFill>
            </a:endParaRPr>
          </a:p>
          <a:p>
            <a:r>
              <a:rPr lang="pt-PT" sz="1400" dirty="0" smtClean="0">
                <a:solidFill>
                  <a:schemeClr val="bg1"/>
                </a:solidFill>
              </a:rPr>
              <a:t>atividades </a:t>
            </a:r>
            <a:r>
              <a:rPr lang="pt-PT" sz="1400" dirty="0">
                <a:solidFill>
                  <a:schemeClr val="bg1"/>
                </a:solidFill>
              </a:rPr>
              <a:t>de </a:t>
            </a:r>
            <a:r>
              <a:rPr lang="pt-PT" sz="1400" dirty="0" smtClean="0">
                <a:solidFill>
                  <a:schemeClr val="bg1"/>
                </a:solidFill>
              </a:rPr>
              <a:t>cooperação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595730" y="-171400"/>
            <a:ext cx="10971372" cy="1143000"/>
          </a:xfrm>
        </p:spPr>
        <p:txBody>
          <a:bodyPr>
            <a:normAutofit/>
          </a:bodyPr>
          <a:lstStyle/>
          <a:p>
            <a:r>
              <a:rPr lang="pt-PT" sz="4000" dirty="0" smtClean="0">
                <a:solidFill>
                  <a:schemeClr val="bg1"/>
                </a:solidFill>
              </a:rPr>
              <a:t>6. </a:t>
            </a:r>
            <a:r>
              <a:rPr lang="pt-PT" sz="4000" dirty="0">
                <a:solidFill>
                  <a:schemeClr val="bg1"/>
                </a:solidFill>
              </a:rPr>
              <a:t>Aplicação </a:t>
            </a:r>
            <a:r>
              <a:rPr lang="pt-PT" sz="4000" dirty="0" smtClean="0">
                <a:solidFill>
                  <a:schemeClr val="bg1"/>
                </a:solidFill>
              </a:rPr>
              <a:t>ilustrativa</a:t>
            </a:r>
            <a:endParaRPr lang="pt-PT" sz="2400" dirty="0">
              <a:solidFill>
                <a:schemeClr val="bg1"/>
              </a:solidFill>
            </a:endParaRPr>
          </a:p>
        </p:txBody>
      </p:sp>
      <p:cxnSp>
        <p:nvCxnSpPr>
          <p:cNvPr id="10" name="Conexão recta 9"/>
          <p:cNvCxnSpPr/>
          <p:nvPr/>
        </p:nvCxnSpPr>
        <p:spPr>
          <a:xfrm>
            <a:off x="2976" y="849412"/>
            <a:ext cx="12190413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Conexão reta 36"/>
          <p:cNvCxnSpPr/>
          <p:nvPr/>
        </p:nvCxnSpPr>
        <p:spPr>
          <a:xfrm flipV="1">
            <a:off x="-15633" y="836712"/>
            <a:ext cx="11079391" cy="12338"/>
          </a:xfrm>
          <a:prstGeom prst="line">
            <a:avLst/>
          </a:prstGeom>
          <a:ln w="38100">
            <a:solidFill>
              <a:srgbClr val="A3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83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C 0.00182 0.00694 0.00351 0.01366 0.00599 0.0206 C 0.00534 0.13889 0.00299 0.17963 0.00299 0.25903 " pathEditMode="relative" rAng="0" ptsTypes="ff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60" y="1525432"/>
            <a:ext cx="4198347" cy="380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74" y="6309321"/>
            <a:ext cx="12218863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z="1400" smtClean="0">
                <a:solidFill>
                  <a:schemeClr val="bg1"/>
                </a:solidFill>
              </a:rPr>
              <a:t>31</a:t>
            </a:fld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5807174" y="6381330"/>
            <a:ext cx="3860297" cy="365125"/>
          </a:xfrm>
        </p:spPr>
        <p:txBody>
          <a:bodyPr/>
          <a:lstStyle/>
          <a:p>
            <a:r>
              <a:rPr lang="pt-PT" sz="1400" dirty="0" smtClean="0">
                <a:solidFill>
                  <a:schemeClr val="bg1"/>
                </a:solidFill>
              </a:rPr>
              <a:t>Tiago Simões</a:t>
            </a:r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0"/>
            <a:ext cx="12190413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arcador de Posição da Data 3"/>
          <p:cNvSpPr>
            <a:spLocks noGrp="1"/>
          </p:cNvSpPr>
          <p:nvPr>
            <p:ph type="dt" sz="half" idx="10"/>
          </p:nvPr>
        </p:nvSpPr>
        <p:spPr bwMode="black">
          <a:xfrm>
            <a:off x="262558" y="6401098"/>
            <a:ext cx="6445668" cy="365125"/>
          </a:xfrm>
        </p:spPr>
        <p:txBody>
          <a:bodyPr/>
          <a:lstStyle/>
          <a:p>
            <a:r>
              <a:rPr lang="pt-PT" sz="1400" dirty="0">
                <a:solidFill>
                  <a:schemeClr val="bg1"/>
                </a:solidFill>
              </a:rPr>
              <a:t> </a:t>
            </a:r>
            <a:r>
              <a:rPr lang="pt-PT" sz="1400" dirty="0" smtClean="0">
                <a:solidFill>
                  <a:schemeClr val="bg1"/>
                </a:solidFill>
              </a:rPr>
              <a:t> Integração </a:t>
            </a:r>
            <a:r>
              <a:rPr lang="pt-PT" sz="1400" dirty="0">
                <a:solidFill>
                  <a:schemeClr val="bg1"/>
                </a:solidFill>
              </a:rPr>
              <a:t>de ROS-Industrial num robô </a:t>
            </a:r>
            <a:r>
              <a:rPr lang="pt-PT" sz="1400" dirty="0" smtClean="0">
                <a:solidFill>
                  <a:schemeClr val="bg1"/>
                </a:solidFill>
              </a:rPr>
              <a:t>FANUC para </a:t>
            </a:r>
            <a:r>
              <a:rPr lang="pt-PT" sz="1400" dirty="0">
                <a:solidFill>
                  <a:schemeClr val="bg1"/>
                </a:solidFill>
              </a:rPr>
              <a:t>flexibilizar </a:t>
            </a:r>
            <a:endParaRPr lang="pt-PT" sz="1400" dirty="0" smtClean="0">
              <a:solidFill>
                <a:schemeClr val="bg1"/>
              </a:solidFill>
            </a:endParaRPr>
          </a:p>
          <a:p>
            <a:r>
              <a:rPr lang="pt-PT" sz="1400" dirty="0" smtClean="0">
                <a:solidFill>
                  <a:schemeClr val="bg1"/>
                </a:solidFill>
              </a:rPr>
              <a:t>atividades </a:t>
            </a:r>
            <a:r>
              <a:rPr lang="pt-PT" sz="1400" dirty="0">
                <a:solidFill>
                  <a:schemeClr val="bg1"/>
                </a:solidFill>
              </a:rPr>
              <a:t>de </a:t>
            </a:r>
            <a:r>
              <a:rPr lang="pt-PT" sz="1400" dirty="0" smtClean="0">
                <a:solidFill>
                  <a:schemeClr val="bg1"/>
                </a:solidFill>
              </a:rPr>
              <a:t>cooperação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595730" y="-171400"/>
            <a:ext cx="10971372" cy="1143000"/>
          </a:xfrm>
        </p:spPr>
        <p:txBody>
          <a:bodyPr>
            <a:normAutofit/>
          </a:bodyPr>
          <a:lstStyle/>
          <a:p>
            <a:r>
              <a:rPr lang="pt-PT" sz="4000" dirty="0" smtClean="0">
                <a:solidFill>
                  <a:schemeClr val="bg1"/>
                </a:solidFill>
              </a:rPr>
              <a:t>6. </a:t>
            </a:r>
            <a:r>
              <a:rPr lang="pt-PT" sz="4000" dirty="0">
                <a:solidFill>
                  <a:schemeClr val="bg1"/>
                </a:solidFill>
              </a:rPr>
              <a:t>Aplicação </a:t>
            </a:r>
            <a:r>
              <a:rPr lang="pt-PT" sz="4000" dirty="0" smtClean="0">
                <a:solidFill>
                  <a:schemeClr val="bg1"/>
                </a:solidFill>
              </a:rPr>
              <a:t>ilustrativa</a:t>
            </a:r>
            <a:endParaRPr lang="pt-PT" sz="2400" dirty="0">
              <a:solidFill>
                <a:schemeClr val="bg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872" y="1669055"/>
            <a:ext cx="6505705" cy="3519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561150" y="5226371"/>
            <a:ext cx="3721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/>
              <a:t>Disposição dos modelos no simulador </a:t>
            </a:r>
            <a:r>
              <a:rPr lang="pt-PT" sz="1600" dirty="0" err="1"/>
              <a:t>RViz</a:t>
            </a:r>
            <a:endParaRPr lang="pt-PT" sz="1600" dirty="0"/>
          </a:p>
        </p:txBody>
      </p:sp>
      <p:sp>
        <p:nvSpPr>
          <p:cNvPr id="4" name="Forma livre 3"/>
          <p:cNvSpPr/>
          <p:nvPr/>
        </p:nvSpPr>
        <p:spPr>
          <a:xfrm>
            <a:off x="185738" y="2828925"/>
            <a:ext cx="4564856" cy="2886075"/>
          </a:xfrm>
          <a:custGeom>
            <a:avLst/>
            <a:gdLst>
              <a:gd name="connsiteX0" fmla="*/ 0 w 4564856"/>
              <a:gd name="connsiteY0" fmla="*/ 0 h 2886075"/>
              <a:gd name="connsiteX1" fmla="*/ 0 w 4564856"/>
              <a:gd name="connsiteY1" fmla="*/ 0 h 2886075"/>
              <a:gd name="connsiteX2" fmla="*/ 428625 w 4564856"/>
              <a:gd name="connsiteY2" fmla="*/ 21431 h 2886075"/>
              <a:gd name="connsiteX3" fmla="*/ 657225 w 4564856"/>
              <a:gd name="connsiteY3" fmla="*/ 28575 h 2886075"/>
              <a:gd name="connsiteX4" fmla="*/ 992981 w 4564856"/>
              <a:gd name="connsiteY4" fmla="*/ 50006 h 2886075"/>
              <a:gd name="connsiteX5" fmla="*/ 1107281 w 4564856"/>
              <a:gd name="connsiteY5" fmla="*/ 57150 h 2886075"/>
              <a:gd name="connsiteX6" fmla="*/ 1557337 w 4564856"/>
              <a:gd name="connsiteY6" fmla="*/ 64294 h 2886075"/>
              <a:gd name="connsiteX7" fmla="*/ 4171950 w 4564856"/>
              <a:gd name="connsiteY7" fmla="*/ 57150 h 2886075"/>
              <a:gd name="connsiteX8" fmla="*/ 4564856 w 4564856"/>
              <a:gd name="connsiteY8" fmla="*/ 1578769 h 2886075"/>
              <a:gd name="connsiteX9" fmla="*/ 3143250 w 4564856"/>
              <a:gd name="connsiteY9" fmla="*/ 2771775 h 2886075"/>
              <a:gd name="connsiteX10" fmla="*/ 78581 w 4564856"/>
              <a:gd name="connsiteY10" fmla="*/ 2886075 h 2886075"/>
              <a:gd name="connsiteX11" fmla="*/ 0 w 4564856"/>
              <a:gd name="connsiteY11" fmla="*/ 0 h 2886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64856" h="2886075">
                <a:moveTo>
                  <a:pt x="0" y="0"/>
                </a:moveTo>
                <a:lnTo>
                  <a:pt x="0" y="0"/>
                </a:lnTo>
                <a:cubicBezTo>
                  <a:pt x="201266" y="33546"/>
                  <a:pt x="45822" y="11861"/>
                  <a:pt x="428625" y="21431"/>
                </a:cubicBezTo>
                <a:lnTo>
                  <a:pt x="657225" y="28575"/>
                </a:lnTo>
                <a:cubicBezTo>
                  <a:pt x="886572" y="52718"/>
                  <a:pt x="707506" y="37030"/>
                  <a:pt x="992981" y="50006"/>
                </a:cubicBezTo>
                <a:cubicBezTo>
                  <a:pt x="1031116" y="51739"/>
                  <a:pt x="1069119" y="56184"/>
                  <a:pt x="1107281" y="57150"/>
                </a:cubicBezTo>
                <a:lnTo>
                  <a:pt x="1557337" y="64294"/>
                </a:lnTo>
                <a:lnTo>
                  <a:pt x="4171950" y="57150"/>
                </a:lnTo>
                <a:lnTo>
                  <a:pt x="4564856" y="1578769"/>
                </a:lnTo>
                <a:lnTo>
                  <a:pt x="3143250" y="2771775"/>
                </a:lnTo>
                <a:lnTo>
                  <a:pt x="78581" y="288607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Forma livre 4"/>
          <p:cNvSpPr/>
          <p:nvPr/>
        </p:nvSpPr>
        <p:spPr>
          <a:xfrm>
            <a:off x="107156" y="3521869"/>
            <a:ext cx="4507707" cy="2214562"/>
          </a:xfrm>
          <a:custGeom>
            <a:avLst/>
            <a:gdLst>
              <a:gd name="connsiteX0" fmla="*/ 85725 w 4507707"/>
              <a:gd name="connsiteY0" fmla="*/ 0 h 2214562"/>
              <a:gd name="connsiteX1" fmla="*/ 85725 w 4507707"/>
              <a:gd name="connsiteY1" fmla="*/ 0 h 2214562"/>
              <a:gd name="connsiteX2" fmla="*/ 4236244 w 4507707"/>
              <a:gd name="connsiteY2" fmla="*/ 14287 h 2214562"/>
              <a:gd name="connsiteX3" fmla="*/ 4486275 w 4507707"/>
              <a:gd name="connsiteY3" fmla="*/ 7144 h 2214562"/>
              <a:gd name="connsiteX4" fmla="*/ 4507707 w 4507707"/>
              <a:gd name="connsiteY4" fmla="*/ 1350169 h 2214562"/>
              <a:gd name="connsiteX5" fmla="*/ 3078957 w 4507707"/>
              <a:gd name="connsiteY5" fmla="*/ 2214562 h 2214562"/>
              <a:gd name="connsiteX6" fmla="*/ 342900 w 4507707"/>
              <a:gd name="connsiteY6" fmla="*/ 2093119 h 2214562"/>
              <a:gd name="connsiteX7" fmla="*/ 0 w 4507707"/>
              <a:gd name="connsiteY7" fmla="*/ 1107281 h 2214562"/>
              <a:gd name="connsiteX8" fmla="*/ 85725 w 4507707"/>
              <a:gd name="connsiteY8" fmla="*/ 0 h 2214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07707" h="2214562">
                <a:moveTo>
                  <a:pt x="85725" y="0"/>
                </a:moveTo>
                <a:lnTo>
                  <a:pt x="85725" y="0"/>
                </a:lnTo>
                <a:cubicBezTo>
                  <a:pt x="1462373" y="137669"/>
                  <a:pt x="2852729" y="14287"/>
                  <a:pt x="4236244" y="14287"/>
                </a:cubicBezTo>
                <a:cubicBezTo>
                  <a:pt x="4319622" y="14287"/>
                  <a:pt x="4486275" y="7144"/>
                  <a:pt x="4486275" y="7144"/>
                </a:cubicBezTo>
                <a:lnTo>
                  <a:pt x="4507707" y="1350169"/>
                </a:lnTo>
                <a:lnTo>
                  <a:pt x="3078957" y="2214562"/>
                </a:lnTo>
                <a:lnTo>
                  <a:pt x="342900" y="2093119"/>
                </a:lnTo>
                <a:lnTo>
                  <a:pt x="0" y="1107281"/>
                </a:lnTo>
                <a:lnTo>
                  <a:pt x="85725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Forma livre 7"/>
          <p:cNvSpPr/>
          <p:nvPr/>
        </p:nvSpPr>
        <p:spPr>
          <a:xfrm>
            <a:off x="107156" y="4864894"/>
            <a:ext cx="3729038" cy="1164431"/>
          </a:xfrm>
          <a:custGeom>
            <a:avLst/>
            <a:gdLst>
              <a:gd name="connsiteX0" fmla="*/ 0 w 3729038"/>
              <a:gd name="connsiteY0" fmla="*/ 7144 h 1164431"/>
              <a:gd name="connsiteX1" fmla="*/ 0 w 3729038"/>
              <a:gd name="connsiteY1" fmla="*/ 7144 h 1164431"/>
              <a:gd name="connsiteX2" fmla="*/ 71438 w 3729038"/>
              <a:gd name="connsiteY2" fmla="*/ 0 h 1164431"/>
              <a:gd name="connsiteX3" fmla="*/ 2943225 w 3729038"/>
              <a:gd name="connsiteY3" fmla="*/ 7144 h 1164431"/>
              <a:gd name="connsiteX4" fmla="*/ 3343275 w 3729038"/>
              <a:gd name="connsiteY4" fmla="*/ 57150 h 1164431"/>
              <a:gd name="connsiteX5" fmla="*/ 3729038 w 3729038"/>
              <a:gd name="connsiteY5" fmla="*/ 478631 h 1164431"/>
              <a:gd name="connsiteX6" fmla="*/ 2393157 w 3729038"/>
              <a:gd name="connsiteY6" fmla="*/ 1164431 h 1164431"/>
              <a:gd name="connsiteX7" fmla="*/ 2293144 w 3729038"/>
              <a:gd name="connsiteY7" fmla="*/ 1164431 h 1164431"/>
              <a:gd name="connsiteX8" fmla="*/ 1035844 w 3729038"/>
              <a:gd name="connsiteY8" fmla="*/ 971550 h 1164431"/>
              <a:gd name="connsiteX9" fmla="*/ 964407 w 3729038"/>
              <a:gd name="connsiteY9" fmla="*/ 942975 h 1164431"/>
              <a:gd name="connsiteX10" fmla="*/ 942975 w 3729038"/>
              <a:gd name="connsiteY10" fmla="*/ 935831 h 1164431"/>
              <a:gd name="connsiteX11" fmla="*/ 885825 w 3729038"/>
              <a:gd name="connsiteY11" fmla="*/ 914400 h 1164431"/>
              <a:gd name="connsiteX12" fmla="*/ 121444 w 3729038"/>
              <a:gd name="connsiteY12" fmla="*/ 785812 h 1164431"/>
              <a:gd name="connsiteX13" fmla="*/ 0 w 3729038"/>
              <a:gd name="connsiteY13" fmla="*/ 7144 h 116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29038" h="1164431">
                <a:moveTo>
                  <a:pt x="0" y="7144"/>
                </a:moveTo>
                <a:lnTo>
                  <a:pt x="0" y="7144"/>
                </a:lnTo>
                <a:cubicBezTo>
                  <a:pt x="23813" y="4763"/>
                  <a:pt x="47507" y="0"/>
                  <a:pt x="71438" y="0"/>
                </a:cubicBezTo>
                <a:lnTo>
                  <a:pt x="2943225" y="7144"/>
                </a:lnTo>
                <a:lnTo>
                  <a:pt x="3343275" y="57150"/>
                </a:lnTo>
                <a:lnTo>
                  <a:pt x="3729038" y="478631"/>
                </a:lnTo>
                <a:lnTo>
                  <a:pt x="2393157" y="1164431"/>
                </a:lnTo>
                <a:lnTo>
                  <a:pt x="2293144" y="1164431"/>
                </a:lnTo>
                <a:lnTo>
                  <a:pt x="1035844" y="971550"/>
                </a:lnTo>
                <a:lnTo>
                  <a:pt x="964407" y="942975"/>
                </a:lnTo>
                <a:cubicBezTo>
                  <a:pt x="957379" y="940272"/>
                  <a:pt x="950052" y="938404"/>
                  <a:pt x="942975" y="935831"/>
                </a:cubicBezTo>
                <a:cubicBezTo>
                  <a:pt x="923855" y="928878"/>
                  <a:pt x="885825" y="914400"/>
                  <a:pt x="885825" y="914400"/>
                </a:cubicBezTo>
                <a:lnTo>
                  <a:pt x="121444" y="785812"/>
                </a:lnTo>
                <a:lnTo>
                  <a:pt x="0" y="714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4" name="Conexão recta 13"/>
          <p:cNvCxnSpPr/>
          <p:nvPr/>
        </p:nvCxnSpPr>
        <p:spPr>
          <a:xfrm>
            <a:off x="2976" y="849412"/>
            <a:ext cx="12190413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xão reta 36"/>
          <p:cNvCxnSpPr/>
          <p:nvPr/>
        </p:nvCxnSpPr>
        <p:spPr>
          <a:xfrm flipV="1">
            <a:off x="-15633" y="836712"/>
            <a:ext cx="11367423" cy="12338"/>
          </a:xfrm>
          <a:prstGeom prst="line">
            <a:avLst/>
          </a:prstGeom>
          <a:ln w="38100">
            <a:solidFill>
              <a:srgbClr val="A3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82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74" y="6309321"/>
            <a:ext cx="12218863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z="1400" smtClean="0">
                <a:solidFill>
                  <a:schemeClr val="bg1"/>
                </a:solidFill>
              </a:rPr>
              <a:t>32</a:t>
            </a:fld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5807174" y="6381330"/>
            <a:ext cx="3860297" cy="365125"/>
          </a:xfrm>
        </p:spPr>
        <p:txBody>
          <a:bodyPr/>
          <a:lstStyle/>
          <a:p>
            <a:r>
              <a:rPr lang="pt-PT" sz="1400" dirty="0" smtClean="0">
                <a:solidFill>
                  <a:schemeClr val="bg1"/>
                </a:solidFill>
              </a:rPr>
              <a:t>Tiago Simões</a:t>
            </a:r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0"/>
            <a:ext cx="12190413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arcador de Posição da Data 3"/>
          <p:cNvSpPr>
            <a:spLocks noGrp="1"/>
          </p:cNvSpPr>
          <p:nvPr>
            <p:ph type="dt" sz="half" idx="10"/>
          </p:nvPr>
        </p:nvSpPr>
        <p:spPr bwMode="black">
          <a:xfrm>
            <a:off x="262558" y="6401098"/>
            <a:ext cx="6445668" cy="365125"/>
          </a:xfrm>
        </p:spPr>
        <p:txBody>
          <a:bodyPr/>
          <a:lstStyle/>
          <a:p>
            <a:r>
              <a:rPr lang="pt-PT" sz="1400" dirty="0">
                <a:solidFill>
                  <a:schemeClr val="bg1"/>
                </a:solidFill>
              </a:rPr>
              <a:t> </a:t>
            </a:r>
            <a:r>
              <a:rPr lang="pt-PT" sz="1400" dirty="0" smtClean="0">
                <a:solidFill>
                  <a:schemeClr val="bg1"/>
                </a:solidFill>
              </a:rPr>
              <a:t> Integração </a:t>
            </a:r>
            <a:r>
              <a:rPr lang="pt-PT" sz="1400" dirty="0">
                <a:solidFill>
                  <a:schemeClr val="bg1"/>
                </a:solidFill>
              </a:rPr>
              <a:t>de ROS-Industrial num robô </a:t>
            </a:r>
            <a:r>
              <a:rPr lang="pt-PT" sz="1400" dirty="0" smtClean="0">
                <a:solidFill>
                  <a:schemeClr val="bg1"/>
                </a:solidFill>
              </a:rPr>
              <a:t>FANUC para </a:t>
            </a:r>
            <a:r>
              <a:rPr lang="pt-PT" sz="1400" dirty="0">
                <a:solidFill>
                  <a:schemeClr val="bg1"/>
                </a:solidFill>
              </a:rPr>
              <a:t>flexibilizar </a:t>
            </a:r>
            <a:endParaRPr lang="pt-PT" sz="1400" dirty="0" smtClean="0">
              <a:solidFill>
                <a:schemeClr val="bg1"/>
              </a:solidFill>
            </a:endParaRPr>
          </a:p>
          <a:p>
            <a:r>
              <a:rPr lang="pt-PT" sz="1400" dirty="0" smtClean="0">
                <a:solidFill>
                  <a:schemeClr val="bg1"/>
                </a:solidFill>
              </a:rPr>
              <a:t>atividades </a:t>
            </a:r>
            <a:r>
              <a:rPr lang="pt-PT" sz="1400" dirty="0">
                <a:solidFill>
                  <a:schemeClr val="bg1"/>
                </a:solidFill>
              </a:rPr>
              <a:t>de </a:t>
            </a:r>
            <a:r>
              <a:rPr lang="pt-PT" sz="1400" dirty="0" smtClean="0">
                <a:solidFill>
                  <a:schemeClr val="bg1"/>
                </a:solidFill>
              </a:rPr>
              <a:t>cooperação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595730" y="-171400"/>
            <a:ext cx="10971372" cy="1143000"/>
          </a:xfrm>
        </p:spPr>
        <p:txBody>
          <a:bodyPr>
            <a:normAutofit/>
          </a:bodyPr>
          <a:lstStyle/>
          <a:p>
            <a:r>
              <a:rPr lang="pt-PT" sz="4000" dirty="0" smtClean="0">
                <a:solidFill>
                  <a:schemeClr val="bg1"/>
                </a:solidFill>
              </a:rPr>
              <a:t>6. </a:t>
            </a:r>
            <a:r>
              <a:rPr lang="pt-PT" sz="4000" dirty="0">
                <a:solidFill>
                  <a:schemeClr val="bg1"/>
                </a:solidFill>
              </a:rPr>
              <a:t>Aplicação </a:t>
            </a:r>
            <a:r>
              <a:rPr lang="pt-PT" sz="4000" dirty="0" smtClean="0">
                <a:solidFill>
                  <a:schemeClr val="bg1"/>
                </a:solidFill>
              </a:rPr>
              <a:t>ilustrativa</a:t>
            </a:r>
            <a:endParaRPr lang="pt-PT" sz="2400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974" y="873910"/>
            <a:ext cx="6762879" cy="536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rma livre 7"/>
          <p:cNvSpPr/>
          <p:nvPr/>
        </p:nvSpPr>
        <p:spPr>
          <a:xfrm>
            <a:off x="3455670" y="2727960"/>
            <a:ext cx="6042660" cy="3528060"/>
          </a:xfrm>
          <a:custGeom>
            <a:avLst/>
            <a:gdLst>
              <a:gd name="connsiteX0" fmla="*/ 2994660 w 6042660"/>
              <a:gd name="connsiteY0" fmla="*/ 3528060 h 3528060"/>
              <a:gd name="connsiteX1" fmla="*/ 0 w 6042660"/>
              <a:gd name="connsiteY1" fmla="*/ 3474720 h 3528060"/>
              <a:gd name="connsiteX2" fmla="*/ 87630 w 6042660"/>
              <a:gd name="connsiteY2" fmla="*/ 1169670 h 3528060"/>
              <a:gd name="connsiteX3" fmla="*/ 190500 w 6042660"/>
              <a:gd name="connsiteY3" fmla="*/ 1093470 h 3528060"/>
              <a:gd name="connsiteX4" fmla="*/ 190500 w 6042660"/>
              <a:gd name="connsiteY4" fmla="*/ 899160 h 3528060"/>
              <a:gd name="connsiteX5" fmla="*/ 38100 w 6042660"/>
              <a:gd name="connsiteY5" fmla="*/ 411480 h 3528060"/>
              <a:gd name="connsiteX6" fmla="*/ 179070 w 6042660"/>
              <a:gd name="connsiteY6" fmla="*/ 0 h 3528060"/>
              <a:gd name="connsiteX7" fmla="*/ 525780 w 6042660"/>
              <a:gd name="connsiteY7" fmla="*/ 87630 h 3528060"/>
              <a:gd name="connsiteX8" fmla="*/ 525780 w 6042660"/>
              <a:gd name="connsiteY8" fmla="*/ 209550 h 3528060"/>
              <a:gd name="connsiteX9" fmla="*/ 289560 w 6042660"/>
              <a:gd name="connsiteY9" fmla="*/ 426720 h 3528060"/>
              <a:gd name="connsiteX10" fmla="*/ 190500 w 6042660"/>
              <a:gd name="connsiteY10" fmla="*/ 914400 h 3528060"/>
              <a:gd name="connsiteX11" fmla="*/ 194310 w 6042660"/>
              <a:gd name="connsiteY11" fmla="*/ 1135380 h 3528060"/>
              <a:gd name="connsiteX12" fmla="*/ 1013460 w 6042660"/>
              <a:gd name="connsiteY12" fmla="*/ 1272540 h 3528060"/>
              <a:gd name="connsiteX13" fmla="*/ 1485900 w 6042660"/>
              <a:gd name="connsiteY13" fmla="*/ 1196340 h 3528060"/>
              <a:gd name="connsiteX14" fmla="*/ 1908810 w 6042660"/>
              <a:gd name="connsiteY14" fmla="*/ 1200150 h 3528060"/>
              <a:gd name="connsiteX15" fmla="*/ 3802380 w 6042660"/>
              <a:gd name="connsiteY15" fmla="*/ 1200150 h 3528060"/>
              <a:gd name="connsiteX16" fmla="*/ 4229100 w 6042660"/>
              <a:gd name="connsiteY16" fmla="*/ 1112520 h 3528060"/>
              <a:gd name="connsiteX17" fmla="*/ 5928360 w 6042660"/>
              <a:gd name="connsiteY17" fmla="*/ 1120140 h 3528060"/>
              <a:gd name="connsiteX18" fmla="*/ 6042660 w 6042660"/>
              <a:gd name="connsiteY18" fmla="*/ 1836420 h 3528060"/>
              <a:gd name="connsiteX19" fmla="*/ 4537710 w 6042660"/>
              <a:gd name="connsiteY19" fmla="*/ 2583180 h 3528060"/>
              <a:gd name="connsiteX20" fmla="*/ 2994660 w 6042660"/>
              <a:gd name="connsiteY20" fmla="*/ 3528060 h 3528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42660" h="3528060">
                <a:moveTo>
                  <a:pt x="2994660" y="3528060"/>
                </a:moveTo>
                <a:lnTo>
                  <a:pt x="0" y="3474720"/>
                </a:lnTo>
                <a:lnTo>
                  <a:pt x="87630" y="1169670"/>
                </a:lnTo>
                <a:lnTo>
                  <a:pt x="190500" y="1093470"/>
                </a:lnTo>
                <a:lnTo>
                  <a:pt x="190500" y="899160"/>
                </a:lnTo>
                <a:lnTo>
                  <a:pt x="38100" y="411480"/>
                </a:lnTo>
                <a:lnTo>
                  <a:pt x="179070" y="0"/>
                </a:lnTo>
                <a:lnTo>
                  <a:pt x="525780" y="87630"/>
                </a:lnTo>
                <a:lnTo>
                  <a:pt x="525780" y="209550"/>
                </a:lnTo>
                <a:lnTo>
                  <a:pt x="289560" y="426720"/>
                </a:lnTo>
                <a:lnTo>
                  <a:pt x="190500" y="914400"/>
                </a:lnTo>
                <a:lnTo>
                  <a:pt x="194310" y="1135380"/>
                </a:lnTo>
                <a:lnTo>
                  <a:pt x="1013460" y="1272540"/>
                </a:lnTo>
                <a:lnTo>
                  <a:pt x="1485900" y="1196340"/>
                </a:lnTo>
                <a:lnTo>
                  <a:pt x="1908810" y="1200150"/>
                </a:lnTo>
                <a:lnTo>
                  <a:pt x="3802380" y="1200150"/>
                </a:lnTo>
                <a:lnTo>
                  <a:pt x="4229100" y="1112520"/>
                </a:lnTo>
                <a:lnTo>
                  <a:pt x="5928360" y="1120140"/>
                </a:lnTo>
                <a:lnTo>
                  <a:pt x="6042660" y="1836420"/>
                </a:lnTo>
                <a:lnTo>
                  <a:pt x="4537710" y="2583180"/>
                </a:lnTo>
                <a:lnTo>
                  <a:pt x="2994660" y="352806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0" name="Conexão recta 9"/>
          <p:cNvCxnSpPr/>
          <p:nvPr/>
        </p:nvCxnSpPr>
        <p:spPr>
          <a:xfrm>
            <a:off x="2976" y="849412"/>
            <a:ext cx="12190413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Conexão reta 36"/>
          <p:cNvCxnSpPr/>
          <p:nvPr/>
        </p:nvCxnSpPr>
        <p:spPr>
          <a:xfrm>
            <a:off x="-15633" y="849050"/>
            <a:ext cx="11655455" cy="362"/>
          </a:xfrm>
          <a:prstGeom prst="line">
            <a:avLst/>
          </a:prstGeom>
          <a:ln w="38100">
            <a:solidFill>
              <a:srgbClr val="A3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74" y="6309321"/>
            <a:ext cx="12218863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z="1400" smtClean="0">
                <a:solidFill>
                  <a:schemeClr val="bg1"/>
                </a:solidFill>
              </a:rPr>
              <a:t>33</a:t>
            </a:fld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5807174" y="6381330"/>
            <a:ext cx="3860297" cy="365125"/>
          </a:xfrm>
        </p:spPr>
        <p:txBody>
          <a:bodyPr/>
          <a:lstStyle/>
          <a:p>
            <a:r>
              <a:rPr lang="pt-PT" sz="1400" dirty="0" smtClean="0">
                <a:solidFill>
                  <a:schemeClr val="bg1"/>
                </a:solidFill>
              </a:rPr>
              <a:t>Tiago Simões</a:t>
            </a:r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0"/>
            <a:ext cx="12190413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arcador de Posição da Data 3"/>
          <p:cNvSpPr>
            <a:spLocks noGrp="1"/>
          </p:cNvSpPr>
          <p:nvPr>
            <p:ph type="dt" sz="half" idx="10"/>
          </p:nvPr>
        </p:nvSpPr>
        <p:spPr bwMode="black">
          <a:xfrm>
            <a:off x="262558" y="6401098"/>
            <a:ext cx="6445668" cy="365125"/>
          </a:xfrm>
        </p:spPr>
        <p:txBody>
          <a:bodyPr/>
          <a:lstStyle/>
          <a:p>
            <a:r>
              <a:rPr lang="pt-PT" sz="1400" dirty="0">
                <a:solidFill>
                  <a:schemeClr val="bg1"/>
                </a:solidFill>
              </a:rPr>
              <a:t> </a:t>
            </a:r>
            <a:r>
              <a:rPr lang="pt-PT" sz="1400" dirty="0" smtClean="0">
                <a:solidFill>
                  <a:schemeClr val="bg1"/>
                </a:solidFill>
              </a:rPr>
              <a:t> Integração </a:t>
            </a:r>
            <a:r>
              <a:rPr lang="pt-PT" sz="1400" dirty="0">
                <a:solidFill>
                  <a:schemeClr val="bg1"/>
                </a:solidFill>
              </a:rPr>
              <a:t>de ROS-Industrial num robô </a:t>
            </a:r>
            <a:r>
              <a:rPr lang="pt-PT" sz="1400" dirty="0" smtClean="0">
                <a:solidFill>
                  <a:schemeClr val="bg1"/>
                </a:solidFill>
              </a:rPr>
              <a:t>FANUC para </a:t>
            </a:r>
            <a:r>
              <a:rPr lang="pt-PT" sz="1400" dirty="0">
                <a:solidFill>
                  <a:schemeClr val="bg1"/>
                </a:solidFill>
              </a:rPr>
              <a:t>flexibilizar </a:t>
            </a:r>
            <a:endParaRPr lang="pt-PT" sz="1400" dirty="0" smtClean="0">
              <a:solidFill>
                <a:schemeClr val="bg1"/>
              </a:solidFill>
            </a:endParaRPr>
          </a:p>
          <a:p>
            <a:r>
              <a:rPr lang="pt-PT" sz="1400" dirty="0" smtClean="0">
                <a:solidFill>
                  <a:schemeClr val="bg1"/>
                </a:solidFill>
              </a:rPr>
              <a:t>atividades </a:t>
            </a:r>
            <a:r>
              <a:rPr lang="pt-PT" sz="1400" dirty="0">
                <a:solidFill>
                  <a:schemeClr val="bg1"/>
                </a:solidFill>
              </a:rPr>
              <a:t>de </a:t>
            </a:r>
            <a:r>
              <a:rPr lang="pt-PT" sz="1400" dirty="0" smtClean="0">
                <a:solidFill>
                  <a:schemeClr val="bg1"/>
                </a:solidFill>
              </a:rPr>
              <a:t>cooperação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595730" y="-171400"/>
            <a:ext cx="10971372" cy="1143000"/>
          </a:xfrm>
        </p:spPr>
        <p:txBody>
          <a:bodyPr>
            <a:normAutofit/>
          </a:bodyPr>
          <a:lstStyle/>
          <a:p>
            <a:r>
              <a:rPr lang="pt-PT" sz="4000" dirty="0">
                <a:solidFill>
                  <a:schemeClr val="bg1"/>
                </a:solidFill>
              </a:rPr>
              <a:t>7</a:t>
            </a:r>
            <a:r>
              <a:rPr lang="pt-PT" sz="4000" dirty="0" smtClean="0">
                <a:solidFill>
                  <a:schemeClr val="bg1"/>
                </a:solidFill>
              </a:rPr>
              <a:t>. Conclusões e trabalho futuro</a:t>
            </a:r>
            <a:endParaRPr lang="pt-PT" sz="2400" dirty="0">
              <a:solidFill>
                <a:schemeClr val="bg1"/>
              </a:solidFill>
            </a:endParaRPr>
          </a:p>
        </p:txBody>
      </p:sp>
      <p:sp>
        <p:nvSpPr>
          <p:cNvPr id="8" name="Marcador de Posição do Texto 6"/>
          <p:cNvSpPr txBox="1">
            <a:spLocks/>
          </p:cNvSpPr>
          <p:nvPr/>
        </p:nvSpPr>
        <p:spPr>
          <a:xfrm>
            <a:off x="720237" y="872776"/>
            <a:ext cx="10799763" cy="540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b="1" dirty="0" smtClean="0"/>
              <a:t>Conclusões</a:t>
            </a:r>
            <a:endParaRPr lang="pt-PT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334566" y="1371540"/>
            <a:ext cx="11858823" cy="3785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pt-PT" sz="2000" dirty="0" smtClean="0"/>
              <a:t>Adaptou-se e implementou-se o servidor ROS-Industrial;</a:t>
            </a:r>
          </a:p>
          <a:p>
            <a:pPr marL="342900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pt-PT" sz="2000" dirty="0" smtClean="0"/>
              <a:t>Determinou-se de forma automática a transformação geométrica          ;</a:t>
            </a:r>
          </a:p>
          <a:p>
            <a:pPr marL="342900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pt-PT" sz="2000" dirty="0" smtClean="0"/>
              <a:t>Testaram-se duas metodologias de visão artificial, a metodologia da nuvem de pontos e a da imagem 2D;</a:t>
            </a:r>
          </a:p>
          <a:p>
            <a:pPr marL="342900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pt-PT" sz="2000" dirty="0" smtClean="0"/>
              <a:t>Criou-se a aplicação que demonstrou a aplicabilidade da API;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697" y="2636912"/>
            <a:ext cx="4667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ângulo 2"/>
          <p:cNvSpPr/>
          <p:nvPr/>
        </p:nvSpPr>
        <p:spPr>
          <a:xfrm>
            <a:off x="7967414" y="2564904"/>
            <a:ext cx="36004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ectângulo 11"/>
          <p:cNvSpPr/>
          <p:nvPr/>
        </p:nvSpPr>
        <p:spPr>
          <a:xfrm>
            <a:off x="7417476" y="2546618"/>
            <a:ext cx="203234" cy="162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ctângulo 14"/>
          <p:cNvSpPr/>
          <p:nvPr/>
        </p:nvSpPr>
        <p:spPr>
          <a:xfrm>
            <a:off x="7561492" y="2886097"/>
            <a:ext cx="138812" cy="1108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4" name="Conexão recta 13"/>
          <p:cNvCxnSpPr/>
          <p:nvPr/>
        </p:nvCxnSpPr>
        <p:spPr>
          <a:xfrm>
            <a:off x="2976" y="849412"/>
            <a:ext cx="12190413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xão reta 36"/>
          <p:cNvCxnSpPr/>
          <p:nvPr/>
        </p:nvCxnSpPr>
        <p:spPr>
          <a:xfrm>
            <a:off x="-15633" y="849050"/>
            <a:ext cx="12015495" cy="362"/>
          </a:xfrm>
          <a:prstGeom prst="line">
            <a:avLst/>
          </a:prstGeom>
          <a:ln w="38100">
            <a:solidFill>
              <a:srgbClr val="A3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20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74" y="6309321"/>
            <a:ext cx="12218863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z="1400" smtClean="0">
                <a:solidFill>
                  <a:schemeClr val="bg1"/>
                </a:solidFill>
              </a:rPr>
              <a:t>34</a:t>
            </a:fld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5807174" y="6381330"/>
            <a:ext cx="3860297" cy="365125"/>
          </a:xfrm>
        </p:spPr>
        <p:txBody>
          <a:bodyPr/>
          <a:lstStyle/>
          <a:p>
            <a:r>
              <a:rPr lang="pt-PT" sz="1400" dirty="0" smtClean="0">
                <a:solidFill>
                  <a:schemeClr val="bg1"/>
                </a:solidFill>
              </a:rPr>
              <a:t>Tiago Simões</a:t>
            </a:r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0"/>
            <a:ext cx="12190413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arcador de Posição da Data 3"/>
          <p:cNvSpPr>
            <a:spLocks noGrp="1"/>
          </p:cNvSpPr>
          <p:nvPr>
            <p:ph type="dt" sz="half" idx="10"/>
          </p:nvPr>
        </p:nvSpPr>
        <p:spPr bwMode="black">
          <a:xfrm>
            <a:off x="262558" y="6401098"/>
            <a:ext cx="6445668" cy="365125"/>
          </a:xfrm>
        </p:spPr>
        <p:txBody>
          <a:bodyPr/>
          <a:lstStyle/>
          <a:p>
            <a:r>
              <a:rPr lang="pt-PT" sz="1400" dirty="0">
                <a:solidFill>
                  <a:schemeClr val="bg1"/>
                </a:solidFill>
              </a:rPr>
              <a:t> </a:t>
            </a:r>
            <a:r>
              <a:rPr lang="pt-PT" sz="1400" dirty="0" smtClean="0">
                <a:solidFill>
                  <a:schemeClr val="bg1"/>
                </a:solidFill>
              </a:rPr>
              <a:t> Integração </a:t>
            </a:r>
            <a:r>
              <a:rPr lang="pt-PT" sz="1400" dirty="0">
                <a:solidFill>
                  <a:schemeClr val="bg1"/>
                </a:solidFill>
              </a:rPr>
              <a:t>de ROS-Industrial num robô </a:t>
            </a:r>
            <a:r>
              <a:rPr lang="pt-PT" sz="1400" dirty="0" smtClean="0">
                <a:solidFill>
                  <a:schemeClr val="bg1"/>
                </a:solidFill>
              </a:rPr>
              <a:t>FANUC para </a:t>
            </a:r>
            <a:r>
              <a:rPr lang="pt-PT" sz="1400" dirty="0">
                <a:solidFill>
                  <a:schemeClr val="bg1"/>
                </a:solidFill>
              </a:rPr>
              <a:t>flexibilizar </a:t>
            </a:r>
            <a:endParaRPr lang="pt-PT" sz="1400" dirty="0" smtClean="0">
              <a:solidFill>
                <a:schemeClr val="bg1"/>
              </a:solidFill>
            </a:endParaRPr>
          </a:p>
          <a:p>
            <a:r>
              <a:rPr lang="pt-PT" sz="1400" dirty="0" smtClean="0">
                <a:solidFill>
                  <a:schemeClr val="bg1"/>
                </a:solidFill>
              </a:rPr>
              <a:t>atividades </a:t>
            </a:r>
            <a:r>
              <a:rPr lang="pt-PT" sz="1400" dirty="0">
                <a:solidFill>
                  <a:schemeClr val="bg1"/>
                </a:solidFill>
              </a:rPr>
              <a:t>de </a:t>
            </a:r>
            <a:r>
              <a:rPr lang="pt-PT" sz="1400" dirty="0" smtClean="0">
                <a:solidFill>
                  <a:schemeClr val="bg1"/>
                </a:solidFill>
              </a:rPr>
              <a:t>cooperação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595730" y="-171400"/>
            <a:ext cx="10971372" cy="1143000"/>
          </a:xfrm>
        </p:spPr>
        <p:txBody>
          <a:bodyPr>
            <a:normAutofit/>
          </a:bodyPr>
          <a:lstStyle/>
          <a:p>
            <a:r>
              <a:rPr lang="pt-PT" sz="4000" dirty="0">
                <a:solidFill>
                  <a:schemeClr val="bg1"/>
                </a:solidFill>
              </a:rPr>
              <a:t>7</a:t>
            </a:r>
            <a:r>
              <a:rPr lang="pt-PT" sz="4000" dirty="0" smtClean="0">
                <a:solidFill>
                  <a:schemeClr val="bg1"/>
                </a:solidFill>
              </a:rPr>
              <a:t>. Conclusões e trabalho futuro</a:t>
            </a:r>
            <a:endParaRPr lang="pt-PT" sz="2400" dirty="0">
              <a:solidFill>
                <a:schemeClr val="bg1"/>
              </a:solidFill>
            </a:endParaRPr>
          </a:p>
        </p:txBody>
      </p:sp>
      <p:sp>
        <p:nvSpPr>
          <p:cNvPr id="8" name="Marcador de Posição do Texto 6"/>
          <p:cNvSpPr txBox="1">
            <a:spLocks/>
          </p:cNvSpPr>
          <p:nvPr/>
        </p:nvSpPr>
        <p:spPr>
          <a:xfrm>
            <a:off x="720237" y="944682"/>
            <a:ext cx="10799763" cy="540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b="1" dirty="0" smtClean="0"/>
              <a:t>Trabalho Futuro</a:t>
            </a:r>
            <a:endParaRPr lang="pt-PT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700160" y="2059432"/>
            <a:ext cx="9812686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000" b="1" dirty="0" smtClean="0"/>
              <a:t>Desenvolver uma rede de campo </a:t>
            </a:r>
            <a:r>
              <a:rPr lang="pt-PT" sz="2000" dirty="0" smtClean="0"/>
              <a:t>baseada em </a:t>
            </a:r>
            <a:r>
              <a:rPr lang="pt-PT" sz="2000" dirty="0" err="1" smtClean="0"/>
              <a:t>ModBUS</a:t>
            </a:r>
            <a:r>
              <a:rPr lang="pt-PT" sz="2000" dirty="0" smtClean="0"/>
              <a:t>/TCP para controlar os I/O do robô;</a:t>
            </a:r>
          </a:p>
          <a:p>
            <a:pPr>
              <a:lnSpc>
                <a:spcPct val="150000"/>
              </a:lnSpc>
            </a:pPr>
            <a:endParaRPr lang="pt-PT" sz="2000" b="1" dirty="0" smtClean="0"/>
          </a:p>
          <a:p>
            <a:pPr>
              <a:lnSpc>
                <a:spcPct val="150000"/>
              </a:lnSpc>
            </a:pPr>
            <a:r>
              <a:rPr lang="pt-PT" sz="2000" b="1" dirty="0" smtClean="0"/>
              <a:t>Plataforma móvel </a:t>
            </a:r>
            <a:r>
              <a:rPr lang="pt-PT" sz="2000" dirty="0" smtClean="0"/>
              <a:t>permitindo que o robô opere em diferentes locais;</a:t>
            </a:r>
          </a:p>
          <a:p>
            <a:pPr>
              <a:lnSpc>
                <a:spcPct val="150000"/>
              </a:lnSpc>
            </a:pPr>
            <a:endParaRPr lang="pt-PT" sz="2000" b="1" dirty="0"/>
          </a:p>
          <a:p>
            <a:pPr>
              <a:lnSpc>
                <a:spcPct val="150000"/>
              </a:lnSpc>
            </a:pPr>
            <a:r>
              <a:rPr lang="pt-PT" sz="2000" b="1" dirty="0"/>
              <a:t>Migrar este trabalho para o </a:t>
            </a:r>
            <a:r>
              <a:rPr lang="pt-PT" sz="2000" b="1" dirty="0" smtClean="0"/>
              <a:t>MATLAB</a:t>
            </a:r>
            <a:r>
              <a:rPr lang="pt-PT" sz="2000" dirty="0" smtClean="0"/>
              <a:t>; </a:t>
            </a:r>
            <a:endParaRPr lang="pt-PT" sz="2000" dirty="0"/>
          </a:p>
        </p:txBody>
      </p:sp>
      <p:cxnSp>
        <p:nvCxnSpPr>
          <p:cNvPr id="10" name="Conexão recta 9"/>
          <p:cNvCxnSpPr/>
          <p:nvPr/>
        </p:nvCxnSpPr>
        <p:spPr>
          <a:xfrm>
            <a:off x="2976" y="849412"/>
            <a:ext cx="12190413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Conexão reta 36"/>
          <p:cNvCxnSpPr/>
          <p:nvPr/>
        </p:nvCxnSpPr>
        <p:spPr>
          <a:xfrm>
            <a:off x="-15633" y="849050"/>
            <a:ext cx="12209022" cy="2847"/>
          </a:xfrm>
          <a:prstGeom prst="line">
            <a:avLst/>
          </a:prstGeom>
          <a:ln w="38100">
            <a:solidFill>
              <a:srgbClr val="A3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18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-1033586" y="692697"/>
            <a:ext cx="14545616" cy="5170547"/>
            <a:chOff x="917326" y="1496307"/>
            <a:chExt cx="10910632" cy="4896266"/>
          </a:xfrm>
        </p:grpSpPr>
        <p:sp>
          <p:nvSpPr>
            <p:cNvPr id="8" name="CaixaDeTexto 7"/>
            <p:cNvSpPr txBox="1"/>
            <p:nvPr/>
          </p:nvSpPr>
          <p:spPr>
            <a:xfrm>
              <a:off x="917326" y="1496307"/>
              <a:ext cx="109106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>
                  <a:solidFill>
                    <a:srgbClr val="23373B"/>
                  </a:solidFill>
                </a:rPr>
                <a:t>Integração de ROS-Industrial num robô FANUC</a:t>
              </a:r>
            </a:p>
            <a:p>
              <a:pPr algn="ctr"/>
              <a:r>
                <a:rPr lang="pt-PT" sz="2400" dirty="0">
                  <a:solidFill>
                    <a:srgbClr val="23373B"/>
                  </a:solidFill>
                </a:rPr>
                <a:t>para flexibilizar atividades de </a:t>
              </a:r>
              <a:r>
                <a:rPr lang="pt-PT" sz="2400" dirty="0" smtClean="0">
                  <a:solidFill>
                    <a:srgbClr val="23373B"/>
                  </a:solidFill>
                </a:rPr>
                <a:t>cooperação</a:t>
              </a:r>
              <a:endParaRPr lang="pt-PT" sz="2400" dirty="0">
                <a:solidFill>
                  <a:srgbClr val="23373B"/>
                </a:solidFill>
              </a:endParaRP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917326" y="5387071"/>
              <a:ext cx="10800000" cy="1005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pt-PT" u="sng" dirty="0">
                <a:solidFill>
                  <a:srgbClr val="23373B"/>
                </a:solidFill>
                <a:latin typeface="+mj-lt"/>
              </a:endParaRPr>
            </a:p>
            <a:p>
              <a:pPr algn="ctr"/>
              <a:endParaRPr lang="pt-PT" u="sng" dirty="0">
                <a:solidFill>
                  <a:srgbClr val="23373B"/>
                </a:solidFill>
                <a:latin typeface="+mj-lt"/>
              </a:endParaRPr>
            </a:p>
            <a:p>
              <a:pPr algn="ctr"/>
              <a:r>
                <a:rPr lang="pt-PT" dirty="0">
                  <a:solidFill>
                    <a:srgbClr val="23373B"/>
                  </a:solidFill>
                  <a:latin typeface="+mj-lt"/>
                </a:rPr>
                <a:t>Aveiro, </a:t>
              </a:r>
              <a:r>
                <a:rPr lang="pt-PT" dirty="0" smtClean="0">
                  <a:solidFill>
                    <a:srgbClr val="23373B"/>
                  </a:solidFill>
                  <a:latin typeface="+mj-lt"/>
                </a:rPr>
                <a:t>15 de Dezembro de </a:t>
              </a:r>
              <a:r>
                <a:rPr lang="pt-PT" dirty="0">
                  <a:solidFill>
                    <a:srgbClr val="23373B"/>
                  </a:solidFill>
                  <a:latin typeface="+mj-lt"/>
                </a:rPr>
                <a:t>2016</a:t>
              </a: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3603451" y="2595380"/>
              <a:ext cx="50330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000" dirty="0" smtClean="0">
                  <a:solidFill>
                    <a:srgbClr val="23373B"/>
                  </a:solidFill>
                  <a:latin typeface="+mj-lt"/>
                </a:rPr>
                <a:t>Tiago Simões</a:t>
              </a:r>
              <a:endParaRPr lang="pt-PT" sz="2400" dirty="0">
                <a:solidFill>
                  <a:srgbClr val="23373B"/>
                </a:solidFill>
                <a:latin typeface="+mj-lt"/>
              </a:endParaRPr>
            </a:p>
          </p:txBody>
        </p:sp>
      </p:grp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" y="883977"/>
            <a:ext cx="28575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exão reta 8"/>
          <p:cNvCxnSpPr/>
          <p:nvPr/>
        </p:nvCxnSpPr>
        <p:spPr>
          <a:xfrm>
            <a:off x="3070870" y="2780928"/>
            <a:ext cx="7704856" cy="0"/>
          </a:xfrm>
          <a:prstGeom prst="line">
            <a:avLst/>
          </a:prstGeom>
          <a:ln w="38100">
            <a:solidFill>
              <a:srgbClr val="A3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2572106" y="3429000"/>
            <a:ext cx="67099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6600" dirty="0" smtClean="0">
                <a:solidFill>
                  <a:srgbClr val="23373B"/>
                </a:solidFill>
                <a:latin typeface="+mj-lt"/>
              </a:rPr>
              <a:t>Obrigado!</a:t>
            </a:r>
            <a:endParaRPr lang="pt-PT" sz="4400" dirty="0">
              <a:solidFill>
                <a:srgbClr val="23373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567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74" y="6309321"/>
            <a:ext cx="12218863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34566" y="838280"/>
            <a:ext cx="10971372" cy="964704"/>
          </a:xfrm>
        </p:spPr>
        <p:txBody>
          <a:bodyPr/>
          <a:lstStyle/>
          <a:p>
            <a:pPr marL="0" indent="0">
              <a:buNone/>
            </a:pPr>
            <a:r>
              <a:rPr lang="pt-PT" b="1" dirty="0" smtClean="0"/>
              <a:t>Objetivos</a:t>
            </a: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z="1400" smtClean="0">
                <a:solidFill>
                  <a:schemeClr val="bg1"/>
                </a:solidFill>
              </a:rPr>
              <a:t>4</a:t>
            </a:fld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5807174" y="6381330"/>
            <a:ext cx="3860297" cy="365125"/>
          </a:xfrm>
        </p:spPr>
        <p:txBody>
          <a:bodyPr/>
          <a:lstStyle/>
          <a:p>
            <a:r>
              <a:rPr lang="pt-PT" sz="1400" dirty="0" smtClean="0">
                <a:solidFill>
                  <a:schemeClr val="bg1"/>
                </a:solidFill>
              </a:rPr>
              <a:t>Tiago Simões</a:t>
            </a:r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0"/>
            <a:ext cx="12190413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5730" y="-171400"/>
            <a:ext cx="10971372" cy="1143000"/>
          </a:xfrm>
        </p:spPr>
        <p:txBody>
          <a:bodyPr>
            <a:normAutofit/>
          </a:bodyPr>
          <a:lstStyle/>
          <a:p>
            <a:r>
              <a:rPr lang="pt-PT" sz="4000" dirty="0" smtClean="0">
                <a:solidFill>
                  <a:schemeClr val="bg1"/>
                </a:solidFill>
              </a:rPr>
              <a:t>1. Introdução</a:t>
            </a:r>
            <a:endParaRPr lang="pt-PT" sz="4000" dirty="0">
              <a:solidFill>
                <a:schemeClr val="bg1"/>
              </a:solidFill>
            </a:endParaRPr>
          </a:p>
        </p:txBody>
      </p:sp>
      <p:sp>
        <p:nvSpPr>
          <p:cNvPr id="9" name="Marcador de Posição da Data 3"/>
          <p:cNvSpPr>
            <a:spLocks noGrp="1"/>
          </p:cNvSpPr>
          <p:nvPr>
            <p:ph type="dt" sz="half" idx="10"/>
          </p:nvPr>
        </p:nvSpPr>
        <p:spPr bwMode="black">
          <a:xfrm>
            <a:off x="262558" y="6401098"/>
            <a:ext cx="6445668" cy="365125"/>
          </a:xfrm>
        </p:spPr>
        <p:txBody>
          <a:bodyPr/>
          <a:lstStyle/>
          <a:p>
            <a:r>
              <a:rPr lang="pt-PT" sz="1400" dirty="0">
                <a:solidFill>
                  <a:schemeClr val="bg1"/>
                </a:solidFill>
              </a:rPr>
              <a:t> </a:t>
            </a:r>
            <a:r>
              <a:rPr lang="pt-PT" sz="1400" dirty="0" smtClean="0">
                <a:solidFill>
                  <a:schemeClr val="bg1"/>
                </a:solidFill>
              </a:rPr>
              <a:t> Integração </a:t>
            </a:r>
            <a:r>
              <a:rPr lang="pt-PT" sz="1400" dirty="0">
                <a:solidFill>
                  <a:schemeClr val="bg1"/>
                </a:solidFill>
              </a:rPr>
              <a:t>de ROS-Industrial num robô </a:t>
            </a:r>
            <a:r>
              <a:rPr lang="pt-PT" sz="1400" dirty="0" smtClean="0">
                <a:solidFill>
                  <a:schemeClr val="bg1"/>
                </a:solidFill>
              </a:rPr>
              <a:t>FANUC para </a:t>
            </a:r>
            <a:r>
              <a:rPr lang="pt-PT" sz="1400" dirty="0">
                <a:solidFill>
                  <a:schemeClr val="bg1"/>
                </a:solidFill>
              </a:rPr>
              <a:t>flexibilizar </a:t>
            </a:r>
            <a:endParaRPr lang="pt-PT" sz="1400" dirty="0" smtClean="0">
              <a:solidFill>
                <a:schemeClr val="bg1"/>
              </a:solidFill>
            </a:endParaRPr>
          </a:p>
          <a:p>
            <a:r>
              <a:rPr lang="pt-PT" sz="1400" dirty="0" smtClean="0">
                <a:solidFill>
                  <a:schemeClr val="bg1"/>
                </a:solidFill>
              </a:rPr>
              <a:t>atividades </a:t>
            </a:r>
            <a:r>
              <a:rPr lang="pt-PT" sz="1400" dirty="0">
                <a:solidFill>
                  <a:schemeClr val="bg1"/>
                </a:solidFill>
              </a:rPr>
              <a:t>de </a:t>
            </a:r>
            <a:r>
              <a:rPr lang="pt-PT" sz="1400" dirty="0" smtClean="0">
                <a:solidFill>
                  <a:schemeClr val="bg1"/>
                </a:solidFill>
              </a:rPr>
              <a:t>cooperação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4" name="Rectângulo 3"/>
          <p:cNvSpPr/>
          <p:nvPr/>
        </p:nvSpPr>
        <p:spPr>
          <a:xfrm>
            <a:off x="334566" y="1700808"/>
            <a:ext cx="11855847" cy="96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000" dirty="0"/>
              <a:t>• </a:t>
            </a:r>
            <a:r>
              <a:rPr lang="pt-PT" sz="2000" dirty="0" smtClean="0"/>
              <a:t> Desenvolver </a:t>
            </a:r>
            <a:r>
              <a:rPr lang="pt-PT" sz="2000" dirty="0"/>
              <a:t>ou adaptar uma </a:t>
            </a:r>
            <a:r>
              <a:rPr lang="pt-PT" sz="2000" dirty="0" smtClean="0"/>
              <a:t>API (</a:t>
            </a:r>
            <a:r>
              <a:rPr lang="pt-PT" sz="2000" i="1" dirty="0" err="1"/>
              <a:t>Application</a:t>
            </a:r>
            <a:r>
              <a:rPr lang="pt-PT" sz="2000" i="1" dirty="0"/>
              <a:t> </a:t>
            </a:r>
            <a:r>
              <a:rPr lang="pt-PT" sz="2000" i="1" dirty="0" err="1"/>
              <a:t>Programming</a:t>
            </a:r>
            <a:r>
              <a:rPr lang="pt-PT" sz="2000" i="1" dirty="0"/>
              <a:t> </a:t>
            </a:r>
            <a:r>
              <a:rPr lang="pt-PT" sz="2000" i="1" dirty="0" smtClean="0"/>
              <a:t>Interface</a:t>
            </a:r>
            <a:r>
              <a:rPr lang="pt-PT" sz="2000" dirty="0" smtClean="0"/>
              <a:t>) </a:t>
            </a:r>
            <a:r>
              <a:rPr lang="pt-PT" sz="2000" dirty="0"/>
              <a:t>que permita integrar o robô </a:t>
            </a:r>
            <a:r>
              <a:rPr lang="pt-PT" sz="2000" dirty="0" err="1"/>
              <a:t>Fanuc</a:t>
            </a:r>
            <a:r>
              <a:rPr lang="pt-PT" sz="2000" dirty="0"/>
              <a:t> do LAR </a:t>
            </a:r>
            <a:r>
              <a:rPr lang="pt-PT" sz="2000" dirty="0" smtClean="0"/>
              <a:t>em aplicações </a:t>
            </a:r>
            <a:r>
              <a:rPr lang="pt-PT" sz="2000" dirty="0"/>
              <a:t>mais complexas de manipulação e cooperação em ambiente ROS</a:t>
            </a:r>
            <a:r>
              <a:rPr lang="pt-PT" sz="2000" dirty="0" smtClean="0"/>
              <a:t>;</a:t>
            </a:r>
          </a:p>
        </p:txBody>
      </p:sp>
      <p:sp>
        <p:nvSpPr>
          <p:cNvPr id="11" name="Rectângulo 10"/>
          <p:cNvSpPr/>
          <p:nvPr/>
        </p:nvSpPr>
        <p:spPr>
          <a:xfrm>
            <a:off x="334565" y="3061409"/>
            <a:ext cx="118558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t-PT" sz="2000" dirty="0"/>
              <a:t>•  Desenvolver uma aplicação que, mediante a perceção do espaço tridimensional, determine as transformações  geométricas que relacionem dois ou mais sistemas, como manipuladores e outros agentes;</a:t>
            </a:r>
          </a:p>
        </p:txBody>
      </p:sp>
      <p:sp>
        <p:nvSpPr>
          <p:cNvPr id="12" name="Rectângulo 11"/>
          <p:cNvSpPr/>
          <p:nvPr/>
        </p:nvSpPr>
        <p:spPr>
          <a:xfrm>
            <a:off x="334564" y="4357552"/>
            <a:ext cx="118558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t-PT" sz="2000" dirty="0"/>
              <a:t>•  Desenvolver uma aplicação ilustrativa da funcionalidade da API como, por exemplo, uma tarefa de cooperação sequencial entre dois robôs ou entre um humano e um robô. Um exemplo será um jogo de tabuleiro num espaço inicialmente desconhecido para o robô;</a:t>
            </a:r>
          </a:p>
        </p:txBody>
      </p:sp>
      <p:cxnSp>
        <p:nvCxnSpPr>
          <p:cNvPr id="15" name="Conexão recta 14"/>
          <p:cNvCxnSpPr/>
          <p:nvPr/>
        </p:nvCxnSpPr>
        <p:spPr>
          <a:xfrm>
            <a:off x="2976" y="849412"/>
            <a:ext cx="12190413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xão reta 36"/>
          <p:cNvCxnSpPr/>
          <p:nvPr/>
        </p:nvCxnSpPr>
        <p:spPr>
          <a:xfrm>
            <a:off x="-15633" y="849050"/>
            <a:ext cx="998271" cy="362"/>
          </a:xfrm>
          <a:prstGeom prst="line">
            <a:avLst/>
          </a:prstGeom>
          <a:ln w="38100">
            <a:solidFill>
              <a:srgbClr val="A3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37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74" y="6309321"/>
            <a:ext cx="12218863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z="1400" smtClean="0">
                <a:solidFill>
                  <a:schemeClr val="bg1"/>
                </a:solidFill>
              </a:rPr>
              <a:t>5</a:t>
            </a:fld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5807174" y="6381330"/>
            <a:ext cx="3860297" cy="365125"/>
          </a:xfrm>
        </p:spPr>
        <p:txBody>
          <a:bodyPr/>
          <a:lstStyle/>
          <a:p>
            <a:r>
              <a:rPr lang="pt-PT" sz="1400" dirty="0" smtClean="0">
                <a:solidFill>
                  <a:schemeClr val="bg1"/>
                </a:solidFill>
              </a:rPr>
              <a:t>Tiago Simões</a:t>
            </a:r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0"/>
            <a:ext cx="12190413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5730" y="-171400"/>
            <a:ext cx="10971372" cy="1143000"/>
          </a:xfrm>
        </p:spPr>
        <p:txBody>
          <a:bodyPr>
            <a:normAutofit/>
          </a:bodyPr>
          <a:lstStyle/>
          <a:p>
            <a:r>
              <a:rPr lang="pt-PT" sz="4000" dirty="0">
                <a:solidFill>
                  <a:schemeClr val="bg1"/>
                </a:solidFill>
              </a:rPr>
              <a:t>2</a:t>
            </a:r>
            <a:r>
              <a:rPr lang="pt-PT" sz="4000" dirty="0" smtClean="0">
                <a:solidFill>
                  <a:schemeClr val="bg1"/>
                </a:solidFill>
              </a:rPr>
              <a:t>. Hardware e Software</a:t>
            </a:r>
            <a:endParaRPr lang="pt-PT" sz="4000" dirty="0">
              <a:solidFill>
                <a:schemeClr val="bg1"/>
              </a:solidFill>
            </a:endParaRPr>
          </a:p>
        </p:txBody>
      </p:sp>
      <p:sp>
        <p:nvSpPr>
          <p:cNvPr id="9" name="Marcador de Posição de Conteúdo 2"/>
          <p:cNvSpPr txBox="1">
            <a:spLocks/>
          </p:cNvSpPr>
          <p:nvPr/>
        </p:nvSpPr>
        <p:spPr>
          <a:xfrm>
            <a:off x="92386" y="836712"/>
            <a:ext cx="10971372" cy="96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t-PT" b="1" dirty="0" smtClean="0"/>
              <a:t>Principal software</a:t>
            </a:r>
          </a:p>
        </p:txBody>
      </p:sp>
      <p:sp>
        <p:nvSpPr>
          <p:cNvPr id="10" name="Marcador de Posição da Data 3"/>
          <p:cNvSpPr>
            <a:spLocks noGrp="1"/>
          </p:cNvSpPr>
          <p:nvPr>
            <p:ph type="dt" sz="half" idx="10"/>
          </p:nvPr>
        </p:nvSpPr>
        <p:spPr bwMode="black">
          <a:xfrm>
            <a:off x="262558" y="6401098"/>
            <a:ext cx="6445668" cy="365125"/>
          </a:xfrm>
        </p:spPr>
        <p:txBody>
          <a:bodyPr/>
          <a:lstStyle/>
          <a:p>
            <a:r>
              <a:rPr lang="pt-PT" sz="1400" dirty="0">
                <a:solidFill>
                  <a:schemeClr val="bg1"/>
                </a:solidFill>
              </a:rPr>
              <a:t> </a:t>
            </a:r>
            <a:r>
              <a:rPr lang="pt-PT" sz="1400" dirty="0" smtClean="0">
                <a:solidFill>
                  <a:schemeClr val="bg1"/>
                </a:solidFill>
              </a:rPr>
              <a:t> Integração </a:t>
            </a:r>
            <a:r>
              <a:rPr lang="pt-PT" sz="1400" dirty="0">
                <a:solidFill>
                  <a:schemeClr val="bg1"/>
                </a:solidFill>
              </a:rPr>
              <a:t>de ROS-Industrial num robô </a:t>
            </a:r>
            <a:r>
              <a:rPr lang="pt-PT" sz="1400" dirty="0" smtClean="0">
                <a:solidFill>
                  <a:schemeClr val="bg1"/>
                </a:solidFill>
              </a:rPr>
              <a:t>FANUC para </a:t>
            </a:r>
            <a:r>
              <a:rPr lang="pt-PT" sz="1400" dirty="0">
                <a:solidFill>
                  <a:schemeClr val="bg1"/>
                </a:solidFill>
              </a:rPr>
              <a:t>flexibilizar </a:t>
            </a:r>
            <a:endParaRPr lang="pt-PT" sz="1400" dirty="0" smtClean="0">
              <a:solidFill>
                <a:schemeClr val="bg1"/>
              </a:solidFill>
            </a:endParaRPr>
          </a:p>
          <a:p>
            <a:r>
              <a:rPr lang="pt-PT" sz="1400" dirty="0" smtClean="0">
                <a:solidFill>
                  <a:schemeClr val="bg1"/>
                </a:solidFill>
              </a:rPr>
              <a:t>atividades </a:t>
            </a:r>
            <a:r>
              <a:rPr lang="pt-PT" sz="1400" dirty="0">
                <a:solidFill>
                  <a:schemeClr val="bg1"/>
                </a:solidFill>
              </a:rPr>
              <a:t>de </a:t>
            </a:r>
            <a:r>
              <a:rPr lang="pt-PT" sz="1400" dirty="0" smtClean="0">
                <a:solidFill>
                  <a:schemeClr val="bg1"/>
                </a:solidFill>
              </a:rPr>
              <a:t>cooperação</a:t>
            </a:r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12290" name="Picture 2" descr="http://cdn2.hubspot.net/hub/13401/file-13223220-jpg/images/ros_industrial_logo(tm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310" y="1030123"/>
            <a:ext cx="500062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nootrix.com/wp-content/uploads/2012/04/ro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37" y="1711935"/>
            <a:ext cx="4323122" cy="11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www.decom.ufop.br/imobilis/wp-content/uploads/2015/10/opencv_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50" y="4005064"/>
            <a:ext cx="5129290" cy="1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camo.githubusercontent.com/c8266018fd97329ae5c49cd659ec2a8aab34600b/687474703a2f2f6e7335302e706f696e74636c6f7564732e6f72672f6173736574732f696d616765732f636f6e74656e74732f6c6f676f732f70636c2f70636c5f686f727a5f6c617267655f706f732e706e6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511" y="3927866"/>
            <a:ext cx="5150796" cy="166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Conexão recta 14"/>
          <p:cNvCxnSpPr/>
          <p:nvPr/>
        </p:nvCxnSpPr>
        <p:spPr>
          <a:xfrm>
            <a:off x="2976" y="849412"/>
            <a:ext cx="12190413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xão reta 36"/>
          <p:cNvCxnSpPr/>
          <p:nvPr/>
        </p:nvCxnSpPr>
        <p:spPr>
          <a:xfrm flipV="1">
            <a:off x="-15633" y="836712"/>
            <a:ext cx="1286303" cy="12338"/>
          </a:xfrm>
          <a:prstGeom prst="line">
            <a:avLst/>
          </a:prstGeom>
          <a:ln w="38100">
            <a:solidFill>
              <a:srgbClr val="A3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420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74" y="6309321"/>
            <a:ext cx="12218863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z="1400" smtClean="0">
                <a:solidFill>
                  <a:schemeClr val="bg1"/>
                </a:solidFill>
              </a:rPr>
              <a:t>6</a:t>
            </a:fld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5807174" y="6381330"/>
            <a:ext cx="3860297" cy="365125"/>
          </a:xfrm>
        </p:spPr>
        <p:txBody>
          <a:bodyPr/>
          <a:lstStyle/>
          <a:p>
            <a:r>
              <a:rPr lang="pt-PT" sz="1400" dirty="0" smtClean="0">
                <a:solidFill>
                  <a:schemeClr val="bg1"/>
                </a:solidFill>
              </a:rPr>
              <a:t>Tiago Simões</a:t>
            </a:r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0"/>
            <a:ext cx="12190413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5730" y="-171400"/>
            <a:ext cx="10971372" cy="1143000"/>
          </a:xfrm>
        </p:spPr>
        <p:txBody>
          <a:bodyPr>
            <a:normAutofit/>
          </a:bodyPr>
          <a:lstStyle/>
          <a:p>
            <a:r>
              <a:rPr lang="pt-PT" sz="4000" dirty="0">
                <a:solidFill>
                  <a:schemeClr val="bg1"/>
                </a:solidFill>
              </a:rPr>
              <a:t>2</a:t>
            </a:r>
            <a:r>
              <a:rPr lang="pt-PT" sz="4000" dirty="0" smtClean="0">
                <a:solidFill>
                  <a:schemeClr val="bg1"/>
                </a:solidFill>
              </a:rPr>
              <a:t>. Hardware e Software</a:t>
            </a:r>
            <a:endParaRPr lang="pt-PT" sz="4000" dirty="0">
              <a:solidFill>
                <a:schemeClr val="bg1"/>
              </a:solidFill>
            </a:endParaRPr>
          </a:p>
        </p:txBody>
      </p:sp>
      <p:sp>
        <p:nvSpPr>
          <p:cNvPr id="9" name="Marcador de Posição de Conteúdo 2"/>
          <p:cNvSpPr txBox="1">
            <a:spLocks/>
          </p:cNvSpPr>
          <p:nvPr/>
        </p:nvSpPr>
        <p:spPr>
          <a:xfrm>
            <a:off x="308410" y="843773"/>
            <a:ext cx="10971372" cy="96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t-PT" b="1" dirty="0" smtClean="0"/>
              <a:t>Hardware</a:t>
            </a:r>
          </a:p>
        </p:txBody>
      </p:sp>
      <p:sp>
        <p:nvSpPr>
          <p:cNvPr id="10" name="Marcador de Posição da Data 3"/>
          <p:cNvSpPr>
            <a:spLocks noGrp="1"/>
          </p:cNvSpPr>
          <p:nvPr>
            <p:ph type="dt" sz="half" idx="10"/>
          </p:nvPr>
        </p:nvSpPr>
        <p:spPr bwMode="black">
          <a:xfrm>
            <a:off x="262558" y="6401098"/>
            <a:ext cx="6445668" cy="365125"/>
          </a:xfrm>
        </p:spPr>
        <p:txBody>
          <a:bodyPr/>
          <a:lstStyle/>
          <a:p>
            <a:r>
              <a:rPr lang="pt-PT" sz="1400" dirty="0">
                <a:solidFill>
                  <a:schemeClr val="bg1"/>
                </a:solidFill>
              </a:rPr>
              <a:t> </a:t>
            </a:r>
            <a:r>
              <a:rPr lang="pt-PT" sz="1400" dirty="0" smtClean="0">
                <a:solidFill>
                  <a:schemeClr val="bg1"/>
                </a:solidFill>
              </a:rPr>
              <a:t> Integração </a:t>
            </a:r>
            <a:r>
              <a:rPr lang="pt-PT" sz="1400" dirty="0">
                <a:solidFill>
                  <a:schemeClr val="bg1"/>
                </a:solidFill>
              </a:rPr>
              <a:t>de ROS-Industrial num robô </a:t>
            </a:r>
            <a:r>
              <a:rPr lang="pt-PT" sz="1400" dirty="0" smtClean="0">
                <a:solidFill>
                  <a:schemeClr val="bg1"/>
                </a:solidFill>
              </a:rPr>
              <a:t>FANUC para </a:t>
            </a:r>
            <a:r>
              <a:rPr lang="pt-PT" sz="1400" dirty="0">
                <a:solidFill>
                  <a:schemeClr val="bg1"/>
                </a:solidFill>
              </a:rPr>
              <a:t>flexibilizar </a:t>
            </a:r>
            <a:endParaRPr lang="pt-PT" sz="1400" dirty="0" smtClean="0">
              <a:solidFill>
                <a:schemeClr val="bg1"/>
              </a:solidFill>
            </a:endParaRPr>
          </a:p>
          <a:p>
            <a:r>
              <a:rPr lang="pt-PT" sz="1400" dirty="0" smtClean="0">
                <a:solidFill>
                  <a:schemeClr val="bg1"/>
                </a:solidFill>
              </a:rPr>
              <a:t>atividades </a:t>
            </a:r>
            <a:r>
              <a:rPr lang="pt-PT" sz="1400" dirty="0">
                <a:solidFill>
                  <a:schemeClr val="bg1"/>
                </a:solidFill>
              </a:rPr>
              <a:t>de </a:t>
            </a:r>
            <a:r>
              <a:rPr lang="pt-PT" sz="1400" dirty="0" smtClean="0">
                <a:solidFill>
                  <a:schemeClr val="bg1"/>
                </a:solidFill>
              </a:rPr>
              <a:t>cooperação</a:t>
            </a:r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094" y="4745500"/>
            <a:ext cx="1680445" cy="120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82" y="2227978"/>
            <a:ext cx="3864196" cy="372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801" y="3429000"/>
            <a:ext cx="4927810" cy="2542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486" y="836712"/>
            <a:ext cx="8589818" cy="108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ângulo 4"/>
          <p:cNvSpPr/>
          <p:nvPr/>
        </p:nvSpPr>
        <p:spPr>
          <a:xfrm>
            <a:off x="2770720" y="1844824"/>
            <a:ext cx="66019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Rectângulo 7"/>
          <p:cNvSpPr/>
          <p:nvPr/>
        </p:nvSpPr>
        <p:spPr>
          <a:xfrm>
            <a:off x="10559702" y="1556792"/>
            <a:ext cx="864096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ângulo 10"/>
          <p:cNvSpPr/>
          <p:nvPr/>
        </p:nvSpPr>
        <p:spPr>
          <a:xfrm>
            <a:off x="7607374" y="2924944"/>
            <a:ext cx="93610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aixaDeTexto 11"/>
          <p:cNvSpPr txBox="1"/>
          <p:nvPr/>
        </p:nvSpPr>
        <p:spPr>
          <a:xfrm>
            <a:off x="9191550" y="1916832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Sensor Kinect</a:t>
            </a:r>
            <a:endParaRPr lang="pt-PT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1136535" y="5971624"/>
            <a:ext cx="2116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Bancada de trabalho</a:t>
            </a:r>
            <a:endParaRPr lang="pt-PT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4666810" y="5867980"/>
            <a:ext cx="2521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Controlador R-30iB Mate</a:t>
            </a:r>
            <a:endParaRPr lang="pt-PT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8774222" y="5852762"/>
            <a:ext cx="2012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Tabuleiro de damas</a:t>
            </a:r>
            <a:endParaRPr lang="pt-PT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880" y="1943008"/>
            <a:ext cx="1466350" cy="256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aixaDeTexto 20"/>
          <p:cNvSpPr txBox="1"/>
          <p:nvPr/>
        </p:nvSpPr>
        <p:spPr>
          <a:xfrm>
            <a:off x="6311230" y="2843644"/>
            <a:ext cx="2159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 smtClean="0"/>
              <a:t>Fanuc</a:t>
            </a:r>
            <a:r>
              <a:rPr lang="pt-PT" dirty="0" smtClean="0"/>
              <a:t> LR Mate 200iD</a:t>
            </a:r>
            <a:endParaRPr lang="pt-PT" dirty="0"/>
          </a:p>
        </p:txBody>
      </p:sp>
      <p:cxnSp>
        <p:nvCxnSpPr>
          <p:cNvPr id="23" name="Conexão recta 22"/>
          <p:cNvCxnSpPr/>
          <p:nvPr/>
        </p:nvCxnSpPr>
        <p:spPr>
          <a:xfrm>
            <a:off x="2976" y="849412"/>
            <a:ext cx="12190413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onexão reta 36"/>
          <p:cNvCxnSpPr/>
          <p:nvPr/>
        </p:nvCxnSpPr>
        <p:spPr>
          <a:xfrm flipV="1">
            <a:off x="-15633" y="836712"/>
            <a:ext cx="1502327" cy="12338"/>
          </a:xfrm>
          <a:prstGeom prst="line">
            <a:avLst/>
          </a:prstGeom>
          <a:ln w="38100">
            <a:solidFill>
              <a:srgbClr val="A3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97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22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74" y="6309321"/>
            <a:ext cx="12218863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z="1400" smtClean="0">
                <a:solidFill>
                  <a:schemeClr val="bg1"/>
                </a:solidFill>
              </a:rPr>
              <a:t>7</a:t>
            </a:fld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0"/>
            <a:ext cx="12190413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5807174" y="6381330"/>
            <a:ext cx="3860297" cy="365125"/>
          </a:xfrm>
        </p:spPr>
        <p:txBody>
          <a:bodyPr/>
          <a:lstStyle/>
          <a:p>
            <a:r>
              <a:rPr lang="pt-PT" sz="1400" dirty="0" smtClean="0">
                <a:solidFill>
                  <a:schemeClr val="bg1"/>
                </a:solidFill>
              </a:rPr>
              <a:t>Tiago Simões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9" name="Marcador de Posição de Conteúdo 2"/>
          <p:cNvSpPr txBox="1">
            <a:spLocks/>
          </p:cNvSpPr>
          <p:nvPr/>
        </p:nvSpPr>
        <p:spPr>
          <a:xfrm>
            <a:off x="92386" y="836712"/>
            <a:ext cx="10971372" cy="96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t-PT" b="1" dirty="0" smtClean="0"/>
              <a:t>ROS</a:t>
            </a:r>
          </a:p>
        </p:txBody>
      </p:sp>
      <p:sp>
        <p:nvSpPr>
          <p:cNvPr id="11" name="Marcador de Posição da Data 3"/>
          <p:cNvSpPr>
            <a:spLocks noGrp="1"/>
          </p:cNvSpPr>
          <p:nvPr>
            <p:ph type="dt" sz="half" idx="10"/>
          </p:nvPr>
        </p:nvSpPr>
        <p:spPr bwMode="black">
          <a:xfrm>
            <a:off x="262558" y="6401098"/>
            <a:ext cx="6445668" cy="365125"/>
          </a:xfrm>
        </p:spPr>
        <p:txBody>
          <a:bodyPr/>
          <a:lstStyle/>
          <a:p>
            <a:r>
              <a:rPr lang="pt-PT" sz="1400" dirty="0">
                <a:solidFill>
                  <a:schemeClr val="bg1"/>
                </a:solidFill>
              </a:rPr>
              <a:t> </a:t>
            </a:r>
            <a:r>
              <a:rPr lang="pt-PT" sz="1400" dirty="0" smtClean="0">
                <a:solidFill>
                  <a:schemeClr val="bg1"/>
                </a:solidFill>
              </a:rPr>
              <a:t> Integração </a:t>
            </a:r>
            <a:r>
              <a:rPr lang="pt-PT" sz="1400" dirty="0">
                <a:solidFill>
                  <a:schemeClr val="bg1"/>
                </a:solidFill>
              </a:rPr>
              <a:t>de ROS-Industrial num robô </a:t>
            </a:r>
            <a:r>
              <a:rPr lang="pt-PT" sz="1400" dirty="0" smtClean="0">
                <a:solidFill>
                  <a:schemeClr val="bg1"/>
                </a:solidFill>
              </a:rPr>
              <a:t>FANUC para </a:t>
            </a:r>
            <a:r>
              <a:rPr lang="pt-PT" sz="1400" dirty="0">
                <a:solidFill>
                  <a:schemeClr val="bg1"/>
                </a:solidFill>
              </a:rPr>
              <a:t>flexibilizar </a:t>
            </a:r>
            <a:endParaRPr lang="pt-PT" sz="1400" dirty="0" smtClean="0">
              <a:solidFill>
                <a:schemeClr val="bg1"/>
              </a:solidFill>
            </a:endParaRPr>
          </a:p>
          <a:p>
            <a:r>
              <a:rPr lang="pt-PT" sz="1400" dirty="0" smtClean="0">
                <a:solidFill>
                  <a:schemeClr val="bg1"/>
                </a:solidFill>
              </a:rPr>
              <a:t>atividades </a:t>
            </a:r>
            <a:r>
              <a:rPr lang="pt-PT" sz="1400" dirty="0">
                <a:solidFill>
                  <a:schemeClr val="bg1"/>
                </a:solidFill>
              </a:rPr>
              <a:t>de </a:t>
            </a:r>
            <a:r>
              <a:rPr lang="pt-PT" sz="1400" dirty="0" smtClean="0">
                <a:solidFill>
                  <a:schemeClr val="bg1"/>
                </a:solidFill>
              </a:rPr>
              <a:t>cooperação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595730" y="-171400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000" smtClean="0">
                <a:solidFill>
                  <a:schemeClr val="bg1"/>
                </a:solidFill>
              </a:rPr>
              <a:t>3. Integração da API ROS-Industrial</a:t>
            </a:r>
            <a:endParaRPr lang="pt-PT" sz="4000" dirty="0">
              <a:solidFill>
                <a:schemeClr val="bg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8" y="1739900"/>
            <a:ext cx="996315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42" y="2427722"/>
            <a:ext cx="6804965" cy="230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ângulo 1"/>
          <p:cNvSpPr/>
          <p:nvPr/>
        </p:nvSpPr>
        <p:spPr>
          <a:xfrm>
            <a:off x="2638822" y="2276872"/>
            <a:ext cx="3240360" cy="864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295" y="1268760"/>
            <a:ext cx="4612543" cy="4612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ângulo 2"/>
          <p:cNvSpPr/>
          <p:nvPr/>
        </p:nvSpPr>
        <p:spPr>
          <a:xfrm>
            <a:off x="2638822" y="3212976"/>
            <a:ext cx="4284685" cy="720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326" y="1172389"/>
            <a:ext cx="4737453" cy="4513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ângulo 3"/>
          <p:cNvSpPr/>
          <p:nvPr/>
        </p:nvSpPr>
        <p:spPr>
          <a:xfrm>
            <a:off x="2638822" y="4005064"/>
            <a:ext cx="3240360" cy="7920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6" name="Conexão recta 15"/>
          <p:cNvCxnSpPr/>
          <p:nvPr/>
        </p:nvCxnSpPr>
        <p:spPr>
          <a:xfrm>
            <a:off x="2976" y="849412"/>
            <a:ext cx="12190413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Conexão reta 36"/>
          <p:cNvCxnSpPr/>
          <p:nvPr/>
        </p:nvCxnSpPr>
        <p:spPr>
          <a:xfrm flipV="1">
            <a:off x="-15633" y="836712"/>
            <a:ext cx="1790359" cy="12338"/>
          </a:xfrm>
          <a:prstGeom prst="line">
            <a:avLst/>
          </a:prstGeom>
          <a:ln w="38100">
            <a:solidFill>
              <a:srgbClr val="A3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12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74" y="6309321"/>
            <a:ext cx="12218863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z="1400" smtClean="0">
                <a:solidFill>
                  <a:schemeClr val="bg1"/>
                </a:solidFill>
              </a:rPr>
              <a:t>8</a:t>
            </a:fld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0"/>
            <a:ext cx="12190413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5807174" y="6381330"/>
            <a:ext cx="3860297" cy="365125"/>
          </a:xfrm>
        </p:spPr>
        <p:txBody>
          <a:bodyPr/>
          <a:lstStyle/>
          <a:p>
            <a:r>
              <a:rPr lang="pt-PT" sz="1400" dirty="0" smtClean="0">
                <a:solidFill>
                  <a:schemeClr val="bg1"/>
                </a:solidFill>
              </a:rPr>
              <a:t>Tiago Simões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9" name="Marcador de Posição de Conteúdo 2"/>
          <p:cNvSpPr txBox="1">
            <a:spLocks/>
          </p:cNvSpPr>
          <p:nvPr/>
        </p:nvSpPr>
        <p:spPr>
          <a:xfrm>
            <a:off x="92386" y="836712"/>
            <a:ext cx="10971372" cy="96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t-PT" b="1" dirty="0" smtClean="0"/>
              <a:t>ROS-Industrial</a:t>
            </a:r>
          </a:p>
        </p:txBody>
      </p:sp>
      <p:sp>
        <p:nvSpPr>
          <p:cNvPr id="10" name="Marcador de Posição da Data 3"/>
          <p:cNvSpPr>
            <a:spLocks noGrp="1"/>
          </p:cNvSpPr>
          <p:nvPr>
            <p:ph type="dt" sz="half" idx="10"/>
          </p:nvPr>
        </p:nvSpPr>
        <p:spPr bwMode="black">
          <a:xfrm>
            <a:off x="262558" y="6401098"/>
            <a:ext cx="6445668" cy="365125"/>
          </a:xfrm>
        </p:spPr>
        <p:txBody>
          <a:bodyPr/>
          <a:lstStyle/>
          <a:p>
            <a:r>
              <a:rPr lang="pt-PT" sz="1400" dirty="0">
                <a:solidFill>
                  <a:schemeClr val="bg1"/>
                </a:solidFill>
              </a:rPr>
              <a:t> </a:t>
            </a:r>
            <a:r>
              <a:rPr lang="pt-PT" sz="1400" dirty="0" smtClean="0">
                <a:solidFill>
                  <a:schemeClr val="bg1"/>
                </a:solidFill>
              </a:rPr>
              <a:t> Integração </a:t>
            </a:r>
            <a:r>
              <a:rPr lang="pt-PT" sz="1400" dirty="0">
                <a:solidFill>
                  <a:schemeClr val="bg1"/>
                </a:solidFill>
              </a:rPr>
              <a:t>de ROS-Industrial num robô </a:t>
            </a:r>
            <a:r>
              <a:rPr lang="pt-PT" sz="1400" dirty="0" smtClean="0">
                <a:solidFill>
                  <a:schemeClr val="bg1"/>
                </a:solidFill>
              </a:rPr>
              <a:t>FANUC para </a:t>
            </a:r>
            <a:r>
              <a:rPr lang="pt-PT" sz="1400" dirty="0">
                <a:solidFill>
                  <a:schemeClr val="bg1"/>
                </a:solidFill>
              </a:rPr>
              <a:t>flexibilizar </a:t>
            </a:r>
            <a:endParaRPr lang="pt-PT" sz="1400" dirty="0" smtClean="0">
              <a:solidFill>
                <a:schemeClr val="bg1"/>
              </a:solidFill>
            </a:endParaRPr>
          </a:p>
          <a:p>
            <a:r>
              <a:rPr lang="pt-PT" sz="1400" dirty="0" smtClean="0">
                <a:solidFill>
                  <a:schemeClr val="bg1"/>
                </a:solidFill>
              </a:rPr>
              <a:t>atividades </a:t>
            </a:r>
            <a:r>
              <a:rPr lang="pt-PT" sz="1400" dirty="0">
                <a:solidFill>
                  <a:schemeClr val="bg1"/>
                </a:solidFill>
              </a:rPr>
              <a:t>de </a:t>
            </a:r>
            <a:r>
              <a:rPr lang="pt-PT" sz="1400" dirty="0" smtClean="0">
                <a:solidFill>
                  <a:schemeClr val="bg1"/>
                </a:solidFill>
              </a:rPr>
              <a:t>cooperação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595730" y="-171400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000" smtClean="0">
                <a:solidFill>
                  <a:schemeClr val="bg1"/>
                </a:solidFill>
              </a:rPr>
              <a:t>3. Integração da API ROS-Industrial</a:t>
            </a:r>
            <a:endParaRPr lang="pt-PT" sz="40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7" y="1402804"/>
            <a:ext cx="64008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ângulo arredondado 1"/>
          <p:cNvSpPr/>
          <p:nvPr/>
        </p:nvSpPr>
        <p:spPr>
          <a:xfrm>
            <a:off x="420085" y="1407131"/>
            <a:ext cx="3247101" cy="8654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Rectângulo arredondado 2"/>
          <p:cNvSpPr/>
          <p:nvPr/>
        </p:nvSpPr>
        <p:spPr>
          <a:xfrm>
            <a:off x="439572" y="2294958"/>
            <a:ext cx="1607475" cy="10694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ectângulo arredondado 11"/>
          <p:cNvSpPr/>
          <p:nvPr/>
        </p:nvSpPr>
        <p:spPr>
          <a:xfrm>
            <a:off x="2040252" y="2276872"/>
            <a:ext cx="1607475" cy="10694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ctângulo arredondado 13"/>
          <p:cNvSpPr/>
          <p:nvPr/>
        </p:nvSpPr>
        <p:spPr>
          <a:xfrm>
            <a:off x="445482" y="3350321"/>
            <a:ext cx="4800097" cy="11465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ctângulo arredondado 14"/>
          <p:cNvSpPr/>
          <p:nvPr/>
        </p:nvSpPr>
        <p:spPr>
          <a:xfrm>
            <a:off x="457207" y="4511033"/>
            <a:ext cx="4800097" cy="7048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ctângulo arredondado 15"/>
          <p:cNvSpPr/>
          <p:nvPr/>
        </p:nvSpPr>
        <p:spPr>
          <a:xfrm>
            <a:off x="476775" y="5241156"/>
            <a:ext cx="4752571" cy="69790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Rectângulo arredondado 3"/>
          <p:cNvSpPr/>
          <p:nvPr/>
        </p:nvSpPr>
        <p:spPr>
          <a:xfrm>
            <a:off x="5233250" y="1391682"/>
            <a:ext cx="1582036" cy="31206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CaixaDeTexto 16"/>
          <p:cNvSpPr txBox="1"/>
          <p:nvPr/>
        </p:nvSpPr>
        <p:spPr>
          <a:xfrm>
            <a:off x="7189550" y="1391682"/>
            <a:ext cx="3445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• </a:t>
            </a:r>
            <a:r>
              <a:rPr lang="pt-PT" dirty="0" smtClean="0"/>
              <a:t>Ferramentas </a:t>
            </a:r>
            <a:r>
              <a:rPr lang="pt-PT" dirty="0"/>
              <a:t>de interface </a:t>
            </a:r>
            <a:r>
              <a:rPr lang="pt-PT" dirty="0" smtClean="0"/>
              <a:t>gráfica;</a:t>
            </a:r>
            <a:endParaRPr lang="pt-PT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7189550" y="1988840"/>
            <a:ext cx="1770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• </a:t>
            </a:r>
            <a:r>
              <a:rPr lang="pt-PT" dirty="0" smtClean="0"/>
              <a:t>Comunicações;</a:t>
            </a:r>
            <a:endParaRPr lang="pt-PT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7194451" y="2555612"/>
            <a:ext cx="4547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• </a:t>
            </a:r>
            <a:r>
              <a:rPr lang="pt-PT" dirty="0" smtClean="0"/>
              <a:t>Planeia trajetórias e calcula cinemáticas;</a:t>
            </a:r>
            <a:endParaRPr lang="pt-PT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7200049" y="3203684"/>
            <a:ext cx="1861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• </a:t>
            </a:r>
            <a:r>
              <a:rPr lang="pt-PT" dirty="0" smtClean="0"/>
              <a:t>Cliente </a:t>
            </a:r>
            <a:r>
              <a:rPr lang="pt-PT" dirty="0"/>
              <a:t>do </a:t>
            </a:r>
            <a:r>
              <a:rPr lang="pt-PT" dirty="0" smtClean="0"/>
              <a:t>robô;</a:t>
            </a:r>
            <a:endParaRPr lang="pt-PT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7200049" y="3851756"/>
            <a:ext cx="3822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• </a:t>
            </a:r>
            <a:r>
              <a:rPr lang="pt-PT" dirty="0" smtClean="0"/>
              <a:t>Protocolo padrão de troca de dados;</a:t>
            </a:r>
            <a:endParaRPr lang="pt-PT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7189550" y="450912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• </a:t>
            </a:r>
            <a:r>
              <a:rPr lang="pt-PT" dirty="0" smtClean="0"/>
              <a:t>Informação </a:t>
            </a:r>
            <a:r>
              <a:rPr lang="pt-PT" dirty="0"/>
              <a:t>do </a:t>
            </a:r>
            <a:r>
              <a:rPr lang="pt-PT" dirty="0" smtClean="0"/>
              <a:t>fabricante do robô;</a:t>
            </a:r>
            <a:endParaRPr lang="pt-PT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7175326" y="5147900"/>
            <a:ext cx="5000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• </a:t>
            </a:r>
            <a:r>
              <a:rPr lang="pt-PT" dirty="0" smtClean="0"/>
              <a:t>Construção do modelo virtual do robô (URDF);</a:t>
            </a:r>
            <a:endParaRPr lang="pt-PT" dirty="0"/>
          </a:p>
        </p:txBody>
      </p:sp>
      <p:cxnSp>
        <p:nvCxnSpPr>
          <p:cNvPr id="26" name="Conexão recta unidireccional 25"/>
          <p:cNvCxnSpPr>
            <a:endCxn id="17" idx="1"/>
          </p:cNvCxnSpPr>
          <p:nvPr/>
        </p:nvCxnSpPr>
        <p:spPr>
          <a:xfrm flipV="1">
            <a:off x="3667186" y="1576348"/>
            <a:ext cx="3522364" cy="22506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cta unidireccional 28"/>
          <p:cNvCxnSpPr>
            <a:stCxn id="12" idx="1"/>
            <a:endCxn id="18" idx="1"/>
          </p:cNvCxnSpPr>
          <p:nvPr/>
        </p:nvCxnSpPr>
        <p:spPr>
          <a:xfrm flipV="1">
            <a:off x="2040252" y="2173506"/>
            <a:ext cx="5149298" cy="63807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xão recta unidireccional 30"/>
          <p:cNvCxnSpPr>
            <a:endCxn id="19" idx="1"/>
          </p:cNvCxnSpPr>
          <p:nvPr/>
        </p:nvCxnSpPr>
        <p:spPr>
          <a:xfrm flipV="1">
            <a:off x="3667186" y="2740278"/>
            <a:ext cx="3527265" cy="8939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xão recta unidireccional 32"/>
          <p:cNvCxnSpPr>
            <a:endCxn id="20" idx="1"/>
          </p:cNvCxnSpPr>
          <p:nvPr/>
        </p:nvCxnSpPr>
        <p:spPr>
          <a:xfrm flipV="1">
            <a:off x="5245579" y="3388350"/>
            <a:ext cx="1954470" cy="60726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xão recta unidireccional 34"/>
          <p:cNvCxnSpPr>
            <a:stCxn id="15" idx="3"/>
            <a:endCxn id="21" idx="1"/>
          </p:cNvCxnSpPr>
          <p:nvPr/>
        </p:nvCxnSpPr>
        <p:spPr>
          <a:xfrm flipV="1">
            <a:off x="5257304" y="4036422"/>
            <a:ext cx="1942745" cy="82705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xão recta unidireccional 36"/>
          <p:cNvCxnSpPr>
            <a:stCxn id="16" idx="3"/>
            <a:endCxn id="22" idx="1"/>
          </p:cNvCxnSpPr>
          <p:nvPr/>
        </p:nvCxnSpPr>
        <p:spPr>
          <a:xfrm flipV="1">
            <a:off x="5229346" y="4693786"/>
            <a:ext cx="1960204" cy="896321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xão recta 38"/>
          <p:cNvCxnSpPr>
            <a:stCxn id="4" idx="2"/>
          </p:cNvCxnSpPr>
          <p:nvPr/>
        </p:nvCxnSpPr>
        <p:spPr>
          <a:xfrm>
            <a:off x="6024268" y="4512338"/>
            <a:ext cx="0" cy="89775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xão recta unidireccional 41"/>
          <p:cNvCxnSpPr>
            <a:endCxn id="25" idx="1"/>
          </p:cNvCxnSpPr>
          <p:nvPr/>
        </p:nvCxnSpPr>
        <p:spPr>
          <a:xfrm flipV="1">
            <a:off x="6024268" y="5332566"/>
            <a:ext cx="1151058" cy="6924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58" y="1412776"/>
            <a:ext cx="3319272" cy="360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926" y="1376933"/>
            <a:ext cx="3361280" cy="370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43"/>
          <p:cNvSpPr/>
          <p:nvPr/>
        </p:nvSpPr>
        <p:spPr>
          <a:xfrm>
            <a:off x="5159102" y="2420888"/>
            <a:ext cx="1512168" cy="17720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5" name="CaixaDeTexto 44"/>
          <p:cNvSpPr txBox="1"/>
          <p:nvPr/>
        </p:nvSpPr>
        <p:spPr>
          <a:xfrm>
            <a:off x="838622" y="1331476"/>
            <a:ext cx="2162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Modelo virtual inicial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49" name="CaixaDeTexto 48"/>
          <p:cNvSpPr txBox="1"/>
          <p:nvPr/>
        </p:nvSpPr>
        <p:spPr>
          <a:xfrm>
            <a:off x="4214255" y="1239164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Modelo virtual final</a:t>
            </a:r>
            <a:endParaRPr lang="pt-PT" dirty="0"/>
          </a:p>
        </p:txBody>
      </p:sp>
      <p:cxnSp>
        <p:nvCxnSpPr>
          <p:cNvPr id="38" name="Conexão recta 37"/>
          <p:cNvCxnSpPr/>
          <p:nvPr/>
        </p:nvCxnSpPr>
        <p:spPr>
          <a:xfrm>
            <a:off x="2976" y="849412"/>
            <a:ext cx="12190413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0" name="Conexão reta 36"/>
          <p:cNvCxnSpPr/>
          <p:nvPr/>
        </p:nvCxnSpPr>
        <p:spPr>
          <a:xfrm flipV="1">
            <a:off x="-15633" y="836712"/>
            <a:ext cx="2055885" cy="12338"/>
          </a:xfrm>
          <a:prstGeom prst="line">
            <a:avLst/>
          </a:prstGeom>
          <a:ln w="38100">
            <a:solidFill>
              <a:srgbClr val="A3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82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  <p:bldP spid="16" grpId="0" animBg="1"/>
      <p:bldP spid="4" grpId="0" animBg="1"/>
      <p:bldP spid="17" grpId="0"/>
      <p:bldP spid="18" grpId="0"/>
      <p:bldP spid="19" grpId="0"/>
      <p:bldP spid="20" grpId="0"/>
      <p:bldP spid="21" grpId="0"/>
      <p:bldP spid="22" grpId="0"/>
      <p:bldP spid="25" grpId="0"/>
      <p:bldP spid="44" grpId="0" animBg="1"/>
      <p:bldP spid="45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994370"/>
            <a:ext cx="100457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74" y="6309321"/>
            <a:ext cx="12218863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z="1400" smtClean="0">
                <a:solidFill>
                  <a:schemeClr val="bg1"/>
                </a:solidFill>
              </a:rPr>
              <a:t>9</a:t>
            </a:fld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>
          <a:xfrm>
            <a:off x="5807174" y="6381330"/>
            <a:ext cx="3860297" cy="365125"/>
          </a:xfrm>
        </p:spPr>
        <p:txBody>
          <a:bodyPr/>
          <a:lstStyle/>
          <a:p>
            <a:r>
              <a:rPr lang="pt-PT" sz="1400" dirty="0" smtClean="0">
                <a:solidFill>
                  <a:schemeClr val="bg1"/>
                </a:solidFill>
              </a:rPr>
              <a:t>Tiago Simões</a:t>
            </a:r>
            <a:endParaRPr lang="pt-PT" sz="1400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0"/>
            <a:ext cx="12190413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Marcador de Posição de Conteúdo 2"/>
          <p:cNvSpPr txBox="1">
            <a:spLocks/>
          </p:cNvSpPr>
          <p:nvPr/>
        </p:nvSpPr>
        <p:spPr>
          <a:xfrm>
            <a:off x="92386" y="836712"/>
            <a:ext cx="10971372" cy="96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t-PT" b="1" dirty="0" smtClean="0"/>
              <a:t>ROS </a:t>
            </a:r>
            <a:r>
              <a:rPr lang="pt-PT" b="1" dirty="0" err="1" smtClean="0"/>
              <a:t>Fanuc</a:t>
            </a:r>
            <a:endParaRPr lang="pt-PT" b="1" dirty="0" smtClean="0"/>
          </a:p>
        </p:txBody>
      </p:sp>
      <p:sp>
        <p:nvSpPr>
          <p:cNvPr id="10" name="Marcador de Posição da Data 3"/>
          <p:cNvSpPr>
            <a:spLocks noGrp="1"/>
          </p:cNvSpPr>
          <p:nvPr>
            <p:ph type="dt" sz="half" idx="10"/>
          </p:nvPr>
        </p:nvSpPr>
        <p:spPr bwMode="black">
          <a:xfrm>
            <a:off x="262558" y="6401098"/>
            <a:ext cx="6445668" cy="365125"/>
          </a:xfrm>
        </p:spPr>
        <p:txBody>
          <a:bodyPr/>
          <a:lstStyle/>
          <a:p>
            <a:r>
              <a:rPr lang="pt-PT" sz="1400" dirty="0">
                <a:solidFill>
                  <a:schemeClr val="bg1"/>
                </a:solidFill>
              </a:rPr>
              <a:t> </a:t>
            </a:r>
            <a:r>
              <a:rPr lang="pt-PT" sz="1400" dirty="0" smtClean="0">
                <a:solidFill>
                  <a:schemeClr val="bg1"/>
                </a:solidFill>
              </a:rPr>
              <a:t> Integração </a:t>
            </a:r>
            <a:r>
              <a:rPr lang="pt-PT" sz="1400" dirty="0">
                <a:solidFill>
                  <a:schemeClr val="bg1"/>
                </a:solidFill>
              </a:rPr>
              <a:t>de ROS-Industrial num robô </a:t>
            </a:r>
            <a:r>
              <a:rPr lang="pt-PT" sz="1400" dirty="0" smtClean="0">
                <a:solidFill>
                  <a:schemeClr val="bg1"/>
                </a:solidFill>
              </a:rPr>
              <a:t>FANUC para </a:t>
            </a:r>
            <a:r>
              <a:rPr lang="pt-PT" sz="1400" dirty="0">
                <a:solidFill>
                  <a:schemeClr val="bg1"/>
                </a:solidFill>
              </a:rPr>
              <a:t>flexibilizar </a:t>
            </a:r>
            <a:endParaRPr lang="pt-PT" sz="1400" dirty="0" smtClean="0">
              <a:solidFill>
                <a:schemeClr val="bg1"/>
              </a:solidFill>
            </a:endParaRPr>
          </a:p>
          <a:p>
            <a:r>
              <a:rPr lang="pt-PT" sz="1400" dirty="0" smtClean="0">
                <a:solidFill>
                  <a:schemeClr val="bg1"/>
                </a:solidFill>
              </a:rPr>
              <a:t>atividades </a:t>
            </a:r>
            <a:r>
              <a:rPr lang="pt-PT" sz="1400" dirty="0">
                <a:solidFill>
                  <a:schemeClr val="bg1"/>
                </a:solidFill>
              </a:rPr>
              <a:t>de </a:t>
            </a:r>
            <a:r>
              <a:rPr lang="pt-PT" sz="1400" dirty="0" smtClean="0">
                <a:solidFill>
                  <a:schemeClr val="bg1"/>
                </a:solidFill>
              </a:rPr>
              <a:t>cooperação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595730" y="-171400"/>
            <a:ext cx="10971372" cy="1143000"/>
          </a:xfrm>
        </p:spPr>
        <p:txBody>
          <a:bodyPr>
            <a:normAutofit/>
          </a:bodyPr>
          <a:lstStyle/>
          <a:p>
            <a:r>
              <a:rPr lang="pt-PT" sz="4000" dirty="0">
                <a:solidFill>
                  <a:schemeClr val="bg1"/>
                </a:solidFill>
              </a:rPr>
              <a:t>3</a:t>
            </a:r>
            <a:r>
              <a:rPr lang="pt-PT" sz="4000" dirty="0" smtClean="0">
                <a:solidFill>
                  <a:schemeClr val="bg1"/>
                </a:solidFill>
              </a:rPr>
              <a:t>. Integração da API ROS-Industrial</a:t>
            </a:r>
            <a:endParaRPr lang="pt-PT" sz="4000" dirty="0">
              <a:solidFill>
                <a:schemeClr val="bg1"/>
              </a:solidFill>
            </a:endParaRPr>
          </a:p>
        </p:txBody>
      </p:sp>
      <p:sp>
        <p:nvSpPr>
          <p:cNvPr id="4" name="Rectângulo 3"/>
          <p:cNvSpPr/>
          <p:nvPr/>
        </p:nvSpPr>
        <p:spPr>
          <a:xfrm>
            <a:off x="910630" y="2132856"/>
            <a:ext cx="3312368" cy="3384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ctângulo 4"/>
          <p:cNvSpPr/>
          <p:nvPr/>
        </p:nvSpPr>
        <p:spPr>
          <a:xfrm>
            <a:off x="4222998" y="2132856"/>
            <a:ext cx="3888432" cy="2448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ctângulo 13"/>
          <p:cNvSpPr/>
          <p:nvPr/>
        </p:nvSpPr>
        <p:spPr>
          <a:xfrm>
            <a:off x="8183438" y="2077211"/>
            <a:ext cx="3240360" cy="4211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3" name="Conexão recta 12"/>
          <p:cNvCxnSpPr/>
          <p:nvPr/>
        </p:nvCxnSpPr>
        <p:spPr>
          <a:xfrm>
            <a:off x="2976" y="849412"/>
            <a:ext cx="12190413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exão reta 36"/>
          <p:cNvCxnSpPr/>
          <p:nvPr/>
        </p:nvCxnSpPr>
        <p:spPr>
          <a:xfrm>
            <a:off x="-15633" y="849050"/>
            <a:ext cx="2366423" cy="362"/>
          </a:xfrm>
          <a:prstGeom prst="line">
            <a:avLst/>
          </a:prstGeom>
          <a:ln w="38100">
            <a:solidFill>
              <a:srgbClr val="A3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82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4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5359</TotalTime>
  <Words>1533</Words>
  <Application>Microsoft Office PowerPoint</Application>
  <PresentationFormat>Personalizados</PresentationFormat>
  <Paragraphs>366</Paragraphs>
  <Slides>35</Slides>
  <Notes>34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35</vt:i4>
      </vt:variant>
    </vt:vector>
  </HeadingPairs>
  <TitlesOfParts>
    <vt:vector size="36" baseType="lpstr">
      <vt:lpstr>Tema do Office</vt:lpstr>
      <vt:lpstr>Apresentação do PowerPoint</vt:lpstr>
      <vt:lpstr>Estrutura da apresentação</vt:lpstr>
      <vt:lpstr>1. Introdução</vt:lpstr>
      <vt:lpstr>1. Introdução</vt:lpstr>
      <vt:lpstr>2. Hardware e Software</vt:lpstr>
      <vt:lpstr>2. Hardware e Software</vt:lpstr>
      <vt:lpstr>Apresentação do PowerPoint</vt:lpstr>
      <vt:lpstr>Apresentação do PowerPoint</vt:lpstr>
      <vt:lpstr>3. Integração da API ROS-Industrial</vt:lpstr>
      <vt:lpstr>Apresentação do PowerPoint</vt:lpstr>
      <vt:lpstr>Apresentação do PowerPoint</vt:lpstr>
      <vt:lpstr>4. Calibrações</vt:lpstr>
      <vt:lpstr>4. Calibrações</vt:lpstr>
      <vt:lpstr>4. Calibrações</vt:lpstr>
      <vt:lpstr>4. Calibrações</vt:lpstr>
      <vt:lpstr>4. Calibrações</vt:lpstr>
      <vt:lpstr>5. Perceção visual</vt:lpstr>
      <vt:lpstr>5. Perceção visual (Metodologia por nuvens de pontos)</vt:lpstr>
      <vt:lpstr>Apresentação do PowerPoint</vt:lpstr>
      <vt:lpstr>5. Perceção visual (Metodologia por nuvens de pontos)</vt:lpstr>
      <vt:lpstr>Apresentação do PowerPoint</vt:lpstr>
      <vt:lpstr>5. Perceção visual (Metodologia por imagens 2D)</vt:lpstr>
      <vt:lpstr>5. Perceção visual (Metodologia por imagens 2D)</vt:lpstr>
      <vt:lpstr>5. Perceção visual (Metodologia por imagens 2D)</vt:lpstr>
      <vt:lpstr>5. Perceção visual (Metodologia por imagens 2D)</vt:lpstr>
      <vt:lpstr>5. Perceção visual (Metodologia por imagens 2D)</vt:lpstr>
      <vt:lpstr>5. Perceção visual (Metodologia por imagens 2D)</vt:lpstr>
      <vt:lpstr>6. Aplicação ilustrativa</vt:lpstr>
      <vt:lpstr>6. Aplicação ilustrativa</vt:lpstr>
      <vt:lpstr>6. Aplicação ilustrativa</vt:lpstr>
      <vt:lpstr>6. Aplicação ilustrativa</vt:lpstr>
      <vt:lpstr>6. Aplicação ilustrativa</vt:lpstr>
      <vt:lpstr>7. Conclusões e trabalho futuro</vt:lpstr>
      <vt:lpstr>7. Conclusões e trabalho futuro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Tiago Simões</dc:creator>
  <cp:lastModifiedBy>Tiago Simões</cp:lastModifiedBy>
  <cp:revision>180</cp:revision>
  <dcterms:created xsi:type="dcterms:W3CDTF">2016-09-14T19:07:21Z</dcterms:created>
  <dcterms:modified xsi:type="dcterms:W3CDTF">2017-01-16T21:23:28Z</dcterms:modified>
</cp:coreProperties>
</file>