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  <p:sldId id="276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669B5-B30F-45CB-AF7E-5ECBF6FC8E78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36C93210-D316-4701-9079-8215EBC8102E}">
      <dgm:prSet phldrT="[Texto]" custT="1"/>
      <dgm:spPr/>
      <dgm:t>
        <a:bodyPr/>
        <a:lstStyle/>
        <a:p>
          <a:r>
            <a:rPr lang="pt-PT" sz="3200" dirty="0" smtClean="0"/>
            <a:t>Geração e gestão de energia</a:t>
          </a:r>
          <a:endParaRPr lang="pt-PT" sz="3200" dirty="0"/>
        </a:p>
      </dgm:t>
    </dgm:pt>
    <dgm:pt modelId="{0A16D05C-7F19-4618-9B48-333A1D842741}" type="parTrans" cxnId="{9DACF224-DB72-4C80-8FEE-BC9B75445FF6}">
      <dgm:prSet/>
      <dgm:spPr/>
      <dgm:t>
        <a:bodyPr/>
        <a:lstStyle/>
        <a:p>
          <a:endParaRPr lang="pt-PT"/>
        </a:p>
      </dgm:t>
    </dgm:pt>
    <dgm:pt modelId="{1E9B35AA-49A9-4C54-B050-209F32E41297}" type="sibTrans" cxnId="{9DACF224-DB72-4C80-8FEE-BC9B75445FF6}">
      <dgm:prSet/>
      <dgm:spPr/>
      <dgm:t>
        <a:bodyPr/>
        <a:lstStyle/>
        <a:p>
          <a:endParaRPr lang="pt-PT"/>
        </a:p>
      </dgm:t>
    </dgm:pt>
    <dgm:pt modelId="{F882B5D4-7DFD-4715-B249-40E0E903E71F}">
      <dgm:prSet phldrT="[Texto]" custT="1"/>
      <dgm:spPr/>
      <dgm:t>
        <a:bodyPr/>
        <a:lstStyle/>
        <a:p>
          <a:r>
            <a:rPr lang="pt-PT" sz="3200" dirty="0" smtClean="0"/>
            <a:t>Perceção / Visão</a:t>
          </a:r>
          <a:endParaRPr lang="pt-PT" sz="3200" dirty="0"/>
        </a:p>
      </dgm:t>
    </dgm:pt>
    <dgm:pt modelId="{C2E2C46C-AC47-443D-9395-E30F167C8A64}" type="parTrans" cxnId="{D20FAF14-B377-4A57-B290-6997D4405D7E}">
      <dgm:prSet/>
      <dgm:spPr/>
      <dgm:t>
        <a:bodyPr/>
        <a:lstStyle/>
        <a:p>
          <a:endParaRPr lang="pt-PT"/>
        </a:p>
      </dgm:t>
    </dgm:pt>
    <dgm:pt modelId="{3E962C94-7A24-4919-A641-656BC80780E4}" type="sibTrans" cxnId="{D20FAF14-B377-4A57-B290-6997D4405D7E}">
      <dgm:prSet/>
      <dgm:spPr/>
      <dgm:t>
        <a:bodyPr/>
        <a:lstStyle/>
        <a:p>
          <a:endParaRPr lang="pt-PT"/>
        </a:p>
      </dgm:t>
    </dgm:pt>
    <dgm:pt modelId="{96569044-7A57-4C25-A30D-E8FB417B5A16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3200" dirty="0" smtClean="0"/>
            <a:t>Sensores/Atuadores</a:t>
          </a:r>
          <a:endParaRPr lang="pt-PT" sz="3200" dirty="0"/>
        </a:p>
      </dgm:t>
    </dgm:pt>
    <dgm:pt modelId="{B0FBF678-60F7-482F-BA42-CAD096008053}" type="sibTrans" cxnId="{1E36CA71-3749-4065-8F4A-AA89837BD0D4}">
      <dgm:prSet/>
      <dgm:spPr/>
      <dgm:t>
        <a:bodyPr/>
        <a:lstStyle/>
        <a:p>
          <a:endParaRPr lang="pt-PT"/>
        </a:p>
      </dgm:t>
    </dgm:pt>
    <dgm:pt modelId="{F66CE393-647D-44BA-A9BF-EBBADAEB4F52}" type="parTrans" cxnId="{1E36CA71-3749-4065-8F4A-AA89837BD0D4}">
      <dgm:prSet/>
      <dgm:spPr/>
      <dgm:t>
        <a:bodyPr/>
        <a:lstStyle/>
        <a:p>
          <a:endParaRPr lang="pt-PT"/>
        </a:p>
      </dgm:t>
    </dgm:pt>
    <dgm:pt modelId="{4556D631-392E-46DB-84CD-47FCB89741B0}">
      <dgm:prSet/>
      <dgm:spPr>
        <a:solidFill>
          <a:schemeClr val="accent3"/>
        </a:solidFill>
      </dgm:spPr>
      <dgm:t>
        <a:bodyPr/>
        <a:lstStyle/>
        <a:p>
          <a:r>
            <a:rPr lang="pt-PT" dirty="0" smtClean="0"/>
            <a:t>Processamento e gestão dos dados</a:t>
          </a:r>
          <a:endParaRPr lang="pt-PT" dirty="0"/>
        </a:p>
      </dgm:t>
    </dgm:pt>
    <dgm:pt modelId="{92B14C24-A4AA-43B6-9F35-862904402D08}" type="parTrans" cxnId="{62D85D07-3A15-4D37-AA63-FE27D56EC324}">
      <dgm:prSet/>
      <dgm:spPr/>
      <dgm:t>
        <a:bodyPr/>
        <a:lstStyle/>
        <a:p>
          <a:endParaRPr lang="pt-PT"/>
        </a:p>
      </dgm:t>
    </dgm:pt>
    <dgm:pt modelId="{1B11970C-6517-4AAC-8021-884741BD30E9}" type="sibTrans" cxnId="{62D85D07-3A15-4D37-AA63-FE27D56EC324}">
      <dgm:prSet/>
      <dgm:spPr/>
      <dgm:t>
        <a:bodyPr/>
        <a:lstStyle/>
        <a:p>
          <a:endParaRPr lang="pt-PT"/>
        </a:p>
      </dgm:t>
    </dgm:pt>
    <dgm:pt modelId="{B5EE5F50-E814-4280-9C0F-F901C5C79FE9}" type="pres">
      <dgm:prSet presAssocID="{17A669B5-B30F-45CB-AF7E-5ECBF6FC8E7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B9D9669-04E9-4ED6-95B3-26FBF28C9477}" type="pres">
      <dgm:prSet presAssocID="{36C93210-D316-4701-9079-8215EBC8102E}" presName="comp" presStyleCnt="0"/>
      <dgm:spPr/>
    </dgm:pt>
    <dgm:pt modelId="{6D8AF55E-7BE2-427F-85D7-F46E329C2124}" type="pres">
      <dgm:prSet presAssocID="{36C93210-D316-4701-9079-8215EBC8102E}" presName="box" presStyleLbl="node1" presStyleIdx="0" presStyleCnt="4"/>
      <dgm:spPr/>
      <dgm:t>
        <a:bodyPr/>
        <a:lstStyle/>
        <a:p>
          <a:endParaRPr lang="pt-PT"/>
        </a:p>
      </dgm:t>
    </dgm:pt>
    <dgm:pt modelId="{851041C3-4B22-4EE3-88BF-BB36654FE51F}" type="pres">
      <dgm:prSet presAssocID="{36C93210-D316-4701-9079-8215EBC8102E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pt-PT"/>
        </a:p>
      </dgm:t>
    </dgm:pt>
    <dgm:pt modelId="{0759A295-3C1D-4090-873B-F6B669E302C3}" type="pres">
      <dgm:prSet presAssocID="{36C93210-D316-4701-9079-8215EBC8102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C79A7F-21B1-4251-AF50-6ECE6D18E6BD}" type="pres">
      <dgm:prSet presAssocID="{1E9B35AA-49A9-4C54-B050-209F32E41297}" presName="spacer" presStyleCnt="0"/>
      <dgm:spPr/>
    </dgm:pt>
    <dgm:pt modelId="{788FAF6C-C1F3-4CCC-9300-6458A17A6A9B}" type="pres">
      <dgm:prSet presAssocID="{F882B5D4-7DFD-4715-B249-40E0E903E71F}" presName="comp" presStyleCnt="0"/>
      <dgm:spPr/>
    </dgm:pt>
    <dgm:pt modelId="{3ABCCE64-A583-4EE6-BCEB-5BCE4CB636DB}" type="pres">
      <dgm:prSet presAssocID="{F882B5D4-7DFD-4715-B249-40E0E903E71F}" presName="box" presStyleLbl="node1" presStyleIdx="1" presStyleCnt="4"/>
      <dgm:spPr/>
      <dgm:t>
        <a:bodyPr/>
        <a:lstStyle/>
        <a:p>
          <a:endParaRPr lang="pt-PT"/>
        </a:p>
      </dgm:t>
    </dgm:pt>
    <dgm:pt modelId="{F64091D9-ACD5-473A-8BAE-0D8762B234DA}" type="pres">
      <dgm:prSet presAssocID="{F882B5D4-7DFD-4715-B249-40E0E903E71F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42343363-8798-472E-B0FF-49F854B2C622}" type="pres">
      <dgm:prSet presAssocID="{F882B5D4-7DFD-4715-B249-40E0E903E71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85A6D34-B86A-48BD-ACBF-C3ECEA9D02DC}" type="pres">
      <dgm:prSet presAssocID="{3E962C94-7A24-4919-A641-656BC80780E4}" presName="spacer" presStyleCnt="0"/>
      <dgm:spPr/>
    </dgm:pt>
    <dgm:pt modelId="{415AEB81-A27F-4C4D-9860-F50A1B35687E}" type="pres">
      <dgm:prSet presAssocID="{96569044-7A57-4C25-A30D-E8FB417B5A16}" presName="comp" presStyleCnt="0"/>
      <dgm:spPr/>
    </dgm:pt>
    <dgm:pt modelId="{002A17B9-AAD8-4A1D-AAED-5F50B302ABF9}" type="pres">
      <dgm:prSet presAssocID="{96569044-7A57-4C25-A30D-E8FB417B5A16}" presName="box" presStyleLbl="node1" presStyleIdx="2" presStyleCnt="4"/>
      <dgm:spPr/>
      <dgm:t>
        <a:bodyPr/>
        <a:lstStyle/>
        <a:p>
          <a:endParaRPr lang="pt-PT"/>
        </a:p>
      </dgm:t>
    </dgm:pt>
    <dgm:pt modelId="{F478C321-0B02-4C1B-B90C-BE42F9568EDF}" type="pres">
      <dgm:prSet presAssocID="{96569044-7A57-4C25-A30D-E8FB417B5A16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B3CDB8CA-D0F3-489B-97DF-728492298D8C}" type="pres">
      <dgm:prSet presAssocID="{96569044-7A57-4C25-A30D-E8FB417B5A1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2267C0-70AA-40B6-8A1D-DB952C9BBC94}" type="pres">
      <dgm:prSet presAssocID="{B0FBF678-60F7-482F-BA42-CAD096008053}" presName="spacer" presStyleCnt="0"/>
      <dgm:spPr/>
    </dgm:pt>
    <dgm:pt modelId="{A0C53084-9BA9-4256-B2AA-D8422E96BE2B}" type="pres">
      <dgm:prSet presAssocID="{4556D631-392E-46DB-84CD-47FCB89741B0}" presName="comp" presStyleCnt="0"/>
      <dgm:spPr/>
    </dgm:pt>
    <dgm:pt modelId="{892FDCF4-32DE-4064-B1DE-3F42AC47FC1C}" type="pres">
      <dgm:prSet presAssocID="{4556D631-392E-46DB-84CD-47FCB89741B0}" presName="box" presStyleLbl="node1" presStyleIdx="3" presStyleCnt="4"/>
      <dgm:spPr/>
      <dgm:t>
        <a:bodyPr/>
        <a:lstStyle/>
        <a:p>
          <a:endParaRPr lang="pt-PT"/>
        </a:p>
      </dgm:t>
    </dgm:pt>
    <dgm:pt modelId="{D4CA0AB2-E19F-4BB6-A7F6-EC68ABDBCBA3}" type="pres">
      <dgm:prSet presAssocID="{4556D631-392E-46DB-84CD-47FCB89741B0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4E143E72-8BB6-4A8C-BE11-1327E4AEC5A9}" type="pres">
      <dgm:prSet presAssocID="{4556D631-392E-46DB-84CD-47FCB89741B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BC0B947-166F-47C1-8F30-188B49102032}" type="presOf" srcId="{96569044-7A57-4C25-A30D-E8FB417B5A16}" destId="{002A17B9-AAD8-4A1D-AAED-5F50B302ABF9}" srcOrd="0" destOrd="0" presId="urn:microsoft.com/office/officeart/2005/8/layout/vList4"/>
    <dgm:cxn modelId="{A7B8AE06-2DCF-4DE6-B3FB-ABA8E3E5489C}" type="presOf" srcId="{36C93210-D316-4701-9079-8215EBC8102E}" destId="{0759A295-3C1D-4090-873B-F6B669E302C3}" srcOrd="1" destOrd="0" presId="urn:microsoft.com/office/officeart/2005/8/layout/vList4"/>
    <dgm:cxn modelId="{6EB6F68A-EFD1-4128-B8F6-15F48325E51B}" type="presOf" srcId="{F882B5D4-7DFD-4715-B249-40E0E903E71F}" destId="{42343363-8798-472E-B0FF-49F854B2C622}" srcOrd="1" destOrd="0" presId="urn:microsoft.com/office/officeart/2005/8/layout/vList4"/>
    <dgm:cxn modelId="{D78BB850-FAB6-4B27-BC97-56E59F0B0283}" type="presOf" srcId="{4556D631-392E-46DB-84CD-47FCB89741B0}" destId="{4E143E72-8BB6-4A8C-BE11-1327E4AEC5A9}" srcOrd="1" destOrd="0" presId="urn:microsoft.com/office/officeart/2005/8/layout/vList4"/>
    <dgm:cxn modelId="{C86F50FC-FD8D-4E12-AE73-A79DE4CD2BFD}" type="presOf" srcId="{36C93210-D316-4701-9079-8215EBC8102E}" destId="{6D8AF55E-7BE2-427F-85D7-F46E329C2124}" srcOrd="0" destOrd="0" presId="urn:microsoft.com/office/officeart/2005/8/layout/vList4"/>
    <dgm:cxn modelId="{9DACF224-DB72-4C80-8FEE-BC9B75445FF6}" srcId="{17A669B5-B30F-45CB-AF7E-5ECBF6FC8E78}" destId="{36C93210-D316-4701-9079-8215EBC8102E}" srcOrd="0" destOrd="0" parTransId="{0A16D05C-7F19-4618-9B48-333A1D842741}" sibTransId="{1E9B35AA-49A9-4C54-B050-209F32E41297}"/>
    <dgm:cxn modelId="{FC3DD469-72DC-4ED8-A0BB-9CEA47F68C59}" type="presOf" srcId="{17A669B5-B30F-45CB-AF7E-5ECBF6FC8E78}" destId="{B5EE5F50-E814-4280-9C0F-F901C5C79FE9}" srcOrd="0" destOrd="0" presId="urn:microsoft.com/office/officeart/2005/8/layout/vList4"/>
    <dgm:cxn modelId="{509FEB6C-7150-438E-93AE-5E3105E41027}" type="presOf" srcId="{96569044-7A57-4C25-A30D-E8FB417B5A16}" destId="{B3CDB8CA-D0F3-489B-97DF-728492298D8C}" srcOrd="1" destOrd="0" presId="urn:microsoft.com/office/officeart/2005/8/layout/vList4"/>
    <dgm:cxn modelId="{D20FAF14-B377-4A57-B290-6997D4405D7E}" srcId="{17A669B5-B30F-45CB-AF7E-5ECBF6FC8E78}" destId="{F882B5D4-7DFD-4715-B249-40E0E903E71F}" srcOrd="1" destOrd="0" parTransId="{C2E2C46C-AC47-443D-9395-E30F167C8A64}" sibTransId="{3E962C94-7A24-4919-A641-656BC80780E4}"/>
    <dgm:cxn modelId="{1E36CA71-3749-4065-8F4A-AA89837BD0D4}" srcId="{17A669B5-B30F-45CB-AF7E-5ECBF6FC8E78}" destId="{96569044-7A57-4C25-A30D-E8FB417B5A16}" srcOrd="2" destOrd="0" parTransId="{F66CE393-647D-44BA-A9BF-EBBADAEB4F52}" sibTransId="{B0FBF678-60F7-482F-BA42-CAD096008053}"/>
    <dgm:cxn modelId="{62D85D07-3A15-4D37-AA63-FE27D56EC324}" srcId="{17A669B5-B30F-45CB-AF7E-5ECBF6FC8E78}" destId="{4556D631-392E-46DB-84CD-47FCB89741B0}" srcOrd="3" destOrd="0" parTransId="{92B14C24-A4AA-43B6-9F35-862904402D08}" sibTransId="{1B11970C-6517-4AAC-8021-884741BD30E9}"/>
    <dgm:cxn modelId="{80CF570D-6FC5-4FC7-8FD0-AC1C84693286}" type="presOf" srcId="{4556D631-392E-46DB-84CD-47FCB89741B0}" destId="{892FDCF4-32DE-4064-B1DE-3F42AC47FC1C}" srcOrd="0" destOrd="0" presId="urn:microsoft.com/office/officeart/2005/8/layout/vList4"/>
    <dgm:cxn modelId="{58ACE325-3510-4E68-9129-CDF7E4B28FA3}" type="presOf" srcId="{F882B5D4-7DFD-4715-B249-40E0E903E71F}" destId="{3ABCCE64-A583-4EE6-BCEB-5BCE4CB636DB}" srcOrd="0" destOrd="0" presId="urn:microsoft.com/office/officeart/2005/8/layout/vList4"/>
    <dgm:cxn modelId="{37DE14DD-E4AB-46E6-988B-524C8D977DCF}" type="presParOf" srcId="{B5EE5F50-E814-4280-9C0F-F901C5C79FE9}" destId="{7B9D9669-04E9-4ED6-95B3-26FBF28C9477}" srcOrd="0" destOrd="0" presId="urn:microsoft.com/office/officeart/2005/8/layout/vList4"/>
    <dgm:cxn modelId="{92635C64-7AEE-4EE5-BC6C-2358EEDE1F6D}" type="presParOf" srcId="{7B9D9669-04E9-4ED6-95B3-26FBF28C9477}" destId="{6D8AF55E-7BE2-427F-85D7-F46E329C2124}" srcOrd="0" destOrd="0" presId="urn:microsoft.com/office/officeart/2005/8/layout/vList4"/>
    <dgm:cxn modelId="{FDD9C595-3FBF-4655-A16F-B378884CE89C}" type="presParOf" srcId="{7B9D9669-04E9-4ED6-95B3-26FBF28C9477}" destId="{851041C3-4B22-4EE3-88BF-BB36654FE51F}" srcOrd="1" destOrd="0" presId="urn:microsoft.com/office/officeart/2005/8/layout/vList4"/>
    <dgm:cxn modelId="{006B8643-CF00-4763-80A6-D26C4B9B8348}" type="presParOf" srcId="{7B9D9669-04E9-4ED6-95B3-26FBF28C9477}" destId="{0759A295-3C1D-4090-873B-F6B669E302C3}" srcOrd="2" destOrd="0" presId="urn:microsoft.com/office/officeart/2005/8/layout/vList4"/>
    <dgm:cxn modelId="{C4AB019A-92C7-4992-A535-70A47396412A}" type="presParOf" srcId="{B5EE5F50-E814-4280-9C0F-F901C5C79FE9}" destId="{4EC79A7F-21B1-4251-AF50-6ECE6D18E6BD}" srcOrd="1" destOrd="0" presId="urn:microsoft.com/office/officeart/2005/8/layout/vList4"/>
    <dgm:cxn modelId="{19683D58-0F77-4E92-923F-328A5F16443A}" type="presParOf" srcId="{B5EE5F50-E814-4280-9C0F-F901C5C79FE9}" destId="{788FAF6C-C1F3-4CCC-9300-6458A17A6A9B}" srcOrd="2" destOrd="0" presId="urn:microsoft.com/office/officeart/2005/8/layout/vList4"/>
    <dgm:cxn modelId="{8183BE9C-7EFB-4C5C-A05B-9591C7E5DFD3}" type="presParOf" srcId="{788FAF6C-C1F3-4CCC-9300-6458A17A6A9B}" destId="{3ABCCE64-A583-4EE6-BCEB-5BCE4CB636DB}" srcOrd="0" destOrd="0" presId="urn:microsoft.com/office/officeart/2005/8/layout/vList4"/>
    <dgm:cxn modelId="{4747F191-4422-4C58-AC71-C12824C454C3}" type="presParOf" srcId="{788FAF6C-C1F3-4CCC-9300-6458A17A6A9B}" destId="{F64091D9-ACD5-473A-8BAE-0D8762B234DA}" srcOrd="1" destOrd="0" presId="urn:microsoft.com/office/officeart/2005/8/layout/vList4"/>
    <dgm:cxn modelId="{D13B00FB-9877-4843-A681-1CF01E1F58D1}" type="presParOf" srcId="{788FAF6C-C1F3-4CCC-9300-6458A17A6A9B}" destId="{42343363-8798-472E-B0FF-49F854B2C622}" srcOrd="2" destOrd="0" presId="urn:microsoft.com/office/officeart/2005/8/layout/vList4"/>
    <dgm:cxn modelId="{5746BD99-8542-48A9-B375-4084B064D356}" type="presParOf" srcId="{B5EE5F50-E814-4280-9C0F-F901C5C79FE9}" destId="{085A6D34-B86A-48BD-ACBF-C3ECEA9D02DC}" srcOrd="3" destOrd="0" presId="urn:microsoft.com/office/officeart/2005/8/layout/vList4"/>
    <dgm:cxn modelId="{86785499-4758-4E41-878D-58CB8D8BCE8F}" type="presParOf" srcId="{B5EE5F50-E814-4280-9C0F-F901C5C79FE9}" destId="{415AEB81-A27F-4C4D-9860-F50A1B35687E}" srcOrd="4" destOrd="0" presId="urn:microsoft.com/office/officeart/2005/8/layout/vList4"/>
    <dgm:cxn modelId="{3875F925-9C1B-4101-A7B2-00E867CC8E9F}" type="presParOf" srcId="{415AEB81-A27F-4C4D-9860-F50A1B35687E}" destId="{002A17B9-AAD8-4A1D-AAED-5F50B302ABF9}" srcOrd="0" destOrd="0" presId="urn:microsoft.com/office/officeart/2005/8/layout/vList4"/>
    <dgm:cxn modelId="{795DEEAA-60FF-4302-B5B1-C5E0C9FF6FFF}" type="presParOf" srcId="{415AEB81-A27F-4C4D-9860-F50A1B35687E}" destId="{F478C321-0B02-4C1B-B90C-BE42F9568EDF}" srcOrd="1" destOrd="0" presId="urn:microsoft.com/office/officeart/2005/8/layout/vList4"/>
    <dgm:cxn modelId="{E4486F2E-596B-490C-A3D8-DA6798E04A29}" type="presParOf" srcId="{415AEB81-A27F-4C4D-9860-F50A1B35687E}" destId="{B3CDB8CA-D0F3-489B-97DF-728492298D8C}" srcOrd="2" destOrd="0" presId="urn:microsoft.com/office/officeart/2005/8/layout/vList4"/>
    <dgm:cxn modelId="{C3DFBD93-6039-4D8D-9798-98AD67AB4C7D}" type="presParOf" srcId="{B5EE5F50-E814-4280-9C0F-F901C5C79FE9}" destId="{152267C0-70AA-40B6-8A1D-DB952C9BBC94}" srcOrd="5" destOrd="0" presId="urn:microsoft.com/office/officeart/2005/8/layout/vList4"/>
    <dgm:cxn modelId="{D2E189FA-E1C5-4013-B68B-D7689D768367}" type="presParOf" srcId="{B5EE5F50-E814-4280-9C0F-F901C5C79FE9}" destId="{A0C53084-9BA9-4256-B2AA-D8422E96BE2B}" srcOrd="6" destOrd="0" presId="urn:microsoft.com/office/officeart/2005/8/layout/vList4"/>
    <dgm:cxn modelId="{FD3BE3A2-024E-466E-90FB-DFA6E594F020}" type="presParOf" srcId="{A0C53084-9BA9-4256-B2AA-D8422E96BE2B}" destId="{892FDCF4-32DE-4064-B1DE-3F42AC47FC1C}" srcOrd="0" destOrd="0" presId="urn:microsoft.com/office/officeart/2005/8/layout/vList4"/>
    <dgm:cxn modelId="{9C058FE8-A147-48A8-A086-30EBEDE8D95F}" type="presParOf" srcId="{A0C53084-9BA9-4256-B2AA-D8422E96BE2B}" destId="{D4CA0AB2-E19F-4BB6-A7F6-EC68ABDBCBA3}" srcOrd="1" destOrd="0" presId="urn:microsoft.com/office/officeart/2005/8/layout/vList4"/>
    <dgm:cxn modelId="{D0AA45B4-5B6E-45D4-A067-38F894200E38}" type="presParOf" srcId="{A0C53084-9BA9-4256-B2AA-D8422E96BE2B}" destId="{4E143E72-8BB6-4A8C-BE11-1327E4AEC5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AF55E-7BE2-427F-85D7-F46E329C2124}">
      <dsp:nvSpPr>
        <dsp:cNvPr id="0" name=""/>
        <dsp:cNvSpPr/>
      </dsp:nvSpPr>
      <dsp:spPr>
        <a:xfrm>
          <a:off x="0" y="0"/>
          <a:ext cx="7620000" cy="11157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Geração e gestão de energia</a:t>
          </a:r>
          <a:endParaRPr lang="pt-PT" sz="3200" kern="1200" dirty="0"/>
        </a:p>
      </dsp:txBody>
      <dsp:txXfrm>
        <a:off x="1635576" y="0"/>
        <a:ext cx="5984423" cy="1115764"/>
      </dsp:txXfrm>
    </dsp:sp>
    <dsp:sp modelId="{851041C3-4B22-4EE3-88BF-BB36654FE51F}">
      <dsp:nvSpPr>
        <dsp:cNvPr id="0" name=""/>
        <dsp:cNvSpPr/>
      </dsp:nvSpPr>
      <dsp:spPr>
        <a:xfrm>
          <a:off x="111576" y="111576"/>
          <a:ext cx="1524000" cy="8926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CCE64-A583-4EE6-BCEB-5BCE4CB636DB}">
      <dsp:nvSpPr>
        <dsp:cNvPr id="0" name=""/>
        <dsp:cNvSpPr/>
      </dsp:nvSpPr>
      <dsp:spPr>
        <a:xfrm>
          <a:off x="0" y="1227340"/>
          <a:ext cx="7620000" cy="1115764"/>
        </a:xfrm>
        <a:prstGeom prst="roundRect">
          <a:avLst>
            <a:gd name="adj" fmla="val 10000"/>
          </a:avLst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Perceção / Visão</a:t>
          </a:r>
          <a:endParaRPr lang="pt-PT" sz="3200" kern="1200" dirty="0"/>
        </a:p>
      </dsp:txBody>
      <dsp:txXfrm>
        <a:off x="1635576" y="1227340"/>
        <a:ext cx="5984423" cy="1115764"/>
      </dsp:txXfrm>
    </dsp:sp>
    <dsp:sp modelId="{F64091D9-ACD5-473A-8BAE-0D8762B234DA}">
      <dsp:nvSpPr>
        <dsp:cNvPr id="0" name=""/>
        <dsp:cNvSpPr/>
      </dsp:nvSpPr>
      <dsp:spPr>
        <a:xfrm>
          <a:off x="111576" y="1338917"/>
          <a:ext cx="1524000" cy="8926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A17B9-AAD8-4A1D-AAED-5F50B302ABF9}">
      <dsp:nvSpPr>
        <dsp:cNvPr id="0" name=""/>
        <dsp:cNvSpPr/>
      </dsp:nvSpPr>
      <dsp:spPr>
        <a:xfrm>
          <a:off x="0" y="2454681"/>
          <a:ext cx="7620000" cy="111576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Sensores/Atuadores</a:t>
          </a:r>
          <a:endParaRPr lang="pt-PT" sz="3200" kern="1200" dirty="0"/>
        </a:p>
      </dsp:txBody>
      <dsp:txXfrm>
        <a:off x="1635576" y="2454681"/>
        <a:ext cx="5984423" cy="1115764"/>
      </dsp:txXfrm>
    </dsp:sp>
    <dsp:sp modelId="{F478C321-0B02-4C1B-B90C-BE42F9568EDF}">
      <dsp:nvSpPr>
        <dsp:cNvPr id="0" name=""/>
        <dsp:cNvSpPr/>
      </dsp:nvSpPr>
      <dsp:spPr>
        <a:xfrm>
          <a:off x="111576" y="2566258"/>
          <a:ext cx="1524000" cy="8926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FDCF4-32DE-4064-B1DE-3F42AC47FC1C}">
      <dsp:nvSpPr>
        <dsp:cNvPr id="0" name=""/>
        <dsp:cNvSpPr/>
      </dsp:nvSpPr>
      <dsp:spPr>
        <a:xfrm>
          <a:off x="0" y="3682022"/>
          <a:ext cx="7620000" cy="111576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Processamento e gestão dos dados</a:t>
          </a:r>
          <a:endParaRPr lang="pt-PT" sz="3100" kern="1200" dirty="0"/>
        </a:p>
      </dsp:txBody>
      <dsp:txXfrm>
        <a:off x="1635576" y="3682022"/>
        <a:ext cx="5984423" cy="1115764"/>
      </dsp:txXfrm>
    </dsp:sp>
    <dsp:sp modelId="{D4CA0AB2-E19F-4BB6-A7F6-EC68ABDBCBA3}">
      <dsp:nvSpPr>
        <dsp:cNvPr id="0" name=""/>
        <dsp:cNvSpPr/>
      </dsp:nvSpPr>
      <dsp:spPr>
        <a:xfrm>
          <a:off x="111576" y="3793599"/>
          <a:ext cx="1524000" cy="8926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0C40479-AD71-4B89-A8C9-CCDF15E19F44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4A97197-A43D-4106-A0CA-D051C6297BFC}" type="datetimeFigureOut">
              <a:rPr lang="pt-PT" smtClean="0"/>
              <a:t>04-12-2014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ATLASCAR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Plano de intervenção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32" y="0"/>
            <a:ext cx="4248472" cy="15646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65304" y="5445224"/>
            <a:ext cx="241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Ivan dos Santos Ferreira</a:t>
            </a:r>
          </a:p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Nº 71270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PT" sz="4800" dirty="0" smtClean="0"/>
              <a:t/>
            </a:r>
            <a:br>
              <a:rPr lang="pt-PT" sz="4800" dirty="0" smtClean="0"/>
            </a:br>
            <a:r>
              <a:rPr lang="pt-PT" sz="4800" dirty="0" smtClean="0"/>
              <a:t>Perceção </a:t>
            </a:r>
            <a:r>
              <a:rPr lang="pt-PT" sz="4800" dirty="0"/>
              <a:t>/ Visão</a:t>
            </a:r>
            <a:br>
              <a:rPr lang="pt-PT" sz="4800" dirty="0"/>
            </a:br>
            <a:endParaRPr lang="pt-PT" dirty="0"/>
          </a:p>
        </p:txBody>
      </p:sp>
      <p:pic>
        <p:nvPicPr>
          <p:cNvPr id="8" name="Marcador de Posição de Conteúdo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7" t="15439" r="29701" b="6551"/>
          <a:stretch/>
        </p:blipFill>
        <p:spPr>
          <a:xfrm>
            <a:off x="611560" y="1484784"/>
            <a:ext cx="1900895" cy="28083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58" y="1556792"/>
            <a:ext cx="3657085" cy="15455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7479" r="33433" b="40514"/>
          <a:stretch/>
        </p:blipFill>
        <p:spPr>
          <a:xfrm>
            <a:off x="539552" y="4437112"/>
            <a:ext cx="2979704" cy="20000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26" y="2409430"/>
            <a:ext cx="1999109" cy="199910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13582" r="41642" b="30362"/>
          <a:stretch/>
        </p:blipFill>
        <p:spPr>
          <a:xfrm>
            <a:off x="3999581" y="4408539"/>
            <a:ext cx="1747660" cy="202864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0" t="50843" r="36895" b="-638"/>
          <a:stretch/>
        </p:blipFill>
        <p:spPr>
          <a:xfrm>
            <a:off x="6226614" y="4408540"/>
            <a:ext cx="1816069" cy="2028648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545554" y="148233"/>
            <a:ext cx="7416824" cy="1198537"/>
            <a:chOff x="0" y="1650206"/>
            <a:chExt cx="7620000" cy="1500187"/>
          </a:xfrm>
        </p:grpSpPr>
        <p:sp>
          <p:nvSpPr>
            <p:cNvPr id="15" name="Rectângulo arredondado 14"/>
            <p:cNvSpPr/>
            <p:nvPr/>
          </p:nvSpPr>
          <p:spPr>
            <a:xfrm>
              <a:off x="0" y="1650206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16806"/>
                <a:satOff val="42038"/>
                <a:lumOff val="-4118"/>
                <a:alphaOff val="0"/>
              </a:schemeClr>
            </a:fillRef>
            <a:effectRef idx="0">
              <a:schemeClr val="accent5">
                <a:hueOff val="-6116806"/>
                <a:satOff val="42038"/>
                <a:lumOff val="-41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ângulo 15"/>
            <p:cNvSpPr/>
            <p:nvPr/>
          </p:nvSpPr>
          <p:spPr>
            <a:xfrm>
              <a:off x="1674018" y="1650206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Perceção / Visão</a:t>
              </a:r>
              <a:endParaRPr lang="pt-PT" sz="3200" kern="1200" dirty="0"/>
            </a:p>
          </p:txBody>
        </p:sp>
      </p:grpSp>
      <p:sp>
        <p:nvSpPr>
          <p:cNvPr id="17" name="Rectângulo arredondado 16"/>
          <p:cNvSpPr/>
          <p:nvPr/>
        </p:nvSpPr>
        <p:spPr>
          <a:xfrm>
            <a:off x="695572" y="298252"/>
            <a:ext cx="1483365" cy="958829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000" r="-4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6366628"/>
              <a:satOff val="4014"/>
              <a:lumOff val="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810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PT" sz="4800" dirty="0"/>
              <a:t/>
            </a:r>
            <a:br>
              <a:rPr lang="pt-PT" sz="4800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 controlo de grande parte dos sensores é feito através de dois </a:t>
            </a:r>
            <a:r>
              <a:rPr lang="pt-PT" dirty="0" err="1" smtClean="0"/>
              <a:t>PLC’s</a:t>
            </a:r>
            <a:r>
              <a:rPr lang="pt-PT" dirty="0" smtClean="0"/>
              <a:t>:</a:t>
            </a:r>
          </a:p>
          <a:p>
            <a:pPr lvl="1"/>
            <a:r>
              <a:rPr lang="pt-PT" dirty="0" smtClean="0"/>
              <a:t>PLC Siemens, responsável pelo controlo do carro (manobras automáticas, monitorização do veículo, aceleração automática, etc.)</a:t>
            </a:r>
          </a:p>
          <a:p>
            <a:pPr lvl="1"/>
            <a:r>
              <a:rPr lang="pt-PT" dirty="0" smtClean="0"/>
              <a:t>PLC Mitsubishi responsável pela atuação dos sensores</a:t>
            </a:r>
          </a:p>
          <a:p>
            <a:pPr lvl="1"/>
            <a:endParaRPr lang="pt-PT" dirty="0"/>
          </a:p>
          <a:p>
            <a:pPr marL="114300" indent="0">
              <a:buNone/>
            </a:pPr>
            <a:endParaRPr lang="pt-PT" dirty="0" smtClean="0"/>
          </a:p>
          <a:p>
            <a:pPr marL="411480" lvl="1" indent="0">
              <a:buNone/>
            </a:pPr>
            <a:endParaRPr lang="pt-PT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395536" y="188641"/>
            <a:ext cx="7620000" cy="1152128"/>
            <a:chOff x="0" y="3300412"/>
            <a:chExt cx="7620000" cy="1500187"/>
          </a:xfrm>
        </p:grpSpPr>
        <p:sp>
          <p:nvSpPr>
            <p:cNvPr id="7" name="Rectângulo arredondado 6"/>
            <p:cNvSpPr/>
            <p:nvPr/>
          </p:nvSpPr>
          <p:spPr>
            <a:xfrm>
              <a:off x="0" y="3300412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0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1674018" y="3300412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Sensores/Atuadores</a:t>
              </a:r>
              <a:endParaRPr lang="pt-PT" sz="3200" kern="1200" dirty="0"/>
            </a:p>
          </p:txBody>
        </p:sp>
      </p:grpSp>
      <p:sp>
        <p:nvSpPr>
          <p:cNvPr id="6" name="Rectângulo arredondado 5"/>
          <p:cNvSpPr/>
          <p:nvPr/>
        </p:nvSpPr>
        <p:spPr>
          <a:xfrm>
            <a:off x="545554" y="338660"/>
            <a:ext cx="1524000" cy="921702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00" r="-3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2733255"/>
              <a:satOff val="8027"/>
              <a:lumOff val="1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04" y="3789040"/>
            <a:ext cx="4938464" cy="2777886"/>
          </a:xfrm>
          <a:prstGeom prst="rect">
            <a:avLst/>
          </a:prstGeom>
        </p:spPr>
      </p:pic>
      <p:sp>
        <p:nvSpPr>
          <p:cNvPr id="12" name="Fluxograma: Processo 11"/>
          <p:cNvSpPr/>
          <p:nvPr/>
        </p:nvSpPr>
        <p:spPr>
          <a:xfrm>
            <a:off x="2891197" y="4221088"/>
            <a:ext cx="1080120" cy="306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Siemens</a:t>
            </a:r>
            <a:endParaRPr lang="pt-PT" dirty="0"/>
          </a:p>
        </p:txBody>
      </p:sp>
      <p:sp>
        <p:nvSpPr>
          <p:cNvPr id="13" name="Fluxograma: Processo 12"/>
          <p:cNvSpPr/>
          <p:nvPr/>
        </p:nvSpPr>
        <p:spPr>
          <a:xfrm>
            <a:off x="5479504" y="5877272"/>
            <a:ext cx="1166664" cy="306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Mitsubishi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5373" b="9834"/>
          <a:stretch/>
        </p:blipFill>
        <p:spPr>
          <a:xfrm>
            <a:off x="1081567" y="3789040"/>
            <a:ext cx="1813917" cy="11704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19005"/>
          <a:stretch/>
        </p:blipFill>
        <p:spPr>
          <a:xfrm>
            <a:off x="6604480" y="4990292"/>
            <a:ext cx="1411056" cy="16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Sensor inercial (IMU –</a:t>
            </a:r>
            <a:r>
              <a:rPr lang="pt-PT" i="1" dirty="0" err="1"/>
              <a:t>Inertial</a:t>
            </a:r>
            <a:r>
              <a:rPr lang="pt-PT" i="1" dirty="0"/>
              <a:t> </a:t>
            </a:r>
            <a:r>
              <a:rPr lang="pt-PT" i="1" dirty="0" err="1"/>
              <a:t>movement</a:t>
            </a:r>
            <a:r>
              <a:rPr lang="pt-PT" i="1" dirty="0"/>
              <a:t> </a:t>
            </a:r>
            <a:r>
              <a:rPr lang="pt-PT" i="1" dirty="0" err="1"/>
              <a:t>unit</a:t>
            </a:r>
            <a:r>
              <a:rPr lang="pt-PT" dirty="0"/>
              <a:t>) , para medição de orientações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pPr marL="114300" indent="0">
              <a:buNone/>
            </a:pPr>
            <a:endParaRPr lang="pt-PT" dirty="0"/>
          </a:p>
          <a:p>
            <a:r>
              <a:rPr lang="pt-PT" dirty="0" smtClean="0"/>
              <a:t>GPS - </a:t>
            </a:r>
            <a:r>
              <a:rPr lang="pt-PT" i="1" dirty="0"/>
              <a:t>Global </a:t>
            </a:r>
            <a:r>
              <a:rPr lang="pt-PT" i="1" dirty="0" err="1" smtClean="0"/>
              <a:t>Positioning</a:t>
            </a:r>
            <a:r>
              <a:rPr lang="pt-PT" i="1" dirty="0" smtClean="0"/>
              <a:t> </a:t>
            </a:r>
            <a:r>
              <a:rPr lang="pt-PT" i="1" dirty="0" err="1" smtClean="0"/>
              <a:t>System</a:t>
            </a:r>
            <a:endParaRPr lang="pt-PT" i="1" dirty="0" smtClean="0"/>
          </a:p>
          <a:p>
            <a:endParaRPr lang="pt-PT" dirty="0"/>
          </a:p>
        </p:txBody>
      </p:sp>
      <p:grpSp>
        <p:nvGrpSpPr>
          <p:cNvPr id="4" name="Grupo 3"/>
          <p:cNvGrpSpPr/>
          <p:nvPr/>
        </p:nvGrpSpPr>
        <p:grpSpPr>
          <a:xfrm>
            <a:off x="395536" y="188641"/>
            <a:ext cx="7620000" cy="1152128"/>
            <a:chOff x="0" y="3300412"/>
            <a:chExt cx="7620000" cy="1500187"/>
          </a:xfrm>
        </p:grpSpPr>
        <p:sp>
          <p:nvSpPr>
            <p:cNvPr id="5" name="Rectângulo arredondado 4"/>
            <p:cNvSpPr/>
            <p:nvPr/>
          </p:nvSpPr>
          <p:spPr>
            <a:xfrm>
              <a:off x="0" y="3300412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0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ângulo 5"/>
            <p:cNvSpPr/>
            <p:nvPr/>
          </p:nvSpPr>
          <p:spPr>
            <a:xfrm>
              <a:off x="1674018" y="3300412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Sensores/Atuadores</a:t>
              </a:r>
              <a:endParaRPr lang="pt-PT" sz="3200" kern="1200" dirty="0"/>
            </a:p>
          </p:txBody>
        </p:sp>
      </p:grpSp>
      <p:sp>
        <p:nvSpPr>
          <p:cNvPr id="7" name="Rectângulo arredondado 6"/>
          <p:cNvSpPr/>
          <p:nvPr/>
        </p:nvSpPr>
        <p:spPr>
          <a:xfrm>
            <a:off x="545554" y="338660"/>
            <a:ext cx="1524000" cy="921702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00" r="-3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2733255"/>
              <a:satOff val="8027"/>
              <a:lumOff val="1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3" t="42770" r="44854" b="7877"/>
          <a:stretch/>
        </p:blipFill>
        <p:spPr>
          <a:xfrm>
            <a:off x="933586" y="4153648"/>
            <a:ext cx="1729184" cy="174098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61" y="4193016"/>
            <a:ext cx="1978966" cy="174098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78" y="4232383"/>
            <a:ext cx="2220268" cy="166225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88332" y="6061938"/>
            <a:ext cx="121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Antigo GPS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65108" y="6061938"/>
            <a:ext cx="19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Novo GPS + Antena</a:t>
            </a:r>
            <a:endParaRPr lang="pt-PT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1" t="34809" r="31642" b="21144"/>
          <a:stretch/>
        </p:blipFill>
        <p:spPr>
          <a:xfrm>
            <a:off x="2892411" y="2132856"/>
            <a:ext cx="1872697" cy="13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Encoder</a:t>
            </a:r>
            <a:r>
              <a:rPr lang="pt-PT" dirty="0" smtClean="0"/>
              <a:t> para medição de velocidade</a:t>
            </a:r>
          </a:p>
          <a:p>
            <a:endParaRPr lang="pt-PT" dirty="0"/>
          </a:p>
        </p:txBody>
      </p:sp>
      <p:grpSp>
        <p:nvGrpSpPr>
          <p:cNvPr id="4" name="Grupo 3"/>
          <p:cNvGrpSpPr/>
          <p:nvPr/>
        </p:nvGrpSpPr>
        <p:grpSpPr>
          <a:xfrm>
            <a:off x="395536" y="188641"/>
            <a:ext cx="7620000" cy="1152128"/>
            <a:chOff x="0" y="3300412"/>
            <a:chExt cx="7620000" cy="1500187"/>
          </a:xfrm>
        </p:grpSpPr>
        <p:sp>
          <p:nvSpPr>
            <p:cNvPr id="5" name="Rectângulo arredondado 4"/>
            <p:cNvSpPr/>
            <p:nvPr/>
          </p:nvSpPr>
          <p:spPr>
            <a:xfrm>
              <a:off x="0" y="3300412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0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ângulo 5"/>
            <p:cNvSpPr/>
            <p:nvPr/>
          </p:nvSpPr>
          <p:spPr>
            <a:xfrm>
              <a:off x="1674018" y="3300412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Sensores/Atuadores</a:t>
              </a:r>
              <a:endParaRPr lang="pt-PT" sz="3200" kern="1200" dirty="0"/>
            </a:p>
          </p:txBody>
        </p:sp>
      </p:grpSp>
      <p:sp>
        <p:nvSpPr>
          <p:cNvPr id="7" name="Rectângulo arredondado 6"/>
          <p:cNvSpPr/>
          <p:nvPr/>
        </p:nvSpPr>
        <p:spPr>
          <a:xfrm>
            <a:off x="545554" y="338660"/>
            <a:ext cx="1524000" cy="921702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00" r="-3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2733255"/>
              <a:satOff val="8027"/>
              <a:lumOff val="1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5622" r="17015"/>
          <a:stretch/>
        </p:blipFill>
        <p:spPr>
          <a:xfrm>
            <a:off x="3851920" y="2301432"/>
            <a:ext cx="3290380" cy="25431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7" r="24627"/>
          <a:stretch/>
        </p:blipFill>
        <p:spPr>
          <a:xfrm>
            <a:off x="1130655" y="2276872"/>
            <a:ext cx="187779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E-stop</a:t>
            </a:r>
            <a:r>
              <a:rPr lang="pt-PT" dirty="0" smtClean="0"/>
              <a:t>, monitorização remota do veículo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Seletor do modo de Condução (</a:t>
            </a:r>
            <a:r>
              <a:rPr lang="pt-PT" dirty="0" err="1" smtClean="0"/>
              <a:t>Auto,Man</a:t>
            </a:r>
            <a:r>
              <a:rPr lang="pt-PT" dirty="0"/>
              <a:t> </a:t>
            </a:r>
            <a:r>
              <a:rPr lang="pt-PT" dirty="0" smtClean="0"/>
              <a:t>ou Hibrida)</a:t>
            </a:r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3" t="20216" r="14478" b="23532"/>
          <a:stretch/>
        </p:blipFill>
        <p:spPr>
          <a:xfrm>
            <a:off x="2761472" y="2132856"/>
            <a:ext cx="2888127" cy="2068524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95536" y="188641"/>
            <a:ext cx="7620000" cy="1152128"/>
            <a:chOff x="0" y="3300412"/>
            <a:chExt cx="7620000" cy="1500187"/>
          </a:xfrm>
        </p:grpSpPr>
        <p:sp>
          <p:nvSpPr>
            <p:cNvPr id="9" name="Rectângulo arredondado 8"/>
            <p:cNvSpPr/>
            <p:nvPr/>
          </p:nvSpPr>
          <p:spPr>
            <a:xfrm>
              <a:off x="0" y="3300412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0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ângulo 9"/>
            <p:cNvSpPr/>
            <p:nvPr/>
          </p:nvSpPr>
          <p:spPr>
            <a:xfrm>
              <a:off x="1674018" y="3300412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Sensores/Atuadores</a:t>
              </a:r>
              <a:endParaRPr lang="pt-PT" sz="3200" kern="1200" dirty="0"/>
            </a:p>
          </p:txBody>
        </p:sp>
      </p:grpSp>
      <p:sp>
        <p:nvSpPr>
          <p:cNvPr id="11" name="Rectângulo arredondado 10"/>
          <p:cNvSpPr/>
          <p:nvPr/>
        </p:nvSpPr>
        <p:spPr>
          <a:xfrm>
            <a:off x="545554" y="338660"/>
            <a:ext cx="1524000" cy="921702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00" r="-3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2733255"/>
              <a:satOff val="8027"/>
              <a:lumOff val="1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32156" r="7463" b="25124"/>
          <a:stretch/>
        </p:blipFill>
        <p:spPr>
          <a:xfrm>
            <a:off x="1396634" y="4941168"/>
            <a:ext cx="5617803" cy="14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</a:t>
            </a:r>
            <a:endParaRPr lang="pt-PT" dirty="0"/>
          </a:p>
        </p:txBody>
      </p:sp>
      <p:grpSp>
        <p:nvGrpSpPr>
          <p:cNvPr id="6" name="Grupo 5"/>
          <p:cNvGrpSpPr/>
          <p:nvPr/>
        </p:nvGrpSpPr>
        <p:grpSpPr>
          <a:xfrm>
            <a:off x="395536" y="188641"/>
            <a:ext cx="7620000" cy="1152128"/>
            <a:chOff x="0" y="3300412"/>
            <a:chExt cx="7620000" cy="1500187"/>
          </a:xfrm>
        </p:grpSpPr>
        <p:sp>
          <p:nvSpPr>
            <p:cNvPr id="7" name="Rectângulo arredondado 6"/>
            <p:cNvSpPr/>
            <p:nvPr/>
          </p:nvSpPr>
          <p:spPr>
            <a:xfrm>
              <a:off x="0" y="3300412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0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1674018" y="3300412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Sensores/Atuadores</a:t>
              </a:r>
              <a:endParaRPr lang="pt-PT" sz="3200" kern="1200" dirty="0"/>
            </a:p>
          </p:txBody>
        </p:sp>
      </p:grpSp>
      <p:sp>
        <p:nvSpPr>
          <p:cNvPr id="9" name="Rectângulo arredondado 8"/>
          <p:cNvSpPr/>
          <p:nvPr/>
        </p:nvSpPr>
        <p:spPr>
          <a:xfrm>
            <a:off x="545554" y="338660"/>
            <a:ext cx="1524000" cy="921702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00" r="-3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2733255"/>
              <a:satOff val="8027"/>
              <a:lumOff val="1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Caixa de </a:t>
            </a:r>
            <a:r>
              <a:rPr lang="pt-PT" dirty="0"/>
              <a:t>v</a:t>
            </a:r>
            <a:r>
              <a:rPr lang="pt-PT" dirty="0" smtClean="0"/>
              <a:t>elocidades automática</a:t>
            </a:r>
          </a:p>
          <a:p>
            <a:r>
              <a:rPr lang="pt-PT" dirty="0" smtClean="0"/>
              <a:t>Travão de mão automático</a:t>
            </a:r>
          </a:p>
          <a:p>
            <a:r>
              <a:rPr lang="pt-PT" dirty="0" smtClean="0"/>
              <a:t>Atuação dos pedais </a:t>
            </a:r>
            <a:r>
              <a:rPr lang="pt-PT" dirty="0" smtClean="0"/>
              <a:t>automática e pressão exercida nos mesmos</a:t>
            </a:r>
            <a:endParaRPr lang="pt-PT" dirty="0" smtClean="0"/>
          </a:p>
          <a:p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"/>
          <a:stretch/>
        </p:blipFill>
        <p:spPr>
          <a:xfrm>
            <a:off x="497055" y="3356992"/>
            <a:ext cx="5508104" cy="3030999"/>
          </a:xfrm>
          <a:prstGeom prst="rect">
            <a:avLst/>
          </a:prstGeom>
        </p:spPr>
      </p:pic>
      <p:pic>
        <p:nvPicPr>
          <p:cNvPr id="12" name="Marcador de Posição de Conteúd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9" t="51234" r="50119" b="15652"/>
          <a:stretch/>
        </p:blipFill>
        <p:spPr>
          <a:xfrm>
            <a:off x="5220072" y="3356992"/>
            <a:ext cx="2101755" cy="1419367"/>
          </a:xfrm>
          <a:prstGeom prst="rect">
            <a:avLst/>
          </a:prstGeom>
        </p:spPr>
      </p:pic>
      <p:sp>
        <p:nvSpPr>
          <p:cNvPr id="13" name="Fluxograma: Processo 12"/>
          <p:cNvSpPr/>
          <p:nvPr/>
        </p:nvSpPr>
        <p:spPr>
          <a:xfrm>
            <a:off x="5212265" y="3226267"/>
            <a:ext cx="2376264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Selector</a:t>
            </a:r>
            <a:r>
              <a:rPr lang="pt-PT" dirty="0" smtClean="0"/>
              <a:t> de mudanças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842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" name="Marcador de Posição de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25904"/>
            <a:ext cx="5982875" cy="5204504"/>
          </a:xfrm>
        </p:spPr>
      </p:pic>
      <p:grpSp>
        <p:nvGrpSpPr>
          <p:cNvPr id="4" name="Grupo 3"/>
          <p:cNvGrpSpPr/>
          <p:nvPr/>
        </p:nvGrpSpPr>
        <p:grpSpPr>
          <a:xfrm>
            <a:off x="395536" y="188641"/>
            <a:ext cx="7620000" cy="1152128"/>
            <a:chOff x="0" y="3300412"/>
            <a:chExt cx="7620000" cy="1500187"/>
          </a:xfrm>
        </p:grpSpPr>
        <p:sp>
          <p:nvSpPr>
            <p:cNvPr id="5" name="Rectângulo arredondado 4"/>
            <p:cNvSpPr/>
            <p:nvPr/>
          </p:nvSpPr>
          <p:spPr>
            <a:xfrm>
              <a:off x="0" y="3300412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0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ângulo 5"/>
            <p:cNvSpPr/>
            <p:nvPr/>
          </p:nvSpPr>
          <p:spPr>
            <a:xfrm>
              <a:off x="1674018" y="3300412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Sensores/Atuadores</a:t>
              </a:r>
              <a:endParaRPr lang="pt-PT" sz="3200" kern="1200" dirty="0"/>
            </a:p>
          </p:txBody>
        </p:sp>
      </p:grpSp>
      <p:sp>
        <p:nvSpPr>
          <p:cNvPr id="7" name="Rectângulo arredondado 6"/>
          <p:cNvSpPr/>
          <p:nvPr/>
        </p:nvSpPr>
        <p:spPr>
          <a:xfrm>
            <a:off x="545554" y="338660"/>
            <a:ext cx="1524000" cy="921702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00" r="-3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2733255"/>
              <a:satOff val="8027"/>
              <a:lumOff val="1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442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Servidor</a:t>
            </a:r>
          </a:p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20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517410" y="601199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Antigo Servidor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93436" y="6011996"/>
            <a:ext cx="15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Novo Servidor</a:t>
            </a:r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10292" r="13841" b="8290"/>
          <a:stretch/>
        </p:blipFill>
        <p:spPr>
          <a:xfrm>
            <a:off x="1318464" y="2021869"/>
            <a:ext cx="2031671" cy="3671248"/>
          </a:xfrm>
          <a:prstGeom prst="rect">
            <a:avLst/>
          </a:prstGeom>
        </p:spPr>
      </p:pic>
      <p:pic>
        <p:nvPicPr>
          <p:cNvPr id="1026" name="Picture 2" descr="http://product-images.www8-hp.com/digmedialib/prodimg/lowres/c032358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39" y="2282005"/>
            <a:ext cx="4201298" cy="31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Tabela comparativa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686956"/>
              </p:ext>
            </p:extLst>
          </p:nvPr>
        </p:nvGraphicFramePr>
        <p:xfrm>
          <a:off x="457200" y="1600200"/>
          <a:ext cx="7620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Características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Antigo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Novo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Modelo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HP </a:t>
                      </a:r>
                      <a:r>
                        <a:rPr lang="pt-PT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Pavilion</a:t>
                      </a:r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Elite m9782pt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effectLst/>
                        </a:rPr>
                        <a:t>HP </a:t>
                      </a:r>
                      <a:r>
                        <a:rPr lang="pt-PT" sz="1800" dirty="0" err="1" smtClean="0">
                          <a:effectLst/>
                        </a:rPr>
                        <a:t>ProLiant</a:t>
                      </a:r>
                      <a:r>
                        <a:rPr lang="pt-PT" sz="1800" smtClean="0">
                          <a:effectLst/>
                        </a:rPr>
                        <a:t> ML350p T08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CPU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Core i7 920 (2.66GHz ) #4 Cores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mtClean="0"/>
                        <a:t>2x Intel </a:t>
                      </a:r>
                      <a:r>
                        <a:rPr lang="pt-PT" dirty="0" err="1" smtClean="0"/>
                        <a:t>Xeon</a:t>
                      </a:r>
                      <a:r>
                        <a:rPr lang="pt-PT" smtClean="0"/>
                        <a:t> </a:t>
                      </a:r>
                      <a:r>
                        <a:rPr lang="pt-PT" sz="1800" smtClean="0">
                          <a:effectLst/>
                        </a:rPr>
                        <a:t>E5-2640 (2.5GHz) #6</a:t>
                      </a:r>
                      <a:r>
                        <a:rPr lang="pt-PT" sz="1800" baseline="0" smtClean="0">
                          <a:effectLst/>
                        </a:rPr>
                        <a:t> Cores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RAM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4GB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8GB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DISCO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640GB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2x 900GB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98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HUB (Mala) ligam os lasers, </a:t>
            </a:r>
            <a:r>
              <a:rPr lang="pt-PT" dirty="0" err="1" smtClean="0"/>
              <a:t>PLCs</a:t>
            </a:r>
            <a:r>
              <a:rPr lang="pt-PT" dirty="0" smtClean="0"/>
              <a:t> ,</a:t>
            </a:r>
            <a:r>
              <a:rPr lang="pt-PT" dirty="0" err="1" smtClean="0"/>
              <a:t>arduinos</a:t>
            </a:r>
            <a:r>
              <a:rPr lang="pt-PT" dirty="0" smtClean="0"/>
              <a:t> e </a:t>
            </a:r>
            <a:r>
              <a:rPr lang="pt-PT" dirty="0" err="1" smtClean="0"/>
              <a:t>switch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r>
              <a:rPr lang="pt-PT" dirty="0" err="1" smtClean="0"/>
              <a:t>Switch</a:t>
            </a:r>
            <a:r>
              <a:rPr lang="pt-PT" dirty="0" smtClean="0"/>
              <a:t> (Capot) ligam os sensores planares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20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2" t="25523" r="15373" b="18756"/>
          <a:stretch/>
        </p:blipFill>
        <p:spPr>
          <a:xfrm>
            <a:off x="2683816" y="4725144"/>
            <a:ext cx="3336027" cy="1656184"/>
          </a:xfrm>
          <a:prstGeom prst="rect">
            <a:avLst/>
          </a:prstGeom>
        </p:spPr>
      </p:pic>
      <p:sp>
        <p:nvSpPr>
          <p:cNvPr id="6" name="Anel 5"/>
          <p:cNvSpPr/>
          <p:nvPr/>
        </p:nvSpPr>
        <p:spPr>
          <a:xfrm>
            <a:off x="3933548" y="5002288"/>
            <a:ext cx="1512168" cy="1512168"/>
          </a:xfrm>
          <a:prstGeom prst="donut">
            <a:avLst>
              <a:gd name="adj" fmla="val 23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13731" b="17164"/>
          <a:stretch/>
        </p:blipFill>
        <p:spPr>
          <a:xfrm>
            <a:off x="2723919" y="1988840"/>
            <a:ext cx="3107247" cy="18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ATLASCAR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5800725" cy="3086100"/>
          </a:xfrm>
        </p:spPr>
      </p:pic>
      <p:sp>
        <p:nvSpPr>
          <p:cNvPr id="5" name="CaixaDeTexto 4"/>
          <p:cNvSpPr txBox="1"/>
          <p:nvPr/>
        </p:nvSpPr>
        <p:spPr>
          <a:xfrm>
            <a:off x="799272" y="5382508"/>
            <a:ext cx="7262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Ford </a:t>
            </a:r>
            <a:r>
              <a:rPr lang="pt-PT" dirty="0" err="1" smtClean="0"/>
              <a:t>Escort</a:t>
            </a:r>
            <a:r>
              <a:rPr lang="pt-PT" dirty="0" smtClean="0"/>
              <a:t> </a:t>
            </a:r>
            <a:r>
              <a:rPr lang="pt-PT" dirty="0" err="1" smtClean="0"/>
              <a:t>Wagon</a:t>
            </a:r>
            <a:r>
              <a:rPr lang="pt-PT" dirty="0" smtClean="0"/>
              <a:t> de 1998</a:t>
            </a:r>
          </a:p>
          <a:p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Projeto iniciado em </a:t>
            </a:r>
            <a:r>
              <a:rPr lang="pt-PT" dirty="0" smtClean="0"/>
              <a:t>2009 </a:t>
            </a:r>
            <a:r>
              <a:rPr lang="pt-PT" dirty="0" smtClean="0"/>
              <a:t>no Laboratório de Automação e Robótica (LAR)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34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Intervenção a nível das ligações (etiquetagem e remoção)</a:t>
            </a:r>
          </a:p>
          <a:p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20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678475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620000" cy="1143000"/>
          </a:xfrm>
        </p:spPr>
        <p:txBody>
          <a:bodyPr/>
          <a:lstStyle/>
          <a:p>
            <a:pPr algn="ctr"/>
            <a:r>
              <a:rPr lang="pt-PT" dirty="0" smtClean="0"/>
              <a:t>FIM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36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Tarefas a desenvolver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Familiarização dos sistemas instalados no ATLASCAR</a:t>
            </a:r>
          </a:p>
          <a:p>
            <a:r>
              <a:rPr lang="pt-PT" dirty="0" smtClean="0"/>
              <a:t>Desenvolvimento de um plano de intervenção</a:t>
            </a:r>
          </a:p>
          <a:p>
            <a:r>
              <a:rPr lang="pt-PT" dirty="0" smtClean="0"/>
              <a:t>Instalação de um novo servidor e UPS</a:t>
            </a:r>
          </a:p>
          <a:p>
            <a:r>
              <a:rPr lang="pt-PT" dirty="0" smtClean="0"/>
              <a:t>Instalação de um novo sensor GPS e respetiva antena</a:t>
            </a:r>
          </a:p>
          <a:p>
            <a:r>
              <a:rPr lang="pt-PT" dirty="0" smtClean="0"/>
              <a:t>Desenvolvimento de um módulo interativo de software para planear uma missão com base num mapa</a:t>
            </a: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59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Sistemas instalados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81365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6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Geração e gestão de energia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Alternador BOSCH 200A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 marL="114300" indent="0">
              <a:buNone/>
            </a:pPr>
            <a:endParaRPr lang="pt-PT" dirty="0" smtClean="0"/>
          </a:p>
          <a:p>
            <a:r>
              <a:rPr lang="pt-PT" dirty="0"/>
              <a:t>Bateria </a:t>
            </a:r>
            <a:r>
              <a:rPr lang="pt-PT" dirty="0" smtClean="0"/>
              <a:t>+ Indicador </a:t>
            </a:r>
            <a:r>
              <a:rPr lang="pt-PT" dirty="0"/>
              <a:t>de Tensão(V) e Corrente (A)</a:t>
            </a:r>
          </a:p>
          <a:p>
            <a:endParaRPr lang="pt-PT" dirty="0" smtClean="0"/>
          </a:p>
        </p:txBody>
      </p:sp>
      <p:pic>
        <p:nvPicPr>
          <p:cNvPr id="1026" name="Picture 2" descr="C:\Users\Ivan\Desktop\Global\Uni\UAveiro\2ºAno\Tese\Parte I\imagens\Carro\20141106_104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nel 3"/>
          <p:cNvSpPr/>
          <p:nvPr/>
        </p:nvSpPr>
        <p:spPr>
          <a:xfrm>
            <a:off x="3995936" y="2932777"/>
            <a:ext cx="1244018" cy="1008112"/>
          </a:xfrm>
          <a:prstGeom prst="donut">
            <a:avLst>
              <a:gd name="adj" fmla="val 40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28" name="Picture 4" descr="C:\Users\Ivan\Desktop\Global\Uni\UAveiro\2ºAno\Tese\Parte I\imagens\Carro\20141120_1223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/>
          <a:stretch/>
        </p:blipFill>
        <p:spPr bwMode="auto">
          <a:xfrm>
            <a:off x="1966605" y="4509120"/>
            <a:ext cx="3469491" cy="21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539552" y="116633"/>
            <a:ext cx="7488832" cy="1152128"/>
            <a:chOff x="0" y="0"/>
            <a:chExt cx="7620000" cy="1500187"/>
          </a:xfrm>
        </p:grpSpPr>
        <p:sp>
          <p:nvSpPr>
            <p:cNvPr id="9" name="Rectângulo arredondado 8"/>
            <p:cNvSpPr/>
            <p:nvPr/>
          </p:nvSpPr>
          <p:spPr>
            <a:xfrm>
              <a:off x="0" y="0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ângulo 9"/>
            <p:cNvSpPr/>
            <p:nvPr/>
          </p:nvSpPr>
          <p:spPr>
            <a:xfrm>
              <a:off x="1674018" y="0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Geração e gestão de energia</a:t>
              </a:r>
              <a:endParaRPr lang="pt-PT" sz="3200" kern="1200" dirty="0"/>
            </a:p>
          </p:txBody>
        </p:sp>
      </p:grpSp>
      <p:sp>
        <p:nvSpPr>
          <p:cNvPr id="11" name="Rectângulo arredondado 10"/>
          <p:cNvSpPr/>
          <p:nvPr/>
        </p:nvSpPr>
        <p:spPr>
          <a:xfrm>
            <a:off x="941135" y="266649"/>
            <a:ext cx="1157536" cy="858095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518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Geração e gestão de energia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UPS </a:t>
            </a:r>
            <a:r>
              <a:rPr lang="pt-PT" dirty="0" smtClean="0"/>
              <a:t>(</a:t>
            </a:r>
            <a:r>
              <a:rPr lang="pt-PT" dirty="0" err="1" smtClean="0"/>
              <a:t>Uninterruptible</a:t>
            </a:r>
            <a:r>
              <a:rPr lang="pt-PT" dirty="0" smtClean="0"/>
              <a:t> </a:t>
            </a:r>
            <a:r>
              <a:rPr lang="pt-PT" dirty="0" err="1"/>
              <a:t>Power</a:t>
            </a:r>
            <a:r>
              <a:rPr lang="pt-PT" dirty="0"/>
              <a:t> </a:t>
            </a:r>
            <a:r>
              <a:rPr lang="pt-PT" dirty="0" err="1" smtClean="0"/>
              <a:t>Supply</a:t>
            </a:r>
            <a:r>
              <a:rPr lang="pt-PT" dirty="0" smtClean="0"/>
              <a:t> ) </a:t>
            </a:r>
            <a:r>
              <a:rPr lang="pt-PT" dirty="0" err="1" smtClean="0"/>
              <a:t>Eaton</a:t>
            </a:r>
            <a:r>
              <a:rPr lang="pt-PT" dirty="0" smtClean="0"/>
              <a:t> </a:t>
            </a:r>
            <a:r>
              <a:rPr lang="pt-PT" dirty="0" err="1"/>
              <a:t>Evolution</a:t>
            </a:r>
            <a:r>
              <a:rPr lang="pt-PT" dirty="0"/>
              <a:t> S3000</a:t>
            </a:r>
          </a:p>
          <a:p>
            <a:r>
              <a:rPr lang="pt-PT" dirty="0" smtClean="0"/>
              <a:t>Inversor PACO 3000W  12VDC -&gt; 220/230VAC</a:t>
            </a:r>
          </a:p>
          <a:p>
            <a:endParaRPr lang="pt-PT" dirty="0"/>
          </a:p>
        </p:txBody>
      </p:sp>
      <p:pic>
        <p:nvPicPr>
          <p:cNvPr id="2050" name="Picture 2" descr="C:\Users\Ivan\Desktop\Global\Uni\UAveiro\2ºAno\Tese\Parte I\imagens\Carro\2014-11-17 11.48.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2"/>
          <a:stretch/>
        </p:blipFill>
        <p:spPr bwMode="auto">
          <a:xfrm>
            <a:off x="1979712" y="2552328"/>
            <a:ext cx="4116675" cy="39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Processo 4"/>
          <p:cNvSpPr/>
          <p:nvPr/>
        </p:nvSpPr>
        <p:spPr>
          <a:xfrm>
            <a:off x="4572000" y="2736769"/>
            <a:ext cx="10801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UPS</a:t>
            </a:r>
            <a:endParaRPr lang="pt-PT" dirty="0"/>
          </a:p>
        </p:txBody>
      </p:sp>
      <p:sp>
        <p:nvSpPr>
          <p:cNvPr id="6" name="Fluxograma: Processo 5"/>
          <p:cNvSpPr/>
          <p:nvPr/>
        </p:nvSpPr>
        <p:spPr>
          <a:xfrm>
            <a:off x="2699792" y="2700185"/>
            <a:ext cx="1202432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Inversor</a:t>
            </a:r>
            <a:endParaRPr lang="pt-PT" dirty="0"/>
          </a:p>
        </p:txBody>
      </p:sp>
      <p:grpSp>
        <p:nvGrpSpPr>
          <p:cNvPr id="8" name="Grupo 7"/>
          <p:cNvGrpSpPr/>
          <p:nvPr/>
        </p:nvGrpSpPr>
        <p:grpSpPr>
          <a:xfrm>
            <a:off x="467544" y="116633"/>
            <a:ext cx="7488832" cy="1152128"/>
            <a:chOff x="0" y="0"/>
            <a:chExt cx="7620000" cy="1500187"/>
          </a:xfrm>
        </p:grpSpPr>
        <p:sp>
          <p:nvSpPr>
            <p:cNvPr id="9" name="Rectângulo arredondado 8"/>
            <p:cNvSpPr/>
            <p:nvPr/>
          </p:nvSpPr>
          <p:spPr>
            <a:xfrm>
              <a:off x="0" y="0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ângulo 9"/>
            <p:cNvSpPr/>
            <p:nvPr/>
          </p:nvSpPr>
          <p:spPr>
            <a:xfrm>
              <a:off x="1674018" y="0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Geração e gestão de energia</a:t>
              </a:r>
              <a:endParaRPr lang="pt-PT" sz="3200" kern="1200" dirty="0"/>
            </a:p>
          </p:txBody>
        </p:sp>
      </p:grpSp>
      <p:sp>
        <p:nvSpPr>
          <p:cNvPr id="11" name="Rectângulo arredondado 10"/>
          <p:cNvSpPr/>
          <p:nvPr/>
        </p:nvSpPr>
        <p:spPr>
          <a:xfrm>
            <a:off x="869127" y="266649"/>
            <a:ext cx="1157536" cy="858095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861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Quadro elétrico, divido em três partes:</a:t>
            </a:r>
          </a:p>
          <a:p>
            <a:r>
              <a:rPr lang="pt-PT" dirty="0" smtClean="0"/>
              <a:t>A – Conversão 220VAC -&gt; 24VDC</a:t>
            </a:r>
          </a:p>
          <a:p>
            <a:r>
              <a:rPr lang="pt-PT" dirty="0" smtClean="0"/>
              <a:t>B - </a:t>
            </a:r>
            <a:r>
              <a:rPr lang="pt-PT" dirty="0"/>
              <a:t>Conversão </a:t>
            </a:r>
            <a:r>
              <a:rPr lang="pt-PT" dirty="0" smtClean="0"/>
              <a:t>220VAC </a:t>
            </a:r>
            <a:r>
              <a:rPr lang="pt-PT" dirty="0"/>
              <a:t>-&gt; </a:t>
            </a:r>
            <a:r>
              <a:rPr lang="pt-PT" dirty="0" smtClean="0"/>
              <a:t>12VDC</a:t>
            </a:r>
          </a:p>
          <a:p>
            <a:r>
              <a:rPr lang="pt-PT" dirty="0"/>
              <a:t>C</a:t>
            </a:r>
            <a:r>
              <a:rPr lang="pt-PT" dirty="0" smtClean="0"/>
              <a:t> – PLC Mitsubishi para  atuação dos sensores</a:t>
            </a:r>
            <a:endParaRPr lang="pt-PT" dirty="0"/>
          </a:p>
        </p:txBody>
      </p:sp>
      <p:pic>
        <p:nvPicPr>
          <p:cNvPr id="3074" name="Picture 2" descr="C:\Users\Ivan\Desktop\Global\Uni\UAveiro\2ºAno\Tese\Parte I\imagens\Carro\20141106_1048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8" b="11061"/>
          <a:stretch/>
        </p:blipFill>
        <p:spPr bwMode="auto">
          <a:xfrm>
            <a:off x="899592" y="3501008"/>
            <a:ext cx="6402315" cy="26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uxograma: Processo 3"/>
          <p:cNvSpPr/>
          <p:nvPr/>
        </p:nvSpPr>
        <p:spPr>
          <a:xfrm>
            <a:off x="1548451" y="4365104"/>
            <a:ext cx="626368" cy="306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</a:t>
            </a:r>
          </a:p>
        </p:txBody>
      </p:sp>
      <p:sp>
        <p:nvSpPr>
          <p:cNvPr id="6" name="Fluxograma: Processo 5"/>
          <p:cNvSpPr/>
          <p:nvPr/>
        </p:nvSpPr>
        <p:spPr>
          <a:xfrm>
            <a:off x="3787565" y="4365104"/>
            <a:ext cx="626368" cy="306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B</a:t>
            </a:r>
            <a:endParaRPr lang="pt-PT" dirty="0"/>
          </a:p>
        </p:txBody>
      </p:sp>
      <p:sp>
        <p:nvSpPr>
          <p:cNvPr id="7" name="Fluxograma: Processo 6"/>
          <p:cNvSpPr/>
          <p:nvPr/>
        </p:nvSpPr>
        <p:spPr>
          <a:xfrm>
            <a:off x="6084168" y="4365104"/>
            <a:ext cx="626368" cy="306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</a:t>
            </a:r>
          </a:p>
        </p:txBody>
      </p:sp>
      <p:pic>
        <p:nvPicPr>
          <p:cNvPr id="3075" name="Picture 3" descr="C:\Users\Ivan\Desktop\Global\Uni\UAveiro\2ºAno\Tese\Parte I\imagens\Carro\20141117_115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r="21643"/>
          <a:stretch/>
        </p:blipFill>
        <p:spPr bwMode="auto">
          <a:xfrm>
            <a:off x="6710535" y="5085184"/>
            <a:ext cx="1656971" cy="16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Processo 4"/>
          <p:cNvSpPr/>
          <p:nvPr/>
        </p:nvSpPr>
        <p:spPr>
          <a:xfrm>
            <a:off x="6895744" y="5085184"/>
            <a:ext cx="1207888" cy="306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Comando</a:t>
            </a:r>
            <a:endParaRPr lang="pt-PT" dirty="0"/>
          </a:p>
        </p:txBody>
      </p:sp>
      <p:grpSp>
        <p:nvGrpSpPr>
          <p:cNvPr id="10" name="Grupo 9"/>
          <p:cNvGrpSpPr/>
          <p:nvPr/>
        </p:nvGrpSpPr>
        <p:grpSpPr>
          <a:xfrm>
            <a:off x="467544" y="150985"/>
            <a:ext cx="7488832" cy="1152128"/>
            <a:chOff x="0" y="0"/>
            <a:chExt cx="7620000" cy="1500187"/>
          </a:xfrm>
        </p:grpSpPr>
        <p:sp>
          <p:nvSpPr>
            <p:cNvPr id="11" name="Rectângulo arredondado 10"/>
            <p:cNvSpPr/>
            <p:nvPr/>
          </p:nvSpPr>
          <p:spPr>
            <a:xfrm>
              <a:off x="0" y="0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ângulo 11"/>
            <p:cNvSpPr/>
            <p:nvPr/>
          </p:nvSpPr>
          <p:spPr>
            <a:xfrm>
              <a:off x="1674018" y="0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Geração e gestão de energia</a:t>
              </a:r>
              <a:endParaRPr lang="pt-PT" sz="3200" kern="1200" dirty="0"/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869127" y="301001"/>
            <a:ext cx="1157536" cy="858095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366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PT" sz="4800" dirty="0" smtClean="0"/>
              <a:t/>
            </a:r>
            <a:br>
              <a:rPr lang="pt-PT" sz="4800" dirty="0" smtClean="0"/>
            </a:br>
            <a:r>
              <a:rPr lang="pt-PT" sz="4800" dirty="0" smtClean="0"/>
              <a:t>Perceção </a:t>
            </a:r>
            <a:r>
              <a:rPr lang="pt-PT" sz="4800" dirty="0"/>
              <a:t>/ Visão</a:t>
            </a:r>
            <a:br>
              <a:rPr lang="pt-PT" sz="4800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/>
              <a:t>Sistema de Visão </a:t>
            </a:r>
            <a:r>
              <a:rPr lang="pt-PT" dirty="0" err="1" smtClean="0"/>
              <a:t>Foveada</a:t>
            </a:r>
            <a:r>
              <a:rPr lang="pt-PT" dirty="0" smtClean="0"/>
              <a:t>  montada sobre uma unidade </a:t>
            </a:r>
            <a:r>
              <a:rPr lang="pt-PT" i="1" dirty="0" err="1" smtClean="0"/>
              <a:t>Pan</a:t>
            </a:r>
            <a:r>
              <a:rPr lang="pt-PT" i="1" dirty="0" smtClean="0"/>
              <a:t> </a:t>
            </a:r>
            <a:r>
              <a:rPr lang="pt-PT" i="1" dirty="0" err="1" smtClean="0"/>
              <a:t>and</a:t>
            </a:r>
            <a:r>
              <a:rPr lang="pt-PT" i="1" dirty="0" smtClean="0"/>
              <a:t> </a:t>
            </a:r>
            <a:r>
              <a:rPr lang="pt-PT" i="1" dirty="0" err="1" smtClean="0"/>
              <a:t>Tilt</a:t>
            </a:r>
            <a:endParaRPr lang="pt-PT" i="1" dirty="0" smtClean="0"/>
          </a:p>
          <a:p>
            <a:endParaRPr lang="pt-PT" i="1" dirty="0" smtClean="0"/>
          </a:p>
          <a:p>
            <a:r>
              <a:rPr lang="pt-PT" dirty="0" smtClean="0"/>
              <a:t>Câmara 3D </a:t>
            </a:r>
            <a:br>
              <a:rPr lang="pt-PT" dirty="0" smtClean="0"/>
            </a:br>
            <a:endParaRPr lang="pt-PT" dirty="0" smtClean="0"/>
          </a:p>
          <a:p>
            <a:r>
              <a:rPr lang="pt-PT" dirty="0" smtClean="0"/>
              <a:t>Câmara estéreo</a:t>
            </a:r>
            <a:br>
              <a:rPr lang="pt-PT" dirty="0" smtClean="0"/>
            </a:br>
            <a:endParaRPr lang="pt-PT" dirty="0" smtClean="0"/>
          </a:p>
          <a:p>
            <a:r>
              <a:rPr lang="pt-PT" dirty="0" smtClean="0"/>
              <a:t>Laser 2D adaptado para funcionar como 3D</a:t>
            </a:r>
          </a:p>
          <a:p>
            <a:endParaRPr lang="pt-PT" dirty="0" smtClean="0"/>
          </a:p>
          <a:p>
            <a:r>
              <a:rPr lang="pt-PT" dirty="0" smtClean="0"/>
              <a:t>Dois sensores planares</a:t>
            </a:r>
          </a:p>
          <a:p>
            <a:endParaRPr lang="pt-PT" dirty="0" smtClean="0"/>
          </a:p>
          <a:p>
            <a:r>
              <a:rPr lang="pt-PT" dirty="0" smtClean="0"/>
              <a:t>Laser 2D</a:t>
            </a:r>
          </a:p>
          <a:p>
            <a:endParaRPr lang="pt-PT" dirty="0" smtClean="0"/>
          </a:p>
          <a:p>
            <a:r>
              <a:rPr lang="pt-PT" dirty="0" smtClean="0"/>
              <a:t>Sensor infravermelhos</a:t>
            </a:r>
            <a:endParaRPr lang="pt-PT" dirty="0"/>
          </a:p>
        </p:txBody>
      </p:sp>
      <p:grpSp>
        <p:nvGrpSpPr>
          <p:cNvPr id="5" name="Grupo 4"/>
          <p:cNvGrpSpPr/>
          <p:nvPr/>
        </p:nvGrpSpPr>
        <p:grpSpPr>
          <a:xfrm>
            <a:off x="545554" y="148233"/>
            <a:ext cx="7416824" cy="1198537"/>
            <a:chOff x="0" y="1650206"/>
            <a:chExt cx="7620000" cy="1500187"/>
          </a:xfrm>
        </p:grpSpPr>
        <p:sp>
          <p:nvSpPr>
            <p:cNvPr id="7" name="Rectângulo arredondado 6"/>
            <p:cNvSpPr/>
            <p:nvPr/>
          </p:nvSpPr>
          <p:spPr>
            <a:xfrm>
              <a:off x="0" y="1650206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16806"/>
                <a:satOff val="42038"/>
                <a:lumOff val="-4118"/>
                <a:alphaOff val="0"/>
              </a:schemeClr>
            </a:fillRef>
            <a:effectRef idx="0">
              <a:schemeClr val="accent5">
                <a:hueOff val="-6116806"/>
                <a:satOff val="42038"/>
                <a:lumOff val="-41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1674018" y="1650206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Perceção / Visão</a:t>
              </a:r>
              <a:endParaRPr lang="pt-PT" sz="3200" kern="1200" dirty="0"/>
            </a:p>
          </p:txBody>
        </p:sp>
      </p:grpSp>
      <p:sp>
        <p:nvSpPr>
          <p:cNvPr id="6" name="Rectângulo arredondado 5"/>
          <p:cNvSpPr/>
          <p:nvPr/>
        </p:nvSpPr>
        <p:spPr>
          <a:xfrm>
            <a:off x="695572" y="298252"/>
            <a:ext cx="1483365" cy="958829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000" r="-4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6366628"/>
              <a:satOff val="4014"/>
              <a:lumOff val="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24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4" y="2060848"/>
            <a:ext cx="7173464" cy="3816424"/>
          </a:xfrm>
        </p:spPr>
      </p:pic>
      <p:grpSp>
        <p:nvGrpSpPr>
          <p:cNvPr id="5" name="Grupo 4"/>
          <p:cNvGrpSpPr/>
          <p:nvPr/>
        </p:nvGrpSpPr>
        <p:grpSpPr>
          <a:xfrm>
            <a:off x="545554" y="148233"/>
            <a:ext cx="7416824" cy="1198537"/>
            <a:chOff x="0" y="1650206"/>
            <a:chExt cx="7620000" cy="1500187"/>
          </a:xfrm>
        </p:grpSpPr>
        <p:sp>
          <p:nvSpPr>
            <p:cNvPr id="6" name="Rectângulo arredondado 5"/>
            <p:cNvSpPr/>
            <p:nvPr/>
          </p:nvSpPr>
          <p:spPr>
            <a:xfrm>
              <a:off x="0" y="1650206"/>
              <a:ext cx="7620000" cy="15001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16806"/>
                <a:satOff val="42038"/>
                <a:lumOff val="-4118"/>
                <a:alphaOff val="0"/>
              </a:schemeClr>
            </a:fillRef>
            <a:effectRef idx="0">
              <a:schemeClr val="accent5">
                <a:hueOff val="-6116806"/>
                <a:satOff val="42038"/>
                <a:lumOff val="-41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ângulo 6"/>
            <p:cNvSpPr/>
            <p:nvPr/>
          </p:nvSpPr>
          <p:spPr>
            <a:xfrm>
              <a:off x="1674018" y="1650206"/>
              <a:ext cx="5945981" cy="1500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/>
                <a:t>Perceção / Visão</a:t>
              </a:r>
              <a:endParaRPr lang="pt-PT" sz="3200" kern="1200" dirty="0"/>
            </a:p>
          </p:txBody>
        </p:sp>
      </p:grpSp>
      <p:sp>
        <p:nvSpPr>
          <p:cNvPr id="8" name="Rectângulo arredondado 7"/>
          <p:cNvSpPr/>
          <p:nvPr/>
        </p:nvSpPr>
        <p:spPr>
          <a:xfrm>
            <a:off x="695572" y="298252"/>
            <a:ext cx="1483365" cy="958829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000" r="-4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6366628"/>
              <a:satOff val="4014"/>
              <a:lumOff val="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ângulo 8"/>
          <p:cNvSpPr/>
          <p:nvPr/>
        </p:nvSpPr>
        <p:spPr>
          <a:xfrm>
            <a:off x="1297996" y="4653136"/>
            <a:ext cx="150616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Sensor planar</a:t>
            </a:r>
            <a:endParaRPr lang="pt-PT" dirty="0"/>
          </a:p>
        </p:txBody>
      </p:sp>
      <p:sp>
        <p:nvSpPr>
          <p:cNvPr id="10" name="Seta para a direita 9"/>
          <p:cNvSpPr/>
          <p:nvPr/>
        </p:nvSpPr>
        <p:spPr>
          <a:xfrm>
            <a:off x="1094817" y="2492896"/>
            <a:ext cx="21602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Visão </a:t>
            </a:r>
            <a:r>
              <a:rPr lang="pt-PT" dirty="0" err="1" smtClean="0"/>
              <a:t>Foveada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6660232" y="4645621"/>
            <a:ext cx="10681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Encoder</a:t>
            </a:r>
            <a:endParaRPr lang="pt-PT" dirty="0"/>
          </a:p>
        </p:txBody>
      </p:sp>
      <p:sp>
        <p:nvSpPr>
          <p:cNvPr id="15" name="Rectângulo 14"/>
          <p:cNvSpPr/>
          <p:nvPr/>
        </p:nvSpPr>
        <p:spPr>
          <a:xfrm>
            <a:off x="3419872" y="1998755"/>
            <a:ext cx="10681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Laser 3D</a:t>
            </a: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4811282" y="3206637"/>
            <a:ext cx="12361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Câmara 3D</a:t>
            </a:r>
            <a:endParaRPr lang="pt-PT" dirty="0"/>
          </a:p>
        </p:txBody>
      </p:sp>
      <p:sp>
        <p:nvSpPr>
          <p:cNvPr id="17" name="Rectângulo 16"/>
          <p:cNvSpPr/>
          <p:nvPr/>
        </p:nvSpPr>
        <p:spPr>
          <a:xfrm>
            <a:off x="4811282" y="2383804"/>
            <a:ext cx="727479" cy="206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GPS</a:t>
            </a:r>
            <a:endParaRPr lang="pt-PT" dirty="0"/>
          </a:p>
        </p:txBody>
      </p:sp>
      <p:sp>
        <p:nvSpPr>
          <p:cNvPr id="19" name="Seta para baixo 18"/>
          <p:cNvSpPr/>
          <p:nvPr/>
        </p:nvSpPr>
        <p:spPr>
          <a:xfrm>
            <a:off x="3803912" y="2292825"/>
            <a:ext cx="300036" cy="200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eta para cima 19"/>
          <p:cNvSpPr/>
          <p:nvPr/>
        </p:nvSpPr>
        <p:spPr>
          <a:xfrm>
            <a:off x="3858627" y="3072257"/>
            <a:ext cx="250610" cy="268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ângulo 17"/>
          <p:cNvSpPr/>
          <p:nvPr/>
        </p:nvSpPr>
        <p:spPr>
          <a:xfrm>
            <a:off x="3479876" y="3300615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Laser 2D</a:t>
            </a:r>
            <a:endParaRPr lang="pt-PT" dirty="0"/>
          </a:p>
        </p:txBody>
      </p:sp>
      <p:sp>
        <p:nvSpPr>
          <p:cNvPr id="21" name="Seta para a esquerda 20"/>
          <p:cNvSpPr/>
          <p:nvPr/>
        </p:nvSpPr>
        <p:spPr>
          <a:xfrm>
            <a:off x="6503914" y="4679728"/>
            <a:ext cx="15631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Seta para cima 21"/>
          <p:cNvSpPr/>
          <p:nvPr/>
        </p:nvSpPr>
        <p:spPr>
          <a:xfrm>
            <a:off x="4811282" y="3000990"/>
            <a:ext cx="242316" cy="261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baixo 22"/>
          <p:cNvSpPr/>
          <p:nvPr/>
        </p:nvSpPr>
        <p:spPr>
          <a:xfrm>
            <a:off x="4791839" y="2589913"/>
            <a:ext cx="242316" cy="29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a direita 23"/>
          <p:cNvSpPr/>
          <p:nvPr/>
        </p:nvSpPr>
        <p:spPr>
          <a:xfrm>
            <a:off x="2773131" y="4698852"/>
            <a:ext cx="22544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Seta para a esquerda 24"/>
          <p:cNvSpPr/>
          <p:nvPr/>
        </p:nvSpPr>
        <p:spPr>
          <a:xfrm>
            <a:off x="1109834" y="4675151"/>
            <a:ext cx="199202" cy="235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ctângulo 25"/>
          <p:cNvSpPr/>
          <p:nvPr/>
        </p:nvSpPr>
        <p:spPr>
          <a:xfrm>
            <a:off x="4399524" y="5446420"/>
            <a:ext cx="13081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Sensores IV</a:t>
            </a:r>
            <a:endParaRPr lang="pt-PT" dirty="0"/>
          </a:p>
        </p:txBody>
      </p:sp>
      <p:sp>
        <p:nvSpPr>
          <p:cNvPr id="27" name="Seta para cima 26"/>
          <p:cNvSpPr/>
          <p:nvPr/>
        </p:nvSpPr>
        <p:spPr>
          <a:xfrm>
            <a:off x="4871861" y="5188092"/>
            <a:ext cx="363474" cy="2583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ângulo 27"/>
          <p:cNvSpPr/>
          <p:nvPr/>
        </p:nvSpPr>
        <p:spPr>
          <a:xfrm>
            <a:off x="4579274" y="1700808"/>
            <a:ext cx="97876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E-Stop</a:t>
            </a:r>
            <a:endParaRPr lang="pt-PT" dirty="0"/>
          </a:p>
        </p:txBody>
      </p:sp>
      <p:sp>
        <p:nvSpPr>
          <p:cNvPr id="29" name="Seta para baixo 28"/>
          <p:cNvSpPr/>
          <p:nvPr/>
        </p:nvSpPr>
        <p:spPr>
          <a:xfrm>
            <a:off x="4579274" y="1929408"/>
            <a:ext cx="212565" cy="883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2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Personalizado 2">
      <a:dk1>
        <a:sysClr val="windowText" lastClr="000000"/>
      </a:dk1>
      <a:lt1>
        <a:sysClr val="window" lastClr="FFFFFF"/>
      </a:lt1>
      <a:dk2>
        <a:srgbClr val="303030"/>
      </a:dk2>
      <a:lt2>
        <a:srgbClr val="363639"/>
      </a:lt2>
      <a:accent1>
        <a:srgbClr val="10A608"/>
      </a:accent1>
      <a:accent2>
        <a:srgbClr val="726056"/>
      </a:accent2>
      <a:accent3>
        <a:srgbClr val="86714C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357</TotalTime>
  <Words>412</Words>
  <Application>Microsoft Office PowerPoint</Application>
  <PresentationFormat>Apresentação no Ecrã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Contiguidade</vt:lpstr>
      <vt:lpstr>ATLASCAR</vt:lpstr>
      <vt:lpstr>ATLASCAR</vt:lpstr>
      <vt:lpstr>Tarefas a desenvolver</vt:lpstr>
      <vt:lpstr>Sistemas instalados</vt:lpstr>
      <vt:lpstr>Geração e gestão de energia</vt:lpstr>
      <vt:lpstr>Geração e gestão de energia</vt:lpstr>
      <vt:lpstr>Apresentação do PowerPoint</vt:lpstr>
      <vt:lpstr> Perceção / Visão </vt:lpstr>
      <vt:lpstr>Apresentação do PowerPoint</vt:lpstr>
      <vt:lpstr> Perceção / Visão </vt:lpstr>
      <vt:lpstr> </vt:lpstr>
      <vt:lpstr>Apresentação do PowerPoint</vt:lpstr>
      <vt:lpstr>Apresentação do PowerPoint</vt:lpstr>
      <vt:lpstr>Apresentação do PowerPoint</vt:lpstr>
      <vt:lpstr>a</vt:lpstr>
      <vt:lpstr>Apresentação do PowerPoint</vt:lpstr>
      <vt:lpstr>Apresentação do PowerPoint</vt:lpstr>
      <vt:lpstr>Tabela comparativa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</dc:creator>
  <cp:lastModifiedBy>Ivan</cp:lastModifiedBy>
  <cp:revision>29</cp:revision>
  <dcterms:created xsi:type="dcterms:W3CDTF">2014-12-03T21:47:46Z</dcterms:created>
  <dcterms:modified xsi:type="dcterms:W3CDTF">2014-12-04T15:08:07Z</dcterms:modified>
</cp:coreProperties>
</file>