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5143500" cx="9144000"/>
  <p:notesSz cx="6858000" cy="9144000"/>
  <p:embeddedFontLst>
    <p:embeddedFont>
      <p:font typeface="Roboto Slab"/>
      <p:regular r:id="rId70"/>
      <p:bold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Slab-bold.fntdata"/><Relationship Id="rId70" Type="http://schemas.openxmlformats.org/officeDocument/2006/relationships/font" Target="fonts/RobotoSlab-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a55d14a8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2aa55d14a8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b8073738c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eb8073738c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b8073738c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2eb8073738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eb8073738c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2eb8073738c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eb8073738c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eb8073738c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eb8073738c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2eb8073738c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b8073738c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eb8073738c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eb8073738c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2eb8073738c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40a3ba96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3040a3ba96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40a3ba96b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3040a3ba96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040a3ba96b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3040a3ba96b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b76f93d7f_1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13b76f93d7f_1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ed936ef3d8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2ed936ef3d8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eb8073738c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2eb8073738c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eb8073738c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2eb8073738c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eb8073738c_0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2eb8073738c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ed936ef3d8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2ed936ef3d8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eb8073738c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eb8073738c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eb42e9af36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eb42e9af36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eddb9bd21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2eddb9bd21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00cc2ebe9c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300cc2ebe9c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efc05d12b1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g2efc05d12b1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b42e9af36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eb42e9af36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eddb9bd214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2eddb9bd214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PT">
                <a:solidFill>
                  <a:schemeClr val="dk1"/>
                </a:solidFill>
              </a:rPr>
              <a:t>This is a simplified architecture of our system. On the top, we have an online expert that receives privileged information from the simulator and outputs the expert actions, denoted here the a with an asterisk. In this case, we just use a rule base approach, similar to the CARLA autopilot. But in this moment we are working on improving the online expert.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In the bottom, we have an encoder to encode the observation into a latent representation, h, which is then fed into the SAC+IL block. This block is a policy that was trained using RL, more precisely Soft Actor Crtitic and Imitation Learning. This block outputs the a with tilde, which is the action sample using the SAC algorithm. In the end we have a expert guided exploration that will decide which action to use.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This simplified architecture already depicts the first contribution of our work. By using an online expert, instead of collecting an offline dataset, we are applying the expert knowledge to the same environment of the RL training, which reduces the distribution gap.</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eddb9bd214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2eddb9bd214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PT">
                <a:solidFill>
                  <a:schemeClr val="dk1"/>
                </a:solidFill>
              </a:rPr>
              <a:t>Starting with the SAC with IL, we propose a new policy for the SAC algorithm to include the IL loss.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eddb9bd214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2eddb9bd214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PT">
                <a:solidFill>
                  <a:schemeClr val="dk1"/>
                </a:solidFill>
              </a:rPr>
              <a:t>The traditional policy outputs a miu and a sigma, representing the mean and standard deviation of the gaussian distribution from which an action is sampled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eddb9bd214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2eddb9bd214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PT">
                <a:solidFill>
                  <a:schemeClr val="dk1"/>
                </a:solidFill>
              </a:rPr>
              <a:t>We propose in addition to the sigma of the RL component, to have an additional sigma for the IL component, sharing the same mean. This way we can simultaneously sample the action, and also maximize the log-likelihood of sampling the expert action.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eddb9bd214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2eddb9bd214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PT">
                <a:solidFill>
                  <a:schemeClr val="dk1"/>
                </a:solidFill>
              </a:rPr>
              <a:t>We found that with different standard deviations, the algorithm can adapt to the varying levels of uncertainty in RL and IL. Because it allows the RL component to explore the state-action space more broadly, while the IL component can focus on imitating the expert’s behavior more closely</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eddb9bd214_0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g2eddb9bd214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PT">
                <a:solidFill>
                  <a:schemeClr val="dk1"/>
                </a:solidFill>
              </a:rPr>
              <a:t>Addressing now the expert guided exploration…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Instead of using the online expert role only to the IL loss, as is common, we also use the expert to assist the exploration process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We use the sigma of the RL as the uncertainty of the decision taken by the current policy, and then use this equation.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If the uncertainty is below a hyperparameter defined by us, we choose the action of the current policy. However, when the uncertainty is high, we use the action of the expert.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This illustrates a dynamic relationship between the student and the teacher.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Similar to a student seeking guidance from a teacher, the agent autonomously explores when confident, and seeks assistance from the expert when uncertain.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eddb9bd214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2eddb9bd214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This is the main architecture of the system.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Our system's architecture encompasses an online expert at the top, a dual standard deviation policy in the middle, and the double Q networks, typical in the SAC algorithm, at the bottom.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The dashed arrows illustrate which parameters are updated by each loss.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As depicted in the dashed arrows, we train this algorithm end-to-end, aligning the objectives of all components. To prevent the catastrophic self-overfitting of the encoder, common in pixel-based reinforcement learning, we employ a small encoder. Consistent with practices in pixel-based RL, we ensured the gradients of the RL policy loss  do not update encoder parameters.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074296ec3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3074296ec3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This is the main architecture of the system.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Our system's architecture encompasses an online expert at the top, a dual standard deviation policy in the middle, and the double Q networks, typical in the SAC algorithm, at the bottom.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The dashed arrows illustrate which parameters are updated by each loss.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As depicted in the dashed arrows, we train this algorithm end-to-end, aligning the objectives of all components. To prevent the catastrophic self-overfitting of the encoder, common in pixel-based reinforcement learning, we employ a small encoder. Consistent with practices in pixel-based RL, we ensured the gradients of the RL policy loss  do not update encoder parameters.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eddb9bd214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g2eddb9bd214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00cc2ebe9c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300cc2ebe9c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a762a98d9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aa762a98d9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040a3ba96b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g3040a3ba96b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eddb9bd214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g2eddb9bd214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eddb9bd214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g2eddb9bd214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pt-PT">
                <a:solidFill>
                  <a:schemeClr val="dk1"/>
                </a:solidFill>
              </a:rPr>
              <a:t>To gain deeper insights into the strengths of RLfOLD, we conducted an ablation study examining its main components. In addition to measure the success rate, we also measure the route completion, collision with pedestrians, vehicles and layouts, and lastly, the number of blockages of the agent.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Firstly, we established a RL baseline version without demonstrations. This variant achieved a success rate of 52%  which stands for a marginal loss of 34% considering the original version of RLfOLD. This difference clearly indicates the challenges of learning complex driving tasks using RL from scratch.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Then, to evaluated the significance of the two standard deviations, we create a variant of RLfOLD that generates only one standard deviation and employs Mean Squared Error (MSE) loss for the IL training (RLfOLD w/o two SDs). This variant achieved a success rate of 64%, which is significantly inferior to the one achieved using the two standard devia-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Furthermore, to assess the impact of expert-guided exploration based on uncertainty, we experimented with two versions of RLfOLD: one that excludes expert guidance during exploration (RLfOLD w/o uncertainty (p=0.0)) and another that incorporates expert guidance with a fixed probability of 0.3 for each action taken.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When we exclude expert guidance during exploration, the success rate drops to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72%. This indicates that the online expert provides valuable insights to guide the agent’s exploration. Moreover, incorporating the online expert with a fixed probability for each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action  achieves a success rate of 80%, which is 8% better than not using the 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line expert, but is 6% worse than using the expert-guided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exploration based on uncertainty.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pt-PT">
                <a:solidFill>
                  <a:schemeClr val="dk1"/>
                </a:solidFill>
              </a:rPr>
              <a:t>So this table clearly demonstrates the usefulness of each component of RLfOLD.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eddb9bd214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g2eddb9bd214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eb42e9af36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2eb42e9af36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eddb9bd214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g2eddb9bd214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06bbfeba53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g306bbfeba53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ef27c9564f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2ef27c9564f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ef27c9564f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g2ef27c9564f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ef8021b386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g2ef8021b386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b42e9af36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2eb42e9af36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ef8021b386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g2ef8021b386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ef8021b386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g2ef8021b386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ef8021b386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g2ef8021b386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ef8021b386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4" name="Google Shape;604;g2ef8021b386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ef8021b386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g2ef8021b386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ef8021b386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2ef8021b386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ef8021b386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g2ef8021b386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ef8021b386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g2ef8021b386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eb42e9af36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8" name="Google Shape;648;g2eb42e9af36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ef8021b386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g2ef8021b386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b42e9af36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eb42e9af36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00a4960d0a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g300a4960d0a_1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0807a525f4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g30807a525f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ef8021b386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8" name="Google Shape;678;g2ef8021b386_0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ab411dcfb7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8" name="Google Shape;688;g2ab411dcfb7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pt-PT"/>
              <a:t>This finishes my presentation. Thank you for your time.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f8021b38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ef8021b38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eb42e9af36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eb42e9af36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eb8073738c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2eb8073738c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1546025" y="1754794"/>
            <a:ext cx="58326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400"/>
              <a:buNone/>
              <a:defRPr b="1" sz="4400"/>
            </a:lvl1pPr>
            <a:lvl2pPr lvl="1" algn="l">
              <a:lnSpc>
                <a:spcPct val="100000"/>
              </a:lnSpc>
              <a:spcBef>
                <a:spcPts val="0"/>
              </a:spcBef>
              <a:spcAft>
                <a:spcPts val="0"/>
              </a:spcAft>
              <a:buSzPts val="4400"/>
              <a:buNone/>
              <a:defRPr b="1" sz="4400"/>
            </a:lvl2pPr>
            <a:lvl3pPr lvl="2" algn="l">
              <a:lnSpc>
                <a:spcPct val="100000"/>
              </a:lnSpc>
              <a:spcBef>
                <a:spcPts val="0"/>
              </a:spcBef>
              <a:spcAft>
                <a:spcPts val="0"/>
              </a:spcAft>
              <a:buSzPts val="4400"/>
              <a:buNone/>
              <a:defRPr b="1" sz="4400"/>
            </a:lvl3pPr>
            <a:lvl4pPr lvl="3" algn="l">
              <a:lnSpc>
                <a:spcPct val="100000"/>
              </a:lnSpc>
              <a:spcBef>
                <a:spcPts val="0"/>
              </a:spcBef>
              <a:spcAft>
                <a:spcPts val="0"/>
              </a:spcAft>
              <a:buSzPts val="4400"/>
              <a:buNone/>
              <a:defRPr b="1" sz="4400"/>
            </a:lvl4pPr>
            <a:lvl5pPr lvl="4" algn="l">
              <a:lnSpc>
                <a:spcPct val="100000"/>
              </a:lnSpc>
              <a:spcBef>
                <a:spcPts val="0"/>
              </a:spcBef>
              <a:spcAft>
                <a:spcPts val="0"/>
              </a:spcAft>
              <a:buSzPts val="4400"/>
              <a:buNone/>
              <a:defRPr b="1" sz="4400"/>
            </a:lvl5pPr>
            <a:lvl6pPr lvl="5" algn="l">
              <a:lnSpc>
                <a:spcPct val="100000"/>
              </a:lnSpc>
              <a:spcBef>
                <a:spcPts val="0"/>
              </a:spcBef>
              <a:spcAft>
                <a:spcPts val="0"/>
              </a:spcAft>
              <a:buSzPts val="4400"/>
              <a:buNone/>
              <a:defRPr b="1" sz="4400"/>
            </a:lvl6pPr>
            <a:lvl7pPr lvl="6" algn="l">
              <a:lnSpc>
                <a:spcPct val="100000"/>
              </a:lnSpc>
              <a:spcBef>
                <a:spcPts val="0"/>
              </a:spcBef>
              <a:spcAft>
                <a:spcPts val="0"/>
              </a:spcAft>
              <a:buSzPts val="4400"/>
              <a:buNone/>
              <a:defRPr b="1" sz="4400"/>
            </a:lvl7pPr>
            <a:lvl8pPr lvl="7" algn="l">
              <a:lnSpc>
                <a:spcPct val="100000"/>
              </a:lnSpc>
              <a:spcBef>
                <a:spcPts val="0"/>
              </a:spcBef>
              <a:spcAft>
                <a:spcPts val="0"/>
              </a:spcAft>
              <a:buSzPts val="4400"/>
              <a:buNone/>
              <a:defRPr b="1" sz="4400"/>
            </a:lvl8pPr>
            <a:lvl9pPr lvl="8" algn="l">
              <a:lnSpc>
                <a:spcPct val="100000"/>
              </a:lnSpc>
              <a:spcBef>
                <a:spcPts val="0"/>
              </a:spcBef>
              <a:spcAft>
                <a:spcPts val="0"/>
              </a:spcAft>
              <a:buSzPts val="4400"/>
              <a:buNone/>
              <a:defRPr b="1" sz="4400"/>
            </a:lvl9pPr>
          </a:lstStyle>
          <a:p/>
        </p:txBody>
      </p:sp>
      <p:sp>
        <p:nvSpPr>
          <p:cNvPr id="56" name="Google Shape;56;p14"/>
          <p:cNvSpPr txBox="1"/>
          <p:nvPr>
            <p:ph idx="1" type="subTitle"/>
          </p:nvPr>
        </p:nvSpPr>
        <p:spPr>
          <a:xfrm>
            <a:off x="1546025" y="3011511"/>
            <a:ext cx="58326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3"/>
              </a:buClr>
              <a:buSzPts val="3000"/>
              <a:buNone/>
              <a:defRPr>
                <a:solidFill>
                  <a:schemeClr val="accent3"/>
                </a:solidFill>
              </a:defRPr>
            </a:lvl1pPr>
            <a:lvl2pPr lvl="1" algn="l">
              <a:lnSpc>
                <a:spcPct val="100000"/>
              </a:lnSpc>
              <a:spcBef>
                <a:spcPts val="0"/>
              </a:spcBef>
              <a:spcAft>
                <a:spcPts val="0"/>
              </a:spcAft>
              <a:buClr>
                <a:schemeClr val="accent3"/>
              </a:buClr>
              <a:buSzPts val="3000"/>
              <a:buNone/>
              <a:defRPr sz="3000">
                <a:solidFill>
                  <a:schemeClr val="accent3"/>
                </a:solidFill>
              </a:defRPr>
            </a:lvl2pPr>
            <a:lvl3pPr lvl="2" algn="l">
              <a:lnSpc>
                <a:spcPct val="100000"/>
              </a:lnSpc>
              <a:spcBef>
                <a:spcPts val="0"/>
              </a:spcBef>
              <a:spcAft>
                <a:spcPts val="0"/>
              </a:spcAft>
              <a:buClr>
                <a:schemeClr val="accent3"/>
              </a:buClr>
              <a:buSzPts val="3000"/>
              <a:buNone/>
              <a:defRPr sz="3000">
                <a:solidFill>
                  <a:schemeClr val="accent3"/>
                </a:solidFill>
              </a:defRPr>
            </a:lvl3pPr>
            <a:lvl4pPr lvl="3" algn="l">
              <a:lnSpc>
                <a:spcPct val="100000"/>
              </a:lnSpc>
              <a:spcBef>
                <a:spcPts val="0"/>
              </a:spcBef>
              <a:spcAft>
                <a:spcPts val="0"/>
              </a:spcAft>
              <a:buClr>
                <a:schemeClr val="accent3"/>
              </a:buClr>
              <a:buSzPts val="3000"/>
              <a:buNone/>
              <a:defRPr sz="3000">
                <a:solidFill>
                  <a:schemeClr val="accent3"/>
                </a:solidFill>
              </a:defRPr>
            </a:lvl4pPr>
            <a:lvl5pPr lvl="4" algn="l">
              <a:lnSpc>
                <a:spcPct val="100000"/>
              </a:lnSpc>
              <a:spcBef>
                <a:spcPts val="0"/>
              </a:spcBef>
              <a:spcAft>
                <a:spcPts val="0"/>
              </a:spcAft>
              <a:buClr>
                <a:schemeClr val="accent3"/>
              </a:buClr>
              <a:buSzPts val="3000"/>
              <a:buNone/>
              <a:defRPr sz="3000">
                <a:solidFill>
                  <a:schemeClr val="accent3"/>
                </a:solidFill>
              </a:defRPr>
            </a:lvl5pPr>
            <a:lvl6pPr lvl="5" algn="l">
              <a:lnSpc>
                <a:spcPct val="100000"/>
              </a:lnSpc>
              <a:spcBef>
                <a:spcPts val="0"/>
              </a:spcBef>
              <a:spcAft>
                <a:spcPts val="0"/>
              </a:spcAft>
              <a:buClr>
                <a:schemeClr val="accent3"/>
              </a:buClr>
              <a:buSzPts val="3000"/>
              <a:buNone/>
              <a:defRPr sz="3000">
                <a:solidFill>
                  <a:schemeClr val="accent3"/>
                </a:solidFill>
              </a:defRPr>
            </a:lvl6pPr>
            <a:lvl7pPr lvl="6" algn="l">
              <a:lnSpc>
                <a:spcPct val="100000"/>
              </a:lnSpc>
              <a:spcBef>
                <a:spcPts val="0"/>
              </a:spcBef>
              <a:spcAft>
                <a:spcPts val="0"/>
              </a:spcAft>
              <a:buClr>
                <a:schemeClr val="accent3"/>
              </a:buClr>
              <a:buSzPts val="3000"/>
              <a:buNone/>
              <a:defRPr sz="3000">
                <a:solidFill>
                  <a:schemeClr val="accent3"/>
                </a:solidFill>
              </a:defRPr>
            </a:lvl7pPr>
            <a:lvl8pPr lvl="7" algn="l">
              <a:lnSpc>
                <a:spcPct val="100000"/>
              </a:lnSpc>
              <a:spcBef>
                <a:spcPts val="0"/>
              </a:spcBef>
              <a:spcAft>
                <a:spcPts val="0"/>
              </a:spcAft>
              <a:buClr>
                <a:schemeClr val="accent3"/>
              </a:buClr>
              <a:buSzPts val="3000"/>
              <a:buNone/>
              <a:defRPr sz="3000">
                <a:solidFill>
                  <a:schemeClr val="accent3"/>
                </a:solidFill>
              </a:defRPr>
            </a:lvl8pPr>
            <a:lvl9pPr lvl="8" algn="l">
              <a:lnSpc>
                <a:spcPct val="100000"/>
              </a:lnSpc>
              <a:spcBef>
                <a:spcPts val="0"/>
              </a:spcBef>
              <a:spcAft>
                <a:spcPts val="0"/>
              </a:spcAft>
              <a:buClr>
                <a:schemeClr val="accent3"/>
              </a:buClr>
              <a:buSzPts val="3000"/>
              <a:buNone/>
              <a:defRPr sz="3000">
                <a:solidFill>
                  <a:schemeClr val="accent3"/>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5"/>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3973"/>
              </a:buClr>
              <a:buSzPts val="2000"/>
              <a:buNone/>
              <a:defRPr>
                <a:solidFill>
                  <a:srgbClr val="003973"/>
                </a:solidFill>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59" name="Google Shape;59;p1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0" name="Shape 60"/>
        <p:cNvGrpSpPr/>
        <p:nvPr/>
      </p:nvGrpSpPr>
      <p:grpSpPr>
        <a:xfrm>
          <a:off x="0" y="0"/>
          <a:ext cx="0" cy="0"/>
          <a:chOff x="0" y="0"/>
          <a:chExt cx="0" cy="0"/>
        </a:xfrm>
      </p:grpSpPr>
      <p:sp>
        <p:nvSpPr>
          <p:cNvPr id="61" name="Google Shape;61;p16"/>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62" name="Google Shape;62;p16"/>
          <p:cNvSpPr txBox="1"/>
          <p:nvPr>
            <p:ph idx="1" type="body"/>
          </p:nvPr>
        </p:nvSpPr>
        <p:spPr>
          <a:xfrm>
            <a:off x="786137" y="1200150"/>
            <a:ext cx="3675300" cy="3725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Clr>
                <a:srgbClr val="003973"/>
              </a:buClr>
              <a:buSzPts val="2000"/>
              <a:buChar char="◎"/>
              <a:defRPr sz="2000"/>
            </a:lvl1pPr>
            <a:lvl2pPr indent="-355600" lvl="1" marL="914400" algn="l">
              <a:lnSpc>
                <a:spcPct val="100000"/>
              </a:lnSpc>
              <a:spcBef>
                <a:spcPts val="0"/>
              </a:spcBef>
              <a:spcAft>
                <a:spcPts val="0"/>
              </a:spcAft>
              <a:buClr>
                <a:srgbClr val="003973"/>
              </a:buClr>
              <a:buSzPts val="2000"/>
              <a:buChar char="○"/>
              <a:defRPr sz="2000"/>
            </a:lvl2pPr>
            <a:lvl3pPr indent="-355600" lvl="2" marL="1371600" algn="l">
              <a:lnSpc>
                <a:spcPct val="100000"/>
              </a:lnSpc>
              <a:spcBef>
                <a:spcPts val="0"/>
              </a:spcBef>
              <a:spcAft>
                <a:spcPts val="0"/>
              </a:spcAft>
              <a:buClr>
                <a:srgbClr val="003973"/>
              </a:buClr>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3" name="Google Shape;63;p16"/>
          <p:cNvSpPr txBox="1"/>
          <p:nvPr>
            <p:ph idx="2" type="body"/>
          </p:nvPr>
        </p:nvSpPr>
        <p:spPr>
          <a:xfrm>
            <a:off x="4682659" y="1200150"/>
            <a:ext cx="3675300" cy="3725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Clr>
                <a:srgbClr val="003973"/>
              </a:buClr>
              <a:buSzPts val="2000"/>
              <a:buChar char="◎"/>
              <a:defRPr sz="2000"/>
            </a:lvl1pPr>
            <a:lvl2pPr indent="-355600" lvl="1" marL="914400" algn="l">
              <a:lnSpc>
                <a:spcPct val="100000"/>
              </a:lnSpc>
              <a:spcBef>
                <a:spcPts val="0"/>
              </a:spcBef>
              <a:spcAft>
                <a:spcPts val="0"/>
              </a:spcAft>
              <a:buClr>
                <a:srgbClr val="003973"/>
              </a:buClr>
              <a:buSzPts val="2000"/>
              <a:buChar char="○"/>
              <a:defRPr sz="2000"/>
            </a:lvl2pPr>
            <a:lvl3pPr indent="-355600" lvl="2" marL="1371600" algn="l">
              <a:lnSpc>
                <a:spcPct val="100000"/>
              </a:lnSpc>
              <a:spcBef>
                <a:spcPts val="0"/>
              </a:spcBef>
              <a:spcAft>
                <a:spcPts val="0"/>
              </a:spcAft>
              <a:buClr>
                <a:srgbClr val="003973"/>
              </a:buClr>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4" name="Google Shape;64;p16"/>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7"/>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8"/>
          <p:cNvSpPr txBox="1"/>
          <p:nvPr>
            <p:ph type="ctrTitle"/>
          </p:nvPr>
        </p:nvSpPr>
        <p:spPr>
          <a:xfrm>
            <a:off x="1700185" y="1991850"/>
            <a:ext cx="5807400" cy="115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5800"/>
              <a:buNone/>
              <a:defRPr b="1" sz="5800"/>
            </a:lvl1pPr>
            <a:lvl2pPr lvl="1" algn="l">
              <a:lnSpc>
                <a:spcPct val="100000"/>
              </a:lnSpc>
              <a:spcBef>
                <a:spcPts val="0"/>
              </a:spcBef>
              <a:spcAft>
                <a:spcPts val="0"/>
              </a:spcAft>
              <a:buSzPts val="5800"/>
              <a:buNone/>
              <a:defRPr b="1" sz="5800"/>
            </a:lvl2pPr>
            <a:lvl3pPr lvl="2" algn="l">
              <a:lnSpc>
                <a:spcPct val="100000"/>
              </a:lnSpc>
              <a:spcBef>
                <a:spcPts val="0"/>
              </a:spcBef>
              <a:spcAft>
                <a:spcPts val="0"/>
              </a:spcAft>
              <a:buSzPts val="5800"/>
              <a:buNone/>
              <a:defRPr b="1" sz="5800"/>
            </a:lvl3pPr>
            <a:lvl4pPr lvl="3" algn="l">
              <a:lnSpc>
                <a:spcPct val="100000"/>
              </a:lnSpc>
              <a:spcBef>
                <a:spcPts val="0"/>
              </a:spcBef>
              <a:spcAft>
                <a:spcPts val="0"/>
              </a:spcAft>
              <a:buSzPts val="5800"/>
              <a:buNone/>
              <a:defRPr b="1" sz="5800"/>
            </a:lvl4pPr>
            <a:lvl5pPr lvl="4" algn="l">
              <a:lnSpc>
                <a:spcPct val="100000"/>
              </a:lnSpc>
              <a:spcBef>
                <a:spcPts val="0"/>
              </a:spcBef>
              <a:spcAft>
                <a:spcPts val="0"/>
              </a:spcAft>
              <a:buSzPts val="5800"/>
              <a:buNone/>
              <a:defRPr b="1" sz="5800"/>
            </a:lvl5pPr>
            <a:lvl6pPr lvl="5" algn="l">
              <a:lnSpc>
                <a:spcPct val="100000"/>
              </a:lnSpc>
              <a:spcBef>
                <a:spcPts val="0"/>
              </a:spcBef>
              <a:spcAft>
                <a:spcPts val="0"/>
              </a:spcAft>
              <a:buSzPts val="5800"/>
              <a:buNone/>
              <a:defRPr b="1" sz="5800"/>
            </a:lvl6pPr>
            <a:lvl7pPr lvl="6" algn="l">
              <a:lnSpc>
                <a:spcPct val="100000"/>
              </a:lnSpc>
              <a:spcBef>
                <a:spcPts val="0"/>
              </a:spcBef>
              <a:spcAft>
                <a:spcPts val="0"/>
              </a:spcAft>
              <a:buSzPts val="5800"/>
              <a:buNone/>
              <a:defRPr b="1" sz="5800"/>
            </a:lvl7pPr>
            <a:lvl8pPr lvl="7" algn="l">
              <a:lnSpc>
                <a:spcPct val="100000"/>
              </a:lnSpc>
              <a:spcBef>
                <a:spcPts val="0"/>
              </a:spcBef>
              <a:spcAft>
                <a:spcPts val="0"/>
              </a:spcAft>
              <a:buSzPts val="5800"/>
              <a:buNone/>
              <a:defRPr b="1" sz="5800"/>
            </a:lvl8pPr>
            <a:lvl9pPr lvl="8" algn="l">
              <a:lnSpc>
                <a:spcPct val="100000"/>
              </a:lnSpc>
              <a:spcBef>
                <a:spcPts val="0"/>
              </a:spcBef>
              <a:spcAft>
                <a:spcPts val="0"/>
              </a:spcAft>
              <a:buSzPts val="5800"/>
              <a:buNone/>
              <a:defRPr b="1" sz="5800"/>
            </a:lvl9pPr>
          </a:lstStyle>
          <a:p/>
        </p:txBody>
      </p:sp>
      <p:sp>
        <p:nvSpPr>
          <p:cNvPr id="69" name="Google Shape;69;p18"/>
          <p:cNvSpPr/>
          <p:nvPr/>
        </p:nvSpPr>
        <p:spPr>
          <a:xfrm>
            <a:off x="7337531" y="4630074"/>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8"/>
          <p:cNvSpPr/>
          <p:nvPr/>
        </p:nvSpPr>
        <p:spPr>
          <a:xfrm>
            <a:off x="7790243" y="4182401"/>
            <a:ext cx="96300" cy="96000"/>
          </a:xfrm>
          <a:prstGeom prst="ellipse">
            <a:avLst/>
          </a:prstGeom>
          <a:solidFill>
            <a:srgbClr val="003973"/>
          </a:solidFill>
          <a:ln cap="flat" cmpd="sng" w="19050">
            <a:solidFill>
              <a:srgbClr val="00397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8"/>
          <p:cNvSpPr/>
          <p:nvPr/>
        </p:nvSpPr>
        <p:spPr>
          <a:xfrm>
            <a:off x="8893253" y="3333348"/>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8"/>
          <p:cNvSpPr/>
          <p:nvPr/>
        </p:nvSpPr>
        <p:spPr>
          <a:xfrm>
            <a:off x="8771302" y="4923775"/>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8"/>
          <p:cNvSpPr/>
          <p:nvPr/>
        </p:nvSpPr>
        <p:spPr>
          <a:xfrm>
            <a:off x="2386266" y="508134"/>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p:nvPr/>
        </p:nvSpPr>
        <p:spPr>
          <a:xfrm>
            <a:off x="479460" y="2703980"/>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8"/>
          <p:cNvSpPr/>
          <p:nvPr/>
        </p:nvSpPr>
        <p:spPr>
          <a:xfrm>
            <a:off x="261540" y="643097"/>
            <a:ext cx="96300" cy="960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8"/>
          <p:cNvSpPr/>
          <p:nvPr/>
        </p:nvSpPr>
        <p:spPr>
          <a:xfrm>
            <a:off x="507235" y="1080863"/>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8"/>
          <p:cNvSpPr/>
          <p:nvPr/>
        </p:nvSpPr>
        <p:spPr>
          <a:xfrm>
            <a:off x="8314019" y="3625322"/>
            <a:ext cx="144300" cy="1440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8"/>
          <p:cNvSpPr/>
          <p:nvPr/>
        </p:nvSpPr>
        <p:spPr>
          <a:xfrm>
            <a:off x="8882858" y="4186761"/>
            <a:ext cx="144300" cy="1440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8"/>
          <p:cNvSpPr/>
          <p:nvPr/>
        </p:nvSpPr>
        <p:spPr>
          <a:xfrm>
            <a:off x="158313" y="1596559"/>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8"/>
          <p:cNvSpPr/>
          <p:nvPr/>
        </p:nvSpPr>
        <p:spPr>
          <a:xfrm>
            <a:off x="1396483" y="226428"/>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8"/>
          <p:cNvSpPr/>
          <p:nvPr/>
        </p:nvSpPr>
        <p:spPr>
          <a:xfrm>
            <a:off x="617492" y="2000594"/>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8"/>
          <p:cNvSpPr/>
          <p:nvPr/>
        </p:nvSpPr>
        <p:spPr>
          <a:xfrm>
            <a:off x="3425273" y="387880"/>
            <a:ext cx="57600" cy="57600"/>
          </a:xfrm>
          <a:prstGeom prst="ellipse">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8"/>
          <p:cNvSpPr/>
          <p:nvPr/>
        </p:nvSpPr>
        <p:spPr>
          <a:xfrm>
            <a:off x="8014029" y="4567546"/>
            <a:ext cx="192600" cy="1923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84" name="Shape 84"/>
        <p:cNvGrpSpPr/>
        <p:nvPr/>
      </p:nvGrpSpPr>
      <p:grpSpPr>
        <a:xfrm>
          <a:off x="0" y="0"/>
          <a:ext cx="0" cy="0"/>
          <a:chOff x="0" y="0"/>
          <a:chExt cx="0" cy="0"/>
        </a:xfrm>
      </p:grpSpPr>
      <p:pic>
        <p:nvPicPr>
          <p:cNvPr id="85" name="Google Shape;85;p19"/>
          <p:cNvPicPr preferRelativeResize="0"/>
          <p:nvPr/>
        </p:nvPicPr>
        <p:blipFill rotWithShape="1">
          <a:blip r:embed="rId2">
            <a:alphaModFix/>
          </a:blip>
          <a:srcRect b="0" l="19" r="19" t="0"/>
          <a:stretch/>
        </p:blipFill>
        <p:spPr>
          <a:xfrm flipH="1" rot="10800000">
            <a:off x="5952" y="0"/>
            <a:ext cx="9140602" cy="5143500"/>
          </a:xfrm>
          <a:prstGeom prst="rect">
            <a:avLst/>
          </a:prstGeom>
          <a:noFill/>
          <a:ln>
            <a:noFill/>
          </a:ln>
        </p:spPr>
      </p:pic>
      <p:sp>
        <p:nvSpPr>
          <p:cNvPr id="86" name="Google Shape;86;p19"/>
          <p:cNvSpPr txBox="1"/>
          <p:nvPr>
            <p:ph idx="1" type="body"/>
          </p:nvPr>
        </p:nvSpPr>
        <p:spPr>
          <a:xfrm>
            <a:off x="1215300" y="1723650"/>
            <a:ext cx="6713400" cy="819900"/>
          </a:xfrm>
          <a:prstGeom prst="rect">
            <a:avLst/>
          </a:prstGeom>
          <a:noFill/>
          <a:ln>
            <a:noFill/>
          </a:ln>
        </p:spPr>
        <p:txBody>
          <a:bodyPr anchorCtr="0" anchor="t" bIns="91425" lIns="91425" spcFirstLastPara="1" rIns="91425" wrap="square" tIns="91425">
            <a:noAutofit/>
          </a:bodyPr>
          <a:lstStyle>
            <a:lvl1pPr indent="-457200" lvl="0" marL="457200" algn="ctr">
              <a:lnSpc>
                <a:spcPct val="100000"/>
              </a:lnSpc>
              <a:spcBef>
                <a:spcPts val="600"/>
              </a:spcBef>
              <a:spcAft>
                <a:spcPts val="0"/>
              </a:spcAft>
              <a:buClr>
                <a:srgbClr val="003973"/>
              </a:buClr>
              <a:buSzPts val="3600"/>
              <a:buChar char="◎"/>
              <a:defRPr i="1" sz="3600"/>
            </a:lvl1pPr>
            <a:lvl2pPr indent="-457200" lvl="1" marL="914400" algn="ctr">
              <a:lnSpc>
                <a:spcPct val="100000"/>
              </a:lnSpc>
              <a:spcBef>
                <a:spcPts val="0"/>
              </a:spcBef>
              <a:spcAft>
                <a:spcPts val="0"/>
              </a:spcAft>
              <a:buClr>
                <a:schemeClr val="dk1"/>
              </a:buClr>
              <a:buSzPts val="3600"/>
              <a:buChar char="○"/>
              <a:defRPr i="1" sz="3600"/>
            </a:lvl2pPr>
            <a:lvl3pPr indent="-457200" lvl="2" marL="1371600" algn="ctr">
              <a:lnSpc>
                <a:spcPct val="100000"/>
              </a:lnSpc>
              <a:spcBef>
                <a:spcPts val="0"/>
              </a:spcBef>
              <a:spcAft>
                <a:spcPts val="0"/>
              </a:spcAft>
              <a:buClr>
                <a:srgbClr val="003973"/>
              </a:buClr>
              <a:buSzPts val="3600"/>
              <a:buChar char="◉"/>
              <a:defRPr i="1" sz="3600"/>
            </a:lvl3pPr>
            <a:lvl4pPr indent="-457200" lvl="3" marL="1828800" algn="ctr">
              <a:lnSpc>
                <a:spcPct val="100000"/>
              </a:lnSpc>
              <a:spcBef>
                <a:spcPts val="0"/>
              </a:spcBef>
              <a:spcAft>
                <a:spcPts val="0"/>
              </a:spcAft>
              <a:buSzPts val="3600"/>
              <a:buChar char="●"/>
              <a:defRPr i="1" sz="3600"/>
            </a:lvl4pPr>
            <a:lvl5pPr indent="-457200" lvl="4" marL="2286000" algn="ctr">
              <a:lnSpc>
                <a:spcPct val="100000"/>
              </a:lnSpc>
              <a:spcBef>
                <a:spcPts val="0"/>
              </a:spcBef>
              <a:spcAft>
                <a:spcPts val="0"/>
              </a:spcAft>
              <a:buSzPts val="3600"/>
              <a:buChar char="○"/>
              <a:defRPr i="1" sz="3600"/>
            </a:lvl5pPr>
            <a:lvl6pPr indent="-457200" lvl="5" marL="2743200" algn="ctr">
              <a:lnSpc>
                <a:spcPct val="100000"/>
              </a:lnSpc>
              <a:spcBef>
                <a:spcPts val="0"/>
              </a:spcBef>
              <a:spcAft>
                <a:spcPts val="0"/>
              </a:spcAft>
              <a:buSzPts val="3600"/>
              <a:buChar char="■"/>
              <a:defRPr i="1" sz="3600"/>
            </a:lvl6pPr>
            <a:lvl7pPr indent="-457200" lvl="6" marL="3200400" algn="ctr">
              <a:lnSpc>
                <a:spcPct val="100000"/>
              </a:lnSpc>
              <a:spcBef>
                <a:spcPts val="0"/>
              </a:spcBef>
              <a:spcAft>
                <a:spcPts val="0"/>
              </a:spcAft>
              <a:buSzPts val="3600"/>
              <a:buChar char="●"/>
              <a:defRPr i="1" sz="3600"/>
            </a:lvl7pPr>
            <a:lvl8pPr indent="-457200" lvl="7" marL="3657600" algn="ctr">
              <a:lnSpc>
                <a:spcPct val="100000"/>
              </a:lnSpc>
              <a:spcBef>
                <a:spcPts val="0"/>
              </a:spcBef>
              <a:spcAft>
                <a:spcPts val="0"/>
              </a:spcAft>
              <a:buSzPts val="3600"/>
              <a:buChar char="○"/>
              <a:defRPr i="1" sz="3600"/>
            </a:lvl8pPr>
            <a:lvl9pPr indent="-457200" lvl="8" marL="4114800" algn="ctr">
              <a:lnSpc>
                <a:spcPct val="100000"/>
              </a:lnSpc>
              <a:spcBef>
                <a:spcPts val="0"/>
              </a:spcBef>
              <a:spcAft>
                <a:spcPts val="0"/>
              </a:spcAft>
              <a:buSzPts val="3600"/>
              <a:buChar char="■"/>
              <a:defRPr i="1" sz="3600"/>
            </a:lvl9pPr>
          </a:lstStyle>
          <a:p/>
        </p:txBody>
      </p:sp>
      <p:grpSp>
        <p:nvGrpSpPr>
          <p:cNvPr id="87" name="Google Shape;87;p19"/>
          <p:cNvGrpSpPr/>
          <p:nvPr/>
        </p:nvGrpSpPr>
        <p:grpSpPr>
          <a:xfrm>
            <a:off x="3839646" y="782918"/>
            <a:ext cx="1464573" cy="842707"/>
            <a:chOff x="3593400" y="1729675"/>
            <a:chExt cx="1957200" cy="1123610"/>
          </a:xfrm>
        </p:grpSpPr>
        <p:sp>
          <p:nvSpPr>
            <p:cNvPr id="88" name="Google Shape;88;p19"/>
            <p:cNvSpPr txBox="1"/>
            <p:nvPr/>
          </p:nvSpPr>
          <p:spPr>
            <a:xfrm>
              <a:off x="3593400" y="1729675"/>
              <a:ext cx="1957200" cy="87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pt-PT" sz="6000" u="none" cap="none" strike="noStrike">
                  <a:solidFill>
                    <a:schemeClr val="accent1"/>
                  </a:solidFill>
                  <a:latin typeface="Source Sans Pro"/>
                  <a:ea typeface="Source Sans Pro"/>
                  <a:cs typeface="Source Sans Pro"/>
                  <a:sym typeface="Source Sans Pro"/>
                </a:rPr>
                <a:t>“</a:t>
              </a:r>
              <a:endParaRPr b="1" i="0" sz="6000" u="none" cap="none" strike="noStrike">
                <a:solidFill>
                  <a:schemeClr val="accent1"/>
                </a:solidFill>
                <a:latin typeface="Source Sans Pro"/>
                <a:ea typeface="Source Sans Pro"/>
                <a:cs typeface="Source Sans Pro"/>
                <a:sym typeface="Source Sans Pro"/>
              </a:endParaRPr>
            </a:p>
          </p:txBody>
        </p:sp>
        <p:sp>
          <p:nvSpPr>
            <p:cNvPr id="89" name="Google Shape;89;p19"/>
            <p:cNvSpPr/>
            <p:nvPr/>
          </p:nvSpPr>
          <p:spPr>
            <a:xfrm>
              <a:off x="4025400" y="1760085"/>
              <a:ext cx="1093200" cy="1093200"/>
            </a:xfrm>
            <a:prstGeom prst="ellipse">
              <a:avLst/>
            </a:prstGeom>
            <a:noFill/>
            <a:ln cap="flat" cmpd="sng" w="9525">
              <a:solidFill>
                <a:srgbClr val="CFD8D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9"/>
            <p:cNvSpPr/>
            <p:nvPr/>
          </p:nvSpPr>
          <p:spPr>
            <a:xfrm>
              <a:off x="4190700" y="1925385"/>
              <a:ext cx="762600" cy="762600"/>
            </a:xfrm>
            <a:prstGeom prst="ellipse">
              <a:avLst/>
            </a:prstGeom>
            <a:noFill/>
            <a:ln cap="flat" cmpd="sng" w="19050">
              <a:solidFill>
                <a:srgbClr val="CFD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973"/>
                </a:solidFill>
                <a:latin typeface="Arial"/>
                <a:ea typeface="Arial"/>
                <a:cs typeface="Arial"/>
                <a:sym typeface="Arial"/>
              </a:endParaRPr>
            </a:p>
          </p:txBody>
        </p:sp>
      </p:grpSp>
      <p:cxnSp>
        <p:nvCxnSpPr>
          <p:cNvPr id="91" name="Google Shape;91;p19"/>
          <p:cNvCxnSpPr>
            <a:endCxn id="89" idx="1"/>
          </p:cNvCxnSpPr>
          <p:nvPr/>
        </p:nvCxnSpPr>
        <p:spPr>
          <a:xfrm>
            <a:off x="3750511" y="390297"/>
            <a:ext cx="532200" cy="535500"/>
          </a:xfrm>
          <a:prstGeom prst="straightConnector1">
            <a:avLst/>
          </a:prstGeom>
          <a:noFill/>
          <a:ln cap="flat" cmpd="sng" w="9525">
            <a:solidFill>
              <a:srgbClr val="CFD8DC"/>
            </a:solidFill>
            <a:prstDash val="solid"/>
            <a:round/>
            <a:headEnd len="sm" w="sm" type="none"/>
            <a:tailEnd len="sm" w="sm" type="none"/>
          </a:ln>
        </p:spPr>
      </p:cxnSp>
      <p:cxnSp>
        <p:nvCxnSpPr>
          <p:cNvPr id="92" name="Google Shape;92;p19"/>
          <p:cNvCxnSpPr/>
          <p:nvPr/>
        </p:nvCxnSpPr>
        <p:spPr>
          <a:xfrm rot="10800000">
            <a:off x="4362902" y="436125"/>
            <a:ext cx="209100" cy="369600"/>
          </a:xfrm>
          <a:prstGeom prst="straightConnector1">
            <a:avLst/>
          </a:prstGeom>
          <a:noFill/>
          <a:ln cap="flat" cmpd="sng" w="9525">
            <a:solidFill>
              <a:srgbClr val="CFD8DC"/>
            </a:solidFill>
            <a:prstDash val="solid"/>
            <a:round/>
            <a:headEnd len="sm" w="sm" type="none"/>
            <a:tailEnd len="sm" w="sm" type="none"/>
          </a:ln>
        </p:spPr>
      </p:cxnSp>
      <p:cxnSp>
        <p:nvCxnSpPr>
          <p:cNvPr id="93" name="Google Shape;93;p19"/>
          <p:cNvCxnSpPr/>
          <p:nvPr/>
        </p:nvCxnSpPr>
        <p:spPr>
          <a:xfrm flipH="1" rot="10800000">
            <a:off x="4704510" y="351930"/>
            <a:ext cx="347100" cy="474600"/>
          </a:xfrm>
          <a:prstGeom prst="straightConnector1">
            <a:avLst/>
          </a:prstGeom>
          <a:noFill/>
          <a:ln cap="flat" cmpd="sng" w="9525">
            <a:solidFill>
              <a:srgbClr val="CFD8DC"/>
            </a:solidFill>
            <a:prstDash val="solid"/>
            <a:round/>
            <a:headEnd len="sm" w="sm" type="none"/>
            <a:tailEnd len="sm" w="sm" type="none"/>
          </a:ln>
        </p:spPr>
      </p:cxnSp>
      <p:sp>
        <p:nvSpPr>
          <p:cNvPr id="94" name="Google Shape;94;p19"/>
          <p:cNvSpPr txBox="1"/>
          <p:nvPr>
            <p:ph idx="12" type="sldNum"/>
          </p:nvPr>
        </p:nvSpPr>
        <p:spPr>
          <a:xfrm>
            <a:off x="-87" y="4749844"/>
            <a:ext cx="91440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chemeClr val="accent1"/>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95" name="Shape 95"/>
        <p:cNvGrpSpPr/>
        <p:nvPr/>
      </p:nvGrpSpPr>
      <p:grpSpPr>
        <a:xfrm>
          <a:off x="0" y="0"/>
          <a:ext cx="0" cy="0"/>
          <a:chOff x="0" y="0"/>
          <a:chExt cx="0" cy="0"/>
        </a:xfrm>
      </p:grpSpPr>
      <p:sp>
        <p:nvSpPr>
          <p:cNvPr id="96" name="Google Shape;96;p20"/>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97" name="Google Shape;97;p20"/>
          <p:cNvSpPr txBox="1"/>
          <p:nvPr>
            <p:ph idx="1" type="body"/>
          </p:nvPr>
        </p:nvSpPr>
        <p:spPr>
          <a:xfrm>
            <a:off x="786150" y="1261700"/>
            <a:ext cx="7571700" cy="35736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Clr>
                <a:srgbClr val="003973"/>
              </a:buClr>
              <a:buSzPts val="2400"/>
              <a:buChar char="◎"/>
              <a:defRPr sz="2400"/>
            </a:lvl1pPr>
            <a:lvl2pPr indent="-381000" lvl="1" marL="914400" algn="l">
              <a:lnSpc>
                <a:spcPct val="100000"/>
              </a:lnSpc>
              <a:spcBef>
                <a:spcPts val="0"/>
              </a:spcBef>
              <a:spcAft>
                <a:spcPts val="0"/>
              </a:spcAft>
              <a:buClr>
                <a:srgbClr val="003973"/>
              </a:buClr>
              <a:buSzPts val="2400"/>
              <a:buChar char="○"/>
              <a:defRPr/>
            </a:lvl2pPr>
            <a:lvl3pPr indent="-381000" lvl="2" marL="1371600" algn="l">
              <a:lnSpc>
                <a:spcPct val="100000"/>
              </a:lnSpc>
              <a:spcBef>
                <a:spcPts val="0"/>
              </a:spcBef>
              <a:spcAft>
                <a:spcPts val="0"/>
              </a:spcAft>
              <a:buClr>
                <a:srgbClr val="003973"/>
              </a:buClr>
              <a:buSzPts val="2400"/>
              <a:buChar char="◉"/>
              <a:defRPr/>
            </a:lvl3pPr>
            <a:lvl4pPr indent="-381000" lvl="3" marL="1828800" algn="l">
              <a:lnSpc>
                <a:spcPct val="100000"/>
              </a:lnSpc>
              <a:spcBef>
                <a:spcPts val="0"/>
              </a:spcBef>
              <a:spcAft>
                <a:spcPts val="0"/>
              </a:spcAft>
              <a:buSzPts val="2400"/>
              <a:buChar char="●"/>
              <a:defRPr sz="2400"/>
            </a:lvl4pPr>
            <a:lvl5pPr indent="-381000" lvl="4" marL="2286000" algn="l">
              <a:lnSpc>
                <a:spcPct val="100000"/>
              </a:lnSpc>
              <a:spcBef>
                <a:spcPts val="0"/>
              </a:spcBef>
              <a:spcAft>
                <a:spcPts val="0"/>
              </a:spcAft>
              <a:buSzPts val="2400"/>
              <a:buChar char="○"/>
              <a:defRPr sz="2400"/>
            </a:lvl5pPr>
            <a:lvl6pPr indent="-381000" lvl="5" marL="2743200" algn="l">
              <a:lnSpc>
                <a:spcPct val="100000"/>
              </a:lnSpc>
              <a:spcBef>
                <a:spcPts val="0"/>
              </a:spcBef>
              <a:spcAft>
                <a:spcPts val="0"/>
              </a:spcAft>
              <a:buSzPts val="2400"/>
              <a:buChar char="■"/>
              <a:defRPr sz="2400"/>
            </a:lvl6pPr>
            <a:lvl7pPr indent="-381000" lvl="6" marL="3200400" algn="l">
              <a:lnSpc>
                <a:spcPct val="100000"/>
              </a:lnSpc>
              <a:spcBef>
                <a:spcPts val="0"/>
              </a:spcBef>
              <a:spcAft>
                <a:spcPts val="0"/>
              </a:spcAft>
              <a:buSzPts val="2400"/>
              <a:buChar char="●"/>
              <a:defRPr sz="2400"/>
            </a:lvl7pPr>
            <a:lvl8pPr indent="-381000" lvl="7" marL="3657600" algn="l">
              <a:lnSpc>
                <a:spcPct val="100000"/>
              </a:lnSpc>
              <a:spcBef>
                <a:spcPts val="0"/>
              </a:spcBef>
              <a:spcAft>
                <a:spcPts val="0"/>
              </a:spcAft>
              <a:buSzPts val="2400"/>
              <a:buChar char="○"/>
              <a:defRPr sz="2400"/>
            </a:lvl8pPr>
            <a:lvl9pPr indent="-381000" lvl="8" marL="4114800" algn="l">
              <a:lnSpc>
                <a:spcPct val="100000"/>
              </a:lnSpc>
              <a:spcBef>
                <a:spcPts val="0"/>
              </a:spcBef>
              <a:spcAft>
                <a:spcPts val="0"/>
              </a:spcAft>
              <a:buSzPts val="2400"/>
              <a:buChar char="■"/>
              <a:defRPr sz="2400"/>
            </a:lvl9pPr>
          </a:lstStyle>
          <a:p/>
        </p:txBody>
      </p:sp>
      <p:sp>
        <p:nvSpPr>
          <p:cNvPr id="98" name="Google Shape;98;p20"/>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9" name="Shape 99"/>
        <p:cNvGrpSpPr/>
        <p:nvPr/>
      </p:nvGrpSpPr>
      <p:grpSpPr>
        <a:xfrm>
          <a:off x="0" y="0"/>
          <a:ext cx="0" cy="0"/>
          <a:chOff x="0" y="0"/>
          <a:chExt cx="0" cy="0"/>
        </a:xfrm>
      </p:grpSpPr>
      <p:sp>
        <p:nvSpPr>
          <p:cNvPr id="100" name="Google Shape;100;p21"/>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1" name="Google Shape;101;p21"/>
          <p:cNvSpPr txBox="1"/>
          <p:nvPr>
            <p:ph idx="1" type="body"/>
          </p:nvPr>
        </p:nvSpPr>
        <p:spPr>
          <a:xfrm>
            <a:off x="786150" y="1200150"/>
            <a:ext cx="2419800" cy="3725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Clr>
                <a:srgbClr val="003973"/>
              </a:buClr>
              <a:buSzPts val="1800"/>
              <a:buChar char="◎"/>
              <a:defRPr sz="1800"/>
            </a:lvl1pPr>
            <a:lvl2pPr indent="-342900" lvl="1" marL="914400" algn="l">
              <a:lnSpc>
                <a:spcPct val="100000"/>
              </a:lnSpc>
              <a:spcBef>
                <a:spcPts val="0"/>
              </a:spcBef>
              <a:spcAft>
                <a:spcPts val="0"/>
              </a:spcAft>
              <a:buClr>
                <a:srgbClr val="003973"/>
              </a:buClr>
              <a:buSzPts val="1800"/>
              <a:buChar char="○"/>
              <a:defRPr sz="1800"/>
            </a:lvl2pPr>
            <a:lvl3pPr indent="-342900" lvl="2" marL="1371600" algn="l">
              <a:lnSpc>
                <a:spcPct val="100000"/>
              </a:lnSpc>
              <a:spcBef>
                <a:spcPts val="0"/>
              </a:spcBef>
              <a:spcAft>
                <a:spcPts val="0"/>
              </a:spcAft>
              <a:buClr>
                <a:srgbClr val="003973"/>
              </a:buClr>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02" name="Google Shape;102;p21"/>
          <p:cNvSpPr txBox="1"/>
          <p:nvPr>
            <p:ph idx="2" type="body"/>
          </p:nvPr>
        </p:nvSpPr>
        <p:spPr>
          <a:xfrm>
            <a:off x="3329992" y="1200150"/>
            <a:ext cx="2419800" cy="3725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03" name="Google Shape;103;p21"/>
          <p:cNvSpPr txBox="1"/>
          <p:nvPr>
            <p:ph idx="3" type="body"/>
          </p:nvPr>
        </p:nvSpPr>
        <p:spPr>
          <a:xfrm>
            <a:off x="5873834" y="1200150"/>
            <a:ext cx="2419800" cy="3725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04" name="Google Shape;104;p21"/>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22"/>
          <p:cNvSpPr txBox="1"/>
          <p:nvPr>
            <p:ph idx="1" type="body"/>
          </p:nvPr>
        </p:nvSpPr>
        <p:spPr>
          <a:xfrm>
            <a:off x="457200" y="4055343"/>
            <a:ext cx="8229600" cy="3687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800"/>
              <a:buNone/>
              <a:defRPr sz="1800"/>
            </a:lvl1pPr>
          </a:lstStyle>
          <a:p/>
        </p:txBody>
      </p:sp>
      <p:sp>
        <p:nvSpPr>
          <p:cNvPr id="107" name="Google Shape;107;p22"/>
          <p:cNvSpPr txBox="1"/>
          <p:nvPr>
            <p:ph idx="12" type="sldNum"/>
          </p:nvPr>
        </p:nvSpPr>
        <p:spPr>
          <a:xfrm>
            <a:off x="-92" y="4749844"/>
            <a:ext cx="91440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1pPr>
            <a:lvl2pPr indent="0" lvl="1"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2pPr>
            <a:lvl3pPr indent="0" lvl="2"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3pPr>
            <a:lvl4pPr indent="0" lvl="3"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4pPr>
            <a:lvl5pPr indent="0" lvl="4"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5pPr>
            <a:lvl6pPr indent="0" lvl="5"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6pPr>
            <a:lvl7pPr indent="0" lvl="6"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7pPr>
            <a:lvl8pPr indent="0" lvl="7"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8pPr>
            <a:lvl9pPr indent="0" lvl="8" marL="0" marR="0" algn="ct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mplete pattern">
  <p:cSld name="BLANK_1">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23"/>
          <p:cNvSpPr/>
          <p:nvPr/>
        </p:nvSpPr>
        <p:spPr>
          <a:xfrm>
            <a:off x="-26550" y="-14850"/>
            <a:ext cx="9197100" cy="5173200"/>
          </a:xfrm>
          <a:prstGeom prst="rect">
            <a:avLst/>
          </a:prstGeom>
          <a:solidFill>
            <a:srgbClr val="CFD8DC">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3973"/>
              </a:buClr>
              <a:buSzPts val="2000"/>
              <a:buFont typeface="Roboto Slab"/>
              <a:buNone/>
              <a:defRPr b="0" i="0" sz="2000" u="none" cap="none" strike="noStrike">
                <a:solidFill>
                  <a:srgbClr val="003973"/>
                </a:solidFill>
                <a:latin typeface="Roboto Slab"/>
                <a:ea typeface="Roboto Slab"/>
                <a:cs typeface="Roboto Slab"/>
                <a:sym typeface="Roboto Slab"/>
              </a:defRPr>
            </a:lvl1pPr>
            <a:lvl2pPr lvl="1"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2pPr>
            <a:lvl3pPr lvl="2"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3pPr>
            <a:lvl4pPr lvl="3"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4pPr>
            <a:lvl5pPr lvl="4"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5pPr>
            <a:lvl6pPr lvl="5"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6pPr>
            <a:lvl7pPr lvl="6"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7pPr>
            <a:lvl8pPr lvl="7"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8pPr>
            <a:lvl9pPr lvl="8" marR="0" rtl="0" algn="l">
              <a:lnSpc>
                <a:spcPct val="100000"/>
              </a:lnSpc>
              <a:spcBef>
                <a:spcPts val="0"/>
              </a:spcBef>
              <a:spcAft>
                <a:spcPts val="0"/>
              </a:spcAft>
              <a:buClr>
                <a:schemeClr val="accent1"/>
              </a:buClr>
              <a:buSzPts val="2000"/>
              <a:buFont typeface="Roboto Slab"/>
              <a:buNone/>
              <a:defRPr b="0" i="0" sz="2000" u="none" cap="none" strike="noStrike">
                <a:solidFill>
                  <a:schemeClr val="accent1"/>
                </a:solidFill>
                <a:latin typeface="Roboto Slab"/>
                <a:ea typeface="Roboto Slab"/>
                <a:cs typeface="Roboto Slab"/>
                <a:sym typeface="Roboto Slab"/>
              </a:defRPr>
            </a:lvl9pPr>
          </a:lstStyle>
          <a:p/>
        </p:txBody>
      </p:sp>
      <p:sp>
        <p:nvSpPr>
          <p:cNvPr id="52" name="Google Shape;52;p13"/>
          <p:cNvSpPr txBox="1"/>
          <p:nvPr>
            <p:ph idx="1" type="body"/>
          </p:nvPr>
        </p:nvSpPr>
        <p:spPr>
          <a:xfrm>
            <a:off x="786150" y="1261700"/>
            <a:ext cx="7571700" cy="35736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003973"/>
              </a:buClr>
              <a:buSzPts val="3000"/>
              <a:buFont typeface="Source Sans Pro"/>
              <a:buChar char="◎"/>
              <a:defRPr b="0" i="0" sz="3000" u="none" cap="none" strike="noStrike">
                <a:solidFill>
                  <a:schemeClr val="dk1"/>
                </a:solidFill>
                <a:latin typeface="Source Sans Pro"/>
                <a:ea typeface="Source Sans Pro"/>
                <a:cs typeface="Source Sans Pro"/>
                <a:sym typeface="Source Sans Pro"/>
              </a:defRPr>
            </a:lvl1pPr>
            <a:lvl2pPr indent="-381000" lvl="1" marL="914400" marR="0" rtl="0" algn="l">
              <a:lnSpc>
                <a:spcPct val="100000"/>
              </a:lnSpc>
              <a:spcBef>
                <a:spcPts val="0"/>
              </a:spcBef>
              <a:spcAft>
                <a:spcPts val="0"/>
              </a:spcAft>
              <a:buClr>
                <a:srgbClr val="003973"/>
              </a:buClr>
              <a:buSzPts val="2400"/>
              <a:buFont typeface="Source Sans Pro"/>
              <a:buChar char="○"/>
              <a:defRPr b="0" i="0" sz="24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00000"/>
              </a:lnSpc>
              <a:spcBef>
                <a:spcPts val="0"/>
              </a:spcBef>
              <a:spcAft>
                <a:spcPts val="0"/>
              </a:spcAft>
              <a:buClr>
                <a:srgbClr val="003973"/>
              </a:buClr>
              <a:buSzPts val="2400"/>
              <a:buFont typeface="Source Sans Pro"/>
              <a:buChar char="◉"/>
              <a:defRPr b="0" i="0" sz="2400" u="none" cap="none" strike="noStrike">
                <a:solidFill>
                  <a:schemeClr val="dk1"/>
                </a:solidFill>
                <a:latin typeface="Source Sans Pro"/>
                <a:ea typeface="Source Sans Pro"/>
                <a:cs typeface="Source Sans Pro"/>
                <a:sym typeface="Source Sans Pro"/>
              </a:defRPr>
            </a:lvl3pPr>
            <a:lvl4pPr indent="-342900" lvl="3" marL="18288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4pPr>
            <a:lvl5pPr indent="-342900" lvl="4" marL="22860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5pPr>
            <a:lvl6pPr indent="-342900" lvl="5" marL="27432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rgbClr val="003973"/>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pt-PT"/>
              <a:t>‹#›</a:t>
            </a:fld>
            <a:endParaRPr>
              <a:latin typeface="Roboto Slab"/>
              <a:ea typeface="Roboto Slab"/>
              <a:cs typeface="Roboto Slab"/>
              <a:sym typeface="Roboto Slab"/>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drive.google.com/file/d/1clKgHE-GJaw1SkAaMh2s7YOgARbYKTE9/view" TargetMode="External"/><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25.png"/><Relationship Id="rId5"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36.png"/><Relationship Id="rId4" Type="http://schemas.openxmlformats.org/officeDocument/2006/relationships/image" Target="../media/image31.png"/><Relationship Id="rId5" Type="http://schemas.openxmlformats.org/officeDocument/2006/relationships/image" Target="../media/image47.png"/><Relationship Id="rId6" Type="http://schemas.openxmlformats.org/officeDocument/2006/relationships/image" Target="../media/image44.png"/><Relationship Id="rId7" Type="http://schemas.openxmlformats.org/officeDocument/2006/relationships/image" Target="../media/image46.png"/><Relationship Id="rId8"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52.png"/><Relationship Id="rId4" Type="http://schemas.openxmlformats.org/officeDocument/2006/relationships/image" Target="../media/image58.png"/><Relationship Id="rId5"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43.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5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56.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hyperlink" Target="http://drive.google.com/file/d/1evswWSjDyi_5KozP7BzOlCj6PqFwMqQx/view" TargetMode="External"/><Relationship Id="rId4" Type="http://schemas.openxmlformats.org/officeDocument/2006/relationships/image" Target="../media/image5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hyperlink" Target="http://drive.google.com/file/d/1EvLunqsNS1oMk5ErSQQSZupdAvFVWs49/view" TargetMode="External"/><Relationship Id="rId4" Type="http://schemas.openxmlformats.org/officeDocument/2006/relationships/image" Target="../media/image5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4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24"/>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solidFill>
                  <a:schemeClr val="lt1"/>
                </a:solidFill>
              </a:rPr>
              <a:t>‹#›</a:t>
            </a:fld>
            <a:endParaRPr>
              <a:solidFill>
                <a:schemeClr val="lt1"/>
              </a:solidFill>
            </a:endParaRPr>
          </a:p>
        </p:txBody>
      </p:sp>
      <p:sp>
        <p:nvSpPr>
          <p:cNvPr id="116" name="Google Shape;116;p24"/>
          <p:cNvSpPr txBox="1"/>
          <p:nvPr/>
        </p:nvSpPr>
        <p:spPr>
          <a:xfrm>
            <a:off x="1289800" y="1777650"/>
            <a:ext cx="6594300" cy="79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pt-PT" sz="2200">
                <a:solidFill>
                  <a:srgbClr val="003973"/>
                </a:solidFill>
                <a:latin typeface="Roboto Slab"/>
                <a:ea typeface="Roboto Slab"/>
                <a:cs typeface="Roboto Slab"/>
                <a:sym typeface="Roboto Slab"/>
              </a:rPr>
              <a:t>End-to-End Reinforcement Learning for Autonomous Driving in Urban Environments</a:t>
            </a:r>
            <a:endParaRPr sz="400">
              <a:solidFill>
                <a:srgbClr val="003973"/>
              </a:solidFill>
            </a:endParaRPr>
          </a:p>
        </p:txBody>
      </p:sp>
      <p:sp>
        <p:nvSpPr>
          <p:cNvPr id="117" name="Google Shape;117;p24"/>
          <p:cNvSpPr txBox="1"/>
          <p:nvPr/>
        </p:nvSpPr>
        <p:spPr>
          <a:xfrm>
            <a:off x="7450" y="2843388"/>
            <a:ext cx="9159000" cy="392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4400"/>
              <a:buFont typeface="Arial"/>
              <a:buNone/>
            </a:pPr>
            <a:r>
              <a:rPr lang="pt-PT" sz="1500">
                <a:solidFill>
                  <a:srgbClr val="003973"/>
                </a:solidFill>
                <a:latin typeface="Roboto Slab"/>
                <a:ea typeface="Roboto Slab"/>
                <a:cs typeface="Roboto Slab"/>
                <a:sym typeface="Roboto Slab"/>
              </a:rPr>
              <a:t>Thesis Defense</a:t>
            </a:r>
            <a:endParaRPr sz="1200">
              <a:latin typeface="Source Sans Pro"/>
              <a:ea typeface="Source Sans Pro"/>
              <a:cs typeface="Source Sans Pro"/>
              <a:sym typeface="Source Sans Pro"/>
            </a:endParaRPr>
          </a:p>
        </p:txBody>
      </p:sp>
      <p:sp>
        <p:nvSpPr>
          <p:cNvPr id="118" name="Google Shape;118;p24"/>
          <p:cNvSpPr txBox="1"/>
          <p:nvPr/>
        </p:nvSpPr>
        <p:spPr>
          <a:xfrm>
            <a:off x="3147250" y="3644075"/>
            <a:ext cx="2879400" cy="8346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4400"/>
              <a:buFont typeface="Arial"/>
              <a:buNone/>
            </a:pPr>
            <a:r>
              <a:rPr baseline="30000" lang="pt-PT" sz="1900">
                <a:solidFill>
                  <a:srgbClr val="003973"/>
                </a:solidFill>
                <a:latin typeface="Roboto Slab"/>
                <a:ea typeface="Roboto Slab"/>
                <a:cs typeface="Roboto Slab"/>
                <a:sym typeface="Roboto Slab"/>
              </a:rPr>
              <a:t>Ph.D. candidate: </a:t>
            </a:r>
            <a:r>
              <a:rPr b="1" baseline="30000" lang="pt-PT" sz="1900">
                <a:solidFill>
                  <a:srgbClr val="003973"/>
                </a:solidFill>
                <a:latin typeface="Roboto Slab"/>
                <a:ea typeface="Roboto Slab"/>
                <a:cs typeface="Roboto Slab"/>
                <a:sym typeface="Roboto Slab"/>
              </a:rPr>
              <a:t>Daniel Coelho</a:t>
            </a:r>
            <a:endParaRPr b="1" baseline="30000" sz="1900">
              <a:solidFill>
                <a:srgbClr val="003973"/>
              </a:solidFill>
              <a:latin typeface="Roboto Slab"/>
              <a:ea typeface="Roboto Slab"/>
              <a:cs typeface="Roboto Slab"/>
              <a:sym typeface="Roboto Slab"/>
            </a:endParaRPr>
          </a:p>
          <a:p>
            <a:pPr indent="0" lvl="0" marL="0" marR="0" rtl="0" algn="ctr">
              <a:lnSpc>
                <a:spcPct val="90000"/>
              </a:lnSpc>
              <a:spcBef>
                <a:spcPts val="0"/>
              </a:spcBef>
              <a:spcAft>
                <a:spcPts val="0"/>
              </a:spcAft>
              <a:buClr>
                <a:srgbClr val="000000"/>
              </a:buClr>
              <a:buSzPts val="4400"/>
              <a:buFont typeface="Arial"/>
              <a:buNone/>
            </a:pPr>
            <a:r>
              <a:rPr baseline="30000" lang="pt-PT" sz="1900">
                <a:solidFill>
                  <a:srgbClr val="003973"/>
                </a:solidFill>
                <a:latin typeface="Roboto Slab"/>
                <a:ea typeface="Roboto Slab"/>
                <a:cs typeface="Roboto Slab"/>
                <a:sym typeface="Roboto Slab"/>
              </a:rPr>
              <a:t>Supervisor: </a:t>
            </a:r>
            <a:r>
              <a:rPr b="1" baseline="30000" lang="pt-PT" sz="1900">
                <a:solidFill>
                  <a:srgbClr val="003973"/>
                </a:solidFill>
                <a:latin typeface="Roboto Slab"/>
                <a:ea typeface="Roboto Slab"/>
                <a:cs typeface="Roboto Slab"/>
                <a:sym typeface="Roboto Slab"/>
              </a:rPr>
              <a:t>Miguel Oliveira</a:t>
            </a:r>
            <a:endParaRPr b="1" baseline="30000" sz="1900">
              <a:solidFill>
                <a:srgbClr val="003973"/>
              </a:solidFill>
              <a:latin typeface="Roboto Slab"/>
              <a:ea typeface="Roboto Slab"/>
              <a:cs typeface="Roboto Slab"/>
              <a:sym typeface="Roboto Slab"/>
            </a:endParaRPr>
          </a:p>
          <a:p>
            <a:pPr indent="0" lvl="0" marL="0" marR="0" rtl="0" algn="ctr">
              <a:lnSpc>
                <a:spcPct val="90000"/>
              </a:lnSpc>
              <a:spcBef>
                <a:spcPts val="0"/>
              </a:spcBef>
              <a:spcAft>
                <a:spcPts val="0"/>
              </a:spcAft>
              <a:buClr>
                <a:srgbClr val="000000"/>
              </a:buClr>
              <a:buSzPts val="4400"/>
              <a:buFont typeface="Arial"/>
              <a:buNone/>
            </a:pPr>
            <a:r>
              <a:rPr baseline="30000" lang="pt-PT" sz="1900">
                <a:solidFill>
                  <a:srgbClr val="003973"/>
                </a:solidFill>
                <a:latin typeface="Roboto Slab"/>
                <a:ea typeface="Roboto Slab"/>
                <a:cs typeface="Roboto Slab"/>
                <a:sym typeface="Roboto Slab"/>
              </a:rPr>
              <a:t>Co-supervisor: </a:t>
            </a:r>
            <a:r>
              <a:rPr b="1" baseline="30000" lang="pt-PT" sz="1900">
                <a:solidFill>
                  <a:srgbClr val="003973"/>
                </a:solidFill>
                <a:latin typeface="Roboto Slab"/>
                <a:ea typeface="Roboto Slab"/>
                <a:cs typeface="Roboto Slab"/>
                <a:sym typeface="Roboto Slab"/>
              </a:rPr>
              <a:t>Vítor Santos</a:t>
            </a:r>
            <a:endParaRPr b="1" baseline="30000" sz="1900">
              <a:solidFill>
                <a:srgbClr val="003973"/>
              </a:solidFill>
              <a:latin typeface="Roboto Slab"/>
              <a:ea typeface="Roboto Slab"/>
              <a:cs typeface="Roboto Slab"/>
              <a:sym typeface="Roboto Slab"/>
            </a:endParaRPr>
          </a:p>
          <a:p>
            <a:pPr indent="0" lvl="0" marL="0" rtl="0" algn="ctr">
              <a:lnSpc>
                <a:spcPct val="90000"/>
              </a:lnSpc>
              <a:spcBef>
                <a:spcPts val="0"/>
              </a:spcBef>
              <a:spcAft>
                <a:spcPts val="0"/>
              </a:spcAft>
              <a:buNone/>
            </a:pPr>
            <a:r>
              <a:t/>
            </a:r>
            <a:endParaRPr sz="1300">
              <a:solidFill>
                <a:srgbClr val="003973"/>
              </a:solidFill>
              <a:latin typeface="Roboto Slab"/>
              <a:ea typeface="Roboto Slab"/>
              <a:cs typeface="Roboto Slab"/>
              <a:sym typeface="Roboto Slab"/>
            </a:endParaRPr>
          </a:p>
          <a:p>
            <a:pPr indent="0" lvl="0" marL="0" rtl="0" algn="ctr">
              <a:lnSpc>
                <a:spcPct val="90000"/>
              </a:lnSpc>
              <a:spcBef>
                <a:spcPts val="0"/>
              </a:spcBef>
              <a:spcAft>
                <a:spcPts val="0"/>
              </a:spcAft>
              <a:buNone/>
            </a:pPr>
            <a:r>
              <a:t/>
            </a:r>
            <a:endParaRPr sz="1300">
              <a:solidFill>
                <a:srgbClr val="003973"/>
              </a:solidFill>
              <a:latin typeface="Roboto Slab"/>
              <a:ea typeface="Roboto Slab"/>
              <a:cs typeface="Roboto Slab"/>
              <a:sym typeface="Roboto Slab"/>
            </a:endParaRPr>
          </a:p>
          <a:p>
            <a:pPr indent="0" lvl="0" marL="0" marR="0" rtl="0" algn="ctr">
              <a:lnSpc>
                <a:spcPct val="90000"/>
              </a:lnSpc>
              <a:spcBef>
                <a:spcPts val="0"/>
              </a:spcBef>
              <a:spcAft>
                <a:spcPts val="0"/>
              </a:spcAft>
              <a:buClr>
                <a:srgbClr val="000000"/>
              </a:buClr>
              <a:buSzPts val="4400"/>
              <a:buFont typeface="Arial"/>
              <a:buNone/>
            </a:pPr>
            <a:r>
              <a:t/>
            </a:r>
            <a:endParaRPr sz="1300">
              <a:solidFill>
                <a:srgbClr val="003973"/>
              </a:solidFill>
              <a:latin typeface="Roboto Slab"/>
              <a:ea typeface="Roboto Slab"/>
              <a:cs typeface="Roboto Slab"/>
              <a:sym typeface="Roboto Slab"/>
            </a:endParaRPr>
          </a:p>
          <a:p>
            <a:pPr indent="0" lvl="0" marL="0" rtl="0" algn="ctr">
              <a:spcBef>
                <a:spcPts val="0"/>
              </a:spcBef>
              <a:spcAft>
                <a:spcPts val="0"/>
              </a:spcAft>
              <a:buNone/>
            </a:pPr>
            <a:r>
              <a:t/>
            </a:r>
            <a:endParaRPr>
              <a:latin typeface="Source Sans Pro"/>
              <a:ea typeface="Source Sans Pro"/>
              <a:cs typeface="Source Sans Pro"/>
              <a:sym typeface="Source Sans Pro"/>
            </a:endParaRPr>
          </a:p>
        </p:txBody>
      </p:sp>
      <p:pic>
        <p:nvPicPr>
          <p:cNvPr descr="Logo&#10;&#10;Description automatically generated" id="119" name="Google Shape;119;p24"/>
          <p:cNvPicPr preferRelativeResize="0"/>
          <p:nvPr/>
        </p:nvPicPr>
        <p:blipFill rotWithShape="1">
          <a:blip r:embed="rId3">
            <a:alphaModFix/>
          </a:blip>
          <a:srcRect b="0" l="0" r="0" t="0"/>
          <a:stretch/>
        </p:blipFill>
        <p:spPr>
          <a:xfrm>
            <a:off x="249119" y="502394"/>
            <a:ext cx="1527859" cy="572254"/>
          </a:xfrm>
          <a:prstGeom prst="rect">
            <a:avLst/>
          </a:prstGeom>
          <a:noFill/>
          <a:ln>
            <a:noFill/>
          </a:ln>
        </p:spPr>
      </p:pic>
      <p:sp>
        <p:nvSpPr>
          <p:cNvPr id="120" name="Google Shape;120;p24"/>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PT" sz="1200">
                <a:solidFill>
                  <a:schemeClr val="lt1"/>
                </a:solidFill>
                <a:latin typeface="Source Sans Pro"/>
                <a:ea typeface="Source Sans Pro"/>
                <a:cs typeface="Source Sans Pro"/>
                <a:sym typeface="Source Sans Pro"/>
              </a:rPr>
              <a:t>Aveiro, October 04 2024</a:t>
            </a:r>
            <a:endParaRPr sz="1100">
              <a:solidFill>
                <a:schemeClr val="lt1"/>
              </a:solidFill>
              <a:latin typeface="Source Sans Pro"/>
              <a:ea typeface="Source Sans Pro"/>
              <a:cs typeface="Source Sans Pro"/>
              <a:sym typeface="Source Sans Pro"/>
            </a:endParaRPr>
          </a:p>
        </p:txBody>
      </p:sp>
      <p:pic>
        <p:nvPicPr>
          <p:cNvPr id="121" name="Google Shape;121;p24"/>
          <p:cNvPicPr preferRelativeResize="0"/>
          <p:nvPr/>
        </p:nvPicPr>
        <p:blipFill>
          <a:blip r:embed="rId4">
            <a:alphaModFix/>
          </a:blip>
          <a:stretch>
            <a:fillRect/>
          </a:stretch>
        </p:blipFill>
        <p:spPr>
          <a:xfrm>
            <a:off x="2671099" y="318661"/>
            <a:ext cx="939700" cy="939725"/>
          </a:xfrm>
          <a:prstGeom prst="rect">
            <a:avLst/>
          </a:prstGeom>
          <a:noFill/>
          <a:ln>
            <a:noFill/>
          </a:ln>
        </p:spPr>
      </p:pic>
      <p:pic>
        <p:nvPicPr>
          <p:cNvPr id="122" name="Google Shape;122;p24"/>
          <p:cNvPicPr preferRelativeResize="0"/>
          <p:nvPr/>
        </p:nvPicPr>
        <p:blipFill>
          <a:blip r:embed="rId5">
            <a:alphaModFix/>
          </a:blip>
          <a:stretch>
            <a:fillRect/>
          </a:stretch>
        </p:blipFill>
        <p:spPr>
          <a:xfrm>
            <a:off x="4504900" y="445262"/>
            <a:ext cx="2166405" cy="686525"/>
          </a:xfrm>
          <a:prstGeom prst="rect">
            <a:avLst/>
          </a:prstGeom>
          <a:noFill/>
          <a:ln>
            <a:noFill/>
          </a:ln>
        </p:spPr>
      </p:pic>
      <p:pic>
        <p:nvPicPr>
          <p:cNvPr id="123" name="Google Shape;123;p24"/>
          <p:cNvPicPr preferRelativeResize="0"/>
          <p:nvPr/>
        </p:nvPicPr>
        <p:blipFill>
          <a:blip r:embed="rId6">
            <a:alphaModFix/>
          </a:blip>
          <a:stretch>
            <a:fillRect/>
          </a:stretch>
        </p:blipFill>
        <p:spPr>
          <a:xfrm>
            <a:off x="7565400" y="337663"/>
            <a:ext cx="1374404" cy="794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3"/>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Problems of applying RLfP in AD</a:t>
            </a:r>
            <a:endParaRPr/>
          </a:p>
        </p:txBody>
      </p:sp>
      <p:sp>
        <p:nvSpPr>
          <p:cNvPr id="206" name="Google Shape;206;p3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207" name="Google Shape;207;p33"/>
          <p:cNvSpPr txBox="1"/>
          <p:nvPr>
            <p:ph idx="4294967295" type="body"/>
          </p:nvPr>
        </p:nvSpPr>
        <p:spPr>
          <a:xfrm>
            <a:off x="816000" y="1682600"/>
            <a:ext cx="8067000" cy="7494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S</a:t>
            </a:r>
            <a:r>
              <a:rPr lang="pt-PT" sz="1800"/>
              <a:t>ample I</a:t>
            </a:r>
            <a:r>
              <a:rPr lang="pt-PT" sz="1800"/>
              <a:t>nefficiency [5]</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Catastrophic Self-overfitting [6]</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208" name="Google Shape;208;p33"/>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209" name="Google Shape;209;p33"/>
          <p:cNvSpPr txBox="1"/>
          <p:nvPr/>
        </p:nvSpPr>
        <p:spPr>
          <a:xfrm>
            <a:off x="0" y="4689300"/>
            <a:ext cx="84072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[5] </a:t>
            </a:r>
            <a:r>
              <a:rPr lang="pt-PT" sz="1000">
                <a:solidFill>
                  <a:srgbClr val="607D8B"/>
                </a:solidFill>
                <a:latin typeface="Source Sans Pro"/>
                <a:ea typeface="Source Sans Pro"/>
                <a:cs typeface="Source Sans Pro"/>
                <a:sym typeface="Source Sans Pro"/>
              </a:rPr>
              <a:t>D. Yarats et al., “Improving sample efficiency in model-free reinforcement learning from images,” in Proc. AAAI Conf. Artif. Intell., May 2021, vol. 35, no. 12,</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[6</a:t>
            </a:r>
            <a:r>
              <a:rPr lang="pt-PT" sz="1000">
                <a:solidFill>
                  <a:srgbClr val="607D8B"/>
                </a:solidFill>
                <a:latin typeface="Source Sans Pro"/>
                <a:ea typeface="Source Sans Pro"/>
                <a:cs typeface="Source Sans Pro"/>
                <a:sym typeface="Source Sans Pro"/>
              </a:rPr>
              <a:t>] </a:t>
            </a:r>
            <a:r>
              <a:rPr lang="pt-PT" sz="1000">
                <a:solidFill>
                  <a:srgbClr val="607D8B"/>
                </a:solidFill>
                <a:latin typeface="Source Sans Pro"/>
                <a:ea typeface="Source Sans Pro"/>
                <a:cs typeface="Source Sans Pro"/>
                <a:sym typeface="Source Sans Pro"/>
              </a:rPr>
              <a:t>E. Cetin et al., “Stabilizing off-policy deep reinforcement learning from pixels,” in Proc. Int. Conf. Mach. Learn., 2022, pp. 2784–2810.</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34"/>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Architecture</a:t>
            </a:r>
            <a:endParaRPr/>
          </a:p>
        </p:txBody>
      </p:sp>
      <p:sp>
        <p:nvSpPr>
          <p:cNvPr id="215" name="Google Shape;215;p34"/>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216" name="Google Shape;216;p34"/>
          <p:cNvPicPr preferRelativeResize="0"/>
          <p:nvPr/>
        </p:nvPicPr>
        <p:blipFill>
          <a:blip r:embed="rId3">
            <a:alphaModFix/>
          </a:blip>
          <a:stretch>
            <a:fillRect/>
          </a:stretch>
        </p:blipFill>
        <p:spPr>
          <a:xfrm>
            <a:off x="719575" y="1010720"/>
            <a:ext cx="7704847" cy="3827979"/>
          </a:xfrm>
          <a:prstGeom prst="rect">
            <a:avLst/>
          </a:prstGeom>
          <a:noFill/>
          <a:ln>
            <a:noFill/>
          </a:ln>
        </p:spPr>
      </p:pic>
      <p:sp>
        <p:nvSpPr>
          <p:cNvPr id="217" name="Google Shape;217;p34"/>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35"/>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Architecture</a:t>
            </a:r>
            <a:endParaRPr/>
          </a:p>
        </p:txBody>
      </p:sp>
      <p:sp>
        <p:nvSpPr>
          <p:cNvPr id="223" name="Google Shape;223;p3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224" name="Google Shape;224;p35"/>
          <p:cNvPicPr preferRelativeResize="0"/>
          <p:nvPr/>
        </p:nvPicPr>
        <p:blipFill>
          <a:blip r:embed="rId3">
            <a:alphaModFix/>
          </a:blip>
          <a:stretch>
            <a:fillRect/>
          </a:stretch>
        </p:blipFill>
        <p:spPr>
          <a:xfrm>
            <a:off x="719575" y="1010720"/>
            <a:ext cx="7704847" cy="3827979"/>
          </a:xfrm>
          <a:prstGeom prst="rect">
            <a:avLst/>
          </a:prstGeom>
          <a:noFill/>
          <a:ln>
            <a:noFill/>
          </a:ln>
        </p:spPr>
      </p:pic>
      <p:sp>
        <p:nvSpPr>
          <p:cNvPr id="225" name="Google Shape;225;p35"/>
          <p:cNvSpPr/>
          <p:nvPr/>
        </p:nvSpPr>
        <p:spPr>
          <a:xfrm>
            <a:off x="2598475" y="962975"/>
            <a:ext cx="2538000" cy="17349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26" name="Google Shape;226;p35"/>
          <p:cNvSpPr/>
          <p:nvPr/>
        </p:nvSpPr>
        <p:spPr>
          <a:xfrm>
            <a:off x="5300875" y="917125"/>
            <a:ext cx="3103500" cy="17349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27" name="Google Shape;227;p35"/>
          <p:cNvSpPr/>
          <p:nvPr/>
        </p:nvSpPr>
        <p:spPr>
          <a:xfrm>
            <a:off x="2598475" y="2697875"/>
            <a:ext cx="2538000" cy="12000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28" name="Google Shape;228;p35"/>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36"/>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Adaptive Local Signal Mixing (A-LIX) </a:t>
            </a:r>
            <a:endParaRPr/>
          </a:p>
        </p:txBody>
      </p:sp>
      <p:sp>
        <p:nvSpPr>
          <p:cNvPr id="234" name="Google Shape;234;p36"/>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235" name="Google Shape;235;p36"/>
          <p:cNvSpPr txBox="1"/>
          <p:nvPr>
            <p:ph idx="4294967295" type="body"/>
          </p:nvPr>
        </p:nvSpPr>
        <p:spPr>
          <a:xfrm>
            <a:off x="816000" y="1472950"/>
            <a:ext cx="8067000" cy="7494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Technique adapted from [6]</a:t>
            </a:r>
            <a:r>
              <a:rPr lang="pt-PT" sz="1800"/>
              <a:t> , that </a:t>
            </a:r>
            <a:r>
              <a:rPr lang="pt-PT" sz="1800"/>
              <a:t>minimizes</a:t>
            </a:r>
            <a:r>
              <a:rPr lang="pt-PT" sz="1800"/>
              <a:t> the </a:t>
            </a:r>
            <a:r>
              <a:rPr b="1" lang="pt-PT" sz="1800"/>
              <a:t>catastrophic self-overfitting</a:t>
            </a:r>
            <a:r>
              <a:rPr lang="pt-PT" sz="1800"/>
              <a:t> phenomenon </a:t>
            </a:r>
            <a:endParaRPr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A-LIX is applied to features from convolutional layers by </a:t>
            </a:r>
            <a:r>
              <a:rPr b="1" lang="pt-PT" sz="1800"/>
              <a:t>mixing each component with its neighboring components</a:t>
            </a:r>
            <a:r>
              <a:rPr lang="pt-PT" sz="1800"/>
              <a:t> within the same feature map, using an </a:t>
            </a:r>
            <a:r>
              <a:rPr b="1" lang="pt-PT" sz="1800"/>
              <a:t>exponential weighting</a:t>
            </a:r>
            <a:r>
              <a:rPr lang="pt-PT" sz="1800"/>
              <a:t> mechanism that reduces the influence of neighbors as the distance increases</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Thus, the feature maps become </a:t>
            </a:r>
            <a:r>
              <a:rPr b="1" lang="pt-PT" sz="1800"/>
              <a:t>spatially consistent</a:t>
            </a:r>
            <a:r>
              <a:rPr lang="pt-PT" sz="1800"/>
              <a:t>, </a:t>
            </a:r>
            <a:r>
              <a:rPr lang="pt-PT" sz="1800"/>
              <a:t>minimizing the effect of the catastrophic self-overfitting phenomenon.</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236" name="Google Shape;236;p36"/>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237" name="Google Shape;237;p36"/>
          <p:cNvSpPr txBox="1"/>
          <p:nvPr/>
        </p:nvSpPr>
        <p:spPr>
          <a:xfrm>
            <a:off x="0" y="4689300"/>
            <a:ext cx="84072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[6] E. Cetin et al., “Stabilizing off-policy deep reinforcement learning from pixels,” in Proc. Int. Conf. Mach. Learn., 2022, pp. 2784–2810.</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7"/>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WayConv1D</a:t>
            </a:r>
            <a:endParaRPr/>
          </a:p>
        </p:txBody>
      </p:sp>
      <p:sp>
        <p:nvSpPr>
          <p:cNvPr id="243" name="Google Shape;243;p37"/>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244" name="Google Shape;244;p37"/>
          <p:cNvSpPr txBox="1"/>
          <p:nvPr>
            <p:ph idx="4294967295" type="body"/>
          </p:nvPr>
        </p:nvSpPr>
        <p:spPr>
          <a:xfrm>
            <a:off x="816000" y="1682600"/>
            <a:ext cx="8067000" cy="7494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WayConv1D is a waypoint encoder that leverages the </a:t>
            </a:r>
            <a:r>
              <a:rPr b="1" lang="pt-PT" sz="1800"/>
              <a:t>2D geometrical structure </a:t>
            </a:r>
            <a:r>
              <a:rPr lang="pt-PT" sz="1800"/>
              <a:t>of the input by applying </a:t>
            </a:r>
            <a:r>
              <a:rPr b="1" lang="pt-PT" sz="1800"/>
              <a:t>1D convolutions</a:t>
            </a:r>
            <a:r>
              <a:rPr lang="pt-PT" sz="1800"/>
              <a:t> with a </a:t>
            </a:r>
            <a:r>
              <a:rPr b="1" lang="pt-PT" sz="1800"/>
              <a:t>2×2 kernel</a:t>
            </a:r>
            <a:r>
              <a:rPr lang="pt-PT" sz="1800"/>
              <a:t> over the 2D coordinates of the next N waypoints</a:t>
            </a:r>
            <a:endParaRPr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With WayConv1D </a:t>
            </a:r>
            <a:r>
              <a:rPr lang="pt-PT" sz="1800"/>
              <a:t>the agent learns more efficiently to follow the trajectory without oscillating near the center of the lane.</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245" name="Google Shape;245;p37"/>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38"/>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Traffic Light Decoder</a:t>
            </a:r>
            <a:endParaRPr/>
          </a:p>
        </p:txBody>
      </p:sp>
      <p:sp>
        <p:nvSpPr>
          <p:cNvPr id="251" name="Google Shape;251;p38"/>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252" name="Google Shape;252;p38"/>
          <p:cNvSpPr txBox="1"/>
          <p:nvPr>
            <p:ph idx="4294967295" type="body"/>
          </p:nvPr>
        </p:nvSpPr>
        <p:spPr>
          <a:xfrm>
            <a:off x="816000" y="1682600"/>
            <a:ext cx="8067000" cy="7494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A</a:t>
            </a:r>
            <a:r>
              <a:rPr lang="pt-PT" sz="1800"/>
              <a:t>uxiliary loss that performs traffic light classification to </a:t>
            </a:r>
            <a:r>
              <a:rPr b="1" lang="pt-PT" sz="1800"/>
              <a:t>strengthen</a:t>
            </a:r>
            <a:r>
              <a:rPr lang="pt-PT" sz="1800"/>
              <a:t> the </a:t>
            </a:r>
            <a:r>
              <a:rPr b="1" lang="pt-PT" sz="1800"/>
              <a:t>significance of traffic light information</a:t>
            </a:r>
            <a:r>
              <a:rPr lang="pt-PT" sz="1800"/>
              <a:t> in the </a:t>
            </a:r>
            <a:r>
              <a:rPr b="1" lang="pt-PT" sz="1800"/>
              <a:t>latent representation</a:t>
            </a:r>
            <a:r>
              <a:rPr lang="pt-PT" sz="1800"/>
              <a:t> of the image</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grpSp>
        <p:nvGrpSpPr>
          <p:cNvPr id="253" name="Google Shape;253;p38"/>
          <p:cNvGrpSpPr/>
          <p:nvPr/>
        </p:nvGrpSpPr>
        <p:grpSpPr>
          <a:xfrm>
            <a:off x="1726300" y="2788300"/>
            <a:ext cx="5912075" cy="1764600"/>
            <a:chOff x="1726300" y="2788300"/>
            <a:chExt cx="5912075" cy="1764600"/>
          </a:xfrm>
        </p:grpSpPr>
        <p:sp>
          <p:nvSpPr>
            <p:cNvPr id="254" name="Google Shape;254;p38"/>
            <p:cNvSpPr/>
            <p:nvPr/>
          </p:nvSpPr>
          <p:spPr>
            <a:xfrm>
              <a:off x="4967425" y="3820600"/>
              <a:ext cx="845700" cy="4494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t-PT">
                  <a:latin typeface="Source Sans Pro"/>
                  <a:ea typeface="Source Sans Pro"/>
                  <a:cs typeface="Source Sans Pro"/>
                  <a:sym typeface="Source Sans Pro"/>
                </a:rPr>
                <a:t>Policy</a:t>
              </a:r>
              <a:endParaRPr>
                <a:latin typeface="Source Sans Pro"/>
                <a:ea typeface="Source Sans Pro"/>
                <a:cs typeface="Source Sans Pro"/>
                <a:sym typeface="Source Sans Pro"/>
              </a:endParaRPr>
            </a:p>
          </p:txBody>
        </p:sp>
        <p:pic>
          <p:nvPicPr>
            <p:cNvPr id="255" name="Google Shape;255;p38"/>
            <p:cNvPicPr preferRelativeResize="0"/>
            <p:nvPr/>
          </p:nvPicPr>
          <p:blipFill>
            <a:blip r:embed="rId3">
              <a:alphaModFix/>
            </a:blip>
            <a:stretch>
              <a:fillRect/>
            </a:stretch>
          </p:blipFill>
          <p:spPr>
            <a:xfrm>
              <a:off x="6504825" y="2788300"/>
              <a:ext cx="749400" cy="749400"/>
            </a:xfrm>
            <a:prstGeom prst="rect">
              <a:avLst/>
            </a:prstGeom>
            <a:noFill/>
            <a:ln>
              <a:noFill/>
            </a:ln>
          </p:spPr>
        </p:pic>
        <p:sp>
          <p:nvSpPr>
            <p:cNvPr id="256" name="Google Shape;256;p38"/>
            <p:cNvSpPr/>
            <p:nvPr/>
          </p:nvSpPr>
          <p:spPr>
            <a:xfrm>
              <a:off x="4260500" y="3537700"/>
              <a:ext cx="149100" cy="10152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257" name="Google Shape;257;p38"/>
            <p:cNvSpPr txBox="1"/>
            <p:nvPr/>
          </p:nvSpPr>
          <p:spPr>
            <a:xfrm>
              <a:off x="1726300" y="3820600"/>
              <a:ext cx="6987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PT" sz="1500">
                  <a:latin typeface="Source Sans Pro"/>
                  <a:ea typeface="Source Sans Pro"/>
                  <a:cs typeface="Source Sans Pro"/>
                  <a:sym typeface="Source Sans Pro"/>
                </a:rPr>
                <a:t>Inputs</a:t>
              </a:r>
              <a:endParaRPr sz="1500">
                <a:latin typeface="Source Sans Pro"/>
                <a:ea typeface="Source Sans Pro"/>
                <a:cs typeface="Source Sans Pro"/>
                <a:sym typeface="Source Sans Pro"/>
              </a:endParaRPr>
            </a:p>
          </p:txBody>
        </p:sp>
        <p:sp>
          <p:nvSpPr>
            <p:cNvPr id="258" name="Google Shape;258;p38"/>
            <p:cNvSpPr txBox="1"/>
            <p:nvPr/>
          </p:nvSpPr>
          <p:spPr>
            <a:xfrm>
              <a:off x="2922269" y="3835400"/>
              <a:ext cx="910824"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500">
                  <a:latin typeface="Source Sans Pro"/>
                  <a:ea typeface="Source Sans Pro"/>
                  <a:cs typeface="Source Sans Pro"/>
                  <a:sym typeface="Source Sans Pro"/>
                </a:rPr>
                <a:t>Encoder</a:t>
              </a:r>
              <a:endParaRPr sz="1500">
                <a:latin typeface="Source Sans Pro"/>
                <a:ea typeface="Source Sans Pro"/>
                <a:cs typeface="Source Sans Pro"/>
                <a:sym typeface="Source Sans Pro"/>
              </a:endParaRPr>
            </a:p>
          </p:txBody>
        </p:sp>
        <p:sp>
          <p:nvSpPr>
            <p:cNvPr id="259" name="Google Shape;259;p38"/>
            <p:cNvSpPr/>
            <p:nvPr/>
          </p:nvSpPr>
          <p:spPr>
            <a:xfrm rot="-5400000">
              <a:off x="2997302" y="3589913"/>
              <a:ext cx="760750" cy="910774"/>
            </a:xfrm>
            <a:prstGeom prst="flowChartManualOperation">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cxnSp>
          <p:nvCxnSpPr>
            <p:cNvPr id="260" name="Google Shape;260;p38"/>
            <p:cNvCxnSpPr>
              <a:endCxn id="259" idx="0"/>
            </p:cNvCxnSpPr>
            <p:nvPr/>
          </p:nvCxnSpPr>
          <p:spPr>
            <a:xfrm flipH="1" rot="10800000">
              <a:off x="2424891" y="4045300"/>
              <a:ext cx="497400" cy="8100"/>
            </a:xfrm>
            <a:prstGeom prst="straightConnector1">
              <a:avLst/>
            </a:prstGeom>
            <a:noFill/>
            <a:ln cap="flat" cmpd="sng" w="9525">
              <a:solidFill>
                <a:srgbClr val="000000"/>
              </a:solidFill>
              <a:prstDash val="solid"/>
              <a:round/>
              <a:headEnd len="med" w="med" type="none"/>
              <a:tailEnd len="med" w="med" type="triangle"/>
            </a:ln>
          </p:spPr>
        </p:cxnSp>
        <p:cxnSp>
          <p:nvCxnSpPr>
            <p:cNvPr id="261" name="Google Shape;261;p38"/>
            <p:cNvCxnSpPr>
              <a:stCxn id="259" idx="2"/>
              <a:endCxn id="256" idx="1"/>
            </p:cNvCxnSpPr>
            <p:nvPr/>
          </p:nvCxnSpPr>
          <p:spPr>
            <a:xfrm>
              <a:off x="3833064" y="4045300"/>
              <a:ext cx="427500" cy="0"/>
            </a:xfrm>
            <a:prstGeom prst="straightConnector1">
              <a:avLst/>
            </a:prstGeom>
            <a:noFill/>
            <a:ln cap="flat" cmpd="sng" w="9525">
              <a:solidFill>
                <a:srgbClr val="000000"/>
              </a:solidFill>
              <a:prstDash val="solid"/>
              <a:round/>
              <a:headEnd len="med" w="med" type="none"/>
              <a:tailEnd len="med" w="med" type="triangle"/>
            </a:ln>
          </p:spPr>
        </p:cxnSp>
        <p:cxnSp>
          <p:nvCxnSpPr>
            <p:cNvPr id="262" name="Google Shape;262;p38"/>
            <p:cNvCxnSpPr>
              <a:stCxn id="256" idx="3"/>
              <a:endCxn id="254" idx="1"/>
            </p:cNvCxnSpPr>
            <p:nvPr/>
          </p:nvCxnSpPr>
          <p:spPr>
            <a:xfrm>
              <a:off x="4409600" y="4045300"/>
              <a:ext cx="557700" cy="0"/>
            </a:xfrm>
            <a:prstGeom prst="straightConnector1">
              <a:avLst/>
            </a:prstGeom>
            <a:noFill/>
            <a:ln cap="flat" cmpd="sng" w="9525">
              <a:solidFill>
                <a:srgbClr val="000000"/>
              </a:solidFill>
              <a:prstDash val="solid"/>
              <a:round/>
              <a:headEnd len="med" w="med" type="none"/>
              <a:tailEnd len="med" w="med" type="triangle"/>
            </a:ln>
          </p:spPr>
        </p:cxnSp>
        <p:sp>
          <p:nvSpPr>
            <p:cNvPr id="263" name="Google Shape;263;p38"/>
            <p:cNvSpPr txBox="1"/>
            <p:nvPr/>
          </p:nvSpPr>
          <p:spPr>
            <a:xfrm>
              <a:off x="6120675" y="3751650"/>
              <a:ext cx="15177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pt-PT">
                  <a:latin typeface="Source Sans Pro"/>
                  <a:ea typeface="Source Sans Pro"/>
                  <a:cs typeface="Source Sans Pro"/>
                  <a:sym typeface="Source Sans Pro"/>
                </a:rPr>
                <a:t>Control Commands</a:t>
              </a:r>
              <a:endParaRPr>
                <a:latin typeface="Source Sans Pro"/>
                <a:ea typeface="Source Sans Pro"/>
                <a:cs typeface="Source Sans Pro"/>
                <a:sym typeface="Source Sans Pro"/>
              </a:endParaRPr>
            </a:p>
          </p:txBody>
        </p:sp>
        <p:cxnSp>
          <p:nvCxnSpPr>
            <p:cNvPr id="264" name="Google Shape;264;p38"/>
            <p:cNvCxnSpPr>
              <a:stCxn id="254" idx="3"/>
            </p:cNvCxnSpPr>
            <p:nvPr/>
          </p:nvCxnSpPr>
          <p:spPr>
            <a:xfrm>
              <a:off x="5813125" y="4045300"/>
              <a:ext cx="623400" cy="8100"/>
            </a:xfrm>
            <a:prstGeom prst="straightConnector1">
              <a:avLst/>
            </a:prstGeom>
            <a:noFill/>
            <a:ln cap="flat" cmpd="sng" w="9525">
              <a:solidFill>
                <a:srgbClr val="000000"/>
              </a:solidFill>
              <a:prstDash val="solid"/>
              <a:round/>
              <a:headEnd len="med" w="med" type="none"/>
              <a:tailEnd len="med" w="med" type="triangle"/>
            </a:ln>
          </p:spPr>
        </p:cxnSp>
        <p:cxnSp>
          <p:nvCxnSpPr>
            <p:cNvPr id="265" name="Google Shape;265;p38"/>
            <p:cNvCxnSpPr>
              <a:stCxn id="256" idx="3"/>
            </p:cNvCxnSpPr>
            <p:nvPr/>
          </p:nvCxnSpPr>
          <p:spPr>
            <a:xfrm flipH="1" rot="10800000">
              <a:off x="4409600" y="3207700"/>
              <a:ext cx="2040900" cy="837600"/>
            </a:xfrm>
            <a:prstGeom prst="bentConnector3">
              <a:avLst>
                <a:gd fmla="val 13018" name="adj1"/>
              </a:avLst>
            </a:prstGeom>
            <a:noFill/>
            <a:ln cap="flat" cmpd="sng" w="19050">
              <a:solidFill>
                <a:srgbClr val="003973"/>
              </a:solidFill>
              <a:prstDash val="solid"/>
              <a:round/>
              <a:headEnd len="med" w="med" type="none"/>
              <a:tailEnd len="med" w="med" type="triangle"/>
            </a:ln>
          </p:spPr>
        </p:cxnSp>
      </p:grpSp>
      <p:sp>
        <p:nvSpPr>
          <p:cNvPr id="266" name="Google Shape;266;p38"/>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39"/>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Setup of Experiments: </a:t>
            </a:r>
            <a:r>
              <a:rPr b="1" lang="pt-PT"/>
              <a:t>NoCrash Benchmark</a:t>
            </a:r>
            <a:endParaRPr b="1"/>
          </a:p>
        </p:txBody>
      </p:sp>
      <p:sp>
        <p:nvSpPr>
          <p:cNvPr id="272" name="Google Shape;272;p39"/>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273" name="Google Shape;273;p39"/>
          <p:cNvPicPr preferRelativeResize="0"/>
          <p:nvPr/>
        </p:nvPicPr>
        <p:blipFill>
          <a:blip r:embed="rId3">
            <a:alphaModFix/>
          </a:blip>
          <a:stretch>
            <a:fillRect/>
          </a:stretch>
        </p:blipFill>
        <p:spPr>
          <a:xfrm>
            <a:off x="786150" y="1742963"/>
            <a:ext cx="3402000" cy="2696875"/>
          </a:xfrm>
          <a:prstGeom prst="rect">
            <a:avLst/>
          </a:prstGeom>
          <a:noFill/>
          <a:ln>
            <a:noFill/>
          </a:ln>
        </p:spPr>
      </p:pic>
      <p:pic>
        <p:nvPicPr>
          <p:cNvPr id="274" name="Google Shape;274;p39"/>
          <p:cNvPicPr preferRelativeResize="0"/>
          <p:nvPr/>
        </p:nvPicPr>
        <p:blipFill>
          <a:blip r:embed="rId4">
            <a:alphaModFix/>
          </a:blip>
          <a:stretch>
            <a:fillRect/>
          </a:stretch>
        </p:blipFill>
        <p:spPr>
          <a:xfrm>
            <a:off x="5044124" y="1764750"/>
            <a:ext cx="2849350" cy="2653350"/>
          </a:xfrm>
          <a:prstGeom prst="rect">
            <a:avLst/>
          </a:prstGeom>
          <a:noFill/>
          <a:ln>
            <a:noFill/>
          </a:ln>
        </p:spPr>
      </p:pic>
      <p:sp>
        <p:nvSpPr>
          <p:cNvPr id="275" name="Google Shape;275;p39"/>
          <p:cNvSpPr txBox="1"/>
          <p:nvPr>
            <p:ph idx="4294967295" type="body"/>
          </p:nvPr>
        </p:nvSpPr>
        <p:spPr>
          <a:xfrm>
            <a:off x="1752750" y="4439850"/>
            <a:ext cx="1468800" cy="47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pt-PT" sz="1800"/>
              <a:t>Town 01</a:t>
            </a:r>
            <a:endParaRPr/>
          </a:p>
        </p:txBody>
      </p:sp>
      <p:sp>
        <p:nvSpPr>
          <p:cNvPr id="276" name="Google Shape;276;p39"/>
          <p:cNvSpPr txBox="1"/>
          <p:nvPr>
            <p:ph idx="4294967295" type="body"/>
          </p:nvPr>
        </p:nvSpPr>
        <p:spPr>
          <a:xfrm>
            <a:off x="5734400" y="4439850"/>
            <a:ext cx="1468800" cy="47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pt-PT" sz="1800"/>
              <a:t>Town 02</a:t>
            </a:r>
            <a:endParaRPr/>
          </a:p>
        </p:txBody>
      </p:sp>
      <p:sp>
        <p:nvSpPr>
          <p:cNvPr id="277" name="Google Shape;277;p39"/>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40"/>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pt-PT"/>
              <a:t>NoCrash Benchmark</a:t>
            </a:r>
            <a:endParaRPr b="1"/>
          </a:p>
        </p:txBody>
      </p:sp>
      <p:sp>
        <p:nvSpPr>
          <p:cNvPr id="283" name="Google Shape;283;p40"/>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pt-PT"/>
              <a:t>‹#›</a:t>
            </a:fld>
            <a:endParaRPr/>
          </a:p>
        </p:txBody>
      </p:sp>
      <p:pic>
        <p:nvPicPr>
          <p:cNvPr id="284" name="Google Shape;284;p40"/>
          <p:cNvPicPr preferRelativeResize="0"/>
          <p:nvPr/>
        </p:nvPicPr>
        <p:blipFill>
          <a:blip r:embed="rId3">
            <a:alphaModFix/>
          </a:blip>
          <a:stretch>
            <a:fillRect/>
          </a:stretch>
        </p:blipFill>
        <p:spPr>
          <a:xfrm>
            <a:off x="2635650" y="1178825"/>
            <a:ext cx="4658975" cy="3508875"/>
          </a:xfrm>
          <a:prstGeom prst="rect">
            <a:avLst/>
          </a:prstGeom>
          <a:noFill/>
          <a:ln>
            <a:noFill/>
          </a:ln>
        </p:spPr>
      </p:pic>
      <p:sp>
        <p:nvSpPr>
          <p:cNvPr id="285" name="Google Shape;285;p40"/>
          <p:cNvSpPr txBox="1"/>
          <p:nvPr/>
        </p:nvSpPr>
        <p:spPr>
          <a:xfrm>
            <a:off x="481700" y="2105863"/>
            <a:ext cx="978900" cy="16548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pt-PT" sz="1800">
                <a:solidFill>
                  <a:schemeClr val="accent2"/>
                </a:solidFill>
                <a:latin typeface="Source Sans Pro"/>
                <a:ea typeface="Source Sans Pro"/>
                <a:cs typeface="Source Sans Pro"/>
                <a:sym typeface="Source Sans Pro"/>
              </a:rPr>
              <a:t>Empty</a:t>
            </a:r>
            <a:endParaRPr b="1"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pt-PT" sz="1800">
                <a:solidFill>
                  <a:schemeClr val="accent2"/>
                </a:solidFill>
                <a:latin typeface="Source Sans Pro"/>
                <a:ea typeface="Source Sans Pro"/>
                <a:cs typeface="Source Sans Pro"/>
                <a:sym typeface="Source Sans Pro"/>
              </a:rPr>
              <a:t>Regular</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pt-PT" sz="1800">
                <a:solidFill>
                  <a:schemeClr val="accent2"/>
                </a:solidFill>
                <a:latin typeface="Source Sans Pro"/>
                <a:ea typeface="Source Sans Pro"/>
                <a:cs typeface="Source Sans Pro"/>
                <a:sym typeface="Source Sans Pro"/>
              </a:rPr>
              <a:t>Dense</a:t>
            </a:r>
            <a:endParaRPr sz="1800">
              <a:solidFill>
                <a:schemeClr val="accent2"/>
              </a:solidFill>
              <a:latin typeface="Source Sans Pro"/>
              <a:ea typeface="Source Sans Pro"/>
              <a:cs typeface="Source Sans Pro"/>
              <a:sym typeface="Source Sans Pro"/>
            </a:endParaRPr>
          </a:p>
        </p:txBody>
      </p:sp>
      <p:sp>
        <p:nvSpPr>
          <p:cNvPr id="286" name="Google Shape;286;p40"/>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41"/>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pt-PT"/>
              <a:t>NoCrash Benchmark</a:t>
            </a:r>
            <a:endParaRPr b="1"/>
          </a:p>
        </p:txBody>
      </p:sp>
      <p:sp>
        <p:nvSpPr>
          <p:cNvPr id="292" name="Google Shape;292;p41"/>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pt-PT"/>
              <a:t>‹#›</a:t>
            </a:fld>
            <a:endParaRPr/>
          </a:p>
        </p:txBody>
      </p:sp>
      <p:sp>
        <p:nvSpPr>
          <p:cNvPr id="293" name="Google Shape;293;p41"/>
          <p:cNvSpPr txBox="1"/>
          <p:nvPr/>
        </p:nvSpPr>
        <p:spPr>
          <a:xfrm>
            <a:off x="481700" y="2105863"/>
            <a:ext cx="978900" cy="16548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pt-PT" sz="1800">
                <a:solidFill>
                  <a:schemeClr val="accent2"/>
                </a:solidFill>
                <a:latin typeface="Source Sans Pro"/>
                <a:ea typeface="Source Sans Pro"/>
                <a:cs typeface="Source Sans Pro"/>
                <a:sym typeface="Source Sans Pro"/>
              </a:rPr>
              <a:t>Empty</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pt-PT" sz="1800">
                <a:solidFill>
                  <a:schemeClr val="accent2"/>
                </a:solidFill>
                <a:latin typeface="Source Sans Pro"/>
                <a:ea typeface="Source Sans Pro"/>
                <a:cs typeface="Source Sans Pro"/>
                <a:sym typeface="Source Sans Pro"/>
              </a:rPr>
              <a:t>Regular</a:t>
            </a:r>
            <a:endParaRPr b="1"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pt-PT" sz="1800">
                <a:solidFill>
                  <a:schemeClr val="accent2"/>
                </a:solidFill>
                <a:latin typeface="Source Sans Pro"/>
                <a:ea typeface="Source Sans Pro"/>
                <a:cs typeface="Source Sans Pro"/>
                <a:sym typeface="Source Sans Pro"/>
              </a:rPr>
              <a:t>Dense</a:t>
            </a:r>
            <a:endParaRPr sz="1800">
              <a:solidFill>
                <a:schemeClr val="accent2"/>
              </a:solidFill>
              <a:latin typeface="Source Sans Pro"/>
              <a:ea typeface="Source Sans Pro"/>
              <a:cs typeface="Source Sans Pro"/>
              <a:sym typeface="Source Sans Pro"/>
            </a:endParaRPr>
          </a:p>
        </p:txBody>
      </p:sp>
      <p:pic>
        <p:nvPicPr>
          <p:cNvPr id="294" name="Google Shape;294;p41"/>
          <p:cNvPicPr preferRelativeResize="0"/>
          <p:nvPr/>
        </p:nvPicPr>
        <p:blipFill>
          <a:blip r:embed="rId3">
            <a:alphaModFix/>
          </a:blip>
          <a:stretch>
            <a:fillRect/>
          </a:stretch>
        </p:blipFill>
        <p:spPr>
          <a:xfrm>
            <a:off x="2635650" y="1216875"/>
            <a:ext cx="4603579" cy="3470825"/>
          </a:xfrm>
          <a:prstGeom prst="rect">
            <a:avLst/>
          </a:prstGeom>
          <a:noFill/>
          <a:ln>
            <a:noFill/>
          </a:ln>
        </p:spPr>
      </p:pic>
      <p:sp>
        <p:nvSpPr>
          <p:cNvPr id="295" name="Google Shape;295;p41"/>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pic>
        <p:nvPicPr>
          <p:cNvPr id="300" name="Google Shape;300;p42"/>
          <p:cNvPicPr preferRelativeResize="0"/>
          <p:nvPr/>
        </p:nvPicPr>
        <p:blipFill>
          <a:blip r:embed="rId3">
            <a:alphaModFix/>
          </a:blip>
          <a:stretch>
            <a:fillRect/>
          </a:stretch>
        </p:blipFill>
        <p:spPr>
          <a:xfrm>
            <a:off x="2635663" y="1178838"/>
            <a:ext cx="4658975" cy="3508875"/>
          </a:xfrm>
          <a:prstGeom prst="rect">
            <a:avLst/>
          </a:prstGeom>
          <a:noFill/>
          <a:ln>
            <a:noFill/>
          </a:ln>
        </p:spPr>
      </p:pic>
      <p:sp>
        <p:nvSpPr>
          <p:cNvPr id="301" name="Google Shape;301;p42"/>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pt-PT"/>
              <a:t>NoCrash Benchmark</a:t>
            </a:r>
            <a:endParaRPr b="1"/>
          </a:p>
        </p:txBody>
      </p:sp>
      <p:sp>
        <p:nvSpPr>
          <p:cNvPr id="302" name="Google Shape;302;p42"/>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pt-PT"/>
              <a:t>‹#›</a:t>
            </a:fld>
            <a:endParaRPr/>
          </a:p>
        </p:txBody>
      </p:sp>
      <p:sp>
        <p:nvSpPr>
          <p:cNvPr id="303" name="Google Shape;303;p42"/>
          <p:cNvSpPr txBox="1"/>
          <p:nvPr/>
        </p:nvSpPr>
        <p:spPr>
          <a:xfrm>
            <a:off x="481700" y="2105863"/>
            <a:ext cx="978900" cy="16548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pt-PT" sz="1800">
                <a:solidFill>
                  <a:schemeClr val="accent2"/>
                </a:solidFill>
                <a:latin typeface="Source Sans Pro"/>
                <a:ea typeface="Source Sans Pro"/>
                <a:cs typeface="Source Sans Pro"/>
                <a:sym typeface="Source Sans Pro"/>
              </a:rPr>
              <a:t>Empty</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lang="pt-PT" sz="1800">
                <a:solidFill>
                  <a:schemeClr val="accent2"/>
                </a:solidFill>
                <a:latin typeface="Source Sans Pro"/>
                <a:ea typeface="Source Sans Pro"/>
                <a:cs typeface="Source Sans Pro"/>
                <a:sym typeface="Source Sans Pro"/>
              </a:rPr>
              <a:t>Regular</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rPr b="1" lang="pt-PT" sz="1800">
                <a:solidFill>
                  <a:schemeClr val="accent2"/>
                </a:solidFill>
                <a:latin typeface="Source Sans Pro"/>
                <a:ea typeface="Source Sans Pro"/>
                <a:cs typeface="Source Sans Pro"/>
                <a:sym typeface="Source Sans Pro"/>
              </a:rPr>
              <a:t>Dense</a:t>
            </a:r>
            <a:endParaRPr b="1" sz="1800">
              <a:solidFill>
                <a:schemeClr val="accent2"/>
              </a:solidFill>
              <a:latin typeface="Source Sans Pro"/>
              <a:ea typeface="Source Sans Pro"/>
              <a:cs typeface="Source Sans Pro"/>
              <a:sym typeface="Source Sans Pro"/>
            </a:endParaRPr>
          </a:p>
        </p:txBody>
      </p:sp>
      <p:sp>
        <p:nvSpPr>
          <p:cNvPr id="304" name="Google Shape;304;p42"/>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25"/>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Outline</a:t>
            </a:r>
            <a:endParaRPr/>
          </a:p>
        </p:txBody>
      </p:sp>
      <p:sp>
        <p:nvSpPr>
          <p:cNvPr id="129" name="Google Shape;129;p2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130" name="Google Shape;130;p25"/>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PT" sz="1200">
                <a:solidFill>
                  <a:schemeClr val="lt1"/>
                </a:solidFill>
                <a:latin typeface="Source Sans Pro"/>
                <a:ea typeface="Source Sans Pro"/>
                <a:cs typeface="Source Sans Pro"/>
                <a:sym typeface="Source Sans Pro"/>
              </a:rPr>
              <a:t>Aveiro, October 04 2024</a:t>
            </a:r>
            <a:endParaRPr sz="1100">
              <a:solidFill>
                <a:schemeClr val="lt1"/>
              </a:solidFill>
              <a:latin typeface="Source Sans Pro"/>
              <a:ea typeface="Source Sans Pro"/>
              <a:cs typeface="Source Sans Pro"/>
              <a:sym typeface="Source Sans Pro"/>
            </a:endParaRPr>
          </a:p>
        </p:txBody>
      </p:sp>
      <p:sp>
        <p:nvSpPr>
          <p:cNvPr id="131" name="Google Shape;131;p25"/>
          <p:cNvSpPr txBox="1"/>
          <p:nvPr>
            <p:ph idx="4294967295" type="body"/>
          </p:nvPr>
        </p:nvSpPr>
        <p:spPr>
          <a:xfrm>
            <a:off x="830650" y="1070075"/>
            <a:ext cx="8067000" cy="749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AutoNum type="arabicPeriod"/>
            </a:pPr>
            <a:r>
              <a:rPr b="1" lang="pt-PT" sz="1800"/>
              <a:t>Introduction</a:t>
            </a:r>
            <a:endParaRPr b="1" sz="1800"/>
          </a:p>
          <a:p>
            <a:pPr indent="0" lvl="0" marL="0" rtl="0" algn="l">
              <a:lnSpc>
                <a:spcPct val="100000"/>
              </a:lnSpc>
              <a:spcBef>
                <a:spcPts val="600"/>
              </a:spcBef>
              <a:spcAft>
                <a:spcPts val="0"/>
              </a:spcAft>
              <a:buNone/>
            </a:pPr>
            <a:r>
              <a:t/>
            </a:r>
            <a:endParaRPr sz="1800"/>
          </a:p>
          <a:p>
            <a:pPr indent="-342900" lvl="0" marL="457200" rtl="0" algn="l">
              <a:lnSpc>
                <a:spcPct val="100000"/>
              </a:lnSpc>
              <a:spcBef>
                <a:spcPts val="600"/>
              </a:spcBef>
              <a:spcAft>
                <a:spcPts val="0"/>
              </a:spcAft>
              <a:buSzPts val="1800"/>
              <a:buAutoNum type="arabicPeriod"/>
            </a:pPr>
            <a:r>
              <a:rPr b="1" lang="pt-PT" sz="1800"/>
              <a:t>RLAD</a:t>
            </a:r>
            <a:r>
              <a:rPr lang="pt-PT" sz="1800"/>
              <a:t>: Reinforcement Learning from Pixels for Autonomous Driving in Urban Environments</a:t>
            </a:r>
            <a:endParaRPr sz="1800"/>
          </a:p>
          <a:p>
            <a:pPr indent="0" lvl="0" marL="457200" rtl="0" algn="l">
              <a:lnSpc>
                <a:spcPct val="100000"/>
              </a:lnSpc>
              <a:spcBef>
                <a:spcPts val="600"/>
              </a:spcBef>
              <a:spcAft>
                <a:spcPts val="0"/>
              </a:spcAft>
              <a:buNone/>
            </a:pPr>
            <a:r>
              <a:t/>
            </a:r>
            <a:endParaRPr sz="1800"/>
          </a:p>
          <a:p>
            <a:pPr indent="-342900" lvl="0" marL="457200" rtl="0" algn="l">
              <a:lnSpc>
                <a:spcPct val="100000"/>
              </a:lnSpc>
              <a:spcBef>
                <a:spcPts val="600"/>
              </a:spcBef>
              <a:spcAft>
                <a:spcPts val="0"/>
              </a:spcAft>
              <a:buSzPts val="1800"/>
              <a:buAutoNum type="arabicPeriod"/>
            </a:pPr>
            <a:r>
              <a:rPr b="1" lang="pt-PT" sz="1800"/>
              <a:t>RLfOLD</a:t>
            </a:r>
            <a:r>
              <a:rPr lang="pt-PT" sz="1800"/>
              <a:t>: Reinforcement Learning from Online Demonstrations in Urban Autonomous Driving</a:t>
            </a:r>
            <a:endParaRPr sz="1800"/>
          </a:p>
          <a:p>
            <a:pPr indent="0" lvl="0" marL="457200" rtl="0" algn="l">
              <a:lnSpc>
                <a:spcPct val="100000"/>
              </a:lnSpc>
              <a:spcBef>
                <a:spcPts val="600"/>
              </a:spcBef>
              <a:spcAft>
                <a:spcPts val="0"/>
              </a:spcAft>
              <a:buNone/>
            </a:pPr>
            <a:r>
              <a:t/>
            </a:r>
            <a:endParaRPr sz="1800"/>
          </a:p>
          <a:p>
            <a:pPr indent="-342900" lvl="0" marL="457200" rtl="0" algn="l">
              <a:lnSpc>
                <a:spcPct val="100000"/>
              </a:lnSpc>
              <a:spcBef>
                <a:spcPts val="600"/>
              </a:spcBef>
              <a:spcAft>
                <a:spcPts val="0"/>
              </a:spcAft>
              <a:buSzPts val="1800"/>
              <a:buAutoNum type="arabicPeriod"/>
            </a:pPr>
            <a:r>
              <a:rPr b="1" lang="pt-PT" sz="1800"/>
              <a:t>PRIBOOT</a:t>
            </a:r>
            <a:r>
              <a:rPr lang="pt-PT" sz="1800"/>
              <a:t>: A New Data-Driven Expert for Improved Driving Simulations</a:t>
            </a:r>
            <a:endParaRPr sz="1800"/>
          </a:p>
          <a:p>
            <a:pPr indent="0" lvl="0" marL="457200" rtl="0" algn="l">
              <a:lnSpc>
                <a:spcPct val="100000"/>
              </a:lnSpc>
              <a:spcBef>
                <a:spcPts val="600"/>
              </a:spcBef>
              <a:spcAft>
                <a:spcPts val="0"/>
              </a:spcAft>
              <a:buNone/>
            </a:pPr>
            <a:r>
              <a:t/>
            </a:r>
            <a:endParaRPr sz="1800"/>
          </a:p>
          <a:p>
            <a:pPr indent="-342900" lvl="0" marL="457200" rtl="0" algn="l">
              <a:lnSpc>
                <a:spcPct val="100000"/>
              </a:lnSpc>
              <a:spcBef>
                <a:spcPts val="600"/>
              </a:spcBef>
              <a:spcAft>
                <a:spcPts val="0"/>
              </a:spcAft>
              <a:buSzPts val="1800"/>
              <a:buAutoNum type="arabicPeriod"/>
            </a:pPr>
            <a:r>
              <a:rPr b="1" lang="pt-PT" sz="1800"/>
              <a:t>Conclusions</a:t>
            </a:r>
            <a:endParaRPr b="1"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43"/>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Setup of Experiments: </a:t>
            </a:r>
            <a:r>
              <a:rPr b="1" lang="pt-PT"/>
              <a:t>SOTA Methods</a:t>
            </a:r>
            <a:endParaRPr b="1"/>
          </a:p>
        </p:txBody>
      </p:sp>
      <p:sp>
        <p:nvSpPr>
          <p:cNvPr id="310" name="Google Shape;310;p4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311" name="Google Shape;311;p43"/>
          <p:cNvSpPr txBox="1"/>
          <p:nvPr>
            <p:ph idx="4294967295" type="body"/>
          </p:nvPr>
        </p:nvSpPr>
        <p:spPr>
          <a:xfrm>
            <a:off x="786150" y="1499175"/>
            <a:ext cx="8067000" cy="749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t/>
            </a:r>
            <a:endParaRPr b="1" sz="1800"/>
          </a:p>
          <a:p>
            <a:pPr indent="-342900" lvl="0" marL="457200" rtl="0" algn="l">
              <a:spcBef>
                <a:spcPts val="600"/>
              </a:spcBef>
              <a:spcAft>
                <a:spcPts val="0"/>
              </a:spcAft>
              <a:buSzPts val="1800"/>
              <a:buChar char="◎"/>
            </a:pPr>
            <a:r>
              <a:rPr b="1" lang="pt-PT" sz="1800"/>
              <a:t>SAC+AE</a:t>
            </a:r>
            <a:r>
              <a:rPr lang="pt-PT" sz="1800"/>
              <a:t>:</a:t>
            </a:r>
            <a:r>
              <a:rPr b="1" lang="pt-PT" sz="1800"/>
              <a:t> </a:t>
            </a:r>
            <a:r>
              <a:rPr lang="pt-PT" sz="1800"/>
              <a:t>AAAI 2021</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b="1" lang="pt-PT" sz="1800"/>
              <a:t>CURL</a:t>
            </a:r>
            <a:r>
              <a:rPr lang="pt-PT" sz="1800"/>
              <a:t>: ICML 2020</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b="1" lang="pt-PT" sz="1800"/>
              <a:t>DrQ</a:t>
            </a:r>
            <a:r>
              <a:rPr lang="pt-PT" sz="1800"/>
              <a:t>: ICLR 2021</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b="1" lang="pt-PT" sz="1800"/>
              <a:t>DrQ-V2</a:t>
            </a:r>
            <a:r>
              <a:rPr lang="pt-PT" sz="1800"/>
              <a:t>: ICLR 2022</a:t>
            </a:r>
            <a:endParaRPr sz="1800"/>
          </a:p>
          <a:p>
            <a:pPr indent="0" lvl="0" marL="914400" rtl="0" algn="l">
              <a:spcBef>
                <a:spcPts val="600"/>
              </a:spcBef>
              <a:spcAft>
                <a:spcPts val="0"/>
              </a:spcAft>
              <a:buNone/>
            </a:pPr>
            <a:r>
              <a:t/>
            </a:r>
            <a:endParaRPr b="1" sz="1800"/>
          </a:p>
          <a:p>
            <a:pPr indent="0" lvl="0" marL="45720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312" name="Google Shape;312;p43"/>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16" name="Shape 316"/>
        <p:cNvGrpSpPr/>
        <p:nvPr/>
      </p:nvGrpSpPr>
      <p:grpSpPr>
        <a:xfrm>
          <a:off x="0" y="0"/>
          <a:ext cx="0" cy="0"/>
          <a:chOff x="0" y="0"/>
          <a:chExt cx="0" cy="0"/>
        </a:xfrm>
      </p:grpSpPr>
      <p:sp>
        <p:nvSpPr>
          <p:cNvPr id="317" name="Google Shape;317;p44"/>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Comparison with SOTA: </a:t>
            </a:r>
            <a:r>
              <a:rPr b="1" lang="pt-PT"/>
              <a:t>Return</a:t>
            </a:r>
            <a:endParaRPr b="1"/>
          </a:p>
        </p:txBody>
      </p:sp>
      <p:sp>
        <p:nvSpPr>
          <p:cNvPr id="318" name="Google Shape;318;p44"/>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319" name="Google Shape;319;p44"/>
          <p:cNvPicPr preferRelativeResize="0"/>
          <p:nvPr/>
        </p:nvPicPr>
        <p:blipFill>
          <a:blip r:embed="rId3">
            <a:alphaModFix/>
          </a:blip>
          <a:stretch>
            <a:fillRect/>
          </a:stretch>
        </p:blipFill>
        <p:spPr>
          <a:xfrm>
            <a:off x="1688600" y="1143845"/>
            <a:ext cx="5010150" cy="3667125"/>
          </a:xfrm>
          <a:prstGeom prst="rect">
            <a:avLst/>
          </a:prstGeom>
          <a:noFill/>
          <a:ln>
            <a:noFill/>
          </a:ln>
        </p:spPr>
      </p:pic>
      <p:sp>
        <p:nvSpPr>
          <p:cNvPr id="320" name="Google Shape;320;p44"/>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p45"/>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Comparison with SOTA: </a:t>
            </a:r>
            <a:r>
              <a:rPr b="1" lang="pt-PT"/>
              <a:t>Success Rate (%)</a:t>
            </a:r>
            <a:endParaRPr b="1"/>
          </a:p>
        </p:txBody>
      </p:sp>
      <p:sp>
        <p:nvSpPr>
          <p:cNvPr id="326" name="Google Shape;326;p4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327" name="Google Shape;327;p45"/>
          <p:cNvPicPr preferRelativeResize="0"/>
          <p:nvPr/>
        </p:nvPicPr>
        <p:blipFill>
          <a:blip r:embed="rId3">
            <a:alphaModFix/>
          </a:blip>
          <a:stretch>
            <a:fillRect/>
          </a:stretch>
        </p:blipFill>
        <p:spPr>
          <a:xfrm>
            <a:off x="2342750" y="1805475"/>
            <a:ext cx="4458500" cy="2296525"/>
          </a:xfrm>
          <a:prstGeom prst="rect">
            <a:avLst/>
          </a:prstGeom>
          <a:noFill/>
          <a:ln>
            <a:noFill/>
          </a:ln>
        </p:spPr>
      </p:pic>
      <p:sp>
        <p:nvSpPr>
          <p:cNvPr id="328" name="Google Shape;328;p45"/>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332" name="Shape 332"/>
        <p:cNvGrpSpPr/>
        <p:nvPr/>
      </p:nvGrpSpPr>
      <p:grpSpPr>
        <a:xfrm>
          <a:off x="0" y="0"/>
          <a:ext cx="0" cy="0"/>
          <a:chOff x="0" y="0"/>
          <a:chExt cx="0" cy="0"/>
        </a:xfrm>
      </p:grpSpPr>
      <p:sp>
        <p:nvSpPr>
          <p:cNvPr id="333" name="Google Shape;333;p46"/>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Ablation Study</a:t>
            </a:r>
            <a:endParaRPr/>
          </a:p>
        </p:txBody>
      </p:sp>
      <p:sp>
        <p:nvSpPr>
          <p:cNvPr id="334" name="Google Shape;334;p46"/>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335" name="Google Shape;335;p46"/>
          <p:cNvPicPr preferRelativeResize="0"/>
          <p:nvPr/>
        </p:nvPicPr>
        <p:blipFill>
          <a:blip r:embed="rId3">
            <a:alphaModFix/>
          </a:blip>
          <a:stretch>
            <a:fillRect/>
          </a:stretch>
        </p:blipFill>
        <p:spPr>
          <a:xfrm>
            <a:off x="2116550" y="1073195"/>
            <a:ext cx="5133975" cy="3676650"/>
          </a:xfrm>
          <a:prstGeom prst="rect">
            <a:avLst/>
          </a:prstGeom>
          <a:noFill/>
          <a:ln>
            <a:noFill/>
          </a:ln>
        </p:spPr>
      </p:pic>
      <p:sp>
        <p:nvSpPr>
          <p:cNvPr id="336" name="Google Shape;336;p46"/>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47"/>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342" name="Google Shape;342;p47" title="rlad_phd.mp4">
            <a:hlinkClick r:id="rId3"/>
          </p:cNvPr>
          <p:cNvPicPr preferRelativeResize="0"/>
          <p:nvPr/>
        </p:nvPicPr>
        <p:blipFill>
          <a:blip r:embed="rId4">
            <a:alphaModFix/>
          </a:blip>
          <a:stretch>
            <a:fillRect/>
          </a:stretch>
        </p:blipFill>
        <p:spPr>
          <a:xfrm>
            <a:off x="1650350" y="454500"/>
            <a:ext cx="6077042" cy="4557775"/>
          </a:xfrm>
          <a:prstGeom prst="rect">
            <a:avLst/>
          </a:prstGeom>
          <a:noFill/>
          <a:ln>
            <a:noFill/>
          </a:ln>
        </p:spPr>
      </p:pic>
      <p:sp>
        <p:nvSpPr>
          <p:cNvPr id="343" name="Google Shape;343;p47"/>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48"/>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Summary</a:t>
            </a:r>
            <a:endParaRPr/>
          </a:p>
        </p:txBody>
      </p:sp>
      <p:sp>
        <p:nvSpPr>
          <p:cNvPr id="349" name="Google Shape;349;p48"/>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350" name="Google Shape;350;p48"/>
          <p:cNvSpPr txBox="1"/>
          <p:nvPr>
            <p:ph idx="4294967295" type="body"/>
          </p:nvPr>
        </p:nvSpPr>
        <p:spPr>
          <a:xfrm>
            <a:off x="816000" y="1682600"/>
            <a:ext cx="8067000" cy="25944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RLAD is the first algorithm that </a:t>
            </a:r>
            <a:r>
              <a:rPr b="1" lang="pt-PT" sz="1800"/>
              <a:t>learns simultaneously the encoder and the driving policy network using RL</a:t>
            </a:r>
            <a:r>
              <a:rPr lang="pt-PT" sz="1800"/>
              <a:t> in the domain of vision-based urban AD</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Although RLAD outperforms all RLfP methods in the urban AD domain, it is </a:t>
            </a:r>
            <a:r>
              <a:rPr b="1" lang="pt-PT" sz="1800"/>
              <a:t>not yet competitive</a:t>
            </a:r>
            <a:r>
              <a:rPr lang="pt-PT" sz="1800"/>
              <a:t> with state-of-the-art RL methods that decouple the training of encoder and the policy network [7] or that use expert demonstrations [8]</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351" name="Google Shape;351;p48"/>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352" name="Google Shape;352;p48"/>
          <p:cNvSpPr txBox="1"/>
          <p:nvPr/>
        </p:nvSpPr>
        <p:spPr>
          <a:xfrm>
            <a:off x="0" y="4370950"/>
            <a:ext cx="8407200" cy="7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[7] </a:t>
            </a:r>
            <a:r>
              <a:rPr lang="pt-PT" sz="1000">
                <a:solidFill>
                  <a:srgbClr val="607D8B"/>
                </a:solidFill>
                <a:latin typeface="Source Sans Pro"/>
                <a:ea typeface="Source Sans Pro"/>
                <a:cs typeface="Source Sans Pro"/>
                <a:sym typeface="Source Sans Pro"/>
              </a:rPr>
              <a:t>M. Toromanoff et al., “End-to-end model-free reinforcement learning for urban driving using implicit affordances,” 2020 IEEE/CVF Conference on Computer Vision and Pattern Recognition (CVPR), pp. 7151–7160, 2019.</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[8] Chen et al., “Learning by Cheating”. Proceedings of the Conference on Robot Learning, volume 100 of Proceedings of Machine Learning Research, 66–75. PMLR.</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9"/>
          <p:cNvSpPr txBox="1"/>
          <p:nvPr>
            <p:ph type="ctrTitle"/>
          </p:nvPr>
        </p:nvSpPr>
        <p:spPr>
          <a:xfrm>
            <a:off x="1011175" y="2165100"/>
            <a:ext cx="72462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pt-PT">
                <a:solidFill>
                  <a:schemeClr val="accent4"/>
                </a:solidFill>
              </a:rPr>
              <a:t>3</a:t>
            </a:r>
            <a:r>
              <a:rPr lang="pt-PT">
                <a:solidFill>
                  <a:schemeClr val="accent4"/>
                </a:solidFill>
              </a:rPr>
              <a:t>.</a:t>
            </a:r>
            <a:endParaRPr>
              <a:solidFill>
                <a:schemeClr val="accent4"/>
              </a:solidFill>
            </a:endParaRPr>
          </a:p>
          <a:p>
            <a:pPr indent="0" lvl="0" marL="0" rtl="0" algn="l">
              <a:spcBef>
                <a:spcPts val="0"/>
              </a:spcBef>
              <a:spcAft>
                <a:spcPts val="0"/>
              </a:spcAft>
              <a:buNone/>
            </a:pPr>
            <a:r>
              <a:rPr lang="pt-PT" sz="2400"/>
              <a:t>RLfOLD: </a:t>
            </a:r>
            <a:r>
              <a:rPr b="0" lang="pt-PT" sz="2400"/>
              <a:t>Reinforcement Learning from Online Demonstrations in Urban Autonomous Driving</a:t>
            </a:r>
            <a:endParaRPr b="0" sz="2400"/>
          </a:p>
        </p:txBody>
      </p:sp>
      <p:sp>
        <p:nvSpPr>
          <p:cNvPr id="358" name="Google Shape;358;p49"/>
          <p:cNvSpPr txBox="1"/>
          <p:nvPr>
            <p:ph idx="4294967295"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359" name="Google Shape;359;p49"/>
          <p:cNvSpPr txBox="1"/>
          <p:nvPr/>
        </p:nvSpPr>
        <p:spPr>
          <a:xfrm>
            <a:off x="0" y="4468575"/>
            <a:ext cx="6616200" cy="5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200">
                <a:solidFill>
                  <a:srgbClr val="607D8B"/>
                </a:solidFill>
                <a:latin typeface="Source Sans Pro"/>
                <a:ea typeface="Source Sans Pro"/>
                <a:cs typeface="Source Sans Pro"/>
                <a:sym typeface="Source Sans Pro"/>
              </a:rPr>
              <a:t>Daniel Coelho, Miguel Oliveira, and Vitor Santos. "RLfOLD: Reinforcement Learning from Online Demonstrations in Urban Autonomous Driving." </a:t>
            </a:r>
            <a:r>
              <a:rPr b="1" lang="pt-PT" sz="1200">
                <a:solidFill>
                  <a:srgbClr val="607D8B"/>
                </a:solidFill>
                <a:latin typeface="Source Sans Pro"/>
                <a:ea typeface="Source Sans Pro"/>
                <a:cs typeface="Source Sans Pro"/>
                <a:sym typeface="Source Sans Pro"/>
              </a:rPr>
              <a:t>Proceedings of the AAAI Conference on Artificial Intelligence</a:t>
            </a:r>
            <a:r>
              <a:rPr lang="pt-PT" sz="1200">
                <a:solidFill>
                  <a:srgbClr val="607D8B"/>
                </a:solidFill>
                <a:latin typeface="Source Sans Pro"/>
                <a:ea typeface="Source Sans Pro"/>
                <a:cs typeface="Source Sans Pro"/>
                <a:sym typeface="Source Sans Pro"/>
              </a:rPr>
              <a:t>. Vol. 38. No. 10. </a:t>
            </a:r>
            <a:r>
              <a:rPr b="1" lang="pt-PT" sz="1200">
                <a:solidFill>
                  <a:srgbClr val="607D8B"/>
                </a:solidFill>
                <a:latin typeface="Source Sans Pro"/>
                <a:ea typeface="Source Sans Pro"/>
                <a:cs typeface="Source Sans Pro"/>
                <a:sym typeface="Source Sans Pro"/>
              </a:rPr>
              <a:t>2024</a:t>
            </a:r>
            <a:r>
              <a:rPr lang="pt-PT" sz="1200">
                <a:solidFill>
                  <a:srgbClr val="607D8B"/>
                </a:solidFill>
                <a:latin typeface="Source Sans Pro"/>
                <a:ea typeface="Source Sans Pro"/>
                <a:cs typeface="Source Sans Pro"/>
                <a:sym typeface="Source Sans Pro"/>
              </a:rPr>
              <a:t>, doi: 10.1609/aaai.v38i10.29049.</a:t>
            </a:r>
            <a:endParaRPr sz="1200">
              <a:solidFill>
                <a:srgbClr val="607D8B"/>
              </a:solidFill>
              <a:latin typeface="Source Sans Pro"/>
              <a:ea typeface="Source Sans Pro"/>
              <a:cs typeface="Source Sans Pro"/>
              <a:sym typeface="Source Sans Pro"/>
            </a:endParaRPr>
          </a:p>
        </p:txBody>
      </p:sp>
      <p:pic>
        <p:nvPicPr>
          <p:cNvPr id="360" name="Google Shape;360;p49"/>
          <p:cNvPicPr preferRelativeResize="0"/>
          <p:nvPr/>
        </p:nvPicPr>
        <p:blipFill>
          <a:blip r:embed="rId3">
            <a:alphaModFix/>
          </a:blip>
          <a:stretch>
            <a:fillRect/>
          </a:stretch>
        </p:blipFill>
        <p:spPr>
          <a:xfrm>
            <a:off x="7590775" y="57150"/>
            <a:ext cx="1485075" cy="1485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p50"/>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Motivation</a:t>
            </a:r>
            <a:endParaRPr/>
          </a:p>
        </p:txBody>
      </p:sp>
      <p:sp>
        <p:nvSpPr>
          <p:cNvPr id="366" name="Google Shape;366;p50"/>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367" name="Google Shape;367;p50"/>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a:t>
            </a:r>
            <a:r>
              <a:rPr b="1" lang="pt-PT" sz="1200">
                <a:solidFill>
                  <a:schemeClr val="lt1"/>
                </a:solidFill>
                <a:latin typeface="Source Sans Pro"/>
                <a:ea typeface="Source Sans Pro"/>
                <a:cs typeface="Source Sans Pro"/>
                <a:sym typeface="Source Sans Pro"/>
              </a:rPr>
              <a:t>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368" name="Google Shape;368;p50"/>
          <p:cNvSpPr txBox="1"/>
          <p:nvPr>
            <p:ph idx="4294967295" type="body"/>
          </p:nvPr>
        </p:nvSpPr>
        <p:spPr>
          <a:xfrm>
            <a:off x="816000" y="1682600"/>
            <a:ext cx="8067000" cy="7647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How can we improve RLAD to outperform state-of-the-art methods on the NoCrash benchmark?</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rPr b="1" lang="pt-PT" sz="1800"/>
              <a:t>                                 </a:t>
            </a:r>
            <a:endParaRPr b="1" sz="1800"/>
          </a:p>
          <a:p>
            <a:pPr indent="0" lvl="0" marL="0" rtl="0" algn="ctr">
              <a:spcBef>
                <a:spcPts val="600"/>
              </a:spcBef>
              <a:spcAft>
                <a:spcPts val="0"/>
              </a:spcAft>
              <a:buNone/>
            </a:pPr>
            <a:r>
              <a:t/>
            </a:r>
            <a:endParaRPr b="1" sz="25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51"/>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Motivation</a:t>
            </a:r>
            <a:endParaRPr/>
          </a:p>
        </p:txBody>
      </p:sp>
      <p:sp>
        <p:nvSpPr>
          <p:cNvPr id="374" name="Google Shape;374;p51"/>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375" name="Google Shape;375;p51"/>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376" name="Google Shape;376;p51"/>
          <p:cNvSpPr txBox="1"/>
          <p:nvPr>
            <p:ph idx="4294967295" type="body"/>
          </p:nvPr>
        </p:nvSpPr>
        <p:spPr>
          <a:xfrm>
            <a:off x="816000" y="1682600"/>
            <a:ext cx="8067000" cy="7647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How can we improve RLAD to outperform state-of-the-art methods on the NoCrash benchmark?</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rPr b="1" lang="pt-PT" sz="1800"/>
              <a:t>                                 </a:t>
            </a:r>
            <a:endParaRPr b="1" sz="1800"/>
          </a:p>
          <a:p>
            <a:pPr indent="0" lvl="0" marL="0" rtl="0" algn="ctr">
              <a:spcBef>
                <a:spcPts val="600"/>
              </a:spcBef>
              <a:spcAft>
                <a:spcPts val="0"/>
              </a:spcAft>
              <a:buNone/>
            </a:pPr>
            <a:r>
              <a:rPr b="1" lang="pt-PT" sz="2000"/>
              <a:t>By Integrating Expert Demonstrations</a:t>
            </a:r>
            <a:endParaRPr b="1" sz="25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p52"/>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Reinforcement Learning from Demonstrations (RLfD)</a:t>
            </a:r>
            <a:endParaRPr/>
          </a:p>
        </p:txBody>
      </p:sp>
      <p:sp>
        <p:nvSpPr>
          <p:cNvPr id="382" name="Google Shape;382;p52"/>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grpSp>
        <p:nvGrpSpPr>
          <p:cNvPr id="383" name="Google Shape;383;p52"/>
          <p:cNvGrpSpPr/>
          <p:nvPr/>
        </p:nvGrpSpPr>
        <p:grpSpPr>
          <a:xfrm>
            <a:off x="65850" y="1816325"/>
            <a:ext cx="3173322" cy="1882600"/>
            <a:chOff x="112350" y="2334200"/>
            <a:chExt cx="3173322" cy="1882600"/>
          </a:xfrm>
        </p:grpSpPr>
        <p:pic>
          <p:nvPicPr>
            <p:cNvPr id="384" name="Google Shape;384;p52"/>
            <p:cNvPicPr preferRelativeResize="0"/>
            <p:nvPr/>
          </p:nvPicPr>
          <p:blipFill>
            <a:blip r:embed="rId3">
              <a:alphaModFix/>
            </a:blip>
            <a:stretch>
              <a:fillRect/>
            </a:stretch>
          </p:blipFill>
          <p:spPr>
            <a:xfrm>
              <a:off x="112350" y="2992800"/>
              <a:ext cx="3173322" cy="1224000"/>
            </a:xfrm>
            <a:prstGeom prst="rect">
              <a:avLst/>
            </a:prstGeom>
            <a:noFill/>
            <a:ln>
              <a:noFill/>
            </a:ln>
          </p:spPr>
        </p:pic>
        <p:sp>
          <p:nvSpPr>
            <p:cNvPr id="385" name="Google Shape;385;p52"/>
            <p:cNvSpPr/>
            <p:nvPr/>
          </p:nvSpPr>
          <p:spPr>
            <a:xfrm>
              <a:off x="1112688" y="2334200"/>
              <a:ext cx="1411500" cy="334800"/>
            </a:xfrm>
            <a:prstGeom prst="roundRect">
              <a:avLst>
                <a:gd fmla="val 16667"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pt-PT" sz="1300">
                  <a:latin typeface="Source Sans Pro"/>
                  <a:ea typeface="Source Sans Pro"/>
                  <a:cs typeface="Source Sans Pro"/>
                  <a:sym typeface="Source Sans Pro"/>
                </a:rPr>
                <a:t>Demonstrations</a:t>
              </a:r>
              <a:endParaRPr sz="1300">
                <a:latin typeface="Source Sans Pro"/>
                <a:ea typeface="Source Sans Pro"/>
                <a:cs typeface="Source Sans Pro"/>
                <a:sym typeface="Source Sans Pro"/>
              </a:endParaRPr>
            </a:p>
          </p:txBody>
        </p:sp>
        <p:cxnSp>
          <p:nvCxnSpPr>
            <p:cNvPr id="386" name="Google Shape;386;p52"/>
            <p:cNvCxnSpPr/>
            <p:nvPr/>
          </p:nvCxnSpPr>
          <p:spPr>
            <a:xfrm rot="424583">
              <a:off x="1752883" y="2670505"/>
              <a:ext cx="43834" cy="425685"/>
            </a:xfrm>
            <a:prstGeom prst="straightConnector1">
              <a:avLst/>
            </a:prstGeom>
            <a:noFill/>
            <a:ln cap="flat" cmpd="sng" w="9525">
              <a:solidFill>
                <a:srgbClr val="000000"/>
              </a:solidFill>
              <a:prstDash val="solid"/>
              <a:round/>
              <a:headEnd len="med" w="med" type="none"/>
              <a:tailEnd len="med" w="med" type="triangle"/>
            </a:ln>
          </p:spPr>
        </p:cxnSp>
      </p:grpSp>
      <p:sp>
        <p:nvSpPr>
          <p:cNvPr id="387" name="Google Shape;387;p52"/>
          <p:cNvSpPr txBox="1"/>
          <p:nvPr>
            <p:ph idx="4294967295" type="body"/>
          </p:nvPr>
        </p:nvSpPr>
        <p:spPr>
          <a:xfrm>
            <a:off x="4397425" y="2105950"/>
            <a:ext cx="4703700" cy="749400"/>
          </a:xfrm>
          <a:prstGeom prst="rect">
            <a:avLst/>
          </a:prstGeom>
          <a:noFill/>
          <a:ln>
            <a:noFill/>
          </a:ln>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pt-PT" sz="1800"/>
              <a:t>High sample efficiency of IL </a:t>
            </a:r>
            <a:endParaRPr sz="1800"/>
          </a:p>
          <a:p>
            <a:pPr indent="-317500" lvl="0" marL="457200" rtl="0" algn="l">
              <a:spcBef>
                <a:spcPts val="0"/>
              </a:spcBef>
              <a:spcAft>
                <a:spcPts val="0"/>
              </a:spcAft>
              <a:buSzPts val="1400"/>
              <a:buChar char="◎"/>
            </a:pPr>
            <a:r>
              <a:rPr lang="pt-PT" sz="1800"/>
              <a:t>Generalization of RL</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388" name="Google Shape;388;p52"/>
          <p:cNvSpPr txBox="1"/>
          <p:nvPr>
            <p:ph idx="4294967295" type="body"/>
          </p:nvPr>
        </p:nvSpPr>
        <p:spPr>
          <a:xfrm>
            <a:off x="4433500" y="3057300"/>
            <a:ext cx="4890600" cy="749400"/>
          </a:xfrm>
          <a:prstGeom prst="rect">
            <a:avLst/>
          </a:prstGeom>
          <a:noFill/>
          <a:ln>
            <a:noFill/>
          </a:ln>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pt-PT" sz="1800"/>
              <a:t>Distribution gap between the demonstrations and the environment</a:t>
            </a:r>
            <a:endParaRPr sz="1800"/>
          </a:p>
          <a:p>
            <a:pPr indent="-317500" lvl="0" marL="457200" rtl="0" algn="l">
              <a:spcBef>
                <a:spcPts val="0"/>
              </a:spcBef>
              <a:spcAft>
                <a:spcPts val="0"/>
              </a:spcAft>
              <a:buSzPts val="1400"/>
              <a:buChar char="◎"/>
            </a:pPr>
            <a:r>
              <a:rPr lang="pt-PT" sz="1800"/>
              <a:t>Complexity</a:t>
            </a:r>
            <a:r>
              <a:rPr lang="pt-PT" sz="1800"/>
              <a:t> of integrating demonstrations within an RL framework</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pic>
        <p:nvPicPr>
          <p:cNvPr id="389" name="Google Shape;389;p52"/>
          <p:cNvPicPr preferRelativeResize="0"/>
          <p:nvPr/>
        </p:nvPicPr>
        <p:blipFill>
          <a:blip r:embed="rId4">
            <a:alphaModFix/>
          </a:blip>
          <a:stretch>
            <a:fillRect/>
          </a:stretch>
        </p:blipFill>
        <p:spPr>
          <a:xfrm>
            <a:off x="3930688" y="2279712"/>
            <a:ext cx="466725" cy="466725"/>
          </a:xfrm>
          <a:prstGeom prst="rect">
            <a:avLst/>
          </a:prstGeom>
          <a:noFill/>
          <a:ln>
            <a:noFill/>
          </a:ln>
        </p:spPr>
      </p:pic>
      <p:pic>
        <p:nvPicPr>
          <p:cNvPr id="390" name="Google Shape;390;p52"/>
          <p:cNvPicPr preferRelativeResize="0"/>
          <p:nvPr/>
        </p:nvPicPr>
        <p:blipFill>
          <a:blip r:embed="rId5">
            <a:alphaModFix/>
          </a:blip>
          <a:stretch>
            <a:fillRect/>
          </a:stretch>
        </p:blipFill>
        <p:spPr>
          <a:xfrm>
            <a:off x="4016422" y="3447250"/>
            <a:ext cx="295275" cy="293975"/>
          </a:xfrm>
          <a:prstGeom prst="rect">
            <a:avLst/>
          </a:prstGeom>
          <a:noFill/>
          <a:ln>
            <a:noFill/>
          </a:ln>
        </p:spPr>
      </p:pic>
      <p:cxnSp>
        <p:nvCxnSpPr>
          <p:cNvPr id="391" name="Google Shape;391;p52"/>
          <p:cNvCxnSpPr/>
          <p:nvPr/>
        </p:nvCxnSpPr>
        <p:spPr>
          <a:xfrm flipH="1" rot="10800000">
            <a:off x="4575600" y="2936650"/>
            <a:ext cx="4388400" cy="9300"/>
          </a:xfrm>
          <a:prstGeom prst="straightConnector1">
            <a:avLst/>
          </a:prstGeom>
          <a:noFill/>
          <a:ln cap="flat" cmpd="sng" w="28575">
            <a:solidFill>
              <a:schemeClr val="dk2"/>
            </a:solidFill>
            <a:prstDash val="solid"/>
            <a:round/>
            <a:headEnd len="med" w="med" type="none"/>
            <a:tailEnd len="med" w="med" type="none"/>
          </a:ln>
        </p:spPr>
      </p:cxnSp>
      <p:sp>
        <p:nvSpPr>
          <p:cNvPr id="392" name="Google Shape;392;p52"/>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ctrTitle"/>
          </p:nvPr>
        </p:nvSpPr>
        <p:spPr>
          <a:xfrm>
            <a:off x="1546025" y="1754794"/>
            <a:ext cx="5832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pt-PT">
                <a:solidFill>
                  <a:schemeClr val="accent4"/>
                </a:solidFill>
              </a:rPr>
              <a:t>1</a:t>
            </a:r>
            <a:r>
              <a:rPr lang="pt-PT">
                <a:solidFill>
                  <a:schemeClr val="accent4"/>
                </a:solidFill>
              </a:rPr>
              <a:t>.</a:t>
            </a:r>
            <a:endParaRPr>
              <a:solidFill>
                <a:schemeClr val="accent4"/>
              </a:solidFill>
            </a:endParaRPr>
          </a:p>
          <a:p>
            <a:pPr indent="0" lvl="0" marL="0" rtl="0" algn="l">
              <a:lnSpc>
                <a:spcPct val="100000"/>
              </a:lnSpc>
              <a:spcBef>
                <a:spcPts val="0"/>
              </a:spcBef>
              <a:spcAft>
                <a:spcPts val="0"/>
              </a:spcAft>
              <a:buSzPts val="4400"/>
              <a:buNone/>
            </a:pPr>
            <a:r>
              <a:rPr lang="pt-PT" sz="2400"/>
              <a:t>Introduction</a:t>
            </a:r>
            <a:endParaRPr sz="2400"/>
          </a:p>
        </p:txBody>
      </p:sp>
      <p:sp>
        <p:nvSpPr>
          <p:cNvPr id="137" name="Google Shape;137;p26"/>
          <p:cNvSpPr txBox="1"/>
          <p:nvPr>
            <p:ph idx="4294967295"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138" name="Google Shape;138;p26"/>
          <p:cNvSpPr txBox="1"/>
          <p:nvPr/>
        </p:nvSpPr>
        <p:spPr>
          <a:xfrm>
            <a:off x="0" y="4585800"/>
            <a:ext cx="6616200" cy="5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200">
                <a:solidFill>
                  <a:srgbClr val="607D8B"/>
                </a:solidFill>
                <a:latin typeface="Source Sans Pro"/>
                <a:ea typeface="Source Sans Pro"/>
                <a:cs typeface="Source Sans Pro"/>
                <a:sym typeface="Source Sans Pro"/>
              </a:rPr>
              <a:t>Coelho, Daniel, and Miguel Oliveira. "A review of end-to-end autonomous driving in urban environments." </a:t>
            </a:r>
            <a:r>
              <a:rPr b="1" lang="pt-PT" sz="1200">
                <a:solidFill>
                  <a:srgbClr val="607D8B"/>
                </a:solidFill>
                <a:latin typeface="Source Sans Pro"/>
                <a:ea typeface="Source Sans Pro"/>
                <a:cs typeface="Source Sans Pro"/>
                <a:sym typeface="Source Sans Pro"/>
              </a:rPr>
              <a:t>IEEE Access (2022)</a:t>
            </a:r>
            <a:r>
              <a:rPr lang="pt-PT" sz="1200">
                <a:solidFill>
                  <a:srgbClr val="607D8B"/>
                </a:solidFill>
                <a:latin typeface="Source Sans Pro"/>
                <a:ea typeface="Source Sans Pro"/>
                <a:cs typeface="Source Sans Pro"/>
                <a:sym typeface="Source Sans Pro"/>
              </a:rPr>
              <a:t>: 75296-75311, doi: 10.1109/ACCESS.2022.3192019.</a:t>
            </a:r>
            <a:endParaRPr sz="1200">
              <a:solidFill>
                <a:srgbClr val="607D8B"/>
              </a:solidFill>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53"/>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pt-PT"/>
              <a:t>Learning Framework</a:t>
            </a:r>
            <a:endParaRPr/>
          </a:p>
        </p:txBody>
      </p:sp>
      <p:sp>
        <p:nvSpPr>
          <p:cNvPr id="398" name="Google Shape;398;p5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399" name="Google Shape;399;p53"/>
          <p:cNvPicPr preferRelativeResize="0"/>
          <p:nvPr/>
        </p:nvPicPr>
        <p:blipFill>
          <a:blip r:embed="rId3">
            <a:alphaModFix/>
          </a:blip>
          <a:stretch>
            <a:fillRect/>
          </a:stretch>
        </p:blipFill>
        <p:spPr>
          <a:xfrm>
            <a:off x="1637875" y="1602675"/>
            <a:ext cx="5868236" cy="3147169"/>
          </a:xfrm>
          <a:prstGeom prst="rect">
            <a:avLst/>
          </a:prstGeom>
          <a:noFill/>
          <a:ln>
            <a:noFill/>
          </a:ln>
        </p:spPr>
      </p:pic>
      <p:sp>
        <p:nvSpPr>
          <p:cNvPr id="400" name="Google Shape;400;p53"/>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p54"/>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pt-PT"/>
              <a:t>Soft Actor-Critic with Imitation Learning</a:t>
            </a:r>
            <a:endParaRPr/>
          </a:p>
        </p:txBody>
      </p:sp>
      <p:sp>
        <p:nvSpPr>
          <p:cNvPr id="406" name="Google Shape;406;p54"/>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407" name="Google Shape;407;p54"/>
          <p:cNvSpPr txBox="1"/>
          <p:nvPr>
            <p:ph idx="4294967295" type="body"/>
          </p:nvPr>
        </p:nvSpPr>
        <p:spPr>
          <a:xfrm>
            <a:off x="468225" y="1762150"/>
            <a:ext cx="7936200" cy="393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We propose a modified policy of the SAC algorithm that allows for the inclusion of the IL loss</a:t>
            </a:r>
            <a:endParaRPr sz="1800"/>
          </a:p>
          <a:p>
            <a:pPr indent="0" lvl="0" marL="457200" rtl="0" algn="l">
              <a:spcBef>
                <a:spcPts val="600"/>
              </a:spcBef>
              <a:spcAft>
                <a:spcPts val="0"/>
              </a:spcAft>
              <a:buNone/>
            </a:pPr>
            <a:r>
              <a:rPr lang="pt-PT" sz="1800"/>
              <a:t> </a:t>
            </a:r>
            <a:endParaRPr sz="1800"/>
          </a:p>
          <a:p>
            <a:pPr indent="0" lvl="0" marL="9144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pt-PT" sz="1800"/>
              <a:t>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408" name="Google Shape;408;p54"/>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2" name="Shape 412"/>
        <p:cNvGrpSpPr/>
        <p:nvPr/>
      </p:nvGrpSpPr>
      <p:grpSpPr>
        <a:xfrm>
          <a:off x="0" y="0"/>
          <a:ext cx="0" cy="0"/>
          <a:chOff x="0" y="0"/>
          <a:chExt cx="0" cy="0"/>
        </a:xfrm>
      </p:grpSpPr>
      <p:sp>
        <p:nvSpPr>
          <p:cNvPr id="413" name="Google Shape;413;p55"/>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pt-PT"/>
              <a:t>Soft Actor-Critic with Imitation Learning</a:t>
            </a:r>
            <a:endParaRPr b="1"/>
          </a:p>
        </p:txBody>
      </p:sp>
      <p:sp>
        <p:nvSpPr>
          <p:cNvPr id="414" name="Google Shape;414;p5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415" name="Google Shape;415;p55"/>
          <p:cNvSpPr txBox="1"/>
          <p:nvPr>
            <p:ph idx="4294967295" type="body"/>
          </p:nvPr>
        </p:nvSpPr>
        <p:spPr>
          <a:xfrm>
            <a:off x="468225" y="1762150"/>
            <a:ext cx="7936200" cy="393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We propose a modified policy of the SAC algorithm that allows for the inclusion of the IL loss</a:t>
            </a:r>
            <a:endParaRPr sz="1800"/>
          </a:p>
          <a:p>
            <a:pPr indent="0" lvl="0" marL="457200" rtl="0" algn="l">
              <a:spcBef>
                <a:spcPts val="600"/>
              </a:spcBef>
              <a:spcAft>
                <a:spcPts val="0"/>
              </a:spcAft>
              <a:buNone/>
            </a:pPr>
            <a:r>
              <a:rPr lang="pt-PT" sz="1800"/>
              <a:t> </a:t>
            </a:r>
            <a:endParaRPr sz="1800"/>
          </a:p>
          <a:p>
            <a:pPr indent="0" lvl="0" marL="9144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pt-PT" sz="1800"/>
              <a:t>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pic>
        <p:nvPicPr>
          <p:cNvPr id="416" name="Google Shape;416;p55"/>
          <p:cNvPicPr preferRelativeResize="0"/>
          <p:nvPr/>
        </p:nvPicPr>
        <p:blipFill>
          <a:blip r:embed="rId3">
            <a:alphaModFix/>
          </a:blip>
          <a:stretch>
            <a:fillRect/>
          </a:stretch>
        </p:blipFill>
        <p:spPr>
          <a:xfrm>
            <a:off x="299150" y="3155563"/>
            <a:ext cx="3397726" cy="837125"/>
          </a:xfrm>
          <a:prstGeom prst="rect">
            <a:avLst/>
          </a:prstGeom>
          <a:noFill/>
          <a:ln>
            <a:noFill/>
          </a:ln>
        </p:spPr>
      </p:pic>
      <p:sp>
        <p:nvSpPr>
          <p:cNvPr id="417" name="Google Shape;417;p55"/>
          <p:cNvSpPr txBox="1"/>
          <p:nvPr>
            <p:ph idx="4294967295" type="body"/>
          </p:nvPr>
        </p:nvSpPr>
        <p:spPr>
          <a:xfrm>
            <a:off x="642423" y="4535900"/>
            <a:ext cx="2299800" cy="466800"/>
          </a:xfrm>
          <a:prstGeom prst="rect">
            <a:avLst/>
          </a:prstGeom>
          <a:noFill/>
          <a:ln>
            <a:noFill/>
          </a:ln>
        </p:spPr>
        <p:txBody>
          <a:bodyPr anchorCtr="0" anchor="t" bIns="91425" lIns="91425" spcFirstLastPara="1" rIns="91425" wrap="square" tIns="91425">
            <a:noAutofit/>
          </a:bodyPr>
          <a:lstStyle/>
          <a:p>
            <a:pPr indent="0" lvl="0" marL="457200" rtl="0" algn="l">
              <a:spcBef>
                <a:spcPts val="600"/>
              </a:spcBef>
              <a:spcAft>
                <a:spcPts val="0"/>
              </a:spcAft>
              <a:buNone/>
            </a:pPr>
            <a:r>
              <a:rPr lang="pt-PT" sz="1400"/>
              <a:t>Traditional policy</a:t>
            </a:r>
            <a:endParaRPr sz="14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418" name="Google Shape;418;p55"/>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56"/>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pt-PT"/>
              <a:t>Soft Actor-Critic with Imitation Learning</a:t>
            </a:r>
            <a:endParaRPr b="1"/>
          </a:p>
        </p:txBody>
      </p:sp>
      <p:sp>
        <p:nvSpPr>
          <p:cNvPr id="424" name="Google Shape;424;p56"/>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425" name="Google Shape;425;p56"/>
          <p:cNvSpPr txBox="1"/>
          <p:nvPr>
            <p:ph idx="4294967295" type="body"/>
          </p:nvPr>
        </p:nvSpPr>
        <p:spPr>
          <a:xfrm>
            <a:off x="468225" y="1762150"/>
            <a:ext cx="7936200" cy="393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We propose a modified policy of the SAC algorithm that allows for the inclusion of the IL loss</a:t>
            </a:r>
            <a:endParaRPr sz="1800"/>
          </a:p>
          <a:p>
            <a:pPr indent="0" lvl="0" marL="457200" rtl="0" algn="l">
              <a:spcBef>
                <a:spcPts val="600"/>
              </a:spcBef>
              <a:spcAft>
                <a:spcPts val="0"/>
              </a:spcAft>
              <a:buNone/>
            </a:pPr>
            <a:r>
              <a:rPr lang="pt-PT" sz="1800"/>
              <a:t> </a:t>
            </a:r>
            <a:endParaRPr sz="1800"/>
          </a:p>
          <a:p>
            <a:pPr indent="0" lvl="0" marL="9144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pt-PT" sz="1800"/>
              <a:t>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pic>
        <p:nvPicPr>
          <p:cNvPr id="426" name="Google Shape;426;p56"/>
          <p:cNvPicPr preferRelativeResize="0"/>
          <p:nvPr/>
        </p:nvPicPr>
        <p:blipFill>
          <a:blip r:embed="rId3">
            <a:alphaModFix/>
          </a:blip>
          <a:stretch>
            <a:fillRect/>
          </a:stretch>
        </p:blipFill>
        <p:spPr>
          <a:xfrm>
            <a:off x="299150" y="3155563"/>
            <a:ext cx="3397726" cy="837125"/>
          </a:xfrm>
          <a:prstGeom prst="rect">
            <a:avLst/>
          </a:prstGeom>
          <a:noFill/>
          <a:ln>
            <a:noFill/>
          </a:ln>
        </p:spPr>
      </p:pic>
      <p:pic>
        <p:nvPicPr>
          <p:cNvPr id="427" name="Google Shape;427;p56"/>
          <p:cNvPicPr preferRelativeResize="0"/>
          <p:nvPr/>
        </p:nvPicPr>
        <p:blipFill rotWithShape="1">
          <a:blip r:embed="rId4">
            <a:alphaModFix/>
          </a:blip>
          <a:srcRect b="0" l="1700" r="0" t="0"/>
          <a:stretch/>
        </p:blipFill>
        <p:spPr>
          <a:xfrm>
            <a:off x="4710225" y="2404150"/>
            <a:ext cx="3845251" cy="2040900"/>
          </a:xfrm>
          <a:prstGeom prst="rect">
            <a:avLst/>
          </a:prstGeom>
          <a:noFill/>
          <a:ln>
            <a:noFill/>
          </a:ln>
        </p:spPr>
      </p:pic>
      <p:sp>
        <p:nvSpPr>
          <p:cNvPr id="428" name="Google Shape;428;p56"/>
          <p:cNvSpPr txBox="1"/>
          <p:nvPr>
            <p:ph idx="4294967295" type="body"/>
          </p:nvPr>
        </p:nvSpPr>
        <p:spPr>
          <a:xfrm>
            <a:off x="642423" y="4535900"/>
            <a:ext cx="2299800" cy="466800"/>
          </a:xfrm>
          <a:prstGeom prst="rect">
            <a:avLst/>
          </a:prstGeom>
          <a:noFill/>
          <a:ln>
            <a:noFill/>
          </a:ln>
        </p:spPr>
        <p:txBody>
          <a:bodyPr anchorCtr="0" anchor="t" bIns="91425" lIns="91425" spcFirstLastPara="1" rIns="91425" wrap="square" tIns="91425">
            <a:noAutofit/>
          </a:bodyPr>
          <a:lstStyle/>
          <a:p>
            <a:pPr indent="0" lvl="0" marL="457200" rtl="0" algn="l">
              <a:spcBef>
                <a:spcPts val="600"/>
              </a:spcBef>
              <a:spcAft>
                <a:spcPts val="0"/>
              </a:spcAft>
              <a:buNone/>
            </a:pPr>
            <a:r>
              <a:rPr lang="pt-PT" sz="1400"/>
              <a:t>Traditional policy</a:t>
            </a:r>
            <a:endParaRPr sz="14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429" name="Google Shape;429;p56"/>
          <p:cNvSpPr txBox="1"/>
          <p:nvPr>
            <p:ph idx="4294967295" type="body"/>
          </p:nvPr>
        </p:nvSpPr>
        <p:spPr>
          <a:xfrm>
            <a:off x="5959298" y="4535900"/>
            <a:ext cx="2299800" cy="466800"/>
          </a:xfrm>
          <a:prstGeom prst="rect">
            <a:avLst/>
          </a:prstGeom>
          <a:noFill/>
          <a:ln>
            <a:noFill/>
          </a:ln>
        </p:spPr>
        <p:txBody>
          <a:bodyPr anchorCtr="0" anchor="t" bIns="91425" lIns="91425" spcFirstLastPara="1" rIns="91425" wrap="square" tIns="91425">
            <a:noAutofit/>
          </a:bodyPr>
          <a:lstStyle/>
          <a:p>
            <a:pPr indent="0" lvl="0" marL="457200" rtl="0" algn="l">
              <a:spcBef>
                <a:spcPts val="600"/>
              </a:spcBef>
              <a:spcAft>
                <a:spcPts val="0"/>
              </a:spcAft>
              <a:buNone/>
            </a:pPr>
            <a:r>
              <a:rPr lang="pt-PT" sz="1400"/>
              <a:t>Proposed policy</a:t>
            </a:r>
            <a:endParaRPr sz="14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430" name="Google Shape;430;p56"/>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sp>
        <p:nvSpPr>
          <p:cNvPr id="435" name="Google Shape;435;p57"/>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pt-PT"/>
              <a:t>Soft Actor-Critic with Imitation Learning</a:t>
            </a:r>
            <a:endParaRPr b="1"/>
          </a:p>
        </p:txBody>
      </p:sp>
      <p:sp>
        <p:nvSpPr>
          <p:cNvPr id="436" name="Google Shape;436;p57"/>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437" name="Google Shape;437;p57"/>
          <p:cNvSpPr txBox="1"/>
          <p:nvPr>
            <p:ph idx="4294967295" type="body"/>
          </p:nvPr>
        </p:nvSpPr>
        <p:spPr>
          <a:xfrm>
            <a:off x="468225" y="1762150"/>
            <a:ext cx="7936200" cy="3936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With different standard deviations, the algorithm can adapt to the </a:t>
            </a:r>
            <a:r>
              <a:rPr b="1" lang="pt-PT" sz="1800"/>
              <a:t>varying levels of uncertainty</a:t>
            </a:r>
            <a:r>
              <a:rPr lang="pt-PT" sz="1800"/>
              <a:t> in RL and IL</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It allows the RL component to explore the state-action space more broadly, while the IL component can focus on imitating</a:t>
            </a:r>
            <a:r>
              <a:rPr lang="pt-PT" sz="1800"/>
              <a:t> the expert’s behavior m</a:t>
            </a:r>
            <a:r>
              <a:rPr lang="pt-PT" sz="1800"/>
              <a:t>ore closely</a:t>
            </a:r>
            <a:endParaRPr sz="1800"/>
          </a:p>
          <a:p>
            <a:pPr indent="0" lvl="0" marL="9144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pt-PT" sz="1800"/>
              <a:t>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438" name="Google Shape;438;p57"/>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p58"/>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pt-PT"/>
              <a:t>Expert-Guided Exploration Based on Uncertainty</a:t>
            </a:r>
            <a:endParaRPr/>
          </a:p>
        </p:txBody>
      </p:sp>
      <p:sp>
        <p:nvSpPr>
          <p:cNvPr id="444" name="Google Shape;444;p58"/>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445" name="Google Shape;445;p58"/>
          <p:cNvPicPr preferRelativeResize="0"/>
          <p:nvPr/>
        </p:nvPicPr>
        <p:blipFill>
          <a:blip r:embed="rId3">
            <a:alphaModFix/>
          </a:blip>
          <a:stretch>
            <a:fillRect/>
          </a:stretch>
        </p:blipFill>
        <p:spPr>
          <a:xfrm>
            <a:off x="3419688" y="3853600"/>
            <a:ext cx="2304625" cy="776025"/>
          </a:xfrm>
          <a:prstGeom prst="rect">
            <a:avLst/>
          </a:prstGeom>
          <a:noFill/>
          <a:ln>
            <a:noFill/>
          </a:ln>
        </p:spPr>
      </p:pic>
      <p:sp>
        <p:nvSpPr>
          <p:cNvPr id="446" name="Google Shape;446;p58"/>
          <p:cNvSpPr txBox="1"/>
          <p:nvPr>
            <p:ph idx="4294967295" type="body"/>
          </p:nvPr>
        </p:nvSpPr>
        <p:spPr>
          <a:xfrm>
            <a:off x="468225" y="1762150"/>
            <a:ext cx="7936200" cy="4668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Rather than limiting the o</a:t>
            </a:r>
            <a:r>
              <a:rPr lang="pt-PT" sz="1800"/>
              <a:t>nline expert's r</a:t>
            </a:r>
            <a:r>
              <a:rPr lang="pt-PT" sz="1800"/>
              <a:t>ole to the IL loss, we also employ it to assist the exploration</a:t>
            </a:r>
            <a:endParaRPr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The idea is to use σ</a:t>
            </a:r>
            <a:r>
              <a:rPr baseline="-25000" lang="pt-PT" sz="1800"/>
              <a:t>RL</a:t>
            </a:r>
            <a:r>
              <a:rPr lang="pt-PT" sz="1800"/>
              <a:t>as the uncertainty of the decision taken by the current policy</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447" name="Google Shape;447;p58"/>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1" name="Shape 451"/>
        <p:cNvGrpSpPr/>
        <p:nvPr/>
      </p:nvGrpSpPr>
      <p:grpSpPr>
        <a:xfrm>
          <a:off x="0" y="0"/>
          <a:ext cx="0" cy="0"/>
          <a:chOff x="0" y="0"/>
          <a:chExt cx="0" cy="0"/>
        </a:xfrm>
      </p:grpSpPr>
      <p:sp>
        <p:nvSpPr>
          <p:cNvPr id="452" name="Google Shape;452;p59"/>
          <p:cNvSpPr txBox="1"/>
          <p:nvPr>
            <p:ph type="title"/>
          </p:nvPr>
        </p:nvSpPr>
        <p:spPr>
          <a:xfrm>
            <a:off x="786150" y="308125"/>
            <a:ext cx="82785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pt-PT"/>
              <a:t>RLfOLD</a:t>
            </a:r>
            <a:endParaRPr/>
          </a:p>
        </p:txBody>
      </p:sp>
      <p:sp>
        <p:nvSpPr>
          <p:cNvPr id="453" name="Google Shape;453;p59"/>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454" name="Google Shape;454;p59"/>
          <p:cNvPicPr preferRelativeResize="0"/>
          <p:nvPr/>
        </p:nvPicPr>
        <p:blipFill>
          <a:blip r:embed="rId3">
            <a:alphaModFix/>
          </a:blip>
          <a:stretch>
            <a:fillRect/>
          </a:stretch>
        </p:blipFill>
        <p:spPr>
          <a:xfrm>
            <a:off x="666650" y="1010725"/>
            <a:ext cx="7810700" cy="4037674"/>
          </a:xfrm>
          <a:prstGeom prst="rect">
            <a:avLst/>
          </a:prstGeom>
          <a:noFill/>
          <a:ln>
            <a:noFill/>
          </a:ln>
        </p:spPr>
      </p:pic>
      <p:sp>
        <p:nvSpPr>
          <p:cNvPr id="455" name="Google Shape;455;p59"/>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59" name="Shape 459"/>
        <p:cNvGrpSpPr/>
        <p:nvPr/>
      </p:nvGrpSpPr>
      <p:grpSpPr>
        <a:xfrm>
          <a:off x="0" y="0"/>
          <a:ext cx="0" cy="0"/>
          <a:chOff x="0" y="0"/>
          <a:chExt cx="0" cy="0"/>
        </a:xfrm>
      </p:grpSpPr>
      <p:sp>
        <p:nvSpPr>
          <p:cNvPr id="460" name="Google Shape;460;p60"/>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461" name="Google Shape;461;p60"/>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pic>
        <p:nvPicPr>
          <p:cNvPr id="462" name="Google Shape;462;p60"/>
          <p:cNvPicPr preferRelativeResize="0"/>
          <p:nvPr/>
        </p:nvPicPr>
        <p:blipFill>
          <a:blip r:embed="rId3">
            <a:alphaModFix/>
          </a:blip>
          <a:stretch>
            <a:fillRect/>
          </a:stretch>
        </p:blipFill>
        <p:spPr>
          <a:xfrm>
            <a:off x="0" y="294000"/>
            <a:ext cx="3701779" cy="4849500"/>
          </a:xfrm>
          <a:prstGeom prst="rect">
            <a:avLst/>
          </a:prstGeom>
          <a:noFill/>
          <a:ln>
            <a:noFill/>
          </a:ln>
        </p:spPr>
      </p:pic>
      <p:pic>
        <p:nvPicPr>
          <p:cNvPr id="463" name="Google Shape;463;p60"/>
          <p:cNvPicPr preferRelativeResize="0"/>
          <p:nvPr/>
        </p:nvPicPr>
        <p:blipFill rotWithShape="1">
          <a:blip r:embed="rId4">
            <a:alphaModFix/>
          </a:blip>
          <a:srcRect b="0" l="0" r="3400" t="0"/>
          <a:stretch/>
        </p:blipFill>
        <p:spPr>
          <a:xfrm>
            <a:off x="3938750" y="1016875"/>
            <a:ext cx="4884926" cy="393600"/>
          </a:xfrm>
          <a:prstGeom prst="rect">
            <a:avLst/>
          </a:prstGeom>
          <a:noFill/>
          <a:ln>
            <a:noFill/>
          </a:ln>
        </p:spPr>
      </p:pic>
      <p:pic>
        <p:nvPicPr>
          <p:cNvPr id="464" name="Google Shape;464;p60"/>
          <p:cNvPicPr preferRelativeResize="0"/>
          <p:nvPr/>
        </p:nvPicPr>
        <p:blipFill rotWithShape="1">
          <a:blip r:embed="rId5">
            <a:alphaModFix/>
          </a:blip>
          <a:srcRect b="0" l="0" r="1176" t="0"/>
          <a:stretch/>
        </p:blipFill>
        <p:spPr>
          <a:xfrm>
            <a:off x="3938750" y="2433775"/>
            <a:ext cx="4884926" cy="504750"/>
          </a:xfrm>
          <a:prstGeom prst="rect">
            <a:avLst/>
          </a:prstGeom>
          <a:noFill/>
          <a:ln>
            <a:noFill/>
          </a:ln>
        </p:spPr>
      </p:pic>
      <p:pic>
        <p:nvPicPr>
          <p:cNvPr id="465" name="Google Shape;465;p60"/>
          <p:cNvPicPr preferRelativeResize="0"/>
          <p:nvPr/>
        </p:nvPicPr>
        <p:blipFill rotWithShape="1">
          <a:blip r:embed="rId6">
            <a:alphaModFix/>
          </a:blip>
          <a:srcRect b="0" l="0" r="1088" t="0"/>
          <a:stretch/>
        </p:blipFill>
        <p:spPr>
          <a:xfrm>
            <a:off x="3938750" y="3189563"/>
            <a:ext cx="4884926" cy="504725"/>
          </a:xfrm>
          <a:prstGeom prst="rect">
            <a:avLst/>
          </a:prstGeom>
          <a:noFill/>
          <a:ln>
            <a:noFill/>
          </a:ln>
        </p:spPr>
      </p:pic>
      <p:pic>
        <p:nvPicPr>
          <p:cNvPr id="466" name="Google Shape;466;p60"/>
          <p:cNvPicPr preferRelativeResize="0"/>
          <p:nvPr/>
        </p:nvPicPr>
        <p:blipFill rotWithShape="1">
          <a:blip r:embed="rId7">
            <a:alphaModFix/>
          </a:blip>
          <a:srcRect b="0" l="0" r="6524" t="0"/>
          <a:stretch/>
        </p:blipFill>
        <p:spPr>
          <a:xfrm>
            <a:off x="3942425" y="3996275"/>
            <a:ext cx="4884926" cy="489925"/>
          </a:xfrm>
          <a:prstGeom prst="rect">
            <a:avLst/>
          </a:prstGeom>
          <a:noFill/>
          <a:ln>
            <a:noFill/>
          </a:ln>
        </p:spPr>
      </p:pic>
      <p:pic>
        <p:nvPicPr>
          <p:cNvPr id="467" name="Google Shape;467;p60"/>
          <p:cNvPicPr preferRelativeResize="0"/>
          <p:nvPr/>
        </p:nvPicPr>
        <p:blipFill rotWithShape="1">
          <a:blip r:embed="rId8">
            <a:alphaModFix/>
          </a:blip>
          <a:srcRect b="0" l="0" r="2324" t="0"/>
          <a:stretch/>
        </p:blipFill>
        <p:spPr>
          <a:xfrm>
            <a:off x="3938750" y="1616338"/>
            <a:ext cx="4884924" cy="611575"/>
          </a:xfrm>
          <a:prstGeom prst="rect">
            <a:avLst/>
          </a:prstGeom>
          <a:noFill/>
          <a:ln>
            <a:noFill/>
          </a:ln>
        </p:spPr>
      </p:pic>
      <p:sp>
        <p:nvSpPr>
          <p:cNvPr id="468" name="Google Shape;468;p60"/>
          <p:cNvSpPr/>
          <p:nvPr/>
        </p:nvSpPr>
        <p:spPr>
          <a:xfrm>
            <a:off x="36150" y="1709650"/>
            <a:ext cx="3603000" cy="1965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69" name="Google Shape;469;p60"/>
          <p:cNvSpPr/>
          <p:nvPr/>
        </p:nvSpPr>
        <p:spPr>
          <a:xfrm>
            <a:off x="36300" y="2196000"/>
            <a:ext cx="3603000" cy="1965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70" name="Google Shape;470;p60"/>
          <p:cNvSpPr/>
          <p:nvPr/>
        </p:nvSpPr>
        <p:spPr>
          <a:xfrm>
            <a:off x="36300" y="3388750"/>
            <a:ext cx="3603000" cy="8091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471" name="Google Shape;471;p60"/>
          <p:cNvSpPr/>
          <p:nvPr/>
        </p:nvSpPr>
        <p:spPr>
          <a:xfrm>
            <a:off x="36150" y="2520000"/>
            <a:ext cx="3603000" cy="196500"/>
          </a:xfrm>
          <a:prstGeom prst="rect">
            <a:avLst/>
          </a:prstGeom>
          <a:no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5" name="Shape 475"/>
        <p:cNvGrpSpPr/>
        <p:nvPr/>
      </p:nvGrpSpPr>
      <p:grpSpPr>
        <a:xfrm>
          <a:off x="0" y="0"/>
          <a:ext cx="0" cy="0"/>
          <a:chOff x="0" y="0"/>
          <a:chExt cx="0" cy="0"/>
        </a:xfrm>
      </p:grpSpPr>
      <p:sp>
        <p:nvSpPr>
          <p:cNvPr id="476" name="Google Shape;476;p61"/>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Setup of Experiments: </a:t>
            </a:r>
            <a:r>
              <a:rPr b="1" lang="pt-PT"/>
              <a:t>NoCrash Benchmark</a:t>
            </a:r>
            <a:endParaRPr b="1"/>
          </a:p>
        </p:txBody>
      </p:sp>
      <p:sp>
        <p:nvSpPr>
          <p:cNvPr id="477" name="Google Shape;477;p61"/>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478" name="Google Shape;478;p61"/>
          <p:cNvPicPr preferRelativeResize="0"/>
          <p:nvPr/>
        </p:nvPicPr>
        <p:blipFill>
          <a:blip r:embed="rId3">
            <a:alphaModFix/>
          </a:blip>
          <a:stretch>
            <a:fillRect/>
          </a:stretch>
        </p:blipFill>
        <p:spPr>
          <a:xfrm>
            <a:off x="786150" y="1742963"/>
            <a:ext cx="3402000" cy="2696875"/>
          </a:xfrm>
          <a:prstGeom prst="rect">
            <a:avLst/>
          </a:prstGeom>
          <a:noFill/>
          <a:ln>
            <a:noFill/>
          </a:ln>
        </p:spPr>
      </p:pic>
      <p:pic>
        <p:nvPicPr>
          <p:cNvPr id="479" name="Google Shape;479;p61"/>
          <p:cNvPicPr preferRelativeResize="0"/>
          <p:nvPr/>
        </p:nvPicPr>
        <p:blipFill>
          <a:blip r:embed="rId4">
            <a:alphaModFix/>
          </a:blip>
          <a:stretch>
            <a:fillRect/>
          </a:stretch>
        </p:blipFill>
        <p:spPr>
          <a:xfrm>
            <a:off x="5044124" y="1764750"/>
            <a:ext cx="2849350" cy="2653350"/>
          </a:xfrm>
          <a:prstGeom prst="rect">
            <a:avLst/>
          </a:prstGeom>
          <a:noFill/>
          <a:ln>
            <a:noFill/>
          </a:ln>
        </p:spPr>
      </p:pic>
      <p:sp>
        <p:nvSpPr>
          <p:cNvPr id="480" name="Google Shape;480;p61"/>
          <p:cNvSpPr txBox="1"/>
          <p:nvPr>
            <p:ph idx="4294967295" type="body"/>
          </p:nvPr>
        </p:nvSpPr>
        <p:spPr>
          <a:xfrm>
            <a:off x="1752750" y="4439850"/>
            <a:ext cx="1468800" cy="47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pt-PT" sz="1800"/>
              <a:t>Town 01</a:t>
            </a:r>
            <a:endParaRPr/>
          </a:p>
        </p:txBody>
      </p:sp>
      <p:sp>
        <p:nvSpPr>
          <p:cNvPr id="481" name="Google Shape;481;p61"/>
          <p:cNvSpPr txBox="1"/>
          <p:nvPr>
            <p:ph idx="4294967295" type="body"/>
          </p:nvPr>
        </p:nvSpPr>
        <p:spPr>
          <a:xfrm>
            <a:off x="5734400" y="4439850"/>
            <a:ext cx="1468800" cy="47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pt-PT" sz="1800"/>
              <a:t>Town 02</a:t>
            </a:r>
            <a:endParaRPr/>
          </a:p>
        </p:txBody>
      </p:sp>
      <p:sp>
        <p:nvSpPr>
          <p:cNvPr id="482" name="Google Shape;482;p61"/>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6" name="Shape 486"/>
        <p:cNvGrpSpPr/>
        <p:nvPr/>
      </p:nvGrpSpPr>
      <p:grpSpPr>
        <a:xfrm>
          <a:off x="0" y="0"/>
          <a:ext cx="0" cy="0"/>
          <a:chOff x="0" y="0"/>
          <a:chExt cx="0" cy="0"/>
        </a:xfrm>
      </p:grpSpPr>
      <p:sp>
        <p:nvSpPr>
          <p:cNvPr id="487" name="Google Shape;487;p62"/>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pt-PT"/>
              <a:t>Setup of Experiments: </a:t>
            </a:r>
            <a:r>
              <a:rPr b="1" lang="pt-PT"/>
              <a:t>SOTA Methods</a:t>
            </a:r>
            <a:endParaRPr/>
          </a:p>
        </p:txBody>
      </p:sp>
      <p:sp>
        <p:nvSpPr>
          <p:cNvPr id="488" name="Google Shape;488;p62"/>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489" name="Google Shape;489;p62"/>
          <p:cNvSpPr txBox="1"/>
          <p:nvPr>
            <p:ph idx="4294967295" type="body"/>
          </p:nvPr>
        </p:nvSpPr>
        <p:spPr>
          <a:xfrm>
            <a:off x="468225" y="1762150"/>
            <a:ext cx="7936200" cy="4668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RL:</a:t>
            </a:r>
            <a:endParaRPr sz="1800"/>
          </a:p>
          <a:p>
            <a:pPr indent="-342900" lvl="1" marL="914400" rtl="0" algn="l">
              <a:spcBef>
                <a:spcPts val="0"/>
              </a:spcBef>
              <a:spcAft>
                <a:spcPts val="0"/>
              </a:spcAft>
              <a:buSzPts val="1800"/>
              <a:buChar char="○"/>
            </a:pPr>
            <a:r>
              <a:rPr b="1" lang="pt-PT" sz="1800"/>
              <a:t>IAs</a:t>
            </a:r>
            <a:r>
              <a:rPr lang="pt-PT" sz="1800"/>
              <a:t>: CVPR 2020</a:t>
            </a:r>
            <a:endParaRPr sz="1800"/>
          </a:p>
          <a:p>
            <a:pPr indent="-342900" lvl="1" marL="914400" rtl="0" algn="l">
              <a:spcBef>
                <a:spcPts val="0"/>
              </a:spcBef>
              <a:spcAft>
                <a:spcPts val="0"/>
              </a:spcAft>
              <a:buSzPts val="1800"/>
              <a:buChar char="○"/>
            </a:pPr>
            <a:r>
              <a:rPr b="1" lang="pt-PT" sz="1800"/>
              <a:t>CADRE</a:t>
            </a:r>
            <a:r>
              <a:rPr lang="pt-PT" sz="1800"/>
              <a:t>: AAAI 2022</a:t>
            </a:r>
            <a:endParaRPr sz="1800"/>
          </a:p>
          <a:p>
            <a:pPr indent="-342900" lvl="0" marL="457200" rtl="0" algn="l">
              <a:spcBef>
                <a:spcPts val="0"/>
              </a:spcBef>
              <a:spcAft>
                <a:spcPts val="0"/>
              </a:spcAft>
              <a:buSzPts val="1800"/>
              <a:buChar char="◎"/>
            </a:pPr>
            <a:r>
              <a:rPr lang="pt-PT" sz="1800"/>
              <a:t>IL:</a:t>
            </a:r>
            <a:endParaRPr sz="1800"/>
          </a:p>
          <a:p>
            <a:pPr indent="-342900" lvl="1" marL="914400" rtl="0" algn="l">
              <a:spcBef>
                <a:spcPts val="0"/>
              </a:spcBef>
              <a:spcAft>
                <a:spcPts val="0"/>
              </a:spcAft>
              <a:buSzPts val="1800"/>
              <a:buChar char="○"/>
            </a:pPr>
            <a:r>
              <a:rPr b="1" lang="pt-PT" sz="1800"/>
              <a:t>CILRS</a:t>
            </a:r>
            <a:r>
              <a:rPr lang="pt-PT" sz="1800"/>
              <a:t>: ICCV 2019</a:t>
            </a:r>
            <a:endParaRPr sz="1800"/>
          </a:p>
          <a:p>
            <a:pPr indent="-342900" lvl="1" marL="914400" rtl="0" algn="l">
              <a:spcBef>
                <a:spcPts val="0"/>
              </a:spcBef>
              <a:spcAft>
                <a:spcPts val="0"/>
              </a:spcAft>
              <a:buSzPts val="1800"/>
              <a:buChar char="○"/>
            </a:pPr>
            <a:r>
              <a:rPr b="1" lang="pt-PT" sz="1800"/>
              <a:t>LBC</a:t>
            </a:r>
            <a:r>
              <a:rPr lang="pt-PT" sz="1800"/>
              <a:t>: CoRL 2020</a:t>
            </a:r>
            <a:endParaRPr sz="1800"/>
          </a:p>
          <a:p>
            <a:pPr indent="-342900" lvl="0" marL="457200" rtl="0" algn="l">
              <a:spcBef>
                <a:spcPts val="0"/>
              </a:spcBef>
              <a:spcAft>
                <a:spcPts val="0"/>
              </a:spcAft>
              <a:buSzPts val="1800"/>
              <a:buChar char="◎"/>
            </a:pPr>
            <a:r>
              <a:rPr lang="pt-PT" sz="1800"/>
              <a:t>RLfD:</a:t>
            </a:r>
            <a:endParaRPr sz="1800"/>
          </a:p>
          <a:p>
            <a:pPr indent="-342900" lvl="1" marL="914400" rtl="0" algn="l">
              <a:spcBef>
                <a:spcPts val="0"/>
              </a:spcBef>
              <a:spcAft>
                <a:spcPts val="0"/>
              </a:spcAft>
              <a:buSzPts val="1800"/>
              <a:buChar char="○"/>
            </a:pPr>
            <a:r>
              <a:rPr b="1" lang="pt-PT" sz="1800"/>
              <a:t>GRIAD</a:t>
            </a:r>
            <a:r>
              <a:rPr lang="pt-PT" sz="1800"/>
              <a:t>: Robotics 2023</a:t>
            </a:r>
            <a:endParaRPr sz="1800"/>
          </a:p>
          <a:p>
            <a:pPr indent="-342900" lvl="1" marL="914400" rtl="0" algn="l">
              <a:spcBef>
                <a:spcPts val="0"/>
              </a:spcBef>
              <a:spcAft>
                <a:spcPts val="0"/>
              </a:spcAft>
              <a:buSzPts val="1800"/>
              <a:buChar char="○"/>
            </a:pPr>
            <a:r>
              <a:rPr b="1" lang="pt-PT" sz="1800"/>
              <a:t>WOR</a:t>
            </a:r>
            <a:r>
              <a:rPr lang="pt-PT" sz="1800"/>
              <a:t>: ICCV 2021</a:t>
            </a:r>
            <a:endParaRPr sz="1800"/>
          </a:p>
          <a:p>
            <a:pPr indent="-228600" lvl="0" marL="457200" rtl="0" algn="l">
              <a:lnSpc>
                <a:spcPct val="100000"/>
              </a:lnSpc>
              <a:spcBef>
                <a:spcPts val="600"/>
              </a:spcBef>
              <a:spcAft>
                <a:spcPts val="0"/>
              </a:spcAft>
              <a:buSzPts val="2000"/>
              <a:buNone/>
            </a:pPr>
            <a:r>
              <a:t/>
            </a:r>
            <a:endParaRPr/>
          </a:p>
          <a:p>
            <a:pPr indent="0" lvl="0" marL="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490" name="Google Shape;490;p62"/>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Autonomous Driving</a:t>
            </a:r>
            <a:endParaRPr/>
          </a:p>
        </p:txBody>
      </p:sp>
      <p:sp>
        <p:nvSpPr>
          <p:cNvPr id="144" name="Google Shape;144;p27"/>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145" name="Google Shape;145;p27"/>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pt-PT" sz="1200">
                <a:solidFill>
                  <a:schemeClr val="lt1"/>
                </a:solidFill>
                <a:latin typeface="Source Sans Pro"/>
                <a:ea typeface="Source Sans Pro"/>
                <a:cs typeface="Source Sans Pro"/>
                <a:sym typeface="Source Sans Pro"/>
              </a:rPr>
              <a:t>1. Introduction                                                                                                                                                                                                                     </a:t>
            </a:r>
            <a:r>
              <a:rPr lang="pt-PT" sz="1200">
                <a:solidFill>
                  <a:schemeClr val="lt1"/>
                </a:solidFill>
                <a:latin typeface="Source Sans Pro"/>
                <a:ea typeface="Source Sans Pro"/>
                <a:cs typeface="Source Sans Pro"/>
                <a:sym typeface="Source Sans Pro"/>
              </a:rPr>
              <a:t>Aveiro, October 04 2024</a:t>
            </a:r>
            <a:endParaRPr sz="1100">
              <a:solidFill>
                <a:schemeClr val="lt1"/>
              </a:solidFill>
              <a:latin typeface="Source Sans Pro"/>
              <a:ea typeface="Source Sans Pro"/>
              <a:cs typeface="Source Sans Pro"/>
              <a:sym typeface="Source Sans Pro"/>
            </a:endParaRPr>
          </a:p>
        </p:txBody>
      </p:sp>
      <p:pic>
        <p:nvPicPr>
          <p:cNvPr id="146" name="Google Shape;146;p27"/>
          <p:cNvPicPr preferRelativeResize="0"/>
          <p:nvPr/>
        </p:nvPicPr>
        <p:blipFill>
          <a:blip r:embed="rId3">
            <a:alphaModFix/>
          </a:blip>
          <a:stretch>
            <a:fillRect/>
          </a:stretch>
        </p:blipFill>
        <p:spPr>
          <a:xfrm>
            <a:off x="1743012" y="1177525"/>
            <a:ext cx="5657969" cy="1201775"/>
          </a:xfrm>
          <a:prstGeom prst="rect">
            <a:avLst/>
          </a:prstGeom>
          <a:noFill/>
          <a:ln>
            <a:noFill/>
          </a:ln>
        </p:spPr>
      </p:pic>
      <p:pic>
        <p:nvPicPr>
          <p:cNvPr id="147" name="Google Shape;147;p27"/>
          <p:cNvPicPr preferRelativeResize="0"/>
          <p:nvPr/>
        </p:nvPicPr>
        <p:blipFill>
          <a:blip r:embed="rId4">
            <a:alphaModFix/>
          </a:blip>
          <a:stretch>
            <a:fillRect/>
          </a:stretch>
        </p:blipFill>
        <p:spPr>
          <a:xfrm>
            <a:off x="1710138" y="2839150"/>
            <a:ext cx="5723689" cy="1201775"/>
          </a:xfrm>
          <a:prstGeom prst="rect">
            <a:avLst/>
          </a:prstGeom>
          <a:noFill/>
          <a:ln>
            <a:noFill/>
          </a:ln>
        </p:spPr>
      </p:pic>
      <p:sp>
        <p:nvSpPr>
          <p:cNvPr id="148" name="Google Shape;148;p27"/>
          <p:cNvSpPr txBox="1"/>
          <p:nvPr/>
        </p:nvSpPr>
        <p:spPr>
          <a:xfrm>
            <a:off x="0" y="2379300"/>
            <a:ext cx="9144000" cy="384900"/>
          </a:xfrm>
          <a:prstGeom prst="rect">
            <a:avLst/>
          </a:prstGeom>
          <a:noFill/>
          <a:ln>
            <a:noFill/>
          </a:ln>
        </p:spPr>
        <p:txBody>
          <a:bodyPr anchorCtr="0" anchor="t" bIns="91425" lIns="91425" spcFirstLastPara="1" rIns="91425" wrap="square" tIns="91425">
            <a:spAutoFit/>
          </a:bodyPr>
          <a:lstStyle/>
          <a:p>
            <a:pPr indent="0" lvl="0" marL="457200" rtl="0" algn="l">
              <a:spcBef>
                <a:spcPts val="600"/>
              </a:spcBef>
              <a:spcAft>
                <a:spcPts val="0"/>
              </a:spcAft>
              <a:buNone/>
            </a:pPr>
            <a:r>
              <a:rPr b="1" lang="pt-PT" sz="1300">
                <a:solidFill>
                  <a:schemeClr val="dk1"/>
                </a:solidFill>
                <a:latin typeface="Source Sans Pro"/>
                <a:ea typeface="Source Sans Pro"/>
                <a:cs typeface="Source Sans Pro"/>
                <a:sym typeface="Source Sans Pro"/>
              </a:rPr>
              <a:t>                                                                                                                Modular </a:t>
            </a:r>
            <a:r>
              <a:rPr lang="pt-PT" sz="1300">
                <a:solidFill>
                  <a:schemeClr val="dk1"/>
                </a:solidFill>
                <a:latin typeface="Source Sans Pro"/>
                <a:ea typeface="Source Sans Pro"/>
                <a:cs typeface="Source Sans Pro"/>
                <a:sym typeface="Source Sans Pro"/>
              </a:rPr>
              <a:t>[1]</a:t>
            </a:r>
            <a:endParaRPr sz="1300">
              <a:solidFill>
                <a:schemeClr val="dk1"/>
              </a:solidFill>
            </a:endParaRPr>
          </a:p>
        </p:txBody>
      </p:sp>
      <p:sp>
        <p:nvSpPr>
          <p:cNvPr id="149" name="Google Shape;149;p27"/>
          <p:cNvSpPr txBox="1"/>
          <p:nvPr/>
        </p:nvSpPr>
        <p:spPr>
          <a:xfrm>
            <a:off x="-12" y="4115875"/>
            <a:ext cx="9144000" cy="384900"/>
          </a:xfrm>
          <a:prstGeom prst="rect">
            <a:avLst/>
          </a:prstGeom>
          <a:noFill/>
          <a:ln>
            <a:noFill/>
          </a:ln>
        </p:spPr>
        <p:txBody>
          <a:bodyPr anchorCtr="0" anchor="t" bIns="91425" lIns="91425" spcFirstLastPara="1" rIns="91425" wrap="square" tIns="91425">
            <a:spAutoFit/>
          </a:bodyPr>
          <a:lstStyle/>
          <a:p>
            <a:pPr indent="0" lvl="0" marL="457200" rtl="0" algn="l">
              <a:spcBef>
                <a:spcPts val="600"/>
              </a:spcBef>
              <a:spcAft>
                <a:spcPts val="0"/>
              </a:spcAft>
              <a:buNone/>
            </a:pPr>
            <a:r>
              <a:rPr b="1" lang="pt-PT" sz="1300">
                <a:solidFill>
                  <a:schemeClr val="dk1"/>
                </a:solidFill>
                <a:latin typeface="Source Sans Pro"/>
                <a:ea typeface="Source Sans Pro"/>
                <a:cs typeface="Source Sans Pro"/>
                <a:sym typeface="Source Sans Pro"/>
              </a:rPr>
              <a:t>                                                                                                           </a:t>
            </a:r>
            <a:r>
              <a:rPr b="1" lang="pt-PT" sz="1300">
                <a:solidFill>
                  <a:schemeClr val="dk1"/>
                </a:solidFill>
                <a:latin typeface="Source Sans Pro"/>
                <a:ea typeface="Source Sans Pro"/>
                <a:cs typeface="Source Sans Pro"/>
                <a:sym typeface="Source Sans Pro"/>
              </a:rPr>
              <a:t>End-to-End </a:t>
            </a:r>
            <a:r>
              <a:rPr lang="pt-PT" sz="1300">
                <a:solidFill>
                  <a:schemeClr val="dk1"/>
                </a:solidFill>
                <a:latin typeface="Source Sans Pro"/>
                <a:ea typeface="Source Sans Pro"/>
                <a:cs typeface="Source Sans Pro"/>
                <a:sym typeface="Source Sans Pro"/>
              </a:rPr>
              <a:t>[2]</a:t>
            </a:r>
            <a:endParaRPr sz="1300">
              <a:solidFill>
                <a:schemeClr val="dk1"/>
              </a:solidFill>
            </a:endParaRPr>
          </a:p>
        </p:txBody>
      </p:sp>
      <p:sp>
        <p:nvSpPr>
          <p:cNvPr id="150" name="Google Shape;150;p27"/>
          <p:cNvSpPr txBox="1"/>
          <p:nvPr/>
        </p:nvSpPr>
        <p:spPr>
          <a:xfrm>
            <a:off x="587025" y="4905900"/>
            <a:ext cx="419400" cy="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chemeClr val="dk1"/>
              </a:solidFill>
              <a:latin typeface="Source Sans Pro"/>
              <a:ea typeface="Source Sans Pro"/>
              <a:cs typeface="Source Sans Pro"/>
              <a:sym typeface="Source Sans Pro"/>
            </a:endParaRPr>
          </a:p>
        </p:txBody>
      </p:sp>
      <p:sp>
        <p:nvSpPr>
          <p:cNvPr id="151" name="Google Shape;151;p27"/>
          <p:cNvSpPr txBox="1"/>
          <p:nvPr/>
        </p:nvSpPr>
        <p:spPr>
          <a:xfrm>
            <a:off x="0" y="4689300"/>
            <a:ext cx="84072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[1] C. Urmson et al., ‘‘Autonomous driving in urban environments: Boss and the urban challenge,’’ J. Field Robot., vol. 25, pp. 425–466, 2009.</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[2] M. Bojarski et al., ‘‘End to end learning for self-driving cars,’’ 2016, arXiv:160407316.</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4" name="Shape 494"/>
        <p:cNvGrpSpPr/>
        <p:nvPr/>
      </p:nvGrpSpPr>
      <p:grpSpPr>
        <a:xfrm>
          <a:off x="0" y="0"/>
          <a:ext cx="0" cy="0"/>
          <a:chOff x="0" y="0"/>
          <a:chExt cx="0" cy="0"/>
        </a:xfrm>
      </p:grpSpPr>
      <p:sp>
        <p:nvSpPr>
          <p:cNvPr id="495" name="Google Shape;495;p6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496" name="Google Shape;496;p63"/>
          <p:cNvPicPr preferRelativeResize="0"/>
          <p:nvPr/>
        </p:nvPicPr>
        <p:blipFill rotWithShape="1">
          <a:blip r:embed="rId3">
            <a:alphaModFix/>
          </a:blip>
          <a:srcRect b="10257" l="0" r="0" t="0"/>
          <a:stretch/>
        </p:blipFill>
        <p:spPr>
          <a:xfrm>
            <a:off x="1032150" y="1664025"/>
            <a:ext cx="7079700" cy="2913925"/>
          </a:xfrm>
          <a:prstGeom prst="rect">
            <a:avLst/>
          </a:prstGeom>
          <a:noFill/>
          <a:ln>
            <a:noFill/>
          </a:ln>
        </p:spPr>
      </p:pic>
      <p:sp>
        <p:nvSpPr>
          <p:cNvPr id="497" name="Google Shape;497;p63"/>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Comparison with SOTA: </a:t>
            </a:r>
            <a:r>
              <a:rPr b="1" lang="pt-PT"/>
              <a:t>Success Rate (%)</a:t>
            </a:r>
            <a:endParaRPr b="1"/>
          </a:p>
        </p:txBody>
      </p:sp>
      <p:sp>
        <p:nvSpPr>
          <p:cNvPr id="498" name="Google Shape;498;p63"/>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2" name="Shape 502"/>
        <p:cNvGrpSpPr/>
        <p:nvPr/>
      </p:nvGrpSpPr>
      <p:grpSpPr>
        <a:xfrm>
          <a:off x="0" y="0"/>
          <a:ext cx="0" cy="0"/>
          <a:chOff x="0" y="0"/>
          <a:chExt cx="0" cy="0"/>
        </a:xfrm>
      </p:grpSpPr>
      <p:sp>
        <p:nvSpPr>
          <p:cNvPr id="503" name="Google Shape;503;p64"/>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504" name="Google Shape;504;p64"/>
          <p:cNvSpPr txBox="1"/>
          <p:nvPr>
            <p:ph type="title"/>
          </p:nvPr>
        </p:nvSpPr>
        <p:spPr>
          <a:xfrm>
            <a:off x="786150" y="308125"/>
            <a:ext cx="79002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Comparison with SOTA: </a:t>
            </a:r>
            <a:r>
              <a:rPr b="1" lang="pt-PT"/>
              <a:t># of parameters and # of cameras</a:t>
            </a:r>
            <a:endParaRPr b="1"/>
          </a:p>
        </p:txBody>
      </p:sp>
      <p:sp>
        <p:nvSpPr>
          <p:cNvPr id="505" name="Google Shape;505;p64"/>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pic>
        <p:nvPicPr>
          <p:cNvPr id="506" name="Google Shape;506;p64"/>
          <p:cNvPicPr preferRelativeResize="0"/>
          <p:nvPr/>
        </p:nvPicPr>
        <p:blipFill rotWithShape="1">
          <a:blip r:embed="rId3">
            <a:alphaModFix/>
          </a:blip>
          <a:srcRect b="24023" l="0" r="0" t="0"/>
          <a:stretch/>
        </p:blipFill>
        <p:spPr>
          <a:xfrm>
            <a:off x="2213450" y="1831625"/>
            <a:ext cx="4388650" cy="198274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510" name="Shape 510"/>
        <p:cNvGrpSpPr/>
        <p:nvPr/>
      </p:nvGrpSpPr>
      <p:grpSpPr>
        <a:xfrm>
          <a:off x="0" y="0"/>
          <a:ext cx="0" cy="0"/>
          <a:chOff x="0" y="0"/>
          <a:chExt cx="0" cy="0"/>
        </a:xfrm>
      </p:grpSpPr>
      <p:sp>
        <p:nvSpPr>
          <p:cNvPr id="511" name="Google Shape;511;p65"/>
          <p:cNvSpPr txBox="1"/>
          <p:nvPr>
            <p:ph type="title"/>
          </p:nvPr>
        </p:nvSpPr>
        <p:spPr>
          <a:xfrm>
            <a:off x="786150" y="308125"/>
            <a:ext cx="8358000" cy="70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pt-PT"/>
              <a:t>Ablation Study</a:t>
            </a:r>
            <a:endParaRPr/>
          </a:p>
        </p:txBody>
      </p:sp>
      <p:sp>
        <p:nvSpPr>
          <p:cNvPr id="512" name="Google Shape;512;p6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513" name="Google Shape;513;p65"/>
          <p:cNvPicPr preferRelativeResize="0"/>
          <p:nvPr/>
        </p:nvPicPr>
        <p:blipFill rotWithShape="1">
          <a:blip r:embed="rId3">
            <a:alphaModFix/>
          </a:blip>
          <a:srcRect b="20867" l="0" r="0" t="0"/>
          <a:stretch/>
        </p:blipFill>
        <p:spPr>
          <a:xfrm>
            <a:off x="559600" y="2164325"/>
            <a:ext cx="8024827" cy="1802200"/>
          </a:xfrm>
          <a:prstGeom prst="rect">
            <a:avLst/>
          </a:prstGeom>
          <a:noFill/>
          <a:ln>
            <a:noFill/>
          </a:ln>
        </p:spPr>
      </p:pic>
      <p:sp>
        <p:nvSpPr>
          <p:cNvPr id="514" name="Google Shape;514;p65"/>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8" name="Shape 518"/>
        <p:cNvGrpSpPr/>
        <p:nvPr/>
      </p:nvGrpSpPr>
      <p:grpSpPr>
        <a:xfrm>
          <a:off x="0" y="0"/>
          <a:ext cx="0" cy="0"/>
          <a:chOff x="0" y="0"/>
          <a:chExt cx="0" cy="0"/>
        </a:xfrm>
      </p:grpSpPr>
      <p:sp>
        <p:nvSpPr>
          <p:cNvPr id="519" name="Google Shape;519;p66"/>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Summary</a:t>
            </a:r>
            <a:endParaRPr/>
          </a:p>
        </p:txBody>
      </p:sp>
      <p:sp>
        <p:nvSpPr>
          <p:cNvPr id="520" name="Google Shape;520;p66"/>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521" name="Google Shape;521;p66"/>
          <p:cNvSpPr txBox="1"/>
          <p:nvPr>
            <p:ph idx="4294967295" type="body"/>
          </p:nvPr>
        </p:nvSpPr>
        <p:spPr>
          <a:xfrm>
            <a:off x="816000" y="1682600"/>
            <a:ext cx="8067000" cy="31092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RLfOLD </a:t>
            </a:r>
            <a:r>
              <a:rPr lang="pt-PT" sz="1800"/>
              <a:t>introduces a seamless integration of IL and RL by </a:t>
            </a:r>
            <a:r>
              <a:rPr b="1" lang="pt-PT" sz="1800"/>
              <a:t>leveraging online demonstrations</a:t>
            </a:r>
            <a:r>
              <a:rPr lang="pt-PT" sz="1800"/>
              <a:t>, a </a:t>
            </a:r>
            <a:r>
              <a:rPr b="1" lang="pt-PT" sz="1800"/>
              <a:t>dual standard deviation policy network</a:t>
            </a:r>
            <a:r>
              <a:rPr lang="pt-PT" sz="1800"/>
              <a:t>, and an </a:t>
            </a:r>
            <a:r>
              <a:rPr b="1" lang="pt-PT" sz="1800"/>
              <a:t>uncertainty-based technique</a:t>
            </a:r>
            <a:r>
              <a:rPr lang="pt-PT" sz="1800"/>
              <a:t> guided by an online expert to enhance the exploration process</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Even with a significantly smaller encoder and a single-camera setup, RLfOLD surpasses </a:t>
            </a:r>
            <a:r>
              <a:rPr lang="pt-PT" sz="1800"/>
              <a:t>all st</a:t>
            </a:r>
            <a:r>
              <a:rPr lang="pt-PT" sz="1800"/>
              <a:t>ate-of-the-art methods</a:t>
            </a:r>
            <a:r>
              <a:rPr lang="pt-PT" sz="1800"/>
              <a:t> on the NoCrash benchmark</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522" name="Google Shape;522;p66"/>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3. RLfOLD</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7"/>
          <p:cNvSpPr txBox="1"/>
          <p:nvPr>
            <p:ph type="ctrTitle"/>
          </p:nvPr>
        </p:nvSpPr>
        <p:spPr>
          <a:xfrm>
            <a:off x="1011175" y="2165100"/>
            <a:ext cx="6579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pt-PT">
                <a:solidFill>
                  <a:schemeClr val="accent4"/>
                </a:solidFill>
              </a:rPr>
              <a:t>4</a:t>
            </a:r>
            <a:r>
              <a:rPr lang="pt-PT">
                <a:solidFill>
                  <a:schemeClr val="accent4"/>
                </a:solidFill>
              </a:rPr>
              <a:t>.</a:t>
            </a:r>
            <a:endParaRPr>
              <a:solidFill>
                <a:schemeClr val="accent4"/>
              </a:solidFill>
            </a:endParaRPr>
          </a:p>
          <a:p>
            <a:pPr indent="0" lvl="0" marL="0" rtl="0" algn="l">
              <a:lnSpc>
                <a:spcPct val="100000"/>
              </a:lnSpc>
              <a:spcBef>
                <a:spcPts val="0"/>
              </a:spcBef>
              <a:spcAft>
                <a:spcPts val="0"/>
              </a:spcAft>
              <a:buSzPts val="4400"/>
              <a:buNone/>
            </a:pPr>
            <a:r>
              <a:rPr lang="pt-PT" sz="2400"/>
              <a:t>PRIBOOT: </a:t>
            </a:r>
            <a:r>
              <a:rPr b="0" lang="pt-PT" sz="2400"/>
              <a:t>A New Data-Driven Expert for Improved Driving Simulations</a:t>
            </a:r>
            <a:endParaRPr b="0" sz="2400"/>
          </a:p>
        </p:txBody>
      </p:sp>
      <p:sp>
        <p:nvSpPr>
          <p:cNvPr id="528" name="Google Shape;528;p67"/>
          <p:cNvSpPr txBox="1"/>
          <p:nvPr>
            <p:ph idx="4294967295"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529" name="Google Shape;529;p67"/>
          <p:cNvSpPr txBox="1"/>
          <p:nvPr/>
        </p:nvSpPr>
        <p:spPr>
          <a:xfrm>
            <a:off x="0" y="4749850"/>
            <a:ext cx="6616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200">
                <a:solidFill>
                  <a:srgbClr val="607D8B"/>
                </a:solidFill>
                <a:latin typeface="Source Sans Pro"/>
                <a:ea typeface="Source Sans Pro"/>
                <a:cs typeface="Source Sans Pro"/>
                <a:sym typeface="Source Sans Pro"/>
              </a:rPr>
              <a:t>Manuscript</a:t>
            </a:r>
            <a:r>
              <a:rPr lang="pt-PT" sz="1200">
                <a:solidFill>
                  <a:srgbClr val="607D8B"/>
                </a:solidFill>
                <a:latin typeface="Source Sans Pro"/>
                <a:ea typeface="Source Sans Pro"/>
                <a:cs typeface="Source Sans Pro"/>
                <a:sym typeface="Source Sans Pro"/>
              </a:rPr>
              <a:t> submitted at: </a:t>
            </a:r>
            <a:r>
              <a:rPr b="1" lang="pt-PT" sz="1200">
                <a:solidFill>
                  <a:srgbClr val="607D8B"/>
                </a:solidFill>
                <a:latin typeface="Source Sans Pro"/>
                <a:ea typeface="Source Sans Pro"/>
                <a:cs typeface="Source Sans Pro"/>
                <a:sym typeface="Source Sans Pro"/>
              </a:rPr>
              <a:t>IEEE Robotics and Automation Letters</a:t>
            </a:r>
            <a:endParaRPr b="1" sz="1200">
              <a:solidFill>
                <a:srgbClr val="607D8B"/>
              </a:solidFill>
              <a:latin typeface="Source Sans Pro"/>
              <a:ea typeface="Source Sans Pro"/>
              <a:cs typeface="Source Sans Pro"/>
              <a:sym typeface="Source Sans Pro"/>
            </a:endParaRPr>
          </a:p>
        </p:txBody>
      </p:sp>
      <p:pic>
        <p:nvPicPr>
          <p:cNvPr id="530" name="Google Shape;530;p67"/>
          <p:cNvPicPr preferRelativeResize="0"/>
          <p:nvPr/>
        </p:nvPicPr>
        <p:blipFill>
          <a:blip r:embed="rId3">
            <a:alphaModFix/>
          </a:blip>
          <a:stretch>
            <a:fillRect/>
          </a:stretch>
        </p:blipFill>
        <p:spPr>
          <a:xfrm>
            <a:off x="7744550" y="0"/>
            <a:ext cx="1399450" cy="13994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4" name="Shape 534"/>
        <p:cNvGrpSpPr/>
        <p:nvPr/>
      </p:nvGrpSpPr>
      <p:grpSpPr>
        <a:xfrm>
          <a:off x="0" y="0"/>
          <a:ext cx="0" cy="0"/>
          <a:chOff x="0" y="0"/>
          <a:chExt cx="0" cy="0"/>
        </a:xfrm>
      </p:grpSpPr>
      <p:sp>
        <p:nvSpPr>
          <p:cNvPr id="535" name="Google Shape;535;p68"/>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Motivation</a:t>
            </a:r>
            <a:endParaRPr/>
          </a:p>
        </p:txBody>
      </p:sp>
      <p:sp>
        <p:nvSpPr>
          <p:cNvPr id="536" name="Google Shape;536;p68"/>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537" name="Google Shape;537;p68"/>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538" name="Google Shape;538;p68"/>
          <p:cNvSpPr txBox="1"/>
          <p:nvPr>
            <p:ph idx="4294967295" type="body"/>
          </p:nvPr>
        </p:nvSpPr>
        <p:spPr>
          <a:xfrm>
            <a:off x="786150" y="1460975"/>
            <a:ext cx="8067000" cy="7494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After achieving top performance on the NoCrash benchmark, we advanced to the more recent and challenging CARLA benchmark: </a:t>
            </a:r>
            <a:r>
              <a:rPr b="1" lang="pt-PT" sz="1800"/>
              <a:t>Leaderboard 2.0</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pic>
        <p:nvPicPr>
          <p:cNvPr id="539" name="Google Shape;539;p68"/>
          <p:cNvPicPr preferRelativeResize="0"/>
          <p:nvPr/>
        </p:nvPicPr>
        <p:blipFill>
          <a:blip r:embed="rId3">
            <a:alphaModFix/>
          </a:blip>
          <a:stretch>
            <a:fillRect/>
          </a:stretch>
        </p:blipFill>
        <p:spPr>
          <a:xfrm>
            <a:off x="51300" y="2758824"/>
            <a:ext cx="2945651" cy="1475475"/>
          </a:xfrm>
          <a:prstGeom prst="rect">
            <a:avLst/>
          </a:prstGeom>
          <a:noFill/>
          <a:ln>
            <a:noFill/>
          </a:ln>
        </p:spPr>
      </p:pic>
      <p:pic>
        <p:nvPicPr>
          <p:cNvPr id="540" name="Google Shape;540;p68"/>
          <p:cNvPicPr preferRelativeResize="0"/>
          <p:nvPr/>
        </p:nvPicPr>
        <p:blipFill>
          <a:blip r:embed="rId4">
            <a:alphaModFix/>
          </a:blip>
          <a:stretch>
            <a:fillRect/>
          </a:stretch>
        </p:blipFill>
        <p:spPr>
          <a:xfrm>
            <a:off x="5827900" y="2571750"/>
            <a:ext cx="3249749" cy="1624874"/>
          </a:xfrm>
          <a:prstGeom prst="rect">
            <a:avLst/>
          </a:prstGeom>
          <a:noFill/>
          <a:ln>
            <a:noFill/>
          </a:ln>
        </p:spPr>
      </p:pic>
      <p:pic>
        <p:nvPicPr>
          <p:cNvPr id="541" name="Google Shape;541;p68"/>
          <p:cNvPicPr preferRelativeResize="0"/>
          <p:nvPr/>
        </p:nvPicPr>
        <p:blipFill>
          <a:blip r:embed="rId5">
            <a:alphaModFix/>
          </a:blip>
          <a:stretch>
            <a:fillRect/>
          </a:stretch>
        </p:blipFill>
        <p:spPr>
          <a:xfrm>
            <a:off x="3026275" y="2660622"/>
            <a:ext cx="2945650" cy="15736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5" name="Shape 545"/>
        <p:cNvGrpSpPr/>
        <p:nvPr/>
      </p:nvGrpSpPr>
      <p:grpSpPr>
        <a:xfrm>
          <a:off x="0" y="0"/>
          <a:ext cx="0" cy="0"/>
          <a:chOff x="0" y="0"/>
          <a:chExt cx="0" cy="0"/>
        </a:xfrm>
      </p:grpSpPr>
      <p:sp>
        <p:nvSpPr>
          <p:cNvPr id="546" name="Google Shape;546;p69"/>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Motivation</a:t>
            </a:r>
            <a:endParaRPr/>
          </a:p>
        </p:txBody>
      </p:sp>
      <p:sp>
        <p:nvSpPr>
          <p:cNvPr id="547" name="Google Shape;547;p69"/>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548" name="Google Shape;548;p69"/>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pic>
        <p:nvPicPr>
          <p:cNvPr id="549" name="Google Shape;549;p69"/>
          <p:cNvPicPr preferRelativeResize="0"/>
          <p:nvPr/>
        </p:nvPicPr>
        <p:blipFill>
          <a:blip r:embed="rId3">
            <a:alphaModFix/>
          </a:blip>
          <a:stretch>
            <a:fillRect/>
          </a:stretch>
        </p:blipFill>
        <p:spPr>
          <a:xfrm>
            <a:off x="2207600" y="2436725"/>
            <a:ext cx="4843724" cy="2503899"/>
          </a:xfrm>
          <a:prstGeom prst="rect">
            <a:avLst/>
          </a:prstGeom>
          <a:noFill/>
          <a:ln>
            <a:noFill/>
          </a:ln>
        </p:spPr>
      </p:pic>
      <p:sp>
        <p:nvSpPr>
          <p:cNvPr id="550" name="Google Shape;550;p69"/>
          <p:cNvSpPr txBox="1"/>
          <p:nvPr>
            <p:ph idx="4294967295" type="body"/>
          </p:nvPr>
        </p:nvSpPr>
        <p:spPr>
          <a:xfrm>
            <a:off x="786150" y="1377125"/>
            <a:ext cx="8067000" cy="7494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The objective was to use </a:t>
            </a:r>
            <a:r>
              <a:rPr b="1" lang="pt-PT" sz="1800"/>
              <a:t>RLfOLD</a:t>
            </a:r>
            <a:r>
              <a:rPr lang="pt-PT" sz="1800"/>
              <a:t> in </a:t>
            </a:r>
            <a:r>
              <a:rPr b="1" lang="pt-PT" sz="1800"/>
              <a:t>Leaderboard 2.0</a:t>
            </a:r>
            <a:r>
              <a:rPr lang="pt-PT" sz="1800"/>
              <a:t>; however, there was no online expert working </a:t>
            </a:r>
            <a:r>
              <a:rPr lang="pt-PT" sz="1800"/>
              <a:t>effectively</a:t>
            </a:r>
            <a:endParaRPr/>
          </a:p>
        </p:txBody>
      </p:sp>
      <p:pic>
        <p:nvPicPr>
          <p:cNvPr id="551" name="Google Shape;551;p69"/>
          <p:cNvPicPr preferRelativeResize="0"/>
          <p:nvPr/>
        </p:nvPicPr>
        <p:blipFill>
          <a:blip r:embed="rId4">
            <a:alphaModFix/>
          </a:blip>
          <a:stretch>
            <a:fillRect/>
          </a:stretch>
        </p:blipFill>
        <p:spPr>
          <a:xfrm>
            <a:off x="4101997" y="2424762"/>
            <a:ext cx="295275" cy="2939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5" name="Shape 555"/>
        <p:cNvGrpSpPr/>
        <p:nvPr/>
      </p:nvGrpSpPr>
      <p:grpSpPr>
        <a:xfrm>
          <a:off x="0" y="0"/>
          <a:ext cx="0" cy="0"/>
          <a:chOff x="0" y="0"/>
          <a:chExt cx="0" cy="0"/>
        </a:xfrm>
      </p:grpSpPr>
      <p:sp>
        <p:nvSpPr>
          <p:cNvPr id="556" name="Google Shape;556;p70"/>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PRIBOOT (</a:t>
            </a:r>
            <a:r>
              <a:rPr b="1" lang="pt-PT"/>
              <a:t>Pr</a:t>
            </a:r>
            <a:r>
              <a:rPr lang="pt-PT"/>
              <a:t>ivileged </a:t>
            </a:r>
            <a:r>
              <a:rPr b="1" lang="pt-PT"/>
              <a:t>I</a:t>
            </a:r>
            <a:r>
              <a:rPr lang="pt-PT"/>
              <a:t>nformation </a:t>
            </a:r>
            <a:r>
              <a:rPr b="1" lang="pt-PT"/>
              <a:t>Boot</a:t>
            </a:r>
            <a:r>
              <a:rPr lang="pt-PT"/>
              <a:t>strapping</a:t>
            </a:r>
            <a:r>
              <a:rPr lang="pt-PT"/>
              <a:t>)</a:t>
            </a:r>
            <a:endParaRPr/>
          </a:p>
        </p:txBody>
      </p:sp>
      <p:sp>
        <p:nvSpPr>
          <p:cNvPr id="557" name="Google Shape;557;p70"/>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558" name="Google Shape;558;p70"/>
          <p:cNvSpPr txBox="1"/>
          <p:nvPr>
            <p:ph idx="4294967295" type="body"/>
          </p:nvPr>
        </p:nvSpPr>
        <p:spPr>
          <a:xfrm>
            <a:off x="816000" y="1682600"/>
            <a:ext cx="8255100" cy="31092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This work proposes PRIBOOT,  the first functional online expert for the Leaderboard 2.0</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CARLA provides </a:t>
            </a:r>
            <a:r>
              <a:rPr b="1" lang="pt-PT" sz="1800"/>
              <a:t>human driving logs</a:t>
            </a:r>
            <a:r>
              <a:rPr lang="pt-PT" sz="1800"/>
              <a:t>, which, while insufficient for models requiring sensor inputs, become valuable when combined with </a:t>
            </a:r>
            <a:r>
              <a:rPr b="1" lang="pt-PT" sz="1800"/>
              <a:t>privileged information</a:t>
            </a:r>
            <a:endParaRPr b="1"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PRIBOOT is capable of navigating the demanding scenarios presented in Leaderboard 2.0, subsequently enabling the generation of extensive datasets or providing online demonstrations</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559" name="Google Shape;559;p70"/>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3" name="Shape 563"/>
        <p:cNvGrpSpPr/>
        <p:nvPr/>
      </p:nvGrpSpPr>
      <p:grpSpPr>
        <a:xfrm>
          <a:off x="0" y="0"/>
          <a:ext cx="0" cy="0"/>
          <a:chOff x="0" y="0"/>
          <a:chExt cx="0" cy="0"/>
        </a:xfrm>
      </p:grpSpPr>
      <p:sp>
        <p:nvSpPr>
          <p:cNvPr id="564" name="Google Shape;564;p71"/>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Architecture</a:t>
            </a:r>
            <a:endParaRPr/>
          </a:p>
        </p:txBody>
      </p:sp>
      <p:sp>
        <p:nvSpPr>
          <p:cNvPr id="565" name="Google Shape;565;p71"/>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566" name="Google Shape;566;p71"/>
          <p:cNvPicPr preferRelativeResize="0"/>
          <p:nvPr/>
        </p:nvPicPr>
        <p:blipFill>
          <a:blip r:embed="rId3">
            <a:alphaModFix/>
          </a:blip>
          <a:stretch>
            <a:fillRect/>
          </a:stretch>
        </p:blipFill>
        <p:spPr>
          <a:xfrm>
            <a:off x="282325" y="1163120"/>
            <a:ext cx="8503703" cy="3434331"/>
          </a:xfrm>
          <a:prstGeom prst="rect">
            <a:avLst/>
          </a:prstGeom>
          <a:noFill/>
          <a:ln>
            <a:noFill/>
          </a:ln>
        </p:spPr>
      </p:pic>
      <p:sp>
        <p:nvSpPr>
          <p:cNvPr id="567" name="Google Shape;567;p71"/>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1" name="Shape 571"/>
        <p:cNvGrpSpPr/>
        <p:nvPr/>
      </p:nvGrpSpPr>
      <p:grpSpPr>
        <a:xfrm>
          <a:off x="0" y="0"/>
          <a:ext cx="0" cy="0"/>
          <a:chOff x="0" y="0"/>
          <a:chExt cx="0" cy="0"/>
        </a:xfrm>
      </p:grpSpPr>
      <p:sp>
        <p:nvSpPr>
          <p:cNvPr id="572" name="Google Shape;572;p72"/>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573" name="Google Shape;573;p72"/>
          <p:cNvPicPr preferRelativeResize="0"/>
          <p:nvPr/>
        </p:nvPicPr>
        <p:blipFill>
          <a:blip r:embed="rId3">
            <a:alphaModFix/>
          </a:blip>
          <a:stretch>
            <a:fillRect/>
          </a:stretch>
        </p:blipFill>
        <p:spPr>
          <a:xfrm>
            <a:off x="878250" y="919775"/>
            <a:ext cx="7774900" cy="3887450"/>
          </a:xfrm>
          <a:prstGeom prst="rect">
            <a:avLst/>
          </a:prstGeom>
          <a:noFill/>
          <a:ln>
            <a:noFill/>
          </a:ln>
        </p:spPr>
      </p:pic>
      <p:sp>
        <p:nvSpPr>
          <p:cNvPr id="574" name="Google Shape;574;p72"/>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BEV: Example 1</a:t>
            </a:r>
            <a:endParaRPr/>
          </a:p>
        </p:txBody>
      </p:sp>
      <p:sp>
        <p:nvSpPr>
          <p:cNvPr id="575" name="Google Shape;575;p72"/>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8"/>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End-to-End Autonomous Driving</a:t>
            </a:r>
            <a:endParaRPr/>
          </a:p>
        </p:txBody>
      </p:sp>
      <p:sp>
        <p:nvSpPr>
          <p:cNvPr id="157" name="Google Shape;157;p28"/>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158" name="Google Shape;158;p28"/>
          <p:cNvSpPr txBox="1"/>
          <p:nvPr/>
        </p:nvSpPr>
        <p:spPr>
          <a:xfrm>
            <a:off x="822850" y="1480000"/>
            <a:ext cx="3324300" cy="393600"/>
          </a:xfrm>
          <a:prstGeom prst="rect">
            <a:avLst/>
          </a:prstGeom>
          <a:noFill/>
          <a:ln>
            <a:noFill/>
          </a:ln>
        </p:spPr>
        <p:txBody>
          <a:bodyPr anchorCtr="0" anchor="t" bIns="91425" lIns="91425" spcFirstLastPara="1" rIns="91425" wrap="square" tIns="91425">
            <a:noAutofit/>
          </a:bodyPr>
          <a:lstStyle/>
          <a:p>
            <a:pPr indent="0" lvl="0" marL="457200" rtl="0" algn="l">
              <a:spcBef>
                <a:spcPts val="600"/>
              </a:spcBef>
              <a:spcAft>
                <a:spcPts val="0"/>
              </a:spcAft>
              <a:buNone/>
            </a:pPr>
            <a:r>
              <a:rPr b="1" lang="pt-PT" sz="1800">
                <a:solidFill>
                  <a:srgbClr val="263238"/>
                </a:solidFill>
                <a:latin typeface="Source Sans Pro"/>
                <a:ea typeface="Source Sans Pro"/>
                <a:cs typeface="Source Sans Pro"/>
                <a:sym typeface="Source Sans Pro"/>
              </a:rPr>
              <a:t>Imitation Learning (IL) </a:t>
            </a:r>
            <a:r>
              <a:rPr lang="pt-PT" sz="1800">
                <a:solidFill>
                  <a:srgbClr val="263238"/>
                </a:solidFill>
                <a:latin typeface="Source Sans Pro"/>
                <a:ea typeface="Source Sans Pro"/>
                <a:cs typeface="Source Sans Pro"/>
                <a:sym typeface="Source Sans Pro"/>
              </a:rPr>
              <a:t>[2]</a:t>
            </a:r>
            <a:endParaRPr sz="1800">
              <a:solidFill>
                <a:srgbClr val="263238"/>
              </a:solidFill>
              <a:latin typeface="Source Sans Pro"/>
              <a:ea typeface="Source Sans Pro"/>
              <a:cs typeface="Source Sans Pro"/>
              <a:sym typeface="Source Sans Pro"/>
            </a:endParaRPr>
          </a:p>
          <a:p>
            <a:pPr indent="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0" lvl="0" marL="1016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p:txBody>
      </p:sp>
      <p:sp>
        <p:nvSpPr>
          <p:cNvPr id="159" name="Google Shape;159;p28"/>
          <p:cNvSpPr txBox="1"/>
          <p:nvPr/>
        </p:nvSpPr>
        <p:spPr>
          <a:xfrm>
            <a:off x="4430900" y="1443400"/>
            <a:ext cx="4213800" cy="466800"/>
          </a:xfrm>
          <a:prstGeom prst="rect">
            <a:avLst/>
          </a:prstGeom>
          <a:noFill/>
          <a:ln>
            <a:noFill/>
          </a:ln>
        </p:spPr>
        <p:txBody>
          <a:bodyPr anchorCtr="0" anchor="t" bIns="91425" lIns="91425" spcFirstLastPara="1" rIns="91425" wrap="square" tIns="91425">
            <a:noAutofit/>
          </a:bodyPr>
          <a:lstStyle/>
          <a:p>
            <a:pPr indent="0" lvl="0" marL="457200" rtl="0" algn="l">
              <a:spcBef>
                <a:spcPts val="600"/>
              </a:spcBef>
              <a:spcAft>
                <a:spcPts val="0"/>
              </a:spcAft>
              <a:buNone/>
            </a:pPr>
            <a:r>
              <a:rPr b="1" lang="pt-PT" sz="1800">
                <a:solidFill>
                  <a:srgbClr val="263238"/>
                </a:solidFill>
                <a:latin typeface="Source Sans Pro"/>
                <a:ea typeface="Source Sans Pro"/>
                <a:cs typeface="Source Sans Pro"/>
                <a:sym typeface="Source Sans Pro"/>
              </a:rPr>
              <a:t>Reinforcement Learning (RL) </a:t>
            </a:r>
            <a:r>
              <a:rPr lang="pt-PT" sz="1800">
                <a:solidFill>
                  <a:srgbClr val="263238"/>
                </a:solidFill>
                <a:latin typeface="Source Sans Pro"/>
                <a:ea typeface="Source Sans Pro"/>
                <a:cs typeface="Source Sans Pro"/>
                <a:sym typeface="Source Sans Pro"/>
              </a:rPr>
              <a:t>[3]</a:t>
            </a:r>
            <a:endParaRPr sz="3000">
              <a:solidFill>
                <a:srgbClr val="263238"/>
              </a:solidFill>
              <a:latin typeface="Source Sans Pro"/>
              <a:ea typeface="Source Sans Pro"/>
              <a:cs typeface="Source Sans Pro"/>
              <a:sym typeface="Source Sans Pro"/>
            </a:endParaRPr>
          </a:p>
          <a:p>
            <a:pPr indent="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0" lvl="0" marL="1016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a:p>
            <a:pPr indent="-228600" lvl="0" marL="457200" rtl="0" algn="l">
              <a:spcBef>
                <a:spcPts val="600"/>
              </a:spcBef>
              <a:spcAft>
                <a:spcPts val="0"/>
              </a:spcAft>
              <a:buNone/>
            </a:pPr>
            <a:r>
              <a:t/>
            </a:r>
            <a:endParaRPr sz="3000">
              <a:solidFill>
                <a:srgbClr val="263238"/>
              </a:solidFill>
              <a:latin typeface="Source Sans Pro"/>
              <a:ea typeface="Source Sans Pro"/>
              <a:cs typeface="Source Sans Pro"/>
              <a:sym typeface="Source Sans Pro"/>
            </a:endParaRPr>
          </a:p>
        </p:txBody>
      </p:sp>
      <p:cxnSp>
        <p:nvCxnSpPr>
          <p:cNvPr id="160" name="Google Shape;160;p28"/>
          <p:cNvCxnSpPr/>
          <p:nvPr/>
        </p:nvCxnSpPr>
        <p:spPr>
          <a:xfrm flipH="1" rot="10800000">
            <a:off x="1094425" y="1895650"/>
            <a:ext cx="7275300" cy="23700"/>
          </a:xfrm>
          <a:prstGeom prst="straightConnector1">
            <a:avLst/>
          </a:prstGeom>
          <a:noFill/>
          <a:ln cap="flat" cmpd="sng" w="28575">
            <a:solidFill>
              <a:srgbClr val="607D8B"/>
            </a:solidFill>
            <a:prstDash val="solid"/>
            <a:round/>
            <a:headEnd len="med" w="med" type="none"/>
            <a:tailEnd len="med" w="med" type="none"/>
          </a:ln>
        </p:spPr>
      </p:cxnSp>
      <p:pic>
        <p:nvPicPr>
          <p:cNvPr id="161" name="Google Shape;161;p28"/>
          <p:cNvPicPr preferRelativeResize="0"/>
          <p:nvPr/>
        </p:nvPicPr>
        <p:blipFill>
          <a:blip r:embed="rId3">
            <a:alphaModFix/>
          </a:blip>
          <a:stretch>
            <a:fillRect/>
          </a:stretch>
        </p:blipFill>
        <p:spPr>
          <a:xfrm>
            <a:off x="1561925" y="2283950"/>
            <a:ext cx="1567200" cy="1567200"/>
          </a:xfrm>
          <a:prstGeom prst="rect">
            <a:avLst/>
          </a:prstGeom>
          <a:noFill/>
          <a:ln>
            <a:noFill/>
          </a:ln>
        </p:spPr>
      </p:pic>
      <p:pic>
        <p:nvPicPr>
          <p:cNvPr id="162" name="Google Shape;162;p28"/>
          <p:cNvPicPr preferRelativeResize="0"/>
          <p:nvPr/>
        </p:nvPicPr>
        <p:blipFill>
          <a:blip r:embed="rId4">
            <a:alphaModFix/>
          </a:blip>
          <a:stretch>
            <a:fillRect/>
          </a:stretch>
        </p:blipFill>
        <p:spPr>
          <a:xfrm>
            <a:off x="774275" y="3283450"/>
            <a:ext cx="787651" cy="787651"/>
          </a:xfrm>
          <a:prstGeom prst="rect">
            <a:avLst/>
          </a:prstGeom>
          <a:noFill/>
          <a:ln>
            <a:noFill/>
          </a:ln>
        </p:spPr>
      </p:pic>
      <p:pic>
        <p:nvPicPr>
          <p:cNvPr id="163" name="Google Shape;163;p28"/>
          <p:cNvPicPr preferRelativeResize="0"/>
          <p:nvPr/>
        </p:nvPicPr>
        <p:blipFill>
          <a:blip r:embed="rId3">
            <a:alphaModFix/>
          </a:blip>
          <a:stretch>
            <a:fillRect/>
          </a:stretch>
        </p:blipFill>
        <p:spPr>
          <a:xfrm>
            <a:off x="5566200" y="2283950"/>
            <a:ext cx="1567200" cy="1567200"/>
          </a:xfrm>
          <a:prstGeom prst="rect">
            <a:avLst/>
          </a:prstGeom>
          <a:noFill/>
          <a:ln>
            <a:noFill/>
          </a:ln>
        </p:spPr>
      </p:pic>
      <p:pic>
        <p:nvPicPr>
          <p:cNvPr id="164" name="Google Shape;164;p28"/>
          <p:cNvPicPr preferRelativeResize="0"/>
          <p:nvPr/>
        </p:nvPicPr>
        <p:blipFill>
          <a:blip r:embed="rId5">
            <a:alphaModFix/>
          </a:blip>
          <a:stretch>
            <a:fillRect/>
          </a:stretch>
        </p:blipFill>
        <p:spPr>
          <a:xfrm>
            <a:off x="7180800" y="2211174"/>
            <a:ext cx="632724" cy="632724"/>
          </a:xfrm>
          <a:prstGeom prst="rect">
            <a:avLst/>
          </a:prstGeom>
          <a:noFill/>
          <a:ln>
            <a:noFill/>
          </a:ln>
        </p:spPr>
      </p:pic>
      <p:cxnSp>
        <p:nvCxnSpPr>
          <p:cNvPr id="165" name="Google Shape;165;p28"/>
          <p:cNvCxnSpPr/>
          <p:nvPr/>
        </p:nvCxnSpPr>
        <p:spPr>
          <a:xfrm rot="10800000">
            <a:off x="4273675" y="1214175"/>
            <a:ext cx="31200" cy="3153600"/>
          </a:xfrm>
          <a:prstGeom prst="straightConnector1">
            <a:avLst/>
          </a:prstGeom>
          <a:noFill/>
          <a:ln cap="flat" cmpd="sng" w="28575">
            <a:solidFill>
              <a:srgbClr val="607D8B"/>
            </a:solidFill>
            <a:prstDash val="solid"/>
            <a:round/>
            <a:headEnd len="med" w="med" type="none"/>
            <a:tailEnd len="med" w="med" type="none"/>
          </a:ln>
        </p:spPr>
      </p:cxnSp>
      <p:sp>
        <p:nvSpPr>
          <p:cNvPr id="166" name="Google Shape;166;p28"/>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pt-PT" sz="1200">
                <a:solidFill>
                  <a:schemeClr val="lt1"/>
                </a:solidFill>
                <a:latin typeface="Source Sans Pro"/>
                <a:ea typeface="Source Sans Pro"/>
                <a:cs typeface="Source Sans Pro"/>
                <a:sym typeface="Source Sans Pro"/>
              </a:rPr>
              <a:t>1. Introduction                                                                                                                                                                                                                     Aveiro, October 04 2024</a:t>
            </a:r>
            <a:endParaRPr sz="1100">
              <a:solidFill>
                <a:schemeClr val="lt1"/>
              </a:solidFill>
              <a:latin typeface="Source Sans Pro"/>
              <a:ea typeface="Source Sans Pro"/>
              <a:cs typeface="Source Sans Pro"/>
              <a:sym typeface="Source Sans Pro"/>
            </a:endParaRPr>
          </a:p>
        </p:txBody>
      </p:sp>
      <p:sp>
        <p:nvSpPr>
          <p:cNvPr id="167" name="Google Shape;167;p28"/>
          <p:cNvSpPr txBox="1"/>
          <p:nvPr/>
        </p:nvSpPr>
        <p:spPr>
          <a:xfrm>
            <a:off x="0" y="4689300"/>
            <a:ext cx="84072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[2] </a:t>
            </a:r>
            <a:r>
              <a:rPr lang="pt-PT" sz="1000">
                <a:solidFill>
                  <a:srgbClr val="607D8B"/>
                </a:solidFill>
                <a:latin typeface="Source Sans Pro"/>
                <a:ea typeface="Source Sans Pro"/>
                <a:cs typeface="Source Sans Pro"/>
                <a:sym typeface="Source Sans Pro"/>
              </a:rPr>
              <a:t>K. Chitta et al., “Transfuser: Imitation with transformer-based sensor fusion for autonomous driving”, in IEEE TPAMI, 2022, 45(11), 12878-12895.</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[3] A. Kendall et al., ‘‘Learning to drive in a day,’’ in Proc. Int. Conf. Robot. Autom. (ICRA), 2019, pp. 8248–8254.</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9" name="Shape 579"/>
        <p:cNvGrpSpPr/>
        <p:nvPr/>
      </p:nvGrpSpPr>
      <p:grpSpPr>
        <a:xfrm>
          <a:off x="0" y="0"/>
          <a:ext cx="0" cy="0"/>
          <a:chOff x="0" y="0"/>
          <a:chExt cx="0" cy="0"/>
        </a:xfrm>
      </p:grpSpPr>
      <p:sp>
        <p:nvSpPr>
          <p:cNvPr id="580" name="Google Shape;580;p7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581" name="Google Shape;581;p73"/>
          <p:cNvPicPr preferRelativeResize="0"/>
          <p:nvPr/>
        </p:nvPicPr>
        <p:blipFill>
          <a:blip r:embed="rId3">
            <a:alphaModFix/>
          </a:blip>
          <a:stretch>
            <a:fillRect/>
          </a:stretch>
        </p:blipFill>
        <p:spPr>
          <a:xfrm>
            <a:off x="870225" y="932400"/>
            <a:ext cx="7764950" cy="3882475"/>
          </a:xfrm>
          <a:prstGeom prst="rect">
            <a:avLst/>
          </a:prstGeom>
          <a:noFill/>
          <a:ln>
            <a:noFill/>
          </a:ln>
        </p:spPr>
      </p:pic>
      <p:sp>
        <p:nvSpPr>
          <p:cNvPr id="582" name="Google Shape;582;p73"/>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BEV: Example 2</a:t>
            </a:r>
            <a:endParaRPr/>
          </a:p>
        </p:txBody>
      </p:sp>
      <p:sp>
        <p:nvSpPr>
          <p:cNvPr id="583" name="Google Shape;583;p73"/>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587" name="Shape 587"/>
        <p:cNvGrpSpPr/>
        <p:nvPr/>
      </p:nvGrpSpPr>
      <p:grpSpPr>
        <a:xfrm>
          <a:off x="0" y="0"/>
          <a:ext cx="0" cy="0"/>
          <a:chOff x="0" y="0"/>
          <a:chExt cx="0" cy="0"/>
        </a:xfrm>
      </p:grpSpPr>
      <p:sp>
        <p:nvSpPr>
          <p:cNvPr id="588" name="Google Shape;588;p74"/>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Driving Score (DS)</a:t>
            </a:r>
            <a:endParaRPr/>
          </a:p>
        </p:txBody>
      </p:sp>
      <p:sp>
        <p:nvSpPr>
          <p:cNvPr id="589" name="Google Shape;589;p74"/>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590" name="Google Shape;590;p74"/>
          <p:cNvSpPr txBox="1"/>
          <p:nvPr>
            <p:ph idx="4294967295" type="body"/>
          </p:nvPr>
        </p:nvSpPr>
        <p:spPr>
          <a:xfrm>
            <a:off x="816000" y="1530200"/>
            <a:ext cx="8067000" cy="7701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DS is the main metric to evaluate the performance of models in Leaderboard 2.0</a:t>
            </a:r>
            <a:endParaRPr sz="1800"/>
          </a:p>
          <a:p>
            <a:pPr indent="-342900" lvl="0" marL="457200" rtl="0" algn="l">
              <a:spcBef>
                <a:spcPts val="0"/>
              </a:spcBef>
              <a:spcAft>
                <a:spcPts val="0"/>
              </a:spcAft>
              <a:buSzPts val="1800"/>
              <a:buChar char="◎"/>
            </a:pPr>
            <a:r>
              <a:rPr lang="pt-PT" sz="1800"/>
              <a:t>However, this metric biases against longer routes due to its cumulative penalty for infractions</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pic>
        <p:nvPicPr>
          <p:cNvPr id="591" name="Google Shape;591;p74"/>
          <p:cNvPicPr preferRelativeResize="0"/>
          <p:nvPr/>
        </p:nvPicPr>
        <p:blipFill>
          <a:blip r:embed="rId3">
            <a:alphaModFix/>
          </a:blip>
          <a:stretch>
            <a:fillRect/>
          </a:stretch>
        </p:blipFill>
        <p:spPr>
          <a:xfrm>
            <a:off x="3555800" y="3138450"/>
            <a:ext cx="2168550" cy="918300"/>
          </a:xfrm>
          <a:prstGeom prst="rect">
            <a:avLst/>
          </a:prstGeom>
          <a:noFill/>
          <a:ln>
            <a:noFill/>
          </a:ln>
        </p:spPr>
      </p:pic>
      <p:sp>
        <p:nvSpPr>
          <p:cNvPr id="592" name="Google Shape;592;p74"/>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596" name="Shape 596"/>
        <p:cNvGrpSpPr/>
        <p:nvPr/>
      </p:nvGrpSpPr>
      <p:grpSpPr>
        <a:xfrm>
          <a:off x="0" y="0"/>
          <a:ext cx="0" cy="0"/>
          <a:chOff x="0" y="0"/>
          <a:chExt cx="0" cy="0"/>
        </a:xfrm>
      </p:grpSpPr>
      <p:sp>
        <p:nvSpPr>
          <p:cNvPr id="597" name="Google Shape;597;p75"/>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Driving Score (DS)</a:t>
            </a:r>
            <a:endParaRPr/>
          </a:p>
        </p:txBody>
      </p:sp>
      <p:sp>
        <p:nvSpPr>
          <p:cNvPr id="598" name="Google Shape;598;p7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599" name="Google Shape;599;p75"/>
          <p:cNvSpPr txBox="1"/>
          <p:nvPr>
            <p:ph idx="4294967295" type="body"/>
          </p:nvPr>
        </p:nvSpPr>
        <p:spPr>
          <a:xfrm>
            <a:off x="816000" y="1530200"/>
            <a:ext cx="8067000" cy="7701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For instance, let’s consider an agent with an average infraction rate of 0.2 collisions per km (penalty=0.6)</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Considering that the route completion is 100% we have very different results if we test this agent in a 5 km route or 10 km route</a:t>
            </a:r>
            <a:endParaRPr sz="1800"/>
          </a:p>
          <a:p>
            <a:pPr indent="0" lvl="0" marL="457200" rtl="0" algn="l">
              <a:spcBef>
                <a:spcPts val="600"/>
              </a:spcBef>
              <a:spcAft>
                <a:spcPts val="0"/>
              </a:spcAft>
              <a:buNone/>
            </a:pPr>
            <a:r>
              <a:t/>
            </a:r>
            <a:endParaRPr sz="1800"/>
          </a:p>
          <a:p>
            <a:pPr indent="-342900" lvl="1" marL="914400" rtl="0" algn="l">
              <a:spcBef>
                <a:spcPts val="0"/>
              </a:spcBef>
              <a:spcAft>
                <a:spcPts val="0"/>
              </a:spcAft>
              <a:buSzPts val="1800"/>
              <a:buChar char="○"/>
            </a:pPr>
            <a:r>
              <a:rPr lang="pt-PT" sz="1800"/>
              <a:t>5 km: DS= 1 * 0.6^1 = 0.6</a:t>
            </a:r>
            <a:endParaRPr sz="1800"/>
          </a:p>
          <a:p>
            <a:pPr indent="0" lvl="0" marL="914400" rtl="0" algn="l">
              <a:spcBef>
                <a:spcPts val="600"/>
              </a:spcBef>
              <a:spcAft>
                <a:spcPts val="0"/>
              </a:spcAft>
              <a:buNone/>
            </a:pPr>
            <a:r>
              <a:t/>
            </a:r>
            <a:endParaRPr sz="1800"/>
          </a:p>
          <a:p>
            <a:pPr indent="-342900" lvl="1" marL="914400" rtl="0" algn="l">
              <a:spcBef>
                <a:spcPts val="0"/>
              </a:spcBef>
              <a:spcAft>
                <a:spcPts val="0"/>
              </a:spcAft>
              <a:buSzPts val="1800"/>
              <a:buChar char="○"/>
            </a:pPr>
            <a:r>
              <a:rPr lang="pt-PT" sz="1800"/>
              <a:t>10km: DS = 1* 0.6*2 = 0.36</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pic>
        <p:nvPicPr>
          <p:cNvPr id="600" name="Google Shape;600;p75"/>
          <p:cNvPicPr preferRelativeResize="0"/>
          <p:nvPr/>
        </p:nvPicPr>
        <p:blipFill>
          <a:blip r:embed="rId3">
            <a:alphaModFix/>
          </a:blip>
          <a:stretch>
            <a:fillRect/>
          </a:stretch>
        </p:blipFill>
        <p:spPr>
          <a:xfrm>
            <a:off x="5749250" y="3390650"/>
            <a:ext cx="2168550" cy="918300"/>
          </a:xfrm>
          <a:prstGeom prst="rect">
            <a:avLst/>
          </a:prstGeom>
          <a:noFill/>
          <a:ln>
            <a:noFill/>
          </a:ln>
        </p:spPr>
      </p:pic>
      <p:sp>
        <p:nvSpPr>
          <p:cNvPr id="601" name="Google Shape;601;p75"/>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605" name="Shape 605"/>
        <p:cNvGrpSpPr/>
        <p:nvPr/>
      </p:nvGrpSpPr>
      <p:grpSpPr>
        <a:xfrm>
          <a:off x="0" y="0"/>
          <a:ext cx="0" cy="0"/>
          <a:chOff x="0" y="0"/>
          <a:chExt cx="0" cy="0"/>
        </a:xfrm>
      </p:grpSpPr>
      <p:sp>
        <p:nvSpPr>
          <p:cNvPr id="606" name="Google Shape;606;p76"/>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Infraction Rate Score (IRS)</a:t>
            </a:r>
            <a:endParaRPr/>
          </a:p>
        </p:txBody>
      </p:sp>
      <p:sp>
        <p:nvSpPr>
          <p:cNvPr id="607" name="Google Shape;607;p76"/>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608" name="Google Shape;608;p76"/>
          <p:cNvSpPr txBox="1"/>
          <p:nvPr>
            <p:ph idx="4294967295" type="body"/>
          </p:nvPr>
        </p:nvSpPr>
        <p:spPr>
          <a:xfrm>
            <a:off x="816000" y="1530200"/>
            <a:ext cx="8067000" cy="7701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To promove fairness, we introduce IRS. This metric accounts for the infraction rate per kilometer, adjusting for route length and providing a balanced evaluation</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pic>
        <p:nvPicPr>
          <p:cNvPr id="609" name="Google Shape;609;p76"/>
          <p:cNvPicPr preferRelativeResize="0"/>
          <p:nvPr/>
        </p:nvPicPr>
        <p:blipFill>
          <a:blip r:embed="rId3">
            <a:alphaModFix/>
          </a:blip>
          <a:stretch>
            <a:fillRect/>
          </a:stretch>
        </p:blipFill>
        <p:spPr>
          <a:xfrm>
            <a:off x="2653500" y="3161025"/>
            <a:ext cx="3940750" cy="1004050"/>
          </a:xfrm>
          <a:prstGeom prst="rect">
            <a:avLst/>
          </a:prstGeom>
          <a:noFill/>
          <a:ln>
            <a:noFill/>
          </a:ln>
        </p:spPr>
      </p:pic>
      <p:sp>
        <p:nvSpPr>
          <p:cNvPr id="610" name="Google Shape;610;p76"/>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4" name="Shape 614"/>
        <p:cNvGrpSpPr/>
        <p:nvPr/>
      </p:nvGrpSpPr>
      <p:grpSpPr>
        <a:xfrm>
          <a:off x="0" y="0"/>
          <a:ext cx="0" cy="0"/>
          <a:chOff x="0" y="0"/>
          <a:chExt cx="0" cy="0"/>
        </a:xfrm>
      </p:grpSpPr>
      <p:sp>
        <p:nvSpPr>
          <p:cNvPr id="615" name="Google Shape;615;p77"/>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Comparison with Baseline</a:t>
            </a:r>
            <a:endParaRPr/>
          </a:p>
        </p:txBody>
      </p:sp>
      <p:sp>
        <p:nvSpPr>
          <p:cNvPr id="616" name="Google Shape;616;p77"/>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617" name="Google Shape;617;p77"/>
          <p:cNvPicPr preferRelativeResize="0"/>
          <p:nvPr/>
        </p:nvPicPr>
        <p:blipFill>
          <a:blip r:embed="rId3">
            <a:alphaModFix/>
          </a:blip>
          <a:stretch>
            <a:fillRect/>
          </a:stretch>
        </p:blipFill>
        <p:spPr>
          <a:xfrm>
            <a:off x="152400" y="1520495"/>
            <a:ext cx="8839202" cy="1252173"/>
          </a:xfrm>
          <a:prstGeom prst="rect">
            <a:avLst/>
          </a:prstGeom>
          <a:noFill/>
          <a:ln>
            <a:noFill/>
          </a:ln>
        </p:spPr>
      </p:pic>
      <p:pic>
        <p:nvPicPr>
          <p:cNvPr id="618" name="Google Shape;618;p77"/>
          <p:cNvPicPr preferRelativeResize="0"/>
          <p:nvPr/>
        </p:nvPicPr>
        <p:blipFill>
          <a:blip r:embed="rId4">
            <a:alphaModFix/>
          </a:blip>
          <a:stretch>
            <a:fillRect/>
          </a:stretch>
        </p:blipFill>
        <p:spPr>
          <a:xfrm>
            <a:off x="3388538" y="2835475"/>
            <a:ext cx="2290525" cy="2216325"/>
          </a:xfrm>
          <a:prstGeom prst="rect">
            <a:avLst/>
          </a:prstGeom>
          <a:noFill/>
          <a:ln>
            <a:noFill/>
          </a:ln>
        </p:spPr>
      </p:pic>
      <p:sp>
        <p:nvSpPr>
          <p:cNvPr id="619" name="Google Shape;619;p77"/>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620" name="Google Shape;620;p77"/>
          <p:cNvSpPr/>
          <p:nvPr/>
        </p:nvSpPr>
        <p:spPr>
          <a:xfrm>
            <a:off x="2378950" y="1488550"/>
            <a:ext cx="548700" cy="1315200"/>
          </a:xfrm>
          <a:prstGeom prst="rect">
            <a:avLst/>
          </a:prstGeom>
          <a:noFill/>
          <a:ln cap="flat" cmpd="sng" w="28575">
            <a:solidFill>
              <a:srgbClr val="00397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621" name="Google Shape;621;p77"/>
          <p:cNvSpPr/>
          <p:nvPr/>
        </p:nvSpPr>
        <p:spPr>
          <a:xfrm>
            <a:off x="3695750" y="3331000"/>
            <a:ext cx="1944000" cy="128400"/>
          </a:xfrm>
          <a:prstGeom prst="rect">
            <a:avLst/>
          </a:prstGeom>
          <a:noFill/>
          <a:ln cap="flat" cmpd="sng" w="28575">
            <a:solidFill>
              <a:srgbClr val="00397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5" name="Shape 625"/>
        <p:cNvGrpSpPr/>
        <p:nvPr/>
      </p:nvGrpSpPr>
      <p:grpSpPr>
        <a:xfrm>
          <a:off x="0" y="0"/>
          <a:ext cx="0" cy="0"/>
          <a:chOff x="0" y="0"/>
          <a:chExt cx="0" cy="0"/>
        </a:xfrm>
      </p:grpSpPr>
      <p:sp>
        <p:nvSpPr>
          <p:cNvPr id="626" name="Google Shape;626;p78"/>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Demonstration of PRIBOOT</a:t>
            </a:r>
            <a:r>
              <a:rPr lang="pt-PT"/>
              <a:t>’</a:t>
            </a:r>
            <a:r>
              <a:rPr lang="pt-PT"/>
              <a:t> Driving</a:t>
            </a:r>
            <a:endParaRPr/>
          </a:p>
        </p:txBody>
      </p:sp>
      <p:sp>
        <p:nvSpPr>
          <p:cNvPr id="627" name="Google Shape;627;p78"/>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628" name="Google Shape;628;p78" title="0.mp4">
            <a:hlinkClick r:id="rId3"/>
          </p:cNvPr>
          <p:cNvPicPr preferRelativeResize="0"/>
          <p:nvPr/>
        </p:nvPicPr>
        <p:blipFill>
          <a:blip r:embed="rId4">
            <a:alphaModFix/>
          </a:blip>
          <a:stretch>
            <a:fillRect/>
          </a:stretch>
        </p:blipFill>
        <p:spPr>
          <a:xfrm>
            <a:off x="1153588" y="1105300"/>
            <a:ext cx="6836825" cy="3804825"/>
          </a:xfrm>
          <a:prstGeom prst="rect">
            <a:avLst/>
          </a:prstGeom>
          <a:noFill/>
          <a:ln>
            <a:noFill/>
          </a:ln>
        </p:spPr>
      </p:pic>
      <p:sp>
        <p:nvSpPr>
          <p:cNvPr id="629" name="Google Shape;629;p78"/>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3" name="Shape 633"/>
        <p:cNvGrpSpPr/>
        <p:nvPr/>
      </p:nvGrpSpPr>
      <p:grpSpPr>
        <a:xfrm>
          <a:off x="0" y="0"/>
          <a:ext cx="0" cy="0"/>
          <a:chOff x="0" y="0"/>
          <a:chExt cx="0" cy="0"/>
        </a:xfrm>
      </p:grpSpPr>
      <p:sp>
        <p:nvSpPr>
          <p:cNvPr id="634" name="Google Shape;634;p79"/>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Demonstration of PRIBOOT</a:t>
            </a:r>
            <a:r>
              <a:rPr lang="pt-PT"/>
              <a:t>’</a:t>
            </a:r>
            <a:r>
              <a:rPr lang="pt-PT"/>
              <a:t> Driving</a:t>
            </a:r>
            <a:endParaRPr/>
          </a:p>
        </p:txBody>
      </p:sp>
      <p:sp>
        <p:nvSpPr>
          <p:cNvPr id="635" name="Google Shape;635;p79"/>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pic>
        <p:nvPicPr>
          <p:cNvPr id="636" name="Google Shape;636;p79" title="4.mp4">
            <a:hlinkClick r:id="rId3"/>
          </p:cNvPr>
          <p:cNvPicPr preferRelativeResize="0"/>
          <p:nvPr/>
        </p:nvPicPr>
        <p:blipFill>
          <a:blip r:embed="rId4">
            <a:alphaModFix/>
          </a:blip>
          <a:stretch>
            <a:fillRect/>
          </a:stretch>
        </p:blipFill>
        <p:spPr>
          <a:xfrm>
            <a:off x="1269475" y="1074000"/>
            <a:ext cx="6802575" cy="3785775"/>
          </a:xfrm>
          <a:prstGeom prst="rect">
            <a:avLst/>
          </a:prstGeom>
          <a:noFill/>
          <a:ln>
            <a:noFill/>
          </a:ln>
        </p:spPr>
      </p:pic>
      <p:sp>
        <p:nvSpPr>
          <p:cNvPr id="637" name="Google Shape;637;p79"/>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1" name="Shape 641"/>
        <p:cNvGrpSpPr/>
        <p:nvPr/>
      </p:nvGrpSpPr>
      <p:grpSpPr>
        <a:xfrm>
          <a:off x="0" y="0"/>
          <a:ext cx="0" cy="0"/>
          <a:chOff x="0" y="0"/>
          <a:chExt cx="0" cy="0"/>
        </a:xfrm>
      </p:grpSpPr>
      <p:sp>
        <p:nvSpPr>
          <p:cNvPr id="642" name="Google Shape;642;p80"/>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Summary</a:t>
            </a:r>
            <a:endParaRPr/>
          </a:p>
        </p:txBody>
      </p:sp>
      <p:sp>
        <p:nvSpPr>
          <p:cNvPr id="643" name="Google Shape;643;p80"/>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644" name="Google Shape;644;p80"/>
          <p:cNvSpPr txBox="1"/>
          <p:nvPr>
            <p:ph idx="4294967295" type="body"/>
          </p:nvPr>
        </p:nvSpPr>
        <p:spPr>
          <a:xfrm>
            <a:off x="816000" y="1530200"/>
            <a:ext cx="8067000" cy="31092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PRIBOOT is a system that utilizes </a:t>
            </a:r>
            <a:r>
              <a:rPr b="1" lang="pt-PT" sz="1800"/>
              <a:t>privileged information</a:t>
            </a:r>
            <a:r>
              <a:rPr lang="pt-PT" sz="1800"/>
              <a:t> alongside </a:t>
            </a:r>
            <a:r>
              <a:rPr b="1" lang="pt-PT" sz="1800"/>
              <a:t>limited human driving logs</a:t>
            </a:r>
            <a:r>
              <a:rPr lang="pt-PT" sz="1800"/>
              <a:t> to establish the first expert in the CARLA Leaderboard 2.0</a:t>
            </a:r>
            <a:endParaRPr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PRIBOOT enables researchers to </a:t>
            </a:r>
            <a:r>
              <a:rPr b="1" lang="pt-PT" sz="1800"/>
              <a:t>generate extensive datasets</a:t>
            </a:r>
            <a:r>
              <a:rPr lang="pt-PT" sz="1800"/>
              <a:t>, potentially resolving data availability issues in this benchmark.</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645" name="Google Shape;645;p80"/>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4. PRIBOOT</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1"/>
          <p:cNvSpPr txBox="1"/>
          <p:nvPr>
            <p:ph type="ctrTitle"/>
          </p:nvPr>
        </p:nvSpPr>
        <p:spPr>
          <a:xfrm>
            <a:off x="1011175" y="2165100"/>
            <a:ext cx="6579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pt-PT">
                <a:solidFill>
                  <a:schemeClr val="accent4"/>
                </a:solidFill>
              </a:rPr>
              <a:t>5</a:t>
            </a:r>
            <a:r>
              <a:rPr lang="pt-PT">
                <a:solidFill>
                  <a:schemeClr val="accent4"/>
                </a:solidFill>
              </a:rPr>
              <a:t>.</a:t>
            </a:r>
            <a:endParaRPr>
              <a:solidFill>
                <a:schemeClr val="accent4"/>
              </a:solidFill>
            </a:endParaRPr>
          </a:p>
          <a:p>
            <a:pPr indent="0" lvl="0" marL="0" rtl="0" algn="l">
              <a:lnSpc>
                <a:spcPct val="100000"/>
              </a:lnSpc>
              <a:spcBef>
                <a:spcPts val="0"/>
              </a:spcBef>
              <a:spcAft>
                <a:spcPts val="0"/>
              </a:spcAft>
              <a:buSzPts val="4400"/>
              <a:buNone/>
            </a:pPr>
            <a:r>
              <a:rPr lang="pt-PT" sz="2400"/>
              <a:t>Conclusions</a:t>
            </a:r>
            <a:endParaRPr b="0" sz="2400"/>
          </a:p>
        </p:txBody>
      </p:sp>
      <p:sp>
        <p:nvSpPr>
          <p:cNvPr id="651" name="Google Shape;651;p81"/>
          <p:cNvSpPr txBox="1"/>
          <p:nvPr>
            <p:ph idx="4294967295"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5" name="Shape 655"/>
        <p:cNvGrpSpPr/>
        <p:nvPr/>
      </p:nvGrpSpPr>
      <p:grpSpPr>
        <a:xfrm>
          <a:off x="0" y="0"/>
          <a:ext cx="0" cy="0"/>
          <a:chOff x="0" y="0"/>
          <a:chExt cx="0" cy="0"/>
        </a:xfrm>
      </p:grpSpPr>
      <p:sp>
        <p:nvSpPr>
          <p:cNvPr id="656" name="Google Shape;656;p82"/>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Conclusions</a:t>
            </a:r>
            <a:endParaRPr/>
          </a:p>
        </p:txBody>
      </p:sp>
      <p:sp>
        <p:nvSpPr>
          <p:cNvPr id="657" name="Google Shape;657;p82"/>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658" name="Google Shape;658;p82"/>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5. Conclusions                                      </a:t>
            </a:r>
            <a:r>
              <a:rPr lang="pt-PT" sz="1200">
                <a:solidFill>
                  <a:schemeClr val="lt1"/>
                </a:solidFill>
                <a:latin typeface="Source Sans Pro"/>
                <a:ea typeface="Source Sans Pro"/>
                <a:cs typeface="Source Sans Pro"/>
                <a:sym typeface="Source Sans Pro"/>
              </a:rPr>
              <a:t> </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659" name="Google Shape;659;p82"/>
          <p:cNvSpPr txBox="1"/>
          <p:nvPr>
            <p:ph idx="4294967295" type="body"/>
          </p:nvPr>
        </p:nvSpPr>
        <p:spPr>
          <a:xfrm>
            <a:off x="816000" y="1530200"/>
            <a:ext cx="8067000" cy="31092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This thesis presents a significant progress in end-to-end AD for urban environments</a:t>
            </a:r>
            <a:r>
              <a:rPr lang="pt-PT" sz="1800"/>
              <a:t>, with a focus on RL</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Introduced </a:t>
            </a:r>
            <a:r>
              <a:rPr b="1" lang="pt-PT" sz="1800"/>
              <a:t>RLAD</a:t>
            </a:r>
            <a:r>
              <a:rPr lang="pt-PT" sz="1800"/>
              <a:t>, </a:t>
            </a:r>
            <a:r>
              <a:rPr b="1" lang="pt-PT" sz="1800"/>
              <a:t>RLfOLD</a:t>
            </a:r>
            <a:r>
              <a:rPr lang="pt-PT" sz="1800"/>
              <a:t>, and </a:t>
            </a:r>
            <a:r>
              <a:rPr b="1" lang="pt-PT" sz="1800"/>
              <a:t>PRIBOOT</a:t>
            </a:r>
            <a:r>
              <a:rPr lang="pt-PT" sz="1800"/>
              <a:t> leveraging RL and IL to achieve state-of-the-art results in the NoCrash benchmark, and to introduce the first online expert of Leaderboard 2.0</a:t>
            </a:r>
            <a:endParaRPr sz="1800"/>
          </a:p>
          <a:p>
            <a:pPr indent="0" lvl="0" marL="45720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9"/>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Simulation Framework</a:t>
            </a:r>
            <a:endParaRPr/>
          </a:p>
        </p:txBody>
      </p:sp>
      <p:sp>
        <p:nvSpPr>
          <p:cNvPr id="173" name="Google Shape;173;p29"/>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174" name="Google Shape;174;p29"/>
          <p:cNvSpPr txBox="1"/>
          <p:nvPr>
            <p:ph idx="4294967295" type="body"/>
          </p:nvPr>
        </p:nvSpPr>
        <p:spPr>
          <a:xfrm>
            <a:off x="468175" y="1448800"/>
            <a:ext cx="7936200" cy="4668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pt-PT" sz="1800"/>
              <a:t>Real-world</a:t>
            </a:r>
            <a:r>
              <a:rPr lang="pt-PT" sz="1800"/>
              <a:t> research in AD is </a:t>
            </a:r>
            <a:r>
              <a:rPr b="1" lang="pt-PT" sz="1800"/>
              <a:t>costly</a:t>
            </a:r>
            <a:r>
              <a:rPr lang="pt-PT" sz="1800"/>
              <a:t>, </a:t>
            </a:r>
            <a:r>
              <a:rPr b="1" lang="pt-PT" sz="1800"/>
              <a:t>risky</a:t>
            </a:r>
            <a:r>
              <a:rPr lang="pt-PT" sz="1800"/>
              <a:t>, and presents </a:t>
            </a:r>
            <a:r>
              <a:rPr b="1" lang="pt-PT" sz="1800"/>
              <a:t>ethical dilemmas</a:t>
            </a:r>
            <a:r>
              <a:rPr lang="pt-PT" sz="1800"/>
              <a:t>, making it impractical to rely solely on real-world testing</a:t>
            </a:r>
            <a:endParaRPr b="1"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b="1" lang="pt-PT" sz="1800"/>
              <a:t>Simulations</a:t>
            </a:r>
            <a:r>
              <a:rPr lang="pt-PT" sz="1800"/>
              <a:t> provide a </a:t>
            </a:r>
            <a:r>
              <a:rPr b="1" lang="pt-PT" sz="1800"/>
              <a:t>controlled</a:t>
            </a:r>
            <a:r>
              <a:rPr lang="pt-PT" sz="1800"/>
              <a:t>, </a:t>
            </a:r>
            <a:r>
              <a:rPr b="1" lang="pt-PT" sz="1800"/>
              <a:t>safe</a:t>
            </a:r>
            <a:r>
              <a:rPr lang="pt-PT" sz="1800"/>
              <a:t>, and </a:t>
            </a:r>
            <a:r>
              <a:rPr b="1" lang="pt-PT" sz="1800"/>
              <a:t>cost-effective</a:t>
            </a:r>
            <a:r>
              <a:rPr lang="pt-PT" sz="1800"/>
              <a:t> environment for testing diverse driving scenarios that would be difficult or unsafe to replicate in real lif</a:t>
            </a:r>
            <a:r>
              <a:rPr lang="pt-PT" sz="1800"/>
              <a:t>e</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In this research, the </a:t>
            </a:r>
            <a:r>
              <a:rPr b="1" lang="pt-PT" sz="1800"/>
              <a:t>CARLA simulator </a:t>
            </a:r>
            <a:r>
              <a:rPr lang="pt-PT" sz="1800"/>
              <a:t>[4], a leading open-source platform, was used for developing, training, and evaluating AD systems</a:t>
            </a:r>
            <a:endParaRPr sz="1800"/>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175" name="Google Shape;175;p29"/>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pt-PT" sz="1200">
                <a:solidFill>
                  <a:schemeClr val="lt1"/>
                </a:solidFill>
                <a:latin typeface="Source Sans Pro"/>
                <a:ea typeface="Source Sans Pro"/>
                <a:cs typeface="Source Sans Pro"/>
                <a:sym typeface="Source Sans Pro"/>
              </a:rPr>
              <a:t>1. Introduction                                                                                                                                                                                                                     Aveiro, October 04 2024</a:t>
            </a:r>
            <a:endParaRPr sz="1100">
              <a:solidFill>
                <a:schemeClr val="lt1"/>
              </a:solidFill>
              <a:latin typeface="Source Sans Pro"/>
              <a:ea typeface="Source Sans Pro"/>
              <a:cs typeface="Source Sans Pro"/>
              <a:sym typeface="Source Sans Pro"/>
            </a:endParaRPr>
          </a:p>
        </p:txBody>
      </p:sp>
      <p:sp>
        <p:nvSpPr>
          <p:cNvPr id="176" name="Google Shape;176;p29"/>
          <p:cNvSpPr txBox="1"/>
          <p:nvPr/>
        </p:nvSpPr>
        <p:spPr>
          <a:xfrm>
            <a:off x="0" y="4689300"/>
            <a:ext cx="8407200" cy="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rPr lang="pt-PT" sz="1000">
                <a:solidFill>
                  <a:srgbClr val="607D8B"/>
                </a:solidFill>
                <a:latin typeface="Source Sans Pro"/>
                <a:ea typeface="Source Sans Pro"/>
                <a:cs typeface="Source Sans Pro"/>
                <a:sym typeface="Source Sans Pro"/>
              </a:rPr>
              <a:t>[4] </a:t>
            </a:r>
            <a:r>
              <a:rPr lang="pt-PT" sz="1000">
                <a:solidFill>
                  <a:srgbClr val="607D8B"/>
                </a:solidFill>
                <a:latin typeface="Source Sans Pro"/>
                <a:ea typeface="Source Sans Pro"/>
                <a:cs typeface="Source Sans Pro"/>
                <a:sym typeface="Source Sans Pro"/>
              </a:rPr>
              <a:t>A. Dosovitskiy, G. Ros, F. Codevilla, A. Lopez, and V. Koltun, ‘‘CARLA:An open urban driving simulator,’’ in Proc. CoRL, 2017, pp. 1–16.</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a:p>
            <a:pPr indent="0" lvl="0" marL="0" rtl="0" algn="l">
              <a:spcBef>
                <a:spcPts val="0"/>
              </a:spcBef>
              <a:spcAft>
                <a:spcPts val="0"/>
              </a:spcAft>
              <a:buNone/>
            </a:pPr>
            <a:r>
              <a:t/>
            </a:r>
            <a:endParaRPr sz="1000">
              <a:solidFill>
                <a:srgbClr val="607D8B"/>
              </a:solidFill>
              <a:latin typeface="Source Sans Pro"/>
              <a:ea typeface="Source Sans Pro"/>
              <a:cs typeface="Source Sans Pro"/>
              <a:sym typeface="Source Sans Pr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3" name="Shape 663"/>
        <p:cNvGrpSpPr/>
        <p:nvPr/>
      </p:nvGrpSpPr>
      <p:grpSpPr>
        <a:xfrm>
          <a:off x="0" y="0"/>
          <a:ext cx="0" cy="0"/>
          <a:chOff x="0" y="0"/>
          <a:chExt cx="0" cy="0"/>
        </a:xfrm>
      </p:grpSpPr>
      <p:sp>
        <p:nvSpPr>
          <p:cNvPr id="664" name="Google Shape;664;p83"/>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Contributions</a:t>
            </a:r>
            <a:endParaRPr/>
          </a:p>
        </p:txBody>
      </p:sp>
      <p:sp>
        <p:nvSpPr>
          <p:cNvPr id="665" name="Google Shape;665;p83"/>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666" name="Google Shape;666;p83"/>
          <p:cNvSpPr txBox="1"/>
          <p:nvPr>
            <p:ph idx="4294967295" type="body"/>
          </p:nvPr>
        </p:nvSpPr>
        <p:spPr>
          <a:xfrm>
            <a:off x="816000" y="1091675"/>
            <a:ext cx="8218500" cy="3443100"/>
          </a:xfrm>
          <a:prstGeom prst="rect">
            <a:avLst/>
          </a:prstGeom>
          <a:noFill/>
          <a:ln>
            <a:noFill/>
          </a:ln>
        </p:spPr>
        <p:txBody>
          <a:bodyPr anchorCtr="0" anchor="t" bIns="91425" lIns="91425" spcFirstLastPara="1" rIns="91425" wrap="square" tIns="91425">
            <a:noAutofit/>
          </a:bodyPr>
          <a:lstStyle/>
          <a:p>
            <a:pPr indent="-336550" lvl="0" marL="457200" rtl="0" algn="l">
              <a:spcBef>
                <a:spcPts val="600"/>
              </a:spcBef>
              <a:spcAft>
                <a:spcPts val="0"/>
              </a:spcAft>
              <a:buSzPts val="1700"/>
              <a:buChar char="◎"/>
            </a:pPr>
            <a:r>
              <a:rPr b="1" lang="pt-PT" sz="1700"/>
              <a:t>A Review of End-to-End Autonomous Driving in Urban Environments</a:t>
            </a:r>
            <a:endParaRPr b="1" sz="1700"/>
          </a:p>
          <a:p>
            <a:pPr indent="-330200" lvl="1" marL="914400" rtl="0" algn="l">
              <a:spcBef>
                <a:spcPts val="0"/>
              </a:spcBef>
              <a:spcAft>
                <a:spcPts val="0"/>
              </a:spcAft>
              <a:buSzPts val="1600"/>
              <a:buChar char="○"/>
            </a:pPr>
            <a:r>
              <a:rPr lang="pt-PT" sz="1600"/>
              <a:t>IEEE Access, 2022</a:t>
            </a:r>
            <a:endParaRPr sz="1600"/>
          </a:p>
          <a:p>
            <a:pPr indent="0" lvl="0" marL="914400" rtl="0" algn="l">
              <a:spcBef>
                <a:spcPts val="600"/>
              </a:spcBef>
              <a:spcAft>
                <a:spcPts val="0"/>
              </a:spcAft>
              <a:buNone/>
            </a:pPr>
            <a:r>
              <a:t/>
            </a:r>
            <a:endParaRPr sz="1600"/>
          </a:p>
          <a:p>
            <a:pPr indent="-336550" lvl="0" marL="457200" rtl="0" algn="l">
              <a:spcBef>
                <a:spcPts val="600"/>
              </a:spcBef>
              <a:spcAft>
                <a:spcPts val="0"/>
              </a:spcAft>
              <a:buSzPts val="1700"/>
              <a:buChar char="◎"/>
            </a:pPr>
            <a:r>
              <a:rPr b="1" lang="pt-PT" sz="1700"/>
              <a:t>RLAD: Reinforcement Learning From Pixels for Autonomous Driving in Urban Environments</a:t>
            </a:r>
            <a:endParaRPr b="1" sz="1700"/>
          </a:p>
          <a:p>
            <a:pPr indent="-330200" lvl="1" marL="914400" rtl="0" algn="l">
              <a:spcBef>
                <a:spcPts val="0"/>
              </a:spcBef>
              <a:spcAft>
                <a:spcPts val="0"/>
              </a:spcAft>
              <a:buSzPts val="1600"/>
              <a:buChar char="○"/>
            </a:pPr>
            <a:r>
              <a:rPr lang="pt-PT" sz="1600"/>
              <a:t>IEEE Transactions on Automation Science and Engineering, 2023</a:t>
            </a:r>
            <a:endParaRPr sz="1600"/>
          </a:p>
          <a:p>
            <a:pPr indent="0" lvl="0" marL="914400" rtl="0" algn="l">
              <a:spcBef>
                <a:spcPts val="600"/>
              </a:spcBef>
              <a:spcAft>
                <a:spcPts val="0"/>
              </a:spcAft>
              <a:buNone/>
            </a:pPr>
            <a:r>
              <a:t/>
            </a:r>
            <a:endParaRPr sz="1600"/>
          </a:p>
          <a:p>
            <a:pPr indent="-336550" lvl="0" marL="457200" rtl="0" algn="l">
              <a:spcBef>
                <a:spcPts val="600"/>
              </a:spcBef>
              <a:spcAft>
                <a:spcPts val="0"/>
              </a:spcAft>
              <a:buSzPts val="1700"/>
              <a:buChar char="◎"/>
            </a:pPr>
            <a:r>
              <a:rPr b="1" lang="pt-PT" sz="1700"/>
              <a:t>RLfOLD: Reinforcement Learning from Online Demonstrations in Urban Autonomous Driving</a:t>
            </a:r>
            <a:endParaRPr b="1" sz="1700"/>
          </a:p>
          <a:p>
            <a:pPr indent="-330200" lvl="1" marL="914400" rtl="0" algn="l">
              <a:spcBef>
                <a:spcPts val="0"/>
              </a:spcBef>
              <a:spcAft>
                <a:spcPts val="0"/>
              </a:spcAft>
              <a:buSzPts val="1600"/>
              <a:buChar char="○"/>
            </a:pPr>
            <a:r>
              <a:rPr lang="pt-PT" sz="1600"/>
              <a:t>Proceedings of the AAAI Conference on Artificial Intelligence, 2024</a:t>
            </a:r>
            <a:endParaRPr sz="1600"/>
          </a:p>
          <a:p>
            <a:pPr indent="0" lvl="0" marL="914400" rtl="0" algn="l">
              <a:spcBef>
                <a:spcPts val="600"/>
              </a:spcBef>
              <a:spcAft>
                <a:spcPts val="0"/>
              </a:spcAft>
              <a:buNone/>
            </a:pPr>
            <a:r>
              <a:t/>
            </a:r>
            <a:endParaRPr sz="1600"/>
          </a:p>
          <a:p>
            <a:pPr indent="-336550" lvl="0" marL="457200" rtl="0" algn="l">
              <a:spcBef>
                <a:spcPts val="600"/>
              </a:spcBef>
              <a:spcAft>
                <a:spcPts val="0"/>
              </a:spcAft>
              <a:buSzPts val="1700"/>
              <a:buChar char="◎"/>
            </a:pPr>
            <a:r>
              <a:rPr b="1" lang="pt-PT" sz="1700"/>
              <a:t>PRIBOOT: A New Data-Driven Expert for Improved Driving Simulations</a:t>
            </a:r>
            <a:endParaRPr b="1" sz="1700"/>
          </a:p>
          <a:p>
            <a:pPr indent="-330200" lvl="1" marL="914400" rtl="0" algn="l">
              <a:spcBef>
                <a:spcPts val="0"/>
              </a:spcBef>
              <a:spcAft>
                <a:spcPts val="0"/>
              </a:spcAft>
              <a:buSzPts val="1600"/>
              <a:buChar char="○"/>
            </a:pPr>
            <a:r>
              <a:rPr lang="pt-PT" sz="1600"/>
              <a:t>Submitted at IEEE Robotics and Automation Letters</a:t>
            </a:r>
            <a:endParaRPr sz="1600"/>
          </a:p>
          <a:p>
            <a:pPr indent="0" lvl="0" marL="45720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667" name="Google Shape;667;p83"/>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5. Conclusions                                      </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1" name="Shape 671"/>
        <p:cNvGrpSpPr/>
        <p:nvPr/>
      </p:nvGrpSpPr>
      <p:grpSpPr>
        <a:xfrm>
          <a:off x="0" y="0"/>
          <a:ext cx="0" cy="0"/>
          <a:chOff x="0" y="0"/>
          <a:chExt cx="0" cy="0"/>
        </a:xfrm>
      </p:grpSpPr>
      <p:sp>
        <p:nvSpPr>
          <p:cNvPr id="672" name="Google Shape;672;p84"/>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Research Objectives</a:t>
            </a:r>
            <a:endParaRPr/>
          </a:p>
        </p:txBody>
      </p:sp>
      <p:sp>
        <p:nvSpPr>
          <p:cNvPr id="673" name="Google Shape;673;p84"/>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674" name="Google Shape;674;p84"/>
          <p:cNvSpPr txBox="1"/>
          <p:nvPr>
            <p:ph idx="4294967295" type="body"/>
          </p:nvPr>
        </p:nvSpPr>
        <p:spPr>
          <a:xfrm>
            <a:off x="468175" y="1448800"/>
            <a:ext cx="7705200" cy="4668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Development of End-to-End RL Architectures for AD Systems in Urban Environments  → </a:t>
            </a:r>
            <a:r>
              <a:rPr b="1" lang="pt-PT" sz="1800"/>
              <a:t>RLAD</a:t>
            </a:r>
            <a:endParaRPr b="1"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Integration of Expert Demonstrations in an End-to-End RL Architecture for AD Systems → </a:t>
            </a:r>
            <a:r>
              <a:rPr b="1" lang="pt-PT" sz="1800"/>
              <a:t>RLfOLD</a:t>
            </a:r>
            <a:endParaRPr b="1"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Development of a Data-Driven Expert Agent for Improved Driving Simulations → </a:t>
            </a:r>
            <a:r>
              <a:rPr b="1" lang="pt-PT" sz="1800"/>
              <a:t>PRIBOOT</a:t>
            </a:r>
            <a:endParaRPr b="1" sz="1800"/>
          </a:p>
          <a:p>
            <a:pPr indent="0" lvl="0" marL="457200" rtl="0" algn="l">
              <a:spcBef>
                <a:spcPts val="600"/>
              </a:spcBef>
              <a:spcAft>
                <a:spcPts val="0"/>
              </a:spcAft>
              <a:buNone/>
            </a:pPr>
            <a:r>
              <a:t/>
            </a:r>
            <a:endParaRPr sz="1800"/>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675" name="Google Shape;675;p84"/>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5. Conclusions                                      </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9" name="Shape 679"/>
        <p:cNvGrpSpPr/>
        <p:nvPr/>
      </p:nvGrpSpPr>
      <p:grpSpPr>
        <a:xfrm>
          <a:off x="0" y="0"/>
          <a:ext cx="0" cy="0"/>
          <a:chOff x="0" y="0"/>
          <a:chExt cx="0" cy="0"/>
        </a:xfrm>
      </p:grpSpPr>
      <p:sp>
        <p:nvSpPr>
          <p:cNvPr id="680" name="Google Shape;680;p85"/>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Future Work: </a:t>
            </a:r>
            <a:r>
              <a:rPr b="1" lang="pt-PT"/>
              <a:t>RLfOLD + PRIBOOT</a:t>
            </a:r>
            <a:endParaRPr b="1"/>
          </a:p>
        </p:txBody>
      </p:sp>
      <p:sp>
        <p:nvSpPr>
          <p:cNvPr id="681" name="Google Shape;681;p85"/>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682" name="Google Shape;682;p85"/>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5. Conclusions                                      </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pic>
        <p:nvPicPr>
          <p:cNvPr id="683" name="Google Shape;683;p85"/>
          <p:cNvPicPr preferRelativeResize="0"/>
          <p:nvPr/>
        </p:nvPicPr>
        <p:blipFill>
          <a:blip r:embed="rId3">
            <a:alphaModFix/>
          </a:blip>
          <a:stretch>
            <a:fillRect/>
          </a:stretch>
        </p:blipFill>
        <p:spPr>
          <a:xfrm>
            <a:off x="1052225" y="1607900"/>
            <a:ext cx="6753949" cy="3491399"/>
          </a:xfrm>
          <a:prstGeom prst="rect">
            <a:avLst/>
          </a:prstGeom>
          <a:noFill/>
          <a:ln>
            <a:noFill/>
          </a:ln>
        </p:spPr>
      </p:pic>
      <p:sp>
        <p:nvSpPr>
          <p:cNvPr id="684" name="Google Shape;684;p85"/>
          <p:cNvSpPr/>
          <p:nvPr/>
        </p:nvSpPr>
        <p:spPr>
          <a:xfrm>
            <a:off x="3601175" y="1644175"/>
            <a:ext cx="647400" cy="342000"/>
          </a:xfrm>
          <a:prstGeom prst="rect">
            <a:avLst/>
          </a:prstGeom>
          <a:solidFill>
            <a:schemeClr val="lt1"/>
          </a:solidFill>
          <a:ln cap="flat" cmpd="sng" w="28575">
            <a:solidFill>
              <a:srgbClr val="00397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PT" sz="900">
                <a:solidFill>
                  <a:srgbClr val="003973"/>
                </a:solidFill>
                <a:latin typeface="Source Sans Pro"/>
                <a:ea typeface="Source Sans Pro"/>
                <a:cs typeface="Source Sans Pro"/>
                <a:sym typeface="Source Sans Pro"/>
              </a:rPr>
              <a:t>PRIBOOT</a:t>
            </a:r>
            <a:endParaRPr b="1" sz="900">
              <a:solidFill>
                <a:srgbClr val="003973"/>
              </a:solidFill>
              <a:latin typeface="Source Sans Pro"/>
              <a:ea typeface="Source Sans Pro"/>
              <a:cs typeface="Source Sans Pro"/>
              <a:sym typeface="Source Sans Pro"/>
            </a:endParaRPr>
          </a:p>
        </p:txBody>
      </p:sp>
      <p:sp>
        <p:nvSpPr>
          <p:cNvPr id="685" name="Google Shape;685;p85"/>
          <p:cNvSpPr/>
          <p:nvPr/>
        </p:nvSpPr>
        <p:spPr>
          <a:xfrm rot="-2491760">
            <a:off x="4188819" y="1238642"/>
            <a:ext cx="602712" cy="335562"/>
          </a:xfrm>
          <a:prstGeom prst="leftArrow">
            <a:avLst>
              <a:gd fmla="val 50000" name="adj1"/>
              <a:gd fmla="val 50000" name="adj2"/>
            </a:avLst>
          </a:prstGeom>
          <a:solidFill>
            <a:srgbClr val="00397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9" name="Shape 689"/>
        <p:cNvGrpSpPr/>
        <p:nvPr/>
      </p:nvGrpSpPr>
      <p:grpSpPr>
        <a:xfrm>
          <a:off x="0" y="0"/>
          <a:ext cx="0" cy="0"/>
          <a:chOff x="0" y="0"/>
          <a:chExt cx="0" cy="0"/>
        </a:xfrm>
      </p:grpSpPr>
      <p:sp>
        <p:nvSpPr>
          <p:cNvPr id="690" name="Google Shape;690;p86"/>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691" name="Google Shape;691;p86"/>
          <p:cNvSpPr txBox="1"/>
          <p:nvPr/>
        </p:nvSpPr>
        <p:spPr>
          <a:xfrm>
            <a:off x="-14750" y="2811813"/>
            <a:ext cx="91737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700">
              <a:solidFill>
                <a:srgbClr val="003973"/>
              </a:solidFill>
              <a:latin typeface="Roboto Slab"/>
              <a:ea typeface="Roboto Slab"/>
              <a:cs typeface="Roboto Slab"/>
              <a:sym typeface="Roboto Slab"/>
            </a:endParaRPr>
          </a:p>
          <a:p>
            <a:pPr indent="0" lvl="0" marL="0" rtl="0" algn="ctr">
              <a:spcBef>
                <a:spcPts val="0"/>
              </a:spcBef>
              <a:spcAft>
                <a:spcPts val="0"/>
              </a:spcAft>
              <a:buNone/>
            </a:pPr>
            <a:r>
              <a:rPr lang="pt-PT" sz="1700">
                <a:solidFill>
                  <a:srgbClr val="003973"/>
                </a:solidFill>
                <a:latin typeface="Roboto Slab"/>
                <a:ea typeface="Roboto Slab"/>
                <a:cs typeface="Roboto Slab"/>
                <a:sym typeface="Roboto Slab"/>
              </a:rPr>
              <a:t>Thank you for your time!</a:t>
            </a:r>
            <a:endParaRPr sz="1700">
              <a:solidFill>
                <a:srgbClr val="003973"/>
              </a:solidFill>
              <a:latin typeface="Roboto Slab"/>
              <a:ea typeface="Roboto Slab"/>
              <a:cs typeface="Roboto Slab"/>
              <a:sym typeface="Roboto Slab"/>
            </a:endParaRPr>
          </a:p>
          <a:p>
            <a:pPr indent="0" lvl="0" marL="0" rtl="0" algn="ctr">
              <a:spcBef>
                <a:spcPts val="0"/>
              </a:spcBef>
              <a:spcAft>
                <a:spcPts val="0"/>
              </a:spcAft>
              <a:buNone/>
            </a:pPr>
            <a:r>
              <a:t/>
            </a:r>
            <a:endParaRPr sz="1700">
              <a:solidFill>
                <a:srgbClr val="003973"/>
              </a:solidFill>
              <a:latin typeface="Roboto Slab"/>
              <a:ea typeface="Roboto Slab"/>
              <a:cs typeface="Roboto Slab"/>
              <a:sym typeface="Roboto Slab"/>
            </a:endParaRPr>
          </a:p>
          <a:p>
            <a:pPr indent="0" lvl="0" marL="0" rtl="0" algn="ctr">
              <a:spcBef>
                <a:spcPts val="0"/>
              </a:spcBef>
              <a:spcAft>
                <a:spcPts val="0"/>
              </a:spcAft>
              <a:buNone/>
            </a:pPr>
            <a:r>
              <a:t/>
            </a:r>
            <a:endParaRPr sz="1700">
              <a:solidFill>
                <a:srgbClr val="003973"/>
              </a:solidFill>
              <a:latin typeface="Roboto Slab"/>
              <a:ea typeface="Roboto Slab"/>
              <a:cs typeface="Roboto Slab"/>
              <a:sym typeface="Roboto Slab"/>
            </a:endParaRPr>
          </a:p>
          <a:p>
            <a:pPr indent="0" lvl="0" marL="0" rtl="0" algn="l">
              <a:spcBef>
                <a:spcPts val="0"/>
              </a:spcBef>
              <a:spcAft>
                <a:spcPts val="0"/>
              </a:spcAft>
              <a:buNone/>
            </a:pPr>
            <a:r>
              <a:t/>
            </a:r>
            <a:endParaRPr sz="1700">
              <a:solidFill>
                <a:srgbClr val="003973"/>
              </a:solidFill>
              <a:latin typeface="Roboto Slab"/>
              <a:ea typeface="Roboto Slab"/>
              <a:cs typeface="Roboto Slab"/>
              <a:sym typeface="Roboto Slab"/>
            </a:endParaRPr>
          </a:p>
          <a:p>
            <a:pPr indent="0" lvl="0" marL="0" rtl="0" algn="ctr">
              <a:spcBef>
                <a:spcPts val="0"/>
              </a:spcBef>
              <a:spcAft>
                <a:spcPts val="0"/>
              </a:spcAft>
              <a:buNone/>
            </a:pPr>
            <a:r>
              <a:t/>
            </a:r>
            <a:endParaRPr sz="1700">
              <a:solidFill>
                <a:srgbClr val="003973"/>
              </a:solidFill>
              <a:latin typeface="Roboto Slab"/>
              <a:ea typeface="Roboto Slab"/>
              <a:cs typeface="Roboto Slab"/>
              <a:sym typeface="Roboto Slab"/>
            </a:endParaRPr>
          </a:p>
        </p:txBody>
      </p:sp>
      <p:sp>
        <p:nvSpPr>
          <p:cNvPr id="692" name="Google Shape;692;p86"/>
          <p:cNvSpPr txBox="1"/>
          <p:nvPr/>
        </p:nvSpPr>
        <p:spPr>
          <a:xfrm>
            <a:off x="1289800" y="1777650"/>
            <a:ext cx="6594300" cy="79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pt-PT" sz="2200">
                <a:solidFill>
                  <a:srgbClr val="003973"/>
                </a:solidFill>
                <a:latin typeface="Roboto Slab"/>
                <a:ea typeface="Roboto Slab"/>
                <a:cs typeface="Roboto Slab"/>
                <a:sym typeface="Roboto Slab"/>
              </a:rPr>
              <a:t>End-to-End Reinforcement Learning for Autonomous Driving in Urban Environments</a:t>
            </a:r>
            <a:endParaRPr sz="400">
              <a:solidFill>
                <a:srgbClr val="003973"/>
              </a:solidFill>
            </a:endParaRPr>
          </a:p>
        </p:txBody>
      </p:sp>
      <p:pic>
        <p:nvPicPr>
          <p:cNvPr descr="Logo&#10;&#10;Description automatically generated" id="693" name="Google Shape;693;p86"/>
          <p:cNvPicPr preferRelativeResize="0"/>
          <p:nvPr/>
        </p:nvPicPr>
        <p:blipFill rotWithShape="1">
          <a:blip r:embed="rId3">
            <a:alphaModFix/>
          </a:blip>
          <a:srcRect b="0" l="0" r="0" t="0"/>
          <a:stretch/>
        </p:blipFill>
        <p:spPr>
          <a:xfrm>
            <a:off x="249119" y="502394"/>
            <a:ext cx="1527859" cy="572254"/>
          </a:xfrm>
          <a:prstGeom prst="rect">
            <a:avLst/>
          </a:prstGeom>
          <a:noFill/>
          <a:ln>
            <a:noFill/>
          </a:ln>
        </p:spPr>
      </p:pic>
      <p:pic>
        <p:nvPicPr>
          <p:cNvPr id="694" name="Google Shape;694;p86"/>
          <p:cNvPicPr preferRelativeResize="0"/>
          <p:nvPr/>
        </p:nvPicPr>
        <p:blipFill>
          <a:blip r:embed="rId4">
            <a:alphaModFix/>
          </a:blip>
          <a:stretch>
            <a:fillRect/>
          </a:stretch>
        </p:blipFill>
        <p:spPr>
          <a:xfrm>
            <a:off x="2671099" y="318661"/>
            <a:ext cx="939700" cy="939725"/>
          </a:xfrm>
          <a:prstGeom prst="rect">
            <a:avLst/>
          </a:prstGeom>
          <a:noFill/>
          <a:ln>
            <a:noFill/>
          </a:ln>
        </p:spPr>
      </p:pic>
      <p:pic>
        <p:nvPicPr>
          <p:cNvPr id="695" name="Google Shape;695;p86"/>
          <p:cNvPicPr preferRelativeResize="0"/>
          <p:nvPr/>
        </p:nvPicPr>
        <p:blipFill>
          <a:blip r:embed="rId5">
            <a:alphaModFix/>
          </a:blip>
          <a:stretch>
            <a:fillRect/>
          </a:stretch>
        </p:blipFill>
        <p:spPr>
          <a:xfrm>
            <a:off x="4504900" y="445262"/>
            <a:ext cx="2166405" cy="686525"/>
          </a:xfrm>
          <a:prstGeom prst="rect">
            <a:avLst/>
          </a:prstGeom>
          <a:noFill/>
          <a:ln>
            <a:noFill/>
          </a:ln>
        </p:spPr>
      </p:pic>
      <p:pic>
        <p:nvPicPr>
          <p:cNvPr id="696" name="Google Shape;696;p86"/>
          <p:cNvPicPr preferRelativeResize="0"/>
          <p:nvPr/>
        </p:nvPicPr>
        <p:blipFill>
          <a:blip r:embed="rId6">
            <a:alphaModFix/>
          </a:blip>
          <a:stretch>
            <a:fillRect/>
          </a:stretch>
        </p:blipFill>
        <p:spPr>
          <a:xfrm>
            <a:off x="7565400" y="337663"/>
            <a:ext cx="1374404" cy="794100"/>
          </a:xfrm>
          <a:prstGeom prst="rect">
            <a:avLst/>
          </a:prstGeom>
          <a:noFill/>
          <a:ln>
            <a:noFill/>
          </a:ln>
        </p:spPr>
      </p:pic>
      <p:sp>
        <p:nvSpPr>
          <p:cNvPr id="697" name="Google Shape;697;p86"/>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30"/>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Research Objectives</a:t>
            </a:r>
            <a:endParaRPr/>
          </a:p>
        </p:txBody>
      </p:sp>
      <p:sp>
        <p:nvSpPr>
          <p:cNvPr id="182" name="Google Shape;182;p30"/>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183" name="Google Shape;183;p30"/>
          <p:cNvSpPr txBox="1"/>
          <p:nvPr>
            <p:ph idx="4294967295" type="body"/>
          </p:nvPr>
        </p:nvSpPr>
        <p:spPr>
          <a:xfrm>
            <a:off x="468175" y="1448800"/>
            <a:ext cx="8225700" cy="4668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Development of End-to-End RL Architectures for AD Systems in Urban Environments </a:t>
            </a:r>
            <a:endParaRPr b="1"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Integration of Expert Demonstrations in an End-to-End RL Architecture for AD Systems </a:t>
            </a:r>
            <a:endParaRPr b="1"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Development of a Data-Driven Expert Agent for Improved Driving Simulations</a:t>
            </a:r>
            <a:endParaRPr b="1" sz="1800"/>
          </a:p>
          <a:p>
            <a:pPr indent="0" lvl="0" marL="457200" rtl="0" algn="l">
              <a:spcBef>
                <a:spcPts val="600"/>
              </a:spcBef>
              <a:spcAft>
                <a:spcPts val="0"/>
              </a:spcAft>
              <a:buNone/>
            </a:pPr>
            <a:r>
              <a:t/>
            </a:r>
            <a:endParaRPr sz="1800"/>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
        <p:nvSpPr>
          <p:cNvPr id="184" name="Google Shape;184;p30"/>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pt-PT" sz="1200">
                <a:solidFill>
                  <a:schemeClr val="lt1"/>
                </a:solidFill>
                <a:latin typeface="Source Sans Pro"/>
                <a:ea typeface="Source Sans Pro"/>
                <a:cs typeface="Source Sans Pro"/>
                <a:sym typeface="Source Sans Pro"/>
              </a:rPr>
              <a:t>1. Introduction                                                                                                                                                                                                                     Aveiro, October 04 2024</a:t>
            </a:r>
            <a:endParaRPr sz="1100">
              <a:solidFill>
                <a:schemeClr val="lt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ctrTitle"/>
          </p:nvPr>
        </p:nvSpPr>
        <p:spPr>
          <a:xfrm>
            <a:off x="1011175" y="2165100"/>
            <a:ext cx="72897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400"/>
              <a:buNone/>
            </a:pPr>
            <a:r>
              <a:rPr lang="pt-PT">
                <a:solidFill>
                  <a:schemeClr val="accent4"/>
                </a:solidFill>
              </a:rPr>
              <a:t>2</a:t>
            </a:r>
            <a:r>
              <a:rPr lang="pt-PT">
                <a:solidFill>
                  <a:schemeClr val="accent4"/>
                </a:solidFill>
              </a:rPr>
              <a:t>.</a:t>
            </a:r>
            <a:endParaRPr>
              <a:solidFill>
                <a:schemeClr val="accent4"/>
              </a:solidFill>
            </a:endParaRPr>
          </a:p>
          <a:p>
            <a:pPr indent="0" lvl="0" marL="0" rtl="0" algn="l">
              <a:lnSpc>
                <a:spcPct val="100000"/>
              </a:lnSpc>
              <a:spcBef>
                <a:spcPts val="0"/>
              </a:spcBef>
              <a:spcAft>
                <a:spcPts val="0"/>
              </a:spcAft>
              <a:buSzPts val="4400"/>
              <a:buNone/>
            </a:pPr>
            <a:r>
              <a:rPr lang="pt-PT" sz="2400"/>
              <a:t>RLAD</a:t>
            </a:r>
            <a:r>
              <a:rPr b="0" lang="pt-PT" sz="2400"/>
              <a:t>:</a:t>
            </a:r>
            <a:r>
              <a:rPr lang="pt-PT" sz="2400"/>
              <a:t> </a:t>
            </a:r>
            <a:r>
              <a:rPr b="0" lang="pt-PT" sz="2400"/>
              <a:t>Reinforcement Learning from Pixels for Autonomous Driving in Urban Environments</a:t>
            </a:r>
            <a:endParaRPr b="0" sz="2400"/>
          </a:p>
        </p:txBody>
      </p:sp>
      <p:sp>
        <p:nvSpPr>
          <p:cNvPr id="190" name="Google Shape;190;p31"/>
          <p:cNvSpPr txBox="1"/>
          <p:nvPr>
            <p:ph idx="4294967295"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191" name="Google Shape;191;p31"/>
          <p:cNvSpPr txBox="1"/>
          <p:nvPr/>
        </p:nvSpPr>
        <p:spPr>
          <a:xfrm>
            <a:off x="0" y="4468575"/>
            <a:ext cx="6616200" cy="5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200">
                <a:solidFill>
                  <a:srgbClr val="607D8B"/>
                </a:solidFill>
                <a:latin typeface="Source Sans Pro"/>
                <a:ea typeface="Source Sans Pro"/>
                <a:cs typeface="Source Sans Pro"/>
                <a:sym typeface="Source Sans Pro"/>
              </a:rPr>
              <a:t>Daniel Coelho, Miguel Oliveira, and Vitor Santos. "RLAD: Reinforcement Learning From Pixels for Autonomous Driving in Urban Environments." </a:t>
            </a:r>
            <a:r>
              <a:rPr b="1" lang="pt-PT" sz="1200">
                <a:solidFill>
                  <a:srgbClr val="607D8B"/>
                </a:solidFill>
                <a:latin typeface="Source Sans Pro"/>
                <a:ea typeface="Source Sans Pro"/>
                <a:cs typeface="Source Sans Pro"/>
                <a:sym typeface="Source Sans Pro"/>
              </a:rPr>
              <a:t>IEEE Transactions on Automation Science and Engineering (2023)</a:t>
            </a:r>
            <a:r>
              <a:rPr lang="pt-PT" sz="1200">
                <a:solidFill>
                  <a:srgbClr val="607D8B"/>
                </a:solidFill>
                <a:latin typeface="Source Sans Pro"/>
                <a:ea typeface="Source Sans Pro"/>
                <a:cs typeface="Source Sans Pro"/>
                <a:sym typeface="Source Sans Pro"/>
              </a:rPr>
              <a:t>, doi: 10.1109/TASE.2023.3342419.</a:t>
            </a:r>
            <a:endParaRPr sz="1200">
              <a:solidFill>
                <a:srgbClr val="607D8B"/>
              </a:solidFill>
              <a:latin typeface="Source Sans Pro"/>
              <a:ea typeface="Source Sans Pro"/>
              <a:cs typeface="Source Sans Pro"/>
              <a:sym typeface="Source Sans Pro"/>
            </a:endParaRPr>
          </a:p>
        </p:txBody>
      </p:sp>
      <p:pic>
        <p:nvPicPr>
          <p:cNvPr id="192" name="Google Shape;192;p31"/>
          <p:cNvPicPr preferRelativeResize="0"/>
          <p:nvPr/>
        </p:nvPicPr>
        <p:blipFill>
          <a:blip r:embed="rId3">
            <a:alphaModFix/>
          </a:blip>
          <a:stretch>
            <a:fillRect/>
          </a:stretch>
        </p:blipFill>
        <p:spPr>
          <a:xfrm>
            <a:off x="7788525" y="0"/>
            <a:ext cx="1355475" cy="135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32"/>
          <p:cNvSpPr txBox="1"/>
          <p:nvPr>
            <p:ph type="title"/>
          </p:nvPr>
        </p:nvSpPr>
        <p:spPr>
          <a:xfrm>
            <a:off x="786150" y="308120"/>
            <a:ext cx="7571700" cy="70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pt-PT"/>
              <a:t>Motivation</a:t>
            </a:r>
            <a:endParaRPr/>
          </a:p>
        </p:txBody>
      </p:sp>
      <p:sp>
        <p:nvSpPr>
          <p:cNvPr id="198" name="Google Shape;198;p32"/>
          <p:cNvSpPr txBox="1"/>
          <p:nvPr>
            <p:ph idx="12" type="sldNum"/>
          </p:nvPr>
        </p:nvSpPr>
        <p:spPr>
          <a:xfrm>
            <a:off x="84043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pt-PT"/>
              <a:t>‹#›</a:t>
            </a:fld>
            <a:endParaRPr/>
          </a:p>
        </p:txBody>
      </p:sp>
      <p:sp>
        <p:nvSpPr>
          <p:cNvPr id="199" name="Google Shape;199;p32"/>
          <p:cNvSpPr txBox="1"/>
          <p:nvPr/>
        </p:nvSpPr>
        <p:spPr>
          <a:xfrm>
            <a:off x="0" y="0"/>
            <a:ext cx="9144000" cy="294000"/>
          </a:xfrm>
          <a:prstGeom prst="rect">
            <a:avLst/>
          </a:prstGeom>
          <a:solidFill>
            <a:srgbClr val="00397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pt-PT" sz="1200">
                <a:solidFill>
                  <a:schemeClr val="lt1"/>
                </a:solidFill>
                <a:latin typeface="Source Sans Pro"/>
                <a:ea typeface="Source Sans Pro"/>
                <a:cs typeface="Source Sans Pro"/>
                <a:sym typeface="Source Sans Pro"/>
              </a:rPr>
              <a:t>2. RLAD</a:t>
            </a:r>
            <a:r>
              <a:rPr lang="pt-PT" sz="1200">
                <a:solidFill>
                  <a:schemeClr val="lt1"/>
                </a:solidFill>
                <a:latin typeface="Source Sans Pro"/>
                <a:ea typeface="Source Sans Pro"/>
                <a:cs typeface="Source Sans Pro"/>
                <a:sym typeface="Source Sans Pro"/>
              </a:rPr>
              <a:t>              </a:t>
            </a:r>
            <a:r>
              <a:rPr lang="pt-PT" sz="1200">
                <a:solidFill>
                  <a:schemeClr val="lt1"/>
                </a:solidFill>
                <a:latin typeface="Source Sans Pro"/>
                <a:ea typeface="Source Sans Pro"/>
                <a:cs typeface="Source Sans Pro"/>
                <a:sym typeface="Source Sans Pro"/>
              </a:rPr>
              <a:t>                                                                                                                                                                                                                      Aveiro, October 04 2024</a:t>
            </a:r>
            <a:endParaRPr sz="1100">
              <a:solidFill>
                <a:schemeClr val="lt1"/>
              </a:solidFill>
              <a:latin typeface="Source Sans Pro"/>
              <a:ea typeface="Source Sans Pro"/>
              <a:cs typeface="Source Sans Pro"/>
              <a:sym typeface="Source Sans Pro"/>
            </a:endParaRPr>
          </a:p>
        </p:txBody>
      </p:sp>
      <p:sp>
        <p:nvSpPr>
          <p:cNvPr id="200" name="Google Shape;200;p32"/>
          <p:cNvSpPr txBox="1"/>
          <p:nvPr>
            <p:ph idx="4294967295" type="body"/>
          </p:nvPr>
        </p:nvSpPr>
        <p:spPr>
          <a:xfrm>
            <a:off x="786150" y="1460975"/>
            <a:ext cx="8067000" cy="749400"/>
          </a:xfrm>
          <a:prstGeom prst="rect">
            <a:avLst/>
          </a:prstGeom>
          <a:noFill/>
          <a:ln>
            <a:noFill/>
          </a:ln>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pt-PT" sz="1800"/>
              <a:t>In urban Autonomous Driving (AD), all methods that use RL train the </a:t>
            </a:r>
            <a:r>
              <a:rPr b="1" lang="pt-PT" sz="1800"/>
              <a:t>encoder</a:t>
            </a:r>
            <a:r>
              <a:rPr lang="pt-PT" sz="1800"/>
              <a:t> and the </a:t>
            </a:r>
            <a:r>
              <a:rPr b="1" lang="pt-PT" sz="1800"/>
              <a:t>policy</a:t>
            </a:r>
            <a:r>
              <a:rPr lang="pt-PT" sz="1800"/>
              <a:t> </a:t>
            </a:r>
            <a:r>
              <a:rPr b="1" lang="pt-PT" sz="1800"/>
              <a:t>separately</a:t>
            </a:r>
            <a:endParaRPr b="1" sz="1800"/>
          </a:p>
          <a:p>
            <a:pPr indent="0" lvl="0" marL="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This is in contrast to Reinforcement Learning from Pixels (RLfP), which trains the </a:t>
            </a:r>
            <a:r>
              <a:rPr b="1" lang="pt-PT" sz="1800"/>
              <a:t>encoder</a:t>
            </a:r>
            <a:r>
              <a:rPr lang="pt-PT" sz="1800"/>
              <a:t> and the </a:t>
            </a:r>
            <a:r>
              <a:rPr b="1" lang="pt-PT" sz="1800"/>
              <a:t>policy</a:t>
            </a:r>
            <a:r>
              <a:rPr lang="pt-PT" sz="1800"/>
              <a:t> using the</a:t>
            </a:r>
            <a:r>
              <a:rPr b="1" lang="pt-PT" sz="1800"/>
              <a:t> same objective function</a:t>
            </a:r>
            <a:endParaRPr b="1"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pt-PT" sz="1800"/>
              <a:t>By having only one objective function, we ensure that all components are </a:t>
            </a:r>
            <a:r>
              <a:rPr b="1" lang="pt-PT" sz="1800"/>
              <a:t>aligned</a:t>
            </a:r>
            <a:r>
              <a:rPr lang="pt-PT" sz="1800"/>
              <a:t> with the </a:t>
            </a:r>
            <a:r>
              <a:rPr b="1" lang="pt-PT" sz="1800"/>
              <a:t>downstream</a:t>
            </a:r>
            <a:r>
              <a:rPr b="1" lang="pt-PT" sz="1800"/>
              <a:t> task</a:t>
            </a:r>
            <a:r>
              <a:rPr lang="pt-PT" sz="1800"/>
              <a:t>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spcBef>
                <a:spcPts val="600"/>
              </a:spcBef>
              <a:spcAft>
                <a:spcPts val="0"/>
              </a:spcAft>
              <a:buNone/>
            </a:pPr>
            <a:r>
              <a:t/>
            </a:r>
            <a:endParaRPr sz="1800"/>
          </a:p>
          <a:p>
            <a:pPr indent="0" lvl="0" marL="457200" rtl="0" algn="l">
              <a:lnSpc>
                <a:spcPct val="100000"/>
              </a:lnSpc>
              <a:spcBef>
                <a:spcPts val="600"/>
              </a:spcBef>
              <a:spcAft>
                <a:spcPts val="0"/>
              </a:spcAft>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0" lvl="0" marL="1016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a:p>
            <a:pPr indent="-228600" lvl="0" marL="457200" rtl="0" algn="l">
              <a:lnSpc>
                <a:spcPct val="100000"/>
              </a:lnSpc>
              <a:spcBef>
                <a:spcPts val="600"/>
              </a:spcBef>
              <a:spcAft>
                <a:spcPts val="0"/>
              </a:spcAft>
              <a:buSzPts val="2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