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9" r:id="rId17"/>
    <p:sldId id="280" r:id="rId18"/>
    <p:sldId id="270" r:id="rId19"/>
    <p:sldId id="275" r:id="rId20"/>
    <p:sldId id="273" r:id="rId21"/>
    <p:sldId id="271" r:id="rId22"/>
    <p:sldId id="276" r:id="rId23"/>
    <p:sldId id="277" r:id="rId24"/>
    <p:sldId id="274" r:id="rId25"/>
    <p:sldId id="278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39238-E4B6-4356-94E1-10C10FC94B88}" type="datetimeFigureOut">
              <a:rPr lang="pt-PT" smtClean="0"/>
              <a:t>18/12/2017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DE152-9A6C-4F71-BC03-20F71EC089F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4659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7942373-0D9C-4673-A772-63FDA86B6077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42879-B355-47F5-ABAE-53223E87E4D8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3A467F2-D630-472A-A14C-5F03CE682250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41C96-5B16-4BBD-9071-5168F5D79D49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3BDBCE-16C7-472B-8505-A39A157B136A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81545-2430-4BC9-ADCF-5A3E88663CE1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8534E-8F82-4E7F-86DD-5AEA9A02F44E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06CD9-2D15-4335-BBE8-1F999B4039AB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D32BC-6A22-4E4B-96DF-694156E093A1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E68F4D-BB0A-4C14-AB40-60CDD35FAC26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C60E-3365-44DE-BDDC-0187A28D0933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E8096AC-0CAB-4A8B-B4E5-05906A0BA24D}" type="datetime1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2F2D5-E413-4C27-961E-F51EABAC88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PT" cap="none" dirty="0"/>
              <a:t>Sistema de orientação automático para um </a:t>
            </a:r>
            <a:r>
              <a:rPr lang="pt-PT" cap="none" dirty="0" err="1"/>
              <a:t>vibrometro</a:t>
            </a:r>
            <a:r>
              <a:rPr lang="pt-PT" cap="none" dirty="0"/>
              <a:t> laser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80051B-BE9B-4465-96AD-2D0A1C89DF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0856" y="3755342"/>
            <a:ext cx="10993546" cy="1045258"/>
          </a:xfrm>
        </p:spPr>
        <p:txBody>
          <a:bodyPr>
            <a:normAutofit/>
          </a:bodyPr>
          <a:lstStyle/>
          <a:p>
            <a:pPr algn="ctr"/>
            <a:r>
              <a:rPr lang="pt-PT" sz="2000" cap="none" dirty="0">
                <a:solidFill>
                  <a:schemeClr val="bg1"/>
                </a:solidFill>
              </a:rPr>
              <a:t>Orientador: Prof.  Rui Moreira</a:t>
            </a:r>
          </a:p>
          <a:p>
            <a:pPr algn="ctr"/>
            <a:r>
              <a:rPr lang="pt-PT" sz="2000" cap="none" dirty="0">
                <a:solidFill>
                  <a:schemeClr val="bg1"/>
                </a:solidFill>
              </a:rPr>
              <a:t>Co Orientador: Prof.  Vítor Santos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id="{CF724501-A2CA-4039-BFB4-6ECE7E512AF7}"/>
              </a:ext>
            </a:extLst>
          </p:cNvPr>
          <p:cNvSpPr txBox="1">
            <a:spLocks/>
          </p:cNvSpPr>
          <p:nvPr/>
        </p:nvSpPr>
        <p:spPr>
          <a:xfrm>
            <a:off x="581194" y="3166592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400" cap="none" dirty="0">
                <a:solidFill>
                  <a:schemeClr val="bg1"/>
                </a:solidFill>
              </a:rPr>
              <a:t>Departamento de Engenharia Mecânica, Universidade de Aveiro</a:t>
            </a:r>
          </a:p>
        </p:txBody>
      </p:sp>
      <p:sp>
        <p:nvSpPr>
          <p:cNvPr id="5" name="Subtítulo 2">
            <a:extLst>
              <a:ext uri="{FF2B5EF4-FFF2-40B4-BE49-F238E27FC236}">
                <a16:creationId xmlns:a16="http://schemas.microsoft.com/office/drawing/2014/main" id="{1EFD3CFF-1881-4DF8-AF9D-EC61E3E10615}"/>
              </a:ext>
            </a:extLst>
          </p:cNvPr>
          <p:cNvSpPr txBox="1">
            <a:spLocks/>
          </p:cNvSpPr>
          <p:nvPr/>
        </p:nvSpPr>
        <p:spPr>
          <a:xfrm>
            <a:off x="733594" y="2647845"/>
            <a:ext cx="10993546" cy="5903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400" cap="none" dirty="0">
                <a:solidFill>
                  <a:schemeClr val="tx1"/>
                </a:solidFill>
              </a:rPr>
              <a:t>Rafael Gomes Martins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DA4026DE-CF1F-4C4A-8093-159073811077}"/>
              </a:ext>
            </a:extLst>
          </p:cNvPr>
          <p:cNvSpPr txBox="1">
            <a:spLocks/>
          </p:cNvSpPr>
          <p:nvPr/>
        </p:nvSpPr>
        <p:spPr>
          <a:xfrm>
            <a:off x="581194" y="5833876"/>
            <a:ext cx="10993546" cy="453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 cap="all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2000" cap="none" dirty="0">
                <a:solidFill>
                  <a:schemeClr val="bg1"/>
                </a:solidFill>
              </a:rPr>
              <a:t>22 de Dezembro de 2017</a:t>
            </a:r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928AA88A-421C-4C4D-A186-9EE9EAFB9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B1D41BA-81B5-4DC8-AB7D-EF16AAD9D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909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534CC2-776B-465B-BCB7-149EFE776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3D Baseado na nuvem de pontos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4E20764-7D35-4F9A-BEFB-AD6BEC0DCA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da nuvem de pontos com as distâncias reais entre pontos. </a:t>
            </a:r>
          </a:p>
          <a:p>
            <a:r>
              <a:rPr lang="pt-PT" dirty="0"/>
              <a:t>Medição das distâncias horizontais e verticais para selecionar pontos equidistantes. </a:t>
            </a:r>
          </a:p>
          <a:p>
            <a:r>
              <a:rPr lang="pt-PT" dirty="0"/>
              <a:t>Utilização dos pontos equidistantes para selecionar intersecções.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718C9732-5F3B-4EE6-A87A-F0FF7C694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CA6A3C42-FE79-408E-9051-96CC1F35E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70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9EBA2C-2F1B-45FB-9786-75DE2AB5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Criação do contorno exterior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B9545066-45D7-4D0E-BC64-12B835576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do filtro </a:t>
            </a:r>
            <a:r>
              <a:rPr lang="pt-PT" dirty="0" err="1"/>
              <a:t>canny</a:t>
            </a:r>
            <a:r>
              <a:rPr lang="pt-PT" dirty="0"/>
              <a:t> para deteção dos limites das peças. </a:t>
            </a:r>
          </a:p>
          <a:p>
            <a:r>
              <a:rPr lang="pt-PT" dirty="0"/>
              <a:t>Seleção de apenas alguns pontos desse contorno.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76398CB-B1E3-4547-92D9-B9685E672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3D90A36C-75F2-4659-BD2B-E3DF7945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6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D5BAE6-720D-4F32-8492-D54AEC8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Malha final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763C6A-1143-4921-A799-22C37D53B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da triangulação de </a:t>
            </a:r>
            <a:r>
              <a:rPr lang="pt-PT" dirty="0" err="1"/>
              <a:t>Delaunay</a:t>
            </a:r>
            <a:r>
              <a:rPr lang="pt-PT" dirty="0"/>
              <a:t> para obtenção dos pontos finais. </a:t>
            </a:r>
          </a:p>
          <a:p>
            <a:r>
              <a:rPr lang="pt-PT" dirty="0"/>
              <a:t>Pontos finais são os centroides dos triângulos.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021081A-499E-40D3-9FB9-2DA85B3A0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630ABE3-0473-44A7-A116-B4E23E932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833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3F6C3F-476F-4DF9-A2AB-EF93246B7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Deflexão do laser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5096F64-3B57-4C12-B2FD-57E5A6E06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Galvanómetro: dispositivo usado para deflectir o laser. 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Foto e especificações…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161D285-8877-4B3F-9774-CE1E38BD4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3200602-791A-46BC-AA1D-69397279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14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8EE600-C267-4548-9D55-4F11C6B02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Controlo do galvanómetro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AC17FA-2E14-4ECA-A310-1E1C0BB4F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Controlo feito por Arduíno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Memória do </a:t>
            </a:r>
            <a:r>
              <a:rPr lang="pt-PT" dirty="0" err="1"/>
              <a:t>Arduino</a:t>
            </a:r>
            <a:r>
              <a:rPr lang="pt-PT" dirty="0"/>
              <a:t>, pins PWM e sinal de saída. </a:t>
            </a:r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CB47CC6C-C29F-4D4E-9A6D-A3F40AE04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2FCB8229-0A34-4BF4-8314-5FBFAAAE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92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25B916-AE1D-4ABA-ADD5-056395B3D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Controlo do galvanómetro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E1866C1-6628-4D2F-B06C-406FA9A69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Potenciómetros digitais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317B2B9-B0C5-41FE-9799-9AFDE71B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4BFF719-95BC-4609-8BE0-B663BE1D6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013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B17FCD-755E-4419-9E53-52FD44CBD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Controlo do galvanómetro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CB2EF4E-F047-4F2F-B419-EA47ABF13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PWM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A3B7199-C554-4785-B0B4-01566202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94DAFD2-A26C-4237-ABD5-D24BEEC4D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94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476AC-F277-4770-8BE4-CC337758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Controlo do galvanómetro</a:t>
            </a:r>
            <a:r>
              <a:rPr lang="pt-PT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6609826-C726-4447-9D84-90D3FC00E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DAC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FFD549D-B3B2-401F-8262-2191849BB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981ACA3-AE6D-4D41-BAE2-9088B385A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5779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F6BAB-95D8-413E-A53F-A8191A653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Simulação do laser do </a:t>
            </a:r>
            <a:r>
              <a:rPr lang="pt-PT" cap="none" dirty="0" err="1"/>
              <a:t>vibrómetro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8ED2039-D324-4EA6-816C-D8DFC56BE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de ponteiros laser. </a:t>
            </a:r>
          </a:p>
          <a:p>
            <a:endParaRPr lang="pt-PT" dirty="0"/>
          </a:p>
          <a:p>
            <a:r>
              <a:rPr lang="pt-PT" dirty="0"/>
              <a:t>Breve descrição do ponteiro verde.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361FC8F-912C-4EA8-8EBB-490695DBC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35301B9-9D3C-402D-811B-B878D1CE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855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DB2C5-D4A8-408A-A575-9657D1491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Simulação do laser do </a:t>
            </a:r>
            <a:r>
              <a:rPr lang="pt-PT" cap="none" dirty="0" err="1"/>
              <a:t>vibrómetro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2E40AF1-7678-455F-A60F-EF2D26262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Criação de sistema de fixação para tornar eliminar alterações nas calibrações.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180FE3-6C24-430E-AB9F-4A9F77E6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5A586D5-A21F-4EA5-BF68-19A7CCF35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232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CD60A-D25C-489A-9F87-E6A9B9B3C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cap="none" dirty="0"/>
              <a:t>Estrutura da apresentação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74B2011-AD0F-427B-A86F-2AE734E3E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3411411"/>
          </a:xfrm>
        </p:spPr>
        <p:txBody>
          <a:bodyPr anchor="t">
            <a:normAutofit/>
          </a:bodyPr>
          <a:lstStyle/>
          <a:p>
            <a:r>
              <a:rPr lang="pt-PT" dirty="0"/>
              <a:t>Introdução</a:t>
            </a:r>
          </a:p>
          <a:p>
            <a:r>
              <a:rPr lang="pt-PT" dirty="0"/>
              <a:t>Problema atual </a:t>
            </a:r>
          </a:p>
          <a:p>
            <a:r>
              <a:rPr lang="pt-PT" dirty="0"/>
              <a:t>Visão. </a:t>
            </a:r>
          </a:p>
          <a:p>
            <a:r>
              <a:rPr lang="pt-PT" dirty="0"/>
              <a:t>Controlo. </a:t>
            </a:r>
          </a:p>
          <a:p>
            <a:r>
              <a:rPr lang="pt-PT" dirty="0"/>
              <a:t>Calibrações. </a:t>
            </a:r>
          </a:p>
          <a:p>
            <a:r>
              <a:rPr lang="pt-PT" dirty="0"/>
              <a:t>Experiências e resultados</a:t>
            </a:r>
          </a:p>
          <a:p>
            <a:r>
              <a:rPr lang="pt-PT" dirty="0"/>
              <a:t>Conclusões e trabalhos futuros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F516F56-5374-4075-BC11-FFA1BD7AD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16214"/>
            <a:ext cx="6917210" cy="365125"/>
          </a:xfrm>
        </p:spPr>
        <p:txBody>
          <a:bodyPr/>
          <a:lstStyle/>
          <a:p>
            <a:r>
              <a:rPr lang="pt-PT" sz="1050">
                <a:solidFill>
                  <a:schemeClr val="tx1"/>
                </a:solidFill>
              </a:rPr>
              <a:t>Rafael Martins | Universidade de Aveiro 2017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E5F5771-8E3D-4EC2-99D6-C6A11B55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16214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</a:rPr>
              <a:pPr/>
              <a:t>2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043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E400C4-FB56-4B73-8A48-BCA63113D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Controlo: Utilização do sistema.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4DB2031-C428-4DDE-8A73-D9822694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Criação de uma aplicação para controlar todo o sistema. </a:t>
            </a:r>
          </a:p>
          <a:p>
            <a:endParaRPr lang="pt-PT" dirty="0"/>
          </a:p>
          <a:p>
            <a:r>
              <a:rPr lang="pt-PT" dirty="0" err="1"/>
              <a:t>Video</a:t>
            </a:r>
            <a:r>
              <a:rPr lang="pt-PT" dirty="0"/>
              <a:t> de demonstração.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D5AB1DDC-003B-4E49-A069-A1EFFBB2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6EC0C51-0884-4C82-8A63-8B81713A0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20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51480-9FED-4073-89B7-71F89782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Resultados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E7C2D59-5E44-49CE-BECB-B244C5F7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Fotos dos resultados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F7531D0-A03D-4B4F-B2FB-C83BA1B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1CDE1E8-0389-49D7-BFBE-0BDB23EA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39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51480-9FED-4073-89B7-71F89782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Resultados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E7C2D59-5E44-49CE-BECB-B244C5F7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Fotos dos resultados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F7531D0-A03D-4B4F-B2FB-C83BA1B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1CDE1E8-0389-49D7-BFBE-0BDB23EA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22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51480-9FED-4073-89B7-71F897821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Resultados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E7C2D59-5E44-49CE-BECB-B244C5F79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Fotos dos resultados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F7531D0-A03D-4B4F-B2FB-C83BA1B60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1CDE1E8-0389-49D7-BFBE-0BDB23EA5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045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179506-E4ED-43D8-81E6-2E59CA758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Conclusões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D33FED24-7F7D-4331-BAE9-0ACC10F17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Conclusão sobre o que foi feito do que foi planeado. ...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Conclusões sobre o trabalho…. 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5284C7C-3748-411E-979F-F5B215730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D78488F-C826-4395-AA26-4C4FB4796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62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5BE168-40D0-4A50-8289-DF937BC9F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Future </a:t>
            </a:r>
            <a:r>
              <a:rPr lang="pt-PT" cap="none" dirty="0" err="1"/>
              <a:t>work</a:t>
            </a:r>
            <a:endParaRPr lang="pt-PT" cap="none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1AFDDCA-DF8E-45F1-BE32-A3CF83B63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6B6E3C1-357B-40CE-BE2A-072B86DEBA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dirty="0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BE487836-0ADC-462F-8A1C-21813DA6B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604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8B88F9A0-D681-42F0-B355-26301408B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7" name="Marcador de Posição de Conteúdo 6">
            <a:extLst>
              <a:ext uri="{FF2B5EF4-FFF2-40B4-BE49-F238E27FC236}">
                <a16:creationId xmlns:a16="http://schemas.microsoft.com/office/drawing/2014/main" id="{D96D502F-CD3B-4776-B311-205B37148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PT" dirty="0"/>
              <a:t>OBRIGADO!</a:t>
            </a:r>
          </a:p>
        </p:txBody>
      </p:sp>
      <p:sp>
        <p:nvSpPr>
          <p:cNvPr id="8" name="Marcador de Posição do Texto 7">
            <a:extLst>
              <a:ext uri="{FF2B5EF4-FFF2-40B4-BE49-F238E27FC236}">
                <a16:creationId xmlns:a16="http://schemas.microsoft.com/office/drawing/2014/main" id="{038B66B2-08ED-4656-9FFE-B09BE84CD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BC547F4-570D-4089-A93C-57A80E1D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FAAEB8A-2D7C-4D19-B687-CB80C3DB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447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59A7CD-9337-4126-AD3E-A18D2E647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sz="3200" cap="none" dirty="0"/>
              <a:t>Introdução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4D688284-82DD-42F8-89EB-0622949C0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Necessidade de estudar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3A638EB-EE25-46B2-976D-F06CA5B5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21262"/>
            <a:ext cx="6917210" cy="365125"/>
          </a:xfrm>
        </p:spPr>
        <p:txBody>
          <a:bodyPr/>
          <a:lstStyle/>
          <a:p>
            <a:r>
              <a:rPr lang="pt-PT" sz="1050">
                <a:solidFill>
                  <a:schemeClr val="tx1"/>
                </a:solidFill>
              </a:rPr>
              <a:t>Rafael Martins | Universidade de Aveiro 2017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6E7D8AA-1FD7-4429-BEA5-8F166FF9C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2126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z="1400" smtClean="0">
                <a:solidFill>
                  <a:schemeClr val="tx1"/>
                </a:solidFill>
              </a:rPr>
              <a:pPr/>
              <a:t>3</a:t>
            </a:fld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18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8B3BC-8415-4504-AD95-2D490747C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Problema atual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79CFB81-F09F-4119-A9F1-1C44EE2AA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Descrição do </a:t>
            </a:r>
            <a:r>
              <a:rPr lang="pt-PT" dirty="0" err="1"/>
              <a:t>vibrómetro</a:t>
            </a:r>
            <a:r>
              <a:rPr lang="pt-PT" dirty="0"/>
              <a:t> da universidade e falar que é um “single </a:t>
            </a:r>
            <a:r>
              <a:rPr lang="pt-PT" dirty="0" err="1"/>
              <a:t>point</a:t>
            </a:r>
            <a:r>
              <a:rPr lang="pt-PT" dirty="0"/>
              <a:t> </a:t>
            </a:r>
            <a:r>
              <a:rPr lang="pt-PT" dirty="0" err="1"/>
              <a:t>vibrometer</a:t>
            </a:r>
            <a:r>
              <a:rPr lang="pt-PT" dirty="0"/>
              <a:t>”…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Objetivo final: Sistema de orientação automático para o </a:t>
            </a:r>
            <a:r>
              <a:rPr lang="pt-PT" dirty="0" err="1"/>
              <a:t>vibrómetro</a:t>
            </a:r>
            <a:r>
              <a:rPr lang="pt-PT" dirty="0"/>
              <a:t> disponível. 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4252B9D0-2EE2-4209-837C-003886451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23339"/>
            <a:ext cx="6917210" cy="365125"/>
          </a:xfrm>
        </p:spPr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690BCC4D-AE7A-41A3-B602-72D73A3A4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16213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28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8F2AB-4B42-4BF2-9558-F17EC906D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 err="1"/>
              <a:t>Objectivos</a:t>
            </a:r>
            <a:r>
              <a:rPr lang="pt-PT" cap="none" dirty="0"/>
              <a:t>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2C094F8-E8BD-4E83-90B4-F3D8BA2113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Detetar a forma do objeto em estudo.</a:t>
            </a:r>
          </a:p>
          <a:p>
            <a:r>
              <a:rPr lang="pt-PT" dirty="0"/>
              <a:t>Criar de uma malha virtual na sua superfície. </a:t>
            </a:r>
          </a:p>
          <a:p>
            <a:r>
              <a:rPr lang="pt-PT" dirty="0"/>
              <a:t>Deflectir o feixe laser do </a:t>
            </a:r>
            <a:r>
              <a:rPr lang="pt-PT" dirty="0" err="1"/>
              <a:t>vibrómetro</a:t>
            </a:r>
            <a:r>
              <a:rPr lang="pt-PT" dirty="0"/>
              <a:t> de modo a reproduzir a malha virtual. </a:t>
            </a:r>
          </a:p>
          <a:p>
            <a:endParaRPr lang="pt-PT" dirty="0"/>
          </a:p>
          <a:p>
            <a:pPr marL="0" indent="0">
              <a:buNone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2B5CE3F2-2358-4937-A534-9BD51417E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21262"/>
            <a:ext cx="6917210" cy="365125"/>
          </a:xfrm>
        </p:spPr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3F64EB0-2E79-44A2-BC76-0CEC74F3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2126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692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EB561C-CA71-44F2-A466-AFAE1759E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Detetar a forma do objeto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DC8347D-03B7-4B2C-B027-A35B834BC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de uma Kinect XBox360 que atua como um scanner 3D. </a:t>
            </a:r>
          </a:p>
          <a:p>
            <a:r>
              <a:rPr lang="pt-PT" dirty="0"/>
              <a:t>MATLAB para a criação do código.</a:t>
            </a:r>
          </a:p>
          <a:p>
            <a:r>
              <a:rPr lang="pt-PT" dirty="0"/>
              <a:t>Peças brancas em fundo preto. </a:t>
            </a:r>
          </a:p>
          <a:p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E59857BE-713F-4EE0-9AFA-24C29247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21262"/>
            <a:ext cx="6917210" cy="365125"/>
          </a:xfrm>
        </p:spPr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4FAB5E05-CAD7-4627-BD99-B74BA6548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21261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40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029A7-6F8E-4870-BE5A-5E9401496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Criação da malha 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728B3667-0389-4D68-BFB4-7AA274BE4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Métodos: </a:t>
            </a:r>
          </a:p>
          <a:p>
            <a:r>
              <a:rPr lang="pt-PT" dirty="0"/>
              <a:t>2D: </a:t>
            </a:r>
          </a:p>
          <a:p>
            <a:pPr lvl="1"/>
            <a:r>
              <a:rPr lang="pt-PT" dirty="0"/>
              <a:t>Distribuição Uniforme dos pontos. </a:t>
            </a:r>
          </a:p>
          <a:p>
            <a:r>
              <a:rPr lang="pt-PT" dirty="0"/>
              <a:t>3D: 	</a:t>
            </a:r>
          </a:p>
          <a:p>
            <a:pPr lvl="1"/>
            <a:r>
              <a:rPr lang="pt-PT" dirty="0"/>
              <a:t>Baseado em divisão em quadrados iguais dimensões. </a:t>
            </a:r>
          </a:p>
          <a:p>
            <a:pPr lvl="1"/>
            <a:r>
              <a:rPr lang="pt-PT" dirty="0"/>
              <a:t>Baseado na nuvem de pontos.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1008000" lvl="3" indent="0">
              <a:buNone/>
            </a:pPr>
            <a:endParaRPr lang="pt-PT" dirty="0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1FE74A51-690E-4CB1-8787-57BF1B58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321262"/>
            <a:ext cx="6917210" cy="365125"/>
          </a:xfrm>
        </p:spPr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E7142D10-33D7-456F-8686-5684986FF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299" y="6321262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78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C5712-EAF0-4285-A781-0C01E0C3E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2D Distribuição uniforme dos pontos 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2815083-9B5F-496C-B569-9FFBCD13A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do contorno do objeto para criação da malha.</a:t>
            </a:r>
          </a:p>
          <a:p>
            <a:endParaRPr lang="pt-PT" dirty="0"/>
          </a:p>
          <a:p>
            <a:r>
              <a:rPr lang="pt-PT" dirty="0"/>
              <a:t>IMAGEM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9F69369D-ACEA-48CB-A5A5-977AFB7C1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4195AB0-2E10-4C0C-8DB9-A6EB461C6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64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FC542-ACEA-4ACC-BCAF-C021D0F97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cap="none" dirty="0"/>
              <a:t>Visão: </a:t>
            </a:r>
            <a:r>
              <a:rPr lang="pt-PT" dirty="0"/>
              <a:t>3D </a:t>
            </a:r>
            <a:r>
              <a:rPr lang="pt-PT" cap="none" dirty="0"/>
              <a:t>Baseado em divisão em quadrados iguais dimensões </a:t>
            </a:r>
            <a:endParaRPr lang="pt-PT" dirty="0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9C448BA-4FC5-426C-8436-C26B1BB79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pt-PT" dirty="0"/>
              <a:t>Utilização da função gradiente, para o cálculo do gradiente das distâncias. </a:t>
            </a:r>
          </a:p>
          <a:p>
            <a:r>
              <a:rPr lang="pt-PT" dirty="0"/>
              <a:t>Criação de zonas entre certos intervalos de gradiente. </a:t>
            </a:r>
          </a:p>
          <a:p>
            <a:r>
              <a:rPr lang="pt-PT" dirty="0"/>
              <a:t>Atribuição de uma densidade de malha pré-definida a um determinado gradiente. </a:t>
            </a:r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A3D5503A-AF6E-4A9C-A6D8-D3302204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/>
              <a:t>Rafael Martins | Universidade de Aveiro 2017</a:t>
            </a:r>
            <a:endParaRPr lang="en-US" dirty="0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1AF3DB0B-51C1-45F1-A2B2-5A8910F6B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73295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674</Words>
  <Application>Microsoft Office PowerPoint</Application>
  <PresentationFormat>Ecrã Panorâmico</PresentationFormat>
  <Paragraphs>158</Paragraphs>
  <Slides>26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0" baseType="lpstr">
      <vt:lpstr>Calibri</vt:lpstr>
      <vt:lpstr>Gill Sans MT</vt:lpstr>
      <vt:lpstr>Wingdings 2</vt:lpstr>
      <vt:lpstr>Dividendo</vt:lpstr>
      <vt:lpstr>Sistema de orientação automático para um vibrometro laser</vt:lpstr>
      <vt:lpstr>Estrutura da apresentação</vt:lpstr>
      <vt:lpstr>Introdução</vt:lpstr>
      <vt:lpstr>Problema atual</vt:lpstr>
      <vt:lpstr>Objectivos </vt:lpstr>
      <vt:lpstr>Visão: Detetar a forma do objeto</vt:lpstr>
      <vt:lpstr>Visão: Criação da malha </vt:lpstr>
      <vt:lpstr>Visão: 2D Distribuição uniforme dos pontos </vt:lpstr>
      <vt:lpstr>Visão: 3D Baseado em divisão em quadrados iguais dimensões </vt:lpstr>
      <vt:lpstr>Visão: 3D Baseado na nuvem de pontos</vt:lpstr>
      <vt:lpstr>Visão: Criação do contorno exterior</vt:lpstr>
      <vt:lpstr>Visão: Malha final </vt:lpstr>
      <vt:lpstr>Controlo: Deflexão do laser </vt:lpstr>
      <vt:lpstr>Controlo: Controlo do galvanómetro </vt:lpstr>
      <vt:lpstr>Controlo: Controlo do galvanómetro </vt:lpstr>
      <vt:lpstr>Controlo: Controlo do galvanómetro </vt:lpstr>
      <vt:lpstr>Controlo: Controlo do galvanómetro </vt:lpstr>
      <vt:lpstr>Controlo: Simulação do laser do vibrómetro</vt:lpstr>
      <vt:lpstr>Controlo: Simulação do laser do vibrómetro</vt:lpstr>
      <vt:lpstr>Controlo: Utilização do sistema.</vt:lpstr>
      <vt:lpstr>Resultados </vt:lpstr>
      <vt:lpstr>Resultados </vt:lpstr>
      <vt:lpstr>Resultados </vt:lpstr>
      <vt:lpstr>Conclusões</vt:lpstr>
      <vt:lpstr>Future work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Orientação Automático para um Vibrometro Laser</dc:title>
  <dc:creator>Rafael Martins</dc:creator>
  <cp:lastModifiedBy>Rafael Martins</cp:lastModifiedBy>
  <cp:revision>10</cp:revision>
  <dcterms:created xsi:type="dcterms:W3CDTF">2017-12-18T21:52:39Z</dcterms:created>
  <dcterms:modified xsi:type="dcterms:W3CDTF">2017-12-18T23:33:28Z</dcterms:modified>
</cp:coreProperties>
</file>