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6" r:id="rId3"/>
    <p:sldId id="705" r:id="rId5"/>
    <p:sldId id="706" r:id="rId6"/>
    <p:sldId id="707" r:id="rId7"/>
    <p:sldId id="566" r:id="rId8"/>
    <p:sldId id="708" r:id="rId9"/>
    <p:sldId id="709" r:id="rId10"/>
    <p:sldId id="567" r:id="rId11"/>
    <p:sldId id="704" r:id="rId12"/>
    <p:sldId id="702" r:id="rId13"/>
    <p:sldId id="701" r:id="rId14"/>
    <p:sldId id="700" r:id="rId15"/>
    <p:sldId id="699" r:id="rId16"/>
    <p:sldId id="568" r:id="rId17"/>
    <p:sldId id="703" r:id="rId18"/>
    <p:sldId id="569" r:id="rId19"/>
    <p:sldId id="723" r:id="rId20"/>
    <p:sldId id="722" r:id="rId21"/>
    <p:sldId id="719" r:id="rId22"/>
    <p:sldId id="570" r:id="rId23"/>
    <p:sldId id="571" r:id="rId24"/>
    <p:sldId id="665" r:id="rId25"/>
    <p:sldId id="664" r:id="rId26"/>
    <p:sldId id="572" r:id="rId27"/>
    <p:sldId id="695" r:id="rId28"/>
    <p:sldId id="574" r:id="rId29"/>
    <p:sldId id="690" r:id="rId30"/>
    <p:sldId id="691" r:id="rId31"/>
    <p:sldId id="575" r:id="rId32"/>
    <p:sldId id="576" r:id="rId33"/>
    <p:sldId id="692" r:id="rId34"/>
    <p:sldId id="577" r:id="rId35"/>
    <p:sldId id="578" r:id="rId36"/>
    <p:sldId id="696" r:id="rId37"/>
    <p:sldId id="697" r:id="rId38"/>
    <p:sldId id="698" r:id="rId39"/>
    <p:sldId id="579" r:id="rId40"/>
    <p:sldId id="693" r:id="rId41"/>
    <p:sldId id="694" r:id="rId42"/>
    <p:sldId id="580" r:id="rId43"/>
    <p:sldId id="635" r:id="rId44"/>
    <p:sldId id="636" r:id="rId45"/>
    <p:sldId id="637" r:id="rId46"/>
    <p:sldId id="638" r:id="rId47"/>
    <p:sldId id="711" r:id="rId48"/>
    <p:sldId id="712" r:id="rId49"/>
    <p:sldId id="713" r:id="rId50"/>
    <p:sldId id="714" r:id="rId51"/>
    <p:sldId id="715" r:id="rId52"/>
    <p:sldId id="716" r:id="rId53"/>
    <p:sldId id="717" r:id="rId54"/>
    <p:sldId id="630" r:id="rId55"/>
    <p:sldId id="657" r:id="rId56"/>
    <p:sldId id="658" r:id="rId57"/>
    <p:sldId id="663" r:id="rId58"/>
    <p:sldId id="631" r:id="rId59"/>
    <p:sldId id="660" r:id="rId60"/>
    <p:sldId id="661" r:id="rId61"/>
    <p:sldId id="659" r:id="rId62"/>
    <p:sldId id="662" r:id="rId63"/>
    <p:sldId id="633" r:id="rId64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333D"/>
    <a:srgbClr val="FAFAFA"/>
    <a:srgbClr val="30343E"/>
    <a:srgbClr val="F4432C"/>
    <a:srgbClr val="03A9F4"/>
    <a:srgbClr val="4CAF50"/>
    <a:srgbClr val="009688"/>
    <a:srgbClr val="607D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89965" autoAdjust="0"/>
  </p:normalViewPr>
  <p:slideViewPr>
    <p:cSldViewPr snapToGrid="0">
      <p:cViewPr varScale="1">
        <p:scale>
          <a:sx n="103" d="100"/>
          <a:sy n="103" d="100"/>
        </p:scale>
        <p:origin x="912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3000" y="4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7" Type="http://schemas.openxmlformats.org/officeDocument/2006/relationships/tableStyles" Target="tableStyles.xml"/><Relationship Id="rId66" Type="http://schemas.openxmlformats.org/officeDocument/2006/relationships/viewProps" Target="viewProps.xml"/><Relationship Id="rId65" Type="http://schemas.openxmlformats.org/officeDocument/2006/relationships/presProps" Target="presProps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3E1909-A1EB-408A-9971-9EF2F63FE80C}" type="datetimeFigureOut">
              <a:rPr lang="pt-PT" smtClean="0"/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Editar os estilos de texto do Modelo Global</a:t>
            </a:r>
            <a:endParaRPr lang="pt-PT"/>
          </a:p>
          <a:p>
            <a:pPr lvl="1"/>
            <a:r>
              <a:rPr lang="pt-PT"/>
              <a:t>Segundo nível</a:t>
            </a:r>
            <a:endParaRPr lang="pt-PT"/>
          </a:p>
          <a:p>
            <a:pPr lvl="2"/>
            <a:r>
              <a:rPr lang="pt-PT"/>
              <a:t>Terceiro nível</a:t>
            </a:r>
            <a:endParaRPr lang="pt-PT"/>
          </a:p>
          <a:p>
            <a:pPr lvl="3"/>
            <a:r>
              <a:rPr lang="pt-PT"/>
              <a:t>Quarto nível</a:t>
            </a:r>
            <a:endParaRPr lang="pt-PT"/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/>
              <a:t>Boa tarde.</a:t>
            </a:r>
            <a:endParaRPr lang="x-none" altLang="pt-PT" dirty="0"/>
          </a:p>
          <a:p>
            <a:endParaRPr lang="x-none" altLang="pt-PT" dirty="0"/>
          </a:p>
          <a:p>
            <a:r>
              <a:rPr lang="x-none" altLang="pt-PT" dirty="0"/>
              <a:t>Queria começar por agradecer a vossa presença, em particular aos elementos do júri.</a:t>
            </a:r>
            <a:endParaRPr lang="x-none" altLang="pt-PT" dirty="0"/>
          </a:p>
          <a:p>
            <a:endParaRPr lang="x-none" altLang="pt-PT" dirty="0"/>
          </a:p>
          <a:p>
            <a:r>
              <a:rPr lang="x-none" altLang="pt-PT" dirty="0"/>
              <a:t>O meu nome é João Moreira e o trabalho que venho apresentar intitula-se "Desenvolvimento e implementação em contexto realista do sistema CLASSQUIZ", no qual fui orientado pelo professor Vítor Santos.</a:t>
            </a:r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>
                <a:sym typeface="+mn-ea"/>
              </a:rPr>
              <a:t>O sistema proposto é composto pelos seguintes componentes: </a:t>
            </a:r>
            <a:endParaRPr lang="x-none" altLang="pt-PT" dirty="0"/>
          </a:p>
          <a:p>
            <a:r>
              <a:rPr lang="x-none" altLang="pt-PT" dirty="0">
                <a:sym typeface="+mn-ea"/>
              </a:rPr>
              <a:t> - Uma estação base-receptora, que é responsável por toda a parte lógica do sistema e pela gestão da base de dados;</a:t>
            </a:r>
            <a:endParaRPr lang="x-none" altLang="pt-PT" dirty="0"/>
          </a:p>
          <a:p>
            <a:endParaRPr lang="x-none" altLang="pt-PT" dirty="0">
              <a:sym typeface="+mn-ea"/>
            </a:endParaRPr>
          </a:p>
          <a:p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>
                <a:sym typeface="+mn-ea"/>
              </a:rPr>
              <a:t> - Uma aplicação web,  cujo acesso se encontra reservado ao professor. Esta aplicação corre no browser, de forma a ser agnóstica ao sistema operativo do utilizador, e é através dela que o professor pode projectar as questões;</a:t>
            </a:r>
            <a:endParaRPr lang="x-none" altLang="pt-PT" dirty="0"/>
          </a:p>
          <a:p>
            <a:endParaRPr lang="x-none" altLang="pt-PT" dirty="0">
              <a:sym typeface="+mn-ea"/>
            </a:endParaRPr>
          </a:p>
          <a:p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>
                <a:sym typeface="+mn-ea"/>
              </a:rPr>
              <a:t> - Uma série de terminais individuais, a partir dos quais os alunos podem responder às questões projectadas;</a:t>
            </a:r>
            <a:endParaRPr lang="x-none" altLang="pt-PT" dirty="0"/>
          </a:p>
          <a:p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>
                <a:sym typeface="+mn-ea"/>
              </a:rPr>
              <a:t> - E um router, que é responsável por criar uma rede local à qual todos os elementos do sistema se encontram ligados</a:t>
            </a:r>
            <a:endParaRPr lang="x-none" altLang="pt-PT" dirty="0"/>
          </a:p>
          <a:p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>
                <a:sym typeface="+mn-ea"/>
              </a:rPr>
              <a:t>A comunicação entre dispositivos é realizada via Wi-Fi, seguindo o protocolo TCP/IP, o que é importante uma vez que garante a confirmação da recepção das mensagens enviadas pelos terminais.</a:t>
            </a:r>
            <a:endParaRPr lang="x-none" altLang="pt-PT" dirty="0">
              <a:sym typeface="+mn-ea"/>
            </a:endParaRPr>
          </a:p>
          <a:p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>
                <a:sym typeface="+mn-ea"/>
              </a:rPr>
              <a:t>A autenticação dos estudantes é realizada por RFID, através dos seus cartões de estudante, que devem permanecer no terminal durante a duração de uma questão.</a:t>
            </a:r>
            <a:endParaRPr lang="x-none" altLang="pt-PT" dirty="0"/>
          </a:p>
          <a:p>
            <a:r>
              <a:rPr lang="x-none" altLang="pt-PT" dirty="0">
                <a:sym typeface="+mn-ea"/>
              </a:rPr>
              <a:t>Para além disso, também é utilizado o endereço MAC do terminal individual, de tal forma que para uma dada questão, apenas seja validada a resposta de um aluno por terminal.</a:t>
            </a:r>
            <a:endParaRPr lang="x-none" altLang="pt-PT" dirty="0"/>
          </a:p>
          <a:p>
            <a:r>
              <a:rPr lang="x-none" altLang="pt-PT" dirty="0">
                <a:sym typeface="+mn-ea"/>
              </a:rPr>
              <a:t>Caso se trate de uma questão anónima, a autenticação do aluno através do seu cartão de estudante é ignorada.</a:t>
            </a:r>
            <a:endParaRPr lang="x-none" altLang="pt-PT" dirty="0">
              <a:sym typeface="+mn-ea"/>
            </a:endParaRPr>
          </a:p>
          <a:p>
            <a:endParaRPr lang="x-none" altLang="pt-PT" dirty="0"/>
          </a:p>
          <a:p>
            <a:r>
              <a:rPr lang="x-none" altLang="pt-PT" dirty="0">
                <a:sym typeface="+mn-ea"/>
              </a:rPr>
              <a:t>Para o caso dos professores, é necessário também existir alguma forma de autenticação, de forma a evitar o acesso por parte de terceiros, mas esta não precisa de ser tão robusta como a dos alunos. Assim, os professores podem aceder à aplicação utilizando as suas credênciais pessoais, que consistem num username numa palavra-chave.</a:t>
            </a:r>
            <a:endParaRPr lang="x-none" altLang="pt-PT" dirty="0">
              <a:sym typeface="+mn-ea"/>
            </a:endParaRPr>
          </a:p>
          <a:p>
            <a:endParaRPr lang="x-none" altLang="pt-PT" dirty="0"/>
          </a:p>
          <a:p>
            <a:endParaRPr lang="x-none" altLang="pt-PT" dirty="0">
              <a:sym typeface="+mn-ea"/>
            </a:endParaRPr>
          </a:p>
          <a:p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/>
              <a:t>Os terminais individuais são compostos por um microcontrolador, que é responsável por todas as acções lógicas do mesmo e que possui um módulo de comunicações Wi-Fi, por um módulo leitor de cartões RFID, que serve para ler e autenticar o cartão de estudante do aluno, por 5 botões para os alunos poderem responder às questões colocadas, e pelo sistema de alimentação.</a:t>
            </a:r>
            <a:endParaRPr lang="x-none" altLang="pt-PT" dirty="0"/>
          </a:p>
          <a:p>
            <a:endParaRPr lang="x-none" altLang="pt-PT" dirty="0"/>
          </a:p>
          <a:p>
            <a:r>
              <a:rPr lang="x-none" altLang="pt-PT" dirty="0"/>
              <a:t>O sistema de alimentação do terminal consiste numa bateria de iões de lítio e um escudo, que transforma a tensão da bateria de 3.6 V para os 5 V necessários para alimentar o microcontrolador. Para além disso, este escudo permite ainda carregar a bateria através de um cabo micro-usb, para além de salvaguardar todas as questões de segurança necessárias face à natureza da bateria.</a:t>
            </a:r>
            <a:endParaRPr lang="x-none" altLang="pt-PT" dirty="0"/>
          </a:p>
          <a:p>
            <a:endParaRPr lang="x-none" altLang="pt-PT" dirty="0"/>
          </a:p>
          <a:p>
            <a:r>
              <a:rPr lang="x-none" altLang="pt-PT" dirty="0"/>
              <a:t>O terminal possui ainda um interruptor ON/OFF e alojamento para o cartão de estudante.</a:t>
            </a:r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/>
              <a:t>Quanto ao modo de funcionamento dos terminais...</a:t>
            </a:r>
            <a:endParaRPr lang="x-none" altLang="pt-PT" dirty="0"/>
          </a:p>
          <a:p>
            <a:r>
              <a:rPr lang="x-none" altLang="pt-PT" dirty="0"/>
              <a:t>Quando se liga um terminal, o primeiro passo é ligar-se à rede local. De seguida, o terminal vai estabelecer uma conexão ao servidor da aplicação web, que corre na estação base-receptora. Uma vez estabelecida a conexão, o terminal entra num ciclo infinito até que seja desligado.</a:t>
            </a:r>
            <a:endParaRPr lang="x-none" altLang="pt-PT" dirty="0"/>
          </a:p>
          <a:p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/>
              <a:t>Cada iteração começa com a leitura do endereço MAC do terminal. De seguida, o terminal vai ver se existe algum cartão de estudante presente. </a:t>
            </a:r>
            <a:endParaRPr lang="x-none" altLang="pt-PT" dirty="0"/>
          </a:p>
          <a:p>
            <a:endParaRPr lang="x-none" altLang="pt-PT" dirty="0"/>
          </a:p>
          <a:p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>
                <a:sym typeface="+mn-ea"/>
              </a:rPr>
              <a:t>Começando pelo cenário em que o cartão não se encontra inserido no terminal, que é o cenário mais provável na realização de questões anónimas, o terminal passa de imediato para a leitura do estado das entradas, que correspondem aos botões. Se algum botão tiver sido premido, ou seja, se o valor das entradas for diferente de zero, o terminal envia uma mensagem HTTP para o servidor com um valor genérico do cartão de estudante, que não corresponde a nenhum aluno, o endereço MAC do terminal e ainda a indicação que qual o botão que foi premido.</a:t>
            </a:r>
            <a:endParaRPr lang="x-none" altLang="pt-PT" dirty="0"/>
          </a:p>
          <a:p>
            <a:endParaRPr lang="x-none" altLang="pt-PT" dirty="0"/>
          </a:p>
          <a:p>
            <a:r>
              <a:rPr lang="x-none" altLang="pt-PT" dirty="0"/>
              <a:t>Caso não seja premido nenhum botão, o programa volta ao início do ciclo.</a:t>
            </a:r>
            <a:endParaRPr lang="x-none" altLang="pt-PT" dirty="0"/>
          </a:p>
          <a:p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>
                <a:sym typeface="+mn-ea"/>
              </a:rPr>
              <a:t>O sistema CLASSQUIZ visa permitir, de uma forma segura, a realização de momentos de avaliação, através de questionários electrónicos, numa sala de aula com um grande número de alunos. Este sistema já vinha a ser desenvolvido há alguns anos e, à data do início deste trabalho, encontrava-se desenvolvido um protótipo do terminal individual. </a:t>
            </a:r>
            <a:endParaRPr lang="x-none" altLang="pt-PT" dirty="0"/>
          </a:p>
          <a:p>
            <a:endParaRPr lang="x-none" altLang="pt-PT" dirty="0"/>
          </a:p>
          <a:p>
            <a:r>
              <a:rPr lang="x-none" altLang="pt-PT" dirty="0"/>
              <a:t>Nessa linha, e aproveitando o trabalho já desenvolvido, os objectivos propostos para esta dissertação consistiam:</a:t>
            </a:r>
            <a:endParaRPr lang="x-none" altLang="pt-PT" dirty="0"/>
          </a:p>
          <a:p>
            <a:r>
              <a:rPr lang="x-none" altLang="pt-PT" dirty="0"/>
              <a:t> - na actualização do hardware e firmware do terminal individual, incluindo a estrutura mecânica do mesmo; </a:t>
            </a:r>
            <a:endParaRPr lang="x-none" altLang="pt-PT" dirty="0"/>
          </a:p>
          <a:p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>
                <a:sym typeface="+mn-ea"/>
              </a:rPr>
              <a:t>Falando agora do cenário em que o cartão de estudante se encontra inserido no terminal, após a leitura do endereço MAC do terminal,</a:t>
            </a:r>
            <a:r>
              <a:rPr lang="x-none" altLang="pt-PT" dirty="0"/>
              <a:t> é feita a leitura do estado das entradas e se algum botão tiver sido premido, é enviada uma mensagem HTTP para o servidor, que contém a identificação única do cartão, o endereço MAC do terminal e a indicação de qual o botão que foi premido.</a:t>
            </a:r>
            <a:endParaRPr lang="x-none" altLang="pt-PT" dirty="0"/>
          </a:p>
          <a:p>
            <a:endParaRPr lang="x-none" altLang="pt-PT" dirty="0"/>
          </a:p>
          <a:p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/>
              <a:t>Uma aplicação web é constituída por duas partes fundamentais: o backend e o frontend.</a:t>
            </a:r>
            <a:endParaRPr lang="x-none" altLang="pt-PT" dirty="0"/>
          </a:p>
          <a:p>
            <a:endParaRPr lang="x-none" altLang="pt-PT" dirty="0"/>
          </a:p>
          <a:p>
            <a:r>
              <a:rPr lang="x-none" altLang="pt-PT" dirty="0"/>
              <a:t>O backend corre no servidor e é responsável por toda a parte lógica da aplicação: trata da informação recebida pelos clientes, que neste caso correspondem ao browser do professor e aos terminais individuais, e responde aos pedidos HTTP recebidos dos mesmos Para além disso, o backend possui uma relação muito íntima com a base de dados, sendo única parte do sistema com acesso directo a ela.</a:t>
            </a:r>
            <a:endParaRPr lang="x-none" altLang="pt-PT" dirty="0"/>
          </a:p>
          <a:p>
            <a:endParaRPr lang="x-none" altLang="pt-PT" dirty="0"/>
          </a:p>
          <a:p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/>
              <a:t>Já o frontend é a parte da aplicação que corre no browser do utilizador, que neste caso é o professor, e corresponde basicamente à interface gráfica da aplicação. O frontend é desenvolvido em três linguagens: HTML, que define a estrutura e organização da página, CSS que define o estilo e aspecto da mesma, e JavaScript, que é uma linguagem que corre no browser do utilizador e permite incorporar alguma lógica nas páginas criadas.</a:t>
            </a:r>
            <a:endParaRPr lang="x-none" altLang="pt-PT" dirty="0"/>
          </a:p>
          <a:p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/>
              <a:t>As principais ferramentas utilizadas no desenvolvimento da aplicação web são o Django, que é uma framework desenvolvida em Python, e é a principal ferramenta utilizada neste trabalho, o MySQL como gestor da base de dados, e o AJAX. O que o AJAX faz, basicamente, é permitir actualizar bocados de uma página, sem ser necessário actualizar a página toda. Um exemplo onde se vê a implementação desta tecnologia no dia-a-dia é no Youtube. Se clicarmos em "gosto", o número de pessoas que gostaram do vídeo que estamos a ver é automaticamente actualizado, sem ser necessário actualizar a página toda. Da mesma forma, se escrevermos um comentário, este aparece de imediato, sem ser necessário actualizar a página.</a:t>
            </a:r>
            <a:endParaRPr lang="x-none" altLang="pt-PT" dirty="0"/>
          </a:p>
          <a:p>
            <a:endParaRPr lang="x-none" altLang="pt-PT" dirty="0"/>
          </a:p>
          <a:p>
            <a:r>
              <a:rPr lang="x-none" altLang="pt-PT" dirty="0"/>
              <a:t>Foram também utilizadas algumas bibliotecas JavaScript, </a:t>
            </a:r>
            <a:r>
              <a:rPr lang="x-none" altLang="pt-PT" dirty="0">
                <a:sym typeface="+mn-ea"/>
              </a:rPr>
              <a:t>de forma a dar mais algumas funcionalidades às páginas, como a</a:t>
            </a:r>
            <a:r>
              <a:rPr lang="x-none" altLang="pt-PT" dirty="0"/>
              <a:t> MathJax, que permite a incorporação de fórmulas matemáticas escritas em formato LATEX nas páginas, ou a JQuery, que permite a incorporação de métodos AJAX.</a:t>
            </a:r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/>
              <a:t>Django é uma framework desenvolvida em Python. Inicialmente desenvolvida para o site do Washington Post, e é utilizada também para outras aplicações como o Youtube ou o Spotify.</a:t>
            </a:r>
            <a:endParaRPr lang="x-none" altLang="pt-PT" dirty="0"/>
          </a:p>
          <a:p>
            <a:endParaRPr lang="x-none" altLang="pt-PT" dirty="0"/>
          </a:p>
          <a:p>
            <a:r>
              <a:rPr lang="x-none" altLang="pt-PT" dirty="0"/>
              <a:t>O Django oferece algumas funcionalidades logo à partida como as contas de utilizadores e encriptação das palavras-chave, e uma página de administração, idêntica à da imagem, que só pode ser acedida por utilizadores com privilégios especiais. De uma forma resumida, a página de administração permite adicionar e apagar registos da base de dados, sem ser necessário recorrer a uma linha de comandos, ou aplicações específicas.</a:t>
            </a:r>
            <a:endParaRPr lang="x-none" altLang="pt-PT" dirty="0"/>
          </a:p>
          <a:p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>
                <a:sym typeface="+mn-ea"/>
              </a:rPr>
              <a:t>Existe uma série de conceitos que é importante introduzir. O primeiro é o Modelo, que corresponde basicamente a uma tabela da base de dados. Depois temos as vistas. Uma vista consite numa função, ou classe, e traduz uma acção lógica da aplicação. Tradicionalmente, uma vista retorna uma página web, mas isto não é sempre verdade, Podem existir vistas que não possuiem nenhuma página associada, como vamos ver mais à frente. Depois temos os Templates, que correspondem aos ficheiros HTML que definem a página que o utilizador vê, e por fim temos os endereços URL, que correspondem aos endereços que introduzimos no browser, e traduzem o caminho para uma vista.</a:t>
            </a:r>
            <a:endParaRPr lang="x-none" altLang="pt-PT" dirty="0">
              <a:sym typeface="+mn-ea"/>
            </a:endParaRPr>
          </a:p>
          <a:p>
            <a:endParaRPr lang="x-none" altLang="pt-PT" dirty="0"/>
          </a:p>
          <a:p>
            <a:r>
              <a:rPr lang="x-none" altLang="pt-PT" dirty="0">
                <a:sym typeface="+mn-ea"/>
              </a:rPr>
              <a:t>Uma vez que uma vista pode ser uma função, e todas as vistas têm um endereço URL associado a si, podemos utilizar esse endereço para evocar uma função a partir do browser, ou de uma outra página.</a:t>
            </a:r>
            <a:endParaRPr lang="x-none" altLang="pt-PT" dirty="0"/>
          </a:p>
          <a:p>
            <a:endParaRPr lang="x-none" altLang="pt-PT" dirty="0"/>
          </a:p>
          <a:p>
            <a:endParaRPr lang="x-none" altLang="pt-PT" dirty="0"/>
          </a:p>
          <a:p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/>
              <a:t>Vou agora explicar os modelos que foram criados e as relações existentes entre si.</a:t>
            </a:r>
            <a:endParaRPr lang="x-none" altLang="pt-PT" dirty="0"/>
          </a:p>
          <a:p>
            <a:endParaRPr lang="x-none" altLang="pt-PT" dirty="0"/>
          </a:p>
          <a:p>
            <a:r>
              <a:rPr lang="x-none" altLang="pt-PT" dirty="0"/>
              <a:t>Na imagem, o modelo User corresponde a um modelo pré-definido, que define as contas de utilizador criadas. Contudo, estas contas de utilizador não oferecem as funcionalidades suficientes para este sistema. </a:t>
            </a:r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/>
              <a:t>Assim, é criado um novo modelo, designado Profile, que acrescenta mais algumas funcionalidades às contas de utilizador. A relação entre as contas de utilizador e os perfis é do tipo 1 para 1, ou seja, cada conta de utilizador está associada a apenas um perfil, e vice-versa. </a:t>
            </a:r>
            <a:endParaRPr lang="x-none" altLang="pt-PT" dirty="0"/>
          </a:p>
          <a:p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/>
              <a:t>Outro modelo existente é o Course, que corresponde às Unidades Curriculares criadas. Uma vez que cada professor pode ser docente de várias disciplinas, e cada disciplina pode ter vários docentes, a relação entre o modelo Profile e Course é do tipo muitos para muitos. Esta relação é estabelecida por via de um modelo intermédio, designado ProfileCourse.</a:t>
            </a:r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/>
              <a:t>Olhando agora para o modelo Quiz, que define as questões criadas, verifica-se que uma questão é definida, entre outros parametros, pela pergunta, opções de resposta, duração, autor e Unidade Curricular. Uma vez que uma questão pode ter apenas um autor, mas cada utilizador pode ser o autor de várias questões, trata-se então de uma relação  do tipo 1 para muitos.</a:t>
            </a:r>
            <a:endParaRPr lang="x-none" altLang="pt-PT" dirty="0"/>
          </a:p>
          <a:p>
            <a:endParaRPr lang="x-none" altLang="pt-PT" dirty="0"/>
          </a:p>
          <a:p>
            <a:r>
              <a:rPr lang="x-none" altLang="pt-PT" dirty="0"/>
              <a:t>A mesma lógica podia ser aplicada à relação entre questões e Unidades Curriculares. No entanto, durante o desenvolvimento da aplicação verificou-se que era mais fácil representar esta relação como sendo do tipo muitos para muitos. Ainda assim, uma vez que só é dada ao utilizador a opção de seleccionar uma Unidade Curricular para cada questão, acaba por se comportar como se de uma relação do tipo 1 para muitos se tratasse.</a:t>
            </a:r>
            <a:endParaRPr lang="x-none" altLang="pt-PT" dirty="0"/>
          </a:p>
          <a:p>
            <a:endParaRPr lang="x-none" altLang="pt-PT" dirty="0"/>
          </a:p>
          <a:p>
            <a:endParaRPr lang="x-none" altLang="pt-PT" dirty="0"/>
          </a:p>
          <a:p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/>
              <a:t> - no desenvolvimento de uma aplicação capaz de gerir os fluxos de informação do sistema, e responsável pelo registo de informação numa base de dados dedicada; </a:t>
            </a:r>
            <a:endParaRPr lang="x-none" altLang="pt-PT" dirty="0"/>
          </a:p>
          <a:p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/>
              <a:t>Outro modelo importante é o da Sessão. Uma vez que uma mesma questão pode ser realizada várias vezes, é necessário criar instâncias dessa questão. Este modelo possui então uma relação do tipo 1 para muitos com o modelo Quiz. </a:t>
            </a:r>
            <a:endParaRPr lang="x-none" altLang="pt-PT" dirty="0"/>
          </a:p>
          <a:p>
            <a:endParaRPr lang="x-none" altLang="pt-PT" dirty="0"/>
          </a:p>
          <a:p>
            <a:endParaRPr lang="x-none" altLang="pt-PT" dirty="0"/>
          </a:p>
          <a:p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/>
              <a:t>Para além disso, existe o modelo Lesson, que serve para agrupar as questões realizadas, permitindo que sejam visualizados os resultados conjuntos de várias questões. Alguns campos importantes do modelo Lesson são o campo que define o autor da lição, qual a resposta dada pelos estudantes que deve ser considerada válida (se a primeira ou a última submetida pelos alunos) e ainda a Unidade Curricular que fica associada à lição. </a:t>
            </a:r>
            <a:endParaRPr lang="x-none" altLang="pt-PT" dirty="0"/>
          </a:p>
          <a:p>
            <a:endParaRPr lang="x-none" altLang="pt-PT" dirty="0"/>
          </a:p>
          <a:p>
            <a:r>
              <a:rPr lang="x-none" altLang="pt-PT" dirty="0"/>
              <a:t>Mais uma vez, a relação entre lições e Unidades Curriculares é do tipo muitos para muitos, mas funciona como se se tratasse de uma relação do tipo 1 para muitos e, por fim, a relação entre o modelo Lesson e o modelo Session é do tipo 1 para muitos, uma vez que uma lição é no fundo um conjunto de sessões.</a:t>
            </a:r>
            <a:endParaRPr lang="x-none" altLang="pt-PT" dirty="0"/>
          </a:p>
          <a:p>
            <a:endParaRPr lang="x-none" altLang="pt-PT" dirty="0"/>
          </a:p>
          <a:p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/>
              <a:t>Aqui temos mais dois modelos: o Results, que é o modelo onde ficam armazenados os resultados das questões, e o LessonStudent, onde ficam armazenados os resultados das lições. </a:t>
            </a:r>
            <a:endParaRPr lang="x-none" altLang="pt-PT" dirty="0"/>
          </a:p>
          <a:p>
            <a:endParaRPr lang="x-none" altLang="pt-PT" dirty="0"/>
          </a:p>
          <a:p>
            <a:r>
              <a:rPr lang="x-none" altLang="pt-PT" dirty="0"/>
              <a:t>A relação existente entre o modelo Session e o modelo Results é então do tipo 1 para muitos e, da mesma forma, a relação entre os modelos Lesson e LessonStudent é também do tipo 1 para muitos.</a:t>
            </a:r>
            <a:endParaRPr lang="x-none" altLang="pt-PT" dirty="0"/>
          </a:p>
          <a:p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/>
              <a:t>Aqui podemos ver os restantes modelos existentes. </a:t>
            </a:r>
            <a:endParaRPr lang="x-none" altLang="pt-PT" dirty="0"/>
          </a:p>
          <a:p>
            <a:endParaRPr lang="x-none" altLang="pt-PT" dirty="0"/>
          </a:p>
          <a:p>
            <a:r>
              <a:rPr lang="x-none" altLang="pt-PT" dirty="0"/>
              <a:t>O modelo Student contém a lista de alunos e a identificação única dos seus cartões de estudante.</a:t>
            </a:r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/>
              <a:t>O modelo Terminal contém o endereço MAC de todos os terminais individuais registados. </a:t>
            </a:r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/>
              <a:t>O modelo Answer corresponde à tabela onde são guardadas as respostas recebidas dos terminais individuais ...</a:t>
            </a:r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/>
              <a:t>... e o modelo AnswerProcessing é semelhante ao Answer, com a diferença que a identificação única do cartão de estudante é substituída pelo número mecanográfico do aluno. </a:t>
            </a:r>
            <a:endParaRPr lang="x-none" altLang="pt-PT" dirty="0"/>
          </a:p>
          <a:p>
            <a:endParaRPr lang="x-none" altLang="pt-PT" dirty="0"/>
          </a:p>
          <a:p>
            <a:r>
              <a:rPr lang="x-none" altLang="pt-PT" dirty="0"/>
              <a:t>O modelo AnswerProcessing existe porque qualquer resposta recebida é guardada imediatamente no modelo Answer. Assim é necessário migrar as respostas para uma tabela intermédia para as poder processar, de forma a evitar que continuem a ser registadas respostas durante o seu processamento. Depois de processadas as respostas, os resultados são armazenados nos modelos Results e LessonStudent vistos anteriormente.</a:t>
            </a:r>
            <a:endParaRPr lang="x-none" altLang="pt-PT" dirty="0"/>
          </a:p>
          <a:p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/>
              <a:t>Olhando agora para as vistas, e começando por aquilo que eu chamo de vistas generalistas, que são as que retornam uma página, tomemos como exemplo a vista detalhada de uma questão. Esta vista é evocada através do endereço URL que está ali descrito, onde 192.168.0.2 é o endereço IP do servidor, que é estático, 8000 é a porta onde o servidor está à escuta, e int:pk corresponde à chave primária da questão.</a:t>
            </a:r>
            <a:endParaRPr lang="x-none" altLang="pt-PT" dirty="0"/>
          </a:p>
          <a:p>
            <a:endParaRPr lang="x-none" altLang="pt-PT" dirty="0"/>
          </a:p>
          <a:p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/>
              <a:t>Ao aceder a este URL, evocamos a vista e esta retorna uma página, que corresponde neste caso ao ficheiro quiz_detail.html. No entanto este ficheiro é apenas um template, e é o mesmo para todas as questões. </a:t>
            </a:r>
            <a:endParaRPr lang="x-none" altLang="pt-PT" dirty="0"/>
          </a:p>
          <a:p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/>
              <a:t>Assim, é necessário retornar também um objecto, ou lista de objectos consoante o caso, que neste caso corresponde ao registo número X do modelo Quiz.</a:t>
            </a:r>
            <a:endParaRPr lang="x-none" altLang="pt-PT" dirty="0"/>
          </a:p>
          <a:p>
            <a:endParaRPr lang="x-none" altLang="pt-PT" dirty="0"/>
          </a:p>
          <a:p>
            <a:r>
              <a:rPr lang="x-none" altLang="pt-PT" dirty="0"/>
              <a:t>Este objecto é obtido através de queries à base de dados, que podem ser mais complexas ou mais simples consoante o caso. Por exemplo, a página principal da aplicação retorna todas as questões das Unidades Curriculares a que o utilizador está associado. Para isso, é necessário primeiro fazer uma query para ver as Unidades Curriculares do utilizador, e depois usar essa informação para fazer uma query ao modelo Quiz, obtendo-se assim uma lista de questões.</a:t>
            </a:r>
            <a:endParaRPr lang="x-none" altLang="pt-PT" dirty="0"/>
          </a:p>
          <a:p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/>
              <a:t> - e por fim na validação da funcionalidade do sistema com pelo menos 5 terminais em simultâneo.</a:t>
            </a:r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/>
              <a:t>Olhando agora para o processo de realização de uma questão, quando o professor faz o display de uma questão e clica no botão Play, o que faz é, por um lado exibe a questão e inicia a contagem do tempo, e por outro evoca a vista start_quiz. Esta vista é evocada através do método AJAX e que, como não tem nenhum template asosciado, pode ser encarado como estando a correr em segundo plano. </a:t>
            </a:r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/>
              <a:t>O que esta vista faz é apagar todos os registos dos modelos Answer e AnswerProcessing, assegurando assim que as tabelas se encontram vazias e que só vão ser processadas as respostas recebidas durante a duração da questão.</a:t>
            </a:r>
            <a:endParaRPr lang="x-none" altLang="pt-PT" dirty="0"/>
          </a:p>
          <a:p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/>
              <a:t>Depois, enquanto o tempo estiver a contar, os alunos respondem à questão através dos seus terminais individuais, enviando uma mensagem para a vista quiz_response, que vai guardar as respostas recebidas no modelo Answer.</a:t>
            </a:r>
            <a:endParaRPr lang="x-none" altLang="pt-PT" dirty="0"/>
          </a:p>
          <a:p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/>
              <a:t>Quando o tempo chegar a zero, é evocada a vista stop_quiz, novamente pelo método AJAX, passando-lhe também a informação sobre a questão que foi realizada, através de uma mensagem em formato JSON. Esta vista começa por fazer a migração dos registos do modelo Answer para o modelo AnswerProcessing, onde as respostas vão ser processadas ...</a:t>
            </a:r>
            <a:endParaRPr lang="x-none" altLang="pt-PT" dirty="0"/>
          </a:p>
          <a:p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/>
              <a:t>... e depois de concluído o processamento das respostas, guarda os resultados nos modelos Results e LessonStudents.</a:t>
            </a:r>
            <a:endParaRPr lang="x-none" altLang="pt-PT" dirty="0"/>
          </a:p>
          <a:p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/>
              <a:t>O processamento das respostas dá-se na vista stop_quiz, que é evocada quando o tempo chega a zero.</a:t>
            </a:r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/>
              <a:t>Depois de migradas as respostas para o modelo AnswerProcessing, é verificada qual a resposta que foi definida como válida na lição activa, se a primeira ou a última submetida pelos alunos.</a:t>
            </a:r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/>
              <a:t>Com base nisso, é feita uma verificação de forma a que apenas exista uma resposta por aluno, apagando todas as outras respostas que esse aluno tenha submetido. No caso de se tratar de uma questão anónima, este passo é ignorado.</a:t>
            </a:r>
            <a:endParaRPr lang="x-none" altLang="pt-PT" dirty="0"/>
          </a:p>
          <a:p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/>
              <a:t>De seguida é verificado se o endereço MAC que veio com a resposta consta da lista de terminais registados, e são apagadas todas as respostas repetidas de cada terminal. Desta forma, apenas passa a existir uma resposta por terminal, que corresponde ao primeiro aluno que o utilizou. Este processo acrescenta uma camada de segurança ao sistema, uma vez que previne que os alunos partilhem terminais durante uma questão.</a:t>
            </a:r>
            <a:endParaRPr lang="x-none" altLang="pt-PT" dirty="0"/>
          </a:p>
          <a:p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/>
              <a:t>Depois são avaliadas as respostas, com base na informação definida aquando da criação da questão ...</a:t>
            </a:r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>
                <a:sym typeface="+mn-ea"/>
              </a:rPr>
              <a:t>Os sistemas de avaliação modernos preconizam um envolvimento contínuo dos alunos.</a:t>
            </a:r>
            <a:endParaRPr lang="x-none" altLang="pt-PT" dirty="0">
              <a:sym typeface="+mn-ea"/>
            </a:endParaRPr>
          </a:p>
          <a:p>
            <a:endParaRPr lang="x-none" altLang="pt-PT" dirty="0"/>
          </a:p>
          <a:p>
            <a:r>
              <a:rPr lang="x-none" altLang="pt-PT" dirty="0">
                <a:sym typeface="+mn-ea"/>
              </a:rPr>
              <a:t>Uma forma de se conseguir envolver os alunos nas aulas é através da existência de momentos de participação e avaliação, como por exemplo, a realização de pequenos questionários.</a:t>
            </a:r>
            <a:endParaRPr lang="x-none" altLang="pt-PT" dirty="0">
              <a:sym typeface="+mn-ea"/>
            </a:endParaRPr>
          </a:p>
          <a:p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/>
              <a:t>...  e é determinado o tempo que o aluno demorou a responder à questão.</a:t>
            </a:r>
            <a:endParaRPr lang="x-none" altLang="pt-PT" dirty="0"/>
          </a:p>
          <a:p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/>
              <a:t>No final são guardados os resultados no modelo Results, onde ficam armazenados os resultados detalhados da questão, e no modelo LessonStudent, onde ficam os resultados acumulados das questões realizadas nessa lição.</a:t>
            </a:r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/>
              <a:t>De forma a testar a implementação e funcionamento do sistema CLASSQUIZ, foram realizadas duas sessões de testes em ambiente realista. </a:t>
            </a:r>
            <a:endParaRPr lang="x-none" altLang="pt-PT" dirty="0"/>
          </a:p>
          <a:p>
            <a:endParaRPr lang="x-none" altLang="pt-PT" dirty="0"/>
          </a:p>
          <a:p>
            <a:r>
              <a:rPr lang="x-none" altLang="pt-PT" dirty="0"/>
              <a:t>A primeira decorreu no laboratório de automação e robótica aqui do departamento, e foram convidados 5 estudantes e 2 professores a participar. A sessão consistiu numa apresentação do trabalho realizado até a data, no qual foram inseridas algumas questões que os participantes deveriam responder, de forma a simular uma sala de aula. Esta sessão permitiu detectar e corrigir alguns erros de funcionamento do sistema, para além de permitr perceber, através de um questionário que foi dado aos estudantes, como é que eles encaram a possibilidade de implementação do sistema numa sala de aula para fins de avaliação. </a:t>
            </a:r>
            <a:endParaRPr lang="x-none" altLang="pt-PT" dirty="0"/>
          </a:p>
          <a:p>
            <a:r>
              <a:rPr lang="x-none" altLang="pt-PT" dirty="0"/>
              <a:t>A resposta obtida foi bastante positiva, contudo, a amostra de alunos não traduz uma turma real, uma vez que se tratavam todos de alunos de dissertação.</a:t>
            </a:r>
            <a:endParaRPr lang="x-none" altLang="pt-PT" dirty="0"/>
          </a:p>
          <a:p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/>
              <a:t>A segunda sessão de testes decorreu no âmbito da Academia de Verão. </a:t>
            </a:r>
            <a:endParaRPr lang="x-none" altLang="pt-PT" dirty="0"/>
          </a:p>
          <a:p>
            <a:endParaRPr lang="x-none" altLang="pt-PT" dirty="0"/>
          </a:p>
          <a:p>
            <a:r>
              <a:rPr lang="x-none" altLang="pt-PT" dirty="0"/>
              <a:t>Nesta sessão foram formados grupos de 3 elementos, com um terminal por grupo, que deveriam responder às questões projectas. Os participantes foram alunos do secundário, e mais uma vez a aceitação foi bastante positiva, tendo existido até algum entusiasmo por parte dos participantes.</a:t>
            </a:r>
            <a:endParaRPr lang="x-none" altLang="pt-PT" dirty="0"/>
          </a:p>
          <a:p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/>
              <a:t>Por fim, foram realizados testes de usabilidade. A aplicação web foi disponibilizada online, e foi pedido a um grupo de professores que testassem a aplicação, criando uma questão, uma lição, e todo o processo necessário para poderem realizar um questionário. Nenhum dos participantes teve dificuldades em realizar as tarefas propostas, mas foram levantadas algumas questões como a centralização do sistema, de forma a permitir a realização de várias questões em simultâneo. </a:t>
            </a:r>
            <a:endParaRPr lang="x-none" altLang="pt-PT" dirty="0"/>
          </a:p>
          <a:p>
            <a:endParaRPr lang="x-none" altLang="pt-PT" dirty="0"/>
          </a:p>
          <a:p>
            <a:r>
              <a:rPr lang="x-none" altLang="pt-PT" dirty="0"/>
              <a:t>É importante referir que os professores apenas tinham acesso à aplicação web, e não aos terminais individuais ou a rede local, pelo que não poderam testar a realização de um questionário.</a:t>
            </a:r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/>
              <a:t>O trabalho realizado esteve ainda em exposição no Forum de Educação e Aprendizagem que decorreu aqui na Universidade de Aveiro, sob a forma de um póster digital, que se pode ver na imagem à direita.</a:t>
            </a:r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/>
              <a:t>Para concluir, considera-se que os objectivos propostos foram cumpridos, ou seja, foi actualizado o firmware existente dos terminais individuais e desenvolvida toda uma nova estrutura mecânica, para além da implementação de um sistema de alimentação.</a:t>
            </a:r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/>
              <a:t>Foi ainda desenvolvida com sucesso uma aplicação capaz de gerir os fluxos de informação e registo na base de dados ...</a:t>
            </a:r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/>
              <a:t>... e por fim foi validada a funcionalidade do sistema em ambiente realista com mais de 5 terminais individuais em simultâneo.</a:t>
            </a:r>
            <a:endParaRPr lang="x-none" altLang="pt-PT" dirty="0"/>
          </a:p>
          <a:p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/>
              <a:t>Quanto a trabalhos futuros, propoe-se uma solução para a centralização do sistema, de forma a permitir a realização de vários questionários em simultâneo, para além da permissão de acesso à aplicação por parte dos alunos, de forma a que possam ver os seus resultados a qualquer instante.</a:t>
            </a:r>
            <a:endParaRPr lang="x-none" altLang="pt-PT" dirty="0"/>
          </a:p>
          <a:p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>
                <a:sym typeface="+mn-ea"/>
              </a:rPr>
              <a:t>O problema é que em aulas com um número elevado de alunos, como é o caso das aulas teóricas, torna-se difícil criar estes momentos de interacção com os estudantes.</a:t>
            </a:r>
            <a:endParaRPr lang="x-none" altLang="pt-PT" dirty="0">
              <a:sym typeface="+mn-ea"/>
            </a:endParaRPr>
          </a:p>
          <a:p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/>
              <a:t>Propoe-se ainda que seja desenvolvida uma forma de sincronizar os relógios internos dos terminais individuais, talvez no início de uma aula ou de X em X minutos, de forma a garantir uma maior precisão nos tempos de resposta, e ainda que os terminais individuias fiquem associados a uma sala de aula, ou que sejam validados no início da aula, de forma a que um aluno não consiga obter o seu endereço MAC com antecedência, e utiliza-lo para enganar o sistema ou impedir que um outro aluno utilize esse terminal para responder a uma questão.</a:t>
            </a:r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x-none" altLang="pt-PT"/>
              <a:t>Obrigado pela vossa atenção.</a:t>
            </a:r>
            <a:endParaRPr lang="x-none" alt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>
                <a:sym typeface="+mn-ea"/>
              </a:rPr>
              <a:t>Surge então a necessidade de recorrer a aplicações e sistemas que permitam a realização de questionários electrónicos, de forma a manter os estudantes envolvidos nas aulas.</a:t>
            </a:r>
            <a:endParaRPr lang="x-none" altLang="pt-PT" dirty="0"/>
          </a:p>
          <a:p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>
                <a:sym typeface="+mn-ea"/>
              </a:rPr>
              <a:t>Existem várias soluções existentes no mercado que permitem a realização de questionários electrónicos. Temos os Sistemas de Gestão de Aprendizagem, como é o caso do Moodle, e outras soluções, como o Kahoot! e o QuizXpress.</a:t>
            </a:r>
            <a:endParaRPr lang="x-none" altLang="pt-PT" dirty="0">
              <a:sym typeface="+mn-ea"/>
            </a:endParaRPr>
          </a:p>
          <a:p>
            <a:endParaRPr lang="x-none" altLang="pt-PT" dirty="0"/>
          </a:p>
          <a:p>
            <a:r>
              <a:rPr lang="x-none" altLang="pt-PT" dirty="0">
                <a:sym typeface="+mn-ea"/>
              </a:rPr>
              <a:t>Os Sistemas de Gestão de Aprendizagem são utilizados há muito tempo nas escolas, principalmente para a partilha de conteúdos relacionados com as Unidades Curriculares, mas podem também ser utilizados para a realização de testes de escolha múltipla online.</a:t>
            </a:r>
            <a:endParaRPr lang="x-none" altLang="pt-PT" dirty="0"/>
          </a:p>
          <a:p>
            <a:r>
              <a:rPr lang="x-none" altLang="pt-PT" dirty="0">
                <a:sym typeface="+mn-ea"/>
              </a:rPr>
              <a:t>O problema é que o sistema de autenticação dos alunos é baseado numa palavra-chave, que pode facilmente ser partilhada entre os estudantes, não havendo assim nenhuma garantia de que quem responde a uma questão é de facto quem diz ser.</a:t>
            </a:r>
            <a:endParaRPr lang="x-none" altLang="pt-PT" dirty="0"/>
          </a:p>
          <a:p>
            <a:r>
              <a:rPr lang="x-none" altLang="pt-PT" dirty="0">
                <a:sym typeface="+mn-ea"/>
              </a:rPr>
              <a:t>Para além disso, não existe forma de restringir a participação nos questionários a um espaço físico delimitado, uma vez que o acesso é realizado através da internet.</a:t>
            </a:r>
            <a:endParaRPr lang="x-none" altLang="pt-PT" dirty="0"/>
          </a:p>
          <a:p>
            <a:endParaRPr lang="x-none" altLang="pt-PT" dirty="0">
              <a:sym typeface="+mn-ea"/>
            </a:endParaRPr>
          </a:p>
          <a:p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altLang="pt-PT" dirty="0">
                <a:sym typeface="+mn-ea"/>
              </a:rPr>
              <a:t>As outras soluções existentes para a realização de inquéritos electrónicos não são criadas com o intuito da avaliação de alunos, pelo que os seus modelos de autenticação são, por norma, menos fiáveis do que os dos Sistemas de Gestão de Aprendizagem.</a:t>
            </a:r>
            <a:endParaRPr lang="x-none" altLang="pt-PT" dirty="0">
              <a:sym typeface="+mn-ea"/>
            </a:endParaRPr>
          </a:p>
          <a:p>
            <a:r>
              <a:rPr lang="x-none" altLang="pt-PT" dirty="0">
                <a:sym typeface="+mn-ea"/>
              </a:rPr>
              <a:t>Em contrapartida, estes sistemas permitem, de certa forma, restringir o acesso a um espaço físico delimitado. </a:t>
            </a:r>
            <a:endParaRPr lang="x-none" altLang="pt-PT" dirty="0"/>
          </a:p>
          <a:p>
            <a:r>
              <a:rPr lang="x-none" altLang="pt-PT" dirty="0">
                <a:sym typeface="+mn-ea"/>
              </a:rPr>
              <a:t>No caso do Kahoot!, é possível emitir uma senha no momento da realização de um questionário, que só será disponibilizada aos alunos presentes na aula, e no caso do QuizXpress é necessária a utilização de terminais proprietários para se poder responder às questões colocadas.</a:t>
            </a:r>
            <a:endParaRPr lang="x-none" altLang="pt-PT" dirty="0">
              <a:sym typeface="+mn-ea"/>
            </a:endParaRPr>
          </a:p>
          <a:p>
            <a:endParaRPr lang="x-none" altLang="pt-PT" dirty="0">
              <a:sym typeface="+mn-ea"/>
            </a:endParaRPr>
          </a:p>
          <a:p>
            <a:r>
              <a:rPr lang="x-none" altLang="pt-PT" dirty="0">
                <a:sym typeface="+mn-ea"/>
              </a:rPr>
              <a:t>Resumindo, estas soluções não são válidas para a realização de momentos de avaliação numa sala de aula com um grande número de alunos, por causa do seu fraco modelo de autenticação. </a:t>
            </a:r>
            <a:endParaRPr lang="x-none" altLang="pt-PT" dirty="0"/>
          </a:p>
          <a:p>
            <a:r>
              <a:rPr lang="x-none" altLang="pt-PT" dirty="0">
                <a:sym typeface="+mn-ea"/>
              </a:rPr>
              <a:t>O sistema CLASSQUIZ surge então como uma solução para este problema, oferecendo um sistema robusto de autenticação dos alunos, ao mesmo tempo que limita a participação nos inquéritos realizados a um espação físico devidamente delimitado, como uma sala de aula.</a:t>
            </a:r>
            <a:endParaRPr lang="x-none" altLang="pt-PT" dirty="0"/>
          </a:p>
          <a:p>
            <a:endParaRPr lang="x-none" altLang="pt-PT" dirty="0">
              <a:sym typeface="+mn-ea"/>
            </a:endParaRPr>
          </a:p>
          <a:p>
            <a:endParaRPr lang="x-none" alt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BC88-38B4-476E-8C8D-BF0BAD7E3E9F}" type="slidenum">
              <a:rPr lang="pt-PT" smtClean="0"/>
            </a:fld>
            <a:endParaRPr lang="pt-P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do subtítulo do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F36AD-8343-42DE-BCC0-A70FD86735E4}" type="datetimeFigureOut">
              <a:rPr lang="pt-PT" smtClean="0"/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889AA-B0F4-4A9E-9740-4C00CE3E808E}" type="slidenum">
              <a:rPr lang="pt-PT" smtClean="0"/>
            </a:fld>
            <a:endParaRPr lang="pt-P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  <a:endParaRPr lang="pt-PT"/>
          </a:p>
          <a:p>
            <a:pPr lvl="1"/>
            <a:r>
              <a:rPr lang="pt-PT"/>
              <a:t>Segundo nível</a:t>
            </a:r>
            <a:endParaRPr lang="pt-PT"/>
          </a:p>
          <a:p>
            <a:pPr lvl="2"/>
            <a:r>
              <a:rPr lang="pt-PT"/>
              <a:t>Terceiro nível</a:t>
            </a:r>
            <a:endParaRPr lang="pt-PT"/>
          </a:p>
          <a:p>
            <a:pPr lvl="3"/>
            <a:r>
              <a:rPr lang="pt-PT"/>
              <a:t>Quarto nível</a:t>
            </a:r>
            <a:endParaRPr lang="pt-PT"/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F36AD-8343-42DE-BCC0-A70FD86735E4}" type="datetimeFigureOut">
              <a:rPr lang="pt-PT" smtClean="0"/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889AA-B0F4-4A9E-9740-4C00CE3E808E}" type="slidenum">
              <a:rPr lang="pt-PT" smtClean="0"/>
            </a:fld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  <a:endParaRPr lang="pt-PT"/>
          </a:p>
          <a:p>
            <a:pPr lvl="1"/>
            <a:r>
              <a:rPr lang="pt-PT"/>
              <a:t>Segundo nível</a:t>
            </a:r>
            <a:endParaRPr lang="pt-PT"/>
          </a:p>
          <a:p>
            <a:pPr lvl="2"/>
            <a:r>
              <a:rPr lang="pt-PT"/>
              <a:t>Terceiro nível</a:t>
            </a:r>
            <a:endParaRPr lang="pt-PT"/>
          </a:p>
          <a:p>
            <a:pPr lvl="3"/>
            <a:r>
              <a:rPr lang="pt-PT"/>
              <a:t>Quarto nível</a:t>
            </a:r>
            <a:endParaRPr lang="pt-PT"/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F36AD-8343-42DE-BCC0-A70FD86735E4}" type="datetimeFigureOut">
              <a:rPr lang="pt-PT" smtClean="0"/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889AA-B0F4-4A9E-9740-4C00CE3E808E}" type="slidenum">
              <a:rPr lang="pt-PT" smtClean="0"/>
            </a:fld>
            <a:endParaRPr 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  <a:endParaRPr lang="pt-PT"/>
          </a:p>
          <a:p>
            <a:pPr lvl="1"/>
            <a:r>
              <a:rPr lang="pt-PT"/>
              <a:t>Segundo nível</a:t>
            </a:r>
            <a:endParaRPr lang="pt-PT"/>
          </a:p>
          <a:p>
            <a:pPr lvl="2"/>
            <a:r>
              <a:rPr lang="pt-PT"/>
              <a:t>Terceiro nível</a:t>
            </a:r>
            <a:endParaRPr lang="pt-PT"/>
          </a:p>
          <a:p>
            <a:pPr lvl="3"/>
            <a:r>
              <a:rPr lang="pt-PT"/>
              <a:t>Quarto nível</a:t>
            </a:r>
            <a:endParaRPr lang="pt-PT"/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F36AD-8343-42DE-BCC0-A70FD86735E4}" type="datetimeFigureOut">
              <a:rPr lang="pt-PT" smtClean="0"/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889AA-B0F4-4A9E-9740-4C00CE3E808E}" type="slidenum">
              <a:rPr lang="pt-PT" smtClean="0"/>
            </a:fld>
            <a:endParaRPr lang="pt-P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F36AD-8343-42DE-BCC0-A70FD86735E4}" type="datetimeFigureOut">
              <a:rPr lang="pt-PT" smtClean="0"/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889AA-B0F4-4A9E-9740-4C00CE3E808E}" type="slidenum">
              <a:rPr lang="pt-PT" smtClean="0"/>
            </a:fld>
            <a:endParaRPr lang="pt-P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  <a:endParaRPr lang="pt-PT"/>
          </a:p>
          <a:p>
            <a:pPr lvl="1"/>
            <a:r>
              <a:rPr lang="pt-PT"/>
              <a:t>Segundo nível</a:t>
            </a:r>
            <a:endParaRPr lang="pt-PT"/>
          </a:p>
          <a:p>
            <a:pPr lvl="2"/>
            <a:r>
              <a:rPr lang="pt-PT"/>
              <a:t>Terceiro nível</a:t>
            </a:r>
            <a:endParaRPr lang="pt-PT"/>
          </a:p>
          <a:p>
            <a:pPr lvl="3"/>
            <a:r>
              <a:rPr lang="pt-PT"/>
              <a:t>Quarto nível</a:t>
            </a:r>
            <a:endParaRPr lang="pt-PT"/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  <a:endParaRPr lang="pt-PT"/>
          </a:p>
          <a:p>
            <a:pPr lvl="1"/>
            <a:r>
              <a:rPr lang="pt-PT"/>
              <a:t>Segundo nível</a:t>
            </a:r>
            <a:endParaRPr lang="pt-PT"/>
          </a:p>
          <a:p>
            <a:pPr lvl="2"/>
            <a:r>
              <a:rPr lang="pt-PT"/>
              <a:t>Terceiro nível</a:t>
            </a:r>
            <a:endParaRPr lang="pt-PT"/>
          </a:p>
          <a:p>
            <a:pPr lvl="3"/>
            <a:r>
              <a:rPr lang="pt-PT"/>
              <a:t>Quarto nível</a:t>
            </a:r>
            <a:endParaRPr lang="pt-PT"/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F36AD-8343-42DE-BCC0-A70FD86735E4}" type="datetimeFigureOut">
              <a:rPr lang="pt-PT" smtClean="0"/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889AA-B0F4-4A9E-9740-4C00CE3E808E}" type="slidenum">
              <a:rPr lang="pt-PT" smtClean="0"/>
            </a:fld>
            <a:endParaRPr lang="pt-P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  <a:endParaRPr lang="pt-PT"/>
          </a:p>
          <a:p>
            <a:pPr lvl="1"/>
            <a:r>
              <a:rPr lang="pt-PT"/>
              <a:t>Segundo nível</a:t>
            </a:r>
            <a:endParaRPr lang="pt-PT"/>
          </a:p>
          <a:p>
            <a:pPr lvl="2"/>
            <a:r>
              <a:rPr lang="pt-PT"/>
              <a:t>Terceiro nível</a:t>
            </a:r>
            <a:endParaRPr lang="pt-PT"/>
          </a:p>
          <a:p>
            <a:pPr lvl="3"/>
            <a:r>
              <a:rPr lang="pt-PT"/>
              <a:t>Quarto nível</a:t>
            </a:r>
            <a:endParaRPr lang="pt-PT"/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  <a:endParaRPr lang="pt-PT"/>
          </a:p>
          <a:p>
            <a:pPr lvl="1"/>
            <a:r>
              <a:rPr lang="pt-PT"/>
              <a:t>Segundo nível</a:t>
            </a:r>
            <a:endParaRPr lang="pt-PT"/>
          </a:p>
          <a:p>
            <a:pPr lvl="2"/>
            <a:r>
              <a:rPr lang="pt-PT"/>
              <a:t>Terceiro nível</a:t>
            </a:r>
            <a:endParaRPr lang="pt-PT"/>
          </a:p>
          <a:p>
            <a:pPr lvl="3"/>
            <a:r>
              <a:rPr lang="pt-PT"/>
              <a:t>Quarto nível</a:t>
            </a:r>
            <a:endParaRPr lang="pt-PT"/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F36AD-8343-42DE-BCC0-A70FD86735E4}" type="datetimeFigureOut">
              <a:rPr lang="pt-PT" smtClean="0"/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889AA-B0F4-4A9E-9740-4C00CE3E808E}" type="slidenum">
              <a:rPr lang="pt-PT" smtClean="0"/>
            </a:fld>
            <a:endParaRPr lang="pt-P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F36AD-8343-42DE-BCC0-A70FD86735E4}" type="datetimeFigureOut">
              <a:rPr lang="pt-PT" smtClean="0"/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889AA-B0F4-4A9E-9740-4C00CE3E808E}" type="slidenum">
              <a:rPr lang="pt-PT" smtClean="0"/>
            </a:fld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F36AD-8343-42DE-BCC0-A70FD86735E4}" type="datetimeFigureOut">
              <a:rPr lang="pt-PT" smtClean="0"/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889AA-B0F4-4A9E-9740-4C00CE3E808E}" type="slidenum">
              <a:rPr lang="pt-PT" smtClean="0"/>
            </a:fld>
            <a:endParaRPr lang="pt-P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Editar os estilos de texto do Modelo Global</a:t>
            </a:r>
            <a:endParaRPr lang="pt-PT"/>
          </a:p>
          <a:p>
            <a:pPr lvl="1"/>
            <a:r>
              <a:rPr lang="pt-PT"/>
              <a:t>Segundo nível</a:t>
            </a:r>
            <a:endParaRPr lang="pt-PT"/>
          </a:p>
          <a:p>
            <a:pPr lvl="2"/>
            <a:r>
              <a:rPr lang="pt-PT"/>
              <a:t>Terceiro nível</a:t>
            </a:r>
            <a:endParaRPr lang="pt-PT"/>
          </a:p>
          <a:p>
            <a:pPr lvl="3"/>
            <a:r>
              <a:rPr lang="pt-PT"/>
              <a:t>Quarto nível</a:t>
            </a:r>
            <a:endParaRPr lang="pt-PT"/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F36AD-8343-42DE-BCC0-A70FD86735E4}" type="datetimeFigureOut">
              <a:rPr lang="pt-PT" smtClean="0"/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889AA-B0F4-4A9E-9740-4C00CE3E808E}" type="slidenum">
              <a:rPr lang="pt-PT" smtClean="0"/>
            </a:fld>
            <a:endParaRPr lang="pt-P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F36AD-8343-42DE-BCC0-A70FD86735E4}" type="datetimeFigureOut">
              <a:rPr lang="pt-PT" smtClean="0"/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889AA-B0F4-4A9E-9740-4C00CE3E808E}" type="slidenum">
              <a:rPr lang="pt-PT" smtClean="0"/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  <a:endParaRPr lang="pt-PT"/>
          </a:p>
          <a:p>
            <a:pPr lvl="1"/>
            <a:r>
              <a:rPr lang="pt-PT"/>
              <a:t>Segundo nível</a:t>
            </a:r>
            <a:endParaRPr lang="pt-PT"/>
          </a:p>
          <a:p>
            <a:pPr lvl="2"/>
            <a:r>
              <a:rPr lang="pt-PT"/>
              <a:t>Terceiro nível</a:t>
            </a:r>
            <a:endParaRPr lang="pt-PT"/>
          </a:p>
          <a:p>
            <a:pPr lvl="3"/>
            <a:r>
              <a:rPr lang="pt-PT"/>
              <a:t>Quarto nível</a:t>
            </a:r>
            <a:endParaRPr lang="pt-PT"/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F36AD-8343-42DE-BCC0-A70FD86735E4}" type="datetimeFigureOut">
              <a:rPr lang="pt-PT" smtClean="0"/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889AA-B0F4-4A9E-9740-4C00CE3E808E}" type="slidenum">
              <a:rPr lang="pt-PT" smtClean="0"/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8060402020202020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2.png"/><Relationship Id="rId1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4.png"/><Relationship Id="rId1" Type="http://schemas.openxmlformats.org/officeDocument/2006/relationships/image" Target="../media/image83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8.png"/><Relationship Id="rId1" Type="http://schemas.openxmlformats.org/officeDocument/2006/relationships/image" Target="../media/image87.pn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0.png"/><Relationship Id="rId1" Type="http://schemas.openxmlformats.org/officeDocument/2006/relationships/image" Target="../media/image89.pn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2.png"/><Relationship Id="rId1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4.png"/><Relationship Id="rId1" Type="http://schemas.openxmlformats.org/officeDocument/2006/relationships/image" Target="../media/image93.pn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6.png"/><Relationship Id="rId1" Type="http://schemas.openxmlformats.org/officeDocument/2006/relationships/image" Target="../media/image95.png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8.jpeg"/><Relationship Id="rId1" Type="http://schemas.openxmlformats.org/officeDocument/2006/relationships/image" Target="../media/image97.png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0.GIF"/><Relationship Id="rId1" Type="http://schemas.openxmlformats.org/officeDocument/2006/relationships/image" Target="../media/image99.png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2.GIF"/><Relationship Id="rId1" Type="http://schemas.openxmlformats.org/officeDocument/2006/relationships/image" Target="../media/image101.png"/></Relationships>
</file>

<file path=ppt/slides/_rels/slide5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06.GIF"/><Relationship Id="rId3" Type="http://schemas.openxmlformats.org/officeDocument/2006/relationships/image" Target="../media/image105.GIF"/><Relationship Id="rId2" Type="http://schemas.openxmlformats.org/officeDocument/2006/relationships/image" Target="../media/image104.png"/><Relationship Id="rId1" Type="http://schemas.openxmlformats.org/officeDocument/2006/relationships/image" Target="../media/image103.png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8.png"/><Relationship Id="rId1" Type="http://schemas.openxmlformats.org/officeDocument/2006/relationships/image" Target="../media/image107.png"/></Relationships>
</file>

<file path=ppt/slides/_rels/slide5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image" Target="../media/image109.png"/></Relationships>
</file>

<file path=ppt/slides/_rels/slide5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8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15.png"/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image" Target="../media/image112.png"/></Relationships>
</file>

<file path=ppt/slides/_rels/slide5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9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19.png"/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image" Target="../media/image1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0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3.png"/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image" Target="../media/image12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_watermark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84665" y="2687320"/>
            <a:ext cx="3194050" cy="319405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125730" y="1802130"/>
            <a:ext cx="12407265" cy="1233805"/>
          </a:xfrm>
        </p:spPr>
        <p:txBody>
          <a:bodyPr/>
          <a:lstStyle/>
          <a:p>
            <a:r>
              <a:rPr lang="x-none" sz="3200" dirty="0">
                <a:latin typeface="Cabin" charset="0"/>
              </a:rPr>
              <a:t>Desenvolvimento e implementação em contexto realista do sistema </a:t>
            </a:r>
            <a:r>
              <a:rPr lang="x-none" sz="4000" b="1" dirty="0">
                <a:latin typeface="Cabin" charset="0"/>
              </a:rPr>
              <a:t>CLASSQUIZ</a:t>
            </a:r>
            <a:endParaRPr lang="x-none" sz="4000" b="1" dirty="0">
              <a:latin typeface="Cabin" charset="0"/>
            </a:endParaRPr>
          </a:p>
        </p:txBody>
      </p:sp>
      <p:sp>
        <p:nvSpPr>
          <p:cNvPr id="12" name="Título 1"/>
          <p:cNvSpPr txBox="1"/>
          <p:nvPr/>
        </p:nvSpPr>
        <p:spPr>
          <a:xfrm>
            <a:off x="3644654" y="295777"/>
            <a:ext cx="5069632" cy="540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x-none" altLang="pt-PT" sz="2500" dirty="0">
              <a:solidFill>
                <a:schemeClr val="bg1"/>
              </a:solidFill>
              <a:latin typeface="Cabin" charset="0"/>
            </a:endParaRPr>
          </a:p>
        </p:txBody>
      </p:sp>
      <p:sp>
        <p:nvSpPr>
          <p:cNvPr id="13" name="Título 1"/>
          <p:cNvSpPr txBox="1"/>
          <p:nvPr/>
        </p:nvSpPr>
        <p:spPr>
          <a:xfrm>
            <a:off x="4927447" y="5935669"/>
            <a:ext cx="2355456" cy="4548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1400" dirty="0">
                <a:latin typeface="Cabin" charset="0"/>
              </a:rPr>
              <a:t>Universidade de Aveiro</a:t>
            </a:r>
            <a:endParaRPr lang="pt-PT" sz="1400" dirty="0">
              <a:latin typeface="Cabin" charset="0"/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1" t="5059" r="73350" b="2078"/>
          <a:stretch>
            <a:fillRect/>
          </a:stretch>
        </p:blipFill>
        <p:spPr>
          <a:xfrm>
            <a:off x="5924355" y="5719083"/>
            <a:ext cx="361639" cy="363224"/>
          </a:xfrm>
          <a:prstGeom prst="rect">
            <a:avLst/>
          </a:prstGeom>
        </p:spPr>
      </p:pic>
      <p:sp>
        <p:nvSpPr>
          <p:cNvPr id="19" name="Título 1"/>
          <p:cNvSpPr txBox="1"/>
          <p:nvPr/>
        </p:nvSpPr>
        <p:spPr>
          <a:xfrm>
            <a:off x="9941773" y="6390835"/>
            <a:ext cx="2097308" cy="3508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60000"/>
              </a:lnSpc>
            </a:pPr>
            <a:r>
              <a:rPr lang="x-none" b="1">
                <a:latin typeface="Cabin" charset="0"/>
              </a:rPr>
              <a:t>Orientador</a:t>
            </a:r>
            <a:r>
              <a:rPr lang="x-none">
                <a:latin typeface="Cabin" charset="0"/>
              </a:rPr>
              <a:t>:</a:t>
            </a:r>
            <a:endParaRPr lang="x-none">
              <a:latin typeface="Cabin" charset="0"/>
            </a:endParaRPr>
          </a:p>
          <a:p>
            <a:pPr algn="l">
              <a:lnSpc>
                <a:spcPct val="60000"/>
              </a:lnSpc>
            </a:pPr>
            <a:endParaRPr lang="x-none">
              <a:latin typeface="Cabin" charset="0"/>
            </a:endParaRPr>
          </a:p>
          <a:p>
            <a:pPr algn="l">
              <a:lnSpc>
                <a:spcPct val="60000"/>
              </a:lnSpc>
            </a:pPr>
            <a:r>
              <a:rPr lang="x-none">
                <a:latin typeface="Cabin" charset="0"/>
              </a:rPr>
              <a:t>Vítor Santos</a:t>
            </a:r>
            <a:endParaRPr lang="x-none">
              <a:latin typeface="Cabin" charset="0"/>
            </a:endParaRPr>
          </a:p>
        </p:txBody>
      </p:sp>
      <p:sp>
        <p:nvSpPr>
          <p:cNvPr id="21" name="Título 1"/>
          <p:cNvSpPr txBox="1"/>
          <p:nvPr/>
        </p:nvSpPr>
        <p:spPr>
          <a:xfrm>
            <a:off x="5085094" y="6293549"/>
            <a:ext cx="2097308" cy="35084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1400" dirty="0">
                <a:latin typeface="Cabin" charset="0"/>
              </a:rPr>
              <a:t>201</a:t>
            </a:r>
            <a:r>
              <a:rPr lang="x-none" altLang="pt-PT" sz="1400" dirty="0">
                <a:latin typeface="Cabin" charset="0"/>
              </a:rPr>
              <a:t>8</a:t>
            </a:r>
            <a:r>
              <a:rPr lang="pt-PT" sz="1400" dirty="0">
                <a:latin typeface="Cabin" charset="0"/>
              </a:rPr>
              <a:t>/201</a:t>
            </a:r>
            <a:r>
              <a:rPr lang="x-none" altLang="pt-PT" sz="1400" dirty="0">
                <a:latin typeface="Cabin" charset="0"/>
              </a:rPr>
              <a:t>9</a:t>
            </a:r>
            <a:endParaRPr lang="x-none" altLang="pt-PT" sz="1400" dirty="0">
              <a:latin typeface="Cabin" charset="0"/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307553" y="6058730"/>
            <a:ext cx="2097308" cy="3508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>
                <a:latin typeface="Cabin" charset="0"/>
              </a:rPr>
              <a:t>João Moreira</a:t>
            </a:r>
            <a:endParaRPr lang="x-none">
              <a:latin typeface="Cabin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ag5_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29600" y="856800"/>
            <a:ext cx="6627016" cy="5623200"/>
          </a:xfrm>
          <a:prstGeom prst="rect">
            <a:avLst/>
          </a:prstGeom>
        </p:spPr>
      </p:pic>
      <p:sp>
        <p:nvSpPr>
          <p:cNvPr id="4" name="CaixaDeTexto 9"/>
          <p:cNvSpPr txBox="1"/>
          <p:nvPr/>
        </p:nvSpPr>
        <p:spPr>
          <a:xfrm>
            <a:off x="-26035" y="795655"/>
            <a:ext cx="12228195" cy="29718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Componentes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742950" lvl="1" indent="-28575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 Estação base-receptora </a:t>
            </a:r>
            <a:r>
              <a:rPr lang="x-none" altLang="pt-PT" sz="1600" dirty="0">
                <a:latin typeface="Cabin" charset="0"/>
                <a:sym typeface="+mn-ea"/>
              </a:rPr>
              <a:t>(servidor </a:t>
            </a:r>
            <a:r>
              <a:rPr lang="x-none" altLang="pt-PT" sz="1600" i="1" dirty="0">
                <a:latin typeface="Cabin" charset="0"/>
                <a:sym typeface="+mn-ea"/>
              </a:rPr>
              <a:t>web</a:t>
            </a:r>
            <a:r>
              <a:rPr lang="x-none" altLang="pt-PT" sz="1600" dirty="0">
                <a:latin typeface="Cabin" charset="0"/>
                <a:sym typeface="+mn-ea"/>
              </a:rPr>
              <a:t> + base de dados)</a:t>
            </a:r>
            <a:endParaRPr lang="x-none" altLang="pt-PT" sz="1600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i="1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pt-PT" dirty="0">
              <a:latin typeface="Cabin" charset="0"/>
            </a:endParaRPr>
          </a:p>
        </p:txBody>
      </p:sp>
      <p:pic>
        <p:nvPicPr>
          <p:cNvPr id="5" name="Picture 4" descr="backend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" y="4445"/>
            <a:ext cx="789305" cy="76962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1905" y="-128905"/>
            <a:ext cx="12214225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Título 1"/>
          <p:cNvSpPr txBox="1"/>
          <p:nvPr/>
        </p:nvSpPr>
        <p:spPr>
          <a:xfrm>
            <a:off x="3644654" y="106547"/>
            <a:ext cx="5069632" cy="5405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  <a:sym typeface="+mn-ea"/>
              </a:rPr>
              <a:t>Solução Proposta</a:t>
            </a:r>
            <a:endParaRPr lang="x-none" altLang="pt-PT" sz="3200" dirty="0">
              <a:solidFill>
                <a:schemeClr val="bg1"/>
              </a:solidFill>
              <a:latin typeface="Cabin" charset="0"/>
              <a:sym typeface="+mn-ea"/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 5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ag5_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29600" y="856800"/>
            <a:ext cx="6627016" cy="5623200"/>
          </a:xfrm>
          <a:prstGeom prst="rect">
            <a:avLst/>
          </a:prstGeom>
        </p:spPr>
      </p:pic>
      <p:sp>
        <p:nvSpPr>
          <p:cNvPr id="4" name="CaixaDeTexto 9"/>
          <p:cNvSpPr txBox="1"/>
          <p:nvPr/>
        </p:nvSpPr>
        <p:spPr>
          <a:xfrm>
            <a:off x="-26035" y="795655"/>
            <a:ext cx="12228195" cy="33832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Componentes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742950" lvl="1" indent="-28575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 Estação base-receptora </a:t>
            </a:r>
            <a:r>
              <a:rPr lang="x-none" altLang="pt-PT" sz="1600" dirty="0">
                <a:latin typeface="Cabin" charset="0"/>
                <a:sym typeface="+mn-ea"/>
              </a:rPr>
              <a:t>(servidor </a:t>
            </a:r>
            <a:r>
              <a:rPr lang="x-none" altLang="pt-PT" sz="1600" i="1" dirty="0">
                <a:latin typeface="Cabin" charset="0"/>
                <a:sym typeface="+mn-ea"/>
              </a:rPr>
              <a:t>web</a:t>
            </a:r>
            <a:r>
              <a:rPr lang="x-none" altLang="pt-PT" sz="1600" dirty="0">
                <a:latin typeface="Cabin" charset="0"/>
                <a:sym typeface="+mn-ea"/>
              </a:rPr>
              <a:t> + base de dados)</a:t>
            </a:r>
            <a:endParaRPr lang="x-none" altLang="pt-PT" sz="1600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    </a:t>
            </a:r>
            <a:r>
              <a:rPr lang="x-none" altLang="pt-PT" i="1" dirty="0">
                <a:latin typeface="Cabin" charset="0"/>
                <a:sym typeface="+mn-ea"/>
              </a:rPr>
              <a:t>Software </a:t>
            </a:r>
            <a:r>
              <a:rPr lang="x-none" altLang="pt-PT" dirty="0">
                <a:latin typeface="Cabin" charset="0"/>
                <a:sym typeface="+mn-ea"/>
              </a:rPr>
              <a:t>dedicado</a:t>
            </a:r>
            <a:r>
              <a:rPr lang="x-none" altLang="pt-PT" i="1" dirty="0">
                <a:latin typeface="Cabin" charset="0"/>
                <a:sym typeface="+mn-ea"/>
              </a:rPr>
              <a:t> </a:t>
            </a:r>
            <a:r>
              <a:rPr lang="x-none" altLang="pt-PT" sz="1600" dirty="0">
                <a:latin typeface="Cabin" charset="0"/>
                <a:sym typeface="+mn-ea"/>
              </a:rPr>
              <a:t>(aplicação </a:t>
            </a:r>
            <a:r>
              <a:rPr lang="x-none" altLang="pt-PT" sz="1600" i="1" dirty="0">
                <a:latin typeface="Cabin" charset="0"/>
                <a:sym typeface="+mn-ea"/>
              </a:rPr>
              <a:t>web</a:t>
            </a:r>
            <a:r>
              <a:rPr lang="x-none" altLang="pt-PT" sz="1600" dirty="0">
                <a:latin typeface="Cabin" charset="0"/>
                <a:sym typeface="+mn-ea"/>
              </a:rPr>
              <a:t>)</a:t>
            </a:r>
            <a:endParaRPr lang="x-none" altLang="pt-PT" sz="1600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i="1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pt-PT" dirty="0">
              <a:latin typeface="Cabin" charset="0"/>
            </a:endParaRPr>
          </a:p>
        </p:txBody>
      </p:sp>
      <p:pic>
        <p:nvPicPr>
          <p:cNvPr id="5" name="Picture 4" descr="backend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" y="4445"/>
            <a:ext cx="789305" cy="76962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1905" y="-128905"/>
            <a:ext cx="12214225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Título 1"/>
          <p:cNvSpPr txBox="1"/>
          <p:nvPr/>
        </p:nvSpPr>
        <p:spPr>
          <a:xfrm>
            <a:off x="3644654" y="106547"/>
            <a:ext cx="5069632" cy="5405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  <a:sym typeface="+mn-ea"/>
              </a:rPr>
              <a:t>Solução Proposta</a:t>
            </a:r>
            <a:endParaRPr lang="x-none" altLang="pt-PT" sz="3200" dirty="0">
              <a:solidFill>
                <a:schemeClr val="bg1"/>
              </a:solidFill>
              <a:latin typeface="Cabin" charset="0"/>
              <a:sym typeface="+mn-ea"/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 5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ag5_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29600" y="856800"/>
            <a:ext cx="6627016" cy="5623200"/>
          </a:xfrm>
          <a:prstGeom prst="rect">
            <a:avLst/>
          </a:prstGeom>
        </p:spPr>
      </p:pic>
      <p:sp>
        <p:nvSpPr>
          <p:cNvPr id="4" name="CaixaDeTexto 9"/>
          <p:cNvSpPr txBox="1"/>
          <p:nvPr/>
        </p:nvSpPr>
        <p:spPr>
          <a:xfrm>
            <a:off x="-26035" y="795655"/>
            <a:ext cx="12228195" cy="34290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Componentes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742950" lvl="1" indent="-28575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 Estação base-receptora </a:t>
            </a:r>
            <a:r>
              <a:rPr lang="x-none" altLang="pt-PT" sz="1600" dirty="0">
                <a:latin typeface="Cabin" charset="0"/>
                <a:sym typeface="+mn-ea"/>
              </a:rPr>
              <a:t>(servidor </a:t>
            </a:r>
            <a:r>
              <a:rPr lang="x-none" altLang="pt-PT" sz="1600" i="1" dirty="0">
                <a:latin typeface="Cabin" charset="0"/>
                <a:sym typeface="+mn-ea"/>
              </a:rPr>
              <a:t>web</a:t>
            </a:r>
            <a:r>
              <a:rPr lang="x-none" altLang="pt-PT" sz="1600" dirty="0">
                <a:latin typeface="Cabin" charset="0"/>
                <a:sym typeface="+mn-ea"/>
              </a:rPr>
              <a:t> + base de dados)</a:t>
            </a:r>
            <a:endParaRPr lang="x-none" altLang="pt-PT" sz="1600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    </a:t>
            </a:r>
            <a:r>
              <a:rPr lang="x-none" altLang="pt-PT" i="1" dirty="0">
                <a:latin typeface="Cabin" charset="0"/>
                <a:sym typeface="+mn-ea"/>
              </a:rPr>
              <a:t>Software </a:t>
            </a:r>
            <a:r>
              <a:rPr lang="x-none" altLang="pt-PT" dirty="0">
                <a:latin typeface="Cabin" charset="0"/>
                <a:sym typeface="+mn-ea"/>
              </a:rPr>
              <a:t>dedicado</a:t>
            </a:r>
            <a:r>
              <a:rPr lang="x-none" altLang="pt-PT" i="1" dirty="0">
                <a:latin typeface="Cabin" charset="0"/>
                <a:sym typeface="+mn-ea"/>
              </a:rPr>
              <a:t> </a:t>
            </a:r>
            <a:r>
              <a:rPr lang="x-none" altLang="pt-PT" sz="1600" dirty="0">
                <a:latin typeface="Cabin" charset="0"/>
                <a:sym typeface="+mn-ea"/>
              </a:rPr>
              <a:t>(aplicação </a:t>
            </a:r>
            <a:r>
              <a:rPr lang="x-none" altLang="pt-PT" sz="1600" i="1" dirty="0">
                <a:latin typeface="Cabin" charset="0"/>
                <a:sym typeface="+mn-ea"/>
              </a:rPr>
              <a:t>web</a:t>
            </a:r>
            <a:r>
              <a:rPr lang="x-none" altLang="pt-PT" sz="1600" dirty="0">
                <a:latin typeface="Cabin" charset="0"/>
                <a:sym typeface="+mn-ea"/>
              </a:rPr>
              <a:t>)</a:t>
            </a:r>
            <a:endParaRPr lang="x-none" altLang="pt-PT" sz="1600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    Terminais individuais </a:t>
            </a:r>
            <a:r>
              <a:rPr lang="x-none" altLang="pt-PT" sz="1600" dirty="0">
                <a:latin typeface="Cabin" charset="0"/>
                <a:sym typeface="+mn-ea"/>
              </a:rPr>
              <a:t>(um por aluno)</a:t>
            </a:r>
            <a:endParaRPr lang="x-none" altLang="pt-PT" sz="1600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i="1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pt-PT" dirty="0">
              <a:latin typeface="Cabin" charset="0"/>
            </a:endParaRPr>
          </a:p>
        </p:txBody>
      </p:sp>
      <p:pic>
        <p:nvPicPr>
          <p:cNvPr id="5" name="Picture 4" descr="backend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" y="4445"/>
            <a:ext cx="789305" cy="76962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1905" y="-128905"/>
            <a:ext cx="12214225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Título 1"/>
          <p:cNvSpPr txBox="1"/>
          <p:nvPr/>
        </p:nvSpPr>
        <p:spPr>
          <a:xfrm>
            <a:off x="3644654" y="106547"/>
            <a:ext cx="5069632" cy="5405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  <a:sym typeface="+mn-ea"/>
              </a:rPr>
              <a:t>Solução Proposta</a:t>
            </a:r>
            <a:endParaRPr lang="x-none" altLang="pt-PT" sz="3200" dirty="0">
              <a:solidFill>
                <a:schemeClr val="bg1"/>
              </a:solidFill>
              <a:latin typeface="Cabin" charset="0"/>
              <a:sym typeface="+mn-ea"/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 5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ag5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29600" y="856800"/>
            <a:ext cx="6627016" cy="5623200"/>
          </a:xfrm>
          <a:prstGeom prst="rect">
            <a:avLst/>
          </a:prstGeom>
        </p:spPr>
      </p:pic>
      <p:sp>
        <p:nvSpPr>
          <p:cNvPr id="4" name="CaixaDeTexto 9"/>
          <p:cNvSpPr txBox="1"/>
          <p:nvPr/>
        </p:nvSpPr>
        <p:spPr>
          <a:xfrm>
            <a:off x="-26035" y="795655"/>
            <a:ext cx="12228195" cy="34747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Componentes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742950" lvl="1" indent="-28575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 Estação base-receptora </a:t>
            </a:r>
            <a:r>
              <a:rPr lang="x-none" altLang="pt-PT" sz="1600" dirty="0">
                <a:latin typeface="Cabin" charset="0"/>
                <a:sym typeface="+mn-ea"/>
              </a:rPr>
              <a:t>(servidor </a:t>
            </a:r>
            <a:r>
              <a:rPr lang="x-none" altLang="pt-PT" sz="1600" i="1" dirty="0">
                <a:latin typeface="Cabin" charset="0"/>
                <a:sym typeface="+mn-ea"/>
              </a:rPr>
              <a:t>web</a:t>
            </a:r>
            <a:r>
              <a:rPr lang="x-none" altLang="pt-PT" sz="1600" dirty="0">
                <a:latin typeface="Cabin" charset="0"/>
                <a:sym typeface="+mn-ea"/>
              </a:rPr>
              <a:t> + base de dados)</a:t>
            </a:r>
            <a:endParaRPr lang="x-none" altLang="pt-PT" sz="1600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    </a:t>
            </a:r>
            <a:r>
              <a:rPr lang="x-none" altLang="pt-PT" i="1" dirty="0">
                <a:latin typeface="Cabin" charset="0"/>
                <a:sym typeface="+mn-ea"/>
              </a:rPr>
              <a:t>Software </a:t>
            </a:r>
            <a:r>
              <a:rPr lang="x-none" altLang="pt-PT" dirty="0">
                <a:latin typeface="Cabin" charset="0"/>
                <a:sym typeface="+mn-ea"/>
              </a:rPr>
              <a:t>dedicado</a:t>
            </a:r>
            <a:r>
              <a:rPr lang="x-none" altLang="pt-PT" i="1" dirty="0">
                <a:latin typeface="Cabin" charset="0"/>
                <a:sym typeface="+mn-ea"/>
              </a:rPr>
              <a:t> </a:t>
            </a:r>
            <a:r>
              <a:rPr lang="x-none" altLang="pt-PT" sz="1600" dirty="0">
                <a:latin typeface="Cabin" charset="0"/>
                <a:sym typeface="+mn-ea"/>
              </a:rPr>
              <a:t>(aplicação </a:t>
            </a:r>
            <a:r>
              <a:rPr lang="x-none" altLang="pt-PT" sz="1600" i="1" dirty="0">
                <a:latin typeface="Cabin" charset="0"/>
                <a:sym typeface="+mn-ea"/>
              </a:rPr>
              <a:t>web</a:t>
            </a:r>
            <a:r>
              <a:rPr lang="x-none" altLang="pt-PT" sz="1600" dirty="0">
                <a:latin typeface="Cabin" charset="0"/>
                <a:sym typeface="+mn-ea"/>
              </a:rPr>
              <a:t>)</a:t>
            </a:r>
            <a:endParaRPr lang="x-none" altLang="pt-PT" sz="1600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    Terminais individuais </a:t>
            </a:r>
            <a:r>
              <a:rPr lang="x-none" altLang="pt-PT" sz="1600" dirty="0">
                <a:latin typeface="Cabin" charset="0"/>
                <a:sym typeface="+mn-ea"/>
              </a:rPr>
              <a:t>(um por aluno)</a:t>
            </a:r>
            <a:endParaRPr lang="x-none" altLang="pt-PT" sz="1600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    Rede local </a:t>
            </a:r>
            <a:r>
              <a:rPr lang="x-none" altLang="pt-PT" sz="1600" dirty="0">
                <a:latin typeface="Cabin" charset="0"/>
                <a:sym typeface="+mn-ea"/>
              </a:rPr>
              <a:t>(</a:t>
            </a:r>
            <a:r>
              <a:rPr lang="x-none" altLang="pt-PT" sz="1600" i="1" dirty="0">
                <a:latin typeface="Cabin" charset="0"/>
                <a:sym typeface="+mn-ea"/>
              </a:rPr>
              <a:t>router</a:t>
            </a:r>
            <a:r>
              <a:rPr lang="x-none" altLang="pt-PT" sz="1600" dirty="0">
                <a:latin typeface="Cabin" charset="0"/>
                <a:sym typeface="+mn-ea"/>
              </a:rPr>
              <a:t> dedicado)</a:t>
            </a:r>
            <a:endParaRPr lang="x-none" altLang="pt-PT" sz="1600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i="1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pt-PT" dirty="0">
              <a:latin typeface="Cabin" charset="0"/>
            </a:endParaRPr>
          </a:p>
        </p:txBody>
      </p:sp>
      <p:pic>
        <p:nvPicPr>
          <p:cNvPr id="5" name="Picture 4" descr="backend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" y="4445"/>
            <a:ext cx="789305" cy="76962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1905" y="-128905"/>
            <a:ext cx="12214225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Título 1"/>
          <p:cNvSpPr txBox="1"/>
          <p:nvPr/>
        </p:nvSpPr>
        <p:spPr>
          <a:xfrm>
            <a:off x="3644654" y="106547"/>
            <a:ext cx="5069632" cy="5405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  <a:sym typeface="+mn-ea"/>
              </a:rPr>
              <a:t>Solução Proposta</a:t>
            </a:r>
            <a:endParaRPr lang="x-none" altLang="pt-PT" sz="3200" dirty="0">
              <a:solidFill>
                <a:schemeClr val="bg1"/>
              </a:solidFill>
              <a:latin typeface="Cabin" charset="0"/>
              <a:sym typeface="+mn-ea"/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 5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ag5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29600" y="856800"/>
            <a:ext cx="6627016" cy="5623200"/>
          </a:xfrm>
          <a:prstGeom prst="rect">
            <a:avLst/>
          </a:prstGeom>
        </p:spPr>
      </p:pic>
      <p:sp>
        <p:nvSpPr>
          <p:cNvPr id="4" name="CaixaDeTexto 9"/>
          <p:cNvSpPr txBox="1"/>
          <p:nvPr/>
        </p:nvSpPr>
        <p:spPr>
          <a:xfrm>
            <a:off x="-26035" y="795655"/>
            <a:ext cx="12228195" cy="4800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Componentes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742950" lvl="1" indent="-28575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 Estação base-receptora </a:t>
            </a:r>
            <a:r>
              <a:rPr lang="x-none" altLang="pt-PT" sz="1600" dirty="0">
                <a:latin typeface="Cabin" charset="0"/>
                <a:sym typeface="+mn-ea"/>
              </a:rPr>
              <a:t>(servidor </a:t>
            </a:r>
            <a:r>
              <a:rPr lang="x-none" altLang="pt-PT" sz="1600" i="1" dirty="0">
                <a:latin typeface="Cabin" charset="0"/>
                <a:sym typeface="+mn-ea"/>
              </a:rPr>
              <a:t>web</a:t>
            </a:r>
            <a:r>
              <a:rPr lang="x-none" altLang="pt-PT" sz="1600" dirty="0">
                <a:latin typeface="Cabin" charset="0"/>
                <a:sym typeface="+mn-ea"/>
              </a:rPr>
              <a:t> + base de dados)</a:t>
            </a:r>
            <a:endParaRPr lang="x-none" altLang="pt-PT" sz="1600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    </a:t>
            </a:r>
            <a:r>
              <a:rPr lang="x-none" altLang="pt-PT" i="1" dirty="0">
                <a:latin typeface="Cabin" charset="0"/>
                <a:sym typeface="+mn-ea"/>
              </a:rPr>
              <a:t>Software </a:t>
            </a:r>
            <a:r>
              <a:rPr lang="x-none" altLang="pt-PT" dirty="0">
                <a:latin typeface="Cabin" charset="0"/>
                <a:sym typeface="+mn-ea"/>
              </a:rPr>
              <a:t>dedicado</a:t>
            </a:r>
            <a:r>
              <a:rPr lang="x-none" altLang="pt-PT" i="1" dirty="0">
                <a:latin typeface="Cabin" charset="0"/>
                <a:sym typeface="+mn-ea"/>
              </a:rPr>
              <a:t> </a:t>
            </a:r>
            <a:r>
              <a:rPr lang="x-none" altLang="pt-PT" sz="1600" dirty="0">
                <a:latin typeface="Cabin" charset="0"/>
                <a:sym typeface="+mn-ea"/>
              </a:rPr>
              <a:t>(aplicação </a:t>
            </a:r>
            <a:r>
              <a:rPr lang="x-none" altLang="pt-PT" sz="1600" i="1" dirty="0">
                <a:latin typeface="Cabin" charset="0"/>
                <a:sym typeface="+mn-ea"/>
              </a:rPr>
              <a:t>web</a:t>
            </a:r>
            <a:r>
              <a:rPr lang="x-none" altLang="pt-PT" sz="1600" dirty="0">
                <a:latin typeface="Cabin" charset="0"/>
                <a:sym typeface="+mn-ea"/>
              </a:rPr>
              <a:t>)</a:t>
            </a:r>
            <a:endParaRPr lang="x-none" altLang="pt-PT" sz="1600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    Terminais individuais </a:t>
            </a:r>
            <a:r>
              <a:rPr lang="x-none" altLang="pt-PT" sz="1600" dirty="0">
                <a:latin typeface="Cabin" charset="0"/>
                <a:sym typeface="+mn-ea"/>
              </a:rPr>
              <a:t>(um por aluno)</a:t>
            </a:r>
            <a:endParaRPr lang="x-none" altLang="pt-PT" sz="1600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    Rede local </a:t>
            </a:r>
            <a:r>
              <a:rPr lang="x-none" altLang="pt-PT" sz="1600" dirty="0">
                <a:latin typeface="Cabin" charset="0"/>
                <a:sym typeface="+mn-ea"/>
              </a:rPr>
              <a:t>(</a:t>
            </a:r>
            <a:r>
              <a:rPr lang="x-none" altLang="pt-PT" sz="1600" i="1" dirty="0">
                <a:latin typeface="Cabin" charset="0"/>
                <a:sym typeface="+mn-ea"/>
              </a:rPr>
              <a:t>router</a:t>
            </a:r>
            <a:r>
              <a:rPr lang="x-none" altLang="pt-PT" sz="1600" dirty="0">
                <a:latin typeface="Cabin" charset="0"/>
                <a:sym typeface="+mn-ea"/>
              </a:rPr>
              <a:t> dedicado)</a:t>
            </a:r>
            <a:endParaRPr lang="x-none" altLang="pt-PT" sz="1600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i="1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Comunicação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742950" lvl="1" indent="-28575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  Wi-Fi </a:t>
            </a:r>
            <a:r>
              <a:rPr lang="x-none" altLang="pt-PT" sz="1600" dirty="0">
                <a:latin typeface="Cabin" charset="0"/>
                <a:sym typeface="+mn-ea"/>
              </a:rPr>
              <a:t>(TCP/IP)</a:t>
            </a:r>
            <a:endParaRPr lang="x-none" altLang="pt-PT" sz="1600" dirty="0">
              <a:latin typeface="Cabin" charset="0"/>
              <a:sym typeface="+mn-ea"/>
            </a:endParaRPr>
          </a:p>
          <a:p>
            <a:pPr marL="742950" lvl="1" indent="-28575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  Mensagens HTTP</a:t>
            </a:r>
            <a:endParaRPr lang="x-none" altLang="pt-PT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</a:pPr>
            <a:endParaRPr lang="x-none" altLang="pt-PT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pt-PT" dirty="0">
              <a:latin typeface="Cabin" charset="0"/>
            </a:endParaRPr>
          </a:p>
        </p:txBody>
      </p:sp>
      <p:pic>
        <p:nvPicPr>
          <p:cNvPr id="5" name="Picture 4" descr="backend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" y="4445"/>
            <a:ext cx="789305" cy="76962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1905" y="-128905"/>
            <a:ext cx="12214225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Título 1"/>
          <p:cNvSpPr txBox="1"/>
          <p:nvPr/>
        </p:nvSpPr>
        <p:spPr>
          <a:xfrm>
            <a:off x="3644654" y="106547"/>
            <a:ext cx="5069632" cy="5405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  <a:sym typeface="+mn-ea"/>
              </a:rPr>
              <a:t>Solução Proposta</a:t>
            </a:r>
            <a:endParaRPr lang="x-none" altLang="pt-PT" sz="3200" dirty="0">
              <a:solidFill>
                <a:schemeClr val="bg1"/>
              </a:solidFill>
              <a:latin typeface="Cabin" charset="0"/>
              <a:sym typeface="+mn-ea"/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 5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ag5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29600" y="856800"/>
            <a:ext cx="6627016" cy="5623200"/>
          </a:xfrm>
          <a:prstGeom prst="rect">
            <a:avLst/>
          </a:prstGeom>
        </p:spPr>
      </p:pic>
      <p:sp>
        <p:nvSpPr>
          <p:cNvPr id="4" name="CaixaDeTexto 9"/>
          <p:cNvSpPr txBox="1"/>
          <p:nvPr/>
        </p:nvSpPr>
        <p:spPr>
          <a:xfrm>
            <a:off x="-26035" y="795655"/>
            <a:ext cx="12228195" cy="6126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Componentes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742950" lvl="1" indent="-28575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 Estação base-receptora </a:t>
            </a:r>
            <a:r>
              <a:rPr lang="x-none" altLang="pt-PT" sz="1600" dirty="0">
                <a:latin typeface="Cabin" charset="0"/>
                <a:sym typeface="+mn-ea"/>
              </a:rPr>
              <a:t>(servidor </a:t>
            </a:r>
            <a:r>
              <a:rPr lang="x-none" altLang="pt-PT" sz="1600" i="1" dirty="0">
                <a:latin typeface="Cabin" charset="0"/>
                <a:sym typeface="+mn-ea"/>
              </a:rPr>
              <a:t>web</a:t>
            </a:r>
            <a:r>
              <a:rPr lang="x-none" altLang="pt-PT" sz="1600" dirty="0">
                <a:latin typeface="Cabin" charset="0"/>
                <a:sym typeface="+mn-ea"/>
              </a:rPr>
              <a:t> + base de dados)</a:t>
            </a:r>
            <a:endParaRPr lang="x-none" altLang="pt-PT" sz="1600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    </a:t>
            </a:r>
            <a:r>
              <a:rPr lang="x-none" altLang="pt-PT" i="1" dirty="0">
                <a:latin typeface="Cabin" charset="0"/>
                <a:sym typeface="+mn-ea"/>
              </a:rPr>
              <a:t>Software </a:t>
            </a:r>
            <a:r>
              <a:rPr lang="x-none" altLang="pt-PT" dirty="0">
                <a:latin typeface="Cabin" charset="0"/>
                <a:sym typeface="+mn-ea"/>
              </a:rPr>
              <a:t>dedicado</a:t>
            </a:r>
            <a:r>
              <a:rPr lang="x-none" altLang="pt-PT" i="1" dirty="0">
                <a:latin typeface="Cabin" charset="0"/>
                <a:sym typeface="+mn-ea"/>
              </a:rPr>
              <a:t> </a:t>
            </a:r>
            <a:r>
              <a:rPr lang="x-none" altLang="pt-PT" sz="1600" dirty="0">
                <a:latin typeface="Cabin" charset="0"/>
                <a:sym typeface="+mn-ea"/>
              </a:rPr>
              <a:t>(aplicação </a:t>
            </a:r>
            <a:r>
              <a:rPr lang="x-none" altLang="pt-PT" sz="1600" i="1" dirty="0">
                <a:latin typeface="Cabin" charset="0"/>
                <a:sym typeface="+mn-ea"/>
              </a:rPr>
              <a:t>web</a:t>
            </a:r>
            <a:r>
              <a:rPr lang="x-none" altLang="pt-PT" sz="1600" dirty="0">
                <a:latin typeface="Cabin" charset="0"/>
                <a:sym typeface="+mn-ea"/>
              </a:rPr>
              <a:t>)</a:t>
            </a:r>
            <a:endParaRPr lang="x-none" altLang="pt-PT" sz="1600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    Terminais individuais </a:t>
            </a:r>
            <a:r>
              <a:rPr lang="x-none" altLang="pt-PT" sz="1600" dirty="0">
                <a:latin typeface="Cabin" charset="0"/>
                <a:sym typeface="+mn-ea"/>
              </a:rPr>
              <a:t>(um por aluno)</a:t>
            </a:r>
            <a:endParaRPr lang="x-none" altLang="pt-PT" sz="1600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    Rede local </a:t>
            </a:r>
            <a:r>
              <a:rPr lang="x-none" altLang="pt-PT" sz="1600" dirty="0">
                <a:latin typeface="Cabin" charset="0"/>
                <a:sym typeface="+mn-ea"/>
              </a:rPr>
              <a:t>(</a:t>
            </a:r>
            <a:r>
              <a:rPr lang="x-none" altLang="pt-PT" sz="1600" i="1" dirty="0">
                <a:latin typeface="Cabin" charset="0"/>
                <a:sym typeface="+mn-ea"/>
              </a:rPr>
              <a:t>router</a:t>
            </a:r>
            <a:r>
              <a:rPr lang="x-none" altLang="pt-PT" sz="1600" dirty="0">
                <a:latin typeface="Cabin" charset="0"/>
                <a:sym typeface="+mn-ea"/>
              </a:rPr>
              <a:t> dedicado)</a:t>
            </a:r>
            <a:endParaRPr lang="x-none" altLang="pt-PT" sz="1600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i="1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Comunicação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742950" lvl="1" indent="-28575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  Wi-Fi </a:t>
            </a:r>
            <a:r>
              <a:rPr lang="x-none" altLang="pt-PT" sz="1600" dirty="0">
                <a:latin typeface="Cabin" charset="0"/>
                <a:sym typeface="+mn-ea"/>
              </a:rPr>
              <a:t>(TCP/IP)</a:t>
            </a:r>
            <a:endParaRPr lang="x-none" altLang="pt-PT" sz="1600" dirty="0">
              <a:latin typeface="Cabin" charset="0"/>
              <a:sym typeface="+mn-ea"/>
            </a:endParaRPr>
          </a:p>
          <a:p>
            <a:pPr marL="742950" lvl="1" indent="-28575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  Mensagens HTTP</a:t>
            </a:r>
            <a:endParaRPr lang="x-none" altLang="pt-PT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</a:pPr>
            <a:endParaRPr lang="x-none" altLang="pt-PT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Autenticação dos Alunos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742950" lvl="1" indent="-28575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  Cartão de estudante (RFID)</a:t>
            </a:r>
            <a:endParaRPr lang="x-none" altLang="pt-PT" dirty="0">
              <a:latin typeface="Cabin" charset="0"/>
              <a:sym typeface="+mn-ea"/>
            </a:endParaRPr>
          </a:p>
          <a:p>
            <a:pPr marL="742950" lvl="1" indent="-28575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  Endereço MAC do terminal</a:t>
            </a:r>
            <a:endParaRPr lang="x-none" altLang="pt-PT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pt-PT" dirty="0">
              <a:latin typeface="Cabin" charset="0"/>
            </a:endParaRPr>
          </a:p>
        </p:txBody>
      </p:sp>
      <p:pic>
        <p:nvPicPr>
          <p:cNvPr id="5" name="Picture 4" descr="backend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" y="4445"/>
            <a:ext cx="789305" cy="76962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1905" y="-128905"/>
            <a:ext cx="12214225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Título 1"/>
          <p:cNvSpPr txBox="1"/>
          <p:nvPr/>
        </p:nvSpPr>
        <p:spPr>
          <a:xfrm>
            <a:off x="3644654" y="106547"/>
            <a:ext cx="5069632" cy="5405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  <a:sym typeface="+mn-ea"/>
              </a:rPr>
              <a:t>Solução Proposta</a:t>
            </a:r>
            <a:endParaRPr lang="x-none" altLang="pt-PT" sz="3200" dirty="0">
              <a:solidFill>
                <a:schemeClr val="bg1"/>
              </a:solidFill>
              <a:latin typeface="Cabin" charset="0"/>
              <a:sym typeface="+mn-ea"/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 5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9"/>
          <p:cNvSpPr txBox="1"/>
          <p:nvPr/>
        </p:nvSpPr>
        <p:spPr>
          <a:xfrm>
            <a:off x="-26670" y="808355"/>
            <a:ext cx="12206605" cy="60807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Microcontrolador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NodeMCU v2</a:t>
            </a:r>
            <a:r>
              <a:rPr lang="x-none" altLang="pt-PT" sz="2000" dirty="0">
                <a:latin typeface="Cabin" charset="0"/>
                <a:sym typeface="+mn-ea"/>
              </a:rPr>
              <a:t> </a:t>
            </a:r>
            <a:r>
              <a:rPr lang="x-none" altLang="pt-PT" sz="1600" dirty="0">
                <a:latin typeface="Cabin" charset="0"/>
                <a:sym typeface="+mn-ea"/>
              </a:rPr>
              <a:t>(módulo ESP8266)</a:t>
            </a: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2200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Leitor RFID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Mifare RC522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Alimentação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Wemos battery shield v3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Bateria 18650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Codificador de Prioridade de 8 bits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Botões, LED's, Resistências, PCB</a:t>
            </a:r>
            <a:endParaRPr lang="x-none" altLang="pt-PT" sz="2200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pt-PT" sz="2000" dirty="0">
              <a:latin typeface="Cabin" charset="0"/>
            </a:endParaRPr>
          </a:p>
        </p:txBody>
      </p:sp>
      <p:pic>
        <p:nvPicPr>
          <p:cNvPr id="5" name="Picture 4" descr="pcb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20" y="13970"/>
            <a:ext cx="802640" cy="802640"/>
          </a:xfrm>
          <a:prstGeom prst="rect">
            <a:avLst/>
          </a:prstGeom>
        </p:spPr>
      </p:pic>
      <p:pic>
        <p:nvPicPr>
          <p:cNvPr id="9" name="Picture 8" descr="render_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7345" y="881380"/>
            <a:ext cx="10058400" cy="5233035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2540" y="-128905"/>
            <a:ext cx="12203430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Título 1"/>
          <p:cNvSpPr txBox="1"/>
          <p:nvPr/>
        </p:nvSpPr>
        <p:spPr>
          <a:xfrm>
            <a:off x="3208020" y="109220"/>
            <a:ext cx="5862320" cy="5403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  <a:sym typeface="+mn-ea"/>
              </a:rPr>
              <a:t>Terminal Individual</a:t>
            </a:r>
            <a:endParaRPr lang="x-none" altLang="pt-PT" sz="3200" dirty="0">
              <a:solidFill>
                <a:schemeClr val="bg1"/>
              </a:solidFill>
              <a:latin typeface="Cabin" charset="0"/>
              <a:sym typeface="+mn-ea"/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1176972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 6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irmware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71600" y="842400"/>
            <a:ext cx="6996854" cy="5655600"/>
          </a:xfrm>
          <a:prstGeom prst="rect">
            <a:avLst/>
          </a:prstGeom>
        </p:spPr>
      </p:pic>
      <p:pic>
        <p:nvPicPr>
          <p:cNvPr id="5" name="Picture 4" descr="pcb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" y="13970"/>
            <a:ext cx="802640" cy="80264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2540" y="-128905"/>
            <a:ext cx="12203430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 7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sp>
        <p:nvSpPr>
          <p:cNvPr id="4" name="CaixaDeTexto 9"/>
          <p:cNvSpPr txBox="1"/>
          <p:nvPr/>
        </p:nvSpPr>
        <p:spPr>
          <a:xfrm>
            <a:off x="-24765" y="795655"/>
            <a:ext cx="8878570" cy="30175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Setup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Ligação à rede local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Conexão ao servidor </a:t>
            </a:r>
            <a:r>
              <a:rPr lang="x-none" altLang="pt-PT" sz="1600" dirty="0">
                <a:latin typeface="Cabin" charset="0"/>
                <a:sym typeface="+mn-ea"/>
              </a:rPr>
              <a:t>(IP estático)</a:t>
            </a: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pt-PT" dirty="0">
              <a:latin typeface="Cabin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ítulo 1"/>
          <p:cNvSpPr txBox="1"/>
          <p:nvPr/>
        </p:nvSpPr>
        <p:spPr>
          <a:xfrm>
            <a:off x="3208020" y="109220"/>
            <a:ext cx="5862320" cy="5403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  <a:sym typeface="+mn-ea"/>
              </a:rPr>
              <a:t>Firmware</a:t>
            </a:r>
            <a:endParaRPr lang="x-none" altLang="pt-PT" sz="3200" dirty="0">
              <a:solidFill>
                <a:schemeClr val="bg1"/>
              </a:solidFill>
              <a:latin typeface="Cabin" charset="0"/>
              <a:sym typeface="+mn-ea"/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irmware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71600" y="842400"/>
            <a:ext cx="6996854" cy="5655600"/>
          </a:xfrm>
          <a:prstGeom prst="rect">
            <a:avLst/>
          </a:prstGeom>
        </p:spPr>
      </p:pic>
      <p:pic>
        <p:nvPicPr>
          <p:cNvPr id="5" name="Picture 4" descr="pcb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" y="13970"/>
            <a:ext cx="802640" cy="80264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2540" y="-128905"/>
            <a:ext cx="12203430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 7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sp>
        <p:nvSpPr>
          <p:cNvPr id="4" name="CaixaDeTexto 9"/>
          <p:cNvSpPr txBox="1"/>
          <p:nvPr/>
        </p:nvSpPr>
        <p:spPr>
          <a:xfrm>
            <a:off x="-24765" y="795655"/>
            <a:ext cx="8878570" cy="5897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Setup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Ligação à rede local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Conexão ao servidor </a:t>
            </a:r>
            <a:r>
              <a:rPr lang="x-none" altLang="pt-PT" sz="1600" dirty="0">
                <a:latin typeface="Cabin" charset="0"/>
                <a:sym typeface="+mn-ea"/>
              </a:rPr>
              <a:t>(IP estático)</a:t>
            </a: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Loop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Leitura do endereço MAC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Verificação da presença do cartão</a:t>
            </a:r>
            <a:endParaRPr lang="x-none" altLang="pt-PT" dirty="0">
              <a:latin typeface="Cabin" charset="0"/>
              <a:sym typeface="+mn-ea"/>
            </a:endParaRPr>
          </a:p>
          <a:p>
            <a:pPr marL="1371600" lvl="2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sz="1600" dirty="0">
                <a:latin typeface="Cabin" charset="0"/>
                <a:sym typeface="+mn-ea"/>
              </a:rPr>
              <a:t>Leitura da UID do cartão</a:t>
            </a: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Leitura do estado das entradas </a:t>
            </a:r>
            <a:r>
              <a:rPr lang="x-none" altLang="pt-PT" sz="1600" dirty="0">
                <a:latin typeface="Cabin" charset="0"/>
                <a:sym typeface="+mn-ea"/>
              </a:rPr>
              <a:t>(botões)</a:t>
            </a: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Envio da mensagem HTTP</a:t>
            </a:r>
            <a:endParaRPr lang="x-none" altLang="pt-PT" sz="1600" dirty="0">
              <a:latin typeface="Cabin" charset="0"/>
              <a:sym typeface="+mn-ea"/>
            </a:endParaRPr>
          </a:p>
          <a:p>
            <a:pPr marL="1371600" lvl="2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sz="1600" dirty="0">
                <a:latin typeface="Cabin" charset="0"/>
                <a:sym typeface="+mn-ea"/>
              </a:rPr>
              <a:t>UID + MAC + botão premido</a:t>
            </a: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i="1" dirty="0">
                <a:latin typeface="Cabin" charset="0"/>
                <a:sym typeface="+mn-ea"/>
              </a:rPr>
              <a:t>Reset</a:t>
            </a:r>
            <a:r>
              <a:rPr lang="x-none" altLang="pt-PT" dirty="0">
                <a:latin typeface="Cabin" charset="0"/>
                <a:sym typeface="+mn-ea"/>
              </a:rPr>
              <a:t> das variáveis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pt-PT" dirty="0">
              <a:latin typeface="Cabin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ítulo 1"/>
          <p:cNvSpPr txBox="1"/>
          <p:nvPr/>
        </p:nvSpPr>
        <p:spPr>
          <a:xfrm>
            <a:off x="3208020" y="109220"/>
            <a:ext cx="5862320" cy="5403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  <a:sym typeface="+mn-ea"/>
              </a:rPr>
              <a:t>Firmware</a:t>
            </a:r>
            <a:endParaRPr lang="x-none" altLang="pt-PT" sz="3200" dirty="0">
              <a:solidFill>
                <a:schemeClr val="bg1"/>
              </a:solidFill>
              <a:latin typeface="Cabin" charset="0"/>
              <a:sym typeface="+mn-ea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135890" y="5669915"/>
            <a:ext cx="391795" cy="0"/>
          </a:xfrm>
          <a:prstGeom prst="line">
            <a:avLst/>
          </a:prstGeom>
          <a:ln w="25400">
            <a:solidFill>
              <a:srgbClr val="3034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138430" y="3271520"/>
            <a:ext cx="1270" cy="2410460"/>
          </a:xfrm>
          <a:prstGeom prst="line">
            <a:avLst/>
          </a:prstGeom>
          <a:ln w="25400">
            <a:solidFill>
              <a:srgbClr val="3034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37160" y="3284220"/>
            <a:ext cx="399415" cy="0"/>
          </a:xfrm>
          <a:prstGeom prst="straightConnector1">
            <a:avLst/>
          </a:prstGeom>
          <a:ln w="25400">
            <a:solidFill>
              <a:srgbClr val="30343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rmware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71600" y="842400"/>
            <a:ext cx="6996854" cy="5655600"/>
          </a:xfrm>
          <a:prstGeom prst="rect">
            <a:avLst/>
          </a:prstGeom>
        </p:spPr>
      </p:pic>
      <p:pic>
        <p:nvPicPr>
          <p:cNvPr id="5" name="Picture 4" descr="pcb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" y="13970"/>
            <a:ext cx="802640" cy="80264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2540" y="-128905"/>
            <a:ext cx="12203430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 7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sp>
        <p:nvSpPr>
          <p:cNvPr id="4" name="CaixaDeTexto 9"/>
          <p:cNvSpPr txBox="1"/>
          <p:nvPr/>
        </p:nvSpPr>
        <p:spPr>
          <a:xfrm>
            <a:off x="-24765" y="795655"/>
            <a:ext cx="8878570" cy="5897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Setup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Ligação à rede local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Conexão ao servidor </a:t>
            </a:r>
            <a:r>
              <a:rPr lang="x-none" altLang="pt-PT" sz="1600" dirty="0">
                <a:latin typeface="Cabin" charset="0"/>
                <a:sym typeface="+mn-ea"/>
              </a:rPr>
              <a:t>(IP estático)</a:t>
            </a: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Loop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Leitura do endereço MAC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Verificação da presença do cartão</a:t>
            </a:r>
            <a:endParaRPr lang="x-none" altLang="pt-PT" dirty="0">
              <a:latin typeface="Cabin" charset="0"/>
              <a:sym typeface="+mn-ea"/>
            </a:endParaRPr>
          </a:p>
          <a:p>
            <a:pPr marL="1371600" lvl="2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sz="1600" dirty="0">
                <a:latin typeface="Cabin" charset="0"/>
                <a:sym typeface="+mn-ea"/>
              </a:rPr>
              <a:t>Leitura da UID do cartão</a:t>
            </a: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Leitura do estado das entradas </a:t>
            </a:r>
            <a:r>
              <a:rPr lang="x-none" altLang="pt-PT" sz="1600" dirty="0">
                <a:latin typeface="Cabin" charset="0"/>
                <a:sym typeface="+mn-ea"/>
              </a:rPr>
              <a:t>(botões)</a:t>
            </a: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Envio da mensagem HTTP</a:t>
            </a:r>
            <a:endParaRPr lang="x-none" altLang="pt-PT" sz="1600" dirty="0">
              <a:latin typeface="Cabin" charset="0"/>
              <a:sym typeface="+mn-ea"/>
            </a:endParaRPr>
          </a:p>
          <a:p>
            <a:pPr marL="1371600" lvl="2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sz="1600" dirty="0">
                <a:latin typeface="Cabin" charset="0"/>
                <a:sym typeface="+mn-ea"/>
              </a:rPr>
              <a:t>UID + MAC + botão premido</a:t>
            </a: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i="1" dirty="0">
                <a:latin typeface="Cabin" charset="0"/>
                <a:sym typeface="+mn-ea"/>
              </a:rPr>
              <a:t>Reset</a:t>
            </a:r>
            <a:r>
              <a:rPr lang="x-none" altLang="pt-PT" dirty="0">
                <a:latin typeface="Cabin" charset="0"/>
                <a:sym typeface="+mn-ea"/>
              </a:rPr>
              <a:t> das variáveis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pt-PT" dirty="0">
              <a:latin typeface="Cabin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ítulo 1"/>
          <p:cNvSpPr txBox="1"/>
          <p:nvPr/>
        </p:nvSpPr>
        <p:spPr>
          <a:xfrm>
            <a:off x="3208020" y="109220"/>
            <a:ext cx="5862320" cy="5403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  <a:sym typeface="+mn-ea"/>
              </a:rPr>
              <a:t>Firmware</a:t>
            </a:r>
            <a:endParaRPr lang="x-none" altLang="pt-PT" sz="3200" dirty="0">
              <a:solidFill>
                <a:schemeClr val="bg1"/>
              </a:solidFill>
              <a:latin typeface="Cabin" charset="0"/>
              <a:sym typeface="+mn-ea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135890" y="5669915"/>
            <a:ext cx="391795" cy="0"/>
          </a:xfrm>
          <a:prstGeom prst="line">
            <a:avLst/>
          </a:prstGeom>
          <a:ln w="25400">
            <a:solidFill>
              <a:srgbClr val="3034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138430" y="3271520"/>
            <a:ext cx="1270" cy="2410460"/>
          </a:xfrm>
          <a:prstGeom prst="line">
            <a:avLst/>
          </a:prstGeom>
          <a:ln w="25400">
            <a:solidFill>
              <a:srgbClr val="3034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37160" y="3284220"/>
            <a:ext cx="399415" cy="0"/>
          </a:xfrm>
          <a:prstGeom prst="straightConnector1">
            <a:avLst/>
          </a:prstGeom>
          <a:ln w="25400">
            <a:solidFill>
              <a:srgbClr val="30343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ist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-18415"/>
            <a:ext cx="865505" cy="865505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2540" y="-128905"/>
            <a:ext cx="12203430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CaixaDeTexto 9"/>
          <p:cNvSpPr txBox="1"/>
          <p:nvPr/>
        </p:nvSpPr>
        <p:spPr>
          <a:xfrm>
            <a:off x="993140" y="2313940"/>
            <a:ext cx="10194925" cy="86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80604020202020204" charset="0"/>
              <a:buChar char="•"/>
            </a:pPr>
            <a:endParaRPr lang="pt-PT" sz="2200" dirty="0">
              <a:latin typeface="Cabin" charset="0"/>
            </a:endParaRPr>
          </a:p>
          <a:p>
            <a:pPr marL="285750" indent="-285750">
              <a:buFont typeface="Arial" panose="02080604020202020204" charset="0"/>
              <a:buChar char="•"/>
            </a:pPr>
            <a:endParaRPr lang="pt-PT" dirty="0">
              <a:latin typeface="Cabin" charset="0"/>
            </a:endParaRPr>
          </a:p>
        </p:txBody>
      </p:sp>
      <p:sp>
        <p:nvSpPr>
          <p:cNvPr id="11" name="Título 1"/>
          <p:cNvSpPr txBox="1"/>
          <p:nvPr/>
        </p:nvSpPr>
        <p:spPr>
          <a:xfrm>
            <a:off x="3644654" y="106547"/>
            <a:ext cx="5069632" cy="5405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</a:rPr>
              <a:t>Introdução</a:t>
            </a:r>
            <a:endParaRPr lang="x-none" altLang="pt-PT" sz="3200" dirty="0">
              <a:solidFill>
                <a:schemeClr val="bg1"/>
              </a:solidFill>
              <a:latin typeface="Cabin" charset="0"/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 2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sp>
        <p:nvSpPr>
          <p:cNvPr id="4" name="CaixaDeTexto 9"/>
          <p:cNvSpPr txBox="1"/>
          <p:nvPr/>
        </p:nvSpPr>
        <p:spPr>
          <a:xfrm>
            <a:off x="-25400" y="806450"/>
            <a:ext cx="6731000" cy="26517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+mj-lt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Objectivos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x-none" altLang="pt-PT" dirty="0">
                <a:latin typeface="Cabin" charset="0"/>
                <a:sym typeface="+mn-ea"/>
              </a:rPr>
              <a:t>Actualização do </a:t>
            </a:r>
            <a:r>
              <a:rPr lang="x-none" altLang="pt-PT" i="1" dirty="0">
                <a:latin typeface="Cabin" charset="0"/>
                <a:sym typeface="+mn-ea"/>
              </a:rPr>
              <a:t>hardware</a:t>
            </a:r>
            <a:r>
              <a:rPr lang="x-none" altLang="pt-PT" dirty="0">
                <a:latin typeface="Cabin" charset="0"/>
                <a:sym typeface="+mn-ea"/>
              </a:rPr>
              <a:t>/</a:t>
            </a:r>
            <a:r>
              <a:rPr lang="x-none" altLang="pt-PT" i="1" dirty="0">
                <a:latin typeface="Cabin" charset="0"/>
                <a:sym typeface="+mn-ea"/>
              </a:rPr>
              <a:t>firmware</a:t>
            </a:r>
            <a:r>
              <a:rPr lang="x-none" altLang="pt-PT" dirty="0">
                <a:latin typeface="Cabin" charset="0"/>
                <a:sym typeface="+mn-ea"/>
              </a:rPr>
              <a:t> do terminal individual, incluindo a estrutura mecânica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+mj-lt"/>
              <a:buAutoNum type="arabicPeriod"/>
            </a:pPr>
            <a:endParaRPr lang="x-none" altLang="pt-PT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+mj-lt"/>
              <a:buNone/>
            </a:pPr>
            <a:endParaRPr lang="x-none" altLang="pt-PT" sz="1600" dirty="0">
              <a:latin typeface="Cabin" charset="0"/>
              <a:sym typeface="+mn-ea"/>
            </a:endParaRPr>
          </a:p>
          <a:p>
            <a:pPr marL="457200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2000" dirty="0">
              <a:latin typeface="Cabin" charset="0"/>
              <a:sym typeface="+mn-ea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ap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6955" y="2124075"/>
            <a:ext cx="4731385" cy="249364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rmware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71415" y="854075"/>
            <a:ext cx="6997700" cy="5657215"/>
          </a:xfrm>
          <a:prstGeom prst="rect">
            <a:avLst/>
          </a:prstGeom>
        </p:spPr>
      </p:pic>
      <p:pic>
        <p:nvPicPr>
          <p:cNvPr id="5" name="Picture 4" descr="pcb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" y="13970"/>
            <a:ext cx="802640" cy="80264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2540" y="-128905"/>
            <a:ext cx="12203430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 7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sp>
        <p:nvSpPr>
          <p:cNvPr id="4" name="CaixaDeTexto 9"/>
          <p:cNvSpPr txBox="1"/>
          <p:nvPr/>
        </p:nvSpPr>
        <p:spPr>
          <a:xfrm>
            <a:off x="-24765" y="795655"/>
            <a:ext cx="8878570" cy="5897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Setup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Ligação à rede local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Conexão ao servidor </a:t>
            </a:r>
            <a:r>
              <a:rPr lang="x-none" altLang="pt-PT" sz="1600" dirty="0">
                <a:latin typeface="Cabin" charset="0"/>
                <a:sym typeface="+mn-ea"/>
              </a:rPr>
              <a:t>(IP estático)</a:t>
            </a: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Loop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Leitura do endereço MAC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Verificação da presença do cartão</a:t>
            </a:r>
            <a:endParaRPr lang="x-none" altLang="pt-PT" dirty="0">
              <a:latin typeface="Cabin" charset="0"/>
              <a:sym typeface="+mn-ea"/>
            </a:endParaRPr>
          </a:p>
          <a:p>
            <a:pPr marL="1371600" lvl="2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sz="1600" dirty="0">
                <a:latin typeface="Cabin" charset="0"/>
                <a:sym typeface="+mn-ea"/>
              </a:rPr>
              <a:t>Leitura da UID do cartão</a:t>
            </a: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Leitura do estado das entradas </a:t>
            </a:r>
            <a:r>
              <a:rPr lang="x-none" altLang="pt-PT" sz="1600" dirty="0">
                <a:latin typeface="Cabin" charset="0"/>
                <a:sym typeface="+mn-ea"/>
              </a:rPr>
              <a:t>(botões)</a:t>
            </a: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Envio da mensagem HTTP</a:t>
            </a:r>
            <a:endParaRPr lang="x-none" altLang="pt-PT" sz="1600" dirty="0">
              <a:latin typeface="Cabin" charset="0"/>
              <a:sym typeface="+mn-ea"/>
            </a:endParaRPr>
          </a:p>
          <a:p>
            <a:pPr marL="1371600" lvl="2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sz="1600" dirty="0">
                <a:latin typeface="Cabin" charset="0"/>
                <a:sym typeface="+mn-ea"/>
              </a:rPr>
              <a:t>UID + MAC + botão premido</a:t>
            </a: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i="1" dirty="0">
                <a:latin typeface="Cabin" charset="0"/>
                <a:sym typeface="+mn-ea"/>
              </a:rPr>
              <a:t>Reset</a:t>
            </a:r>
            <a:r>
              <a:rPr lang="x-none" altLang="pt-PT" dirty="0">
                <a:latin typeface="Cabin" charset="0"/>
                <a:sym typeface="+mn-ea"/>
              </a:rPr>
              <a:t> das variáveis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pt-PT" dirty="0">
              <a:latin typeface="Cabin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ítulo 1"/>
          <p:cNvSpPr txBox="1"/>
          <p:nvPr/>
        </p:nvSpPr>
        <p:spPr>
          <a:xfrm>
            <a:off x="3208020" y="109220"/>
            <a:ext cx="5862320" cy="5403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  <a:sym typeface="+mn-ea"/>
              </a:rPr>
              <a:t>Firmware</a:t>
            </a:r>
            <a:endParaRPr lang="x-none" altLang="pt-PT" sz="3200" dirty="0">
              <a:solidFill>
                <a:schemeClr val="bg1"/>
              </a:solidFill>
              <a:latin typeface="Cabin" charset="0"/>
              <a:sym typeface="+mn-ea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135890" y="5669915"/>
            <a:ext cx="391795" cy="0"/>
          </a:xfrm>
          <a:prstGeom prst="line">
            <a:avLst/>
          </a:prstGeom>
          <a:ln w="25400">
            <a:solidFill>
              <a:srgbClr val="3034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138430" y="3271520"/>
            <a:ext cx="1270" cy="2410460"/>
          </a:xfrm>
          <a:prstGeom prst="line">
            <a:avLst/>
          </a:prstGeom>
          <a:ln w="25400">
            <a:solidFill>
              <a:srgbClr val="3034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37160" y="3284220"/>
            <a:ext cx="399415" cy="0"/>
          </a:xfrm>
          <a:prstGeom prst="straightConnector1">
            <a:avLst/>
          </a:prstGeom>
          <a:ln w="25400">
            <a:solidFill>
              <a:srgbClr val="30343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ebapp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845" y="25400"/>
            <a:ext cx="1150620" cy="730885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2540" y="-128905"/>
            <a:ext cx="12203430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CaixaDeTexto 9"/>
          <p:cNvSpPr txBox="1"/>
          <p:nvPr/>
        </p:nvSpPr>
        <p:spPr>
          <a:xfrm>
            <a:off x="993140" y="2313940"/>
            <a:ext cx="10194925" cy="86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80604020202020204" charset="0"/>
              <a:buChar char="•"/>
            </a:pPr>
            <a:endParaRPr lang="pt-PT" sz="2200" dirty="0">
              <a:latin typeface="Cabin" charset="0"/>
            </a:endParaRPr>
          </a:p>
          <a:p>
            <a:pPr marL="285750" indent="-285750">
              <a:buFont typeface="Arial" panose="02080604020202020204" charset="0"/>
              <a:buChar char="•"/>
            </a:pPr>
            <a:endParaRPr lang="pt-PT" dirty="0">
              <a:latin typeface="Cabin" charset="0"/>
            </a:endParaRPr>
          </a:p>
        </p:txBody>
      </p:sp>
      <p:sp>
        <p:nvSpPr>
          <p:cNvPr id="11" name="Título 1"/>
          <p:cNvSpPr txBox="1"/>
          <p:nvPr/>
        </p:nvSpPr>
        <p:spPr>
          <a:xfrm>
            <a:off x="3208020" y="109220"/>
            <a:ext cx="5862320" cy="5403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  <a:sym typeface="+mn-ea"/>
              </a:rPr>
              <a:t>Aplicação WEB</a:t>
            </a:r>
            <a:endParaRPr lang="x-none" altLang="pt-PT" sz="3200" dirty="0">
              <a:solidFill>
                <a:schemeClr val="bg1"/>
              </a:solidFill>
              <a:latin typeface="Cabin" charset="0"/>
              <a:sym typeface="+mn-ea"/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 8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sp>
        <p:nvSpPr>
          <p:cNvPr id="4" name="CaixaDeTexto 9"/>
          <p:cNvSpPr txBox="1"/>
          <p:nvPr/>
        </p:nvSpPr>
        <p:spPr>
          <a:xfrm>
            <a:off x="-26035" y="795655"/>
            <a:ext cx="6114415" cy="3977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Back-end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Parte lógica da aplicação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Processa da informação recebida pelos clientes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Responde aos pedidos HTTP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Relação íntima com a base de dados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sz="2000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pt-PT" sz="2000" dirty="0">
              <a:latin typeface="Cabin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ebapp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845" y="25400"/>
            <a:ext cx="1150620" cy="730885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2540" y="-128905"/>
            <a:ext cx="12203430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CaixaDeTexto 9"/>
          <p:cNvSpPr txBox="1"/>
          <p:nvPr/>
        </p:nvSpPr>
        <p:spPr>
          <a:xfrm>
            <a:off x="993140" y="2313940"/>
            <a:ext cx="10194925" cy="86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80604020202020204" charset="0"/>
              <a:buChar char="•"/>
            </a:pPr>
            <a:endParaRPr lang="pt-PT" sz="2200" dirty="0">
              <a:latin typeface="Cabin" charset="0"/>
            </a:endParaRPr>
          </a:p>
          <a:p>
            <a:pPr marL="285750" indent="-285750">
              <a:buFont typeface="Arial" panose="02080604020202020204" charset="0"/>
              <a:buChar char="•"/>
            </a:pPr>
            <a:endParaRPr lang="pt-PT" dirty="0">
              <a:latin typeface="Cabin" charset="0"/>
            </a:endParaRPr>
          </a:p>
        </p:txBody>
      </p:sp>
      <p:sp>
        <p:nvSpPr>
          <p:cNvPr id="11" name="Título 1"/>
          <p:cNvSpPr txBox="1"/>
          <p:nvPr/>
        </p:nvSpPr>
        <p:spPr>
          <a:xfrm>
            <a:off x="3208020" y="109220"/>
            <a:ext cx="5862320" cy="5403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  <a:sym typeface="+mn-ea"/>
              </a:rPr>
              <a:t>Aplicação WEB</a:t>
            </a:r>
            <a:endParaRPr lang="x-none" altLang="pt-PT" sz="3200" dirty="0">
              <a:solidFill>
                <a:schemeClr val="bg1"/>
              </a:solidFill>
              <a:latin typeface="Cabin" charset="0"/>
              <a:sym typeface="+mn-ea"/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 8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sp>
        <p:nvSpPr>
          <p:cNvPr id="4" name="CaixaDeTexto 9"/>
          <p:cNvSpPr txBox="1"/>
          <p:nvPr/>
        </p:nvSpPr>
        <p:spPr>
          <a:xfrm>
            <a:off x="-26035" y="795655"/>
            <a:ext cx="6114415" cy="53035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Back-end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Parte lógica da aplicação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Processa da informação recebida pelos clientes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Responde aos pedidos HTTP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Relação íntima com a base de dados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Front-end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Corre no </a:t>
            </a:r>
            <a:r>
              <a:rPr lang="x-none" altLang="pt-PT" i="1" dirty="0">
                <a:latin typeface="Cabin" charset="0"/>
                <a:sym typeface="+mn-ea"/>
              </a:rPr>
              <a:t>browser</a:t>
            </a:r>
            <a:r>
              <a:rPr lang="x-none" altLang="pt-PT" dirty="0">
                <a:latin typeface="Cabin" charset="0"/>
                <a:sym typeface="+mn-ea"/>
              </a:rPr>
              <a:t> do utilizador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Interface gráfica da aplicação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Desenvolvido em HTML, CSS e Javascript</a:t>
            </a:r>
            <a:endParaRPr lang="x-none" altLang="pt-PT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sz="2000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pt-PT" sz="2000" dirty="0">
              <a:latin typeface="Cabin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ebapp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845" y="25400"/>
            <a:ext cx="1150620" cy="730885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2540" y="-128905"/>
            <a:ext cx="12203430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CaixaDeTexto 9"/>
          <p:cNvSpPr txBox="1"/>
          <p:nvPr/>
        </p:nvSpPr>
        <p:spPr>
          <a:xfrm>
            <a:off x="993140" y="2313940"/>
            <a:ext cx="10194925" cy="86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80604020202020204" charset="0"/>
              <a:buChar char="•"/>
            </a:pPr>
            <a:endParaRPr lang="pt-PT" sz="2200" dirty="0">
              <a:latin typeface="Cabin" charset="0"/>
            </a:endParaRPr>
          </a:p>
          <a:p>
            <a:pPr marL="285750" indent="-285750">
              <a:buFont typeface="Arial" panose="02080604020202020204" charset="0"/>
              <a:buChar char="•"/>
            </a:pPr>
            <a:endParaRPr lang="pt-PT" dirty="0">
              <a:latin typeface="Cabin" charset="0"/>
            </a:endParaRPr>
          </a:p>
        </p:txBody>
      </p:sp>
      <p:sp>
        <p:nvSpPr>
          <p:cNvPr id="11" name="Título 1"/>
          <p:cNvSpPr txBox="1"/>
          <p:nvPr/>
        </p:nvSpPr>
        <p:spPr>
          <a:xfrm>
            <a:off x="3208020" y="109220"/>
            <a:ext cx="5862320" cy="5403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  <a:sym typeface="+mn-ea"/>
              </a:rPr>
              <a:t>Aplicação WEB</a:t>
            </a:r>
            <a:endParaRPr lang="x-none" altLang="pt-PT" sz="3200" dirty="0">
              <a:solidFill>
                <a:schemeClr val="bg1"/>
              </a:solidFill>
              <a:latin typeface="Cabin" charset="0"/>
              <a:sym typeface="+mn-ea"/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 8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sp>
        <p:nvSpPr>
          <p:cNvPr id="4" name="CaixaDeTexto 9"/>
          <p:cNvSpPr txBox="1"/>
          <p:nvPr/>
        </p:nvSpPr>
        <p:spPr>
          <a:xfrm>
            <a:off x="-26035" y="795655"/>
            <a:ext cx="6114415" cy="53035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Back-end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Parte lógica da aplicação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Processa da informação recebida pelos clientes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Responde aos pedidos HTTP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Relação íntima com a base de dados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Front-end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Corre no </a:t>
            </a:r>
            <a:r>
              <a:rPr lang="x-none" altLang="pt-PT" i="1" dirty="0">
                <a:latin typeface="Cabin" charset="0"/>
                <a:sym typeface="+mn-ea"/>
              </a:rPr>
              <a:t>browser</a:t>
            </a:r>
            <a:r>
              <a:rPr lang="x-none" altLang="pt-PT" dirty="0">
                <a:latin typeface="Cabin" charset="0"/>
                <a:sym typeface="+mn-ea"/>
              </a:rPr>
              <a:t> do utilizador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Interface gráfica da aplicação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Desenvolvido em HTML, CSS e Javascript</a:t>
            </a:r>
            <a:endParaRPr lang="x-none" altLang="pt-PT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sz="2000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pt-PT" sz="2000" dirty="0">
              <a:latin typeface="Cabin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134735" y="1117600"/>
            <a:ext cx="0" cy="5202555"/>
          </a:xfrm>
          <a:prstGeom prst="line">
            <a:avLst/>
          </a:prstGeom>
          <a:ln w="25400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9"/>
          <p:cNvSpPr txBox="1"/>
          <p:nvPr/>
        </p:nvSpPr>
        <p:spPr>
          <a:xfrm>
            <a:off x="6419850" y="801370"/>
            <a:ext cx="5778500" cy="4206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Ferramentas Utilizadas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Django</a:t>
            </a:r>
            <a:endParaRPr lang="x-none" altLang="pt-PT" sz="20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MySQL</a:t>
            </a:r>
            <a:endParaRPr lang="x-none" altLang="pt-PT" sz="20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AJAX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Bibliotecas JavaScript:</a:t>
            </a:r>
            <a:endParaRPr lang="x-none" altLang="pt-PT" dirty="0">
              <a:latin typeface="Cabin" charset="0"/>
              <a:sym typeface="+mn-ea"/>
            </a:endParaRPr>
          </a:p>
          <a:p>
            <a:pPr marL="1371600" lvl="2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sz="1600" dirty="0">
                <a:latin typeface="Cabin" charset="0"/>
                <a:sym typeface="+mn-ea"/>
              </a:rPr>
              <a:t>MathJax</a:t>
            </a:r>
            <a:endParaRPr lang="x-none" altLang="pt-PT" sz="1600" dirty="0">
              <a:latin typeface="Cabin" charset="0"/>
              <a:sym typeface="+mn-ea"/>
            </a:endParaRPr>
          </a:p>
          <a:p>
            <a:pPr marL="1371600" lvl="2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sz="1600" dirty="0">
                <a:latin typeface="Cabin" charset="0"/>
                <a:sym typeface="+mn-ea"/>
              </a:rPr>
              <a:t>FileSaver.JS e SheetJS</a:t>
            </a:r>
            <a:endParaRPr lang="x-none" altLang="pt-PT" sz="1600" dirty="0">
              <a:latin typeface="Cabin" charset="0"/>
              <a:sym typeface="+mn-ea"/>
            </a:endParaRPr>
          </a:p>
          <a:p>
            <a:pPr marL="1371600" lvl="2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sz="1600" dirty="0">
                <a:latin typeface="Cabin" charset="0"/>
                <a:sym typeface="+mn-ea"/>
              </a:rPr>
              <a:t>Popper e JQuery</a:t>
            </a:r>
            <a:endParaRPr lang="x-none" altLang="pt-PT" sz="1600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sz="2000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pt-PT" dirty="0">
              <a:latin typeface="Cabin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ebapp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845" y="25400"/>
            <a:ext cx="1150620" cy="730885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2540" y="-128905"/>
            <a:ext cx="12203430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CaixaDeTexto 9"/>
          <p:cNvSpPr txBox="1"/>
          <p:nvPr/>
        </p:nvSpPr>
        <p:spPr>
          <a:xfrm>
            <a:off x="993140" y="2313940"/>
            <a:ext cx="10194925" cy="86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80604020202020204" charset="0"/>
              <a:buChar char="•"/>
            </a:pPr>
            <a:endParaRPr lang="pt-PT" sz="2200" dirty="0">
              <a:latin typeface="Cabin" charset="0"/>
            </a:endParaRPr>
          </a:p>
          <a:p>
            <a:pPr marL="285750" indent="-285750">
              <a:buFont typeface="Arial" panose="02080604020202020204" charset="0"/>
              <a:buChar char="•"/>
            </a:pPr>
            <a:endParaRPr lang="pt-PT" dirty="0">
              <a:latin typeface="Cabin" charset="0"/>
            </a:endParaRPr>
          </a:p>
        </p:txBody>
      </p:sp>
      <p:sp>
        <p:nvSpPr>
          <p:cNvPr id="11" name="Título 1"/>
          <p:cNvSpPr txBox="1"/>
          <p:nvPr/>
        </p:nvSpPr>
        <p:spPr>
          <a:xfrm>
            <a:off x="3208020" y="109220"/>
            <a:ext cx="5862320" cy="5403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  <a:sym typeface="+mn-ea"/>
              </a:rPr>
              <a:t>Django</a:t>
            </a:r>
            <a:endParaRPr lang="x-none" altLang="pt-PT" sz="3200" dirty="0">
              <a:solidFill>
                <a:schemeClr val="bg1"/>
              </a:solidFill>
              <a:latin typeface="Cabin" charset="0"/>
              <a:sym typeface="+mn-ea"/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 9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sp>
        <p:nvSpPr>
          <p:cNvPr id="4" name="CaixaDeTexto 9"/>
          <p:cNvSpPr txBox="1"/>
          <p:nvPr/>
        </p:nvSpPr>
        <p:spPr>
          <a:xfrm>
            <a:off x="-26035" y="808355"/>
            <a:ext cx="6114415" cy="46634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Funcionalidades Pré-Concebidas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Contas de utilizador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Encriptação de palavras-chave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Página de administração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dirty="0">
              <a:latin typeface="Cabin" charset="0"/>
              <a:sym typeface="+mn-ea"/>
            </a:endParaRPr>
          </a:p>
          <a:p>
            <a:pPr lvl="2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sz="1600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sz="1600" dirty="0">
              <a:latin typeface="Cabin" charset="0"/>
              <a:sym typeface="+mn-ea"/>
            </a:endParaRPr>
          </a:p>
          <a:p>
            <a:pPr marL="1828800" lvl="3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sz="2000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pt-PT" sz="2000" dirty="0">
              <a:latin typeface="Cabin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dmi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6525" y="1009650"/>
            <a:ext cx="6922135" cy="519176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ebapp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845" y="25400"/>
            <a:ext cx="1150620" cy="730885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2540" y="-128905"/>
            <a:ext cx="12203430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CaixaDeTexto 9"/>
          <p:cNvSpPr txBox="1"/>
          <p:nvPr/>
        </p:nvSpPr>
        <p:spPr>
          <a:xfrm>
            <a:off x="993140" y="2313940"/>
            <a:ext cx="10194925" cy="86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80604020202020204" charset="0"/>
              <a:buChar char="•"/>
            </a:pPr>
            <a:endParaRPr lang="pt-PT" sz="2200" dirty="0">
              <a:latin typeface="Cabin" charset="0"/>
            </a:endParaRPr>
          </a:p>
          <a:p>
            <a:pPr marL="285750" indent="-285750">
              <a:buFont typeface="Arial" panose="02080604020202020204" charset="0"/>
              <a:buChar char="•"/>
            </a:pPr>
            <a:endParaRPr lang="pt-PT" dirty="0">
              <a:latin typeface="Cabin" charset="0"/>
            </a:endParaRPr>
          </a:p>
        </p:txBody>
      </p:sp>
      <p:sp>
        <p:nvSpPr>
          <p:cNvPr id="11" name="Título 1"/>
          <p:cNvSpPr txBox="1"/>
          <p:nvPr/>
        </p:nvSpPr>
        <p:spPr>
          <a:xfrm>
            <a:off x="3208020" y="109220"/>
            <a:ext cx="5862320" cy="5403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  <a:sym typeface="+mn-ea"/>
              </a:rPr>
              <a:t>Django</a:t>
            </a:r>
            <a:endParaRPr lang="x-none" altLang="pt-PT" sz="3200" dirty="0">
              <a:solidFill>
                <a:schemeClr val="bg1"/>
              </a:solidFill>
              <a:latin typeface="Cabin" charset="0"/>
              <a:sym typeface="+mn-ea"/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 9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sp>
        <p:nvSpPr>
          <p:cNvPr id="4" name="CaixaDeTexto 9"/>
          <p:cNvSpPr txBox="1"/>
          <p:nvPr/>
        </p:nvSpPr>
        <p:spPr>
          <a:xfrm>
            <a:off x="-26035" y="808355"/>
            <a:ext cx="6114415" cy="64465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Funcionalidades Pré-Concebidas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Contas de utilizador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Encriptação de palavras-chave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Página de administração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dirty="0">
              <a:latin typeface="Cabin" charset="0"/>
              <a:sym typeface="+mn-ea"/>
            </a:endParaRPr>
          </a:p>
          <a:p>
            <a:pPr lvl="2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sz="1600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Conceitos Importantes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Modelo </a:t>
            </a:r>
            <a:r>
              <a:rPr lang="x-none" altLang="pt-PT" sz="1600" dirty="0">
                <a:latin typeface="Cabin" charset="0"/>
                <a:sym typeface="+mn-ea"/>
              </a:rPr>
              <a:t>(~ tabelas da base de dados)</a:t>
            </a: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Vista </a:t>
            </a:r>
            <a:r>
              <a:rPr lang="x-none" altLang="pt-PT" sz="1600" dirty="0">
                <a:latin typeface="Cabin" charset="0"/>
                <a:sym typeface="+mn-ea"/>
              </a:rPr>
              <a:t>(funções/classes)</a:t>
            </a: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Template </a:t>
            </a:r>
            <a:r>
              <a:rPr lang="x-none" altLang="pt-PT" sz="1600" dirty="0">
                <a:latin typeface="Cabin" charset="0"/>
                <a:sym typeface="+mn-ea"/>
              </a:rPr>
              <a:t>(ficheiros .html)</a:t>
            </a: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URL </a:t>
            </a:r>
            <a:r>
              <a:rPr lang="x-none" altLang="pt-PT" sz="1600" dirty="0">
                <a:latin typeface="Cabin" charset="0"/>
                <a:sym typeface="+mn-ea"/>
              </a:rPr>
              <a:t>(caminhos para as vistas)</a:t>
            </a:r>
            <a:endParaRPr lang="x-none" altLang="pt-PT" sz="1600" dirty="0">
              <a:latin typeface="Cabin" charset="0"/>
              <a:sym typeface="+mn-ea"/>
            </a:endParaRPr>
          </a:p>
          <a:p>
            <a:pPr marL="1828800" lvl="3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sz="2000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pt-PT" sz="2000" dirty="0">
              <a:latin typeface="Cabin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dmi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6525" y="1009650"/>
            <a:ext cx="6922135" cy="519176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user_profile_cours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16420" y="1645285"/>
            <a:ext cx="4991735" cy="3401695"/>
          </a:xfrm>
          <a:prstGeom prst="rect">
            <a:avLst/>
          </a:prstGeom>
        </p:spPr>
      </p:pic>
      <p:pic>
        <p:nvPicPr>
          <p:cNvPr id="9" name="Picture 8" descr="database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30"/>
            <a:ext cx="727710" cy="72771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2540" y="-128905"/>
            <a:ext cx="12203430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Título 1"/>
          <p:cNvSpPr txBox="1"/>
          <p:nvPr/>
        </p:nvSpPr>
        <p:spPr>
          <a:xfrm>
            <a:off x="3208020" y="109220"/>
            <a:ext cx="5862320" cy="5403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  <a:sym typeface="+mn-ea"/>
              </a:rPr>
              <a:t>Modelos</a:t>
            </a:r>
            <a:endParaRPr lang="x-none" altLang="pt-PT" sz="3200" dirty="0">
              <a:solidFill>
                <a:schemeClr val="bg1"/>
              </a:solidFill>
              <a:latin typeface="Cabin" charset="0"/>
              <a:sym typeface="+mn-ea"/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10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sp>
        <p:nvSpPr>
          <p:cNvPr id="4" name="CaixaDeTexto 9"/>
          <p:cNvSpPr txBox="1"/>
          <p:nvPr/>
        </p:nvSpPr>
        <p:spPr>
          <a:xfrm>
            <a:off x="-26035" y="796290"/>
            <a:ext cx="6114415" cy="39319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User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Contas de utilizador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Criado automáticamente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b="1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sz="2000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pt-PT" sz="2000" dirty="0">
              <a:latin typeface="Cabin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user_profile_cours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16420" y="1645285"/>
            <a:ext cx="4991735" cy="3401695"/>
          </a:xfrm>
          <a:prstGeom prst="rect">
            <a:avLst/>
          </a:prstGeom>
        </p:spPr>
      </p:pic>
      <p:pic>
        <p:nvPicPr>
          <p:cNvPr id="9" name="Picture 8" descr="database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30"/>
            <a:ext cx="727710" cy="72771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2540" y="-128905"/>
            <a:ext cx="12203430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Título 1"/>
          <p:cNvSpPr txBox="1"/>
          <p:nvPr/>
        </p:nvSpPr>
        <p:spPr>
          <a:xfrm>
            <a:off x="3208020" y="109220"/>
            <a:ext cx="5862320" cy="5403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  <a:sym typeface="+mn-ea"/>
              </a:rPr>
              <a:t>Modelos</a:t>
            </a:r>
            <a:endParaRPr lang="x-none" altLang="pt-PT" sz="3200" dirty="0">
              <a:solidFill>
                <a:schemeClr val="bg1"/>
              </a:solidFill>
              <a:latin typeface="Cabin" charset="0"/>
              <a:sym typeface="+mn-ea"/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10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sp>
        <p:nvSpPr>
          <p:cNvPr id="4" name="CaixaDeTexto 9"/>
          <p:cNvSpPr txBox="1"/>
          <p:nvPr/>
        </p:nvSpPr>
        <p:spPr>
          <a:xfrm>
            <a:off x="-26035" y="796290"/>
            <a:ext cx="6114415" cy="56692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User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Contas de utilizador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Criado automáticamente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b="1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Profile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Perfis </a:t>
            </a:r>
            <a:r>
              <a:rPr lang="x-none" altLang="pt-PT" sz="1600" dirty="0">
                <a:latin typeface="Cabin" charset="0"/>
                <a:sym typeface="+mn-ea"/>
              </a:rPr>
              <a:t>(extensão da conta do utilizador)</a:t>
            </a: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Relação 1:1 entre </a:t>
            </a:r>
            <a:r>
              <a:rPr lang="x-none" altLang="pt-PT" b="1" dirty="0">
                <a:latin typeface="Cabin" charset="0"/>
                <a:sym typeface="+mn-ea"/>
              </a:rPr>
              <a:t>User</a:t>
            </a:r>
            <a:r>
              <a:rPr lang="x-none" altLang="pt-PT" dirty="0">
                <a:latin typeface="Cabin" charset="0"/>
                <a:sym typeface="+mn-ea"/>
              </a:rPr>
              <a:t> e </a:t>
            </a:r>
            <a:r>
              <a:rPr lang="x-none" altLang="pt-PT" b="1" dirty="0">
                <a:latin typeface="Cabin" charset="0"/>
                <a:sym typeface="+mn-ea"/>
              </a:rPr>
              <a:t>Profile</a:t>
            </a:r>
            <a:endParaRPr lang="x-none" altLang="pt-PT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b="1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sz="2000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pt-PT" sz="2000" dirty="0">
              <a:latin typeface="Cabin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user_profile_cours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16420" y="1645285"/>
            <a:ext cx="4991735" cy="3401695"/>
          </a:xfrm>
          <a:prstGeom prst="rect">
            <a:avLst/>
          </a:prstGeom>
        </p:spPr>
      </p:pic>
      <p:pic>
        <p:nvPicPr>
          <p:cNvPr id="9" name="Picture 8" descr="database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30"/>
            <a:ext cx="727710" cy="72771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2540" y="-128905"/>
            <a:ext cx="12203430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Título 1"/>
          <p:cNvSpPr txBox="1"/>
          <p:nvPr/>
        </p:nvSpPr>
        <p:spPr>
          <a:xfrm>
            <a:off x="3208020" y="109220"/>
            <a:ext cx="5862320" cy="5403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  <a:sym typeface="+mn-ea"/>
              </a:rPr>
              <a:t>Modelos</a:t>
            </a:r>
            <a:endParaRPr lang="x-none" altLang="pt-PT" sz="3200" dirty="0">
              <a:solidFill>
                <a:schemeClr val="bg1"/>
              </a:solidFill>
              <a:latin typeface="Cabin" charset="0"/>
              <a:sym typeface="+mn-ea"/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10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sp>
        <p:nvSpPr>
          <p:cNvPr id="4" name="CaixaDeTexto 9"/>
          <p:cNvSpPr txBox="1"/>
          <p:nvPr/>
        </p:nvSpPr>
        <p:spPr>
          <a:xfrm>
            <a:off x="-26035" y="796290"/>
            <a:ext cx="6114415" cy="65836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User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Contas de utilizador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Criado automáticamente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b="1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Profile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Perfis </a:t>
            </a:r>
            <a:r>
              <a:rPr lang="x-none" altLang="pt-PT" sz="1600" dirty="0">
                <a:latin typeface="Cabin" charset="0"/>
                <a:sym typeface="+mn-ea"/>
              </a:rPr>
              <a:t>(extensão da conta do utilizador)</a:t>
            </a: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Relação 1:1 entre </a:t>
            </a:r>
            <a:r>
              <a:rPr lang="x-none" altLang="pt-PT" b="1" dirty="0">
                <a:latin typeface="Cabin" charset="0"/>
                <a:sym typeface="+mn-ea"/>
              </a:rPr>
              <a:t>User</a:t>
            </a:r>
            <a:r>
              <a:rPr lang="x-none" altLang="pt-PT" dirty="0">
                <a:latin typeface="Cabin" charset="0"/>
                <a:sym typeface="+mn-ea"/>
              </a:rPr>
              <a:t> e </a:t>
            </a:r>
            <a:r>
              <a:rPr lang="x-none" altLang="pt-PT" b="1" dirty="0">
                <a:latin typeface="Cabin" charset="0"/>
                <a:sym typeface="+mn-ea"/>
              </a:rPr>
              <a:t>Profile</a:t>
            </a:r>
            <a:endParaRPr lang="x-none" altLang="pt-PT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b="1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Course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Unidades Curriculares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Relação M:N entre </a:t>
            </a:r>
            <a:r>
              <a:rPr lang="x-none" altLang="pt-PT" b="1" dirty="0">
                <a:latin typeface="Cabin" charset="0"/>
                <a:sym typeface="+mn-ea"/>
              </a:rPr>
              <a:t>Profile</a:t>
            </a:r>
            <a:r>
              <a:rPr lang="x-none" altLang="pt-PT" dirty="0">
                <a:latin typeface="Cabin" charset="0"/>
                <a:sym typeface="+mn-ea"/>
              </a:rPr>
              <a:t> e </a:t>
            </a:r>
            <a:r>
              <a:rPr lang="x-none" altLang="pt-PT" b="1" dirty="0">
                <a:latin typeface="Cabin" charset="0"/>
                <a:sym typeface="+mn-ea"/>
              </a:rPr>
              <a:t>Course</a:t>
            </a:r>
            <a:endParaRPr lang="x-none" altLang="pt-PT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sz="2000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pt-PT" sz="2000" dirty="0">
              <a:latin typeface="Cabin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quiz_course_profil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25335" y="893445"/>
            <a:ext cx="4526280" cy="5500370"/>
          </a:xfrm>
          <a:prstGeom prst="rect">
            <a:avLst/>
          </a:prstGeom>
        </p:spPr>
      </p:pic>
      <p:pic>
        <p:nvPicPr>
          <p:cNvPr id="9" name="Picture 8" descr="database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30"/>
            <a:ext cx="727710" cy="72771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2540" y="-128905"/>
            <a:ext cx="12203430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CaixaDeTexto 9"/>
          <p:cNvSpPr txBox="1"/>
          <p:nvPr/>
        </p:nvSpPr>
        <p:spPr>
          <a:xfrm>
            <a:off x="993140" y="2313940"/>
            <a:ext cx="10194925" cy="86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80604020202020204" charset="0"/>
              <a:buChar char="•"/>
            </a:pPr>
            <a:endParaRPr lang="pt-PT" sz="2200" dirty="0">
              <a:latin typeface="Cabin" charset="0"/>
            </a:endParaRPr>
          </a:p>
          <a:p>
            <a:pPr marL="285750" indent="-285750">
              <a:buFont typeface="Arial" panose="02080604020202020204" charset="0"/>
              <a:buChar char="•"/>
            </a:pPr>
            <a:endParaRPr lang="pt-PT" dirty="0">
              <a:latin typeface="Cabin" charset="0"/>
            </a:endParaRPr>
          </a:p>
        </p:txBody>
      </p:sp>
      <p:sp>
        <p:nvSpPr>
          <p:cNvPr id="11" name="Título 1"/>
          <p:cNvSpPr txBox="1"/>
          <p:nvPr/>
        </p:nvSpPr>
        <p:spPr>
          <a:xfrm>
            <a:off x="3208020" y="109220"/>
            <a:ext cx="5862320" cy="5403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  <a:sym typeface="+mn-ea"/>
              </a:rPr>
              <a:t>Modelos</a:t>
            </a:r>
            <a:endParaRPr lang="x-none" altLang="pt-PT" sz="3200" dirty="0">
              <a:solidFill>
                <a:schemeClr val="bg1"/>
              </a:solidFill>
              <a:latin typeface="Cabin" charset="0"/>
              <a:sym typeface="+mn-ea"/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11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sp>
        <p:nvSpPr>
          <p:cNvPr id="4" name="CaixaDeTexto 9"/>
          <p:cNvSpPr txBox="1"/>
          <p:nvPr/>
        </p:nvSpPr>
        <p:spPr>
          <a:xfrm>
            <a:off x="-25400" y="808355"/>
            <a:ext cx="6955155" cy="42519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Quiz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Questões criadas</a:t>
            </a:r>
            <a:endParaRPr lang="x-none" altLang="pt-PT" dirty="0">
              <a:latin typeface="Cabin" charset="0"/>
              <a:sym typeface="+mn-ea"/>
            </a:endParaRPr>
          </a:p>
          <a:p>
            <a:pPr marL="1371600" lvl="2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sz="1600" dirty="0">
                <a:latin typeface="Cabin" charset="0"/>
                <a:sym typeface="+mn-ea"/>
              </a:rPr>
              <a:t>Pergunta, opções de resposta, autor, Unidade Curricular, ...</a:t>
            </a: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Relação 1:N entre </a:t>
            </a:r>
            <a:r>
              <a:rPr lang="x-none" altLang="pt-PT" b="1" dirty="0">
                <a:latin typeface="Cabin" charset="0"/>
                <a:sym typeface="+mn-ea"/>
              </a:rPr>
              <a:t>User</a:t>
            </a:r>
            <a:r>
              <a:rPr lang="x-none" altLang="pt-PT" dirty="0">
                <a:latin typeface="Cabin" charset="0"/>
                <a:sym typeface="+mn-ea"/>
              </a:rPr>
              <a:t> e </a:t>
            </a:r>
            <a:r>
              <a:rPr lang="x-none" altLang="pt-PT" b="1" dirty="0">
                <a:latin typeface="Cabin" charset="0"/>
                <a:sym typeface="+mn-ea"/>
              </a:rPr>
              <a:t>Quiz</a:t>
            </a:r>
            <a:endParaRPr lang="x-none" altLang="pt-PT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Relação M:N entre </a:t>
            </a:r>
            <a:r>
              <a:rPr lang="x-none" altLang="pt-PT" b="1" dirty="0">
                <a:latin typeface="Cabin" charset="0"/>
                <a:sym typeface="+mn-ea"/>
              </a:rPr>
              <a:t>Quiz</a:t>
            </a:r>
            <a:r>
              <a:rPr lang="x-none" altLang="pt-PT" dirty="0">
                <a:latin typeface="Cabin" charset="0"/>
                <a:sym typeface="+mn-ea"/>
              </a:rPr>
              <a:t> e </a:t>
            </a:r>
            <a:r>
              <a:rPr lang="x-none" altLang="pt-PT" b="1" dirty="0">
                <a:latin typeface="Cabin" charset="0"/>
                <a:sym typeface="+mn-ea"/>
              </a:rPr>
              <a:t>Course</a:t>
            </a:r>
            <a:endParaRPr lang="x-none" altLang="pt-PT" b="1" dirty="0">
              <a:latin typeface="Cabin" charset="0"/>
              <a:sym typeface="+mn-ea"/>
            </a:endParaRPr>
          </a:p>
          <a:p>
            <a:pPr marL="1371600" lvl="2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sz="1600" dirty="0">
                <a:latin typeface="Cabin" charset="0"/>
                <a:sym typeface="+mn-ea"/>
              </a:rPr>
              <a:t>Funciona como uma relação 1:N</a:t>
            </a: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sz="2000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pt-PT" sz="2000" dirty="0">
              <a:latin typeface="Cabin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ist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-18415"/>
            <a:ext cx="865505" cy="865505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2540" y="-128905"/>
            <a:ext cx="12203430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CaixaDeTexto 9"/>
          <p:cNvSpPr txBox="1"/>
          <p:nvPr/>
        </p:nvSpPr>
        <p:spPr>
          <a:xfrm>
            <a:off x="993140" y="2313940"/>
            <a:ext cx="10194925" cy="86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80604020202020204" charset="0"/>
              <a:buChar char="•"/>
            </a:pPr>
            <a:endParaRPr lang="pt-PT" sz="2200" dirty="0">
              <a:latin typeface="Cabin" charset="0"/>
            </a:endParaRPr>
          </a:p>
          <a:p>
            <a:pPr marL="285750" indent="-285750">
              <a:buFont typeface="Arial" panose="02080604020202020204" charset="0"/>
              <a:buChar char="•"/>
            </a:pPr>
            <a:endParaRPr lang="pt-PT" dirty="0">
              <a:latin typeface="Cabin" charset="0"/>
            </a:endParaRPr>
          </a:p>
        </p:txBody>
      </p:sp>
      <p:sp>
        <p:nvSpPr>
          <p:cNvPr id="11" name="Título 1"/>
          <p:cNvSpPr txBox="1"/>
          <p:nvPr/>
        </p:nvSpPr>
        <p:spPr>
          <a:xfrm>
            <a:off x="3644654" y="106547"/>
            <a:ext cx="5069632" cy="5405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</a:rPr>
              <a:t>Introdução</a:t>
            </a:r>
            <a:endParaRPr lang="x-none" altLang="pt-PT" sz="3200" dirty="0">
              <a:solidFill>
                <a:schemeClr val="bg1"/>
              </a:solidFill>
              <a:latin typeface="Cabin" charset="0"/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 2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sp>
        <p:nvSpPr>
          <p:cNvPr id="4" name="CaixaDeTexto 9"/>
          <p:cNvSpPr txBox="1"/>
          <p:nvPr/>
        </p:nvSpPr>
        <p:spPr>
          <a:xfrm>
            <a:off x="-25400" y="806450"/>
            <a:ext cx="6731000" cy="42976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+mj-lt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Objectivos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x-none" altLang="pt-PT" dirty="0">
                <a:latin typeface="Cabin" charset="0"/>
                <a:sym typeface="+mn-ea"/>
              </a:rPr>
              <a:t>Actualização do </a:t>
            </a:r>
            <a:r>
              <a:rPr lang="x-none" altLang="pt-PT" i="1" dirty="0">
                <a:latin typeface="Cabin" charset="0"/>
                <a:sym typeface="+mn-ea"/>
              </a:rPr>
              <a:t>hardware</a:t>
            </a:r>
            <a:r>
              <a:rPr lang="x-none" altLang="pt-PT" dirty="0">
                <a:latin typeface="Cabin" charset="0"/>
                <a:sym typeface="+mn-ea"/>
              </a:rPr>
              <a:t>/</a:t>
            </a:r>
            <a:r>
              <a:rPr lang="x-none" altLang="pt-PT" i="1" dirty="0">
                <a:latin typeface="Cabin" charset="0"/>
                <a:sym typeface="+mn-ea"/>
              </a:rPr>
              <a:t>firmware</a:t>
            </a:r>
            <a:r>
              <a:rPr lang="x-none" altLang="pt-PT" dirty="0">
                <a:latin typeface="Cabin" charset="0"/>
                <a:sym typeface="+mn-ea"/>
              </a:rPr>
              <a:t> do terminal individual, incluindo a estrutura mecânica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+mj-lt"/>
              <a:buAutoNum type="arabicPeriod"/>
            </a:pP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x-none" altLang="pt-PT" dirty="0">
                <a:latin typeface="Cabin" charset="0"/>
                <a:sym typeface="+mn-ea"/>
              </a:rPr>
              <a:t>Desenvolvimento de uma aplicação para gerir os procedimentos e fluxos de informação, as suas temporizações e registo numa base de dados dedicada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+mj-lt"/>
              <a:buAutoNum type="arabicPeriod"/>
            </a:pP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+mj-lt"/>
              <a:buAutoNum type="arabicPeriod"/>
            </a:pPr>
            <a:endParaRPr lang="x-none" altLang="pt-PT" sz="1600" dirty="0">
              <a:latin typeface="Cabin" charset="0"/>
              <a:sym typeface="+mn-ea"/>
            </a:endParaRPr>
          </a:p>
          <a:p>
            <a:pPr marL="457200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2000" dirty="0">
              <a:latin typeface="Cabin" charset="0"/>
              <a:sym typeface="+mn-ea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ap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6955" y="2124075"/>
            <a:ext cx="4731385" cy="249364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atabase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4130"/>
            <a:ext cx="727710" cy="72771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2540" y="-128905"/>
            <a:ext cx="12203430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Título 1"/>
          <p:cNvSpPr txBox="1"/>
          <p:nvPr/>
        </p:nvSpPr>
        <p:spPr>
          <a:xfrm>
            <a:off x="3208020" y="109220"/>
            <a:ext cx="5862320" cy="5403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  <a:sym typeface="+mn-ea"/>
              </a:rPr>
              <a:t>Modelos</a:t>
            </a:r>
            <a:endParaRPr lang="x-none" altLang="pt-PT" sz="3200" dirty="0">
              <a:solidFill>
                <a:schemeClr val="bg1"/>
              </a:solidFill>
              <a:latin typeface="Cabin" charset="0"/>
              <a:sym typeface="+mn-ea"/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12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sp>
        <p:nvSpPr>
          <p:cNvPr id="4" name="CaixaDeTexto 9"/>
          <p:cNvSpPr txBox="1"/>
          <p:nvPr/>
        </p:nvSpPr>
        <p:spPr>
          <a:xfrm>
            <a:off x="-26035" y="808355"/>
            <a:ext cx="6114415" cy="38862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Session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Instâncias de uma questão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Relação 1:N entre </a:t>
            </a:r>
            <a:r>
              <a:rPr lang="x-none" altLang="pt-PT" b="1" dirty="0">
                <a:latin typeface="Cabin" charset="0"/>
                <a:sym typeface="+mn-ea"/>
              </a:rPr>
              <a:t>Quiz</a:t>
            </a:r>
            <a:r>
              <a:rPr lang="x-none" altLang="pt-PT" dirty="0">
                <a:latin typeface="Cabin" charset="0"/>
                <a:sym typeface="+mn-ea"/>
              </a:rPr>
              <a:t> e </a:t>
            </a:r>
            <a:r>
              <a:rPr lang="x-none" altLang="pt-PT" b="1" dirty="0">
                <a:latin typeface="Cabin" charset="0"/>
                <a:sym typeface="+mn-ea"/>
              </a:rPr>
              <a:t>Session</a:t>
            </a:r>
            <a:endParaRPr lang="x-none" altLang="pt-PT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sz="2000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pt-PT" sz="2000" dirty="0">
              <a:latin typeface="Cabin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esson_quiz_sessio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185" y="928370"/>
            <a:ext cx="7018020" cy="547433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esson_quiz_sessio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6185" y="928370"/>
            <a:ext cx="7018020" cy="5474335"/>
          </a:xfrm>
          <a:prstGeom prst="rect">
            <a:avLst/>
          </a:prstGeom>
        </p:spPr>
      </p:pic>
      <p:pic>
        <p:nvPicPr>
          <p:cNvPr id="5" name="Picture 4" descr="database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30"/>
            <a:ext cx="727710" cy="72771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2540" y="-128905"/>
            <a:ext cx="12203430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Título 1"/>
          <p:cNvSpPr txBox="1"/>
          <p:nvPr/>
        </p:nvSpPr>
        <p:spPr>
          <a:xfrm>
            <a:off x="3208020" y="109220"/>
            <a:ext cx="5862320" cy="5403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  <a:sym typeface="+mn-ea"/>
              </a:rPr>
              <a:t>Modelos</a:t>
            </a:r>
            <a:endParaRPr lang="x-none" altLang="pt-PT" sz="3200" dirty="0">
              <a:solidFill>
                <a:schemeClr val="bg1"/>
              </a:solidFill>
              <a:latin typeface="Cabin" charset="0"/>
              <a:sym typeface="+mn-ea"/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12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sp>
        <p:nvSpPr>
          <p:cNvPr id="4" name="CaixaDeTexto 9"/>
          <p:cNvSpPr txBox="1"/>
          <p:nvPr/>
        </p:nvSpPr>
        <p:spPr>
          <a:xfrm>
            <a:off x="-26035" y="808355"/>
            <a:ext cx="6114415" cy="64008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Session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Instâncias de uma questão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Relação 1:N entre </a:t>
            </a:r>
            <a:r>
              <a:rPr lang="x-none" altLang="pt-PT" b="1" dirty="0">
                <a:latin typeface="Cabin" charset="0"/>
                <a:sym typeface="+mn-ea"/>
              </a:rPr>
              <a:t>Quiz</a:t>
            </a:r>
            <a:r>
              <a:rPr lang="x-none" altLang="pt-PT" dirty="0">
                <a:latin typeface="Cabin" charset="0"/>
                <a:sym typeface="+mn-ea"/>
              </a:rPr>
              <a:t> e </a:t>
            </a:r>
            <a:r>
              <a:rPr lang="x-none" altLang="pt-PT" b="1" dirty="0">
                <a:latin typeface="Cabin" charset="0"/>
                <a:sym typeface="+mn-ea"/>
              </a:rPr>
              <a:t>Session</a:t>
            </a:r>
            <a:endParaRPr lang="x-none" altLang="pt-PT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b="1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Lesson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Conjunto de questões realizadas</a:t>
            </a:r>
            <a:endParaRPr lang="x-none" altLang="pt-PT" dirty="0">
              <a:latin typeface="Cabin" charset="0"/>
              <a:sym typeface="+mn-ea"/>
            </a:endParaRPr>
          </a:p>
          <a:p>
            <a:pPr marL="1371600" lvl="2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sz="1600" dirty="0">
                <a:latin typeface="Cabin" charset="0"/>
                <a:sym typeface="+mn-ea"/>
              </a:rPr>
              <a:t>Autor, Unidade Curricular, resposta válida</a:t>
            </a: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Relação 1:N entre </a:t>
            </a:r>
            <a:r>
              <a:rPr lang="x-none" altLang="pt-PT" b="1" dirty="0">
                <a:latin typeface="Cabin" charset="0"/>
                <a:sym typeface="+mn-ea"/>
              </a:rPr>
              <a:t>Lesson</a:t>
            </a:r>
            <a:r>
              <a:rPr lang="x-none" altLang="pt-PT" dirty="0">
                <a:latin typeface="Cabin" charset="0"/>
                <a:sym typeface="+mn-ea"/>
              </a:rPr>
              <a:t> e </a:t>
            </a:r>
            <a:r>
              <a:rPr lang="x-none" altLang="pt-PT" b="1" dirty="0">
                <a:latin typeface="Cabin" charset="0"/>
                <a:sym typeface="+mn-ea"/>
              </a:rPr>
              <a:t>Session</a:t>
            </a:r>
            <a:endParaRPr lang="x-none" altLang="pt-PT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Relação M:N entre </a:t>
            </a:r>
            <a:r>
              <a:rPr lang="x-none" altLang="pt-PT" b="1" dirty="0">
                <a:latin typeface="Cabin" charset="0"/>
                <a:sym typeface="+mn-ea"/>
              </a:rPr>
              <a:t>Course</a:t>
            </a:r>
            <a:r>
              <a:rPr lang="x-none" altLang="pt-PT" dirty="0">
                <a:latin typeface="Cabin" charset="0"/>
                <a:sym typeface="+mn-ea"/>
              </a:rPr>
              <a:t> e L</a:t>
            </a:r>
            <a:r>
              <a:rPr lang="x-none" altLang="pt-PT" b="1" dirty="0">
                <a:latin typeface="Cabin" charset="0"/>
                <a:sym typeface="+mn-ea"/>
              </a:rPr>
              <a:t>esson</a:t>
            </a:r>
            <a:endParaRPr lang="x-none" altLang="pt-PT" b="1" dirty="0">
              <a:latin typeface="Cabin" charset="0"/>
              <a:sym typeface="+mn-ea"/>
            </a:endParaRPr>
          </a:p>
          <a:p>
            <a:pPr marL="1371600" lvl="2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sz="1600" dirty="0">
                <a:latin typeface="Cabin" charset="0"/>
                <a:sym typeface="+mn-ea"/>
              </a:rPr>
              <a:t>Funciona como uma relação 1:N</a:t>
            </a:r>
            <a:endParaRPr lang="x-none" altLang="pt-PT" sz="16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sz="2000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pt-PT" sz="2000" dirty="0">
              <a:latin typeface="Cabin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results_lessonstuden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82895" y="1074420"/>
            <a:ext cx="6537325" cy="5170805"/>
          </a:xfrm>
          <a:prstGeom prst="rect">
            <a:avLst/>
          </a:prstGeom>
        </p:spPr>
      </p:pic>
      <p:pic>
        <p:nvPicPr>
          <p:cNvPr id="8" name="Picture 7" descr="database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30"/>
            <a:ext cx="727710" cy="72771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2540" y="-128905"/>
            <a:ext cx="12203430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Título 1"/>
          <p:cNvSpPr txBox="1"/>
          <p:nvPr/>
        </p:nvSpPr>
        <p:spPr>
          <a:xfrm>
            <a:off x="3208020" y="109220"/>
            <a:ext cx="5862320" cy="5403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  <a:sym typeface="+mn-ea"/>
              </a:rPr>
              <a:t>Modelos</a:t>
            </a:r>
            <a:endParaRPr lang="x-none" altLang="pt-PT" sz="3200" dirty="0">
              <a:solidFill>
                <a:schemeClr val="bg1"/>
              </a:solidFill>
              <a:latin typeface="Cabin" charset="0"/>
              <a:sym typeface="+mn-ea"/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13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sp>
        <p:nvSpPr>
          <p:cNvPr id="4" name="CaixaDeTexto 9"/>
          <p:cNvSpPr txBox="1"/>
          <p:nvPr/>
        </p:nvSpPr>
        <p:spPr>
          <a:xfrm>
            <a:off x="-26035" y="796290"/>
            <a:ext cx="6114415" cy="52578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Results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Resultados detalhados de uma questão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Relação 1:N entre </a:t>
            </a:r>
            <a:r>
              <a:rPr lang="x-none" altLang="pt-PT" b="1" dirty="0">
                <a:latin typeface="Cabin" charset="0"/>
                <a:sym typeface="+mn-ea"/>
              </a:rPr>
              <a:t>Session</a:t>
            </a:r>
            <a:r>
              <a:rPr lang="x-none" altLang="pt-PT" dirty="0">
                <a:latin typeface="Cabin" charset="0"/>
                <a:sym typeface="+mn-ea"/>
              </a:rPr>
              <a:t> e </a:t>
            </a:r>
            <a:r>
              <a:rPr lang="x-none" altLang="pt-PT" b="1" dirty="0">
                <a:latin typeface="Cabin" charset="0"/>
                <a:sym typeface="+mn-ea"/>
              </a:rPr>
              <a:t>Results</a:t>
            </a:r>
            <a:endParaRPr lang="x-none" altLang="pt-PT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b="1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LessonStudent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Resultados globais de uma lição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Relação 1:N entre </a:t>
            </a:r>
            <a:r>
              <a:rPr lang="x-none" altLang="pt-PT" b="1" dirty="0">
                <a:latin typeface="Cabin" charset="0"/>
                <a:sym typeface="+mn-ea"/>
              </a:rPr>
              <a:t>Lesson</a:t>
            </a:r>
            <a:r>
              <a:rPr lang="x-none" altLang="pt-PT" dirty="0">
                <a:latin typeface="Cabin" charset="0"/>
                <a:sym typeface="+mn-ea"/>
              </a:rPr>
              <a:t> e </a:t>
            </a:r>
            <a:r>
              <a:rPr lang="x-none" altLang="pt-PT" b="1" dirty="0">
                <a:latin typeface="Cabin" charset="0"/>
                <a:sym typeface="+mn-ea"/>
              </a:rPr>
              <a:t>LessonStudent</a:t>
            </a:r>
            <a:endParaRPr lang="x-none" altLang="pt-PT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sz="2000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pt-PT" sz="2000" dirty="0">
              <a:latin typeface="Cabin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atabase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4130"/>
            <a:ext cx="727710" cy="72771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2540" y="-128905"/>
            <a:ext cx="12203430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Título 1"/>
          <p:cNvSpPr txBox="1"/>
          <p:nvPr/>
        </p:nvSpPr>
        <p:spPr>
          <a:xfrm>
            <a:off x="3208020" y="109220"/>
            <a:ext cx="5862320" cy="5403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  <a:sym typeface="+mn-ea"/>
              </a:rPr>
              <a:t>Modelos</a:t>
            </a:r>
            <a:endParaRPr lang="x-none" altLang="pt-PT" sz="3200" dirty="0">
              <a:solidFill>
                <a:schemeClr val="bg1"/>
              </a:solidFill>
              <a:latin typeface="Cabin" charset="0"/>
              <a:sym typeface="+mn-ea"/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14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sp>
        <p:nvSpPr>
          <p:cNvPr id="4" name="CaixaDeTexto 9"/>
          <p:cNvSpPr txBox="1"/>
          <p:nvPr/>
        </p:nvSpPr>
        <p:spPr>
          <a:xfrm>
            <a:off x="-24130" y="808355"/>
            <a:ext cx="7883525" cy="39319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Student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Nº mecanográfico dos alunos registados e UID dos seus cartões de estudante</a:t>
            </a:r>
            <a:endParaRPr lang="x-none" altLang="pt-PT" dirty="0">
              <a:latin typeface="Cabin" charset="0"/>
              <a:sym typeface="+mn-ea"/>
            </a:endParaRPr>
          </a:p>
          <a:p>
            <a:pPr marL="2286000" lvl="4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400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20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sz="2000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pt-PT" sz="2000" dirty="0">
              <a:latin typeface="Cabin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other_model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2380" y="1540510"/>
            <a:ext cx="4400550" cy="414972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597140" y="3329940"/>
            <a:ext cx="4369435" cy="2579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t-PT" altLang="en-US"/>
          </a:p>
        </p:txBody>
      </p:sp>
      <p:sp>
        <p:nvSpPr>
          <p:cNvPr id="13" name="Rectangle 12"/>
          <p:cNvSpPr/>
          <p:nvPr/>
        </p:nvSpPr>
        <p:spPr>
          <a:xfrm>
            <a:off x="9842500" y="1615440"/>
            <a:ext cx="2078990" cy="1501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t-PT" alt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atabase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4130"/>
            <a:ext cx="727710" cy="72771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2540" y="-128905"/>
            <a:ext cx="12203430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Título 1"/>
          <p:cNvSpPr txBox="1"/>
          <p:nvPr/>
        </p:nvSpPr>
        <p:spPr>
          <a:xfrm>
            <a:off x="3208020" y="109220"/>
            <a:ext cx="5862320" cy="5403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  <a:sym typeface="+mn-ea"/>
              </a:rPr>
              <a:t>Modelos</a:t>
            </a:r>
            <a:endParaRPr lang="x-none" altLang="pt-PT" sz="3200" dirty="0">
              <a:solidFill>
                <a:schemeClr val="bg1"/>
              </a:solidFill>
              <a:latin typeface="Cabin" charset="0"/>
              <a:sym typeface="+mn-ea"/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14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sp>
        <p:nvSpPr>
          <p:cNvPr id="4" name="CaixaDeTexto 9"/>
          <p:cNvSpPr txBox="1"/>
          <p:nvPr/>
        </p:nvSpPr>
        <p:spPr>
          <a:xfrm>
            <a:off x="-24130" y="808355"/>
            <a:ext cx="7883525" cy="5212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Student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Nº mecanográfico dos alunos registados e UID dos seus cartões de estudante</a:t>
            </a:r>
            <a:endParaRPr lang="x-none" altLang="pt-PT" dirty="0">
              <a:latin typeface="Cabin" charset="0"/>
              <a:sym typeface="+mn-ea"/>
            </a:endParaRPr>
          </a:p>
          <a:p>
            <a:pPr marL="2286000" lvl="4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400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Terminal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Endereços MAC dos terminais registados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20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sz="2000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pt-PT" sz="2000" dirty="0">
              <a:latin typeface="Cabin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other_model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2380" y="1540510"/>
            <a:ext cx="4400550" cy="414972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597140" y="3329940"/>
            <a:ext cx="4369435" cy="2579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t-PT" alt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atabase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4130"/>
            <a:ext cx="727710" cy="72771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2540" y="-128905"/>
            <a:ext cx="12203430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Título 1"/>
          <p:cNvSpPr txBox="1"/>
          <p:nvPr/>
        </p:nvSpPr>
        <p:spPr>
          <a:xfrm>
            <a:off x="3208020" y="109220"/>
            <a:ext cx="5862320" cy="5403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  <a:sym typeface="+mn-ea"/>
              </a:rPr>
              <a:t>Modelos</a:t>
            </a:r>
            <a:endParaRPr lang="x-none" altLang="pt-PT" sz="3200" dirty="0">
              <a:solidFill>
                <a:schemeClr val="bg1"/>
              </a:solidFill>
              <a:latin typeface="Cabin" charset="0"/>
              <a:sym typeface="+mn-ea"/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14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sp>
        <p:nvSpPr>
          <p:cNvPr id="4" name="CaixaDeTexto 9"/>
          <p:cNvSpPr txBox="1"/>
          <p:nvPr/>
        </p:nvSpPr>
        <p:spPr>
          <a:xfrm>
            <a:off x="-24130" y="808355"/>
            <a:ext cx="7883525" cy="6492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Student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Nº mecanográfico dos alunos registados e UID dos seus cartões de estudante</a:t>
            </a:r>
            <a:endParaRPr lang="x-none" altLang="pt-PT" dirty="0">
              <a:latin typeface="Cabin" charset="0"/>
              <a:sym typeface="+mn-ea"/>
            </a:endParaRPr>
          </a:p>
          <a:p>
            <a:pPr marL="2286000" lvl="4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400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Terminal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Endereços MAC dos terminais registados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Answer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Tabela onde são guardadas as respostas recebidas dos terminais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20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sz="2000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pt-PT" sz="2000" dirty="0">
              <a:latin typeface="Cabin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other_model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2380" y="1540510"/>
            <a:ext cx="4400550" cy="414972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857105" y="3329940"/>
            <a:ext cx="2109470" cy="2579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t-PT" alt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atabase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4130"/>
            <a:ext cx="727710" cy="72771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2540" y="-128905"/>
            <a:ext cx="12203430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Título 1"/>
          <p:cNvSpPr txBox="1"/>
          <p:nvPr/>
        </p:nvSpPr>
        <p:spPr>
          <a:xfrm>
            <a:off x="3208020" y="109220"/>
            <a:ext cx="5862320" cy="5403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  <a:sym typeface="+mn-ea"/>
              </a:rPr>
              <a:t>Modelos</a:t>
            </a:r>
            <a:endParaRPr lang="x-none" altLang="pt-PT" sz="3200" dirty="0">
              <a:solidFill>
                <a:schemeClr val="bg1"/>
              </a:solidFill>
              <a:latin typeface="Cabin" charset="0"/>
              <a:sym typeface="+mn-ea"/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14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sp>
        <p:nvSpPr>
          <p:cNvPr id="4" name="CaixaDeTexto 9"/>
          <p:cNvSpPr txBox="1"/>
          <p:nvPr/>
        </p:nvSpPr>
        <p:spPr>
          <a:xfrm>
            <a:off x="-24130" y="808355"/>
            <a:ext cx="7883525" cy="699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Student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Nº mecanográfico dos alunos registados e UID dos seus cartões de estudante</a:t>
            </a:r>
            <a:endParaRPr lang="x-none" altLang="pt-PT" dirty="0">
              <a:latin typeface="Cabin" charset="0"/>
              <a:sym typeface="+mn-ea"/>
            </a:endParaRPr>
          </a:p>
          <a:p>
            <a:pPr marL="2286000" lvl="4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400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Terminal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Endereços MAC dos terminais registados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Answer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Tabela onde são guardadas as respostas recebidas dos terminais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AnswerProcessing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Tabela onde são processadas as respostas recebidas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20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sz="2000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pt-PT" sz="2000" dirty="0">
              <a:latin typeface="Cabin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other_model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2380" y="1540510"/>
            <a:ext cx="4400550" cy="414972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ebpage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685" y="47625"/>
            <a:ext cx="707390" cy="70739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2540" y="-128905"/>
            <a:ext cx="12203430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Título 1"/>
          <p:cNvSpPr txBox="1"/>
          <p:nvPr/>
        </p:nvSpPr>
        <p:spPr>
          <a:xfrm>
            <a:off x="3208020" y="109220"/>
            <a:ext cx="5862320" cy="5403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  <a:sym typeface="+mn-ea"/>
              </a:rPr>
              <a:t>Vistas</a:t>
            </a:r>
            <a:endParaRPr lang="x-none" altLang="pt-PT" sz="3200" dirty="0">
              <a:solidFill>
                <a:schemeClr val="bg1"/>
              </a:solidFill>
              <a:latin typeface="Cabin" charset="0"/>
              <a:sym typeface="+mn-ea"/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15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9"/>
          <p:cNvSpPr txBox="1"/>
          <p:nvPr/>
        </p:nvSpPr>
        <p:spPr>
          <a:xfrm>
            <a:off x="-24765" y="796290"/>
            <a:ext cx="7534275" cy="30175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400" b="1" dirty="0">
                <a:latin typeface="Cabin" charset="0"/>
                <a:sym typeface="+mn-ea"/>
              </a:rPr>
              <a:t>Vistas Generalistas</a:t>
            </a:r>
            <a:endParaRPr lang="x-none" altLang="pt-PT" sz="24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sz="2000" dirty="0">
                <a:latin typeface="Cabin" charset="0"/>
                <a:sym typeface="+mn-ea"/>
              </a:rPr>
              <a:t>Evocadas a partir do seu endereço URL</a:t>
            </a:r>
            <a:endParaRPr lang="x-none" altLang="pt-PT" sz="2000" dirty="0">
              <a:latin typeface="Cabin" charset="0"/>
              <a:sym typeface="+mn-ea"/>
            </a:endParaRPr>
          </a:p>
          <a:p>
            <a:pPr marL="1371600" lvl="2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sz="1600">
                <a:latin typeface="Cabin" charset="0"/>
                <a:sym typeface="+mn-ea"/>
              </a:rPr>
              <a:t>http://192.168.0.2:8000/quiz/&lt;int:pk&gt;/</a:t>
            </a:r>
            <a:endParaRPr lang="x-none" altLang="pt-PT" sz="1600">
              <a:latin typeface="Cabin" charset="0"/>
              <a:sym typeface="+mn-ea"/>
            </a:endParaRPr>
          </a:p>
          <a:p>
            <a:pPr marL="1371600" lvl="2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pt-PT" sz="2000" dirty="0">
              <a:latin typeface="Cabin" charset="0"/>
            </a:endParaRPr>
          </a:p>
        </p:txBody>
      </p:sp>
      <p:pic>
        <p:nvPicPr>
          <p:cNvPr id="5" name="Picture 4" descr="quiz_detail_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205" y="1149985"/>
            <a:ext cx="6393180" cy="479552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ebpage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685" y="47625"/>
            <a:ext cx="707390" cy="70739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2540" y="-128905"/>
            <a:ext cx="12203430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Título 1"/>
          <p:cNvSpPr txBox="1"/>
          <p:nvPr/>
        </p:nvSpPr>
        <p:spPr>
          <a:xfrm>
            <a:off x="3208020" y="109220"/>
            <a:ext cx="5862320" cy="5403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  <a:sym typeface="+mn-ea"/>
              </a:rPr>
              <a:t>Vistas</a:t>
            </a:r>
            <a:endParaRPr lang="x-none" altLang="pt-PT" sz="3200" dirty="0">
              <a:solidFill>
                <a:schemeClr val="bg1"/>
              </a:solidFill>
              <a:latin typeface="Cabin" charset="0"/>
              <a:sym typeface="+mn-ea"/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15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9"/>
          <p:cNvSpPr txBox="1"/>
          <p:nvPr/>
        </p:nvSpPr>
        <p:spPr>
          <a:xfrm>
            <a:off x="-24765" y="796290"/>
            <a:ext cx="7534275" cy="4206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400" b="1" dirty="0">
                <a:latin typeface="Cabin" charset="0"/>
                <a:sym typeface="+mn-ea"/>
              </a:rPr>
              <a:t>Vistas Generalistas</a:t>
            </a:r>
            <a:endParaRPr lang="x-none" altLang="pt-PT" sz="24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sz="2000" dirty="0">
                <a:latin typeface="Cabin" charset="0"/>
                <a:sym typeface="+mn-ea"/>
              </a:rPr>
              <a:t>Evocadas a partir do seu endereço URL</a:t>
            </a:r>
            <a:endParaRPr lang="x-none" altLang="pt-PT" sz="2000" dirty="0">
              <a:latin typeface="Cabin" charset="0"/>
              <a:sym typeface="+mn-ea"/>
            </a:endParaRPr>
          </a:p>
          <a:p>
            <a:pPr marL="1371600" lvl="2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sz="1600">
                <a:latin typeface="Cabin" charset="0"/>
                <a:sym typeface="+mn-ea"/>
              </a:rPr>
              <a:t>http://192.168.0.2:8000/quiz/&lt;int:pk&gt;/</a:t>
            </a:r>
            <a:endParaRPr lang="x-none" altLang="pt-PT" sz="1600">
              <a:latin typeface="Cabin" charset="0"/>
              <a:sym typeface="+mn-ea"/>
            </a:endParaRPr>
          </a:p>
          <a:p>
            <a:pPr marL="1371600" lvl="2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sz="2000" dirty="0">
                <a:latin typeface="Cabin" charset="0"/>
                <a:sym typeface="+mn-ea"/>
              </a:rPr>
              <a:t>Retornam uma página</a:t>
            </a:r>
            <a:endParaRPr lang="x-none" altLang="pt-PT" sz="2000" dirty="0">
              <a:latin typeface="Cabin" charset="0"/>
              <a:sym typeface="+mn-ea"/>
            </a:endParaRPr>
          </a:p>
          <a:p>
            <a:pPr marL="1371600" lvl="2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sz="1600">
                <a:latin typeface="Cabin" charset="0"/>
                <a:sym typeface="+mn-ea"/>
              </a:rPr>
              <a:t>quiz_detail.html</a:t>
            </a:r>
            <a:endParaRPr lang="x-none" altLang="pt-PT" sz="1600">
              <a:latin typeface="Cabin" charset="0"/>
              <a:sym typeface="+mn-ea"/>
            </a:endParaRPr>
          </a:p>
          <a:p>
            <a:pPr marL="1371600" lvl="2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pt-PT" sz="2000" dirty="0">
              <a:latin typeface="Cabin" charset="0"/>
            </a:endParaRPr>
          </a:p>
        </p:txBody>
      </p:sp>
      <p:pic>
        <p:nvPicPr>
          <p:cNvPr id="5" name="Picture 4" descr="quiz_detail_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205" y="1149985"/>
            <a:ext cx="6393180" cy="479552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ebpage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685" y="47625"/>
            <a:ext cx="707390" cy="70739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2540" y="-128905"/>
            <a:ext cx="12203430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Título 1"/>
          <p:cNvSpPr txBox="1"/>
          <p:nvPr/>
        </p:nvSpPr>
        <p:spPr>
          <a:xfrm>
            <a:off x="3208020" y="109220"/>
            <a:ext cx="5862320" cy="5403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  <a:sym typeface="+mn-ea"/>
              </a:rPr>
              <a:t>Vistas</a:t>
            </a:r>
            <a:endParaRPr lang="x-none" altLang="pt-PT" sz="3200" dirty="0">
              <a:solidFill>
                <a:schemeClr val="bg1"/>
              </a:solidFill>
              <a:latin typeface="Cabin" charset="0"/>
              <a:sym typeface="+mn-ea"/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15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9"/>
          <p:cNvSpPr txBox="1"/>
          <p:nvPr/>
        </p:nvSpPr>
        <p:spPr>
          <a:xfrm>
            <a:off x="-24765" y="796290"/>
            <a:ext cx="7534275" cy="46634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400" b="1" dirty="0">
                <a:latin typeface="Cabin" charset="0"/>
                <a:sym typeface="+mn-ea"/>
              </a:rPr>
              <a:t>Vistas Generalistas</a:t>
            </a:r>
            <a:endParaRPr lang="x-none" altLang="pt-PT" sz="24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sz="2000" dirty="0">
                <a:latin typeface="Cabin" charset="0"/>
                <a:sym typeface="+mn-ea"/>
              </a:rPr>
              <a:t>Evocadas a partir do seu endereço URL</a:t>
            </a:r>
            <a:endParaRPr lang="x-none" altLang="pt-PT" sz="2000" dirty="0">
              <a:latin typeface="Cabin" charset="0"/>
              <a:sym typeface="+mn-ea"/>
            </a:endParaRPr>
          </a:p>
          <a:p>
            <a:pPr marL="1371600" lvl="2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sz="1600">
                <a:latin typeface="Cabin" charset="0"/>
                <a:sym typeface="+mn-ea"/>
              </a:rPr>
              <a:t>http://192.168.0.2:8000/quiz/&lt;int:pk&gt;/</a:t>
            </a:r>
            <a:endParaRPr lang="x-none" altLang="pt-PT" sz="1600">
              <a:latin typeface="Cabin" charset="0"/>
              <a:sym typeface="+mn-ea"/>
            </a:endParaRPr>
          </a:p>
          <a:p>
            <a:pPr marL="1371600" lvl="2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sz="2000" dirty="0">
                <a:latin typeface="Cabin" charset="0"/>
                <a:sym typeface="+mn-ea"/>
              </a:rPr>
              <a:t>Retornam uma página</a:t>
            </a:r>
            <a:endParaRPr lang="x-none" altLang="pt-PT" sz="2000" dirty="0">
              <a:latin typeface="Cabin" charset="0"/>
              <a:sym typeface="+mn-ea"/>
            </a:endParaRPr>
          </a:p>
          <a:p>
            <a:pPr marL="1371600" lvl="2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sz="1600">
                <a:latin typeface="Cabin" charset="0"/>
                <a:sym typeface="+mn-ea"/>
              </a:rPr>
              <a:t>quiz_detail.html</a:t>
            </a:r>
            <a:endParaRPr lang="x-none" altLang="pt-PT" sz="1600">
              <a:latin typeface="Cabin" charset="0"/>
              <a:sym typeface="+mn-ea"/>
            </a:endParaRPr>
          </a:p>
          <a:p>
            <a:pPr marL="1371600" lvl="2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sz="2000" dirty="0">
                <a:latin typeface="Cabin" charset="0"/>
                <a:sym typeface="+mn-ea"/>
              </a:rPr>
              <a:t>Retornam objectos</a:t>
            </a:r>
            <a:endParaRPr lang="x-none" altLang="pt-PT" sz="2000" dirty="0">
              <a:latin typeface="Cabin" charset="0"/>
              <a:sym typeface="+mn-ea"/>
            </a:endParaRPr>
          </a:p>
          <a:p>
            <a:pPr marL="1371600" lvl="2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sz="1600" dirty="0">
                <a:latin typeface="Cabin" charset="0"/>
                <a:sym typeface="+mn-ea"/>
              </a:rPr>
              <a:t>quiz.id = </a:t>
            </a:r>
            <a:r>
              <a:rPr lang="x-none" altLang="pt-PT" sz="1600">
                <a:latin typeface="Cabin" charset="0"/>
                <a:sym typeface="+mn-ea"/>
              </a:rPr>
              <a:t>&lt;int:pk&gt;</a:t>
            </a: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pt-PT" sz="2000" dirty="0">
              <a:latin typeface="Cabin" charset="0"/>
            </a:endParaRPr>
          </a:p>
        </p:txBody>
      </p:sp>
      <p:pic>
        <p:nvPicPr>
          <p:cNvPr id="5" name="Picture 4" descr="quiz_detail_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205" y="1149985"/>
            <a:ext cx="6393180" cy="47955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ist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-18415"/>
            <a:ext cx="865505" cy="865505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2540" y="-128905"/>
            <a:ext cx="12203430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CaixaDeTexto 9"/>
          <p:cNvSpPr txBox="1"/>
          <p:nvPr/>
        </p:nvSpPr>
        <p:spPr>
          <a:xfrm>
            <a:off x="993140" y="2313940"/>
            <a:ext cx="10194925" cy="86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80604020202020204" charset="0"/>
              <a:buChar char="•"/>
            </a:pPr>
            <a:endParaRPr lang="pt-PT" sz="2200" dirty="0">
              <a:latin typeface="Cabin" charset="0"/>
            </a:endParaRPr>
          </a:p>
          <a:p>
            <a:pPr marL="285750" indent="-285750">
              <a:buFont typeface="Arial" panose="02080604020202020204" charset="0"/>
              <a:buChar char="•"/>
            </a:pPr>
            <a:endParaRPr lang="pt-PT" dirty="0">
              <a:latin typeface="Cabin" charset="0"/>
            </a:endParaRPr>
          </a:p>
        </p:txBody>
      </p:sp>
      <p:sp>
        <p:nvSpPr>
          <p:cNvPr id="11" name="Título 1"/>
          <p:cNvSpPr txBox="1"/>
          <p:nvPr/>
        </p:nvSpPr>
        <p:spPr>
          <a:xfrm>
            <a:off x="3644654" y="106547"/>
            <a:ext cx="5069632" cy="5405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</a:rPr>
              <a:t>Introdução</a:t>
            </a:r>
            <a:endParaRPr lang="x-none" altLang="pt-PT" sz="3200" dirty="0">
              <a:solidFill>
                <a:schemeClr val="bg1"/>
              </a:solidFill>
              <a:latin typeface="Cabin" charset="0"/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 2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sp>
        <p:nvSpPr>
          <p:cNvPr id="4" name="CaixaDeTexto 9"/>
          <p:cNvSpPr txBox="1"/>
          <p:nvPr/>
        </p:nvSpPr>
        <p:spPr>
          <a:xfrm>
            <a:off x="-25400" y="806450"/>
            <a:ext cx="6731000" cy="4754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+mj-lt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Objectivos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x-none" altLang="pt-PT" dirty="0">
                <a:latin typeface="Cabin" charset="0"/>
                <a:sym typeface="+mn-ea"/>
              </a:rPr>
              <a:t>Actualização do </a:t>
            </a:r>
            <a:r>
              <a:rPr lang="x-none" altLang="pt-PT" i="1" dirty="0">
                <a:latin typeface="Cabin" charset="0"/>
                <a:sym typeface="+mn-ea"/>
              </a:rPr>
              <a:t>hardware</a:t>
            </a:r>
            <a:r>
              <a:rPr lang="x-none" altLang="pt-PT" dirty="0">
                <a:latin typeface="Cabin" charset="0"/>
                <a:sym typeface="+mn-ea"/>
              </a:rPr>
              <a:t>/</a:t>
            </a:r>
            <a:r>
              <a:rPr lang="x-none" altLang="pt-PT" i="1" dirty="0">
                <a:latin typeface="Cabin" charset="0"/>
                <a:sym typeface="+mn-ea"/>
              </a:rPr>
              <a:t>firmware</a:t>
            </a:r>
            <a:r>
              <a:rPr lang="x-none" altLang="pt-PT" dirty="0">
                <a:latin typeface="Cabin" charset="0"/>
                <a:sym typeface="+mn-ea"/>
              </a:rPr>
              <a:t> do terminal individual, incluindo a estrutura mecânica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+mj-lt"/>
              <a:buAutoNum type="arabicPeriod"/>
            </a:pP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x-none" altLang="pt-PT" dirty="0">
                <a:latin typeface="Cabin" charset="0"/>
                <a:sym typeface="+mn-ea"/>
              </a:rPr>
              <a:t>Desenvolvimento de uma aplicação para gerir os procedimentos e fluxos de informação, as suas temporizações e registo numa base de dados dedicada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+mj-lt"/>
              <a:buAutoNum type="arabicPeriod"/>
            </a:pP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x-none" altLang="pt-PT" dirty="0">
                <a:latin typeface="Cabin" charset="0"/>
                <a:sym typeface="+mn-ea"/>
              </a:rPr>
              <a:t>Validação da funcionalidade do sistema com pelos menos 5 terminais em simultâneo</a:t>
            </a:r>
            <a:endParaRPr lang="x-none" altLang="pt-PT" sz="1600" dirty="0">
              <a:latin typeface="Cabin" charset="0"/>
              <a:sym typeface="+mn-ea"/>
            </a:endParaRPr>
          </a:p>
          <a:p>
            <a:pPr marL="457200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2000" dirty="0">
              <a:latin typeface="Cabin" charset="0"/>
              <a:sym typeface="+mn-ea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ap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6955" y="2124075"/>
            <a:ext cx="4731385" cy="249364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swers_Diagram-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0800" y="882590"/>
            <a:ext cx="10787942" cy="5490000"/>
          </a:xfrm>
          <a:prstGeom prst="rect">
            <a:avLst/>
          </a:prstGeom>
        </p:spPr>
      </p:pic>
      <p:pic>
        <p:nvPicPr>
          <p:cNvPr id="7" name="Picture 6" descr="webpage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" y="47625"/>
            <a:ext cx="707390" cy="70739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2540" y="-128905"/>
            <a:ext cx="12203430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Título 1"/>
          <p:cNvSpPr txBox="1"/>
          <p:nvPr/>
        </p:nvSpPr>
        <p:spPr>
          <a:xfrm>
            <a:off x="3208020" y="109220"/>
            <a:ext cx="5862320" cy="5403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  <a:sym typeface="+mn-ea"/>
              </a:rPr>
              <a:t>Realização de uma Questão</a:t>
            </a:r>
            <a:endParaRPr lang="x-none" altLang="pt-PT" sz="3200" dirty="0">
              <a:solidFill>
                <a:schemeClr val="bg1"/>
              </a:solidFill>
              <a:latin typeface="Cabin" charset="0"/>
              <a:sym typeface="+mn-ea"/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16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nswers_Diagram-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0800" y="882590"/>
            <a:ext cx="10787942" cy="5490000"/>
          </a:xfrm>
          <a:prstGeom prst="rect">
            <a:avLst/>
          </a:prstGeom>
        </p:spPr>
      </p:pic>
      <p:pic>
        <p:nvPicPr>
          <p:cNvPr id="7" name="Picture 6" descr="webpage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" y="47625"/>
            <a:ext cx="707390" cy="70739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2540" y="-128905"/>
            <a:ext cx="12203430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16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ítulo 1"/>
          <p:cNvSpPr txBox="1"/>
          <p:nvPr/>
        </p:nvSpPr>
        <p:spPr>
          <a:xfrm>
            <a:off x="3208020" y="109220"/>
            <a:ext cx="5862320" cy="5403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  <a:sym typeface="+mn-ea"/>
              </a:rPr>
              <a:t>Realização de uma Questão</a:t>
            </a:r>
            <a:endParaRPr lang="x-none" altLang="pt-PT" sz="3200" dirty="0">
              <a:solidFill>
                <a:schemeClr val="bg1"/>
              </a:solidFill>
              <a:latin typeface="Cabin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swers_Diagram-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0800" y="882590"/>
            <a:ext cx="10787942" cy="5490000"/>
          </a:xfrm>
          <a:prstGeom prst="rect">
            <a:avLst/>
          </a:prstGeom>
        </p:spPr>
      </p:pic>
      <p:pic>
        <p:nvPicPr>
          <p:cNvPr id="7" name="Picture 6" descr="webpage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" y="47625"/>
            <a:ext cx="707390" cy="70739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2540" y="-128905"/>
            <a:ext cx="12203430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16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ítulo 1"/>
          <p:cNvSpPr txBox="1"/>
          <p:nvPr/>
        </p:nvSpPr>
        <p:spPr>
          <a:xfrm>
            <a:off x="3208020" y="109220"/>
            <a:ext cx="5862320" cy="5403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  <a:sym typeface="+mn-ea"/>
              </a:rPr>
              <a:t>Realização de uma Questão</a:t>
            </a:r>
            <a:endParaRPr lang="x-none" altLang="pt-PT" sz="3200" dirty="0">
              <a:solidFill>
                <a:schemeClr val="bg1"/>
              </a:solidFill>
              <a:latin typeface="Cabin" charset="0"/>
              <a:sym typeface="+mn-e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swers_Diagram-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0800" y="882590"/>
            <a:ext cx="10787942" cy="5490000"/>
          </a:xfrm>
          <a:prstGeom prst="rect">
            <a:avLst/>
          </a:prstGeom>
        </p:spPr>
      </p:pic>
      <p:pic>
        <p:nvPicPr>
          <p:cNvPr id="7" name="Picture 6" descr="webpage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" y="47625"/>
            <a:ext cx="707390" cy="70739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2540" y="-128905"/>
            <a:ext cx="12203430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16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ítulo 1"/>
          <p:cNvSpPr txBox="1"/>
          <p:nvPr/>
        </p:nvSpPr>
        <p:spPr>
          <a:xfrm>
            <a:off x="3208020" y="109220"/>
            <a:ext cx="5862320" cy="5403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  <a:sym typeface="+mn-ea"/>
              </a:rPr>
              <a:t>Realização de uma Questão</a:t>
            </a:r>
            <a:endParaRPr lang="x-none" altLang="pt-PT" sz="3200" dirty="0">
              <a:solidFill>
                <a:schemeClr val="bg1"/>
              </a:solidFill>
              <a:latin typeface="Cabin" charset="0"/>
              <a:sym typeface="+mn-ea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swers_Diagram-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0800" y="882590"/>
            <a:ext cx="10787942" cy="5490000"/>
          </a:xfrm>
          <a:prstGeom prst="rect">
            <a:avLst/>
          </a:prstGeom>
        </p:spPr>
      </p:pic>
      <p:pic>
        <p:nvPicPr>
          <p:cNvPr id="7" name="Picture 6" descr="webpage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" y="47625"/>
            <a:ext cx="707390" cy="70739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2540" y="-128905"/>
            <a:ext cx="12203430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16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ítulo 1"/>
          <p:cNvSpPr txBox="1"/>
          <p:nvPr/>
        </p:nvSpPr>
        <p:spPr>
          <a:xfrm>
            <a:off x="3208020" y="109220"/>
            <a:ext cx="5862320" cy="5403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  <a:sym typeface="+mn-ea"/>
              </a:rPr>
              <a:t>Realização de uma Questão</a:t>
            </a:r>
            <a:endParaRPr lang="x-none" altLang="pt-PT" sz="3200" dirty="0">
              <a:solidFill>
                <a:schemeClr val="bg1"/>
              </a:solidFill>
              <a:latin typeface="Cabin" charset="0"/>
              <a:sym typeface="+mn-ea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nswer_processing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5600" y="788400"/>
            <a:ext cx="10374480" cy="5763600"/>
          </a:xfrm>
          <a:prstGeom prst="rect">
            <a:avLst/>
          </a:prstGeom>
        </p:spPr>
      </p:pic>
      <p:pic>
        <p:nvPicPr>
          <p:cNvPr id="5" name="Picture 4" descr="webpage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" y="47625"/>
            <a:ext cx="707390" cy="70739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2540" y="-128905"/>
            <a:ext cx="12203430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CaixaDeTexto 9"/>
          <p:cNvSpPr txBox="1"/>
          <p:nvPr/>
        </p:nvSpPr>
        <p:spPr>
          <a:xfrm>
            <a:off x="993140" y="2313940"/>
            <a:ext cx="10194925" cy="86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80604020202020204" charset="0"/>
              <a:buChar char="•"/>
            </a:pPr>
            <a:endParaRPr lang="pt-PT" sz="2200" dirty="0">
              <a:latin typeface="Cabin" charset="0"/>
            </a:endParaRPr>
          </a:p>
          <a:p>
            <a:pPr marL="285750" indent="-285750">
              <a:buFont typeface="Arial" panose="02080604020202020204" charset="0"/>
              <a:buChar char="•"/>
            </a:pPr>
            <a:endParaRPr lang="pt-PT" dirty="0">
              <a:latin typeface="Cabin" charset="0"/>
            </a:endParaRPr>
          </a:p>
        </p:txBody>
      </p:sp>
      <p:sp>
        <p:nvSpPr>
          <p:cNvPr id="11" name="Título 1"/>
          <p:cNvSpPr txBox="1"/>
          <p:nvPr/>
        </p:nvSpPr>
        <p:spPr>
          <a:xfrm>
            <a:off x="3208020" y="109220"/>
            <a:ext cx="5862320" cy="5403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  <a:sym typeface="+mn-ea"/>
              </a:rPr>
              <a:t>Processamento das Respostas</a:t>
            </a:r>
            <a:endParaRPr lang="x-none" altLang="pt-PT" sz="3200" dirty="0">
              <a:solidFill>
                <a:schemeClr val="bg1"/>
              </a:solidFill>
              <a:latin typeface="Cabin" charset="0"/>
              <a:sym typeface="+mn-ea"/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17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sp>
        <p:nvSpPr>
          <p:cNvPr id="4" name="CaixaDeTexto 9"/>
          <p:cNvSpPr txBox="1"/>
          <p:nvPr/>
        </p:nvSpPr>
        <p:spPr>
          <a:xfrm>
            <a:off x="-26035" y="796290"/>
            <a:ext cx="6114415" cy="21945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sz="2000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pt-PT" sz="2000" dirty="0">
              <a:latin typeface="Cabin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795520" y="1108710"/>
            <a:ext cx="6063615" cy="303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t-PT" alt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nswer_processing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5600" y="788400"/>
            <a:ext cx="10374480" cy="5763600"/>
          </a:xfrm>
          <a:prstGeom prst="rect">
            <a:avLst/>
          </a:prstGeom>
        </p:spPr>
      </p:pic>
      <p:pic>
        <p:nvPicPr>
          <p:cNvPr id="5" name="Picture 4" descr="webpage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" y="47625"/>
            <a:ext cx="707390" cy="70739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2540" y="-128905"/>
            <a:ext cx="12203430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CaixaDeTexto 9"/>
          <p:cNvSpPr txBox="1"/>
          <p:nvPr/>
        </p:nvSpPr>
        <p:spPr>
          <a:xfrm>
            <a:off x="993140" y="2313940"/>
            <a:ext cx="10194925" cy="86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80604020202020204" charset="0"/>
              <a:buChar char="•"/>
            </a:pPr>
            <a:endParaRPr lang="pt-PT" sz="2200" dirty="0">
              <a:latin typeface="Cabin" charset="0"/>
            </a:endParaRPr>
          </a:p>
          <a:p>
            <a:pPr marL="285750" indent="-285750">
              <a:buFont typeface="Arial" panose="02080604020202020204" charset="0"/>
              <a:buChar char="•"/>
            </a:pPr>
            <a:endParaRPr lang="pt-PT" dirty="0">
              <a:latin typeface="Cabin" charset="0"/>
            </a:endParaRPr>
          </a:p>
        </p:txBody>
      </p:sp>
      <p:sp>
        <p:nvSpPr>
          <p:cNvPr id="11" name="Título 1"/>
          <p:cNvSpPr txBox="1"/>
          <p:nvPr/>
        </p:nvSpPr>
        <p:spPr>
          <a:xfrm>
            <a:off x="3208020" y="109220"/>
            <a:ext cx="5862320" cy="5403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  <a:sym typeface="+mn-ea"/>
              </a:rPr>
              <a:t>Processamento das Respostas</a:t>
            </a:r>
            <a:endParaRPr lang="x-none" altLang="pt-PT" sz="3200" dirty="0">
              <a:solidFill>
                <a:schemeClr val="bg1"/>
              </a:solidFill>
              <a:latin typeface="Cabin" charset="0"/>
              <a:sym typeface="+mn-ea"/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17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sp>
        <p:nvSpPr>
          <p:cNvPr id="4" name="CaixaDeTexto 9"/>
          <p:cNvSpPr txBox="1"/>
          <p:nvPr/>
        </p:nvSpPr>
        <p:spPr>
          <a:xfrm>
            <a:off x="-26035" y="796290"/>
            <a:ext cx="6114415" cy="21945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sz="2000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pt-PT" sz="2000" dirty="0">
              <a:latin typeface="Cabin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771005" y="1108075"/>
            <a:ext cx="4101465" cy="3034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t-PT" alt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nswer_processing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5600" y="788400"/>
            <a:ext cx="10374480" cy="5763600"/>
          </a:xfrm>
          <a:prstGeom prst="rect">
            <a:avLst/>
          </a:prstGeom>
        </p:spPr>
      </p:pic>
      <p:pic>
        <p:nvPicPr>
          <p:cNvPr id="5" name="Picture 4" descr="webpage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" y="47625"/>
            <a:ext cx="707390" cy="70739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2540" y="-128905"/>
            <a:ext cx="12203430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CaixaDeTexto 9"/>
          <p:cNvSpPr txBox="1"/>
          <p:nvPr/>
        </p:nvSpPr>
        <p:spPr>
          <a:xfrm>
            <a:off x="993140" y="2313940"/>
            <a:ext cx="10194925" cy="86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80604020202020204" charset="0"/>
              <a:buChar char="•"/>
            </a:pPr>
            <a:endParaRPr lang="pt-PT" sz="2200" dirty="0">
              <a:latin typeface="Cabin" charset="0"/>
            </a:endParaRPr>
          </a:p>
          <a:p>
            <a:pPr marL="285750" indent="-285750">
              <a:buFont typeface="Arial" panose="02080604020202020204" charset="0"/>
              <a:buChar char="•"/>
            </a:pPr>
            <a:endParaRPr lang="pt-PT" dirty="0">
              <a:latin typeface="Cabin" charset="0"/>
            </a:endParaRPr>
          </a:p>
        </p:txBody>
      </p:sp>
      <p:sp>
        <p:nvSpPr>
          <p:cNvPr id="11" name="Título 1"/>
          <p:cNvSpPr txBox="1"/>
          <p:nvPr/>
        </p:nvSpPr>
        <p:spPr>
          <a:xfrm>
            <a:off x="3208020" y="109220"/>
            <a:ext cx="5862320" cy="5403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  <a:sym typeface="+mn-ea"/>
              </a:rPr>
              <a:t>Processamento das Respostas</a:t>
            </a:r>
            <a:endParaRPr lang="x-none" altLang="pt-PT" sz="3200" dirty="0">
              <a:solidFill>
                <a:schemeClr val="bg1"/>
              </a:solidFill>
              <a:latin typeface="Cabin" charset="0"/>
              <a:sym typeface="+mn-ea"/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17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sp>
        <p:nvSpPr>
          <p:cNvPr id="4" name="CaixaDeTexto 9"/>
          <p:cNvSpPr txBox="1"/>
          <p:nvPr/>
        </p:nvSpPr>
        <p:spPr>
          <a:xfrm>
            <a:off x="-26035" y="796290"/>
            <a:ext cx="6114415" cy="21945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sz="2000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pt-PT" sz="2000" dirty="0">
              <a:latin typeface="Cabin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8760460" y="1092200"/>
            <a:ext cx="2083435" cy="2548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t-PT" alt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nswer_processing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5600" y="788400"/>
            <a:ext cx="10374480" cy="5763600"/>
          </a:xfrm>
          <a:prstGeom prst="rect">
            <a:avLst/>
          </a:prstGeom>
        </p:spPr>
      </p:pic>
      <p:pic>
        <p:nvPicPr>
          <p:cNvPr id="5" name="Picture 4" descr="webpage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" y="47625"/>
            <a:ext cx="707390" cy="70739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2540" y="-128905"/>
            <a:ext cx="12203430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CaixaDeTexto 9"/>
          <p:cNvSpPr txBox="1"/>
          <p:nvPr/>
        </p:nvSpPr>
        <p:spPr>
          <a:xfrm>
            <a:off x="993140" y="2313940"/>
            <a:ext cx="10194925" cy="86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80604020202020204" charset="0"/>
              <a:buChar char="•"/>
            </a:pPr>
            <a:endParaRPr lang="pt-PT" sz="2200" dirty="0">
              <a:latin typeface="Cabin" charset="0"/>
            </a:endParaRPr>
          </a:p>
          <a:p>
            <a:pPr marL="285750" indent="-285750">
              <a:buFont typeface="Arial" panose="02080604020202020204" charset="0"/>
              <a:buChar char="•"/>
            </a:pPr>
            <a:endParaRPr lang="pt-PT" dirty="0">
              <a:latin typeface="Cabin" charset="0"/>
            </a:endParaRPr>
          </a:p>
        </p:txBody>
      </p:sp>
      <p:sp>
        <p:nvSpPr>
          <p:cNvPr id="11" name="Título 1"/>
          <p:cNvSpPr txBox="1"/>
          <p:nvPr/>
        </p:nvSpPr>
        <p:spPr>
          <a:xfrm>
            <a:off x="3208020" y="109220"/>
            <a:ext cx="5862320" cy="5403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  <a:sym typeface="+mn-ea"/>
              </a:rPr>
              <a:t>Processamento das Respostas</a:t>
            </a:r>
            <a:endParaRPr lang="x-none" altLang="pt-PT" sz="3200" dirty="0">
              <a:solidFill>
                <a:schemeClr val="bg1"/>
              </a:solidFill>
              <a:latin typeface="Cabin" charset="0"/>
              <a:sym typeface="+mn-ea"/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17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sp>
        <p:nvSpPr>
          <p:cNvPr id="4" name="CaixaDeTexto 9"/>
          <p:cNvSpPr txBox="1"/>
          <p:nvPr/>
        </p:nvSpPr>
        <p:spPr>
          <a:xfrm>
            <a:off x="-26035" y="796290"/>
            <a:ext cx="6114415" cy="21945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sz="2000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pt-PT" sz="2000" dirty="0">
              <a:latin typeface="Cabin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nswer_processing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5600" y="788400"/>
            <a:ext cx="10374480" cy="5763600"/>
          </a:xfrm>
          <a:prstGeom prst="rect">
            <a:avLst/>
          </a:prstGeom>
        </p:spPr>
      </p:pic>
      <p:pic>
        <p:nvPicPr>
          <p:cNvPr id="5" name="Picture 4" descr="webpage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" y="47625"/>
            <a:ext cx="707390" cy="70739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2540" y="-128905"/>
            <a:ext cx="12203430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CaixaDeTexto 9"/>
          <p:cNvSpPr txBox="1"/>
          <p:nvPr/>
        </p:nvSpPr>
        <p:spPr>
          <a:xfrm>
            <a:off x="993140" y="2313940"/>
            <a:ext cx="10194925" cy="86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80604020202020204" charset="0"/>
              <a:buChar char="•"/>
            </a:pPr>
            <a:endParaRPr lang="pt-PT" sz="2200" dirty="0">
              <a:latin typeface="Cabin" charset="0"/>
            </a:endParaRPr>
          </a:p>
          <a:p>
            <a:pPr marL="285750" indent="-285750">
              <a:buFont typeface="Arial" panose="02080604020202020204" charset="0"/>
              <a:buChar char="•"/>
            </a:pPr>
            <a:endParaRPr lang="pt-PT" dirty="0">
              <a:latin typeface="Cabin" charset="0"/>
            </a:endParaRPr>
          </a:p>
        </p:txBody>
      </p:sp>
      <p:sp>
        <p:nvSpPr>
          <p:cNvPr id="11" name="Título 1"/>
          <p:cNvSpPr txBox="1"/>
          <p:nvPr/>
        </p:nvSpPr>
        <p:spPr>
          <a:xfrm>
            <a:off x="3208020" y="109220"/>
            <a:ext cx="5862320" cy="5403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  <a:sym typeface="+mn-ea"/>
              </a:rPr>
              <a:t>Processamento das Respostas</a:t>
            </a:r>
            <a:endParaRPr lang="x-none" altLang="pt-PT" sz="3200" dirty="0">
              <a:solidFill>
                <a:schemeClr val="bg1"/>
              </a:solidFill>
              <a:latin typeface="Cabin" charset="0"/>
              <a:sym typeface="+mn-ea"/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17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sp>
        <p:nvSpPr>
          <p:cNvPr id="4" name="CaixaDeTexto 9"/>
          <p:cNvSpPr txBox="1"/>
          <p:nvPr/>
        </p:nvSpPr>
        <p:spPr>
          <a:xfrm>
            <a:off x="-26035" y="796290"/>
            <a:ext cx="6114415" cy="21945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sz="2000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pt-PT" sz="2000" dirty="0">
              <a:latin typeface="Cabin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ist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-18415"/>
            <a:ext cx="865505" cy="865505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2540" y="-128905"/>
            <a:ext cx="12203430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CaixaDeTexto 9"/>
          <p:cNvSpPr txBox="1"/>
          <p:nvPr/>
        </p:nvSpPr>
        <p:spPr>
          <a:xfrm>
            <a:off x="993140" y="2313940"/>
            <a:ext cx="10194925" cy="86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80604020202020204" charset="0"/>
              <a:buChar char="•"/>
            </a:pPr>
            <a:endParaRPr lang="pt-PT" sz="2200" dirty="0">
              <a:latin typeface="Cabin" charset="0"/>
            </a:endParaRPr>
          </a:p>
          <a:p>
            <a:pPr marL="285750" indent="-285750">
              <a:buFont typeface="Arial" panose="02080604020202020204" charset="0"/>
              <a:buChar char="•"/>
            </a:pPr>
            <a:endParaRPr lang="pt-PT" dirty="0">
              <a:latin typeface="Cabin" charset="0"/>
            </a:endParaRPr>
          </a:p>
        </p:txBody>
      </p:sp>
      <p:sp>
        <p:nvSpPr>
          <p:cNvPr id="11" name="Título 1"/>
          <p:cNvSpPr txBox="1"/>
          <p:nvPr/>
        </p:nvSpPr>
        <p:spPr>
          <a:xfrm>
            <a:off x="3644654" y="106547"/>
            <a:ext cx="5069632" cy="5405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</a:rPr>
              <a:t>Enquadramento</a:t>
            </a:r>
            <a:endParaRPr lang="x-none" altLang="pt-PT" sz="3200" dirty="0">
              <a:solidFill>
                <a:schemeClr val="bg1"/>
              </a:solidFill>
              <a:latin typeface="Cabin" charset="0"/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 3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sp>
        <p:nvSpPr>
          <p:cNvPr id="4" name="CaixaDeTexto 9"/>
          <p:cNvSpPr txBox="1"/>
          <p:nvPr/>
        </p:nvSpPr>
        <p:spPr>
          <a:xfrm>
            <a:off x="-26670" y="806450"/>
            <a:ext cx="12206605" cy="23317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O que se pretende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Envolvimento contínuo dos alunos nas aulas, através de momentos de participação/avaliação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2000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sz="2000" dirty="0">
              <a:latin typeface="Cabin" charset="0"/>
              <a:sym typeface="+mn-ea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nswer_processing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5600" y="788400"/>
            <a:ext cx="10374480" cy="5763600"/>
          </a:xfrm>
          <a:prstGeom prst="rect">
            <a:avLst/>
          </a:prstGeom>
        </p:spPr>
      </p:pic>
      <p:pic>
        <p:nvPicPr>
          <p:cNvPr id="5" name="Picture 4" descr="webpage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" y="47625"/>
            <a:ext cx="707390" cy="70739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2540" y="-128905"/>
            <a:ext cx="12203430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CaixaDeTexto 9"/>
          <p:cNvSpPr txBox="1"/>
          <p:nvPr/>
        </p:nvSpPr>
        <p:spPr>
          <a:xfrm>
            <a:off x="993140" y="2313940"/>
            <a:ext cx="10194925" cy="86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80604020202020204" charset="0"/>
              <a:buChar char="•"/>
            </a:pPr>
            <a:endParaRPr lang="pt-PT" sz="2200" dirty="0">
              <a:latin typeface="Cabin" charset="0"/>
            </a:endParaRPr>
          </a:p>
          <a:p>
            <a:pPr marL="285750" indent="-285750">
              <a:buFont typeface="Arial" panose="02080604020202020204" charset="0"/>
              <a:buChar char="•"/>
            </a:pPr>
            <a:endParaRPr lang="pt-PT" dirty="0">
              <a:latin typeface="Cabin" charset="0"/>
            </a:endParaRPr>
          </a:p>
        </p:txBody>
      </p:sp>
      <p:sp>
        <p:nvSpPr>
          <p:cNvPr id="11" name="Título 1"/>
          <p:cNvSpPr txBox="1"/>
          <p:nvPr/>
        </p:nvSpPr>
        <p:spPr>
          <a:xfrm>
            <a:off x="3208020" y="109220"/>
            <a:ext cx="5862320" cy="5403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  <a:sym typeface="+mn-ea"/>
              </a:rPr>
              <a:t>Processamento das Respostas</a:t>
            </a:r>
            <a:endParaRPr lang="x-none" altLang="pt-PT" sz="3200" dirty="0">
              <a:solidFill>
                <a:schemeClr val="bg1"/>
              </a:solidFill>
              <a:latin typeface="Cabin" charset="0"/>
              <a:sym typeface="+mn-ea"/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17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sp>
        <p:nvSpPr>
          <p:cNvPr id="4" name="CaixaDeTexto 9"/>
          <p:cNvSpPr txBox="1"/>
          <p:nvPr/>
        </p:nvSpPr>
        <p:spPr>
          <a:xfrm>
            <a:off x="-26035" y="796290"/>
            <a:ext cx="6114415" cy="21945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sz="2000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pt-PT" sz="2000" dirty="0">
              <a:latin typeface="Cabin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nswer_processing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5020" y="786765"/>
            <a:ext cx="10375900" cy="5764530"/>
          </a:xfrm>
          <a:prstGeom prst="rect">
            <a:avLst/>
          </a:prstGeom>
        </p:spPr>
      </p:pic>
      <p:pic>
        <p:nvPicPr>
          <p:cNvPr id="5" name="Picture 4" descr="webpage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" y="47625"/>
            <a:ext cx="707390" cy="70739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2540" y="-128905"/>
            <a:ext cx="12203430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Título 1"/>
          <p:cNvSpPr txBox="1"/>
          <p:nvPr/>
        </p:nvSpPr>
        <p:spPr>
          <a:xfrm>
            <a:off x="3208020" y="109220"/>
            <a:ext cx="5862320" cy="5403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  <a:sym typeface="+mn-ea"/>
              </a:rPr>
              <a:t>Processamento das Respostas</a:t>
            </a:r>
            <a:endParaRPr lang="x-none" altLang="pt-PT" sz="3200" dirty="0">
              <a:solidFill>
                <a:schemeClr val="bg1"/>
              </a:solidFill>
              <a:latin typeface="Cabin" charset="0"/>
              <a:sym typeface="+mn-ea"/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17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sp>
        <p:nvSpPr>
          <p:cNvPr id="4" name="CaixaDeTexto 9"/>
          <p:cNvSpPr txBox="1"/>
          <p:nvPr/>
        </p:nvSpPr>
        <p:spPr>
          <a:xfrm>
            <a:off x="-26035" y="796290"/>
            <a:ext cx="6114415" cy="21945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sz="2000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pt-PT" sz="2000" dirty="0">
              <a:latin typeface="Cabin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sentation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-5715"/>
            <a:ext cx="812165" cy="812165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2540" y="-128905"/>
            <a:ext cx="12203430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CaixaDeTexto 9"/>
          <p:cNvSpPr txBox="1"/>
          <p:nvPr/>
        </p:nvSpPr>
        <p:spPr>
          <a:xfrm>
            <a:off x="993140" y="2313940"/>
            <a:ext cx="10194925" cy="86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80604020202020204" charset="0"/>
              <a:buChar char="•"/>
            </a:pPr>
            <a:endParaRPr lang="pt-PT" sz="2200" dirty="0">
              <a:latin typeface="Cabin" charset="0"/>
            </a:endParaRPr>
          </a:p>
          <a:p>
            <a:pPr marL="285750" indent="-285750">
              <a:buFont typeface="Arial" panose="02080604020202020204" charset="0"/>
              <a:buChar char="•"/>
            </a:pPr>
            <a:endParaRPr lang="pt-PT" dirty="0">
              <a:latin typeface="Cabin" charset="0"/>
            </a:endParaRPr>
          </a:p>
        </p:txBody>
      </p:sp>
      <p:sp>
        <p:nvSpPr>
          <p:cNvPr id="11" name="Título 1"/>
          <p:cNvSpPr txBox="1"/>
          <p:nvPr/>
        </p:nvSpPr>
        <p:spPr>
          <a:xfrm>
            <a:off x="1838325" y="111760"/>
            <a:ext cx="8540115" cy="5403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  <a:sym typeface="+mn-ea"/>
              </a:rPr>
              <a:t>Testes e Demonstrações em Ambiente Realista</a:t>
            </a:r>
            <a:endParaRPr lang="x-none" altLang="pt-PT" sz="3200" dirty="0">
              <a:solidFill>
                <a:schemeClr val="bg1"/>
              </a:solidFill>
              <a:latin typeface="Cabin" charset="0"/>
              <a:sym typeface="+mn-ea"/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18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sp>
        <p:nvSpPr>
          <p:cNvPr id="4" name="CaixaDeTexto 9"/>
          <p:cNvSpPr txBox="1"/>
          <p:nvPr/>
        </p:nvSpPr>
        <p:spPr>
          <a:xfrm>
            <a:off x="-26035" y="796290"/>
            <a:ext cx="6114415" cy="21945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sz="2000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pt-PT" sz="2000" dirty="0">
              <a:latin typeface="Cabin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9"/>
          <p:cNvSpPr txBox="1"/>
          <p:nvPr/>
        </p:nvSpPr>
        <p:spPr>
          <a:xfrm>
            <a:off x="-26035" y="796290"/>
            <a:ext cx="6114415" cy="4343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1ª Sessão de testes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Realizada no LAR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Apresentação do sistema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Questões inseridas na apresentação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b="1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b="1" i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sz="2000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pt-PT" sz="2000" dirty="0">
              <a:latin typeface="Cabin" charset="0"/>
            </a:endParaRPr>
          </a:p>
        </p:txBody>
      </p:sp>
      <p:pic>
        <p:nvPicPr>
          <p:cNvPr id="8" name="Picture 7" descr="classroom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155" y="1391285"/>
            <a:ext cx="7032625" cy="4398645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sentation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-5715"/>
            <a:ext cx="812165" cy="812165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2540" y="-128905"/>
            <a:ext cx="12203430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CaixaDeTexto 9"/>
          <p:cNvSpPr txBox="1"/>
          <p:nvPr/>
        </p:nvSpPr>
        <p:spPr>
          <a:xfrm>
            <a:off x="993140" y="2313940"/>
            <a:ext cx="10194925" cy="86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80604020202020204" charset="0"/>
              <a:buChar char="•"/>
            </a:pPr>
            <a:endParaRPr lang="pt-PT" sz="2200" dirty="0">
              <a:latin typeface="Cabin" charset="0"/>
            </a:endParaRPr>
          </a:p>
          <a:p>
            <a:pPr marL="285750" indent="-285750">
              <a:buFont typeface="Arial" panose="02080604020202020204" charset="0"/>
              <a:buChar char="•"/>
            </a:pPr>
            <a:endParaRPr lang="pt-PT" dirty="0">
              <a:latin typeface="Cabin" charset="0"/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18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sp>
        <p:nvSpPr>
          <p:cNvPr id="4" name="CaixaDeTexto 9"/>
          <p:cNvSpPr txBox="1"/>
          <p:nvPr/>
        </p:nvSpPr>
        <p:spPr>
          <a:xfrm>
            <a:off x="-26035" y="796290"/>
            <a:ext cx="6114415" cy="21945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sz="2000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pt-PT" sz="2000" dirty="0">
              <a:latin typeface="Cabin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9"/>
          <p:cNvSpPr txBox="1"/>
          <p:nvPr/>
        </p:nvSpPr>
        <p:spPr>
          <a:xfrm>
            <a:off x="-26035" y="796290"/>
            <a:ext cx="6114415" cy="64465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1ª Sessão de testes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Realizada no LAR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Apresentação do sistema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Questões inseridas na apresentação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b="1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2ª Sessão de testes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Realizada na Academia de Verão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Questões realizadas em cadeia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Grupos de 3 elementos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b="1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b="1" i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sz="2000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pt-PT" sz="2000" dirty="0">
              <a:latin typeface="Cabin" charset="0"/>
            </a:endParaRPr>
          </a:p>
        </p:txBody>
      </p:sp>
      <p:pic>
        <p:nvPicPr>
          <p:cNvPr id="7" name="Picture 6" descr="gif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5175" y="1381760"/>
            <a:ext cx="7525385" cy="4239260"/>
          </a:xfrm>
          <a:prstGeom prst="rect">
            <a:avLst/>
          </a:prstGeom>
        </p:spPr>
      </p:pic>
      <p:sp>
        <p:nvSpPr>
          <p:cNvPr id="8" name="Título 1"/>
          <p:cNvSpPr txBox="1"/>
          <p:nvPr/>
        </p:nvSpPr>
        <p:spPr>
          <a:xfrm>
            <a:off x="1838325" y="111760"/>
            <a:ext cx="8540115" cy="5403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  <a:sym typeface="+mn-ea"/>
              </a:rPr>
              <a:t>Testes e Demonstrações em Ambiente Realista</a:t>
            </a:r>
            <a:endParaRPr lang="x-none" altLang="pt-PT" sz="3200" dirty="0">
              <a:solidFill>
                <a:schemeClr val="bg1"/>
              </a:solidFill>
              <a:latin typeface="Cabin" charset="0"/>
              <a:sym typeface="+mn-ea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sentation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-5715"/>
            <a:ext cx="812165" cy="812165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2540" y="-128905"/>
            <a:ext cx="12203430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CaixaDeTexto 9"/>
          <p:cNvSpPr txBox="1"/>
          <p:nvPr/>
        </p:nvSpPr>
        <p:spPr>
          <a:xfrm>
            <a:off x="993140" y="2313940"/>
            <a:ext cx="10194925" cy="86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80604020202020204" charset="0"/>
              <a:buChar char="•"/>
            </a:pPr>
            <a:endParaRPr lang="pt-PT" sz="2200" dirty="0">
              <a:latin typeface="Cabin" charset="0"/>
            </a:endParaRPr>
          </a:p>
          <a:p>
            <a:pPr marL="285750" indent="-285750">
              <a:buFont typeface="Arial" panose="02080604020202020204" charset="0"/>
              <a:buChar char="•"/>
            </a:pPr>
            <a:endParaRPr lang="pt-PT" dirty="0">
              <a:latin typeface="Cabin" charset="0"/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18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sp>
        <p:nvSpPr>
          <p:cNvPr id="4" name="CaixaDeTexto 9"/>
          <p:cNvSpPr txBox="1"/>
          <p:nvPr/>
        </p:nvSpPr>
        <p:spPr>
          <a:xfrm>
            <a:off x="-26035" y="796290"/>
            <a:ext cx="6114415" cy="21945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sz="2000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pt-PT" sz="2000" dirty="0">
              <a:latin typeface="Cabin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9"/>
          <p:cNvSpPr txBox="1"/>
          <p:nvPr/>
        </p:nvSpPr>
        <p:spPr>
          <a:xfrm>
            <a:off x="-26035" y="796290"/>
            <a:ext cx="6114415" cy="73152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1ª Sessão de testes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Realizada no LAR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Apresentação do sistema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Questões inseridas na apresentação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b="1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2ª Sessão de testes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Realizada na Academia de Verão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Questões realizadas em cadeia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Grupos de 3 elementos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b="1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Teste de usabilidade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Direccionada aos professores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Usabilidade da aplicação </a:t>
            </a:r>
            <a:r>
              <a:rPr lang="x-none" altLang="pt-PT" i="1" dirty="0">
                <a:latin typeface="Cabin" charset="0"/>
                <a:sym typeface="+mn-ea"/>
              </a:rPr>
              <a:t>web</a:t>
            </a:r>
            <a:endParaRPr lang="x-none" altLang="pt-PT" b="1" i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sz="2000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pt-PT" sz="2000" dirty="0">
              <a:latin typeface="Cabin" charset="0"/>
            </a:endParaRPr>
          </a:p>
        </p:txBody>
      </p:sp>
      <p:pic>
        <p:nvPicPr>
          <p:cNvPr id="7" name="Picture 6" descr="gif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5175" y="1381760"/>
            <a:ext cx="7525385" cy="4239260"/>
          </a:xfrm>
          <a:prstGeom prst="rect">
            <a:avLst/>
          </a:prstGeom>
        </p:spPr>
      </p:pic>
      <p:sp>
        <p:nvSpPr>
          <p:cNvPr id="8" name="Título 1"/>
          <p:cNvSpPr txBox="1"/>
          <p:nvPr/>
        </p:nvSpPr>
        <p:spPr>
          <a:xfrm>
            <a:off x="1838325" y="111760"/>
            <a:ext cx="8540115" cy="5403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  <a:sym typeface="+mn-ea"/>
              </a:rPr>
              <a:t>Testes e Demonstrações em Ambiente Realista</a:t>
            </a:r>
            <a:endParaRPr lang="x-none" altLang="pt-PT" sz="3200" dirty="0">
              <a:solidFill>
                <a:schemeClr val="bg1"/>
              </a:solidFill>
              <a:latin typeface="Cabin" charset="0"/>
              <a:sym typeface="+mn-ea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sentation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-5715"/>
            <a:ext cx="812165" cy="812165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2540" y="-128905"/>
            <a:ext cx="12203430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CaixaDeTexto 9"/>
          <p:cNvSpPr txBox="1"/>
          <p:nvPr/>
        </p:nvSpPr>
        <p:spPr>
          <a:xfrm>
            <a:off x="993140" y="2313940"/>
            <a:ext cx="10194925" cy="86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80604020202020204" charset="0"/>
              <a:buChar char="•"/>
            </a:pPr>
            <a:endParaRPr lang="pt-PT" sz="2200" dirty="0">
              <a:latin typeface="Cabin" charset="0"/>
            </a:endParaRPr>
          </a:p>
          <a:p>
            <a:pPr marL="285750" indent="-285750">
              <a:buFont typeface="Arial" panose="02080604020202020204" charset="0"/>
              <a:buChar char="•"/>
            </a:pPr>
            <a:endParaRPr lang="pt-PT" dirty="0">
              <a:latin typeface="Cabin" charset="0"/>
            </a:endParaRPr>
          </a:p>
        </p:txBody>
      </p:sp>
      <p:sp>
        <p:nvSpPr>
          <p:cNvPr id="11" name="Título 1"/>
          <p:cNvSpPr txBox="1"/>
          <p:nvPr/>
        </p:nvSpPr>
        <p:spPr>
          <a:xfrm>
            <a:off x="2435860" y="110490"/>
            <a:ext cx="7393940" cy="5403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  <a:sym typeface="+mn-ea"/>
              </a:rPr>
              <a:t>Fórum de Educação e Aprendizagem</a:t>
            </a:r>
            <a:endParaRPr lang="x-none" altLang="pt-PT" sz="3200" dirty="0">
              <a:solidFill>
                <a:schemeClr val="bg1"/>
              </a:solidFill>
              <a:latin typeface="Cabin" charset="0"/>
              <a:sym typeface="+mn-ea"/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19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sp>
        <p:nvSpPr>
          <p:cNvPr id="4" name="CaixaDeTexto 9"/>
          <p:cNvSpPr txBox="1"/>
          <p:nvPr/>
        </p:nvSpPr>
        <p:spPr>
          <a:xfrm>
            <a:off x="-26035" y="796290"/>
            <a:ext cx="6114415" cy="21945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sz="2000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pt-PT" sz="2000" dirty="0">
              <a:latin typeface="Cabin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João Moreira Vítor Santos"/>
          <p:cNvPicPr>
            <a:picLocks noChangeAspect="1"/>
          </p:cNvPicPr>
          <p:nvPr/>
        </p:nvPicPr>
        <p:blipFill>
          <a:blip r:embed="rId2"/>
          <a:srcRect r="28" b="17021"/>
          <a:stretch>
            <a:fillRect/>
          </a:stretch>
        </p:blipFill>
        <p:spPr>
          <a:xfrm>
            <a:off x="7926705" y="830580"/>
            <a:ext cx="3833495" cy="5657215"/>
          </a:xfrm>
          <a:prstGeom prst="rect">
            <a:avLst/>
          </a:prstGeom>
        </p:spPr>
      </p:pic>
      <p:pic>
        <p:nvPicPr>
          <p:cNvPr id="9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1325" y="5251450"/>
            <a:ext cx="1656715" cy="931545"/>
          </a:xfrm>
          <a:prstGeom prst="rect">
            <a:avLst/>
          </a:prstGeom>
        </p:spPr>
      </p:pic>
      <p:pic>
        <p:nvPicPr>
          <p:cNvPr id="16" name="Picture 15" descr="tlf_ua_gif_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470" y="1245870"/>
            <a:ext cx="7207885" cy="480568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bjectives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0640" y="15875"/>
            <a:ext cx="790575" cy="790575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2540" y="-128905"/>
            <a:ext cx="12203430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CaixaDeTexto 9"/>
          <p:cNvSpPr txBox="1"/>
          <p:nvPr/>
        </p:nvSpPr>
        <p:spPr>
          <a:xfrm>
            <a:off x="993140" y="2313940"/>
            <a:ext cx="10194925" cy="86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80604020202020204" charset="0"/>
              <a:buChar char="•"/>
            </a:pPr>
            <a:endParaRPr lang="pt-PT" sz="2200" dirty="0">
              <a:latin typeface="Cabin" charset="0"/>
            </a:endParaRPr>
          </a:p>
          <a:p>
            <a:pPr marL="285750" indent="-285750">
              <a:buFont typeface="Arial" panose="02080604020202020204" charset="0"/>
              <a:buChar char="•"/>
            </a:pPr>
            <a:endParaRPr lang="pt-PT" dirty="0">
              <a:latin typeface="Cabin" charset="0"/>
            </a:endParaRPr>
          </a:p>
        </p:txBody>
      </p:sp>
      <p:sp>
        <p:nvSpPr>
          <p:cNvPr id="11" name="Título 1"/>
          <p:cNvSpPr txBox="1"/>
          <p:nvPr/>
        </p:nvSpPr>
        <p:spPr>
          <a:xfrm>
            <a:off x="2435860" y="110490"/>
            <a:ext cx="7393940" cy="5403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  <a:sym typeface="+mn-ea"/>
              </a:rPr>
              <a:t>Considerações Finais</a:t>
            </a:r>
            <a:endParaRPr lang="x-none" altLang="pt-PT" sz="3200" dirty="0">
              <a:solidFill>
                <a:schemeClr val="bg1"/>
              </a:solidFill>
              <a:latin typeface="Cabin" charset="0"/>
              <a:sym typeface="+mn-ea"/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20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sp>
        <p:nvSpPr>
          <p:cNvPr id="4" name="CaixaDeTexto 9"/>
          <p:cNvSpPr txBox="1"/>
          <p:nvPr/>
        </p:nvSpPr>
        <p:spPr>
          <a:xfrm>
            <a:off x="-26035" y="796290"/>
            <a:ext cx="6114415" cy="21945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sz="2000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pt-PT" sz="2000" dirty="0">
              <a:latin typeface="Cabin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9"/>
          <p:cNvSpPr txBox="1"/>
          <p:nvPr/>
        </p:nvSpPr>
        <p:spPr>
          <a:xfrm>
            <a:off x="-26035" y="796290"/>
            <a:ext cx="5072380" cy="4343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Objectivos Cumpridos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x-none" altLang="pt-PT" dirty="0">
                <a:latin typeface="Cabin" charset="0"/>
                <a:sym typeface="+mn-ea"/>
              </a:rPr>
              <a:t>Actualização do </a:t>
            </a:r>
            <a:r>
              <a:rPr lang="x-none" altLang="pt-PT" i="1" dirty="0">
                <a:latin typeface="Cabin" charset="0"/>
                <a:sym typeface="+mn-ea"/>
              </a:rPr>
              <a:t>hardware</a:t>
            </a:r>
            <a:r>
              <a:rPr lang="x-none" altLang="pt-PT" dirty="0">
                <a:latin typeface="Cabin" charset="0"/>
                <a:sym typeface="+mn-ea"/>
              </a:rPr>
              <a:t>/</a:t>
            </a:r>
            <a:r>
              <a:rPr lang="x-none" altLang="pt-PT" i="1" dirty="0">
                <a:latin typeface="Cabin" charset="0"/>
                <a:sym typeface="+mn-ea"/>
              </a:rPr>
              <a:t>firmware</a:t>
            </a:r>
            <a:r>
              <a:rPr lang="x-none" altLang="pt-PT" dirty="0">
                <a:latin typeface="Cabin" charset="0"/>
                <a:sym typeface="+mn-ea"/>
              </a:rPr>
              <a:t> dos terminais individuais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+mj-lt"/>
              <a:buAutoNum type="arabicPeriod"/>
            </a:pP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+mj-lt"/>
              <a:buAutoNum type="arabicPeriod"/>
            </a:pP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sz="2000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pt-PT" sz="2000" dirty="0">
              <a:latin typeface="Cabin" charset="0"/>
            </a:endParaRPr>
          </a:p>
        </p:txBody>
      </p:sp>
      <p:pic>
        <p:nvPicPr>
          <p:cNvPr id="9" name="Picture 8" descr="ok_ico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0000" y="1569720"/>
            <a:ext cx="590550" cy="59055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bjectives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0640" y="15875"/>
            <a:ext cx="790575" cy="790575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2540" y="-128905"/>
            <a:ext cx="12203430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CaixaDeTexto 9"/>
          <p:cNvSpPr txBox="1"/>
          <p:nvPr/>
        </p:nvSpPr>
        <p:spPr>
          <a:xfrm>
            <a:off x="993140" y="2313940"/>
            <a:ext cx="10194925" cy="86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80604020202020204" charset="0"/>
              <a:buChar char="•"/>
            </a:pPr>
            <a:endParaRPr lang="pt-PT" sz="2200" dirty="0">
              <a:latin typeface="Cabin" charset="0"/>
            </a:endParaRPr>
          </a:p>
          <a:p>
            <a:pPr marL="285750" indent="-285750">
              <a:buFont typeface="Arial" panose="02080604020202020204" charset="0"/>
              <a:buChar char="•"/>
            </a:pPr>
            <a:endParaRPr lang="pt-PT" dirty="0">
              <a:latin typeface="Cabin" charset="0"/>
            </a:endParaRPr>
          </a:p>
        </p:txBody>
      </p:sp>
      <p:sp>
        <p:nvSpPr>
          <p:cNvPr id="11" name="Título 1"/>
          <p:cNvSpPr txBox="1"/>
          <p:nvPr/>
        </p:nvSpPr>
        <p:spPr>
          <a:xfrm>
            <a:off x="2435860" y="110490"/>
            <a:ext cx="7393940" cy="5403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  <a:sym typeface="+mn-ea"/>
              </a:rPr>
              <a:t>Considerações Finais</a:t>
            </a:r>
            <a:endParaRPr lang="x-none" altLang="pt-PT" sz="3200" dirty="0">
              <a:solidFill>
                <a:schemeClr val="bg1"/>
              </a:solidFill>
              <a:latin typeface="Cabin" charset="0"/>
              <a:sym typeface="+mn-ea"/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20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sp>
        <p:nvSpPr>
          <p:cNvPr id="4" name="CaixaDeTexto 9"/>
          <p:cNvSpPr txBox="1"/>
          <p:nvPr/>
        </p:nvSpPr>
        <p:spPr>
          <a:xfrm>
            <a:off x="-26035" y="796290"/>
            <a:ext cx="6114415" cy="21945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sz="2000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pt-PT" sz="2000" dirty="0">
              <a:latin typeface="Cabin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9"/>
          <p:cNvSpPr txBox="1"/>
          <p:nvPr/>
        </p:nvSpPr>
        <p:spPr>
          <a:xfrm>
            <a:off x="-26035" y="796290"/>
            <a:ext cx="5072380" cy="55778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Objectivos Cumpridos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x-none" altLang="pt-PT" dirty="0">
                <a:latin typeface="Cabin" charset="0"/>
                <a:sym typeface="+mn-ea"/>
              </a:rPr>
              <a:t>Actualização do </a:t>
            </a:r>
            <a:r>
              <a:rPr lang="x-none" altLang="pt-PT" i="1" dirty="0">
                <a:latin typeface="Cabin" charset="0"/>
                <a:sym typeface="+mn-ea"/>
              </a:rPr>
              <a:t>hardware</a:t>
            </a:r>
            <a:r>
              <a:rPr lang="x-none" altLang="pt-PT" dirty="0">
                <a:latin typeface="Cabin" charset="0"/>
                <a:sym typeface="+mn-ea"/>
              </a:rPr>
              <a:t>/</a:t>
            </a:r>
            <a:r>
              <a:rPr lang="x-none" altLang="pt-PT" i="1" dirty="0">
                <a:latin typeface="Cabin" charset="0"/>
                <a:sym typeface="+mn-ea"/>
              </a:rPr>
              <a:t>firmware</a:t>
            </a:r>
            <a:r>
              <a:rPr lang="x-none" altLang="pt-PT" dirty="0">
                <a:latin typeface="Cabin" charset="0"/>
                <a:sym typeface="+mn-ea"/>
              </a:rPr>
              <a:t> dos terminais individuais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+mj-lt"/>
              <a:buAutoNum type="arabicPeriod"/>
            </a:pP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x-none" altLang="pt-PT" dirty="0">
                <a:latin typeface="Cabin" charset="0"/>
                <a:sym typeface="+mn-ea"/>
              </a:rPr>
              <a:t>Desenvolvimento de uma aplicação de gestão do sistema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+mj-lt"/>
              <a:buAutoNum type="arabicPeriod"/>
            </a:pP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+mj-lt"/>
              <a:buAutoNum type="arabicPeriod"/>
            </a:pP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sz="2000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pt-PT" sz="2000" dirty="0">
              <a:latin typeface="Cabin" charset="0"/>
            </a:endParaRPr>
          </a:p>
        </p:txBody>
      </p:sp>
      <p:pic>
        <p:nvPicPr>
          <p:cNvPr id="9" name="Picture 8" descr="ok_ico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0000" y="1569720"/>
            <a:ext cx="590550" cy="590550"/>
          </a:xfrm>
          <a:prstGeom prst="rect">
            <a:avLst/>
          </a:prstGeom>
        </p:spPr>
      </p:pic>
      <p:pic>
        <p:nvPicPr>
          <p:cNvPr id="14" name="Picture 13" descr="ok_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000" y="2814320"/>
            <a:ext cx="590550" cy="59055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bjectives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0640" y="15875"/>
            <a:ext cx="790575" cy="790575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2540" y="-128905"/>
            <a:ext cx="12203430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CaixaDeTexto 9"/>
          <p:cNvSpPr txBox="1"/>
          <p:nvPr/>
        </p:nvSpPr>
        <p:spPr>
          <a:xfrm>
            <a:off x="993140" y="2313940"/>
            <a:ext cx="10194925" cy="86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80604020202020204" charset="0"/>
              <a:buChar char="•"/>
            </a:pPr>
            <a:endParaRPr lang="pt-PT" sz="2200" dirty="0">
              <a:latin typeface="Cabin" charset="0"/>
            </a:endParaRPr>
          </a:p>
          <a:p>
            <a:pPr marL="285750" indent="-285750">
              <a:buFont typeface="Arial" panose="02080604020202020204" charset="0"/>
              <a:buChar char="•"/>
            </a:pPr>
            <a:endParaRPr lang="pt-PT" dirty="0">
              <a:latin typeface="Cabin" charset="0"/>
            </a:endParaRPr>
          </a:p>
        </p:txBody>
      </p:sp>
      <p:sp>
        <p:nvSpPr>
          <p:cNvPr id="11" name="Título 1"/>
          <p:cNvSpPr txBox="1"/>
          <p:nvPr/>
        </p:nvSpPr>
        <p:spPr>
          <a:xfrm>
            <a:off x="2435860" y="110490"/>
            <a:ext cx="7393940" cy="5403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  <a:sym typeface="+mn-ea"/>
              </a:rPr>
              <a:t>Considerações Finais</a:t>
            </a:r>
            <a:endParaRPr lang="x-none" altLang="pt-PT" sz="3200" dirty="0">
              <a:solidFill>
                <a:schemeClr val="bg1"/>
              </a:solidFill>
              <a:latin typeface="Cabin" charset="0"/>
              <a:sym typeface="+mn-ea"/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20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sp>
        <p:nvSpPr>
          <p:cNvPr id="4" name="CaixaDeTexto 9"/>
          <p:cNvSpPr txBox="1"/>
          <p:nvPr/>
        </p:nvSpPr>
        <p:spPr>
          <a:xfrm>
            <a:off x="-26035" y="796290"/>
            <a:ext cx="6114415" cy="21945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sz="2000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pt-PT" sz="2000" dirty="0">
              <a:latin typeface="Cabin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9"/>
          <p:cNvSpPr txBox="1"/>
          <p:nvPr/>
        </p:nvSpPr>
        <p:spPr>
          <a:xfrm>
            <a:off x="-26035" y="796290"/>
            <a:ext cx="5072380" cy="59893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Objectivos Cumpridos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x-none" altLang="pt-PT" dirty="0">
                <a:latin typeface="Cabin" charset="0"/>
                <a:sym typeface="+mn-ea"/>
              </a:rPr>
              <a:t>Actualização do </a:t>
            </a:r>
            <a:r>
              <a:rPr lang="x-none" altLang="pt-PT" i="1" dirty="0">
                <a:latin typeface="Cabin" charset="0"/>
                <a:sym typeface="+mn-ea"/>
              </a:rPr>
              <a:t>hardware</a:t>
            </a:r>
            <a:r>
              <a:rPr lang="x-none" altLang="pt-PT" dirty="0">
                <a:latin typeface="Cabin" charset="0"/>
                <a:sym typeface="+mn-ea"/>
              </a:rPr>
              <a:t>/</a:t>
            </a:r>
            <a:r>
              <a:rPr lang="x-none" altLang="pt-PT" i="1" dirty="0">
                <a:latin typeface="Cabin" charset="0"/>
                <a:sym typeface="+mn-ea"/>
              </a:rPr>
              <a:t>firmware</a:t>
            </a:r>
            <a:r>
              <a:rPr lang="x-none" altLang="pt-PT" dirty="0">
                <a:latin typeface="Cabin" charset="0"/>
                <a:sym typeface="+mn-ea"/>
              </a:rPr>
              <a:t> dos terminais individuais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+mj-lt"/>
              <a:buAutoNum type="arabicPeriod"/>
            </a:pP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x-none" altLang="pt-PT" dirty="0">
                <a:latin typeface="Cabin" charset="0"/>
                <a:sym typeface="+mn-ea"/>
              </a:rPr>
              <a:t>Desenvolvimento de uma aplicação de gestão do sistema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+mj-lt"/>
              <a:buAutoNum type="arabicPeriod"/>
            </a:pP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x-none" altLang="pt-PT" dirty="0">
                <a:latin typeface="Cabin" charset="0"/>
                <a:sym typeface="+mn-ea"/>
              </a:rPr>
              <a:t>Validação da funcionalidade do sistema  com 5 terminais em simultâneo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sz="2000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pt-PT" sz="2000" dirty="0">
              <a:latin typeface="Cabin" charset="0"/>
            </a:endParaRPr>
          </a:p>
        </p:txBody>
      </p:sp>
      <p:pic>
        <p:nvPicPr>
          <p:cNvPr id="9" name="Picture 8" descr="ok_ico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0000" y="1569720"/>
            <a:ext cx="590550" cy="590550"/>
          </a:xfrm>
          <a:prstGeom prst="rect">
            <a:avLst/>
          </a:prstGeom>
        </p:spPr>
      </p:pic>
      <p:pic>
        <p:nvPicPr>
          <p:cNvPr id="14" name="Picture 13" descr="ok_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000" y="2814320"/>
            <a:ext cx="590550" cy="590550"/>
          </a:xfrm>
          <a:prstGeom prst="rect">
            <a:avLst/>
          </a:prstGeom>
        </p:spPr>
      </p:pic>
      <p:pic>
        <p:nvPicPr>
          <p:cNvPr id="15" name="Picture 14" descr="ok_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8260" y="4010660"/>
            <a:ext cx="590550" cy="59055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bjectives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0640" y="15875"/>
            <a:ext cx="790575" cy="790575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2540" y="-128905"/>
            <a:ext cx="12203430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CaixaDeTexto 9"/>
          <p:cNvSpPr txBox="1"/>
          <p:nvPr/>
        </p:nvSpPr>
        <p:spPr>
          <a:xfrm>
            <a:off x="993140" y="2313940"/>
            <a:ext cx="10194925" cy="86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80604020202020204" charset="0"/>
              <a:buChar char="•"/>
            </a:pPr>
            <a:endParaRPr lang="pt-PT" sz="2200" dirty="0">
              <a:latin typeface="Cabin" charset="0"/>
            </a:endParaRPr>
          </a:p>
          <a:p>
            <a:pPr marL="285750" indent="-285750">
              <a:buFont typeface="Arial" panose="02080604020202020204" charset="0"/>
              <a:buChar char="•"/>
            </a:pPr>
            <a:endParaRPr lang="pt-PT" dirty="0">
              <a:latin typeface="Cabin" charset="0"/>
            </a:endParaRPr>
          </a:p>
        </p:txBody>
      </p:sp>
      <p:sp>
        <p:nvSpPr>
          <p:cNvPr id="11" name="Título 1"/>
          <p:cNvSpPr txBox="1"/>
          <p:nvPr/>
        </p:nvSpPr>
        <p:spPr>
          <a:xfrm>
            <a:off x="2435860" y="110490"/>
            <a:ext cx="7393940" cy="5403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  <a:sym typeface="+mn-ea"/>
              </a:rPr>
              <a:t>Considerações Finais</a:t>
            </a:r>
            <a:endParaRPr lang="x-none" altLang="pt-PT" sz="3200" dirty="0">
              <a:solidFill>
                <a:schemeClr val="bg1"/>
              </a:solidFill>
              <a:latin typeface="Cabin" charset="0"/>
              <a:sym typeface="+mn-ea"/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20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sp>
        <p:nvSpPr>
          <p:cNvPr id="4" name="CaixaDeTexto 9"/>
          <p:cNvSpPr txBox="1"/>
          <p:nvPr/>
        </p:nvSpPr>
        <p:spPr>
          <a:xfrm>
            <a:off x="-26035" y="796290"/>
            <a:ext cx="6114415" cy="21945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sz="2000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pt-PT" sz="2000" dirty="0">
              <a:latin typeface="Cabin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9"/>
          <p:cNvSpPr txBox="1"/>
          <p:nvPr/>
        </p:nvSpPr>
        <p:spPr>
          <a:xfrm>
            <a:off x="-26035" y="796290"/>
            <a:ext cx="5072380" cy="59893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Objectivos Cumpridos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x-none" altLang="pt-PT" dirty="0">
                <a:latin typeface="Cabin" charset="0"/>
                <a:sym typeface="+mn-ea"/>
              </a:rPr>
              <a:t>Actualização do </a:t>
            </a:r>
            <a:r>
              <a:rPr lang="x-none" altLang="pt-PT" i="1" dirty="0">
                <a:latin typeface="Cabin" charset="0"/>
                <a:sym typeface="+mn-ea"/>
              </a:rPr>
              <a:t>hardware</a:t>
            </a:r>
            <a:r>
              <a:rPr lang="x-none" altLang="pt-PT" dirty="0">
                <a:latin typeface="Cabin" charset="0"/>
                <a:sym typeface="+mn-ea"/>
              </a:rPr>
              <a:t>/</a:t>
            </a:r>
            <a:r>
              <a:rPr lang="x-none" altLang="pt-PT" i="1" dirty="0">
                <a:latin typeface="Cabin" charset="0"/>
                <a:sym typeface="+mn-ea"/>
              </a:rPr>
              <a:t>firmware</a:t>
            </a:r>
            <a:r>
              <a:rPr lang="x-none" altLang="pt-PT" dirty="0">
                <a:latin typeface="Cabin" charset="0"/>
                <a:sym typeface="+mn-ea"/>
              </a:rPr>
              <a:t> dos terminais individuais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+mj-lt"/>
              <a:buAutoNum type="arabicPeriod"/>
            </a:pP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x-none" altLang="pt-PT" dirty="0">
                <a:latin typeface="Cabin" charset="0"/>
                <a:sym typeface="+mn-ea"/>
              </a:rPr>
              <a:t>Desenvolvimento de uma aplicação de gestão do sistema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+mj-lt"/>
              <a:buAutoNum type="arabicPeriod"/>
            </a:pP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x-none" altLang="pt-PT" dirty="0">
                <a:latin typeface="Cabin" charset="0"/>
                <a:sym typeface="+mn-ea"/>
              </a:rPr>
              <a:t>Validação da funcionalidade do sistema  com 5 terminais em simultâneo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sz="2000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pt-PT" sz="2000" dirty="0">
              <a:latin typeface="Cabin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134735" y="1117600"/>
            <a:ext cx="0" cy="5202555"/>
          </a:xfrm>
          <a:prstGeom prst="line">
            <a:avLst/>
          </a:prstGeom>
          <a:ln w="25400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9"/>
          <p:cNvSpPr txBox="1"/>
          <p:nvPr/>
        </p:nvSpPr>
        <p:spPr>
          <a:xfrm>
            <a:off x="6419850" y="801370"/>
            <a:ext cx="5778500" cy="35204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Trabalhos Futuros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Centralização do sistema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Acesso à aplicação por parte dos alunos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sz="2000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pt-PT" dirty="0">
              <a:latin typeface="Cabin" charset="0"/>
            </a:endParaRPr>
          </a:p>
        </p:txBody>
      </p:sp>
      <p:pic>
        <p:nvPicPr>
          <p:cNvPr id="9" name="Picture 8" descr="ok_ico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0000" y="1569720"/>
            <a:ext cx="590550" cy="590550"/>
          </a:xfrm>
          <a:prstGeom prst="rect">
            <a:avLst/>
          </a:prstGeom>
        </p:spPr>
      </p:pic>
      <p:pic>
        <p:nvPicPr>
          <p:cNvPr id="14" name="Picture 13" descr="ok_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000" y="2814320"/>
            <a:ext cx="590550" cy="590550"/>
          </a:xfrm>
          <a:prstGeom prst="rect">
            <a:avLst/>
          </a:prstGeom>
        </p:spPr>
      </p:pic>
      <p:pic>
        <p:nvPicPr>
          <p:cNvPr id="15" name="Picture 14" descr="ok_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8260" y="4010660"/>
            <a:ext cx="590550" cy="5905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ist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-18415"/>
            <a:ext cx="865505" cy="865505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2540" y="-128905"/>
            <a:ext cx="12203430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CaixaDeTexto 9"/>
          <p:cNvSpPr txBox="1"/>
          <p:nvPr/>
        </p:nvSpPr>
        <p:spPr>
          <a:xfrm>
            <a:off x="993140" y="2313940"/>
            <a:ext cx="10194925" cy="86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80604020202020204" charset="0"/>
              <a:buChar char="•"/>
            </a:pPr>
            <a:endParaRPr lang="pt-PT" sz="2200" dirty="0">
              <a:latin typeface="Cabin" charset="0"/>
            </a:endParaRPr>
          </a:p>
          <a:p>
            <a:pPr marL="285750" indent="-285750">
              <a:buFont typeface="Arial" panose="02080604020202020204" charset="0"/>
              <a:buChar char="•"/>
            </a:pPr>
            <a:endParaRPr lang="pt-PT" dirty="0">
              <a:latin typeface="Cabin" charset="0"/>
            </a:endParaRPr>
          </a:p>
        </p:txBody>
      </p:sp>
      <p:sp>
        <p:nvSpPr>
          <p:cNvPr id="11" name="Título 1"/>
          <p:cNvSpPr txBox="1"/>
          <p:nvPr/>
        </p:nvSpPr>
        <p:spPr>
          <a:xfrm>
            <a:off x="3644654" y="106547"/>
            <a:ext cx="5069632" cy="5405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</a:rPr>
              <a:t>Enquadramento</a:t>
            </a:r>
            <a:endParaRPr lang="x-none" altLang="pt-PT" sz="3200" dirty="0">
              <a:solidFill>
                <a:schemeClr val="bg1"/>
              </a:solidFill>
              <a:latin typeface="Cabin" charset="0"/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 3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sp>
        <p:nvSpPr>
          <p:cNvPr id="4" name="CaixaDeTexto 9"/>
          <p:cNvSpPr txBox="1"/>
          <p:nvPr/>
        </p:nvSpPr>
        <p:spPr>
          <a:xfrm>
            <a:off x="-26670" y="806450"/>
            <a:ext cx="12206605" cy="37033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O que se pretende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Envolvimento contínuo dos alunos nas aulas, através de momentos de participação/avaliação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2000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O problema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Grupos grandes de alunos </a:t>
            </a:r>
            <a:r>
              <a:rPr lang="x-none" altLang="pt-PT" sz="1600" dirty="0">
                <a:latin typeface="Cabin" charset="0"/>
                <a:sym typeface="+mn-ea"/>
              </a:rPr>
              <a:t>(ex: aulas teóricas)</a:t>
            </a:r>
            <a:endParaRPr lang="x-none" altLang="pt-PT" sz="1600" dirty="0">
              <a:latin typeface="Cabin" charset="0"/>
              <a:sym typeface="+mn-ea"/>
            </a:endParaRPr>
          </a:p>
          <a:p>
            <a:pPr marL="457200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2000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sz="2000" dirty="0">
              <a:latin typeface="Cabin" charset="0"/>
              <a:sym typeface="+mn-ea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bjectives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0640" y="15875"/>
            <a:ext cx="790575" cy="790575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2540" y="-128905"/>
            <a:ext cx="12203430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CaixaDeTexto 9"/>
          <p:cNvSpPr txBox="1"/>
          <p:nvPr/>
        </p:nvSpPr>
        <p:spPr>
          <a:xfrm>
            <a:off x="993140" y="2313940"/>
            <a:ext cx="10194925" cy="86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80604020202020204" charset="0"/>
              <a:buChar char="•"/>
            </a:pPr>
            <a:endParaRPr lang="pt-PT" sz="2200" dirty="0">
              <a:latin typeface="Cabin" charset="0"/>
            </a:endParaRPr>
          </a:p>
          <a:p>
            <a:pPr marL="285750" indent="-285750">
              <a:buFont typeface="Arial" panose="02080604020202020204" charset="0"/>
              <a:buChar char="•"/>
            </a:pPr>
            <a:endParaRPr lang="pt-PT" dirty="0">
              <a:latin typeface="Cabin" charset="0"/>
            </a:endParaRPr>
          </a:p>
        </p:txBody>
      </p:sp>
      <p:sp>
        <p:nvSpPr>
          <p:cNvPr id="11" name="Título 1"/>
          <p:cNvSpPr txBox="1"/>
          <p:nvPr/>
        </p:nvSpPr>
        <p:spPr>
          <a:xfrm>
            <a:off x="2435860" y="110490"/>
            <a:ext cx="7393940" cy="5403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  <a:sym typeface="+mn-ea"/>
              </a:rPr>
              <a:t>Considerações Finais</a:t>
            </a:r>
            <a:endParaRPr lang="x-none" altLang="pt-PT" sz="3200" dirty="0">
              <a:solidFill>
                <a:schemeClr val="bg1"/>
              </a:solidFill>
              <a:latin typeface="Cabin" charset="0"/>
              <a:sym typeface="+mn-ea"/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20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sp>
        <p:nvSpPr>
          <p:cNvPr id="4" name="CaixaDeTexto 9"/>
          <p:cNvSpPr txBox="1"/>
          <p:nvPr/>
        </p:nvSpPr>
        <p:spPr>
          <a:xfrm>
            <a:off x="-26035" y="796290"/>
            <a:ext cx="6114415" cy="21945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sz="2000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pt-PT" sz="2000" dirty="0">
              <a:latin typeface="Cabin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9"/>
          <p:cNvSpPr txBox="1"/>
          <p:nvPr/>
        </p:nvSpPr>
        <p:spPr>
          <a:xfrm>
            <a:off x="-26035" y="796290"/>
            <a:ext cx="5072380" cy="59893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Objectivos Cumpridos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x-none" altLang="pt-PT" dirty="0">
                <a:latin typeface="Cabin" charset="0"/>
                <a:sym typeface="+mn-ea"/>
              </a:rPr>
              <a:t>Actualização do </a:t>
            </a:r>
            <a:r>
              <a:rPr lang="x-none" altLang="pt-PT" i="1" dirty="0">
                <a:latin typeface="Cabin" charset="0"/>
                <a:sym typeface="+mn-ea"/>
              </a:rPr>
              <a:t>hardware</a:t>
            </a:r>
            <a:r>
              <a:rPr lang="x-none" altLang="pt-PT" dirty="0">
                <a:latin typeface="Cabin" charset="0"/>
                <a:sym typeface="+mn-ea"/>
              </a:rPr>
              <a:t>/</a:t>
            </a:r>
            <a:r>
              <a:rPr lang="x-none" altLang="pt-PT" i="1" dirty="0">
                <a:latin typeface="Cabin" charset="0"/>
                <a:sym typeface="+mn-ea"/>
              </a:rPr>
              <a:t>firmware</a:t>
            </a:r>
            <a:r>
              <a:rPr lang="x-none" altLang="pt-PT" dirty="0">
                <a:latin typeface="Cabin" charset="0"/>
                <a:sym typeface="+mn-ea"/>
              </a:rPr>
              <a:t> dos terminais individuais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+mj-lt"/>
              <a:buAutoNum type="arabicPeriod"/>
            </a:pP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x-none" altLang="pt-PT" dirty="0">
                <a:latin typeface="Cabin" charset="0"/>
                <a:sym typeface="+mn-ea"/>
              </a:rPr>
              <a:t>Desenvolvimento de uma aplicação de gestão do sistema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+mj-lt"/>
              <a:buAutoNum type="arabicPeriod"/>
            </a:pP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x-none" altLang="pt-PT" dirty="0">
                <a:latin typeface="Cabin" charset="0"/>
                <a:sym typeface="+mn-ea"/>
              </a:rPr>
              <a:t>Validação da funcionalidade do sistema  com 5 terminais em simultâneo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1600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sz="2000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pt-PT" sz="2000" dirty="0">
              <a:latin typeface="Cabin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134735" y="1117600"/>
            <a:ext cx="0" cy="5202555"/>
          </a:xfrm>
          <a:prstGeom prst="line">
            <a:avLst/>
          </a:prstGeom>
          <a:ln w="25400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9"/>
          <p:cNvSpPr txBox="1"/>
          <p:nvPr/>
        </p:nvSpPr>
        <p:spPr>
          <a:xfrm>
            <a:off x="6419850" y="801370"/>
            <a:ext cx="5778500" cy="4343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Trabalhos Futuros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Centralização do sistema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Acesso à aplicação por parte dos alunos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Sincronização dos relógios internos dos terminais individuais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Registo dos terminais com base na aula/sala</a:t>
            </a:r>
            <a:endParaRPr lang="x-none" altLang="pt-PT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sz="2000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pt-PT" dirty="0">
              <a:latin typeface="Cabin" charset="0"/>
            </a:endParaRPr>
          </a:p>
        </p:txBody>
      </p:sp>
      <p:pic>
        <p:nvPicPr>
          <p:cNvPr id="9" name="Picture 8" descr="ok_ico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0000" y="1569720"/>
            <a:ext cx="590550" cy="590550"/>
          </a:xfrm>
          <a:prstGeom prst="rect">
            <a:avLst/>
          </a:prstGeom>
        </p:spPr>
      </p:pic>
      <p:pic>
        <p:nvPicPr>
          <p:cNvPr id="14" name="Picture 13" descr="ok_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000" y="2814320"/>
            <a:ext cx="590550" cy="590550"/>
          </a:xfrm>
          <a:prstGeom prst="rect">
            <a:avLst/>
          </a:prstGeom>
        </p:spPr>
      </p:pic>
      <p:pic>
        <p:nvPicPr>
          <p:cNvPr id="15" name="Picture 14" descr="ok_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8260" y="4010660"/>
            <a:ext cx="590550" cy="59055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-143651" y="-146872"/>
            <a:ext cx="12607979" cy="7042149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14" name="Picture 13" descr="logo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43500" y="2476500"/>
            <a:ext cx="1905000" cy="1905000"/>
          </a:xfrm>
          <a:prstGeom prst="rect">
            <a:avLst/>
          </a:prstGeom>
        </p:spPr>
      </p:pic>
      <p:sp>
        <p:nvSpPr>
          <p:cNvPr id="15" name="Título 1"/>
          <p:cNvSpPr txBox="1"/>
          <p:nvPr/>
        </p:nvSpPr>
        <p:spPr>
          <a:xfrm>
            <a:off x="3644654" y="295777"/>
            <a:ext cx="5069632" cy="540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2800" dirty="0">
                <a:solidFill>
                  <a:schemeClr val="bg1"/>
                </a:solidFill>
                <a:latin typeface="Cabin" charset="0"/>
              </a:rPr>
              <a:t>Obrigado pela atenção.</a:t>
            </a:r>
            <a:endParaRPr lang="x-none" altLang="pt-PT" sz="2800" dirty="0">
              <a:solidFill>
                <a:schemeClr val="bg1"/>
              </a:solidFill>
              <a:latin typeface="Cabin" charset="0"/>
            </a:endParaRPr>
          </a:p>
        </p:txBody>
      </p:sp>
      <p:sp>
        <p:nvSpPr>
          <p:cNvPr id="2" name="Título 1"/>
          <p:cNvSpPr txBox="1"/>
          <p:nvPr/>
        </p:nvSpPr>
        <p:spPr>
          <a:xfrm>
            <a:off x="7051040" y="4722495"/>
            <a:ext cx="5069840" cy="18986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x-none" altLang="pt-PT" sz="2800" dirty="0">
              <a:solidFill>
                <a:schemeClr val="bg1"/>
              </a:solidFill>
              <a:latin typeface="Cabin" charset="0"/>
            </a:endParaRPr>
          </a:p>
          <a:p>
            <a:pPr algn="r"/>
            <a:r>
              <a:rPr lang="x-none" altLang="pt-PT" sz="2200" dirty="0">
                <a:solidFill>
                  <a:schemeClr val="bg1"/>
                </a:solidFill>
                <a:latin typeface="Cabin" charset="0"/>
              </a:rPr>
              <a:t>João Moreira</a:t>
            </a:r>
            <a:endParaRPr lang="x-none" altLang="pt-PT" sz="2200" dirty="0">
              <a:solidFill>
                <a:schemeClr val="bg1"/>
              </a:solidFill>
              <a:latin typeface="Cabin" charset="0"/>
            </a:endParaRPr>
          </a:p>
          <a:p>
            <a:pPr algn="r"/>
            <a:r>
              <a:rPr lang="x-none" altLang="pt-PT" sz="1600" dirty="0">
                <a:solidFill>
                  <a:schemeClr val="bg1"/>
                </a:solidFill>
                <a:latin typeface="Cabin" charset="0"/>
              </a:rPr>
              <a:t>Julho de 2019</a:t>
            </a:r>
            <a:endParaRPr lang="x-none" altLang="pt-PT" sz="1600" dirty="0">
              <a:solidFill>
                <a:schemeClr val="bg1"/>
              </a:solidFill>
              <a:latin typeface="Cabin" charset="0"/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92075" y="5067300"/>
            <a:ext cx="5069840" cy="18986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2200" dirty="0">
                <a:solidFill>
                  <a:schemeClr val="bg1"/>
                </a:solidFill>
                <a:latin typeface="Cabin" charset="0"/>
              </a:rPr>
              <a:t>Blog:</a:t>
            </a:r>
            <a:endParaRPr lang="x-none" altLang="pt-PT" sz="2200" dirty="0">
              <a:solidFill>
                <a:schemeClr val="bg1"/>
              </a:solidFill>
              <a:latin typeface="Cabin" charset="0"/>
            </a:endParaRPr>
          </a:p>
          <a:p>
            <a:pPr algn="l"/>
            <a:r>
              <a:rPr lang="x-none" altLang="pt-PT" sz="1600" dirty="0">
                <a:solidFill>
                  <a:schemeClr val="bg1"/>
                </a:solidFill>
                <a:latin typeface="Cabin" charset="0"/>
              </a:rPr>
              <a:t>classquiz.wordpress.com</a:t>
            </a:r>
            <a:endParaRPr lang="x-none" altLang="pt-PT" sz="1600" dirty="0">
              <a:solidFill>
                <a:schemeClr val="bg1"/>
              </a:solidFill>
              <a:latin typeface="Cabin" charset="0"/>
            </a:endParaRPr>
          </a:p>
          <a:p>
            <a:pPr algn="l"/>
            <a:endParaRPr lang="x-none" altLang="pt-PT" sz="1600" dirty="0">
              <a:solidFill>
                <a:schemeClr val="bg1"/>
              </a:solidFill>
              <a:latin typeface="Cabin" charset="0"/>
            </a:endParaRPr>
          </a:p>
          <a:p>
            <a:pPr algn="l"/>
            <a:r>
              <a:rPr lang="x-none" altLang="pt-PT" sz="2200" dirty="0">
                <a:solidFill>
                  <a:schemeClr val="bg1"/>
                </a:solidFill>
                <a:latin typeface="Cabin" charset="0"/>
                <a:sym typeface="+mn-ea"/>
              </a:rPr>
              <a:t>GitHub:</a:t>
            </a:r>
            <a:endParaRPr lang="x-none" altLang="pt-PT" sz="2200" dirty="0">
              <a:solidFill>
                <a:schemeClr val="bg1"/>
              </a:solidFill>
              <a:latin typeface="Cabin" charset="0"/>
              <a:sym typeface="+mn-ea"/>
            </a:endParaRPr>
          </a:p>
          <a:p>
            <a:pPr algn="l"/>
            <a:r>
              <a:rPr lang="x-none" altLang="pt-PT" sz="1600" dirty="0">
                <a:solidFill>
                  <a:schemeClr val="bg1"/>
                </a:solidFill>
                <a:latin typeface="Cabin" charset="0"/>
                <a:sym typeface="+mn-ea"/>
              </a:rPr>
              <a:t>github.com/lardemua/quiz_dev</a:t>
            </a:r>
            <a:endParaRPr lang="x-none" altLang="pt-PT" sz="1600" dirty="0">
              <a:solidFill>
                <a:schemeClr val="bg1"/>
              </a:solidFill>
              <a:latin typeface="Cabin" charset="0"/>
              <a:sym typeface="+mn-ea"/>
            </a:endParaRPr>
          </a:p>
          <a:p>
            <a:pPr algn="l"/>
            <a:endParaRPr lang="x-none" altLang="pt-PT" sz="1600" dirty="0">
              <a:solidFill>
                <a:schemeClr val="bg1"/>
              </a:solidFill>
              <a:latin typeface="Cabin" charset="0"/>
            </a:endParaRPr>
          </a:p>
          <a:p>
            <a:pPr algn="l"/>
            <a:endParaRPr lang="x-none" altLang="pt-PT" sz="2000" dirty="0">
              <a:solidFill>
                <a:schemeClr val="bg1"/>
              </a:solidFill>
              <a:latin typeface="Cabi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ist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-18415"/>
            <a:ext cx="865505" cy="865505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2540" y="-128905"/>
            <a:ext cx="12203430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CaixaDeTexto 9"/>
          <p:cNvSpPr txBox="1"/>
          <p:nvPr/>
        </p:nvSpPr>
        <p:spPr>
          <a:xfrm>
            <a:off x="993140" y="2313940"/>
            <a:ext cx="10194925" cy="86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80604020202020204" charset="0"/>
              <a:buChar char="•"/>
            </a:pPr>
            <a:endParaRPr lang="pt-PT" sz="2200" dirty="0">
              <a:latin typeface="Cabin" charset="0"/>
            </a:endParaRPr>
          </a:p>
          <a:p>
            <a:pPr marL="285750" indent="-285750">
              <a:buFont typeface="Arial" panose="02080604020202020204" charset="0"/>
              <a:buChar char="•"/>
            </a:pPr>
            <a:endParaRPr lang="pt-PT" dirty="0">
              <a:latin typeface="Cabin" charset="0"/>
            </a:endParaRPr>
          </a:p>
        </p:txBody>
      </p:sp>
      <p:sp>
        <p:nvSpPr>
          <p:cNvPr id="11" name="Título 1"/>
          <p:cNvSpPr txBox="1"/>
          <p:nvPr/>
        </p:nvSpPr>
        <p:spPr>
          <a:xfrm>
            <a:off x="3644654" y="106547"/>
            <a:ext cx="5069632" cy="5405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</a:rPr>
              <a:t>Enquadramento</a:t>
            </a:r>
            <a:endParaRPr lang="x-none" altLang="pt-PT" sz="3200" dirty="0">
              <a:solidFill>
                <a:schemeClr val="bg1"/>
              </a:solidFill>
              <a:latin typeface="Cabin" charset="0"/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 3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sp>
        <p:nvSpPr>
          <p:cNvPr id="4" name="CaixaDeTexto 9"/>
          <p:cNvSpPr txBox="1"/>
          <p:nvPr/>
        </p:nvSpPr>
        <p:spPr>
          <a:xfrm>
            <a:off x="-26670" y="806450"/>
            <a:ext cx="12206605" cy="4206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O que se pretende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Envolvimento contínuo dos alunos nas aulas, através de momentos de participação/avaliação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2000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O problema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Grupos grandes de alunos </a:t>
            </a:r>
            <a:r>
              <a:rPr lang="x-none" altLang="pt-PT" sz="1600" dirty="0">
                <a:latin typeface="Cabin" charset="0"/>
                <a:sym typeface="+mn-ea"/>
              </a:rPr>
              <a:t>(ex: aulas teóricas)</a:t>
            </a:r>
            <a:endParaRPr lang="x-none" altLang="pt-PT" sz="1600" dirty="0">
              <a:latin typeface="Cabin" charset="0"/>
              <a:sym typeface="+mn-ea"/>
            </a:endParaRPr>
          </a:p>
          <a:p>
            <a:pPr marL="457200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2000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A solução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Realização de pequenos questionários electrónicos</a:t>
            </a:r>
            <a:endParaRPr lang="x-none" altLang="pt-PT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sz="2000" dirty="0">
              <a:latin typeface="Cabin" charset="0"/>
              <a:sym typeface="+mn-ea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ist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-18415"/>
            <a:ext cx="865505" cy="865505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2540" y="-128905"/>
            <a:ext cx="12203430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CaixaDeTexto 9"/>
          <p:cNvSpPr txBox="1"/>
          <p:nvPr/>
        </p:nvSpPr>
        <p:spPr>
          <a:xfrm>
            <a:off x="993140" y="2313940"/>
            <a:ext cx="10194925" cy="86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80604020202020204" charset="0"/>
              <a:buChar char="•"/>
            </a:pPr>
            <a:endParaRPr lang="pt-PT" sz="2200" dirty="0">
              <a:latin typeface="Cabin" charset="0"/>
            </a:endParaRPr>
          </a:p>
          <a:p>
            <a:pPr marL="285750" indent="-285750">
              <a:buFont typeface="Arial" panose="02080604020202020204" charset="0"/>
              <a:buChar char="•"/>
            </a:pPr>
            <a:endParaRPr lang="pt-PT" dirty="0">
              <a:latin typeface="Cabin" charset="0"/>
            </a:endParaRPr>
          </a:p>
        </p:txBody>
      </p:sp>
      <p:sp>
        <p:nvSpPr>
          <p:cNvPr id="11" name="Título 1"/>
          <p:cNvSpPr txBox="1"/>
          <p:nvPr/>
        </p:nvSpPr>
        <p:spPr>
          <a:xfrm>
            <a:off x="3644654" y="106547"/>
            <a:ext cx="5069632" cy="5405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  <a:sym typeface="+mn-ea"/>
              </a:rPr>
              <a:t>Soluções Existentes</a:t>
            </a:r>
            <a:endParaRPr lang="x-none" altLang="pt-PT" sz="3200" dirty="0">
              <a:solidFill>
                <a:schemeClr val="bg1"/>
              </a:solidFill>
              <a:latin typeface="Cabin" charset="0"/>
              <a:sym typeface="+mn-ea"/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 4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sp>
        <p:nvSpPr>
          <p:cNvPr id="4" name="CaixaDeTexto 9"/>
          <p:cNvSpPr txBox="1"/>
          <p:nvPr/>
        </p:nvSpPr>
        <p:spPr>
          <a:xfrm>
            <a:off x="-26670" y="787400"/>
            <a:ext cx="12206605" cy="27889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Sistemas de Gestão de Aprendizagem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Sistema de autenticação baseado na palavra-chave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Não existe forma de restringir o acesso a um espaço físico delimitado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2200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x-none" altLang="pt-PT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pt-PT" sz="2000" dirty="0">
              <a:latin typeface="Cabin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ist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-18415"/>
            <a:ext cx="865505" cy="865505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2540" y="-128905"/>
            <a:ext cx="12203430" cy="930910"/>
          </a:xfrm>
          <a:prstGeom prst="rect">
            <a:avLst/>
          </a:prstGeom>
          <a:solidFill>
            <a:srgbClr val="303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CaixaDeTexto 9"/>
          <p:cNvSpPr txBox="1"/>
          <p:nvPr/>
        </p:nvSpPr>
        <p:spPr>
          <a:xfrm>
            <a:off x="993140" y="2313940"/>
            <a:ext cx="10194925" cy="86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80604020202020204" charset="0"/>
              <a:buChar char="•"/>
            </a:pPr>
            <a:endParaRPr lang="pt-PT" sz="2200" dirty="0">
              <a:latin typeface="Cabin" charset="0"/>
            </a:endParaRPr>
          </a:p>
          <a:p>
            <a:pPr marL="285750" indent="-285750">
              <a:buFont typeface="Arial" panose="02080604020202020204" charset="0"/>
              <a:buChar char="•"/>
            </a:pPr>
            <a:endParaRPr lang="pt-PT" dirty="0">
              <a:latin typeface="Cabin" charset="0"/>
            </a:endParaRPr>
          </a:p>
        </p:txBody>
      </p:sp>
      <p:sp>
        <p:nvSpPr>
          <p:cNvPr id="11" name="Título 1"/>
          <p:cNvSpPr txBox="1"/>
          <p:nvPr/>
        </p:nvSpPr>
        <p:spPr>
          <a:xfrm>
            <a:off x="3644654" y="106547"/>
            <a:ext cx="5069632" cy="5405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altLang="pt-PT" sz="3200" dirty="0">
                <a:solidFill>
                  <a:schemeClr val="bg1"/>
                </a:solidFill>
                <a:latin typeface="Cabin" charset="0"/>
                <a:sym typeface="+mn-ea"/>
              </a:rPr>
              <a:t>Soluções Existentes</a:t>
            </a:r>
            <a:endParaRPr lang="x-none" altLang="pt-PT" sz="3200" dirty="0">
              <a:solidFill>
                <a:schemeClr val="bg1"/>
              </a:solidFill>
              <a:latin typeface="Cabin" charset="0"/>
              <a:sym typeface="+mn-ea"/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11772265" y="6393815"/>
            <a:ext cx="503555" cy="5251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x-none" altLang="pt-PT" sz="1800" dirty="0">
                <a:solidFill>
                  <a:srgbClr val="2F333D"/>
                </a:solidFill>
                <a:latin typeface="Cabin" charset="0"/>
              </a:rPr>
              <a:t> 4</a:t>
            </a:r>
            <a:endParaRPr lang="x-none" altLang="pt-PT" sz="1800" dirty="0">
              <a:solidFill>
                <a:srgbClr val="2F333D"/>
              </a:solidFill>
              <a:latin typeface="Cabin" charset="0"/>
            </a:endParaRPr>
          </a:p>
        </p:txBody>
      </p:sp>
      <p:sp>
        <p:nvSpPr>
          <p:cNvPr id="4" name="CaixaDeTexto 9"/>
          <p:cNvSpPr txBox="1"/>
          <p:nvPr/>
        </p:nvSpPr>
        <p:spPr>
          <a:xfrm>
            <a:off x="-26670" y="787400"/>
            <a:ext cx="12206605" cy="49377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Sistemas de Gestão de Aprendizagem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Sistema de autenticação baseado na palavra-chave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Não existe forma de restringir o acesso a um espaço físico delimitado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endParaRPr lang="x-none" altLang="pt-PT" sz="2200" dirty="0">
              <a:latin typeface="Cabin" charset="0"/>
              <a:sym typeface="+mn-ea"/>
            </a:endParaRPr>
          </a:p>
          <a:p>
            <a:pPr lvl="1" indent="0">
              <a:lnSpc>
                <a:spcPct val="150000"/>
              </a:lnSpc>
              <a:buClrTx/>
              <a:buFont typeface="Arial" panose="02080604020202020204" charset="0"/>
              <a:buNone/>
            </a:pPr>
            <a:r>
              <a:rPr lang="x-none" altLang="pt-PT" sz="2200" b="1" dirty="0">
                <a:latin typeface="Cabin" charset="0"/>
                <a:sym typeface="+mn-ea"/>
              </a:rPr>
              <a:t>Outras Soluções</a:t>
            </a:r>
            <a:endParaRPr lang="x-none" altLang="pt-PT" sz="2200" b="1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Restrição de acesso a um espaço físico delimitado:</a:t>
            </a:r>
            <a:endParaRPr lang="x-none" altLang="pt-PT" dirty="0">
              <a:latin typeface="Cabin" charset="0"/>
              <a:sym typeface="+mn-ea"/>
            </a:endParaRPr>
          </a:p>
          <a:p>
            <a:pPr marL="1371600" lvl="2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b="1" dirty="0">
                <a:latin typeface="Cabin" charset="0"/>
                <a:sym typeface="+mn-ea"/>
              </a:rPr>
              <a:t>Kahoot!</a:t>
            </a:r>
            <a:r>
              <a:rPr lang="x-none" altLang="pt-PT" dirty="0">
                <a:latin typeface="Cabin" charset="0"/>
                <a:sym typeface="+mn-ea"/>
              </a:rPr>
              <a:t> - emissão de senhas de acesso</a:t>
            </a:r>
            <a:endParaRPr lang="x-none" altLang="pt-PT" dirty="0">
              <a:latin typeface="Cabin" charset="0"/>
              <a:sym typeface="+mn-ea"/>
            </a:endParaRPr>
          </a:p>
          <a:p>
            <a:pPr marL="1371600" lvl="2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b="1" dirty="0">
                <a:latin typeface="Cabin" charset="0"/>
                <a:sym typeface="+mn-ea"/>
              </a:rPr>
              <a:t>QuizXpress</a:t>
            </a:r>
            <a:r>
              <a:rPr lang="x-none" altLang="pt-PT" dirty="0">
                <a:latin typeface="Cabin" charset="0"/>
                <a:sym typeface="+mn-ea"/>
              </a:rPr>
              <a:t> - utilização de terminais proprietários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Necessidade de acesso à </a:t>
            </a:r>
            <a:r>
              <a:rPr lang="x-none" altLang="pt-PT" i="1" dirty="0">
                <a:latin typeface="Cabin" charset="0"/>
                <a:sym typeface="+mn-ea"/>
              </a:rPr>
              <a:t>internet</a:t>
            </a:r>
            <a:r>
              <a:rPr lang="x-none" altLang="pt-PT" dirty="0">
                <a:latin typeface="Cabin" charset="0"/>
                <a:sym typeface="+mn-ea"/>
              </a:rPr>
              <a:t> ou terminais proprietários</a:t>
            </a:r>
            <a:endParaRPr lang="x-none" altLang="pt-PT" dirty="0">
              <a:latin typeface="Cabin" charset="0"/>
              <a:sym typeface="+mn-ea"/>
            </a:endParaRPr>
          </a:p>
          <a:p>
            <a:pPr marL="914400" lvl="1" indent="-457200">
              <a:lnSpc>
                <a:spcPct val="150000"/>
              </a:lnSpc>
              <a:buClrTx/>
              <a:buFont typeface="Arial" panose="02080604020202020204" charset="0"/>
              <a:buChar char="•"/>
            </a:pPr>
            <a:r>
              <a:rPr lang="x-none" altLang="pt-PT" dirty="0">
                <a:latin typeface="Cabin" charset="0"/>
                <a:sym typeface="+mn-ea"/>
              </a:rPr>
              <a:t>Fraco modelo de autenticação</a:t>
            </a:r>
            <a:endParaRPr lang="x-none" altLang="pt-PT" dirty="0">
              <a:latin typeface="Cabin" charset="0"/>
              <a:sym typeface="+mn-ea"/>
            </a:endParaRPr>
          </a:p>
          <a:p>
            <a:pPr indent="0">
              <a:lnSpc>
                <a:spcPct val="150000"/>
              </a:lnSpc>
              <a:buClrTx/>
              <a:buFont typeface="Arial" panose="02080604020202020204" charset="0"/>
              <a:buNone/>
            </a:pPr>
            <a:endParaRPr lang="pt-PT" sz="2000" dirty="0">
              <a:latin typeface="Cabin" charset="0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>
            <a:off x="73660" y="6535420"/>
            <a:ext cx="12033885" cy="0"/>
          </a:xfrm>
          <a:prstGeom prst="line">
            <a:avLst/>
          </a:prstGeom>
          <a:ln w="25400" cap="rnd">
            <a:solidFill>
              <a:srgbClr val="30343E"/>
            </a:solidFill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kahoot" title="Introdução da senha de acess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4430" y="1183640"/>
            <a:ext cx="2653665" cy="2379345"/>
          </a:xfrm>
          <a:prstGeom prst="rect">
            <a:avLst/>
          </a:prstGeom>
        </p:spPr>
      </p:pic>
      <p:pic>
        <p:nvPicPr>
          <p:cNvPr id="14" name="Picture 13" descr="quizxpress_slamm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8195" y="4288155"/>
            <a:ext cx="3228975" cy="1704975"/>
          </a:xfrm>
          <a:prstGeom prst="rect">
            <a:avLst/>
          </a:prstGeom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9790</Words>
  <Application>Kingsoft Office WPP</Application>
  <PresentationFormat>Widescreen</PresentationFormat>
  <Paragraphs>964</Paragraphs>
  <Slides>61</Slides>
  <Notes>19</Notes>
  <HiddenSlides>3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61</vt:i4>
      </vt:variant>
    </vt:vector>
  </HeadingPairs>
  <TitlesOfParts>
    <vt:vector size="62" baseType="lpstr">
      <vt:lpstr>Tema do Office</vt:lpstr>
      <vt:lpstr>Desenvolvimento e implementação em contexto realista do sistema CLASSQUIZ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Rúben Lourenço</dc:creator>
  <cp:lastModifiedBy>joao</cp:lastModifiedBy>
  <cp:revision>1425</cp:revision>
  <dcterms:created xsi:type="dcterms:W3CDTF">2019-07-28T15:33:31Z</dcterms:created>
  <dcterms:modified xsi:type="dcterms:W3CDTF">2019-07-28T15:33:31Z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2070-10.1.0.5707</vt:lpwstr>
  </property>
</Properties>
</file>