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
  </p:notesMasterIdLst>
  <p:sldIdLst>
    <p:sldId id="257" r:id="rId2"/>
  </p:sldIdLst>
  <p:sldSz cx="5143500" cy="9144000" type="screen16x9"/>
  <p:notesSz cx="6735763" cy="9866313"/>
  <p:defaultTextStyle>
    <a:defPPr>
      <a:defRPr lang="pt-BR"/>
    </a:defPPr>
    <a:lvl1pPr algn="l" rtl="0" eaLnBrk="0" fontAlgn="base" hangingPunct="0">
      <a:spcBef>
        <a:spcPct val="0"/>
      </a:spcBef>
      <a:spcAft>
        <a:spcPct val="0"/>
      </a:spcAft>
      <a:defRPr sz="476" kern="1200">
        <a:solidFill>
          <a:schemeClr val="tx1"/>
        </a:solidFill>
        <a:latin typeface="Times" charset="0"/>
        <a:ea typeface="MS PGothic" charset="-128"/>
        <a:cs typeface="+mn-cs"/>
      </a:defRPr>
    </a:lvl1pPr>
    <a:lvl2pPr marL="90691" algn="l" rtl="0" eaLnBrk="0" fontAlgn="base" hangingPunct="0">
      <a:spcBef>
        <a:spcPct val="0"/>
      </a:spcBef>
      <a:spcAft>
        <a:spcPct val="0"/>
      </a:spcAft>
      <a:defRPr sz="476" kern="1200">
        <a:solidFill>
          <a:schemeClr val="tx1"/>
        </a:solidFill>
        <a:latin typeface="Times" charset="0"/>
        <a:ea typeface="MS PGothic" charset="-128"/>
        <a:cs typeface="+mn-cs"/>
      </a:defRPr>
    </a:lvl2pPr>
    <a:lvl3pPr marL="181384" algn="l" rtl="0" eaLnBrk="0" fontAlgn="base" hangingPunct="0">
      <a:spcBef>
        <a:spcPct val="0"/>
      </a:spcBef>
      <a:spcAft>
        <a:spcPct val="0"/>
      </a:spcAft>
      <a:defRPr sz="476" kern="1200">
        <a:solidFill>
          <a:schemeClr val="tx1"/>
        </a:solidFill>
        <a:latin typeface="Times" charset="0"/>
        <a:ea typeface="MS PGothic" charset="-128"/>
        <a:cs typeface="+mn-cs"/>
      </a:defRPr>
    </a:lvl3pPr>
    <a:lvl4pPr marL="272075" algn="l" rtl="0" eaLnBrk="0" fontAlgn="base" hangingPunct="0">
      <a:spcBef>
        <a:spcPct val="0"/>
      </a:spcBef>
      <a:spcAft>
        <a:spcPct val="0"/>
      </a:spcAft>
      <a:defRPr sz="476" kern="1200">
        <a:solidFill>
          <a:schemeClr val="tx1"/>
        </a:solidFill>
        <a:latin typeface="Times" charset="0"/>
        <a:ea typeface="MS PGothic" charset="-128"/>
        <a:cs typeface="+mn-cs"/>
      </a:defRPr>
    </a:lvl4pPr>
    <a:lvl5pPr marL="362768" algn="l" rtl="0" eaLnBrk="0" fontAlgn="base" hangingPunct="0">
      <a:spcBef>
        <a:spcPct val="0"/>
      </a:spcBef>
      <a:spcAft>
        <a:spcPct val="0"/>
      </a:spcAft>
      <a:defRPr sz="476" kern="1200">
        <a:solidFill>
          <a:schemeClr val="tx1"/>
        </a:solidFill>
        <a:latin typeface="Times" charset="0"/>
        <a:ea typeface="MS PGothic" charset="-128"/>
        <a:cs typeface="+mn-cs"/>
      </a:defRPr>
    </a:lvl5pPr>
    <a:lvl6pPr marL="453459" algn="l" defTabSz="181384" rtl="0" eaLnBrk="1" latinLnBrk="0" hangingPunct="1">
      <a:defRPr sz="476" kern="1200">
        <a:solidFill>
          <a:schemeClr val="tx1"/>
        </a:solidFill>
        <a:latin typeface="Times" charset="0"/>
        <a:ea typeface="MS PGothic" charset="-128"/>
        <a:cs typeface="+mn-cs"/>
      </a:defRPr>
    </a:lvl6pPr>
    <a:lvl7pPr marL="544151" algn="l" defTabSz="181384" rtl="0" eaLnBrk="1" latinLnBrk="0" hangingPunct="1">
      <a:defRPr sz="476" kern="1200">
        <a:solidFill>
          <a:schemeClr val="tx1"/>
        </a:solidFill>
        <a:latin typeface="Times" charset="0"/>
        <a:ea typeface="MS PGothic" charset="-128"/>
        <a:cs typeface="+mn-cs"/>
      </a:defRPr>
    </a:lvl7pPr>
    <a:lvl8pPr marL="634843" algn="l" defTabSz="181384" rtl="0" eaLnBrk="1" latinLnBrk="0" hangingPunct="1">
      <a:defRPr sz="476" kern="1200">
        <a:solidFill>
          <a:schemeClr val="tx1"/>
        </a:solidFill>
        <a:latin typeface="Times" charset="0"/>
        <a:ea typeface="MS PGothic" charset="-128"/>
        <a:cs typeface="+mn-cs"/>
      </a:defRPr>
    </a:lvl8pPr>
    <a:lvl9pPr marL="725535" algn="l" defTabSz="181384" rtl="0" eaLnBrk="1" latinLnBrk="0" hangingPunct="1">
      <a:defRPr sz="476" kern="1200">
        <a:solidFill>
          <a:schemeClr val="tx1"/>
        </a:solidFill>
        <a:latin typeface="Times" charset="0"/>
        <a:ea typeface="MS PGothic" charset="-128"/>
        <a:cs typeface="+mn-cs"/>
      </a:defRPr>
    </a:lvl9pPr>
  </p:defaultTextStyle>
  <p:extLst>
    <p:ext uri="{EFAFB233-063F-42B5-8137-9DF3F51BA10A}">
      <p15:sldGuideLst xmlns:p15="http://schemas.microsoft.com/office/powerpoint/2012/main">
        <p15:guide id="1" orient="horz" pos="1682" userDrawn="1">
          <p15:clr>
            <a:srgbClr val="A4A3A4"/>
          </p15:clr>
        </p15:guide>
        <p15:guide id="2" orient="horz" pos="933" userDrawn="1">
          <p15:clr>
            <a:srgbClr val="A4A3A4"/>
          </p15:clr>
        </p15:guide>
        <p15:guide id="3" orient="horz" pos="718" userDrawn="1">
          <p15:clr>
            <a:srgbClr val="A4A3A4"/>
          </p15:clr>
        </p15:guide>
        <p15:guide id="4" orient="horz" pos="1323" userDrawn="1">
          <p15:clr>
            <a:srgbClr val="A4A3A4"/>
          </p15:clr>
        </p15:guide>
        <p15:guide id="5" orient="horz" pos="5517" userDrawn="1">
          <p15:clr>
            <a:srgbClr val="A4A3A4"/>
          </p15:clr>
        </p15:guide>
        <p15:guide id="6" pos="1620" userDrawn="1">
          <p15:clr>
            <a:srgbClr val="A4A3A4"/>
          </p15:clr>
        </p15:guide>
        <p15:guide id="7" pos="897" userDrawn="1">
          <p15:clr>
            <a:srgbClr val="A4A3A4"/>
          </p15:clr>
        </p15:guide>
        <p15:guide id="8" pos="1574" userDrawn="1">
          <p15:clr>
            <a:srgbClr val="A4A3A4"/>
          </p15:clr>
        </p15:guide>
        <p15:guide id="9" pos="2308" userDrawn="1">
          <p15:clr>
            <a:srgbClr val="A4A3A4"/>
          </p15:clr>
        </p15:guide>
        <p15:guide id="10" pos="2349" userDrawn="1">
          <p15:clr>
            <a:srgbClr val="A4A3A4"/>
          </p15:clr>
        </p15:guide>
        <p15:guide id="11" pos="3034" userDrawn="1">
          <p15:clr>
            <a:srgbClr val="A4A3A4"/>
          </p15:clr>
        </p15:guide>
        <p15:guide id="12" pos="179" userDrawn="1">
          <p15:clr>
            <a:srgbClr val="A4A3A4"/>
          </p15:clr>
        </p15:guide>
        <p15:guide id="13" pos="85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Martins" initials="AM" lastIdx="1" clrIdx="0">
    <p:extLst>
      <p:ext uri="{19B8F6BF-5375-455C-9EA6-DF929625EA0E}">
        <p15:presenceInfo xmlns:p15="http://schemas.microsoft.com/office/powerpoint/2012/main" userId="S-1-5-21-861567501-1614895754-682003330-382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7AB4C"/>
    <a:srgbClr val="E6AE4B"/>
    <a:srgbClr val="F1A650"/>
    <a:srgbClr val="E8AD4A"/>
    <a:srgbClr val="5A5399"/>
    <a:srgbClr val="E6AC4B"/>
    <a:srgbClr val="FF6619"/>
    <a:srgbClr val="0055B8"/>
    <a:srgbClr val="FF6718"/>
    <a:srgbClr val="E400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694"/>
  </p:normalViewPr>
  <p:slideViewPr>
    <p:cSldViewPr>
      <p:cViewPr>
        <p:scale>
          <a:sx n="190" d="100"/>
          <a:sy n="190" d="100"/>
        </p:scale>
        <p:origin x="2238" y="-3120"/>
      </p:cViewPr>
      <p:guideLst>
        <p:guide orient="horz" pos="1682"/>
        <p:guide orient="horz" pos="933"/>
        <p:guide orient="horz" pos="718"/>
        <p:guide orient="horz" pos="1323"/>
        <p:guide orient="horz" pos="5517"/>
        <p:guide pos="1620"/>
        <p:guide pos="897"/>
        <p:guide pos="1574"/>
        <p:guide pos="2308"/>
        <p:guide pos="2349"/>
        <p:guide pos="3034"/>
        <p:guide pos="179"/>
        <p:guide pos="8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14763" y="0"/>
            <a:ext cx="2919412" cy="493713"/>
          </a:xfrm>
          <a:prstGeom prst="rect">
            <a:avLst/>
          </a:prstGeom>
        </p:spPr>
        <p:txBody>
          <a:bodyPr vert="horz" lIns="91440" tIns="45720" rIns="91440" bIns="45720" rtlCol="0"/>
          <a:lstStyle>
            <a:lvl1pPr algn="r">
              <a:defRPr sz="1200"/>
            </a:lvl1pPr>
          </a:lstStyle>
          <a:p>
            <a:fld id="{CDE9B7C3-49B1-46C6-A787-72CD5B597246}" type="datetimeFigureOut">
              <a:rPr lang="pt-PT" smtClean="0"/>
              <a:t>12/06/2019</a:t>
            </a:fld>
            <a:endParaRPr lang="pt-PT"/>
          </a:p>
        </p:txBody>
      </p:sp>
      <p:sp>
        <p:nvSpPr>
          <p:cNvPr id="4" name="Marcador de Posição da Imagem do Diapositivo 3"/>
          <p:cNvSpPr>
            <a:spLocks noGrp="1" noRot="1" noChangeAspect="1"/>
          </p:cNvSpPr>
          <p:nvPr>
            <p:ph type="sldImg" idx="2"/>
          </p:nvPr>
        </p:nvSpPr>
        <p:spPr>
          <a:xfrm>
            <a:off x="2327275" y="739775"/>
            <a:ext cx="2081213" cy="3700463"/>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73100" y="4686300"/>
            <a:ext cx="5389563" cy="4440238"/>
          </a:xfrm>
          <a:prstGeom prst="rect">
            <a:avLst/>
          </a:prstGeom>
        </p:spPr>
        <p:txBody>
          <a:bodyPr vert="horz" lIns="91440" tIns="45720" rIns="91440" bIns="45720" rtlCol="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14763" y="9371013"/>
            <a:ext cx="2919412" cy="493712"/>
          </a:xfrm>
          <a:prstGeom prst="rect">
            <a:avLst/>
          </a:prstGeom>
        </p:spPr>
        <p:txBody>
          <a:bodyPr vert="horz" lIns="91440" tIns="45720" rIns="91440" bIns="45720" rtlCol="0" anchor="b"/>
          <a:lstStyle>
            <a:lvl1pPr algn="r">
              <a:defRPr sz="1200"/>
            </a:lvl1pPr>
          </a:lstStyle>
          <a:p>
            <a:fld id="{64141ED7-0EE8-4919-A9B3-6AE7AD78F996}" type="slidenum">
              <a:rPr lang="pt-PT" smtClean="0"/>
              <a:t>‹nº›</a:t>
            </a:fld>
            <a:endParaRPr lang="pt-PT"/>
          </a:p>
        </p:txBody>
      </p:sp>
    </p:spTree>
    <p:extLst>
      <p:ext uri="{BB962C8B-B14F-4D97-AF65-F5344CB8AC3E}">
        <p14:creationId xmlns:p14="http://schemas.microsoft.com/office/powerpoint/2010/main" val="2553759083"/>
      </p:ext>
    </p:extLst>
  </p:cSld>
  <p:clrMap bg1="lt1" tx1="dk1" bg2="lt2" tx2="dk2" accent1="accent1" accent2="accent2" accent3="accent3" accent4="accent4" accent5="accent5" accent6="accent6" hlink="hlink" folHlink="folHlink"/>
  <p:notesStyle>
    <a:lvl1pPr marL="0" algn="l" defTabSz="181384" rtl="0" eaLnBrk="1" latinLnBrk="0" hangingPunct="1">
      <a:defRPr sz="238" kern="1200">
        <a:solidFill>
          <a:schemeClr val="tx1"/>
        </a:solidFill>
        <a:latin typeface="+mn-lt"/>
        <a:ea typeface="+mn-ea"/>
        <a:cs typeface="+mn-cs"/>
      </a:defRPr>
    </a:lvl1pPr>
    <a:lvl2pPr marL="90691" algn="l" defTabSz="181384" rtl="0" eaLnBrk="1" latinLnBrk="0" hangingPunct="1">
      <a:defRPr sz="238" kern="1200">
        <a:solidFill>
          <a:schemeClr val="tx1"/>
        </a:solidFill>
        <a:latin typeface="+mn-lt"/>
        <a:ea typeface="+mn-ea"/>
        <a:cs typeface="+mn-cs"/>
      </a:defRPr>
    </a:lvl2pPr>
    <a:lvl3pPr marL="181384" algn="l" defTabSz="181384" rtl="0" eaLnBrk="1" latinLnBrk="0" hangingPunct="1">
      <a:defRPr sz="238" kern="1200">
        <a:solidFill>
          <a:schemeClr val="tx1"/>
        </a:solidFill>
        <a:latin typeface="+mn-lt"/>
        <a:ea typeface="+mn-ea"/>
        <a:cs typeface="+mn-cs"/>
      </a:defRPr>
    </a:lvl3pPr>
    <a:lvl4pPr marL="272075" algn="l" defTabSz="181384" rtl="0" eaLnBrk="1" latinLnBrk="0" hangingPunct="1">
      <a:defRPr sz="238" kern="1200">
        <a:solidFill>
          <a:schemeClr val="tx1"/>
        </a:solidFill>
        <a:latin typeface="+mn-lt"/>
        <a:ea typeface="+mn-ea"/>
        <a:cs typeface="+mn-cs"/>
      </a:defRPr>
    </a:lvl4pPr>
    <a:lvl5pPr marL="362768" algn="l" defTabSz="181384" rtl="0" eaLnBrk="1" latinLnBrk="0" hangingPunct="1">
      <a:defRPr sz="238" kern="1200">
        <a:solidFill>
          <a:schemeClr val="tx1"/>
        </a:solidFill>
        <a:latin typeface="+mn-lt"/>
        <a:ea typeface="+mn-ea"/>
        <a:cs typeface="+mn-cs"/>
      </a:defRPr>
    </a:lvl5pPr>
    <a:lvl6pPr marL="453459" algn="l" defTabSz="181384" rtl="0" eaLnBrk="1" latinLnBrk="0" hangingPunct="1">
      <a:defRPr sz="238" kern="1200">
        <a:solidFill>
          <a:schemeClr val="tx1"/>
        </a:solidFill>
        <a:latin typeface="+mn-lt"/>
        <a:ea typeface="+mn-ea"/>
        <a:cs typeface="+mn-cs"/>
      </a:defRPr>
    </a:lvl6pPr>
    <a:lvl7pPr marL="544151" algn="l" defTabSz="181384" rtl="0" eaLnBrk="1" latinLnBrk="0" hangingPunct="1">
      <a:defRPr sz="238" kern="1200">
        <a:solidFill>
          <a:schemeClr val="tx1"/>
        </a:solidFill>
        <a:latin typeface="+mn-lt"/>
        <a:ea typeface="+mn-ea"/>
        <a:cs typeface="+mn-cs"/>
      </a:defRPr>
    </a:lvl7pPr>
    <a:lvl8pPr marL="634843" algn="l" defTabSz="181384" rtl="0" eaLnBrk="1" latinLnBrk="0" hangingPunct="1">
      <a:defRPr sz="238" kern="1200">
        <a:solidFill>
          <a:schemeClr val="tx1"/>
        </a:solidFill>
        <a:latin typeface="+mn-lt"/>
        <a:ea typeface="+mn-ea"/>
        <a:cs typeface="+mn-cs"/>
      </a:defRPr>
    </a:lvl8pPr>
    <a:lvl9pPr marL="725535" algn="l" defTabSz="181384" rtl="0" eaLnBrk="1" latinLnBrk="0" hangingPunct="1">
      <a:defRPr sz="2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2327275" y="739775"/>
            <a:ext cx="2081213" cy="3700463"/>
          </a:xfrm>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64141ED7-0EE8-4919-A9B3-6AE7AD78F996}" type="slidenum">
              <a:rPr lang="pt-PT" smtClean="0"/>
              <a:t>1</a:t>
            </a:fld>
            <a:endParaRPr lang="pt-PT"/>
          </a:p>
        </p:txBody>
      </p:sp>
    </p:spTree>
    <p:extLst>
      <p:ext uri="{BB962C8B-B14F-4D97-AF65-F5344CB8AC3E}">
        <p14:creationId xmlns:p14="http://schemas.microsoft.com/office/powerpoint/2010/main" val="1902373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o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805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objec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2792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24941" y="0"/>
            <a:ext cx="5193382" cy="1224000"/>
          </a:xfrm>
          <a:prstGeom prst="rect">
            <a:avLst/>
          </a:prstGeom>
        </p:spPr>
      </p:pic>
      <p:sp>
        <p:nvSpPr>
          <p:cNvPr id="4" name="Rectangle 3"/>
          <p:cNvSpPr/>
          <p:nvPr userDrawn="1"/>
        </p:nvSpPr>
        <p:spPr bwMode="auto">
          <a:xfrm>
            <a:off x="0" y="7380312"/>
            <a:ext cx="5143500" cy="144016"/>
          </a:xfrm>
          <a:prstGeom prst="rect">
            <a:avLst/>
          </a:prstGeom>
          <a:solidFill>
            <a:srgbClr val="E7AB4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Lst>
  <p:txStyles>
    <p:titleStyle>
      <a:lvl1pPr algn="ctr" defTabSz="752652" rtl="0" eaLnBrk="0" fontAlgn="base" hangingPunct="0">
        <a:spcBef>
          <a:spcPct val="0"/>
        </a:spcBef>
        <a:spcAft>
          <a:spcPct val="0"/>
        </a:spcAft>
        <a:defRPr sz="3623">
          <a:solidFill>
            <a:schemeClr val="tx2"/>
          </a:solidFill>
          <a:latin typeface="+mj-lt"/>
          <a:ea typeface="MS PGothic" pitchFamily="34" charset="-128"/>
          <a:cs typeface="MS PGothic" charset="0"/>
        </a:defRPr>
      </a:lvl1pPr>
      <a:lvl2pPr algn="ctr" defTabSz="752652" rtl="0" eaLnBrk="0" fontAlgn="base" hangingPunct="0">
        <a:spcBef>
          <a:spcPct val="0"/>
        </a:spcBef>
        <a:spcAft>
          <a:spcPct val="0"/>
        </a:spcAft>
        <a:defRPr sz="3623">
          <a:solidFill>
            <a:schemeClr val="tx2"/>
          </a:solidFill>
          <a:latin typeface="Times" charset="0"/>
          <a:ea typeface="MS PGothic" pitchFamily="34" charset="-128"/>
          <a:cs typeface="MS PGothic" charset="0"/>
        </a:defRPr>
      </a:lvl2pPr>
      <a:lvl3pPr algn="ctr" defTabSz="752652" rtl="0" eaLnBrk="0" fontAlgn="base" hangingPunct="0">
        <a:spcBef>
          <a:spcPct val="0"/>
        </a:spcBef>
        <a:spcAft>
          <a:spcPct val="0"/>
        </a:spcAft>
        <a:defRPr sz="3623">
          <a:solidFill>
            <a:schemeClr val="tx2"/>
          </a:solidFill>
          <a:latin typeface="Times" charset="0"/>
          <a:ea typeface="MS PGothic" pitchFamily="34" charset="-128"/>
          <a:cs typeface="MS PGothic" charset="0"/>
        </a:defRPr>
      </a:lvl3pPr>
      <a:lvl4pPr algn="ctr" defTabSz="752652" rtl="0" eaLnBrk="0" fontAlgn="base" hangingPunct="0">
        <a:spcBef>
          <a:spcPct val="0"/>
        </a:spcBef>
        <a:spcAft>
          <a:spcPct val="0"/>
        </a:spcAft>
        <a:defRPr sz="3623">
          <a:solidFill>
            <a:schemeClr val="tx2"/>
          </a:solidFill>
          <a:latin typeface="Times" charset="0"/>
          <a:ea typeface="MS PGothic" pitchFamily="34" charset="-128"/>
          <a:cs typeface="MS PGothic" charset="0"/>
        </a:defRPr>
      </a:lvl4pPr>
      <a:lvl5pPr algn="ctr" defTabSz="752652" rtl="0" eaLnBrk="0" fontAlgn="base" hangingPunct="0">
        <a:spcBef>
          <a:spcPct val="0"/>
        </a:spcBef>
        <a:spcAft>
          <a:spcPct val="0"/>
        </a:spcAft>
        <a:defRPr sz="3623">
          <a:solidFill>
            <a:schemeClr val="tx2"/>
          </a:solidFill>
          <a:latin typeface="Times" charset="0"/>
          <a:ea typeface="MS PGothic" pitchFamily="34" charset="-128"/>
          <a:cs typeface="MS PGothic" charset="0"/>
        </a:defRPr>
      </a:lvl5pPr>
      <a:lvl6pPr marL="82419" algn="ctr" defTabSz="752652" rtl="0" fontAlgn="base">
        <a:spcBef>
          <a:spcPct val="0"/>
        </a:spcBef>
        <a:spcAft>
          <a:spcPct val="0"/>
        </a:spcAft>
        <a:defRPr sz="3623">
          <a:solidFill>
            <a:schemeClr val="tx2"/>
          </a:solidFill>
          <a:latin typeface="Times" charset="0"/>
        </a:defRPr>
      </a:lvl6pPr>
      <a:lvl7pPr marL="164840" algn="ctr" defTabSz="752652" rtl="0" fontAlgn="base">
        <a:spcBef>
          <a:spcPct val="0"/>
        </a:spcBef>
        <a:spcAft>
          <a:spcPct val="0"/>
        </a:spcAft>
        <a:defRPr sz="3623">
          <a:solidFill>
            <a:schemeClr val="tx2"/>
          </a:solidFill>
          <a:latin typeface="Times" charset="0"/>
        </a:defRPr>
      </a:lvl7pPr>
      <a:lvl8pPr marL="247259" algn="ctr" defTabSz="752652" rtl="0" fontAlgn="base">
        <a:spcBef>
          <a:spcPct val="0"/>
        </a:spcBef>
        <a:spcAft>
          <a:spcPct val="0"/>
        </a:spcAft>
        <a:defRPr sz="3623">
          <a:solidFill>
            <a:schemeClr val="tx2"/>
          </a:solidFill>
          <a:latin typeface="Times" charset="0"/>
        </a:defRPr>
      </a:lvl8pPr>
      <a:lvl9pPr marL="329678" algn="ctr" defTabSz="752652" rtl="0" fontAlgn="base">
        <a:spcBef>
          <a:spcPct val="0"/>
        </a:spcBef>
        <a:spcAft>
          <a:spcPct val="0"/>
        </a:spcAft>
        <a:defRPr sz="3623">
          <a:solidFill>
            <a:schemeClr val="tx2"/>
          </a:solidFill>
          <a:latin typeface="Times" charset="0"/>
        </a:defRPr>
      </a:lvl9pPr>
    </p:titleStyle>
    <p:bodyStyle>
      <a:lvl1pPr marL="282173" indent="-282173" algn="l" defTabSz="752652" rtl="0" eaLnBrk="0" fontAlgn="base" hangingPunct="0">
        <a:spcBef>
          <a:spcPct val="20000"/>
        </a:spcBef>
        <a:spcAft>
          <a:spcPct val="0"/>
        </a:spcAft>
        <a:buChar char="•"/>
        <a:defRPr sz="2632">
          <a:solidFill>
            <a:schemeClr val="tx1"/>
          </a:solidFill>
          <a:latin typeface="+mn-lt"/>
          <a:ea typeface="MS PGothic" pitchFamily="34" charset="-128"/>
          <a:cs typeface="MS PGothic" charset="0"/>
        </a:defRPr>
      </a:lvl1pPr>
      <a:lvl2pPr marL="611565" indent="-235239" algn="l" defTabSz="752652" rtl="0" eaLnBrk="0" fontAlgn="base" hangingPunct="0">
        <a:spcBef>
          <a:spcPct val="20000"/>
        </a:spcBef>
        <a:spcAft>
          <a:spcPct val="0"/>
        </a:spcAft>
        <a:buChar char="–"/>
        <a:defRPr sz="2307">
          <a:solidFill>
            <a:schemeClr val="tx1"/>
          </a:solidFill>
          <a:latin typeface="+mn-lt"/>
          <a:ea typeface="MS PGothic" pitchFamily="34" charset="-128"/>
          <a:cs typeface="MS PGothic" charset="0"/>
        </a:defRPr>
      </a:lvl2pPr>
      <a:lvl3pPr marL="940958" indent="-188306" algn="l" defTabSz="752652" rtl="0" eaLnBrk="0" fontAlgn="base" hangingPunct="0">
        <a:spcBef>
          <a:spcPct val="20000"/>
        </a:spcBef>
        <a:spcAft>
          <a:spcPct val="0"/>
        </a:spcAft>
        <a:buChar char="•"/>
        <a:defRPr sz="1983">
          <a:solidFill>
            <a:schemeClr val="tx1"/>
          </a:solidFill>
          <a:latin typeface="+mn-lt"/>
          <a:ea typeface="MS PGothic" pitchFamily="34" charset="-128"/>
          <a:cs typeface="MS PGothic" charset="0"/>
        </a:defRPr>
      </a:lvl3pPr>
      <a:lvl4pPr marL="1317284" indent="-188020" algn="l" defTabSz="752652" rtl="0" eaLnBrk="0" fontAlgn="base" hangingPunct="0">
        <a:spcBef>
          <a:spcPct val="20000"/>
        </a:spcBef>
        <a:spcAft>
          <a:spcPct val="0"/>
        </a:spcAft>
        <a:buChar char="–"/>
        <a:defRPr sz="1640">
          <a:solidFill>
            <a:schemeClr val="tx1"/>
          </a:solidFill>
          <a:latin typeface="+mn-lt"/>
          <a:ea typeface="MS PGothic" pitchFamily="34" charset="-128"/>
          <a:cs typeface="MS PGothic" charset="0"/>
        </a:defRPr>
      </a:lvl4pPr>
      <a:lvl5pPr marL="1693897" indent="-188306" algn="l" defTabSz="752652" rtl="0" eaLnBrk="0" fontAlgn="base" hangingPunct="0">
        <a:spcBef>
          <a:spcPct val="20000"/>
        </a:spcBef>
        <a:spcAft>
          <a:spcPct val="0"/>
        </a:spcAft>
        <a:buChar char="»"/>
        <a:defRPr sz="1640">
          <a:solidFill>
            <a:schemeClr val="tx1"/>
          </a:solidFill>
          <a:latin typeface="+mn-lt"/>
          <a:ea typeface="MS PGothic" pitchFamily="34" charset="-128"/>
          <a:cs typeface="MS PGothic" charset="0"/>
        </a:defRPr>
      </a:lvl5pPr>
      <a:lvl6pPr marL="1776316" indent="-188306" algn="l" defTabSz="752652" rtl="0" fontAlgn="base">
        <a:spcBef>
          <a:spcPct val="20000"/>
        </a:spcBef>
        <a:spcAft>
          <a:spcPct val="0"/>
        </a:spcAft>
        <a:buChar char="»"/>
        <a:defRPr sz="1640">
          <a:solidFill>
            <a:schemeClr val="tx1"/>
          </a:solidFill>
          <a:latin typeface="+mn-lt"/>
        </a:defRPr>
      </a:lvl6pPr>
      <a:lvl7pPr marL="1858735" indent="-188306" algn="l" defTabSz="752652" rtl="0" fontAlgn="base">
        <a:spcBef>
          <a:spcPct val="20000"/>
        </a:spcBef>
        <a:spcAft>
          <a:spcPct val="0"/>
        </a:spcAft>
        <a:buChar char="»"/>
        <a:defRPr sz="1640">
          <a:solidFill>
            <a:schemeClr val="tx1"/>
          </a:solidFill>
          <a:latin typeface="+mn-lt"/>
        </a:defRPr>
      </a:lvl7pPr>
      <a:lvl8pPr marL="1941156" indent="-188306" algn="l" defTabSz="752652" rtl="0" fontAlgn="base">
        <a:spcBef>
          <a:spcPct val="20000"/>
        </a:spcBef>
        <a:spcAft>
          <a:spcPct val="0"/>
        </a:spcAft>
        <a:buChar char="»"/>
        <a:defRPr sz="1640">
          <a:solidFill>
            <a:schemeClr val="tx1"/>
          </a:solidFill>
          <a:latin typeface="+mn-lt"/>
        </a:defRPr>
      </a:lvl8pPr>
      <a:lvl9pPr marL="2023575" indent="-188306" algn="l" defTabSz="752652" rtl="0" fontAlgn="base">
        <a:spcBef>
          <a:spcPct val="20000"/>
        </a:spcBef>
        <a:spcAft>
          <a:spcPct val="0"/>
        </a:spcAft>
        <a:buChar char="»"/>
        <a:defRPr sz="1640">
          <a:solidFill>
            <a:schemeClr val="tx1"/>
          </a:solidFill>
          <a:latin typeface="+mn-lt"/>
        </a:defRPr>
      </a:lvl9pPr>
    </p:bodyStyle>
    <p:otherStyle>
      <a:defPPr>
        <a:defRPr lang="pt-PT"/>
      </a:defPPr>
      <a:lvl1pPr marL="0" algn="l" defTabSz="164840" rtl="0" eaLnBrk="1" latinLnBrk="0" hangingPunct="1">
        <a:defRPr sz="325" kern="1200">
          <a:solidFill>
            <a:schemeClr val="tx1"/>
          </a:solidFill>
          <a:latin typeface="+mn-lt"/>
          <a:ea typeface="+mn-ea"/>
          <a:cs typeface="+mn-cs"/>
        </a:defRPr>
      </a:lvl1pPr>
      <a:lvl2pPr marL="82419" algn="l" defTabSz="164840" rtl="0" eaLnBrk="1" latinLnBrk="0" hangingPunct="1">
        <a:defRPr sz="325" kern="1200">
          <a:solidFill>
            <a:schemeClr val="tx1"/>
          </a:solidFill>
          <a:latin typeface="+mn-lt"/>
          <a:ea typeface="+mn-ea"/>
          <a:cs typeface="+mn-cs"/>
        </a:defRPr>
      </a:lvl2pPr>
      <a:lvl3pPr marL="164840" algn="l" defTabSz="164840" rtl="0" eaLnBrk="1" latinLnBrk="0" hangingPunct="1">
        <a:defRPr sz="325" kern="1200">
          <a:solidFill>
            <a:schemeClr val="tx1"/>
          </a:solidFill>
          <a:latin typeface="+mn-lt"/>
          <a:ea typeface="+mn-ea"/>
          <a:cs typeface="+mn-cs"/>
        </a:defRPr>
      </a:lvl3pPr>
      <a:lvl4pPr marL="247259" algn="l" defTabSz="164840" rtl="0" eaLnBrk="1" latinLnBrk="0" hangingPunct="1">
        <a:defRPr sz="325" kern="1200">
          <a:solidFill>
            <a:schemeClr val="tx1"/>
          </a:solidFill>
          <a:latin typeface="+mn-lt"/>
          <a:ea typeface="+mn-ea"/>
          <a:cs typeface="+mn-cs"/>
        </a:defRPr>
      </a:lvl4pPr>
      <a:lvl5pPr marL="329678" algn="l" defTabSz="164840" rtl="0" eaLnBrk="1" latinLnBrk="0" hangingPunct="1">
        <a:defRPr sz="325" kern="1200">
          <a:solidFill>
            <a:schemeClr val="tx1"/>
          </a:solidFill>
          <a:latin typeface="+mn-lt"/>
          <a:ea typeface="+mn-ea"/>
          <a:cs typeface="+mn-cs"/>
        </a:defRPr>
      </a:lvl5pPr>
      <a:lvl6pPr marL="412099" algn="l" defTabSz="164840" rtl="0" eaLnBrk="1" latinLnBrk="0" hangingPunct="1">
        <a:defRPr sz="325" kern="1200">
          <a:solidFill>
            <a:schemeClr val="tx1"/>
          </a:solidFill>
          <a:latin typeface="+mn-lt"/>
          <a:ea typeface="+mn-ea"/>
          <a:cs typeface="+mn-cs"/>
        </a:defRPr>
      </a:lvl6pPr>
      <a:lvl7pPr marL="494518" algn="l" defTabSz="164840" rtl="0" eaLnBrk="1" latinLnBrk="0" hangingPunct="1">
        <a:defRPr sz="325" kern="1200">
          <a:solidFill>
            <a:schemeClr val="tx1"/>
          </a:solidFill>
          <a:latin typeface="+mn-lt"/>
          <a:ea typeface="+mn-ea"/>
          <a:cs typeface="+mn-cs"/>
        </a:defRPr>
      </a:lvl7pPr>
      <a:lvl8pPr marL="576937" algn="l" defTabSz="164840" rtl="0" eaLnBrk="1" latinLnBrk="0" hangingPunct="1">
        <a:defRPr sz="325" kern="1200">
          <a:solidFill>
            <a:schemeClr val="tx1"/>
          </a:solidFill>
          <a:latin typeface="+mn-lt"/>
          <a:ea typeface="+mn-ea"/>
          <a:cs typeface="+mn-cs"/>
        </a:defRPr>
      </a:lvl8pPr>
      <a:lvl9pPr marL="659358" algn="l" defTabSz="164840" rtl="0" eaLnBrk="1" latinLnBrk="0" hangingPunct="1">
        <a:defRPr sz="3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0"/>
          <p:cNvSpPr txBox="1">
            <a:spLocks noChangeArrowheads="1"/>
          </p:cNvSpPr>
          <p:nvPr/>
        </p:nvSpPr>
        <p:spPr bwMode="auto">
          <a:xfrm>
            <a:off x="1354072" y="2241519"/>
            <a:ext cx="1139990" cy="3500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spcBef>
                <a:spcPct val="50000"/>
              </a:spcBef>
            </a:pPr>
            <a:r>
              <a:rPr lang="pt-BR" sz="500" dirty="0">
                <a:latin typeface="Arial"/>
                <a:ea typeface="MS PGothic"/>
                <a:cs typeface="Arial"/>
              </a:rPr>
              <a:t>the lesson. At the end of a lesson, or after each question, it is possible to make the results available, allowing the participants to receive immediate feedback on their performance.</a:t>
            </a:r>
            <a:endParaRPr lang="pt-BR" altLang="en-US" sz="500" b="1" dirty="0">
              <a:solidFill>
                <a:srgbClr val="0070C0"/>
              </a:solidFill>
              <a:latin typeface="Arial" panose="020B0604020202020204" pitchFamily="34" charset="0"/>
              <a:cs typeface="Arial" panose="020B0604020202020204" pitchFamily="34" charset="0"/>
            </a:endParaRPr>
          </a:p>
          <a:p>
            <a:pPr algn="l">
              <a:spcBef>
                <a:spcPct val="50000"/>
              </a:spcBef>
            </a:pPr>
            <a:r>
              <a:rPr lang="pt-BR" altLang="en-US" sz="500" b="1" dirty="0">
                <a:solidFill>
                  <a:srgbClr val="0070C0"/>
                </a:solidFill>
                <a:latin typeface="Arial" panose="020B0604020202020204" pitchFamily="34" charset="0"/>
                <a:cs typeface="Arial" panose="020B0604020202020204" pitchFamily="34" charset="0"/>
              </a:rPr>
              <a:t>System Infrastructure</a:t>
            </a:r>
          </a:p>
          <a:p>
            <a:r>
              <a:rPr lang="pt-BR" sz="500" dirty="0">
                <a:latin typeface="Arial" charset="0"/>
                <a:ea typeface="Arial" charset="0"/>
                <a:cs typeface="Arial" charset="0"/>
              </a:rPr>
              <a:t>The system consists of four distinct elements:</a:t>
            </a:r>
          </a:p>
          <a:p>
            <a:pPr marL="90488" indent="-90488">
              <a:buFont typeface="Arial" panose="020B0604020202020204" pitchFamily="34" charset="0"/>
              <a:buChar char="•"/>
            </a:pPr>
            <a:r>
              <a:rPr lang="pt-BR" sz="500" dirty="0">
                <a:latin typeface="Arial" charset="0"/>
                <a:ea typeface="Arial" charset="0"/>
                <a:cs typeface="Arial" charset="0"/>
              </a:rPr>
              <a:t>A server, which is responsible for all the logical processing of the application and management of the database;</a:t>
            </a:r>
          </a:p>
          <a:p>
            <a:pPr marL="90488" indent="-90488">
              <a:buFont typeface="Arial" panose="020B0604020202020204" pitchFamily="34" charset="0"/>
              <a:buChar char="•"/>
            </a:pPr>
            <a:r>
              <a:rPr lang="pt-BR" sz="500" dirty="0">
                <a:latin typeface="Arial" charset="0"/>
                <a:ea typeface="Arial" charset="0"/>
                <a:cs typeface="Arial" charset="0"/>
              </a:rPr>
              <a:t>A client, which corresponds to the teacher’s browser;</a:t>
            </a:r>
          </a:p>
          <a:p>
            <a:pPr marL="90488" indent="-90488">
              <a:buFont typeface="Arial" panose="020B0604020202020204" pitchFamily="34" charset="0"/>
              <a:buChar char="•"/>
            </a:pPr>
            <a:r>
              <a:rPr lang="pt-BR" sz="500" dirty="0">
                <a:latin typeface="Arial" charset="0"/>
                <a:ea typeface="Arial" charset="0"/>
                <a:cs typeface="Arial" charset="0"/>
              </a:rPr>
              <a:t>A local network, to which all components of the system are connected;</a:t>
            </a:r>
          </a:p>
          <a:p>
            <a:pPr marL="90488" indent="-90488">
              <a:buFont typeface="Arial" panose="020B0604020202020204" pitchFamily="34" charset="0"/>
              <a:buChar char="•"/>
            </a:pPr>
            <a:r>
              <a:rPr lang="pt-BR" sz="500" dirty="0">
                <a:latin typeface="Arial" charset="0"/>
                <a:ea typeface="Arial" charset="0"/>
                <a:cs typeface="Arial" charset="0"/>
              </a:rPr>
              <a:t>A set of individual terminals, through which students answer to the multiple-choice questions posed globally.</a:t>
            </a:r>
          </a:p>
          <a:p>
            <a:r>
              <a:rPr lang="pt-BR" sz="500" dirty="0">
                <a:latin typeface="Arial" charset="0"/>
                <a:ea typeface="Arial" charset="0"/>
                <a:cs typeface="Arial" charset="0"/>
              </a:rPr>
              <a:t>This infrastructure ensures that the participants must be in the classroom, or in its immediate surroundings in order to participate in any given quiz, thus denying access from an outside source.</a:t>
            </a:r>
          </a:p>
          <a:p>
            <a:pPr>
              <a:lnSpc>
                <a:spcPct val="200000"/>
              </a:lnSpc>
            </a:pPr>
            <a:r>
              <a:rPr lang="pt-BR" altLang="en-US" sz="500" b="1" dirty="0">
                <a:solidFill>
                  <a:srgbClr val="0070C0"/>
                </a:solidFill>
                <a:latin typeface="Arial" panose="020B0604020202020204" pitchFamily="34" charset="0"/>
                <a:cs typeface="Arial" panose="020B0604020202020204" pitchFamily="34" charset="0"/>
              </a:rPr>
              <a:t>Web Application</a:t>
            </a:r>
          </a:p>
          <a:p>
            <a:r>
              <a:rPr lang="pt-BR" sz="500" dirty="0">
                <a:latin typeface="Arial" charset="0"/>
                <a:ea typeface="Arial" charset="0"/>
                <a:cs typeface="Arial" charset="0"/>
              </a:rPr>
              <a:t>The web application allows teachers, through their personal accounts, to create question templates, and store them in the server’s database, so that they can be performed later. To do this, teachers must start a </a:t>
            </a:r>
            <a:r>
              <a:rPr lang="pt-BR" sz="500" i="1" dirty="0">
                <a:latin typeface="Arial" charset="0"/>
                <a:ea typeface="Arial" charset="0"/>
                <a:cs typeface="Arial" charset="0"/>
              </a:rPr>
              <a:t>lesson</a:t>
            </a:r>
            <a:r>
              <a:rPr lang="pt-BR" sz="500" dirty="0">
                <a:latin typeface="Arial" charset="0"/>
                <a:ea typeface="Arial" charset="0"/>
                <a:cs typeface="Arial" charset="0"/>
              </a:rPr>
              <a:t>, which will group the questions performed, thus allowing the execution of quizzes and surveys (figure 2).</a:t>
            </a:r>
          </a:p>
          <a:p>
            <a:r>
              <a:rPr lang="pt-BR" sz="500" dirty="0">
                <a:latin typeface="Arial" charset="0"/>
                <a:ea typeface="Arial" charset="0"/>
                <a:cs typeface="Arial" charset="0"/>
              </a:rPr>
              <a:t>A </a:t>
            </a:r>
            <a:r>
              <a:rPr lang="pt-BR" sz="500" i="1" dirty="0">
                <a:latin typeface="Arial" charset="0"/>
                <a:ea typeface="Arial" charset="0"/>
                <a:cs typeface="Arial" charset="0"/>
              </a:rPr>
              <a:t>lesson</a:t>
            </a:r>
            <a:r>
              <a:rPr lang="pt-BR" sz="500" dirty="0">
                <a:latin typeface="Arial" charset="0"/>
                <a:ea typeface="Arial" charset="0"/>
                <a:cs typeface="Arial" charset="0"/>
              </a:rPr>
              <a:t>, which is associated with a curricular unit, can be used in a number of different ways: it can consist of only one question, one class or subject, or span multiple sessions. It also allows the same question to be performed several times, as if they were different ones.</a:t>
            </a:r>
          </a:p>
          <a:p>
            <a:r>
              <a:rPr lang="pt-BR" sz="500" dirty="0">
                <a:latin typeface="Arial" charset="0"/>
                <a:ea typeface="Arial" charset="0"/>
                <a:cs typeface="Arial" charset="0"/>
              </a:rPr>
              <a:t>As students can answer multiple times </a:t>
            </a:r>
          </a:p>
        </p:txBody>
      </p:sp>
      <p:sp>
        <p:nvSpPr>
          <p:cNvPr id="13314" name="Rectangle 14"/>
          <p:cNvSpPr>
            <a:spLocks noChangeArrowheads="1"/>
          </p:cNvSpPr>
          <p:nvPr/>
        </p:nvSpPr>
        <p:spPr bwMode="auto">
          <a:xfrm>
            <a:off x="3683843" y="2195736"/>
            <a:ext cx="184731" cy="15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spcBef>
                <a:spcPct val="50000"/>
              </a:spcBef>
            </a:pPr>
            <a:endParaRPr lang="pt-PT" altLang="en-US" sz="433">
              <a:latin typeface="Arial" charset="0"/>
            </a:endParaRPr>
          </a:p>
        </p:txBody>
      </p:sp>
      <p:sp>
        <p:nvSpPr>
          <p:cNvPr id="13315" name="Text Box 17"/>
          <p:cNvSpPr txBox="1">
            <a:spLocks noChangeArrowheads="1"/>
          </p:cNvSpPr>
          <p:nvPr/>
        </p:nvSpPr>
        <p:spPr bwMode="auto">
          <a:xfrm>
            <a:off x="145408" y="2241519"/>
            <a:ext cx="113999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defTabSz="57150">
              <a:spcBef>
                <a:spcPts val="0"/>
              </a:spcBef>
            </a:pPr>
            <a:r>
              <a:rPr lang="pt-BR" altLang="en-US" sz="500" b="1" dirty="0">
                <a:solidFill>
                  <a:srgbClr val="0070C0"/>
                </a:solidFill>
                <a:latin typeface="Arial" panose="020B0604020202020204" pitchFamily="34" charset="0"/>
                <a:cs typeface="Arial" panose="020B0604020202020204" pitchFamily="34" charset="0"/>
              </a:rPr>
              <a:t>Abstract</a:t>
            </a:r>
            <a:endParaRPr lang="pt-BR" altLang="en-US" sz="500" b="1" dirty="0">
              <a:solidFill>
                <a:srgbClr val="FF6718"/>
              </a:solidFill>
              <a:latin typeface="Arial" panose="020B0604020202020204" pitchFamily="34" charset="0"/>
              <a:cs typeface="Arial" panose="020B0604020202020204" pitchFamily="34" charset="0"/>
            </a:endParaRPr>
          </a:p>
          <a:p>
            <a:pPr defTabSz="57150">
              <a:spcBef>
                <a:spcPts val="0"/>
              </a:spcBef>
            </a:pPr>
            <a:r>
              <a:rPr lang="pt-BR" sz="500" dirty="0">
                <a:solidFill>
                  <a:srgbClr val="000000"/>
                </a:solidFill>
                <a:latin typeface="Arial"/>
                <a:ea typeface="MS PGothic"/>
                <a:cs typeface="Arial"/>
              </a:rPr>
              <a:t>CLASSQUIZ is an innovative system that allows teachers to carry out surveys, quizzes and multiple choice exams in a classroom, or </a:t>
            </a:r>
            <a:r>
              <a:rPr lang="en-GB" sz="500" dirty="0">
                <a:solidFill>
                  <a:srgbClr val="000000"/>
                </a:solidFill>
                <a:latin typeface="Arial"/>
                <a:ea typeface="MS PGothic"/>
                <a:cs typeface="Arial"/>
              </a:rPr>
              <a:t>any</a:t>
            </a:r>
            <a:r>
              <a:rPr lang="pt-BR" sz="500" dirty="0">
                <a:solidFill>
                  <a:srgbClr val="000000"/>
                </a:solidFill>
                <a:latin typeface="Arial"/>
                <a:ea typeface="MS PGothic"/>
                <a:cs typeface="Arial"/>
              </a:rPr>
              <a:t> other similar closed environment. The solution has a strong concern for security and the ability to properly identify students, and allows both the evaluation of the students and for the purpose of anonymous surveys. Thus, CLASSQUIZ provides a much more interactive classroom experience by promoting students’ participation during lessons, which in turn helps them to stay focused on the subject being presented.</a:t>
            </a:r>
          </a:p>
          <a:p>
            <a:pPr defTabSz="57150">
              <a:spcBef>
                <a:spcPts val="0"/>
              </a:spcBef>
            </a:pPr>
            <a:r>
              <a:rPr lang="pt-BR" sz="500" dirty="0">
                <a:latin typeface="Arial"/>
                <a:ea typeface="MS PGothic"/>
                <a:cs typeface="Arial"/>
              </a:rPr>
              <a:t>The system </a:t>
            </a:r>
            <a:r>
              <a:rPr lang="pt-BR" sz="500" dirty="0" err="1">
                <a:latin typeface="Arial"/>
                <a:ea typeface="MS PGothic"/>
                <a:cs typeface="Arial"/>
              </a:rPr>
              <a:t>consists</a:t>
            </a:r>
            <a:r>
              <a:rPr lang="pt-BR" sz="500" dirty="0">
                <a:latin typeface="Arial"/>
                <a:ea typeface="MS PGothic"/>
                <a:cs typeface="Arial"/>
              </a:rPr>
              <a:t> </a:t>
            </a:r>
            <a:r>
              <a:rPr lang="pt-BR" sz="500" dirty="0" err="1">
                <a:latin typeface="Arial"/>
                <a:ea typeface="MS PGothic"/>
                <a:cs typeface="Arial"/>
              </a:rPr>
              <a:t>of</a:t>
            </a:r>
            <a:r>
              <a:rPr lang="pt-BR" sz="500" dirty="0">
                <a:latin typeface="Arial"/>
                <a:ea typeface="MS PGothic"/>
                <a:cs typeface="Arial"/>
              </a:rPr>
              <a:t> a server </a:t>
            </a:r>
            <a:r>
              <a:rPr lang="pt-BR" sz="500" dirty="0" err="1">
                <a:latin typeface="Arial"/>
                <a:ea typeface="MS PGothic"/>
                <a:cs typeface="Arial"/>
              </a:rPr>
              <a:t>and</a:t>
            </a:r>
            <a:r>
              <a:rPr lang="pt-BR" sz="500" dirty="0">
                <a:latin typeface="Arial"/>
                <a:ea typeface="MS PGothic"/>
                <a:cs typeface="Arial"/>
              </a:rPr>
              <a:t> a set </a:t>
            </a:r>
            <a:r>
              <a:rPr lang="pt-BR" sz="500" dirty="0" err="1">
                <a:latin typeface="Arial"/>
                <a:ea typeface="MS PGothic"/>
                <a:cs typeface="Arial"/>
              </a:rPr>
              <a:t>of</a:t>
            </a:r>
            <a:r>
              <a:rPr lang="pt-BR" sz="500" dirty="0">
                <a:latin typeface="Arial"/>
                <a:ea typeface="MS PGothic"/>
                <a:cs typeface="Arial"/>
              </a:rPr>
              <a:t> individual </a:t>
            </a:r>
            <a:r>
              <a:rPr lang="pt-BR" sz="500" dirty="0" err="1">
                <a:latin typeface="Arial"/>
                <a:ea typeface="MS PGothic"/>
                <a:cs typeface="Arial"/>
              </a:rPr>
              <a:t>terminals</a:t>
            </a:r>
            <a:r>
              <a:rPr lang="pt-BR" sz="500" dirty="0">
                <a:latin typeface="Arial"/>
                <a:ea typeface="MS PGothic"/>
                <a:cs typeface="Arial"/>
              </a:rPr>
              <a:t>, </a:t>
            </a:r>
            <a:r>
              <a:rPr lang="pt-BR" sz="500" dirty="0" err="1">
                <a:latin typeface="Arial"/>
                <a:ea typeface="MS PGothic"/>
                <a:cs typeface="Arial"/>
              </a:rPr>
              <a:t>through</a:t>
            </a:r>
            <a:r>
              <a:rPr lang="pt-BR" sz="500" dirty="0">
                <a:latin typeface="Arial"/>
                <a:ea typeface="MS PGothic"/>
                <a:cs typeface="Arial"/>
              </a:rPr>
              <a:t> </a:t>
            </a:r>
            <a:r>
              <a:rPr lang="pt-BR" sz="500" dirty="0" err="1">
                <a:latin typeface="Arial"/>
                <a:ea typeface="MS PGothic"/>
                <a:cs typeface="Arial"/>
              </a:rPr>
              <a:t>which</a:t>
            </a:r>
            <a:r>
              <a:rPr lang="pt-BR" sz="500" dirty="0">
                <a:latin typeface="Arial"/>
                <a:ea typeface="MS PGothic"/>
                <a:cs typeface="Arial"/>
              </a:rPr>
              <a:t> </a:t>
            </a:r>
            <a:r>
              <a:rPr lang="pt-BR" sz="500" dirty="0" err="1">
                <a:latin typeface="Arial"/>
                <a:ea typeface="MS PGothic"/>
                <a:cs typeface="Arial"/>
              </a:rPr>
              <a:t>the</a:t>
            </a:r>
            <a:r>
              <a:rPr lang="pt-BR" sz="500" dirty="0">
                <a:latin typeface="Arial"/>
                <a:ea typeface="MS PGothic"/>
                <a:cs typeface="Arial"/>
              </a:rPr>
              <a:t> </a:t>
            </a:r>
            <a:r>
              <a:rPr lang="pt-BR" sz="500" dirty="0" err="1">
                <a:latin typeface="Arial"/>
                <a:ea typeface="MS PGothic"/>
                <a:cs typeface="Arial"/>
              </a:rPr>
              <a:t>students</a:t>
            </a:r>
            <a:r>
              <a:rPr lang="pt-BR" sz="500" dirty="0">
                <a:latin typeface="Arial"/>
                <a:ea typeface="MS PGothic"/>
                <a:cs typeface="Arial"/>
              </a:rPr>
              <a:t> are </a:t>
            </a:r>
            <a:r>
              <a:rPr lang="pt-BR" sz="500" dirty="0" err="1">
                <a:latin typeface="Arial"/>
                <a:ea typeface="MS PGothic"/>
                <a:cs typeface="Arial"/>
              </a:rPr>
              <a:t>able</a:t>
            </a:r>
            <a:r>
              <a:rPr lang="pt-BR" sz="500" dirty="0">
                <a:latin typeface="Arial"/>
                <a:ea typeface="MS PGothic"/>
                <a:cs typeface="Arial"/>
              </a:rPr>
              <a:t> </a:t>
            </a:r>
            <a:r>
              <a:rPr lang="pt-BR" sz="500" dirty="0" err="1">
                <a:latin typeface="Arial"/>
                <a:ea typeface="MS PGothic"/>
                <a:cs typeface="Arial"/>
              </a:rPr>
              <a:t>to</a:t>
            </a:r>
            <a:r>
              <a:rPr lang="pt-BR" sz="500" dirty="0">
                <a:latin typeface="Arial"/>
                <a:ea typeface="MS PGothic"/>
                <a:cs typeface="Arial"/>
              </a:rPr>
              <a:t> </a:t>
            </a:r>
            <a:r>
              <a:rPr lang="pt-BR" sz="500" dirty="0" err="1">
                <a:latin typeface="Arial"/>
                <a:ea typeface="MS PGothic"/>
                <a:cs typeface="Arial"/>
              </a:rPr>
              <a:t>answer</a:t>
            </a:r>
            <a:r>
              <a:rPr lang="pt-BR" sz="500" dirty="0">
                <a:latin typeface="Arial"/>
                <a:ea typeface="MS PGothic"/>
                <a:cs typeface="Arial"/>
              </a:rPr>
              <a:t> </a:t>
            </a:r>
            <a:r>
              <a:rPr lang="pt-BR" sz="500" dirty="0" err="1">
                <a:latin typeface="Arial"/>
                <a:ea typeface="MS PGothic"/>
                <a:cs typeface="Arial"/>
              </a:rPr>
              <a:t>to</a:t>
            </a:r>
            <a:r>
              <a:rPr lang="pt-BR" sz="500" dirty="0">
                <a:latin typeface="Arial"/>
                <a:ea typeface="MS PGothic"/>
                <a:cs typeface="Arial"/>
              </a:rPr>
              <a:t> </a:t>
            </a:r>
            <a:r>
              <a:rPr lang="pt-BR" sz="500" dirty="0" err="1">
                <a:latin typeface="Arial"/>
                <a:ea typeface="MS PGothic"/>
                <a:cs typeface="Arial"/>
              </a:rPr>
              <a:t>multiple</a:t>
            </a:r>
            <a:r>
              <a:rPr lang="pt-BR" sz="500" dirty="0">
                <a:latin typeface="Arial"/>
                <a:ea typeface="MS PGothic"/>
                <a:cs typeface="Arial"/>
              </a:rPr>
              <a:t> </a:t>
            </a:r>
            <a:r>
              <a:rPr lang="pt-BR" sz="500" dirty="0" err="1">
                <a:latin typeface="Arial"/>
                <a:ea typeface="MS PGothic"/>
                <a:cs typeface="Arial"/>
              </a:rPr>
              <a:t>choice</a:t>
            </a:r>
            <a:r>
              <a:rPr lang="pt-BR" sz="500" dirty="0">
                <a:latin typeface="Arial"/>
                <a:ea typeface="MS PGothic"/>
                <a:cs typeface="Arial"/>
              </a:rPr>
              <a:t> </a:t>
            </a:r>
            <a:r>
              <a:rPr lang="pt-BR" sz="500" dirty="0" err="1">
                <a:latin typeface="Arial"/>
                <a:ea typeface="MS PGothic"/>
                <a:cs typeface="Arial"/>
              </a:rPr>
              <a:t>questions</a:t>
            </a:r>
            <a:r>
              <a:rPr lang="pt-BR" sz="500" dirty="0">
                <a:latin typeface="Arial"/>
                <a:ea typeface="MS PGothic"/>
                <a:cs typeface="Arial"/>
              </a:rPr>
              <a:t> </a:t>
            </a:r>
            <a:r>
              <a:rPr lang="pt-BR" sz="500" dirty="0" err="1">
                <a:latin typeface="Arial"/>
                <a:ea typeface="MS PGothic"/>
                <a:cs typeface="Arial"/>
              </a:rPr>
              <a:t>posed</a:t>
            </a:r>
            <a:r>
              <a:rPr lang="pt-BR" sz="500" dirty="0">
                <a:latin typeface="Arial"/>
                <a:ea typeface="MS PGothic"/>
                <a:cs typeface="Arial"/>
              </a:rPr>
              <a:t> </a:t>
            </a:r>
            <a:r>
              <a:rPr lang="pt-BR" sz="500" dirty="0" err="1">
                <a:latin typeface="Arial"/>
                <a:ea typeface="MS PGothic"/>
                <a:cs typeface="Arial"/>
              </a:rPr>
              <a:t>globally</a:t>
            </a:r>
            <a:r>
              <a:rPr lang="pt-BR" sz="500" dirty="0">
                <a:latin typeface="Arial"/>
                <a:ea typeface="MS PGothic"/>
                <a:cs typeface="Arial"/>
              </a:rPr>
              <a:t>. Student authentication is done through their ID cards, which must remain inserted in the individual terminal during the quiz or survey. In </a:t>
            </a:r>
            <a:r>
              <a:rPr lang="pt-BR" sz="500" dirty="0" err="1">
                <a:latin typeface="Arial"/>
                <a:ea typeface="MS PGothic"/>
                <a:cs typeface="Arial"/>
              </a:rPr>
              <a:t>addition</a:t>
            </a:r>
            <a:r>
              <a:rPr lang="pt-BR" sz="500" dirty="0">
                <a:latin typeface="Arial"/>
                <a:ea typeface="MS PGothic"/>
                <a:cs typeface="Arial"/>
              </a:rPr>
              <a:t>, </a:t>
            </a:r>
            <a:r>
              <a:rPr lang="pt-BR" sz="500" dirty="0" err="1">
                <a:latin typeface="Arial"/>
                <a:ea typeface="MS PGothic"/>
                <a:cs typeface="Arial"/>
              </a:rPr>
              <a:t>the</a:t>
            </a:r>
            <a:r>
              <a:rPr lang="pt-BR" sz="500" dirty="0">
                <a:latin typeface="Arial"/>
                <a:ea typeface="MS PGothic"/>
                <a:cs typeface="Arial"/>
              </a:rPr>
              <a:t> system </a:t>
            </a:r>
            <a:r>
              <a:rPr lang="pt-BR" sz="500" dirty="0" err="1">
                <a:latin typeface="Arial"/>
                <a:ea typeface="MS PGothic"/>
                <a:cs typeface="Arial"/>
              </a:rPr>
              <a:t>also</a:t>
            </a:r>
            <a:r>
              <a:rPr lang="pt-BR" sz="500" dirty="0">
                <a:latin typeface="Arial"/>
                <a:ea typeface="MS PGothic"/>
                <a:cs typeface="Arial"/>
              </a:rPr>
              <a:t> </a:t>
            </a:r>
            <a:r>
              <a:rPr lang="pt-BR" sz="500" dirty="0" err="1">
                <a:latin typeface="Arial"/>
                <a:ea typeface="MS PGothic"/>
                <a:cs typeface="Arial"/>
              </a:rPr>
              <a:t>operates</a:t>
            </a:r>
            <a:r>
              <a:rPr lang="pt-BR" sz="500" dirty="0">
                <a:latin typeface="Arial"/>
                <a:ea typeface="MS PGothic"/>
                <a:cs typeface="Arial"/>
              </a:rPr>
              <a:t> </a:t>
            </a:r>
            <a:r>
              <a:rPr lang="pt-BR" sz="500" dirty="0" err="1">
                <a:latin typeface="Arial"/>
                <a:ea typeface="MS PGothic"/>
                <a:cs typeface="Arial"/>
              </a:rPr>
              <a:t>without</a:t>
            </a:r>
            <a:r>
              <a:rPr lang="pt-BR" sz="500" dirty="0">
                <a:latin typeface="Arial"/>
                <a:ea typeface="MS PGothic"/>
                <a:cs typeface="Arial"/>
              </a:rPr>
              <a:t> </a:t>
            </a:r>
            <a:r>
              <a:rPr lang="pt-BR" sz="500" dirty="0" err="1">
                <a:latin typeface="Arial"/>
                <a:ea typeface="MS PGothic"/>
                <a:cs typeface="Arial"/>
              </a:rPr>
              <a:t>the</a:t>
            </a:r>
            <a:r>
              <a:rPr lang="pt-BR" sz="500" dirty="0">
                <a:latin typeface="Arial"/>
                <a:ea typeface="MS PGothic"/>
                <a:cs typeface="Arial"/>
              </a:rPr>
              <a:t> ID </a:t>
            </a:r>
            <a:r>
              <a:rPr lang="pt-BR" sz="500" dirty="0" err="1">
                <a:latin typeface="Arial"/>
                <a:ea typeface="MS PGothic"/>
                <a:cs typeface="Arial"/>
              </a:rPr>
              <a:t>card</a:t>
            </a:r>
            <a:r>
              <a:rPr lang="pt-BR" sz="500" dirty="0">
                <a:latin typeface="Arial"/>
                <a:ea typeface="MS PGothic"/>
                <a:cs typeface="Arial"/>
              </a:rPr>
              <a:t> for </a:t>
            </a:r>
            <a:r>
              <a:rPr lang="pt-BR" sz="500" dirty="0" err="1">
                <a:latin typeface="Arial"/>
                <a:ea typeface="MS PGothic"/>
                <a:cs typeface="Arial"/>
              </a:rPr>
              <a:t>anonymous</a:t>
            </a:r>
            <a:r>
              <a:rPr lang="pt-BR" sz="500" dirty="0">
                <a:latin typeface="Arial"/>
                <a:ea typeface="MS PGothic"/>
                <a:cs typeface="Arial"/>
              </a:rPr>
              <a:t> </a:t>
            </a:r>
            <a:r>
              <a:rPr lang="pt-BR" sz="500" dirty="0" err="1">
                <a:latin typeface="Arial"/>
                <a:ea typeface="MS PGothic"/>
                <a:cs typeface="Arial"/>
              </a:rPr>
              <a:t>inquiries</a:t>
            </a:r>
            <a:r>
              <a:rPr lang="pt-BR" sz="500" dirty="0">
                <a:latin typeface="Arial"/>
                <a:ea typeface="MS PGothic"/>
                <a:cs typeface="Arial"/>
              </a:rPr>
              <a:t>. In order to ensure that only the students present in the classroom can participate in the surveys, the system is connected through a dedicated local network using a specific protocol and registered ID of the terminals, thus preventing access from the outside. </a:t>
            </a:r>
            <a:r>
              <a:rPr lang="pt-BR" sz="500" dirty="0" err="1">
                <a:latin typeface="Arial"/>
                <a:ea typeface="MS PGothic"/>
                <a:cs typeface="Arial"/>
              </a:rPr>
              <a:t>Databases</a:t>
            </a:r>
            <a:r>
              <a:rPr lang="pt-BR" sz="500" dirty="0">
                <a:latin typeface="Arial"/>
                <a:ea typeface="MS PGothic"/>
                <a:cs typeface="Arial"/>
              </a:rPr>
              <a:t> are </a:t>
            </a:r>
            <a:r>
              <a:rPr lang="pt-BR" sz="500" dirty="0" err="1">
                <a:latin typeface="Arial"/>
                <a:ea typeface="MS PGothic"/>
                <a:cs typeface="Arial"/>
              </a:rPr>
              <a:t>used</a:t>
            </a:r>
            <a:r>
              <a:rPr lang="pt-BR" sz="500" dirty="0">
                <a:latin typeface="Arial"/>
                <a:ea typeface="MS PGothic"/>
                <a:cs typeface="Arial"/>
              </a:rPr>
              <a:t> </a:t>
            </a:r>
            <a:r>
              <a:rPr lang="pt-BR" sz="500" dirty="0" err="1">
                <a:latin typeface="Arial"/>
                <a:ea typeface="MS PGothic"/>
                <a:cs typeface="Arial"/>
              </a:rPr>
              <a:t>to</a:t>
            </a:r>
            <a:r>
              <a:rPr lang="pt-BR" sz="500" dirty="0">
                <a:latin typeface="Arial"/>
                <a:ea typeface="MS PGothic"/>
                <a:cs typeface="Arial"/>
              </a:rPr>
              <a:t> </a:t>
            </a:r>
            <a:r>
              <a:rPr lang="pt-BR" sz="500" dirty="0" err="1">
                <a:latin typeface="Arial"/>
                <a:ea typeface="MS PGothic"/>
                <a:cs typeface="Arial"/>
              </a:rPr>
              <a:t>manage</a:t>
            </a:r>
            <a:r>
              <a:rPr lang="pt-BR" sz="500" dirty="0">
                <a:latin typeface="Arial"/>
                <a:ea typeface="MS PGothic"/>
                <a:cs typeface="Arial"/>
              </a:rPr>
              <a:t> </a:t>
            </a:r>
            <a:r>
              <a:rPr lang="pt-BR" sz="500" dirty="0" err="1">
                <a:latin typeface="Arial"/>
                <a:ea typeface="MS PGothic"/>
                <a:cs typeface="Arial"/>
              </a:rPr>
              <a:t>the</a:t>
            </a:r>
            <a:r>
              <a:rPr lang="pt-BR" sz="500" dirty="0">
                <a:latin typeface="Arial"/>
                <a:ea typeface="MS PGothic"/>
                <a:cs typeface="Arial"/>
              </a:rPr>
              <a:t> </a:t>
            </a:r>
            <a:r>
              <a:rPr lang="pt-BR" sz="500" dirty="0" err="1">
                <a:latin typeface="Arial"/>
                <a:ea typeface="MS PGothic"/>
                <a:cs typeface="Arial"/>
              </a:rPr>
              <a:t>information</a:t>
            </a:r>
            <a:r>
              <a:rPr lang="pt-BR" sz="500" dirty="0">
                <a:latin typeface="Arial"/>
                <a:ea typeface="MS PGothic"/>
                <a:cs typeface="Arial"/>
              </a:rPr>
              <a:t> </a:t>
            </a:r>
            <a:r>
              <a:rPr lang="pt-BR" sz="500" dirty="0" err="1">
                <a:latin typeface="Arial"/>
                <a:ea typeface="MS PGothic"/>
                <a:cs typeface="Arial"/>
              </a:rPr>
              <a:t>flow</a:t>
            </a:r>
            <a:r>
              <a:rPr lang="pt-BR" sz="500" dirty="0">
                <a:latin typeface="Arial"/>
                <a:ea typeface="MS PGothic"/>
                <a:cs typeface="Arial"/>
              </a:rPr>
              <a:t> </a:t>
            </a:r>
            <a:r>
              <a:rPr lang="pt-BR" sz="500" dirty="0" err="1">
                <a:latin typeface="Arial"/>
                <a:ea typeface="MS PGothic"/>
                <a:cs typeface="Arial"/>
              </a:rPr>
              <a:t>during</a:t>
            </a:r>
            <a:r>
              <a:rPr lang="pt-BR" sz="500" dirty="0">
                <a:latin typeface="Arial"/>
                <a:ea typeface="MS PGothic"/>
                <a:cs typeface="Arial"/>
              </a:rPr>
              <a:t> </a:t>
            </a:r>
            <a:r>
              <a:rPr lang="pt-BR" sz="500" dirty="0" err="1">
                <a:latin typeface="Arial"/>
                <a:ea typeface="MS PGothic"/>
                <a:cs typeface="Arial"/>
              </a:rPr>
              <a:t>the</a:t>
            </a:r>
            <a:r>
              <a:rPr lang="pt-BR" sz="500" dirty="0">
                <a:latin typeface="Arial"/>
                <a:ea typeface="MS PGothic"/>
                <a:cs typeface="Arial"/>
              </a:rPr>
              <a:t> </a:t>
            </a:r>
            <a:r>
              <a:rPr lang="pt-BR" sz="500" dirty="0" err="1">
                <a:latin typeface="Arial"/>
                <a:ea typeface="MS PGothic"/>
                <a:cs typeface="Arial"/>
              </a:rPr>
              <a:t>entire</a:t>
            </a:r>
            <a:r>
              <a:rPr lang="pt-BR" sz="500" dirty="0">
                <a:latin typeface="Arial"/>
                <a:ea typeface="MS PGothic"/>
                <a:cs typeface="Arial"/>
              </a:rPr>
              <a:t> </a:t>
            </a:r>
            <a:r>
              <a:rPr lang="pt-BR" sz="500" dirty="0" err="1">
                <a:latin typeface="Arial"/>
                <a:ea typeface="MS PGothic"/>
                <a:cs typeface="Arial"/>
              </a:rPr>
              <a:t>process</a:t>
            </a:r>
            <a:r>
              <a:rPr lang="pt-BR" sz="500" dirty="0">
                <a:latin typeface="Arial"/>
                <a:ea typeface="MS PGothic"/>
                <a:cs typeface="Arial"/>
              </a:rPr>
              <a:t>.</a:t>
            </a:r>
          </a:p>
          <a:p>
            <a:pPr defTabSz="57150">
              <a:spcBef>
                <a:spcPts val="0"/>
              </a:spcBef>
            </a:pPr>
            <a:r>
              <a:rPr lang="pt-BR" sz="500" dirty="0" err="1">
                <a:latin typeface="Arial"/>
                <a:ea typeface="MS PGothic"/>
                <a:cs typeface="Arial"/>
              </a:rPr>
              <a:t>Instead</a:t>
            </a:r>
            <a:r>
              <a:rPr lang="pt-BR" sz="500" dirty="0">
                <a:latin typeface="Arial"/>
                <a:ea typeface="MS PGothic"/>
                <a:cs typeface="Arial"/>
              </a:rPr>
              <a:t> </a:t>
            </a:r>
            <a:r>
              <a:rPr lang="pt-BR" sz="500" dirty="0" err="1">
                <a:latin typeface="Arial"/>
                <a:ea typeface="MS PGothic"/>
                <a:cs typeface="Arial"/>
              </a:rPr>
              <a:t>of</a:t>
            </a:r>
            <a:r>
              <a:rPr lang="pt-BR" sz="500" dirty="0">
                <a:latin typeface="Arial"/>
                <a:ea typeface="MS PGothic"/>
                <a:cs typeface="Arial"/>
              </a:rPr>
              <a:t> </a:t>
            </a:r>
            <a:r>
              <a:rPr lang="pt-BR" sz="500" dirty="0" err="1">
                <a:latin typeface="Arial"/>
                <a:ea typeface="MS PGothic"/>
                <a:cs typeface="Arial"/>
              </a:rPr>
              <a:t>needing</a:t>
            </a:r>
            <a:r>
              <a:rPr lang="pt-BR" sz="500" dirty="0">
                <a:latin typeface="Arial"/>
                <a:ea typeface="MS PGothic"/>
                <a:cs typeface="Arial"/>
              </a:rPr>
              <a:t> </a:t>
            </a:r>
            <a:r>
              <a:rPr lang="pt-BR" sz="500" dirty="0" err="1">
                <a:latin typeface="Arial"/>
                <a:ea typeface="MS PGothic"/>
                <a:cs typeface="Arial"/>
              </a:rPr>
              <a:t>to</a:t>
            </a:r>
            <a:r>
              <a:rPr lang="pt-BR" sz="500" dirty="0">
                <a:latin typeface="Arial"/>
                <a:ea typeface="MS PGothic"/>
                <a:cs typeface="Arial"/>
              </a:rPr>
              <a:t> </a:t>
            </a:r>
            <a:r>
              <a:rPr lang="pt-BR" sz="500" dirty="0" err="1">
                <a:latin typeface="Arial"/>
                <a:ea typeface="MS PGothic"/>
                <a:cs typeface="Arial"/>
              </a:rPr>
              <a:t>install</a:t>
            </a:r>
            <a:r>
              <a:rPr lang="pt-BR" sz="500" dirty="0">
                <a:latin typeface="Arial"/>
                <a:ea typeface="MS PGothic"/>
                <a:cs typeface="Arial"/>
              </a:rPr>
              <a:t> </a:t>
            </a:r>
            <a:r>
              <a:rPr lang="pt-BR" sz="500" dirty="0" err="1">
                <a:latin typeface="Arial"/>
                <a:ea typeface="MS PGothic"/>
                <a:cs typeface="Arial"/>
              </a:rPr>
              <a:t>additional</a:t>
            </a:r>
            <a:r>
              <a:rPr lang="pt-BR" sz="500" dirty="0">
                <a:latin typeface="Arial"/>
                <a:ea typeface="MS PGothic"/>
                <a:cs typeface="Arial"/>
              </a:rPr>
              <a:t> software </a:t>
            </a:r>
            <a:r>
              <a:rPr lang="pt-BR" sz="500" dirty="0" err="1">
                <a:latin typeface="Arial"/>
                <a:ea typeface="MS PGothic"/>
                <a:cs typeface="Arial"/>
              </a:rPr>
              <a:t>on</a:t>
            </a:r>
            <a:r>
              <a:rPr lang="pt-BR" sz="500" dirty="0">
                <a:latin typeface="Arial"/>
                <a:ea typeface="MS PGothic"/>
                <a:cs typeface="Arial"/>
              </a:rPr>
              <a:t> </a:t>
            </a:r>
            <a:r>
              <a:rPr lang="pt-BR" sz="500" dirty="0" err="1">
                <a:latin typeface="Arial"/>
                <a:ea typeface="MS PGothic"/>
                <a:cs typeface="Arial"/>
              </a:rPr>
              <a:t>their</a:t>
            </a:r>
            <a:r>
              <a:rPr lang="pt-BR" sz="500" dirty="0">
                <a:latin typeface="Arial"/>
                <a:ea typeface="MS PGothic"/>
                <a:cs typeface="Arial"/>
              </a:rPr>
              <a:t> </a:t>
            </a:r>
            <a:r>
              <a:rPr lang="pt-BR" sz="500" dirty="0" err="1">
                <a:latin typeface="Arial"/>
                <a:ea typeface="MS PGothic"/>
                <a:cs typeface="Arial"/>
              </a:rPr>
              <a:t>personal</a:t>
            </a:r>
            <a:r>
              <a:rPr lang="pt-BR" sz="500" dirty="0">
                <a:latin typeface="Arial"/>
                <a:ea typeface="MS PGothic"/>
                <a:cs typeface="Arial"/>
              </a:rPr>
              <a:t> </a:t>
            </a:r>
            <a:r>
              <a:rPr lang="pt-BR" sz="500" dirty="0" err="1">
                <a:latin typeface="Arial"/>
                <a:ea typeface="MS PGothic"/>
                <a:cs typeface="Arial"/>
              </a:rPr>
              <a:t>computers</a:t>
            </a:r>
            <a:r>
              <a:rPr lang="pt-BR" sz="500" dirty="0">
                <a:latin typeface="Arial"/>
                <a:ea typeface="MS PGothic"/>
                <a:cs typeface="Arial"/>
              </a:rPr>
              <a:t>, </a:t>
            </a:r>
            <a:r>
              <a:rPr lang="pt-BR" sz="500" dirty="0" err="1">
                <a:latin typeface="Arial"/>
                <a:ea typeface="MS PGothic"/>
                <a:cs typeface="Arial"/>
              </a:rPr>
              <a:t>teachers</a:t>
            </a:r>
            <a:r>
              <a:rPr lang="pt-BR" sz="500" dirty="0">
                <a:latin typeface="Arial"/>
                <a:ea typeface="MS PGothic"/>
                <a:cs typeface="Arial"/>
              </a:rPr>
              <a:t> </a:t>
            </a:r>
            <a:r>
              <a:rPr lang="pt-BR" sz="500" dirty="0" err="1">
                <a:latin typeface="Arial"/>
                <a:ea typeface="MS PGothic"/>
                <a:cs typeface="Arial"/>
              </a:rPr>
              <a:t>can</a:t>
            </a:r>
            <a:r>
              <a:rPr lang="pt-BR" sz="500" dirty="0">
                <a:latin typeface="Arial"/>
                <a:ea typeface="MS PGothic"/>
                <a:cs typeface="Arial"/>
              </a:rPr>
              <a:t> </a:t>
            </a:r>
            <a:r>
              <a:rPr lang="pt-BR" sz="500" dirty="0" err="1">
                <a:latin typeface="Arial"/>
                <a:ea typeface="MS PGothic"/>
                <a:cs typeface="Arial"/>
              </a:rPr>
              <a:t>access</a:t>
            </a:r>
            <a:r>
              <a:rPr lang="pt-BR" sz="500" dirty="0">
                <a:latin typeface="Arial"/>
                <a:ea typeface="MS PGothic"/>
                <a:cs typeface="Arial"/>
              </a:rPr>
              <a:t> </a:t>
            </a:r>
            <a:r>
              <a:rPr lang="pt-BR" sz="500" dirty="0" err="1">
                <a:latin typeface="Arial"/>
                <a:ea typeface="MS PGothic"/>
                <a:cs typeface="Arial"/>
              </a:rPr>
              <a:t>the</a:t>
            </a:r>
            <a:r>
              <a:rPr lang="pt-BR" sz="500" dirty="0">
                <a:latin typeface="Arial"/>
                <a:ea typeface="MS PGothic"/>
                <a:cs typeface="Arial"/>
              </a:rPr>
              <a:t> CLASSQUIZ </a:t>
            </a:r>
            <a:r>
              <a:rPr lang="pt-BR" sz="500" dirty="0" err="1">
                <a:latin typeface="Arial"/>
                <a:ea typeface="MS PGothic"/>
                <a:cs typeface="Arial"/>
              </a:rPr>
              <a:t>User</a:t>
            </a:r>
            <a:r>
              <a:rPr lang="pt-BR" sz="500" dirty="0">
                <a:latin typeface="Arial"/>
                <a:ea typeface="MS PGothic"/>
                <a:cs typeface="Arial"/>
              </a:rPr>
              <a:t> Interface </a:t>
            </a:r>
            <a:r>
              <a:rPr lang="pt-BR" sz="500" dirty="0" err="1">
                <a:latin typeface="Arial"/>
                <a:ea typeface="MS PGothic"/>
                <a:cs typeface="Arial"/>
              </a:rPr>
              <a:t>from</a:t>
            </a:r>
            <a:r>
              <a:rPr lang="pt-BR" sz="500" dirty="0">
                <a:latin typeface="Arial"/>
                <a:ea typeface="MS PGothic"/>
                <a:cs typeface="Arial"/>
              </a:rPr>
              <a:t> </a:t>
            </a:r>
            <a:r>
              <a:rPr lang="pt-BR" sz="500" dirty="0" err="1">
                <a:latin typeface="Arial"/>
                <a:ea typeface="MS PGothic"/>
                <a:cs typeface="Arial"/>
              </a:rPr>
              <a:t>any</a:t>
            </a:r>
            <a:r>
              <a:rPr lang="pt-BR" sz="500" dirty="0">
                <a:latin typeface="Arial"/>
                <a:ea typeface="MS PGothic"/>
                <a:cs typeface="Arial"/>
              </a:rPr>
              <a:t> device </a:t>
            </a:r>
            <a:r>
              <a:rPr lang="pt-BR" sz="500" dirty="0" err="1">
                <a:latin typeface="Arial"/>
                <a:ea typeface="MS PGothic"/>
                <a:cs typeface="Arial"/>
              </a:rPr>
              <a:t>with</a:t>
            </a:r>
            <a:r>
              <a:rPr lang="pt-BR" sz="500" dirty="0">
                <a:latin typeface="Arial"/>
                <a:ea typeface="MS PGothic"/>
                <a:cs typeface="Arial"/>
              </a:rPr>
              <a:t> a browser, </a:t>
            </a:r>
            <a:r>
              <a:rPr lang="pt-BR" sz="500" dirty="0" err="1">
                <a:latin typeface="Arial"/>
                <a:ea typeface="MS PGothic"/>
                <a:cs typeface="Arial"/>
              </a:rPr>
              <a:t>allowing</a:t>
            </a:r>
            <a:r>
              <a:rPr lang="pt-BR" sz="500" dirty="0">
                <a:latin typeface="Arial"/>
                <a:ea typeface="MS PGothic"/>
                <a:cs typeface="Arial"/>
              </a:rPr>
              <a:t> </a:t>
            </a:r>
            <a:r>
              <a:rPr lang="pt-BR" sz="500" dirty="0" err="1">
                <a:latin typeface="Arial"/>
                <a:ea typeface="MS PGothic"/>
                <a:cs typeface="Arial"/>
              </a:rPr>
              <a:t>them</a:t>
            </a:r>
            <a:r>
              <a:rPr lang="pt-BR" sz="500" dirty="0">
                <a:latin typeface="Arial"/>
                <a:ea typeface="MS PGothic"/>
                <a:cs typeface="Arial"/>
              </a:rPr>
              <a:t> </a:t>
            </a:r>
            <a:r>
              <a:rPr lang="pt-BR" sz="500" dirty="0" err="1">
                <a:latin typeface="Arial"/>
                <a:ea typeface="MS PGothic"/>
                <a:cs typeface="Arial"/>
              </a:rPr>
              <a:t>to</a:t>
            </a:r>
            <a:r>
              <a:rPr lang="pt-BR" sz="500" dirty="0">
                <a:latin typeface="Arial"/>
                <a:ea typeface="MS PGothic"/>
                <a:cs typeface="Arial"/>
              </a:rPr>
              <a:t> </a:t>
            </a:r>
            <a:r>
              <a:rPr lang="pt-BR" sz="500" dirty="0" err="1">
                <a:latin typeface="Arial"/>
                <a:ea typeface="MS PGothic"/>
                <a:cs typeface="Arial"/>
              </a:rPr>
              <a:t>keep</a:t>
            </a:r>
            <a:r>
              <a:rPr lang="pt-BR" sz="500" dirty="0">
                <a:latin typeface="Arial"/>
                <a:ea typeface="MS PGothic"/>
                <a:cs typeface="Arial"/>
              </a:rPr>
              <a:t> </a:t>
            </a:r>
            <a:r>
              <a:rPr lang="pt-BR" sz="500" dirty="0" err="1">
                <a:latin typeface="Arial"/>
                <a:ea typeface="MS PGothic"/>
                <a:cs typeface="Arial"/>
              </a:rPr>
              <a:t>using</a:t>
            </a:r>
            <a:r>
              <a:rPr lang="pt-BR" sz="500" dirty="0">
                <a:latin typeface="Arial"/>
                <a:ea typeface="MS PGothic"/>
                <a:cs typeface="Arial"/>
              </a:rPr>
              <a:t> </a:t>
            </a:r>
            <a:r>
              <a:rPr lang="pt-BR" sz="500" dirty="0" err="1">
                <a:latin typeface="Arial"/>
                <a:ea typeface="MS PGothic"/>
                <a:cs typeface="Arial"/>
              </a:rPr>
              <a:t>their</a:t>
            </a:r>
            <a:r>
              <a:rPr lang="pt-BR" sz="500" dirty="0">
                <a:latin typeface="Arial"/>
                <a:ea typeface="MS PGothic"/>
                <a:cs typeface="Arial"/>
              </a:rPr>
              <a:t> </a:t>
            </a:r>
            <a:r>
              <a:rPr lang="pt-BR" sz="500" dirty="0" err="1">
                <a:latin typeface="Arial"/>
                <a:ea typeface="MS PGothic"/>
                <a:cs typeface="Arial"/>
              </a:rPr>
              <a:t>favorite</a:t>
            </a:r>
            <a:r>
              <a:rPr lang="pt-BR" sz="500" dirty="0">
                <a:latin typeface="Arial"/>
                <a:ea typeface="MS PGothic"/>
                <a:cs typeface="Arial"/>
              </a:rPr>
              <a:t> device </a:t>
            </a:r>
            <a:r>
              <a:rPr lang="pt-BR" sz="500" dirty="0" err="1">
                <a:latin typeface="Arial"/>
                <a:ea typeface="MS PGothic"/>
                <a:cs typeface="Arial"/>
              </a:rPr>
              <a:t>during</a:t>
            </a:r>
            <a:r>
              <a:rPr lang="pt-BR" sz="500" dirty="0">
                <a:latin typeface="Arial"/>
                <a:ea typeface="MS PGothic"/>
                <a:cs typeface="Arial"/>
              </a:rPr>
              <a:t> </a:t>
            </a:r>
            <a:r>
              <a:rPr lang="pt-BR" sz="500" dirty="0" err="1">
                <a:latin typeface="Arial"/>
                <a:ea typeface="MS PGothic"/>
                <a:cs typeface="Arial"/>
              </a:rPr>
              <a:t>lessons</a:t>
            </a:r>
            <a:r>
              <a:rPr lang="pt-BR" sz="500" dirty="0">
                <a:latin typeface="Arial"/>
                <a:ea typeface="MS PGothic"/>
                <a:cs typeface="Arial"/>
              </a:rPr>
              <a:t>, </a:t>
            </a:r>
            <a:r>
              <a:rPr lang="pt-BR" sz="500" dirty="0" err="1">
                <a:latin typeface="Arial"/>
                <a:ea typeface="MS PGothic"/>
                <a:cs typeface="Arial"/>
              </a:rPr>
              <a:t>regardless</a:t>
            </a:r>
            <a:r>
              <a:rPr lang="pt-BR" sz="500" dirty="0">
                <a:latin typeface="Arial"/>
                <a:ea typeface="MS PGothic"/>
                <a:cs typeface="Arial"/>
              </a:rPr>
              <a:t> </a:t>
            </a:r>
            <a:r>
              <a:rPr lang="pt-BR" sz="500" dirty="0" err="1">
                <a:latin typeface="Arial"/>
                <a:ea typeface="MS PGothic"/>
                <a:cs typeface="Arial"/>
              </a:rPr>
              <a:t>of</a:t>
            </a:r>
            <a:r>
              <a:rPr lang="pt-BR" sz="500" dirty="0">
                <a:latin typeface="Arial"/>
                <a:ea typeface="MS PGothic"/>
                <a:cs typeface="Arial"/>
              </a:rPr>
              <a:t> it </a:t>
            </a:r>
            <a:r>
              <a:rPr lang="pt-BR" sz="500" dirty="0" err="1">
                <a:latin typeface="Arial"/>
                <a:ea typeface="MS PGothic"/>
                <a:cs typeface="Arial"/>
              </a:rPr>
              <a:t>being</a:t>
            </a:r>
            <a:r>
              <a:rPr lang="pt-BR" sz="500" dirty="0">
                <a:latin typeface="Arial"/>
                <a:ea typeface="MS PGothic"/>
                <a:cs typeface="Arial"/>
              </a:rPr>
              <a:t> a tablet, laptop </a:t>
            </a:r>
            <a:r>
              <a:rPr lang="pt-BR" sz="500" dirty="0" err="1">
                <a:latin typeface="Arial"/>
                <a:ea typeface="MS PGothic"/>
                <a:cs typeface="Arial"/>
              </a:rPr>
              <a:t>or</a:t>
            </a:r>
            <a:r>
              <a:rPr lang="pt-BR" sz="500" dirty="0">
                <a:latin typeface="Arial"/>
                <a:ea typeface="MS PGothic"/>
                <a:cs typeface="Arial"/>
              </a:rPr>
              <a:t> </a:t>
            </a:r>
            <a:r>
              <a:rPr lang="pt-BR" sz="500" dirty="0" err="1">
                <a:latin typeface="Arial"/>
                <a:ea typeface="MS PGothic"/>
                <a:cs typeface="Arial"/>
              </a:rPr>
              <a:t>even</a:t>
            </a:r>
            <a:r>
              <a:rPr lang="pt-BR" sz="500" dirty="0">
                <a:latin typeface="Arial"/>
                <a:ea typeface="MS PGothic"/>
                <a:cs typeface="Arial"/>
              </a:rPr>
              <a:t> a smartphone. Each survey is associated with a URL, which can be inserted in any existing presentation, and allows teachers to keep the flow of </a:t>
            </a:r>
          </a:p>
        </p:txBody>
      </p:sp>
      <p:sp>
        <p:nvSpPr>
          <p:cNvPr id="13316" name="Text Box 27"/>
          <p:cNvSpPr txBox="1">
            <a:spLocks noChangeArrowheads="1"/>
          </p:cNvSpPr>
          <p:nvPr/>
        </p:nvSpPr>
        <p:spPr bwMode="auto">
          <a:xfrm>
            <a:off x="2571607" y="3936653"/>
            <a:ext cx="113999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r>
              <a:rPr lang="pt-BR" sz="500" dirty="0">
                <a:latin typeface="Arial" charset="0"/>
                <a:ea typeface="Arial" charset="0"/>
                <a:cs typeface="Arial" charset="0"/>
              </a:rPr>
              <a:t>to the same question, the system also allows the teacher to determine some evaluation criteria of the quizzes, such as the definition of the answer submitted by students that should be considered valid (the first or the last one submitted).</a:t>
            </a:r>
          </a:p>
          <a:p>
            <a:pPr>
              <a:spcBef>
                <a:spcPct val="50000"/>
              </a:spcBef>
            </a:pPr>
            <a:r>
              <a:rPr lang="pt-BR" altLang="en-US" sz="500" b="1" dirty="0">
                <a:solidFill>
                  <a:srgbClr val="0070C0"/>
                </a:solidFill>
                <a:latin typeface="Arial" panose="020B0604020202020204" pitchFamily="34" charset="0"/>
                <a:cs typeface="Arial" panose="020B0604020202020204" pitchFamily="34" charset="0"/>
              </a:rPr>
              <a:t>Students’ Authentication</a:t>
            </a:r>
            <a:endParaRPr lang="pt-BR" altLang="en-US" sz="500" dirty="0">
              <a:solidFill>
                <a:srgbClr val="0070C0"/>
              </a:solidFill>
              <a:latin typeface="Arial" panose="020B0604020202020204" pitchFamily="34" charset="0"/>
              <a:cs typeface="Arial" panose="020B0604020202020204" pitchFamily="34" charset="0"/>
            </a:endParaRPr>
          </a:p>
          <a:p>
            <a:r>
              <a:rPr lang="pt-BR" sz="500" dirty="0">
                <a:latin typeface="Arial" charset="0"/>
                <a:ea typeface="Arial" charset="0"/>
                <a:cs typeface="Arial" charset="0"/>
              </a:rPr>
              <a:t>The use of the students’ ID card as a form of authentication allows the attainment of a robust and reliable system, as evidenced by its multiple fields of application, and that is easy to use and has a low implementation cost, thus allowing a simple implementation of the system on a large scale.</a:t>
            </a:r>
            <a:endParaRPr lang="pt-BR" altLang="en-US" sz="500" b="1" dirty="0">
              <a:solidFill>
                <a:srgbClr val="0070C0"/>
              </a:solidFill>
              <a:latin typeface="Arial" panose="020B0604020202020204" pitchFamily="34" charset="0"/>
              <a:cs typeface="Arial" panose="020B0604020202020204" pitchFamily="34" charset="0"/>
            </a:endParaRPr>
          </a:p>
          <a:p>
            <a:pPr>
              <a:spcBef>
                <a:spcPct val="50000"/>
              </a:spcBef>
            </a:pPr>
            <a:r>
              <a:rPr lang="pt-BR" altLang="en-US" sz="500" b="1" dirty="0">
                <a:solidFill>
                  <a:srgbClr val="0070C0"/>
                </a:solidFill>
                <a:latin typeface="Arial" panose="020B0604020202020204" pitchFamily="34" charset="0"/>
                <a:cs typeface="Arial" panose="020B0604020202020204" pitchFamily="34" charset="0"/>
              </a:rPr>
              <a:t>Individual Terminals</a:t>
            </a:r>
            <a:endParaRPr lang="pt-BR" altLang="en-US" sz="500" dirty="0">
              <a:solidFill>
                <a:srgbClr val="0070C0"/>
              </a:solidFill>
              <a:latin typeface="Arial" panose="020B0604020202020204" pitchFamily="34" charset="0"/>
              <a:cs typeface="Arial" panose="020B0604020202020204" pitchFamily="34" charset="0"/>
            </a:endParaRPr>
          </a:p>
          <a:p>
            <a:r>
              <a:rPr lang="pt-BR" sz="500" dirty="0">
                <a:latin typeface="Arial" charset="0"/>
                <a:ea typeface="Arial" charset="0"/>
                <a:cs typeface="Arial" charset="0"/>
              </a:rPr>
              <a:t>The individual terminals used by the students are identified by the server through their MAC addresses. This methodology helps ensure that it is only possible to submit answers through devices properly identified and registered in the system, adding a layer of security to it. In addition, a terminal can only be used by one student</a:t>
            </a:r>
            <a:endParaRPr lang="pt-BR" altLang="en-US" sz="500" b="1" dirty="0">
              <a:solidFill>
                <a:srgbClr val="0070C0"/>
              </a:solidFill>
              <a:latin typeface="Arial" panose="020B0604020202020204" pitchFamily="34" charset="0"/>
              <a:cs typeface="Arial" panose="020B0604020202020204" pitchFamily="34" charset="0"/>
            </a:endParaRPr>
          </a:p>
        </p:txBody>
      </p:sp>
      <p:sp>
        <p:nvSpPr>
          <p:cNvPr id="13317" name="Text Box 28"/>
          <p:cNvSpPr txBox="1">
            <a:spLocks noChangeArrowheads="1"/>
          </p:cNvSpPr>
          <p:nvPr/>
        </p:nvSpPr>
        <p:spPr bwMode="auto">
          <a:xfrm>
            <a:off x="3812606" y="3936653"/>
            <a:ext cx="1160306"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r>
              <a:rPr lang="pt-BR" sz="500" dirty="0">
                <a:latin typeface="Arial" charset="0"/>
                <a:ea typeface="Arial" charset="0"/>
                <a:cs typeface="Arial" charset="0"/>
              </a:rPr>
              <a:t>during the duration of a question, which in association with the fact that the presence of the student’s ID card is necessary, ensures the correct authentication and identification of the participant. </a:t>
            </a:r>
          </a:p>
          <a:p>
            <a:r>
              <a:rPr lang="pt-BR" sz="500" dirty="0">
                <a:latin typeface="Arial" charset="0"/>
                <a:ea typeface="Arial" charset="0"/>
                <a:cs typeface="Arial" charset="0"/>
              </a:rPr>
              <a:t>The terminals have an easy to use card insertion system, and can be used with an ID card to answer authenticated questions, or without one in an anonymous survey scenario.</a:t>
            </a:r>
          </a:p>
          <a:p>
            <a:r>
              <a:rPr lang="pt-BR" sz="500" dirty="0">
                <a:latin typeface="Arial" charset="0"/>
                <a:ea typeface="Arial" charset="0"/>
                <a:cs typeface="Arial" charset="0"/>
              </a:rPr>
              <a:t>These devices are powered by a battery that can easily be recharged through a USB cable, and have a range of several days of use.</a:t>
            </a:r>
          </a:p>
          <a:p>
            <a:pPr>
              <a:lnSpc>
                <a:spcPct val="200000"/>
              </a:lnSpc>
            </a:pPr>
            <a:r>
              <a:rPr lang="pt-BR" altLang="en-US" sz="500" b="1" dirty="0">
                <a:solidFill>
                  <a:srgbClr val="0070C0"/>
                </a:solidFill>
                <a:latin typeface="Arial" panose="020B0604020202020204" pitchFamily="34" charset="0"/>
                <a:cs typeface="Arial" panose="020B0604020202020204" pitchFamily="34" charset="0"/>
              </a:rPr>
              <a:t>Conclusions </a:t>
            </a:r>
          </a:p>
          <a:p>
            <a:r>
              <a:rPr lang="pt-BR" sz="500" dirty="0">
                <a:latin typeface="Arial" charset="0"/>
                <a:ea typeface="Arial" charset="0"/>
                <a:cs typeface="Arial" charset="0"/>
              </a:rPr>
              <a:t>The CLASSQUIZ system allows the creation of small moments of evaluation and inquiry during classes, without disrupting their flow. </a:t>
            </a:r>
          </a:p>
          <a:p>
            <a:r>
              <a:rPr lang="pt-BR" sz="500" dirty="0">
                <a:latin typeface="Arial" charset="0"/>
                <a:ea typeface="Arial" charset="0"/>
                <a:cs typeface="Arial" charset="0"/>
              </a:rPr>
              <a:t>The implementation of this system can result in an increase in the level of attention of the students, since they may be subject, at all times, to participate in small quizzes and inquiries about the subject matter. </a:t>
            </a:r>
          </a:p>
          <a:p>
            <a:r>
              <a:rPr lang="pt-BR" sz="500" dirty="0">
                <a:latin typeface="Arial" charset="0"/>
                <a:ea typeface="Arial" charset="0"/>
                <a:cs typeface="Arial" charset="0"/>
              </a:rPr>
              <a:t>The system can either be used as a way to stimulate student’s interest in the subject exposed, or as a form of auxiliary evaluation, and may lead to the creation of new evaluation models for curricular units. However, if not dosed correctly, it may cause an adverse effect, resulting in the burnout of the students’ attention.</a:t>
            </a:r>
            <a:endParaRPr lang="pt-BR" sz="500" u="sng" dirty="0">
              <a:latin typeface="Arial" charset="0"/>
              <a:ea typeface="Arial" charset="0"/>
              <a:cs typeface="Arial" charset="0"/>
            </a:endParaRPr>
          </a:p>
          <a:p>
            <a:r>
              <a:rPr lang="pt-BR" altLang="en-US" sz="500" dirty="0">
                <a:latin typeface="Arial" charset="0"/>
                <a:cs typeface="Arial" charset="0"/>
              </a:rPr>
              <a:t>Still, the system presents itself as a new and dynamic model of interaction between students and teachers, with potential for excellent results in terms of students’ academic achievement.</a:t>
            </a:r>
            <a:endParaRPr lang="pt-BR" altLang="en-US" sz="500" dirty="0">
              <a:latin typeface="Arial" panose="020B0604020202020204" pitchFamily="34" charset="0"/>
              <a:cs typeface="Arial" panose="020B0604020202020204" pitchFamily="34" charset="0"/>
            </a:endParaRPr>
          </a:p>
          <a:p>
            <a:endParaRPr lang="pt-BR" altLang="en-US" sz="500" b="1" dirty="0">
              <a:solidFill>
                <a:srgbClr val="DE6745"/>
              </a:solidFill>
              <a:latin typeface="Arial" panose="020B0604020202020204" pitchFamily="34" charset="0"/>
              <a:cs typeface="Arial" panose="020B0604020202020204" pitchFamily="34" charset="0"/>
            </a:endParaRPr>
          </a:p>
          <a:p>
            <a:endParaRPr lang="pt-BR" altLang="en-US" sz="500" b="1" dirty="0">
              <a:solidFill>
                <a:srgbClr val="DE6745"/>
              </a:solidFill>
              <a:latin typeface="Arial" panose="020B0604020202020204" pitchFamily="34" charset="0"/>
              <a:cs typeface="Arial" panose="020B0604020202020204" pitchFamily="34" charset="0"/>
            </a:endParaRPr>
          </a:p>
        </p:txBody>
      </p:sp>
      <p:sp>
        <p:nvSpPr>
          <p:cNvPr id="13319" name="Text Box 30"/>
          <p:cNvSpPr txBox="1">
            <a:spLocks noChangeArrowheads="1"/>
          </p:cNvSpPr>
          <p:nvPr/>
        </p:nvSpPr>
        <p:spPr bwMode="auto">
          <a:xfrm>
            <a:off x="2571751" y="3790693"/>
            <a:ext cx="2380989"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r>
              <a:rPr lang="pt-BR" altLang="en-US" sz="400" b="1" dirty="0">
                <a:solidFill>
                  <a:schemeClr val="bg2"/>
                </a:solidFill>
                <a:latin typeface="Arial" panose="020B0604020202020204" pitchFamily="34" charset="0"/>
                <a:cs typeface="Arial" panose="020B0604020202020204" pitchFamily="34" charset="0"/>
              </a:rPr>
              <a:t>Fig.2 </a:t>
            </a:r>
            <a:r>
              <a:rPr lang="pt-BR" altLang="en-US" sz="400" dirty="0">
                <a:solidFill>
                  <a:schemeClr val="bg2"/>
                </a:solidFill>
                <a:latin typeface="Arial" panose="020B0604020202020204" pitchFamily="34" charset="0"/>
                <a:cs typeface="Arial" panose="020B0604020202020204" pitchFamily="34" charset="0"/>
              </a:rPr>
              <a:t>Web application’s data hierarchy.</a:t>
            </a:r>
          </a:p>
        </p:txBody>
      </p:sp>
      <p:sp>
        <p:nvSpPr>
          <p:cNvPr id="13321" name="Text Box 25"/>
          <p:cNvSpPr txBox="1">
            <a:spLocks noChangeArrowheads="1"/>
          </p:cNvSpPr>
          <p:nvPr/>
        </p:nvSpPr>
        <p:spPr bwMode="auto">
          <a:xfrm>
            <a:off x="2595889" y="7214745"/>
            <a:ext cx="113999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spcBef>
                <a:spcPct val="50000"/>
              </a:spcBef>
            </a:pPr>
            <a:r>
              <a:rPr lang="pt-BR" altLang="en-US" sz="400" b="1" dirty="0">
                <a:solidFill>
                  <a:schemeClr val="bg2"/>
                </a:solidFill>
                <a:latin typeface="Arial" panose="020B0604020202020204" pitchFamily="34" charset="0"/>
                <a:cs typeface="Arial" panose="020B0604020202020204" pitchFamily="34" charset="0"/>
              </a:rPr>
              <a:t>Fig.3 </a:t>
            </a:r>
            <a:r>
              <a:rPr lang="pt-BR" altLang="en-US" sz="400" dirty="0">
                <a:solidFill>
                  <a:schemeClr val="bg2"/>
                </a:solidFill>
                <a:latin typeface="Arial" panose="020B0604020202020204" pitchFamily="34" charset="0"/>
                <a:cs typeface="Arial" panose="020B0604020202020204" pitchFamily="34" charset="0"/>
              </a:rPr>
              <a:t>Individual terminal.</a:t>
            </a:r>
          </a:p>
        </p:txBody>
      </p:sp>
      <p:sp>
        <p:nvSpPr>
          <p:cNvPr id="15" name="TextBox 14"/>
          <p:cNvSpPr txBox="1"/>
          <p:nvPr/>
        </p:nvSpPr>
        <p:spPr>
          <a:xfrm>
            <a:off x="145408" y="1331640"/>
            <a:ext cx="4827504" cy="365806"/>
          </a:xfrm>
          <a:prstGeom prst="rect">
            <a:avLst/>
          </a:prstGeom>
          <a:noFill/>
        </p:spPr>
        <p:txBody>
          <a:bodyPr wrap="square" lIns="0" tIns="0" rIns="0" bIns="0" anchor="t">
            <a:spAutoFit/>
          </a:bodyPr>
          <a:lstStyle/>
          <a:p>
            <a:pPr>
              <a:lnSpc>
                <a:spcPts val="1480"/>
              </a:lnSpc>
              <a:defRPr/>
            </a:pPr>
            <a:r>
              <a:rPr lang="en-US" sz="1400" b="1" kern="9000" dirty="0">
                <a:solidFill>
                  <a:srgbClr val="E8AD4A"/>
                </a:solidFill>
                <a:latin typeface="Arial"/>
                <a:ea typeface="ＭＳ Ｐゴシック"/>
                <a:cs typeface="Arial"/>
              </a:rPr>
              <a:t>CLASSQUIZ</a:t>
            </a:r>
            <a:endParaRPr lang="en-US" sz="500" b="1" kern="9000" dirty="0">
              <a:solidFill>
                <a:srgbClr val="0055B8"/>
              </a:solidFill>
              <a:latin typeface="Arial"/>
              <a:ea typeface="ＭＳ Ｐゴシック" charset="0"/>
              <a:cs typeface="Arial"/>
            </a:endParaRPr>
          </a:p>
          <a:p>
            <a:pPr>
              <a:lnSpc>
                <a:spcPts val="1480"/>
              </a:lnSpc>
              <a:defRPr/>
            </a:pPr>
            <a:r>
              <a:rPr lang="en-US" sz="1000" i="1" kern="9000" dirty="0">
                <a:solidFill>
                  <a:srgbClr val="0070C0"/>
                </a:solidFill>
                <a:latin typeface="Arial"/>
                <a:ea typeface="ＭＳ Ｐゴシック"/>
                <a:cs typeface="Arial"/>
              </a:rPr>
              <a:t>Secure and integrated real-time assessment and surveying in large scale classroom</a:t>
            </a:r>
            <a:endParaRPr lang="pt-BR" altLang="en-US" sz="500" b="1" dirty="0">
              <a:solidFill>
                <a:srgbClr val="FF6718"/>
              </a:solidFill>
              <a:latin typeface="Arial"/>
              <a:cs typeface="Arial"/>
            </a:endParaRPr>
          </a:p>
        </p:txBody>
      </p:sp>
      <p:sp>
        <p:nvSpPr>
          <p:cNvPr id="13323" name="TextBox 4"/>
          <p:cNvSpPr txBox="1">
            <a:spLocks noChangeArrowheads="1"/>
          </p:cNvSpPr>
          <p:nvPr/>
        </p:nvSpPr>
        <p:spPr bwMode="auto">
          <a:xfrm>
            <a:off x="145408" y="1820778"/>
            <a:ext cx="3152938" cy="19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nSpc>
                <a:spcPct val="110000"/>
              </a:lnSpc>
            </a:pPr>
            <a:r>
              <a:rPr lang="en-US" altLang="en-US" sz="600" b="1" dirty="0">
                <a:latin typeface="Arial"/>
                <a:ea typeface="MS PGothic"/>
                <a:cs typeface="Arial"/>
              </a:rPr>
              <a:t>João Moreira, </a:t>
            </a:r>
            <a:r>
              <a:rPr lang="en-US" altLang="en-US" sz="600" b="1" dirty="0" err="1">
                <a:latin typeface="Arial"/>
                <a:ea typeface="MS PGothic"/>
                <a:cs typeface="Arial"/>
              </a:rPr>
              <a:t>Vítor</a:t>
            </a:r>
            <a:r>
              <a:rPr lang="en-US" altLang="en-US" sz="600" b="1" dirty="0">
                <a:latin typeface="Arial"/>
                <a:ea typeface="MS PGothic"/>
                <a:cs typeface="Arial"/>
              </a:rPr>
              <a:t> Santos</a:t>
            </a:r>
            <a:endParaRPr lang="en-US" altLang="en-US" sz="500" b="1" dirty="0">
              <a:latin typeface="Arial"/>
              <a:cs typeface="Arial"/>
            </a:endParaRPr>
          </a:p>
          <a:p>
            <a:pPr>
              <a:lnSpc>
                <a:spcPct val="110000"/>
              </a:lnSpc>
            </a:pPr>
            <a:r>
              <a:rPr lang="en-US" altLang="en-US" sz="600" dirty="0" err="1">
                <a:latin typeface="Arial"/>
                <a:ea typeface="MS PGothic"/>
                <a:cs typeface="Arial"/>
              </a:rPr>
              <a:t>Departamento</a:t>
            </a:r>
            <a:r>
              <a:rPr lang="en-US" altLang="en-US" sz="600" dirty="0">
                <a:latin typeface="Arial"/>
                <a:ea typeface="MS PGothic"/>
                <a:cs typeface="Arial"/>
              </a:rPr>
              <a:t> de </a:t>
            </a:r>
            <a:r>
              <a:rPr lang="en-US" altLang="en-US" sz="600" dirty="0" err="1">
                <a:latin typeface="Arial"/>
                <a:ea typeface="MS PGothic"/>
                <a:cs typeface="Arial"/>
              </a:rPr>
              <a:t>Engenharia</a:t>
            </a:r>
            <a:r>
              <a:rPr lang="en-US" altLang="en-US" sz="600" dirty="0">
                <a:latin typeface="Arial"/>
                <a:ea typeface="MS PGothic"/>
                <a:cs typeface="Arial"/>
              </a:rPr>
              <a:t> </a:t>
            </a:r>
            <a:r>
              <a:rPr lang="en-US" altLang="en-US" sz="600" dirty="0" err="1">
                <a:latin typeface="Arial"/>
                <a:ea typeface="MS PGothic"/>
                <a:cs typeface="Arial"/>
              </a:rPr>
              <a:t>Mecânica</a:t>
            </a:r>
            <a:r>
              <a:rPr lang="en-US" altLang="en-US" sz="600" dirty="0">
                <a:latin typeface="Arial"/>
                <a:ea typeface="MS PGothic"/>
                <a:cs typeface="Arial"/>
              </a:rPr>
              <a:t>, </a:t>
            </a:r>
            <a:r>
              <a:rPr lang="en-US" altLang="en-US" sz="600" dirty="0" err="1">
                <a:latin typeface="Arial"/>
                <a:ea typeface="MS PGothic"/>
                <a:cs typeface="Arial"/>
              </a:rPr>
              <a:t>Universidade</a:t>
            </a:r>
            <a:r>
              <a:rPr lang="en-US" altLang="en-US" sz="600" dirty="0">
                <a:latin typeface="Arial"/>
                <a:ea typeface="MS PGothic"/>
                <a:cs typeface="Arial"/>
              </a:rPr>
              <a:t> de Aveiro </a:t>
            </a:r>
            <a:endParaRPr lang="pt-BR" altLang="en-US" sz="500" b="1" dirty="0">
              <a:solidFill>
                <a:srgbClr val="FF6718"/>
              </a:solidFill>
              <a:latin typeface="Arial"/>
              <a:cs typeface="Arial"/>
            </a:endParaRPr>
          </a:p>
        </p:txBody>
      </p:sp>
      <p:sp>
        <p:nvSpPr>
          <p:cNvPr id="18" name="TextBox 17"/>
          <p:cNvSpPr txBox="1"/>
          <p:nvPr/>
        </p:nvSpPr>
        <p:spPr>
          <a:xfrm>
            <a:off x="51470" y="7387896"/>
            <a:ext cx="2238008" cy="1938992"/>
          </a:xfrm>
          <a:prstGeom prst="rect">
            <a:avLst/>
          </a:prstGeom>
          <a:noFill/>
        </p:spPr>
        <p:txBody>
          <a:bodyPr wrap="square" rtlCol="0">
            <a:spAutoFit/>
          </a:bodyPr>
          <a:lstStyle/>
          <a:p>
            <a:r>
              <a:rPr lang="en-US" sz="12000" b="1" dirty="0">
                <a:solidFill>
                  <a:srgbClr val="0070C0"/>
                </a:solidFill>
                <a:latin typeface="Arial Black" charset="0"/>
                <a:ea typeface="Arial Black" charset="0"/>
                <a:cs typeface="Arial Black" charset="0"/>
              </a:rPr>
              <a:t>00</a:t>
            </a:r>
          </a:p>
        </p:txBody>
      </p:sp>
      <p:sp>
        <p:nvSpPr>
          <p:cNvPr id="19" name="TextBox 4"/>
          <p:cNvSpPr txBox="1">
            <a:spLocks noChangeArrowheads="1"/>
          </p:cNvSpPr>
          <p:nvPr/>
        </p:nvSpPr>
        <p:spPr bwMode="auto">
          <a:xfrm>
            <a:off x="2549517" y="7694758"/>
            <a:ext cx="2380990" cy="127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nSpc>
                <a:spcPct val="110000"/>
              </a:lnSpc>
            </a:pPr>
            <a:r>
              <a:rPr lang="en-US" altLang="en-US" sz="1000" b="1" dirty="0" err="1">
                <a:solidFill>
                  <a:srgbClr val="0070C0"/>
                </a:solidFill>
                <a:latin typeface="Arial" panose="020B0604020202020204" pitchFamily="34" charset="0"/>
                <a:cs typeface="Arial" panose="020B0604020202020204" pitchFamily="34" charset="0"/>
              </a:rPr>
              <a:t>Não</a:t>
            </a:r>
            <a:r>
              <a:rPr lang="en-US" altLang="en-US" sz="1000" b="1" dirty="0">
                <a:solidFill>
                  <a:srgbClr val="0070C0"/>
                </a:solidFill>
                <a:latin typeface="Arial" panose="020B0604020202020204" pitchFamily="34" charset="0"/>
                <a:cs typeface="Arial" panose="020B0604020202020204" pitchFamily="34" charset="0"/>
              </a:rPr>
              <a:t> </a:t>
            </a:r>
            <a:r>
              <a:rPr lang="en-US" altLang="en-US" sz="1000" b="1" dirty="0" err="1">
                <a:solidFill>
                  <a:srgbClr val="0070C0"/>
                </a:solidFill>
                <a:latin typeface="Arial" panose="020B0604020202020204" pitchFamily="34" charset="0"/>
                <a:cs typeface="Arial" panose="020B0604020202020204" pitchFamily="34" charset="0"/>
              </a:rPr>
              <a:t>preencher</a:t>
            </a:r>
            <a:r>
              <a:rPr lang="en-US" altLang="en-US" sz="1000" b="1" dirty="0">
                <a:solidFill>
                  <a:srgbClr val="0070C0"/>
                </a:solidFill>
                <a:latin typeface="Arial" panose="020B0604020202020204" pitchFamily="34" charset="0"/>
                <a:cs typeface="Arial" panose="020B0604020202020204" pitchFamily="34" charset="0"/>
              </a:rPr>
              <a:t> </a:t>
            </a:r>
            <a:r>
              <a:rPr lang="en-US" altLang="en-US" sz="1000" b="1" dirty="0" err="1">
                <a:solidFill>
                  <a:srgbClr val="0070C0"/>
                </a:solidFill>
                <a:latin typeface="Arial" panose="020B0604020202020204" pitchFamily="34" charset="0"/>
                <a:cs typeface="Arial" panose="020B0604020202020204" pitchFamily="34" charset="0"/>
              </a:rPr>
              <a:t>este</a:t>
            </a:r>
            <a:r>
              <a:rPr lang="en-US" altLang="en-US" sz="1000" b="1" dirty="0">
                <a:solidFill>
                  <a:srgbClr val="0070C0"/>
                </a:solidFill>
                <a:latin typeface="Arial" panose="020B0604020202020204" pitchFamily="34" charset="0"/>
                <a:cs typeface="Arial" panose="020B0604020202020204" pitchFamily="34" charset="0"/>
              </a:rPr>
              <a:t> </a:t>
            </a:r>
            <a:r>
              <a:rPr lang="en-US" altLang="en-US" sz="1000" b="1" dirty="0" err="1">
                <a:solidFill>
                  <a:srgbClr val="0070C0"/>
                </a:solidFill>
                <a:latin typeface="Arial" panose="020B0604020202020204" pitchFamily="34" charset="0"/>
                <a:cs typeface="Arial" panose="020B0604020202020204" pitchFamily="34" charset="0"/>
              </a:rPr>
              <a:t>espaço</a:t>
            </a:r>
            <a:endParaRPr lang="en-US" altLang="en-US" sz="400" b="1" dirty="0">
              <a:latin typeface="Arial" panose="020B0604020202020204" pitchFamily="34" charset="0"/>
              <a:cs typeface="Arial" panose="020B0604020202020204" pitchFamily="34" charset="0"/>
            </a:endParaRPr>
          </a:p>
          <a:p>
            <a:pPr>
              <a:lnSpc>
                <a:spcPct val="110000"/>
              </a:lnSpc>
            </a:pP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endParaRPr lang="en-US" altLang="en-US" sz="400" b="1" dirty="0">
              <a:latin typeface="Arial" panose="020B0604020202020204" pitchFamily="34" charset="0"/>
              <a:cs typeface="Arial" panose="020B0604020202020204" pitchFamily="34" charset="0"/>
            </a:endParaRPr>
          </a:p>
          <a:p>
            <a:pPr>
              <a:lnSpc>
                <a:spcPct val="110000"/>
              </a:lnSpc>
              <a:spcAft>
                <a:spcPts val="200"/>
              </a:spcAft>
            </a:pPr>
            <a:r>
              <a:rPr lang="pt-PT" altLang="en-US" sz="400" dirty="0">
                <a:latin typeface="Arial" panose="020B0604020202020204" pitchFamily="34" charset="0"/>
                <a:cs typeface="Arial" panose="020B0604020202020204" pitchFamily="34" charset="0"/>
              </a:rPr>
              <a:t>Autor Autor Autor Autor Autor Autor Autor Autor Autor</a:t>
            </a:r>
            <a:endParaRPr lang="pt-BR" altLang="en-US" sz="400" b="1" dirty="0">
              <a:solidFill>
                <a:srgbClr val="FF6718"/>
              </a:solidFill>
              <a:latin typeface="Arial" panose="020B0604020202020204" pitchFamily="34" charset="0"/>
              <a:cs typeface="Arial" panose="020B0604020202020204" pitchFamily="34" charset="0"/>
            </a:endParaRPr>
          </a:p>
          <a:p>
            <a:pPr>
              <a:lnSpc>
                <a:spcPct val="110000"/>
              </a:lnSpc>
            </a:pP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endParaRPr lang="en-US" altLang="en-US" sz="400" b="1" dirty="0">
              <a:latin typeface="Arial" panose="020B0604020202020204" pitchFamily="34" charset="0"/>
              <a:cs typeface="Arial" panose="020B0604020202020204" pitchFamily="34" charset="0"/>
            </a:endParaRPr>
          </a:p>
          <a:p>
            <a:pPr>
              <a:lnSpc>
                <a:spcPct val="110000"/>
              </a:lnSpc>
              <a:spcAft>
                <a:spcPts val="200"/>
              </a:spcAft>
            </a:pPr>
            <a:r>
              <a:rPr lang="pt-PT" altLang="en-US" sz="400" dirty="0">
                <a:latin typeface="Arial" panose="020B0604020202020204" pitchFamily="34" charset="0"/>
                <a:cs typeface="Arial" panose="020B0604020202020204" pitchFamily="34" charset="0"/>
              </a:rPr>
              <a:t>Autor Autor Autor Autor Autor Autor Autor Autor Autor</a:t>
            </a:r>
            <a:endParaRPr lang="pt-BR" altLang="en-US" sz="400" b="1" dirty="0">
              <a:solidFill>
                <a:srgbClr val="FF6718"/>
              </a:solidFill>
              <a:latin typeface="Arial" panose="020B0604020202020204" pitchFamily="34" charset="0"/>
              <a:cs typeface="Arial" panose="020B0604020202020204" pitchFamily="34" charset="0"/>
            </a:endParaRPr>
          </a:p>
          <a:p>
            <a:pPr>
              <a:lnSpc>
                <a:spcPct val="110000"/>
              </a:lnSpc>
            </a:pP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endParaRPr lang="en-US" altLang="en-US" sz="400" b="1" dirty="0">
              <a:latin typeface="Arial" panose="020B0604020202020204" pitchFamily="34" charset="0"/>
              <a:cs typeface="Arial" panose="020B0604020202020204" pitchFamily="34" charset="0"/>
            </a:endParaRPr>
          </a:p>
          <a:p>
            <a:pPr>
              <a:lnSpc>
                <a:spcPct val="110000"/>
              </a:lnSpc>
              <a:spcAft>
                <a:spcPts val="200"/>
              </a:spcAft>
            </a:pPr>
            <a:r>
              <a:rPr lang="pt-PT" altLang="en-US" sz="400" dirty="0">
                <a:latin typeface="Arial" panose="020B0604020202020204" pitchFamily="34" charset="0"/>
                <a:cs typeface="Arial" panose="020B0604020202020204" pitchFamily="34" charset="0"/>
              </a:rPr>
              <a:t>Autor Autor Autor Autor Autor Autor Autor Autor Autor</a:t>
            </a:r>
            <a:endParaRPr lang="pt-BR" altLang="en-US" sz="400" b="1" dirty="0">
              <a:solidFill>
                <a:srgbClr val="FF6718"/>
              </a:solidFill>
              <a:latin typeface="Arial" panose="020B0604020202020204" pitchFamily="34" charset="0"/>
              <a:cs typeface="Arial" panose="020B0604020202020204" pitchFamily="34" charset="0"/>
            </a:endParaRPr>
          </a:p>
          <a:p>
            <a:pPr>
              <a:lnSpc>
                <a:spcPct val="110000"/>
              </a:lnSpc>
            </a:pP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endParaRPr lang="en-US" altLang="en-US" sz="400" b="1" dirty="0">
              <a:latin typeface="Arial" panose="020B0604020202020204" pitchFamily="34" charset="0"/>
              <a:cs typeface="Arial" panose="020B0604020202020204" pitchFamily="34" charset="0"/>
            </a:endParaRPr>
          </a:p>
          <a:p>
            <a:pPr>
              <a:lnSpc>
                <a:spcPct val="110000"/>
              </a:lnSpc>
              <a:spcAft>
                <a:spcPts val="200"/>
              </a:spcAft>
            </a:pPr>
            <a:r>
              <a:rPr lang="pt-PT" altLang="en-US" sz="400" dirty="0">
                <a:latin typeface="Arial" panose="020B0604020202020204" pitchFamily="34" charset="0"/>
                <a:cs typeface="Arial" panose="020B0604020202020204" pitchFamily="34" charset="0"/>
              </a:rPr>
              <a:t>Autor Autor Autor Autor Autor Autor Autor Autor Autor</a:t>
            </a:r>
            <a:endParaRPr lang="pt-BR" altLang="en-US" sz="400" b="1" dirty="0">
              <a:solidFill>
                <a:srgbClr val="FF6718"/>
              </a:solidFill>
              <a:latin typeface="Arial" panose="020B0604020202020204" pitchFamily="34" charset="0"/>
              <a:cs typeface="Arial" panose="020B0604020202020204" pitchFamily="34" charset="0"/>
            </a:endParaRPr>
          </a:p>
          <a:p>
            <a:pPr>
              <a:lnSpc>
                <a:spcPct val="110000"/>
              </a:lnSpc>
            </a:pP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endParaRPr lang="en-US" altLang="en-US" sz="400" b="1" dirty="0">
              <a:latin typeface="Arial" panose="020B0604020202020204" pitchFamily="34" charset="0"/>
              <a:cs typeface="Arial" panose="020B0604020202020204" pitchFamily="34" charset="0"/>
            </a:endParaRPr>
          </a:p>
          <a:p>
            <a:pPr>
              <a:lnSpc>
                <a:spcPct val="110000"/>
              </a:lnSpc>
              <a:spcAft>
                <a:spcPts val="200"/>
              </a:spcAft>
            </a:pPr>
            <a:r>
              <a:rPr lang="pt-PT" altLang="en-US" sz="400" dirty="0">
                <a:latin typeface="Arial" panose="020B0604020202020204" pitchFamily="34" charset="0"/>
                <a:cs typeface="Arial" panose="020B0604020202020204" pitchFamily="34" charset="0"/>
              </a:rPr>
              <a:t>Autor Autor Autor Autor Autor Autor Autor Autor Autor</a:t>
            </a:r>
            <a:endParaRPr lang="pt-BR" altLang="en-US" sz="400" b="1" dirty="0">
              <a:solidFill>
                <a:srgbClr val="FF6718"/>
              </a:solidFill>
              <a:latin typeface="Arial" panose="020B0604020202020204" pitchFamily="34" charset="0"/>
              <a:cs typeface="Arial" panose="020B0604020202020204" pitchFamily="34" charset="0"/>
            </a:endParaRPr>
          </a:p>
          <a:p>
            <a:pPr>
              <a:lnSpc>
                <a:spcPct val="110000"/>
              </a:lnSpc>
            </a:pP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endParaRPr lang="en-US" altLang="en-US" sz="400" b="1" dirty="0">
              <a:latin typeface="Arial" panose="020B0604020202020204" pitchFamily="34" charset="0"/>
              <a:cs typeface="Arial" panose="020B0604020202020204" pitchFamily="34" charset="0"/>
            </a:endParaRPr>
          </a:p>
          <a:p>
            <a:pPr>
              <a:lnSpc>
                <a:spcPct val="110000"/>
              </a:lnSpc>
              <a:spcAft>
                <a:spcPts val="200"/>
              </a:spcAft>
            </a:pPr>
            <a:r>
              <a:rPr lang="pt-PT" altLang="en-US" sz="400" dirty="0">
                <a:latin typeface="Arial" panose="020B0604020202020204" pitchFamily="34" charset="0"/>
                <a:cs typeface="Arial" panose="020B0604020202020204" pitchFamily="34" charset="0"/>
              </a:rPr>
              <a:t>Autor Autor Autor Autor Autor Autor Autor Autor Autor</a:t>
            </a:r>
            <a:endParaRPr lang="pt-BR" altLang="en-US" sz="400" b="1" dirty="0">
              <a:solidFill>
                <a:srgbClr val="FF6718"/>
              </a:solidFill>
              <a:latin typeface="Arial" panose="020B0604020202020204" pitchFamily="34" charset="0"/>
              <a:cs typeface="Arial" panose="020B0604020202020204" pitchFamily="34" charset="0"/>
            </a:endParaRPr>
          </a:p>
          <a:p>
            <a:pPr>
              <a:lnSpc>
                <a:spcPct val="110000"/>
              </a:lnSpc>
            </a:pP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r>
              <a:rPr lang="en-US" altLang="en-US" sz="400" b="1" dirty="0">
                <a:latin typeface="Arial" panose="020B0604020202020204" pitchFamily="34" charset="0"/>
                <a:cs typeface="Arial" panose="020B0604020202020204" pitchFamily="34" charset="0"/>
              </a:rPr>
              <a:t> </a:t>
            </a:r>
            <a:r>
              <a:rPr lang="en-US" altLang="en-US" sz="400" b="1" dirty="0" err="1">
                <a:latin typeface="Arial" panose="020B0604020202020204" pitchFamily="34" charset="0"/>
                <a:cs typeface="Arial" panose="020B0604020202020204" pitchFamily="34" charset="0"/>
              </a:rPr>
              <a:t>Título</a:t>
            </a:r>
            <a:endParaRPr lang="en-US" altLang="en-US" sz="400" b="1" dirty="0">
              <a:latin typeface="Arial" panose="020B0604020202020204" pitchFamily="34" charset="0"/>
              <a:cs typeface="Arial" panose="020B0604020202020204" pitchFamily="34" charset="0"/>
            </a:endParaRPr>
          </a:p>
          <a:p>
            <a:pPr>
              <a:lnSpc>
                <a:spcPct val="110000"/>
              </a:lnSpc>
              <a:spcAft>
                <a:spcPts val="200"/>
              </a:spcAft>
            </a:pPr>
            <a:r>
              <a:rPr lang="pt-PT" altLang="en-US" sz="400" dirty="0">
                <a:latin typeface="Arial" panose="020B0604020202020204" pitchFamily="34" charset="0"/>
                <a:cs typeface="Arial" panose="020B0604020202020204" pitchFamily="34" charset="0"/>
              </a:rPr>
              <a:t>Autor Autor Autor Autor Autor Autor Autor Autor Autor</a:t>
            </a:r>
            <a:endParaRPr lang="pt-BR" altLang="en-US" sz="400" b="1" dirty="0">
              <a:solidFill>
                <a:srgbClr val="FF6718"/>
              </a:solidFill>
              <a:latin typeface="Arial" panose="020B0604020202020204" pitchFamily="34" charset="0"/>
              <a:cs typeface="Arial" panose="020B0604020202020204" pitchFamily="34" charset="0"/>
            </a:endParaRPr>
          </a:p>
        </p:txBody>
      </p:sp>
      <p:sp>
        <p:nvSpPr>
          <p:cNvPr id="20" name="Triangle 19"/>
          <p:cNvSpPr/>
          <p:nvPr/>
        </p:nvSpPr>
        <p:spPr bwMode="auto">
          <a:xfrm rot="5400000">
            <a:off x="2427734" y="7704277"/>
            <a:ext cx="143873" cy="72008"/>
          </a:xfrm>
          <a:prstGeom prst="triangle">
            <a:avLst/>
          </a:prstGeom>
          <a:solidFill>
            <a:srgbClr val="E8AD4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7" name="Text Box 30">
            <a:extLst>
              <a:ext uri="{FF2B5EF4-FFF2-40B4-BE49-F238E27FC236}">
                <a16:creationId xmlns:a16="http://schemas.microsoft.com/office/drawing/2014/main" id="{4FA4566D-D8E5-42BA-A52A-B6676EDD36FF}"/>
              </a:ext>
            </a:extLst>
          </p:cNvPr>
          <p:cNvSpPr txBox="1">
            <a:spLocks noChangeArrowheads="1"/>
          </p:cNvSpPr>
          <p:nvPr/>
        </p:nvSpPr>
        <p:spPr bwMode="auto">
          <a:xfrm>
            <a:off x="138173" y="7221355"/>
            <a:ext cx="2380989"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r>
              <a:rPr lang="pt-BR" altLang="en-US" sz="400" b="1" dirty="0">
                <a:solidFill>
                  <a:schemeClr val="bg2"/>
                </a:solidFill>
                <a:latin typeface="Arial" panose="020B0604020202020204" pitchFamily="34" charset="0"/>
                <a:cs typeface="Arial" panose="020B0604020202020204" pitchFamily="34" charset="0"/>
              </a:rPr>
              <a:t>Fig.1 </a:t>
            </a:r>
            <a:r>
              <a:rPr lang="pt-BR" altLang="en-US" sz="400" dirty="0">
                <a:solidFill>
                  <a:schemeClr val="bg2"/>
                </a:solidFill>
                <a:latin typeface="Arial" panose="020B0604020202020204" pitchFamily="34" charset="0"/>
                <a:cs typeface="Arial" panose="020B0604020202020204" pitchFamily="34" charset="0"/>
              </a:rPr>
              <a:t>System infrastructure.</a:t>
            </a:r>
          </a:p>
        </p:txBody>
      </p:sp>
      <p:pic>
        <p:nvPicPr>
          <p:cNvPr id="5" name="Imagem 4" descr="Uma imagem com eletrónica&#10;&#10;Descrição gerada automaticamente">
            <a:extLst>
              <a:ext uri="{FF2B5EF4-FFF2-40B4-BE49-F238E27FC236}">
                <a16:creationId xmlns:a16="http://schemas.microsoft.com/office/drawing/2014/main" id="{E4F04E05-C01F-4211-AF8E-5B2A0C16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731" y="6228184"/>
            <a:ext cx="1160306" cy="874234"/>
          </a:xfrm>
          <a:prstGeom prst="rect">
            <a:avLst/>
          </a:prstGeom>
        </p:spPr>
      </p:pic>
      <p:pic>
        <p:nvPicPr>
          <p:cNvPr id="13" name="Imagem 12" descr="Uma imagem com captura de ecrã, texto&#10;&#10;Descrição gerada automaticamente">
            <a:extLst>
              <a:ext uri="{FF2B5EF4-FFF2-40B4-BE49-F238E27FC236}">
                <a16:creationId xmlns:a16="http://schemas.microsoft.com/office/drawing/2014/main" id="{6D2103B5-337F-4F8F-8177-17457A384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6855" y="2267744"/>
            <a:ext cx="2418705" cy="1524653"/>
          </a:xfrm>
          <a:prstGeom prst="rect">
            <a:avLst/>
          </a:prstGeom>
        </p:spPr>
      </p:pic>
      <p:pic>
        <p:nvPicPr>
          <p:cNvPr id="3" name="Imagem 2">
            <a:extLst>
              <a:ext uri="{FF2B5EF4-FFF2-40B4-BE49-F238E27FC236}">
                <a16:creationId xmlns:a16="http://schemas.microsoft.com/office/drawing/2014/main" id="{42D8F8AB-5B96-4495-84DC-995823FAED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335" y="5868144"/>
            <a:ext cx="2375953" cy="1335430"/>
          </a:xfrm>
          <a:prstGeom prst="rect">
            <a:avLst/>
          </a:prstGeom>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1758</TotalTime>
  <Words>852</Words>
  <Application>Microsoft Office PowerPoint</Application>
  <PresentationFormat>Apresentação no Ecrã (16:9)</PresentationFormat>
  <Paragraphs>53</Paragraphs>
  <Slides>1</Slides>
  <Notes>1</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1</vt:i4>
      </vt:variant>
    </vt:vector>
  </HeadingPairs>
  <TitlesOfParts>
    <vt:vector size="6" baseType="lpstr">
      <vt:lpstr>Arial</vt:lpstr>
      <vt:lpstr>Arial Black</vt:lpstr>
      <vt:lpstr>Calibri</vt:lpstr>
      <vt:lpstr>Times</vt:lpstr>
      <vt:lpstr>Blank Presentation</vt:lpstr>
      <vt:lpstr>Apresentação do PowerPoint</vt:lpstr>
    </vt:vector>
  </TitlesOfParts>
  <Company>fjjm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gabinete imagem</dc:creator>
  <cp:lastModifiedBy>João Moreira</cp:lastModifiedBy>
  <cp:revision>339</cp:revision>
  <cp:lastPrinted>2013-10-28T15:38:18Z</cp:lastPrinted>
  <dcterms:created xsi:type="dcterms:W3CDTF">2011-04-05T10:43:59Z</dcterms:created>
  <dcterms:modified xsi:type="dcterms:W3CDTF">2019-06-12T13:59:06Z</dcterms:modified>
</cp:coreProperties>
</file>