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3" r:id="rId3"/>
    <p:sldId id="264" r:id="rId4"/>
    <p:sldId id="304" r:id="rId5"/>
    <p:sldId id="265" r:id="rId6"/>
    <p:sldId id="305" r:id="rId7"/>
    <p:sldId id="259" r:id="rId8"/>
    <p:sldId id="260" r:id="rId9"/>
    <p:sldId id="266" r:id="rId10"/>
    <p:sldId id="268" r:id="rId11"/>
    <p:sldId id="261" r:id="rId12"/>
    <p:sldId id="275" r:id="rId13"/>
    <p:sldId id="270" r:id="rId14"/>
    <p:sldId id="271" r:id="rId15"/>
    <p:sldId id="272" r:id="rId16"/>
    <p:sldId id="273" r:id="rId17"/>
    <p:sldId id="277" r:id="rId18"/>
    <p:sldId id="300" r:id="rId19"/>
    <p:sldId id="301" r:id="rId20"/>
    <p:sldId id="278" r:id="rId21"/>
    <p:sldId id="279" r:id="rId22"/>
    <p:sldId id="280" r:id="rId23"/>
    <p:sldId id="298" r:id="rId24"/>
    <p:sldId id="29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4" r:id="rId37"/>
    <p:sldId id="296" r:id="rId38"/>
    <p:sldId id="297" r:id="rId39"/>
  </p:sldIdLst>
  <p:sldSz cx="18288000" cy="10287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Josefin Sans Regular" panose="020B0604020202020204" charset="0"/>
      <p:regular r:id="rId46"/>
    </p:embeddedFont>
    <p:embeddedFont>
      <p:font typeface="Josefin Sans Regular Bold" panose="020B0604020202020204" charset="0"/>
      <p:regular r:id="rId47"/>
    </p:embeddedFont>
    <p:embeddedFont>
      <p:font typeface="League Spartan" panose="020B0604020202020204" charset="0"/>
      <p:regular r:id="rId48"/>
    </p:embeddedFont>
    <p:embeddedFont>
      <p:font typeface="Open Sans Extra Bold" panose="020B060402020202020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661" autoAdjust="0"/>
  </p:normalViewPr>
  <p:slideViewPr>
    <p:cSldViewPr>
      <p:cViewPr varScale="1">
        <p:scale>
          <a:sx n="39" d="100"/>
          <a:sy n="39" d="100"/>
        </p:scale>
        <p:origin x="1320" y="5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16B3D11-FBCB-6F7A-F955-79D80AB853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7EF6C9-F7BD-C5B2-373B-F147033F7D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83F2-66AC-408B-9A38-0DB53777AEAA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D6B34D-8ED9-0D0A-F821-33A1B00FCA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58A4CD-CC11-59AA-B683-766E58F1E7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DAF91-B6C4-408B-88C3-F9F3B51F2C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033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E1A91-2F17-4842-BED1-849B999706D1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552F3-FD0F-48F1-91A6-5273629584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853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646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dirty="0"/>
              <a:t>O valor da profundidade está codificado numa escala de cinzentos; quanto mais escuro o pixel, mais perto esse ponto está do sensor. Os valores a preto correspondem a valores de profunidade indisponiveis, isto pode acontecer caso o objeto esteja demasiado próximo ou demasiado longe da camara, se houver algo a bloquear o padrão de luz emitido ou se o padrão for projetado em superfícies refletoras.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751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Assim objetivos deste projeto passam por:</a:t>
            </a:r>
          </a:p>
          <a:p>
            <a:pPr lvl="1"/>
            <a:r>
              <a:rPr lang="pt-PT" dirty="0"/>
              <a:t>Desenvolver um sistema de reconhecimento capaz de detetar duas dimensões (2D e 3D) de objetos e os seus contornos;</a:t>
            </a:r>
          </a:p>
          <a:p>
            <a:pPr lvl="1"/>
            <a:r>
              <a:rPr lang="pt-PT" dirty="0"/>
              <a:t>Desenvolver graphical user interface que permite a vizualização e manipulação dos dados.</a:t>
            </a:r>
          </a:p>
          <a:p>
            <a:r>
              <a:rPr lang="pt-PT" dirty="0"/>
              <a:t>Estes sistemas serão responsáveis pela obtenção automática de um conjunto de pontos a varrer utilizando a tecnica de vibrometria laser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6051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Relativamente à metodologia, o presente projeto encontra-se dividido principalmente em 4 fases.</a:t>
            </a:r>
          </a:p>
          <a:p>
            <a:endParaRPr lang="pt-PT" dirty="0"/>
          </a:p>
          <a:p>
            <a:r>
              <a:rPr lang="pt-PT" dirty="0"/>
              <a:t>Numa primeira fase será extráida toda a informação (imagens RGB, dados de profundidade e objetos de video) da kinect.</a:t>
            </a:r>
          </a:p>
          <a:p>
            <a:endParaRPr lang="pt-PT" dirty="0"/>
          </a:p>
          <a:p>
            <a:r>
              <a:rPr lang="pt-PT" dirty="0"/>
              <a:t>Na segunda fase, estes dados serão tratados e possíveis para visualização, no sistema desenvolvido, dando origem às nuvens de pontos e aos contornos do objeto, na terceira etapa do projeto.</a:t>
            </a:r>
          </a:p>
          <a:p>
            <a:endParaRPr lang="pt-PT" dirty="0"/>
          </a:p>
          <a:p>
            <a:r>
              <a:rPr lang="pt-PT" dirty="0"/>
              <a:t>Finalizando, e ainda no sistema desenvolvido, as nuvens criadas com a informação extraída serão processadas conforme a preferência do utilizador.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6958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Neste projeto, foram utilizados dois tipos de ferramentas:</a:t>
            </a:r>
          </a:p>
          <a:p>
            <a:r>
              <a:rPr lang="pt-PT" dirty="0"/>
              <a:t>	Hardware</a:t>
            </a:r>
          </a:p>
          <a:p>
            <a:r>
              <a:rPr lang="pt-PT" dirty="0"/>
              <a:t>	Software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1727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Para o hardware foi escolhido a Microsoft Kinect para fazer a aquisição de imagens. A camara do dispositivo consegue captar imagens e video a cores, com uma resolução de 640x480 pixeis e uma taxa de 30 fps.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1563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Também possui um conjunto de componentes que processa os dados gerados pela camara, pela iluminação infravermelha e pelo microfone. Combinando o output destes sensores, é possível identificar objetos e a direção de sons. Já o projetor e o emissor de iluminação infravermelha ajudam na resconstruçao de imagens 3D.</a:t>
            </a:r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015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Relativamente ao software, foi escolhido o Matlab para fazer toda a programação do sistema, uma vez que se trata de uma plataforma que consegue fazer análises a grandes conjuntos de dados e convertê-los em nuvens de pontos.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Para a visualização e manipulação dos dados foi utilizado o AppDesigner que permite a criação de aplicações e o controlo das mesmas.</a:t>
            </a:r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0247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Operacionalizando as ferramentas, com a introdução da Kinect, era necessário aceder às camaras RGB e de profunidade do dispositivo para avançar. As funções videoinput dão acesso a ambas as camaras com uma resolução de 640x480 pixeis, criando assim os objetos de vídeo onde serão retirados os frames necessários.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5123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Para isso, a função getsnapshot foi utilizada para retirar um frame de ambos os objetos de vídeo disponiveis.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1696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Dando origem à imagem RGB e à informação de profundidade, como podemos ver nas imagens.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Na imagem de profundidade é possível ver os valores a preto que representam dados de profundidade que se encontram indisponíveis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075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laser vibrometria é uma técnica de análise modal que permite avaliar o comportamento de estruturas mecânicas quando sujeitas a vibração controlada ou sob o efeito de vibração devido ao seu normal funcionamento.</a:t>
            </a:r>
          </a:p>
          <a:p>
            <a:endParaRPr lang="pt-PT" dirty="0"/>
          </a:p>
          <a:p>
            <a:r>
              <a:rPr lang="pt-PT" dirty="0"/>
              <a:t>Os dispositivos que utilizam esta técnica permitem medir a velocidade de um ponto de uma estrutura vibratória, sem haver contacto entre o dispositivo e a estrutura.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1943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Com as imagens obtidas, é então possível criar a nuvem de pontos representando todo o campo de visão da camara Kinect.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Através da função pcfromkinect, na qual se introduziu o objeto de vídeo de profundidade, a informação de profundidade e a imagem RGB, foi possível criar a primeira nuvem de pontos.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Inicialmente, esta nuvem não estava representada corretamente, não mostrando o que a Kinect estava realmente a capturar como se vê na imagem à direita.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0279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Assim, na função que permite a visualização da nuvem de pontos, foi necessário definir o eixo vertical e a sua direção.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Obtendo então a nuvem corretamente representada na figura (img à direita) e com o referencial da Kinect corrigido (img esquerda).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008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Com a nuvem de pontos completa criada, é necessário remover informação desnecessária para se obter apenas o objeto em análise. Para isso foi desenvolvida uma zona alvo, na qual toda a informação no seu interior é extraída.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Como mostra o código, é definido os limites máximos e mínimos desta região de interesse onde será retirada a informação.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5143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 função findPointsInROI, armazena os indices dos pontos que estão dentro dos limites definidos.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2814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 a função select cria uma nova nuvem de pontos apenas com esses pontos. Na imagem à direita é possível ver os pontos, assinalados a vermelho, que estão dentro da região.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9391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Na imagem à direita é possível ver a região criada pelos limites definidos anteriormente, para melhor visualização da zona</a:t>
            </a:r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1190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Depois de definida a região de interesse, os pontos no seu interior serão retirados de modo a criar uma nova nuvem de pontos: a nuvem do objeto.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Nesta nuvem estão contidos apenas os pontos no interior dos limites difinidos da zona alvo.</a:t>
            </a:r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1010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Ainda é possível selecionar apenas uma parte deste objeto para analise.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Conhecida a localização dos pontos, é possível saber a posição relativa do objeto na imagem RGB.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Assim, no sistema desenvolvido, uma janela abrirá mostrando apenas a parte da imagem RGB onde se encontra o objeto onde é possível desenhar a zona do objeto a extraír para um nova nuvem de pontos.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6005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Como se pode ver, ao selecionar a zona do objeto na imagem RGB, uma nova nuvem de pontos será criada dando ao utilizador a possibilidade de selecionar partes do objeto para futuros tratamentos.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6458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Depois de termos o objeto definido tridimensionalmente, era necessário encontrar os seus contornos.</a:t>
            </a:r>
          </a:p>
          <a:p>
            <a:endParaRPr lang="pt-PT" dirty="0"/>
          </a:p>
          <a:p>
            <a:r>
              <a:rPr lang="pt-PT" dirty="0"/>
              <a:t>Na imagem à esquerda podemos ver os pontos do objeto tridimensional. Ao remover a terceira dimensão, ficamos com um conjunto bidimensional dos pontos do objeto como se pode ver na imagem à direita.</a:t>
            </a:r>
          </a:p>
          <a:p>
            <a:endParaRPr lang="pt-PT" dirty="0"/>
          </a:p>
          <a:p>
            <a:r>
              <a:rPr lang="pt-PT" dirty="0"/>
              <a:t>A partir deste conjunto de pontos 2D será feito a deteção dos contornos do objeto.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360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Estes dispositivos, baseados no efeito de doppler, detetam o desfasamento entre as frequências da feixe laser emitida e feixe laser que retorna para o dispositivo de medição, depois de incidir na estrutura mecânica.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1374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Assim, estes pontos foram convertidos para uma imagem binarizada e as suas cores invertidas através do código na imagem, para melhor visualização e deteção dos contornos.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0773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função imclose, fechará todas as pequenas aberturas entre os pontos para dar forma ao objeto, através da dilatação dos pontos usando um disco como elemento estrutural.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533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Com o objeto definido bidimensionalmente, a função edge faz a deteção dos contornos do objeto. Estes contornos servirão para facilitar a zona de ação do laser.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2476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 objeto definido anteriormente tem um número elevado de pontos que o definem. Uma vez que esse conjunto de pontos será futuramento exportado, essa quantidade pode ser reduzida preservando a geometria do objeto. Para isso foram testados 3 métodos para reduzir esse conjunto de pontos.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 método random downsample, extraí aleatoriamente uma percentagem da núvem inicial, definida pela “percentage”, para criar uma nova nuvem.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método gridAverage, é utilizado um filtro em forma de cubo no qual todos os pontos no seu interior são convergidos num só ponto. Neste método é especificado o tamanho do filtro através do gridStep. Ao aumentar este valor, o tamanho do filtro aumenta, englobando mais pontos no seu interior, provocando uma maior redução global do número de pontos.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Semelhante ao método gridAverage, o método NonUniformGridSample, utiliza também o filtro cúbico mas neste caso o tamanho do filtro vai depender do número máximo de pontos no seu interior. Definindo o máximo em maxNumPoints, o filtro aumentará de tamanho até no seu interior ter essa quantidade de pontos. Depois este método selecionará aleatoriamente um desses pontos para fazer a redução de pontos da nuvem.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Depois de vários testes com os métodos descritos, foi concluido que para este caso, o método gridaverage era o que melhor preservava a estrutura do objeto ao fazer a redução dos pontos e por isso foi o método selecionado para implementar no sistema.</a:t>
            </a:r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394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Através do AppDesigner do Matlab foi desenvolvido um GUI, para manipulação dos dados adquiridos pela Kinect, que põe em prática todos os passos anteriores.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Este sistema vai permitir ao utilizador fazer a deteção do objeto, os seus contornos, criar e editar as suas nuvens de pontos.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 aplicação está dividida em dois separadores: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	O primeiro separador corresponde à aquisição de imagem, onde será feita a deteção do objeto e dos contornos e a criação das nuvens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	No segundo separador, serão editadas as nuvens de pontos criadas no separador anterior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6504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Passando para os resultados do sistema desenvolvido etc...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7890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Para então usufruir da técnica de vibrometria laser, é necessário obter previamente um conjunto de pontos.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 sistema aqui demonstrado, é capaz de detetar o objeto, os seus contornos, e criar e editar nuvens de pontos que dão origem a esse conjunto de forma automática.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Todo o trabalho desenvolvido assenta na informação capturada pela Kinect, pois esta fornece a base de todo o processo.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 definição da zona alvo, foi também um passo importante no projeto uma vez que permitiu a manipulação de pontos tanto em 2D como em 3D.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Conclui-se ainda que o sistema, para além de cumprir os objetivos definidos, conseguiu ser bastante prático e simples de manusear, apresentando uma flexibilidade de utilização contrastando com os sistemas disponiveis na industria.</a:t>
            </a:r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52427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Relativamente ao trabalho futuro, implementar uma segunda Kinect deve ser considerado para melhorar a aquisição dos dados. Adequadamente espaçadas e inclinadas a um certo grau, permitem uma melhor captação da informação evitando o surgimento de buracos no objeto, e é garantido um aumento no número total de pontos captados.</a:t>
            </a:r>
          </a:p>
          <a:p>
            <a:endParaRPr lang="pt-PT" dirty="0"/>
          </a:p>
          <a:p>
            <a:r>
              <a:rPr lang="pt-PT" dirty="0"/>
              <a:t>Na edição das nuvens, a criação de formas geométricas variadas deixaria de limitar o utilizador a áreas rectangulares. Assim ao fazer as ações que requerem a definição de uma área de ação, o utilizador teria uma maior liberdade de operação.</a:t>
            </a:r>
          </a:p>
          <a:p>
            <a:endParaRPr lang="pt-PT" dirty="0"/>
          </a:p>
          <a:p>
            <a:r>
              <a:rPr lang="pt-PT" dirty="0"/>
              <a:t>Finalmente, desenvolver o sistema que realiza a orientação do laser. Um novo separador poderá ser adicionado ao sistema, permitindo a exportação dos pontos captados e a sua conversão em sinais analógicos para cada drive dos galvanometros, rodando os espelhos e consequentemente a orientando o feixe laser para cada ponto.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2625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318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 feixe laser como sensor não influencia a amostra, permitindo assim a realização de análises modais e deteção de falhas não invasivas em estruturas extremamente pequenas e leves.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107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 combinação do laser com um par de espelhos controlados por galvanometros, permite direcionar o laser para vários pontos de medição possíveis.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189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Utilizando esta técnica, os sistemas disponiveis na industria apresentam soluções bastantes dispendiosas com versatibilidade e flexibilidade atingida através de grandes investimentos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232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Assim a técnica de vibrometria laser apresenta uma implementação robusta em várias aplicações industriais devido aos seus requisitos de análise reduzidos e inexistencia de contacto com a estrutura.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entanto esta técnica apresenta várias limitações, para além deste tipo de sistemas serem bastante caros, possuem um sistema de obtenção de pontos bastante rudimentar e geralmente feito de forma manual por parte do utilizador.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92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Uma configuração padrão para realizar estes testes modais requer essencialmente tecnologia de sensores (transdutores de força, acelerómetros, câmaras, vibrómetros laser sem contacto) para aquisição de dados e um sistema para monitorizar e tratar esses dados.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Um sistema de obtenção de pontos de forma automática deixaria de exigir ao utilizador a criação desses mesmos pontos, proporcionando uma utilização mais fluida de todo o sistema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033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Para a aquisição de dados foi utilizado uma camara RGB-D. Este tipo de câmaras, para além de fornecerem imagens a cores, fornecem estimativas densas de profundidade (D-depth em RGB-D), impulsionando vários campos de pesquisa como a reconstrução 3D, reconhecimento gestual e de objetos.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Operando sob o principio de luz estruturada, é projetado um padrão de luz conhecido sobre o objeto, que se deforma consoante a sua forma geométrica. A distorção do padrão de luz em relação ao padrão original resulta na informação da profundidade do objeto.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52F3-FD0F-48F1-91A6-527362958443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31.gif"/><Relationship Id="rId5" Type="http://schemas.openxmlformats.org/officeDocument/2006/relationships/image" Target="../media/image1.png"/><Relationship Id="rId10" Type="http://schemas.openxmlformats.org/officeDocument/2006/relationships/image" Target="../media/image30.gif"/><Relationship Id="rId4" Type="http://schemas.openxmlformats.org/officeDocument/2006/relationships/image" Target="../media/image10.svg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35.svg"/><Relationship Id="rId4" Type="http://schemas.openxmlformats.org/officeDocument/2006/relationships/image" Target="../media/image4.sv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10.svg"/><Relationship Id="rId5" Type="http://schemas.openxmlformats.org/officeDocument/2006/relationships/image" Target="../media/image34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40.pn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.svg"/><Relationship Id="rId5" Type="http://schemas.openxmlformats.org/officeDocument/2006/relationships/image" Target="../media/image39.png"/><Relationship Id="rId10" Type="http://schemas.openxmlformats.org/officeDocument/2006/relationships/image" Target="../media/image1.png"/><Relationship Id="rId4" Type="http://schemas.openxmlformats.org/officeDocument/2006/relationships/image" Target="../media/image42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.sv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2.sv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0.png"/><Relationship Id="rId4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2.sv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2.svg"/><Relationship Id="rId5" Type="http://schemas.openxmlformats.org/officeDocument/2006/relationships/image" Target="../media/image50.pn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52.png"/><Relationship Id="rId5" Type="http://schemas.openxmlformats.org/officeDocument/2006/relationships/image" Target="../media/image11.png"/><Relationship Id="rId10" Type="http://schemas.openxmlformats.org/officeDocument/2006/relationships/image" Target="../media/image51.png"/><Relationship Id="rId4" Type="http://schemas.openxmlformats.org/officeDocument/2006/relationships/image" Target="../media/image13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55.png"/><Relationship Id="rId9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2.svg"/><Relationship Id="rId5" Type="http://schemas.openxmlformats.org/officeDocument/2006/relationships/image" Target="../media/image58.png"/><Relationship Id="rId10" Type="http://schemas.openxmlformats.org/officeDocument/2006/relationships/image" Target="../media/image1.png"/><Relationship Id="rId4" Type="http://schemas.openxmlformats.org/officeDocument/2006/relationships/image" Target="../media/image57.png"/><Relationship Id="rId9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.png"/><Relationship Id="rId5" Type="http://schemas.openxmlformats.org/officeDocument/2006/relationships/image" Target="../media/image57.png"/><Relationship Id="rId10" Type="http://schemas.openxmlformats.org/officeDocument/2006/relationships/image" Target="../media/image12.svg"/><Relationship Id="rId4" Type="http://schemas.openxmlformats.org/officeDocument/2006/relationships/image" Target="../media/image61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6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sv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2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8.png"/><Relationship Id="rId10" Type="http://schemas.openxmlformats.org/officeDocument/2006/relationships/image" Target="../media/image66.png"/><Relationship Id="rId4" Type="http://schemas.openxmlformats.org/officeDocument/2006/relationships/image" Target="../media/image67.png"/><Relationship Id="rId9" Type="http://schemas.openxmlformats.org/officeDocument/2006/relationships/image" Target="../media/image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6.png"/><Relationship Id="rId5" Type="http://schemas.openxmlformats.org/officeDocument/2006/relationships/image" Target="../media/image70.png"/><Relationship Id="rId10" Type="http://schemas.openxmlformats.org/officeDocument/2006/relationships/image" Target="../media/image68.png"/><Relationship Id="rId4" Type="http://schemas.openxmlformats.org/officeDocument/2006/relationships/image" Target="../media/image69.png"/><Relationship Id="rId9" Type="http://schemas.openxmlformats.org/officeDocument/2006/relationships/image" Target="../media/image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6.gif"/><Relationship Id="rId5" Type="http://schemas.openxmlformats.org/officeDocument/2006/relationships/image" Target="../media/image72.png"/><Relationship Id="rId10" Type="http://schemas.openxmlformats.org/officeDocument/2006/relationships/image" Target="../media/image75.gif"/><Relationship Id="rId4" Type="http://schemas.openxmlformats.org/officeDocument/2006/relationships/image" Target="../media/image71.png"/><Relationship Id="rId9" Type="http://schemas.openxmlformats.org/officeDocument/2006/relationships/image" Target="../media/image74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2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8.gif"/><Relationship Id="rId5" Type="http://schemas.openxmlformats.org/officeDocument/2006/relationships/image" Target="../media/image9.png"/><Relationship Id="rId10" Type="http://schemas.openxmlformats.org/officeDocument/2006/relationships/image" Target="../media/image17.jpe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7.jpe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9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31851" y="7295174"/>
            <a:ext cx="1499906" cy="17466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100000">
            <a:off x="13497880" y="2927651"/>
            <a:ext cx="5804607" cy="58046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144000" y="2927651"/>
            <a:ext cx="5804607" cy="58046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432089" y="1057275"/>
            <a:ext cx="8291496" cy="8291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878271" y="5203023"/>
            <a:ext cx="9845315" cy="43739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6226390" y="7685533"/>
            <a:ext cx="8233265" cy="82332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80388" y="2042986"/>
            <a:ext cx="1740378" cy="1769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65554" y="1715953"/>
            <a:ext cx="8578446" cy="468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56"/>
              </a:lnSpc>
            </a:pPr>
            <a:r>
              <a:rPr lang="en-US" sz="5899" dirty="0">
                <a:solidFill>
                  <a:srgbClr val="000000"/>
                </a:solidFill>
                <a:latin typeface="League Spartan"/>
              </a:rPr>
              <a:t>Reconhecimento de Forma Tridimensional para um Sistema de Varrimento de um Vibrómetro Laser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38200" y="660780"/>
            <a:ext cx="3505200" cy="432811"/>
            <a:chOff x="0" y="-273580"/>
            <a:chExt cx="3325390" cy="577082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3325390" cy="0"/>
            </a:xfrm>
            <a:prstGeom prst="line">
              <a:avLst/>
            </a:prstGeom>
            <a:ln w="8636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63209" y="-273580"/>
              <a:ext cx="3062181" cy="5770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FFFFFF"/>
                  </a:solidFill>
                  <a:latin typeface="Josefin Sans Regular"/>
                </a:rPr>
                <a:t>Bruno Neto   nº 80467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58789" y="8738797"/>
            <a:ext cx="6864176" cy="605986"/>
            <a:chOff x="0" y="0"/>
            <a:chExt cx="9152234" cy="80798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/>
            <a:srcRect r="1912" b="1912"/>
            <a:stretch>
              <a:fillRect/>
            </a:stretch>
          </p:blipFill>
          <p:spPr>
            <a:xfrm>
              <a:off x="0" y="23182"/>
              <a:ext cx="784800" cy="784800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946857" y="28575"/>
              <a:ext cx="8205377" cy="734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04"/>
                </a:lnSpc>
              </a:pPr>
              <a:r>
                <a:rPr lang="en-US" sz="3800">
                  <a:solidFill>
                    <a:srgbClr val="000000"/>
                  </a:solidFill>
                  <a:latin typeface="Josefin Sans Regular"/>
                </a:rPr>
                <a:t>Prof. Auxiliar Rui Moreira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58789" y="9311058"/>
            <a:ext cx="11789912" cy="588600"/>
            <a:chOff x="0" y="0"/>
            <a:chExt cx="15719882" cy="784800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6"/>
            <a:srcRect r="1912" b="1912"/>
            <a:stretch>
              <a:fillRect/>
            </a:stretch>
          </p:blipFill>
          <p:spPr>
            <a:xfrm>
              <a:off x="0" y="0"/>
              <a:ext cx="784800" cy="784800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946857" y="50359"/>
              <a:ext cx="14773026" cy="734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04"/>
                </a:lnSpc>
              </a:pPr>
              <a:r>
                <a:rPr lang="en-US" sz="3800" dirty="0">
                  <a:solidFill>
                    <a:srgbClr val="000000"/>
                  </a:solidFill>
                  <a:latin typeface="Josefin Sans Regular"/>
                </a:rPr>
                <a:t>Prof. </a:t>
              </a:r>
              <a:r>
                <a:rPr lang="en-US" sz="3800" dirty="0" err="1">
                  <a:solidFill>
                    <a:srgbClr val="000000"/>
                  </a:solidFill>
                  <a:latin typeface="Josefin Sans Regular"/>
                </a:rPr>
                <a:t>Associado</a:t>
              </a:r>
              <a:r>
                <a:rPr lang="en-US" sz="3800" dirty="0">
                  <a:solidFill>
                    <a:srgbClr val="000000"/>
                  </a:solidFill>
                  <a:latin typeface="Josefin Sans Regular"/>
                </a:rPr>
                <a:t> c/</a:t>
              </a:r>
              <a:r>
                <a:rPr lang="en-US" sz="3800" dirty="0" err="1">
                  <a:solidFill>
                    <a:srgbClr val="000000"/>
                  </a:solidFill>
                  <a:latin typeface="Josefin Sans Regular"/>
                </a:rPr>
                <a:t>Agregação</a:t>
              </a:r>
              <a:r>
                <a:rPr lang="en-US" sz="3800" dirty="0">
                  <a:solidFill>
                    <a:srgbClr val="000000"/>
                  </a:solidFill>
                  <a:latin typeface="Josefin Sans Regular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Josefin Sans Regular"/>
                </a:rPr>
                <a:t>Vítor</a:t>
              </a:r>
              <a:r>
                <a:rPr lang="en-US" sz="3800" dirty="0">
                  <a:solidFill>
                    <a:srgbClr val="000000"/>
                  </a:solidFill>
                  <a:latin typeface="Josefin Sans Regular"/>
                </a:rPr>
                <a:t> Santos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658789" y="8082842"/>
            <a:ext cx="8578446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Josefin Sans Regular Bold"/>
              </a:rPr>
              <a:t>Equipa de Orientação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25858">
            <a:off x="13539149" y="6043797"/>
            <a:ext cx="8175621" cy="817562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835">
            <a:off x="5040863" y="3084740"/>
            <a:ext cx="84161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79582" y="8384992"/>
            <a:ext cx="1499906" cy="17466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22039" y="1811692"/>
            <a:ext cx="9443922" cy="110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1"/>
              </a:lnSpc>
            </a:pPr>
            <a:r>
              <a:rPr lang="en-US" sz="7090">
                <a:solidFill>
                  <a:srgbClr val="000000"/>
                </a:solidFill>
                <a:latin typeface="League Spartan"/>
              </a:rPr>
              <a:t>Câmaras RGB-D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r="126" b="126"/>
          <a:stretch>
            <a:fillRect/>
          </a:stretch>
        </p:blipFill>
        <p:spPr>
          <a:xfrm>
            <a:off x="2381585" y="5545872"/>
            <a:ext cx="7491255" cy="447414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44000" y="4375249"/>
            <a:ext cx="7070542" cy="233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Densas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estimativas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profundidade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(depth) e imagens a cores;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Medições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feitas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através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do principio da luz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estruturada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;</a:t>
            </a:r>
          </a:p>
          <a:p>
            <a:pPr>
              <a:lnSpc>
                <a:spcPts val="3690"/>
              </a:lnSpc>
            </a:pP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4401463" y="-151763"/>
            <a:ext cx="6783048" cy="678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86065" y="740701"/>
            <a:ext cx="2387900" cy="1202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66890" y="3552175"/>
            <a:ext cx="4037056" cy="3079110"/>
          </a:xfrm>
          <a:prstGeom prst="rect">
            <a:avLst/>
          </a:prstGeom>
        </p:spPr>
      </p:pic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DFC835D3-3F00-9C77-34C2-85D77039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31844" y="4518787"/>
            <a:ext cx="4423483" cy="1710747"/>
            <a:chOff x="0" y="0"/>
            <a:chExt cx="5897977" cy="2280996"/>
          </a:xfrm>
        </p:grpSpPr>
        <p:sp>
          <p:nvSpPr>
            <p:cNvPr id="3" name="AutoShape 3"/>
            <p:cNvSpPr/>
            <p:nvPr/>
          </p:nvSpPr>
          <p:spPr>
            <a:xfrm rot="-10800000">
              <a:off x="0" y="0"/>
              <a:ext cx="5897977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rot="5399999">
              <a:off x="4741604" y="1124623"/>
              <a:ext cx="2249246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oval" w="lg" len="lg"/>
            </a:ln>
          </p:spPr>
        </p:sp>
      </p:grpSp>
      <p:sp>
        <p:nvSpPr>
          <p:cNvPr id="5" name="AutoShape 5"/>
          <p:cNvSpPr/>
          <p:nvPr/>
        </p:nvSpPr>
        <p:spPr>
          <a:xfrm>
            <a:off x="3805727" y="3245193"/>
            <a:ext cx="323951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56189" y="808299"/>
            <a:ext cx="8175621" cy="81756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152837" y="8983920"/>
            <a:ext cx="1740378" cy="176933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5400000">
            <a:off x="689498" y="7840354"/>
            <a:ext cx="545924" cy="2833058"/>
            <a:chOff x="0" y="0"/>
            <a:chExt cx="2354580" cy="122190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12219020"/>
            </a:xfrm>
            <a:custGeom>
              <a:avLst/>
              <a:gdLst/>
              <a:ahLst/>
              <a:cxnLst/>
              <a:rect l="l" t="t" r="r" b="b"/>
              <a:pathLst>
                <a:path w="2353310" h="12219020">
                  <a:moveTo>
                    <a:pt x="784860" y="12151710"/>
                  </a:moveTo>
                  <a:cubicBezTo>
                    <a:pt x="905510" y="12192350"/>
                    <a:pt x="1042670" y="12219020"/>
                    <a:pt x="1177290" y="12219020"/>
                  </a:cubicBezTo>
                  <a:cubicBezTo>
                    <a:pt x="1311910" y="12219020"/>
                    <a:pt x="1441450" y="12196160"/>
                    <a:pt x="1560830" y="12155520"/>
                  </a:cubicBezTo>
                  <a:cubicBezTo>
                    <a:pt x="1563370" y="12154250"/>
                    <a:pt x="1565910" y="12154250"/>
                    <a:pt x="1568450" y="12152981"/>
                  </a:cubicBezTo>
                  <a:cubicBezTo>
                    <a:pt x="2016760" y="11990420"/>
                    <a:pt x="2346960" y="11561160"/>
                    <a:pt x="2353310" y="1103074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1022278"/>
                  </a:lnTo>
                  <a:cubicBezTo>
                    <a:pt x="6350" y="11563700"/>
                    <a:pt x="331470" y="11992960"/>
                    <a:pt x="784860" y="121517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425483" y="1993990"/>
            <a:ext cx="6358854" cy="738394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658731" y="559809"/>
            <a:ext cx="4970539" cy="115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2"/>
              </a:lnSpc>
            </a:pPr>
            <a:r>
              <a:rPr lang="en-US" sz="7400">
                <a:solidFill>
                  <a:srgbClr val="000000"/>
                </a:solidFill>
                <a:latin typeface="League Spartan"/>
              </a:rPr>
              <a:t>Objetivos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6379" y="2989226"/>
            <a:ext cx="2700579" cy="57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2"/>
              </a:lnSpc>
            </a:pPr>
            <a:r>
              <a:rPr lang="en-US" sz="3782">
                <a:solidFill>
                  <a:srgbClr val="000000"/>
                </a:solidFill>
                <a:latin typeface="League Spartan"/>
              </a:rPr>
              <a:t>Objetivo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6379" y="3629198"/>
            <a:ext cx="3895339" cy="142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Sistema de reconhecimento de forma e de contornos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37738" y="6478953"/>
            <a:ext cx="2700579" cy="57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2"/>
              </a:lnSpc>
            </a:pPr>
            <a:r>
              <a:rPr lang="en-US" sz="3782">
                <a:solidFill>
                  <a:srgbClr val="000000"/>
                </a:solidFill>
                <a:latin typeface="League Spartan"/>
              </a:rPr>
              <a:t>Objetivo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537738" y="7118925"/>
            <a:ext cx="4262432" cy="142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Graphical User Interface para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visualização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manipulação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dados</a:t>
            </a:r>
          </a:p>
        </p:txBody>
      </p:sp>
      <p:sp>
        <p:nvSpPr>
          <p:cNvPr id="18" name="Espaço Reservado para Número de Slide 12">
            <a:extLst>
              <a:ext uri="{FF2B5EF4-FFF2-40B4-BE49-F238E27FC236}">
                <a16:creationId xmlns:a16="http://schemas.microsoft.com/office/drawing/2014/main" id="{FC91C70F-B352-3B24-0980-B47BBAEB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728645">
            <a:off x="14704900" y="7426443"/>
            <a:ext cx="6303208" cy="63032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50816" y="500344"/>
            <a:ext cx="1499906" cy="17466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10800000">
            <a:off x="5393622" y="1714260"/>
            <a:ext cx="2831489" cy="0"/>
          </a:xfrm>
          <a:prstGeom prst="line">
            <a:avLst/>
          </a:prstGeom>
          <a:ln w="10572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10800000">
            <a:off x="5393622" y="3793144"/>
            <a:ext cx="2831489" cy="0"/>
          </a:xfrm>
          <a:prstGeom prst="line">
            <a:avLst/>
          </a:prstGeom>
          <a:ln w="1057275" cap="rnd">
            <a:solidFill>
              <a:srgbClr val="840A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10800000">
            <a:off x="5393622" y="5673779"/>
            <a:ext cx="2831489" cy="0"/>
          </a:xfrm>
          <a:prstGeom prst="line">
            <a:avLst/>
          </a:prstGeom>
          <a:ln w="1057275" cap="rnd">
            <a:solidFill>
              <a:srgbClr val="C4121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10800000">
            <a:off x="5393622" y="7448035"/>
            <a:ext cx="2831489" cy="0"/>
          </a:xfrm>
          <a:prstGeom prst="line">
            <a:avLst/>
          </a:prstGeom>
          <a:ln w="1057275" cap="rnd">
            <a:solidFill>
              <a:srgbClr val="C255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 rot="-5400000">
            <a:off x="7839406" y="1339070"/>
            <a:ext cx="739018" cy="73901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5400000">
            <a:off x="7867991" y="3439170"/>
            <a:ext cx="739018" cy="73901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7873101" y="5304269"/>
            <a:ext cx="735720" cy="739018"/>
            <a:chOff x="129557" y="136191"/>
            <a:chExt cx="6321662" cy="6350000"/>
          </a:xfrm>
        </p:grpSpPr>
        <p:sp>
          <p:nvSpPr>
            <p:cNvPr id="14" name="Freeform 14"/>
            <p:cNvSpPr/>
            <p:nvPr/>
          </p:nvSpPr>
          <p:spPr>
            <a:xfrm>
              <a:off x="129557" y="136191"/>
              <a:ext cx="6321662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5400000">
            <a:off x="7855602" y="7078525"/>
            <a:ext cx="739018" cy="73901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3314562" y="676341"/>
            <a:ext cx="3646137" cy="3646137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0617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3314562" y="2556976"/>
            <a:ext cx="3646137" cy="3646137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D0208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314562" y="4435665"/>
            <a:ext cx="3646137" cy="3646137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00000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314562" y="6317647"/>
            <a:ext cx="3646137" cy="3646137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85D04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798430" y="5201676"/>
            <a:ext cx="853361" cy="85336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782234" y="1242139"/>
            <a:ext cx="853361" cy="8533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810819" y="7049938"/>
            <a:ext cx="796190" cy="79619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867991" y="3425285"/>
            <a:ext cx="739018" cy="739018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370473" y="716506"/>
            <a:ext cx="1534315" cy="114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3"/>
              </a:lnSpc>
            </a:pPr>
            <a:r>
              <a:rPr lang="en-US" sz="6723">
                <a:solidFill>
                  <a:srgbClr val="FDFBF2"/>
                </a:solidFill>
                <a:latin typeface="Open Sans Extra Bold"/>
              </a:rPr>
              <a:t>01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70473" y="2639331"/>
            <a:ext cx="1534315" cy="114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3"/>
              </a:lnSpc>
            </a:pPr>
            <a:r>
              <a:rPr lang="en-US" sz="6723">
                <a:solidFill>
                  <a:srgbClr val="FDFBF2"/>
                </a:solidFill>
                <a:latin typeface="Open Sans Extra Bold"/>
              </a:rPr>
              <a:t>02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370473" y="4484454"/>
            <a:ext cx="1534315" cy="114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3"/>
              </a:lnSpc>
            </a:pPr>
            <a:r>
              <a:rPr lang="en-US" sz="6723">
                <a:solidFill>
                  <a:srgbClr val="FDFBF2"/>
                </a:solidFill>
                <a:latin typeface="Open Sans Extra Bold"/>
              </a:rPr>
              <a:t>03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70473" y="6384233"/>
            <a:ext cx="1534315" cy="114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3"/>
              </a:lnSpc>
            </a:pPr>
            <a:r>
              <a:rPr lang="en-US" sz="6723" dirty="0">
                <a:solidFill>
                  <a:srgbClr val="FDFBF2"/>
                </a:solidFill>
                <a:latin typeface="Open Sans Extra Bold"/>
              </a:rPr>
              <a:t>04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144000" y="3212390"/>
            <a:ext cx="7343470" cy="1511926"/>
            <a:chOff x="0" y="0"/>
            <a:chExt cx="9791293" cy="2015902"/>
          </a:xfrm>
        </p:grpSpPr>
        <p:sp>
          <p:nvSpPr>
            <p:cNvPr id="34" name="TextBox 34"/>
            <p:cNvSpPr txBox="1"/>
            <p:nvPr/>
          </p:nvSpPr>
          <p:spPr>
            <a:xfrm>
              <a:off x="0" y="0"/>
              <a:ext cx="8826789" cy="803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52"/>
                </a:lnSpc>
              </a:pPr>
              <a:r>
                <a:rPr lang="pt-PT" sz="3782">
                  <a:solidFill>
                    <a:srgbClr val="000000"/>
                  </a:solidFill>
                  <a:latin typeface="League Spartan"/>
                </a:rPr>
                <a:t>Tratamento de Dados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754872"/>
              <a:ext cx="9791293" cy="126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0"/>
                </a:lnSpc>
              </a:pPr>
              <a:r>
                <a:rPr lang="pt-PT" sz="3000">
                  <a:solidFill>
                    <a:srgbClr val="000000"/>
                  </a:solidFill>
                  <a:latin typeface="Josefin Sans Regular"/>
                </a:rPr>
                <a:t>Visualização e tratamento dos dados no sistema desenvolvido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111953" y="1207544"/>
            <a:ext cx="7071613" cy="1511926"/>
            <a:chOff x="0" y="0"/>
            <a:chExt cx="9428818" cy="2015902"/>
          </a:xfrm>
        </p:grpSpPr>
        <p:sp>
          <p:nvSpPr>
            <p:cNvPr id="37" name="TextBox 37"/>
            <p:cNvSpPr txBox="1"/>
            <p:nvPr/>
          </p:nvSpPr>
          <p:spPr>
            <a:xfrm>
              <a:off x="0" y="0"/>
              <a:ext cx="5049834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52"/>
                </a:lnSpc>
              </a:pPr>
              <a:r>
                <a:rPr lang="pt-PT" sz="3782">
                  <a:solidFill>
                    <a:srgbClr val="000000"/>
                  </a:solidFill>
                  <a:latin typeface="League Spartan"/>
                </a:rPr>
                <a:t>Dados Kinect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754872"/>
              <a:ext cx="9428818" cy="126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0"/>
                </a:lnSpc>
              </a:pPr>
              <a:r>
                <a:rPr lang="pt-PT" sz="3000">
                  <a:solidFill>
                    <a:srgbClr val="000000"/>
                  </a:solidFill>
                  <a:latin typeface="Josefin Sans Regular"/>
                </a:rPr>
                <a:t>Imagens RGB, dados de profundidade e objetos de vídeo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144000" y="5147048"/>
            <a:ext cx="7995925" cy="1511926"/>
            <a:chOff x="0" y="0"/>
            <a:chExt cx="10661233" cy="2015902"/>
          </a:xfrm>
        </p:grpSpPr>
        <p:sp>
          <p:nvSpPr>
            <p:cNvPr id="40" name="TextBox 40"/>
            <p:cNvSpPr txBox="1"/>
            <p:nvPr/>
          </p:nvSpPr>
          <p:spPr>
            <a:xfrm>
              <a:off x="0" y="0"/>
              <a:ext cx="72941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52"/>
                </a:lnSpc>
              </a:pPr>
              <a:r>
                <a:rPr lang="pt-PT" sz="3782">
                  <a:solidFill>
                    <a:srgbClr val="000000"/>
                  </a:solidFill>
                  <a:latin typeface="League Spartan"/>
                </a:rPr>
                <a:t>Nuvens e Contornos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754872"/>
              <a:ext cx="10661233" cy="126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0"/>
                </a:lnSpc>
              </a:pPr>
              <a:r>
                <a:rPr lang="pt-PT" sz="3000" dirty="0">
                  <a:solidFill>
                    <a:srgbClr val="000000"/>
                  </a:solidFill>
                  <a:latin typeface="Josefin Sans Regular"/>
                </a:rPr>
                <a:t>Nuvem de pontos do objeto completo ou parcial e seus contornos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111953" y="6957292"/>
            <a:ext cx="7343470" cy="1511926"/>
            <a:chOff x="0" y="0"/>
            <a:chExt cx="9791293" cy="2015902"/>
          </a:xfrm>
        </p:grpSpPr>
        <p:sp>
          <p:nvSpPr>
            <p:cNvPr id="43" name="TextBox 43"/>
            <p:cNvSpPr txBox="1"/>
            <p:nvPr/>
          </p:nvSpPr>
          <p:spPr>
            <a:xfrm>
              <a:off x="0" y="0"/>
              <a:ext cx="9428816" cy="803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52"/>
                </a:lnSpc>
              </a:pPr>
              <a:r>
                <a:rPr lang="pt-PT" sz="3782" dirty="0">
                  <a:solidFill>
                    <a:srgbClr val="000000"/>
                  </a:solidFill>
                  <a:latin typeface="League Spartan"/>
                </a:rPr>
                <a:t>Processamento das Nuvens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754872"/>
              <a:ext cx="9791293" cy="126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0"/>
                </a:lnSpc>
              </a:pPr>
              <a:r>
                <a:rPr lang="pt-PT" sz="3000">
                  <a:solidFill>
                    <a:srgbClr val="000000"/>
                  </a:solidFill>
                  <a:latin typeface="Josefin Sans Regular"/>
                </a:rPr>
                <a:t>Selecionar, remover, aumentar e diminuir a densidade de pontos</a:t>
              </a:r>
            </a:p>
          </p:txBody>
        </p:sp>
      </p:grpSp>
      <p:sp>
        <p:nvSpPr>
          <p:cNvPr id="46" name="Espaço Reservado para Número de Slide 12">
            <a:extLst>
              <a:ext uri="{FF2B5EF4-FFF2-40B4-BE49-F238E27FC236}">
                <a16:creationId xmlns:a16="http://schemas.microsoft.com/office/drawing/2014/main" id="{E396C693-6BC9-2CCB-CDA2-8280A47B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8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100000">
            <a:off x="7873170" y="1875909"/>
            <a:ext cx="7259952" cy="72599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7675" y="1875909"/>
            <a:ext cx="7259952" cy="72599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600085" y="145942"/>
            <a:ext cx="622745" cy="1765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165485" y="8382104"/>
            <a:ext cx="2245029" cy="225734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209022" y="717327"/>
            <a:ext cx="571301" cy="57130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001605" y="5281919"/>
            <a:ext cx="3032657" cy="66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49"/>
              </a:lnSpc>
            </a:pPr>
            <a:r>
              <a:rPr lang="en-US" sz="4349">
                <a:solidFill>
                  <a:srgbClr val="000000"/>
                </a:solidFill>
                <a:latin typeface="League Spartan"/>
              </a:rPr>
              <a:t>Matlab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01605" y="5941622"/>
            <a:ext cx="4775351" cy="47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Manipulação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dados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87627" y="3861574"/>
            <a:ext cx="5089328" cy="92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6000" spc="600">
                <a:solidFill>
                  <a:srgbClr val="FFFFFF"/>
                </a:solidFill>
                <a:latin typeface="League Spartan"/>
              </a:rPr>
              <a:t>Software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93794" y="3861574"/>
            <a:ext cx="5089328" cy="92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6000" spc="600">
                <a:solidFill>
                  <a:srgbClr val="FFFFFF"/>
                </a:solidFill>
                <a:latin typeface="League Spartan"/>
              </a:rPr>
              <a:t>Hardware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46158" y="5281919"/>
            <a:ext cx="3032657" cy="66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49"/>
              </a:lnSpc>
            </a:pPr>
            <a:r>
              <a:rPr lang="en-US" sz="4349">
                <a:solidFill>
                  <a:srgbClr val="000000"/>
                </a:solidFill>
                <a:latin typeface="League Spartan"/>
              </a:rPr>
              <a:t>Kinect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46158" y="5941622"/>
            <a:ext cx="4775351" cy="47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pt-PT" sz="3000" dirty="0">
                <a:solidFill>
                  <a:srgbClr val="000000"/>
                </a:solidFill>
                <a:latin typeface="Josefin Sans Regular"/>
              </a:rPr>
              <a:t>Aquisição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dados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728645">
            <a:off x="-2846351" y="8327052"/>
            <a:ext cx="6303208" cy="6303208"/>
          </a:xfrm>
          <a:prstGeom prst="rect">
            <a:avLst/>
          </a:prstGeom>
        </p:spPr>
      </p:pic>
      <p:sp>
        <p:nvSpPr>
          <p:cNvPr id="17" name="Espaço Reservado para Número de Slide 12">
            <a:extLst>
              <a:ext uri="{FF2B5EF4-FFF2-40B4-BE49-F238E27FC236}">
                <a16:creationId xmlns:a16="http://schemas.microsoft.com/office/drawing/2014/main" id="{B18DAB05-9BCB-4EDB-8826-2413100A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9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167" b="167"/>
          <a:stretch>
            <a:fillRect/>
          </a:stretch>
        </p:blipFill>
        <p:spPr>
          <a:xfrm>
            <a:off x="8352839" y="272050"/>
            <a:ext cx="9238725" cy="92387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09744">
            <a:off x="-1877719" y="-3142623"/>
            <a:ext cx="8706847" cy="87068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65485" y="8382104"/>
            <a:ext cx="2245029" cy="225734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0421" y="1182226"/>
            <a:ext cx="5933467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2"/>
              </a:lnSpc>
            </a:pPr>
            <a:r>
              <a:rPr lang="en-US" sz="7400" spc="740" dirty="0">
                <a:solidFill>
                  <a:srgbClr val="FFFFFF"/>
                </a:solidFill>
                <a:latin typeface="League Spartan"/>
              </a:rPr>
              <a:t>Hardware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1208" y="2175447"/>
            <a:ext cx="3491428" cy="115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2"/>
              </a:lnSpc>
            </a:pPr>
            <a:r>
              <a:rPr lang="en-US" sz="7400">
                <a:solidFill>
                  <a:srgbClr val="000000"/>
                </a:solidFill>
                <a:latin typeface="League Spartan"/>
              </a:rPr>
              <a:t>Kinect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728645">
            <a:off x="-2846351" y="8327052"/>
            <a:ext cx="6303208" cy="6303208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053A729F-FD8C-44B6-35FD-740DBBFE26C2}"/>
              </a:ext>
            </a:extLst>
          </p:cNvPr>
          <p:cNvSpPr txBox="1"/>
          <p:nvPr/>
        </p:nvSpPr>
        <p:spPr>
          <a:xfrm>
            <a:off x="3061041" y="7301951"/>
            <a:ext cx="6945693" cy="233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Resolução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: 640x480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pixeis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, 30 FPS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Emissor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e sensor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infravermelhos</a:t>
            </a:r>
            <a:endParaRPr lang="en-US" sz="3000" dirty="0">
              <a:solidFill>
                <a:srgbClr val="000000"/>
              </a:solidFill>
              <a:latin typeface="Josefin Sans Regular"/>
            </a:endParaRP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Câmara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RGB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Microfones</a:t>
            </a:r>
            <a:endParaRPr lang="en-US" sz="3000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3690"/>
              </a:lnSpc>
            </a:pP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sp>
        <p:nvSpPr>
          <p:cNvPr id="10" name="Espaço Reservado para Número de Slide 12">
            <a:extLst>
              <a:ext uri="{FF2B5EF4-FFF2-40B4-BE49-F238E27FC236}">
                <a16:creationId xmlns:a16="http://schemas.microsoft.com/office/drawing/2014/main" id="{EA09E30F-60B3-7E0F-894D-8A4C800A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909744">
            <a:off x="-1877719" y="-3142623"/>
            <a:ext cx="8706847" cy="87068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165485" y="8382104"/>
            <a:ext cx="2245029" cy="225734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1208" y="2175447"/>
            <a:ext cx="3491428" cy="115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2"/>
              </a:lnSpc>
            </a:pPr>
            <a:r>
              <a:rPr lang="en-US" sz="7400">
                <a:solidFill>
                  <a:srgbClr val="000000"/>
                </a:solidFill>
                <a:latin typeface="League Spartan"/>
              </a:rPr>
              <a:t>Kinect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28645">
            <a:off x="-2846351" y="8327052"/>
            <a:ext cx="6303208" cy="63032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82376" y="1964534"/>
            <a:ext cx="10119647" cy="4971571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F5985E56-6DAF-AF20-6B5D-68C4DB1BF221}"/>
              </a:ext>
            </a:extLst>
          </p:cNvPr>
          <p:cNvSpPr txBox="1"/>
          <p:nvPr/>
        </p:nvSpPr>
        <p:spPr>
          <a:xfrm>
            <a:off x="600421" y="1182226"/>
            <a:ext cx="5933467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2"/>
              </a:lnSpc>
            </a:pPr>
            <a:r>
              <a:rPr lang="en-US" sz="7400" spc="740" dirty="0">
                <a:solidFill>
                  <a:srgbClr val="FFFFFF"/>
                </a:solidFill>
                <a:latin typeface="League Spartan"/>
              </a:rPr>
              <a:t>Hardware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7903B57-0E83-E275-6D2F-5A9B23DA9063}"/>
              </a:ext>
            </a:extLst>
          </p:cNvPr>
          <p:cNvSpPr txBox="1"/>
          <p:nvPr/>
        </p:nvSpPr>
        <p:spPr>
          <a:xfrm>
            <a:off x="3061041" y="7301951"/>
            <a:ext cx="6945693" cy="233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Resolução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: 640x480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pixeis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, 30 FPS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Emissor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e sensor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infravermelhos</a:t>
            </a:r>
            <a:endParaRPr lang="en-US" sz="3000" dirty="0">
              <a:solidFill>
                <a:srgbClr val="000000"/>
              </a:solidFill>
              <a:latin typeface="Josefin Sans Regular"/>
            </a:endParaRP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Câmara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RGB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Microfones</a:t>
            </a:r>
            <a:endParaRPr lang="en-US" sz="3000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3690"/>
              </a:lnSpc>
            </a:pP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sp>
        <p:nvSpPr>
          <p:cNvPr id="12" name="Espaço Reservado para Número de Slide 12">
            <a:extLst>
              <a:ext uri="{FF2B5EF4-FFF2-40B4-BE49-F238E27FC236}">
                <a16:creationId xmlns:a16="http://schemas.microsoft.com/office/drawing/2014/main" id="{7A203CB7-56D1-6DCB-A6F7-B41329CF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100000">
            <a:off x="-1840503" y="-3105407"/>
            <a:ext cx="8632415" cy="86324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165485" y="8382104"/>
            <a:ext cx="2245029" cy="22573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0422" y="1182226"/>
            <a:ext cx="5865711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2"/>
              </a:lnSpc>
            </a:pPr>
            <a:r>
              <a:rPr lang="en-US" sz="7400" spc="740" dirty="0">
                <a:solidFill>
                  <a:srgbClr val="FFFFFF"/>
                </a:solidFill>
                <a:latin typeface="League Spartan"/>
              </a:rPr>
              <a:t>Software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9990" y="2157802"/>
            <a:ext cx="3491428" cy="115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2"/>
              </a:lnSpc>
            </a:pPr>
            <a:r>
              <a:rPr lang="en-US" sz="7400">
                <a:solidFill>
                  <a:srgbClr val="000000"/>
                </a:solidFill>
                <a:latin typeface="League Spartan"/>
              </a:rPr>
              <a:t>Matlab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562182"/>
            <a:ext cx="6945693" cy="139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Josefin Sans Regular"/>
              </a:rPr>
              <a:t>Programação do sistema em Matlab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Josefin Sans Regular"/>
              </a:rPr>
              <a:t>Criação do GUI em AppDesigner</a:t>
            </a:r>
          </a:p>
          <a:p>
            <a:pPr>
              <a:lnSpc>
                <a:spcPts val="3690"/>
              </a:lnSpc>
            </a:pPr>
            <a:endParaRPr lang="en-US" sz="300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r="192" b="192"/>
          <a:stretch>
            <a:fillRect/>
          </a:stretch>
        </p:blipFill>
        <p:spPr>
          <a:xfrm>
            <a:off x="9144000" y="1898045"/>
            <a:ext cx="6703573" cy="36892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r="129" b="129"/>
          <a:stretch>
            <a:fillRect/>
          </a:stretch>
        </p:blipFill>
        <p:spPr>
          <a:xfrm>
            <a:off x="9144000" y="5740584"/>
            <a:ext cx="6703573" cy="3517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645">
            <a:off x="-2846351" y="8327052"/>
            <a:ext cx="6303208" cy="6303208"/>
          </a:xfrm>
          <a:prstGeom prst="rect">
            <a:avLst/>
          </a:prstGeom>
        </p:spPr>
      </p:pic>
      <p:sp>
        <p:nvSpPr>
          <p:cNvPr id="12" name="Espaço Reservado para Número de Slide 12">
            <a:extLst>
              <a:ext uri="{FF2B5EF4-FFF2-40B4-BE49-F238E27FC236}">
                <a16:creationId xmlns:a16="http://schemas.microsoft.com/office/drawing/2014/main" id="{7E32789D-D45B-B361-184F-276C8DA4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11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>
                <a:solidFill>
                  <a:srgbClr val="000000"/>
                </a:solidFill>
                <a:latin typeface="League Spartan"/>
              </a:rPr>
              <a:t>Imagens e Vídeos da Kinect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912" b="912"/>
          <a:stretch>
            <a:fillRect/>
          </a:stretch>
        </p:blipFill>
        <p:spPr>
          <a:xfrm>
            <a:off x="3027740" y="2928276"/>
            <a:ext cx="5818587" cy="16255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4" name="Espaço Reservado para Número de Slide 12">
            <a:extLst>
              <a:ext uri="{FF2B5EF4-FFF2-40B4-BE49-F238E27FC236}">
                <a16:creationId xmlns:a16="http://schemas.microsoft.com/office/drawing/2014/main" id="{5FC4C01A-C581-41A8-3C3F-A853E867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12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>
                <a:solidFill>
                  <a:srgbClr val="000000"/>
                </a:solidFill>
                <a:latin typeface="League Spartan"/>
              </a:rPr>
              <a:t>Imagens e Vídeos da Kinect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912" b="912"/>
          <a:stretch>
            <a:fillRect/>
          </a:stretch>
        </p:blipFill>
        <p:spPr>
          <a:xfrm>
            <a:off x="3027740" y="2928276"/>
            <a:ext cx="5818587" cy="16255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1050" b="1050"/>
          <a:stretch>
            <a:fillRect/>
          </a:stretch>
        </p:blipFill>
        <p:spPr>
          <a:xfrm>
            <a:off x="9144000" y="3210871"/>
            <a:ext cx="5472876" cy="10603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10" name="Espaço Reservado para Número de Slide 12">
            <a:extLst>
              <a:ext uri="{FF2B5EF4-FFF2-40B4-BE49-F238E27FC236}">
                <a16:creationId xmlns:a16="http://schemas.microsoft.com/office/drawing/2014/main" id="{9ABC510C-6342-2505-35E1-CBC374B5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4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>
                <a:solidFill>
                  <a:srgbClr val="000000"/>
                </a:solidFill>
                <a:latin typeface="League Spartan"/>
              </a:rPr>
              <a:t>Imagens e Vídeos da Kinect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05" b="405"/>
          <a:stretch>
            <a:fillRect/>
          </a:stretch>
        </p:blipFill>
        <p:spPr>
          <a:xfrm>
            <a:off x="3075777" y="5143500"/>
            <a:ext cx="5722512" cy="42716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405" b="405"/>
          <a:stretch>
            <a:fillRect/>
          </a:stretch>
        </p:blipFill>
        <p:spPr>
          <a:xfrm>
            <a:off x="9144000" y="5143500"/>
            <a:ext cx="5650418" cy="42716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912" b="912"/>
          <a:stretch>
            <a:fillRect/>
          </a:stretch>
        </p:blipFill>
        <p:spPr>
          <a:xfrm>
            <a:off x="3027740" y="2928276"/>
            <a:ext cx="5818587" cy="16255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r="1050" b="1050"/>
          <a:stretch>
            <a:fillRect/>
          </a:stretch>
        </p:blipFill>
        <p:spPr>
          <a:xfrm>
            <a:off x="9144000" y="3210871"/>
            <a:ext cx="5472876" cy="10603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12" name="Espaço Reservado para Número de Slide 12">
            <a:extLst>
              <a:ext uri="{FF2B5EF4-FFF2-40B4-BE49-F238E27FC236}">
                <a16:creationId xmlns:a16="http://schemas.microsoft.com/office/drawing/2014/main" id="{70FBE40B-9E85-5793-FD40-0EBA841F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0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93231" y="4441928"/>
            <a:ext cx="8723344" cy="63622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59567">
            <a:off x="13952014" y="-3836383"/>
            <a:ext cx="8175621" cy="81756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28645">
            <a:off x="-3397469" y="7135396"/>
            <a:ext cx="6303208" cy="630320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5835">
            <a:off x="5040863" y="3084740"/>
            <a:ext cx="84161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09347" y="3238769"/>
            <a:ext cx="1499906" cy="174661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91419" y="6943227"/>
            <a:ext cx="1057504" cy="105750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422039" y="1811692"/>
            <a:ext cx="9443922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1"/>
              </a:lnSpc>
            </a:pPr>
            <a:r>
              <a:rPr lang="en-US" sz="7090" dirty="0" err="1">
                <a:solidFill>
                  <a:srgbClr val="000000"/>
                </a:solidFill>
                <a:latin typeface="League Spartan"/>
              </a:rPr>
              <a:t>Vibrometria</a:t>
            </a:r>
            <a:r>
              <a:rPr lang="en-US" sz="7090" dirty="0">
                <a:solidFill>
                  <a:srgbClr val="000000"/>
                </a:solidFill>
                <a:latin typeface="League Spartan"/>
              </a:rPr>
              <a:t> Laser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9909" y="3713425"/>
            <a:ext cx="6294159" cy="189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Avalia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comportamento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estruturas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mecânicas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submetidas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vibração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;</a:t>
            </a:r>
          </a:p>
          <a:p>
            <a:pPr>
              <a:lnSpc>
                <a:spcPts val="3690"/>
              </a:lnSpc>
            </a:pP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67DE6538-647B-4480-A65B-50ACA2A5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356" b="356"/>
          <a:stretch>
            <a:fillRect/>
          </a:stretch>
        </p:blipFill>
        <p:spPr>
          <a:xfrm>
            <a:off x="8798289" y="2163324"/>
            <a:ext cx="7892908" cy="76344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00125"/>
            <a:ext cx="15539179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>
                <a:solidFill>
                  <a:srgbClr val="000000"/>
                </a:solidFill>
                <a:latin typeface="League Spartan"/>
              </a:rPr>
              <a:t>Nuvem de Pontos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249" b="249"/>
          <a:stretch>
            <a:fillRect/>
          </a:stretch>
        </p:blipFill>
        <p:spPr>
          <a:xfrm>
            <a:off x="1028700" y="4004753"/>
            <a:ext cx="5335206" cy="4706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r="1625" b="1625"/>
          <a:stretch>
            <a:fillRect/>
          </a:stretch>
        </p:blipFill>
        <p:spPr>
          <a:xfrm>
            <a:off x="838343" y="3144810"/>
            <a:ext cx="7959947" cy="7842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11" name="Espaço Reservado para Número de Slide 12">
            <a:extLst>
              <a:ext uri="{FF2B5EF4-FFF2-40B4-BE49-F238E27FC236}">
                <a16:creationId xmlns:a16="http://schemas.microsoft.com/office/drawing/2014/main" id="{C03DF367-4592-0DF0-0964-65777824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13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 r="240" b="240"/>
          <a:stretch>
            <a:fillRect/>
          </a:stretch>
        </p:blipFill>
        <p:spPr>
          <a:xfrm>
            <a:off x="838200" y="5295900"/>
            <a:ext cx="5577291" cy="4469473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28700" y="1000125"/>
            <a:ext cx="15539179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>
                <a:solidFill>
                  <a:srgbClr val="000000"/>
                </a:solidFill>
                <a:latin typeface="League Spartan"/>
              </a:rPr>
              <a:t>Nuvem de Pontos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237" b="237"/>
          <a:stretch>
            <a:fillRect/>
          </a:stretch>
        </p:blipFill>
        <p:spPr>
          <a:xfrm>
            <a:off x="8798289" y="2128872"/>
            <a:ext cx="9489711" cy="7430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r="292" b="292"/>
          <a:stretch>
            <a:fillRect/>
          </a:stretch>
        </p:blipFill>
        <p:spPr>
          <a:xfrm>
            <a:off x="1028700" y="3178374"/>
            <a:ext cx="7419515" cy="2342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10" name="Espaço Reservado para Número de Slide 12">
            <a:extLst>
              <a:ext uri="{FF2B5EF4-FFF2-40B4-BE49-F238E27FC236}">
                <a16:creationId xmlns:a16="http://schemas.microsoft.com/office/drawing/2014/main" id="{AA2E126B-BA3E-9554-DF09-55E8A7C7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14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 dirty="0">
                <a:solidFill>
                  <a:srgbClr val="000000"/>
                </a:solidFill>
                <a:latin typeface="League Spartan"/>
              </a:rPr>
              <a:t>Zona Alvo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350" b="350"/>
          <a:stretch>
            <a:fillRect/>
          </a:stretch>
        </p:blipFill>
        <p:spPr>
          <a:xfrm>
            <a:off x="9318563" y="2701136"/>
            <a:ext cx="8742884" cy="65571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690" b="690"/>
          <a:stretch>
            <a:fillRect/>
          </a:stretch>
        </p:blipFill>
        <p:spPr>
          <a:xfrm>
            <a:off x="754103" y="3552893"/>
            <a:ext cx="5813612" cy="8958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7" name="Espaço Reservado para Número de Slide 12">
            <a:extLst>
              <a:ext uri="{FF2B5EF4-FFF2-40B4-BE49-F238E27FC236}">
                <a16:creationId xmlns:a16="http://schemas.microsoft.com/office/drawing/2014/main" id="{47FF19E3-E95F-F156-AE02-2C18217C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15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 dirty="0">
                <a:solidFill>
                  <a:srgbClr val="000000"/>
                </a:solidFill>
                <a:latin typeface="League Spartan"/>
              </a:rPr>
              <a:t>Zona Alvo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350" b="350"/>
          <a:stretch>
            <a:fillRect/>
          </a:stretch>
        </p:blipFill>
        <p:spPr>
          <a:xfrm>
            <a:off x="9318563" y="2701136"/>
            <a:ext cx="8742884" cy="65571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54103" y="3552893"/>
            <a:ext cx="8389897" cy="2114757"/>
            <a:chOff x="0" y="0"/>
            <a:chExt cx="11186529" cy="281967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r="690" b="690"/>
            <a:stretch>
              <a:fillRect/>
            </a:stretch>
          </p:blipFill>
          <p:spPr>
            <a:xfrm>
              <a:off x="0" y="0"/>
              <a:ext cx="7751482" cy="119449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 r="1909" b="1909"/>
            <a:stretch>
              <a:fillRect/>
            </a:stretch>
          </p:blipFill>
          <p:spPr>
            <a:xfrm>
              <a:off x="177800" y="1694535"/>
              <a:ext cx="11008729" cy="1125141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12" name="Espaço Reservado para Número de Slide 12">
            <a:extLst>
              <a:ext uri="{FF2B5EF4-FFF2-40B4-BE49-F238E27FC236}">
                <a16:creationId xmlns:a16="http://schemas.microsoft.com/office/drawing/2014/main" id="{69A32CC8-6B04-EF3A-EE52-D1AC099A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37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 dirty="0">
                <a:solidFill>
                  <a:srgbClr val="000000"/>
                </a:solidFill>
                <a:latin typeface="League Spartan"/>
              </a:rPr>
              <a:t>Zona Alvo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350" b="350"/>
          <a:stretch>
            <a:fillRect/>
          </a:stretch>
        </p:blipFill>
        <p:spPr>
          <a:xfrm>
            <a:off x="9318563" y="2701136"/>
            <a:ext cx="8742884" cy="65571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54103" y="3552893"/>
            <a:ext cx="8389897" cy="3181214"/>
            <a:chOff x="0" y="0"/>
            <a:chExt cx="11186529" cy="424161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r="690" b="690"/>
            <a:stretch>
              <a:fillRect/>
            </a:stretch>
          </p:blipFill>
          <p:spPr>
            <a:xfrm>
              <a:off x="0" y="0"/>
              <a:ext cx="7751482" cy="119449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 r="1909" b="1909"/>
            <a:stretch>
              <a:fillRect/>
            </a:stretch>
          </p:blipFill>
          <p:spPr>
            <a:xfrm>
              <a:off x="177800" y="1694535"/>
              <a:ext cx="11008729" cy="112514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 r="1935" b="1935"/>
            <a:stretch>
              <a:fillRect/>
            </a:stretch>
          </p:blipFill>
          <p:spPr>
            <a:xfrm>
              <a:off x="255713" y="3132456"/>
              <a:ext cx="6741969" cy="1109162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D3C0542F-D3C6-1732-FAF8-1A6CF794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7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75" b="275"/>
          <a:stretch>
            <a:fillRect/>
          </a:stretch>
        </p:blipFill>
        <p:spPr>
          <a:xfrm>
            <a:off x="9144000" y="1783404"/>
            <a:ext cx="8742884" cy="76673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00125"/>
            <a:ext cx="15539179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 dirty="0">
                <a:solidFill>
                  <a:srgbClr val="000000"/>
                </a:solidFill>
                <a:latin typeface="League Spartan"/>
              </a:rPr>
              <a:t>Zona Alvo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54103" y="3552893"/>
            <a:ext cx="8389897" cy="3181214"/>
            <a:chOff x="0" y="0"/>
            <a:chExt cx="11186529" cy="424161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/>
            <a:srcRect r="690" b="690"/>
            <a:stretch>
              <a:fillRect/>
            </a:stretch>
          </p:blipFill>
          <p:spPr>
            <a:xfrm>
              <a:off x="0" y="0"/>
              <a:ext cx="7751482" cy="119449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/>
            <a:srcRect r="1909" b="1909"/>
            <a:stretch>
              <a:fillRect/>
            </a:stretch>
          </p:blipFill>
          <p:spPr>
            <a:xfrm>
              <a:off x="177800" y="1694535"/>
              <a:ext cx="11008729" cy="112514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1"/>
            <a:srcRect r="1935" b="1935"/>
            <a:stretch>
              <a:fillRect/>
            </a:stretch>
          </p:blipFill>
          <p:spPr>
            <a:xfrm>
              <a:off x="255713" y="3132456"/>
              <a:ext cx="6741969" cy="1109162"/>
            </a:xfrm>
            <a:prstGeom prst="rect">
              <a:avLst/>
            </a:prstGeom>
          </p:spPr>
        </p:pic>
      </p:grp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01DFAF34-E45E-574D-1424-A4AD4E8C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15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>
                <a:solidFill>
                  <a:srgbClr val="000000"/>
                </a:solidFill>
                <a:latin typeface="League Spartan"/>
              </a:rPr>
              <a:t>Nuvem de Pontos do Objeto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226" b="226"/>
          <a:stretch>
            <a:fillRect/>
          </a:stretch>
        </p:blipFill>
        <p:spPr>
          <a:xfrm>
            <a:off x="1028700" y="3403279"/>
            <a:ext cx="9140335" cy="5855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639" b="639"/>
          <a:stretch>
            <a:fillRect/>
          </a:stretch>
        </p:blipFill>
        <p:spPr>
          <a:xfrm>
            <a:off x="10469811" y="3403279"/>
            <a:ext cx="6789489" cy="58550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9" name="Espaço Reservado para Número de Slide 12">
            <a:extLst>
              <a:ext uri="{FF2B5EF4-FFF2-40B4-BE49-F238E27FC236}">
                <a16:creationId xmlns:a16="http://schemas.microsoft.com/office/drawing/2014/main" id="{42009B70-A09E-6456-22C3-3770A506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16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617" t="5027" r="3171" b="4561"/>
          <a:stretch>
            <a:fillRect/>
          </a:stretch>
        </p:blipFill>
        <p:spPr>
          <a:xfrm>
            <a:off x="7176750" y="2878612"/>
            <a:ext cx="3243079" cy="22648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4522" t="4992" r="3854" b="6745"/>
          <a:stretch>
            <a:fillRect/>
          </a:stretch>
        </p:blipFill>
        <p:spPr>
          <a:xfrm>
            <a:off x="12208708" y="5743575"/>
            <a:ext cx="3225975" cy="22648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816" t="1571" r="4181" b="5389"/>
          <a:stretch>
            <a:fillRect/>
          </a:stretch>
        </p:blipFill>
        <p:spPr>
          <a:xfrm>
            <a:off x="2161896" y="5743575"/>
            <a:ext cx="3111575" cy="22648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2815" t="5593" r="2674" b="4803"/>
          <a:stretch>
            <a:fillRect/>
          </a:stretch>
        </p:blipFill>
        <p:spPr>
          <a:xfrm>
            <a:off x="7112282" y="5743575"/>
            <a:ext cx="3257615" cy="226488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000125"/>
            <a:ext cx="15539179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>
                <a:solidFill>
                  <a:srgbClr val="000000"/>
                </a:solidFill>
                <a:latin typeface="League Spartan"/>
              </a:rPr>
              <a:t>Nuvem de Pontos do Objeto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11" name="Espaço Reservado para Número de Slide 12">
            <a:extLst>
              <a:ext uri="{FF2B5EF4-FFF2-40B4-BE49-F238E27FC236}">
                <a16:creationId xmlns:a16="http://schemas.microsoft.com/office/drawing/2014/main" id="{2686B31F-DC63-20C7-7982-144D303C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17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569" b="569"/>
          <a:stretch>
            <a:fillRect/>
          </a:stretch>
        </p:blipFill>
        <p:spPr>
          <a:xfrm>
            <a:off x="11201400" y="5186454"/>
            <a:ext cx="6078320" cy="455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588" b="588"/>
          <a:stretch>
            <a:fillRect/>
          </a:stretch>
        </p:blipFill>
        <p:spPr>
          <a:xfrm>
            <a:off x="504737" y="5226226"/>
            <a:ext cx="5972263" cy="4479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4522" t="4992" r="3854" b="6745"/>
          <a:stretch>
            <a:fillRect/>
          </a:stretch>
        </p:blipFill>
        <p:spPr>
          <a:xfrm>
            <a:off x="12627572" y="2878612"/>
            <a:ext cx="3225975" cy="22648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4816" t="1571" r="4181" b="5389"/>
          <a:stretch>
            <a:fillRect/>
          </a:stretch>
        </p:blipFill>
        <p:spPr>
          <a:xfrm>
            <a:off x="1935082" y="2878612"/>
            <a:ext cx="3111575" cy="22648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2815" t="5593" r="2674" b="4803"/>
          <a:stretch>
            <a:fillRect/>
          </a:stretch>
        </p:blipFill>
        <p:spPr>
          <a:xfrm>
            <a:off x="7206850" y="2878612"/>
            <a:ext cx="3257615" cy="22648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000125"/>
            <a:ext cx="15539179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>
                <a:solidFill>
                  <a:srgbClr val="000000"/>
                </a:solidFill>
                <a:latin typeface="League Spartan"/>
              </a:rPr>
              <a:t>Nuvem de Pontos do Objeto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3"/>
          <a:srcRect r="413" b="413"/>
          <a:stretch>
            <a:fillRect/>
          </a:stretch>
        </p:blipFill>
        <p:spPr>
          <a:xfrm>
            <a:off x="5555513" y="5143500"/>
            <a:ext cx="6560287" cy="4920217"/>
          </a:xfrm>
          <a:prstGeom prst="rect">
            <a:avLst/>
          </a:prstGeom>
        </p:spPr>
      </p:pic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2D63C24F-8E94-9DF0-12A1-D2524F03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18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 dirty="0" err="1">
                <a:solidFill>
                  <a:srgbClr val="000000"/>
                </a:solidFill>
                <a:latin typeface="League Spartan"/>
              </a:rPr>
              <a:t>Deteção</a:t>
            </a:r>
            <a:r>
              <a:rPr lang="en-US" sz="8199" dirty="0">
                <a:solidFill>
                  <a:srgbClr val="000000"/>
                </a:solidFill>
                <a:latin typeface="League Spartan"/>
              </a:rPr>
              <a:t> dos Contornos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543" b="543"/>
          <a:stretch>
            <a:fillRect/>
          </a:stretch>
        </p:blipFill>
        <p:spPr>
          <a:xfrm>
            <a:off x="1123950" y="2672295"/>
            <a:ext cx="7350442" cy="54784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417" b="417"/>
          <a:stretch>
            <a:fillRect/>
          </a:stretch>
        </p:blipFill>
        <p:spPr>
          <a:xfrm>
            <a:off x="10246131" y="2817285"/>
            <a:ext cx="6917919" cy="51884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9" name="Espaço Reservado para Número de Slide 12">
            <a:extLst>
              <a:ext uri="{FF2B5EF4-FFF2-40B4-BE49-F238E27FC236}">
                <a16:creationId xmlns:a16="http://schemas.microsoft.com/office/drawing/2014/main" id="{74A3216F-CE2D-274C-681A-B72A208C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19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159567">
            <a:off x="13952014" y="-3836383"/>
            <a:ext cx="8175621" cy="81756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728645">
            <a:off x="-3397469" y="7135396"/>
            <a:ext cx="6303208" cy="630320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835">
            <a:off x="5040863" y="3084740"/>
            <a:ext cx="84161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09347" y="3238769"/>
            <a:ext cx="1499906" cy="174661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91419" y="6943227"/>
            <a:ext cx="1057504" cy="105750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249909" y="3713425"/>
            <a:ext cx="6294159" cy="28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Avalia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comportamento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estruturas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mecânicas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submetidas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vibração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;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Baseada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no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efeito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Doppler para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realizar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medições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;</a:t>
            </a:r>
          </a:p>
          <a:p>
            <a:pPr>
              <a:lnSpc>
                <a:spcPts val="3690"/>
              </a:lnSpc>
            </a:pP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11" name="Picture 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r="134" b="134"/>
          <a:stretch>
            <a:fillRect/>
          </a:stretch>
        </p:blipFill>
        <p:spPr>
          <a:xfrm>
            <a:off x="9426321" y="5143500"/>
            <a:ext cx="6848780" cy="4565853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7D57F852-2A3C-B635-A2F2-8ADBEE33740F}"/>
              </a:ext>
            </a:extLst>
          </p:cNvPr>
          <p:cNvSpPr txBox="1"/>
          <p:nvPr/>
        </p:nvSpPr>
        <p:spPr>
          <a:xfrm>
            <a:off x="4422039" y="1811692"/>
            <a:ext cx="9443922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1"/>
              </a:lnSpc>
            </a:pPr>
            <a:r>
              <a:rPr lang="en-US" sz="7090" dirty="0" err="1">
                <a:solidFill>
                  <a:srgbClr val="000000"/>
                </a:solidFill>
                <a:latin typeface="League Spartan"/>
              </a:rPr>
              <a:t>Vibrometria</a:t>
            </a:r>
            <a:r>
              <a:rPr lang="en-US" sz="7090" dirty="0">
                <a:solidFill>
                  <a:srgbClr val="000000"/>
                </a:solidFill>
                <a:latin typeface="League Spartan"/>
              </a:rPr>
              <a:t> Laser</a:t>
            </a:r>
          </a:p>
        </p:txBody>
      </p:sp>
      <p:sp>
        <p:nvSpPr>
          <p:cNvPr id="12" name="Espaço Reservado para Número de Slide 12">
            <a:extLst>
              <a:ext uri="{FF2B5EF4-FFF2-40B4-BE49-F238E27FC236}">
                <a16:creationId xmlns:a16="http://schemas.microsoft.com/office/drawing/2014/main" id="{79EF6150-ED30-3621-F59F-3D0D32E7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 dirty="0" err="1">
                <a:solidFill>
                  <a:srgbClr val="000000"/>
                </a:solidFill>
                <a:latin typeface="League Spartan"/>
              </a:rPr>
              <a:t>Deteção</a:t>
            </a:r>
            <a:r>
              <a:rPr lang="en-US" sz="8199" dirty="0">
                <a:solidFill>
                  <a:srgbClr val="000000"/>
                </a:solidFill>
                <a:latin typeface="League Spartan"/>
              </a:rPr>
              <a:t> dos Contornos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772" b="772"/>
          <a:stretch>
            <a:fillRect/>
          </a:stretch>
        </p:blipFill>
        <p:spPr>
          <a:xfrm>
            <a:off x="9927807" y="2880710"/>
            <a:ext cx="5711900" cy="45255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1347" b="1347"/>
          <a:stretch>
            <a:fillRect/>
          </a:stretch>
        </p:blipFill>
        <p:spPr>
          <a:xfrm>
            <a:off x="1210960" y="3173511"/>
            <a:ext cx="5425833" cy="10559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9" name="Espaço Reservado para Número de Slide 12">
            <a:extLst>
              <a:ext uri="{FF2B5EF4-FFF2-40B4-BE49-F238E27FC236}">
                <a16:creationId xmlns:a16="http://schemas.microsoft.com/office/drawing/2014/main" id="{2932F1DB-4483-D0DB-3E43-6414FE54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20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 dirty="0" err="1">
                <a:solidFill>
                  <a:srgbClr val="000000"/>
                </a:solidFill>
                <a:latin typeface="League Spartan"/>
              </a:rPr>
              <a:t>Deteção</a:t>
            </a:r>
            <a:r>
              <a:rPr lang="en-US" sz="8199" dirty="0">
                <a:solidFill>
                  <a:srgbClr val="000000"/>
                </a:solidFill>
                <a:latin typeface="League Spartan"/>
              </a:rPr>
              <a:t> dos Contornos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424" b="424"/>
          <a:stretch>
            <a:fillRect/>
          </a:stretch>
        </p:blipFill>
        <p:spPr>
          <a:xfrm>
            <a:off x="9920476" y="2848476"/>
            <a:ext cx="5719232" cy="45900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1548" b="1548"/>
          <a:stretch>
            <a:fillRect/>
          </a:stretch>
        </p:blipFill>
        <p:spPr>
          <a:xfrm>
            <a:off x="1210960" y="4796704"/>
            <a:ext cx="7114831" cy="10304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r="1347" b="1347"/>
          <a:stretch>
            <a:fillRect/>
          </a:stretch>
        </p:blipFill>
        <p:spPr>
          <a:xfrm>
            <a:off x="1210960" y="3173511"/>
            <a:ext cx="5425833" cy="1055924"/>
          </a:xfrm>
          <a:prstGeom prst="rect">
            <a:avLst/>
          </a:prstGeom>
        </p:spPr>
      </p:pic>
      <p:sp>
        <p:nvSpPr>
          <p:cNvPr id="10" name="Espaço Reservado para Número de Slide 12">
            <a:extLst>
              <a:ext uri="{FF2B5EF4-FFF2-40B4-BE49-F238E27FC236}">
                <a16:creationId xmlns:a16="http://schemas.microsoft.com/office/drawing/2014/main" id="{7412F646-A489-CFA9-6085-EE5611F6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20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5539179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 dirty="0" err="1">
                <a:solidFill>
                  <a:srgbClr val="000000"/>
                </a:solidFill>
                <a:latin typeface="League Spartan"/>
              </a:rPr>
              <a:t>Deteção</a:t>
            </a:r>
            <a:r>
              <a:rPr lang="en-US" sz="8199" dirty="0">
                <a:solidFill>
                  <a:srgbClr val="000000"/>
                </a:solidFill>
                <a:latin typeface="League Spartan"/>
              </a:rPr>
              <a:t> dos Contornos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772" b="772"/>
          <a:stretch>
            <a:fillRect/>
          </a:stretch>
        </p:blipFill>
        <p:spPr>
          <a:xfrm>
            <a:off x="9926006" y="2838367"/>
            <a:ext cx="5713702" cy="46102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1347" b="1347"/>
          <a:stretch>
            <a:fillRect/>
          </a:stretch>
        </p:blipFill>
        <p:spPr>
          <a:xfrm>
            <a:off x="1210960" y="6398630"/>
            <a:ext cx="4732832" cy="8238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r="1548" b="1548"/>
          <a:stretch>
            <a:fillRect/>
          </a:stretch>
        </p:blipFill>
        <p:spPr>
          <a:xfrm>
            <a:off x="1210960" y="4796704"/>
            <a:ext cx="7114831" cy="10304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 r="1347" b="1347"/>
          <a:stretch>
            <a:fillRect/>
          </a:stretch>
        </p:blipFill>
        <p:spPr>
          <a:xfrm>
            <a:off x="1210960" y="3173511"/>
            <a:ext cx="5425833" cy="1055924"/>
          </a:xfrm>
          <a:prstGeom prst="rect">
            <a:avLst/>
          </a:prstGeom>
        </p:spPr>
      </p:pic>
      <p:sp>
        <p:nvSpPr>
          <p:cNvPr id="11" name="Espaço Reservado para Número de Slide 12">
            <a:extLst>
              <a:ext uri="{FF2B5EF4-FFF2-40B4-BE49-F238E27FC236}">
                <a16:creationId xmlns:a16="http://schemas.microsoft.com/office/drawing/2014/main" id="{4779DD60-48AF-111F-4125-ED4E29CF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20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6428603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>
                <a:solidFill>
                  <a:srgbClr val="000000"/>
                </a:solidFill>
                <a:latin typeface="League Spartan"/>
              </a:rPr>
              <a:t>Redução da Nuvem de Pontos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1057" b="1057"/>
          <a:stretch>
            <a:fillRect/>
          </a:stretch>
        </p:blipFill>
        <p:spPr>
          <a:xfrm>
            <a:off x="734085" y="4029665"/>
            <a:ext cx="4795960" cy="657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15160" y="3352972"/>
            <a:ext cx="1433810" cy="46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Random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r="1074" b="1074"/>
          <a:stretch>
            <a:fillRect/>
          </a:stretch>
        </p:blipFill>
        <p:spPr>
          <a:xfrm>
            <a:off x="11314990" y="4085894"/>
            <a:ext cx="6945429" cy="61247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344072" y="3352972"/>
            <a:ext cx="2887266" cy="46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NonUniformGrid</a:t>
            </a: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r="2299" b="2299"/>
          <a:stretch>
            <a:fillRect/>
          </a:stretch>
        </p:blipFill>
        <p:spPr>
          <a:xfrm>
            <a:off x="6145340" y="4127364"/>
            <a:ext cx="5078441" cy="57354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524594" y="3352972"/>
            <a:ext cx="2319933" cy="46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GridAverage</a:t>
            </a: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62C7B7F8-7FE4-C328-8717-0D1D1A06F4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94575"/>
            <a:ext cx="5856400" cy="4392300"/>
          </a:xfrm>
          <a:prstGeom prst="rect">
            <a:avLst/>
          </a:prstGeom>
        </p:spPr>
      </p:pic>
      <p:pic>
        <p:nvPicPr>
          <p:cNvPr id="18" name="Imagem 17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0F28C77F-7B94-17DC-6192-657B464843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330" y="4894575"/>
            <a:ext cx="5856400" cy="4392300"/>
          </a:xfrm>
          <a:prstGeom prst="rect">
            <a:avLst/>
          </a:prstGeom>
        </p:spPr>
      </p:pic>
      <p:pic>
        <p:nvPicPr>
          <p:cNvPr id="20" name="Imagem 19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B965BB93-5C24-5EE4-E058-3FE9C821AA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5" y="4894575"/>
            <a:ext cx="5856400" cy="4392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sp>
        <p:nvSpPr>
          <p:cNvPr id="6" name="Espaço Reservado para Número de Slide 12">
            <a:extLst>
              <a:ext uri="{FF2B5EF4-FFF2-40B4-BE49-F238E27FC236}">
                <a16:creationId xmlns:a16="http://schemas.microsoft.com/office/drawing/2014/main" id="{9305284D-7181-0DF4-4D12-4376B49D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21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6428603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 dirty="0">
                <a:solidFill>
                  <a:srgbClr val="000000"/>
                </a:solidFill>
                <a:latin typeface="League Spartan"/>
              </a:rPr>
              <a:t>Layout da </a:t>
            </a:r>
            <a:r>
              <a:rPr lang="en-US" sz="8199" dirty="0" err="1">
                <a:solidFill>
                  <a:srgbClr val="000000"/>
                </a:solidFill>
                <a:latin typeface="League Spartan"/>
              </a:rPr>
              <a:t>Aplicação</a:t>
            </a:r>
            <a:endParaRPr lang="en-US" sz="8199" dirty="0">
              <a:solidFill>
                <a:srgbClr val="000000"/>
              </a:solidFill>
              <a:latin typeface="League Spartan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95" b="195"/>
          <a:stretch>
            <a:fillRect/>
          </a:stretch>
        </p:blipFill>
        <p:spPr>
          <a:xfrm>
            <a:off x="484297" y="3574533"/>
            <a:ext cx="8075092" cy="52570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 b="136"/>
          <a:stretch/>
        </p:blipFill>
        <p:spPr>
          <a:xfrm>
            <a:off x="9728613" y="3574533"/>
            <a:ext cx="8097126" cy="52570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53440" y="9100670"/>
            <a:ext cx="1740378" cy="17693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1007" y="9413692"/>
            <a:ext cx="1499906" cy="1746616"/>
          </a:xfrm>
          <a:prstGeom prst="rect">
            <a:avLst/>
          </a:prstGeom>
        </p:spPr>
      </p:pic>
      <p:sp>
        <p:nvSpPr>
          <p:cNvPr id="9" name="Espaço Reservado para Número de Slide 12">
            <a:extLst>
              <a:ext uri="{FF2B5EF4-FFF2-40B4-BE49-F238E27FC236}">
                <a16:creationId xmlns:a16="http://schemas.microsoft.com/office/drawing/2014/main" id="{7F43A06B-4B17-BAA0-C542-2152B926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22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66E168-DDE2-E4CC-D3C6-400055F65309}"/>
              </a:ext>
            </a:extLst>
          </p:cNvPr>
          <p:cNvSpPr txBox="1"/>
          <p:nvPr/>
        </p:nvSpPr>
        <p:spPr>
          <a:xfrm>
            <a:off x="3562350" y="4495887"/>
            <a:ext cx="11163300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5"/>
              </a:lnSpc>
            </a:pPr>
            <a:r>
              <a:rPr lang="en-US" sz="8199" dirty="0" err="1">
                <a:solidFill>
                  <a:srgbClr val="000000"/>
                </a:solidFill>
                <a:latin typeface="League Spartan"/>
              </a:rPr>
              <a:t>Vídeo</a:t>
            </a:r>
            <a:r>
              <a:rPr lang="en-US" sz="8199" dirty="0">
                <a:solidFill>
                  <a:srgbClr val="000000"/>
                </a:solidFill>
                <a:latin typeface="League Spartan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League Spartan"/>
              </a:rPr>
              <a:t>Resultados</a:t>
            </a:r>
            <a:endParaRPr lang="en-US" sz="8199" dirty="0">
              <a:solidFill>
                <a:srgbClr val="000000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7409"/>
          <a:stretch>
            <a:fillRect/>
          </a:stretch>
        </p:blipFill>
        <p:spPr>
          <a:xfrm rot="5400000" flipV="1">
            <a:off x="7303506" y="3800667"/>
            <a:ext cx="16073566" cy="84531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773586"/>
            <a:ext cx="9975467" cy="1273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97"/>
              </a:lnSpc>
            </a:pPr>
            <a:r>
              <a:rPr lang="en-US" sz="8209">
                <a:solidFill>
                  <a:srgbClr val="000000"/>
                </a:solidFill>
                <a:latin typeface="League Spartan"/>
              </a:rPr>
              <a:t>Conclusão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65600" y="8384992"/>
            <a:ext cx="1499906" cy="17466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728645">
            <a:off x="-2471411" y="-3654321"/>
            <a:ext cx="6303208" cy="630320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1713224" y="7403983"/>
            <a:ext cx="413551" cy="4580320"/>
            <a:chOff x="0" y="0"/>
            <a:chExt cx="2354580" cy="260783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26078362"/>
            </a:xfrm>
            <a:custGeom>
              <a:avLst/>
              <a:gdLst/>
              <a:ahLst/>
              <a:cxnLst/>
              <a:rect l="l" t="t" r="r" b="b"/>
              <a:pathLst>
                <a:path w="2353310" h="26078362">
                  <a:moveTo>
                    <a:pt x="784860" y="26011054"/>
                  </a:moveTo>
                  <a:cubicBezTo>
                    <a:pt x="905510" y="26051694"/>
                    <a:pt x="1042670" y="26078362"/>
                    <a:pt x="1177290" y="26078362"/>
                  </a:cubicBezTo>
                  <a:cubicBezTo>
                    <a:pt x="1311910" y="26078362"/>
                    <a:pt x="1441450" y="26055504"/>
                    <a:pt x="1560830" y="26014862"/>
                  </a:cubicBezTo>
                  <a:cubicBezTo>
                    <a:pt x="1563370" y="26013594"/>
                    <a:pt x="1565910" y="26013594"/>
                    <a:pt x="1568450" y="26012322"/>
                  </a:cubicBezTo>
                  <a:cubicBezTo>
                    <a:pt x="2016760" y="25849763"/>
                    <a:pt x="2346960" y="25420503"/>
                    <a:pt x="2353310" y="2484744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4828316"/>
                  </a:lnTo>
                  <a:cubicBezTo>
                    <a:pt x="6350" y="25423042"/>
                    <a:pt x="331470" y="25852303"/>
                    <a:pt x="784860" y="2601105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68929" y="4139555"/>
            <a:ext cx="10558130" cy="1901803"/>
            <a:chOff x="0" y="-66675"/>
            <a:chExt cx="14077507" cy="2535738"/>
          </a:xfrm>
        </p:grpSpPr>
        <p:sp>
          <p:nvSpPr>
            <p:cNvPr id="10" name="TextBox 10"/>
            <p:cNvSpPr txBox="1"/>
            <p:nvPr/>
          </p:nvSpPr>
          <p:spPr>
            <a:xfrm>
              <a:off x="1594789" y="-66675"/>
              <a:ext cx="12482718" cy="2535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Sistema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capaz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de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captar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automaticamente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o conjunto de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pontos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bem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como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detetar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o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objeto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e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os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seus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contornos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594790" cy="840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15"/>
                </a:lnSpc>
              </a:pPr>
              <a:r>
                <a:rPr lang="en-US" sz="4077">
                  <a:solidFill>
                    <a:srgbClr val="000000"/>
                  </a:solidFill>
                  <a:latin typeface="League Spartan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8929" y="6606364"/>
            <a:ext cx="10063770" cy="1184910"/>
            <a:chOff x="0" y="0"/>
            <a:chExt cx="13418360" cy="1579880"/>
          </a:xfrm>
        </p:grpSpPr>
        <p:sp>
          <p:nvSpPr>
            <p:cNvPr id="13" name="TextBox 13"/>
            <p:cNvSpPr txBox="1"/>
            <p:nvPr/>
          </p:nvSpPr>
          <p:spPr>
            <a:xfrm>
              <a:off x="1594790" y="-66675"/>
              <a:ext cx="11823570" cy="1646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Criação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e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manipulação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das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nuvens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de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pontos</a:t>
              </a:r>
              <a:endParaRPr lang="en-US" sz="3600" dirty="0">
                <a:solidFill>
                  <a:srgbClr val="000000"/>
                </a:solidFill>
                <a:latin typeface="Josefin Sans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594790" cy="840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15"/>
                </a:lnSpc>
              </a:pPr>
              <a:r>
                <a:rPr lang="en-US" sz="4077">
                  <a:solidFill>
                    <a:srgbClr val="000000"/>
                  </a:solidFill>
                  <a:latin typeface="League Spartan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8929" y="8334986"/>
            <a:ext cx="10063772" cy="665781"/>
            <a:chOff x="0" y="-66675"/>
            <a:chExt cx="13418362" cy="887709"/>
          </a:xfrm>
        </p:grpSpPr>
        <p:sp>
          <p:nvSpPr>
            <p:cNvPr id="16" name="TextBox 16"/>
            <p:cNvSpPr txBox="1"/>
            <p:nvPr/>
          </p:nvSpPr>
          <p:spPr>
            <a:xfrm>
              <a:off x="1594791" y="-66675"/>
              <a:ext cx="11823571" cy="82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GUI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prático</a:t>
              </a:r>
              <a:r>
                <a:rPr lang="en-US" sz="3600" dirty="0">
                  <a:solidFill>
                    <a:srgbClr val="000000"/>
                  </a:solidFill>
                  <a:latin typeface="Josefin Sans Regular"/>
                </a:rPr>
                <a:t> e </a:t>
              </a:r>
              <a:r>
                <a:rPr lang="en-US" sz="3600" dirty="0" err="1">
                  <a:solidFill>
                    <a:srgbClr val="000000"/>
                  </a:solidFill>
                  <a:latin typeface="Josefin Sans Regular"/>
                </a:rPr>
                <a:t>versátil</a:t>
              </a:r>
              <a:endParaRPr lang="en-US" sz="3600" dirty="0">
                <a:solidFill>
                  <a:srgbClr val="000000"/>
                </a:solidFill>
                <a:latin typeface="Josefin Sans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594790" cy="840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15"/>
                </a:lnSpc>
              </a:pPr>
              <a:r>
                <a:rPr lang="en-US" sz="4077">
                  <a:solidFill>
                    <a:srgbClr val="000000"/>
                  </a:solidFill>
                  <a:latin typeface="League Spartan"/>
                </a:rPr>
                <a:t>3</a:t>
              </a:r>
            </a:p>
          </p:txBody>
        </p:sp>
      </p:grpSp>
      <p:sp>
        <p:nvSpPr>
          <p:cNvPr id="19" name="Espaço Reservado para Número de Slide 12">
            <a:extLst>
              <a:ext uri="{FF2B5EF4-FFF2-40B4-BE49-F238E27FC236}">
                <a16:creationId xmlns:a16="http://schemas.microsoft.com/office/drawing/2014/main" id="{E41107CB-20A9-C23D-DDD7-17374449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24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74040"/>
            <a:ext cx="18288000" cy="5657850"/>
            <a:chOff x="0" y="0"/>
            <a:chExt cx="618631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913890"/>
            </a:xfrm>
            <a:custGeom>
              <a:avLst/>
              <a:gdLst/>
              <a:ahLst/>
              <a:cxnLst/>
              <a:rect l="l" t="t" r="r" b="b"/>
              <a:pathLst>
                <a:path w="6186311" h="1913890">
                  <a:moveTo>
                    <a:pt x="0" y="0"/>
                  </a:moveTo>
                  <a:lnTo>
                    <a:pt x="6186311" y="0"/>
                  </a:lnTo>
                  <a:lnTo>
                    <a:pt x="618631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03084" y="2947678"/>
            <a:ext cx="4335715" cy="6045976"/>
            <a:chOff x="-1" y="0"/>
            <a:chExt cx="5780954" cy="8061302"/>
          </a:xfrm>
        </p:grpSpPr>
        <p:sp>
          <p:nvSpPr>
            <p:cNvPr id="5" name="TextBox 5"/>
            <p:cNvSpPr txBox="1"/>
            <p:nvPr/>
          </p:nvSpPr>
          <p:spPr>
            <a:xfrm>
              <a:off x="0" y="4746156"/>
              <a:ext cx="2098171" cy="889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5"/>
                </a:lnSpc>
              </a:pPr>
              <a:r>
                <a:rPr lang="pt-PT" sz="4240" dirty="0">
                  <a:solidFill>
                    <a:srgbClr val="000000"/>
                  </a:solidFill>
                  <a:latin typeface="League Spartan"/>
                </a:rPr>
                <a:t>Visão</a:t>
              </a: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4932382" cy="399523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-1" y="5534970"/>
              <a:ext cx="5780954" cy="2526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90"/>
                </a:lnSpc>
              </a:pPr>
              <a:r>
                <a:rPr lang="pt-PT" sz="3000" dirty="0">
                  <a:solidFill>
                    <a:srgbClr val="000000"/>
                  </a:solidFill>
                  <a:latin typeface="Josefin Sans Regular"/>
                </a:rPr>
                <a:t>Adição de uma ou várias Kinect no sistema para melhorar aquisição de dados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000125"/>
            <a:ext cx="16428603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5"/>
              </a:lnSpc>
            </a:pPr>
            <a:r>
              <a:rPr lang="en-US" sz="8199">
                <a:solidFill>
                  <a:srgbClr val="000000"/>
                </a:solidFill>
                <a:latin typeface="League Spartan"/>
              </a:rPr>
              <a:t>Trabalho Futuro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907486" y="2473028"/>
            <a:ext cx="4522514" cy="6054062"/>
            <a:chOff x="0" y="0"/>
            <a:chExt cx="6030018" cy="807208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5303782" cy="5098261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0" y="5367213"/>
              <a:ext cx="6030018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215"/>
                </a:lnSpc>
              </a:pPr>
              <a:r>
                <a:rPr lang="pt-PT" sz="4240" dirty="0">
                  <a:solidFill>
                    <a:srgbClr val="000000"/>
                  </a:solidFill>
                  <a:latin typeface="League Spartan"/>
                </a:rPr>
                <a:t>Edição</a:t>
              </a:r>
              <a:r>
                <a:rPr lang="en-US" sz="4240" dirty="0">
                  <a:solidFill>
                    <a:srgbClr val="000000"/>
                  </a:solidFill>
                  <a:latin typeface="League Spartan"/>
                </a:rPr>
                <a:t> </a:t>
              </a:r>
              <a:r>
                <a:rPr lang="pt-PT" sz="4240" dirty="0">
                  <a:solidFill>
                    <a:srgbClr val="000000"/>
                  </a:solidFill>
                  <a:latin typeface="League Spartan"/>
                </a:rPr>
                <a:t>Nuvens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178401"/>
              <a:ext cx="5566353" cy="1893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0"/>
                </a:lnSpc>
              </a:pPr>
              <a:r>
                <a:rPr lang="pt-PT" sz="3000" dirty="0">
                  <a:solidFill>
                    <a:srgbClr val="000000"/>
                  </a:solidFill>
                  <a:latin typeface="Josefin Sans Regular"/>
                </a:rPr>
                <a:t>Formas geométricas variadas na criação das áreas de processamento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579013" y="2913703"/>
            <a:ext cx="4405902" cy="5639437"/>
            <a:chOff x="-1" y="0"/>
            <a:chExt cx="5874536" cy="751924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4082458" cy="4176428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-1" y="4814380"/>
              <a:ext cx="3842347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215"/>
                </a:lnSpc>
              </a:pPr>
              <a:r>
                <a:rPr lang="en-US" sz="4240" dirty="0">
                  <a:solidFill>
                    <a:srgbClr val="000000"/>
                  </a:solidFill>
                  <a:latin typeface="League Spartan"/>
                </a:rPr>
                <a:t>Scanner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625568"/>
              <a:ext cx="5874535" cy="1893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0"/>
                </a:lnSpc>
              </a:pPr>
              <a:r>
                <a:rPr lang="pt-PT" sz="3000" dirty="0">
                  <a:solidFill>
                    <a:srgbClr val="000000"/>
                  </a:solidFill>
                  <a:latin typeface="Josefin Sans Regular"/>
                </a:rPr>
                <a:t>Desenvolver o sistema de orientação do laser, com exportação dos pontos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sp>
        <p:nvSpPr>
          <p:cNvPr id="19" name="Espaço Reservado para Número de Slide 12">
            <a:extLst>
              <a:ext uri="{FF2B5EF4-FFF2-40B4-BE49-F238E27FC236}">
                <a16:creationId xmlns:a16="http://schemas.microsoft.com/office/drawing/2014/main" id="{B37C1F5C-1D95-DE29-BC91-E1ED30B4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25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100000">
            <a:off x="13497880" y="2230873"/>
            <a:ext cx="5804607" cy="58046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44000" y="2230873"/>
            <a:ext cx="5804607" cy="58046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143526" y="7597308"/>
            <a:ext cx="8233265" cy="82332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80388" y="1346208"/>
            <a:ext cx="1740378" cy="17693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48701" y="6288865"/>
            <a:ext cx="1499906" cy="174661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92828" y="4803910"/>
            <a:ext cx="7122369" cy="140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80"/>
              </a:lnSpc>
            </a:pPr>
            <a:r>
              <a:rPr lang="en-US" sz="9090">
                <a:solidFill>
                  <a:srgbClr val="000000"/>
                </a:solidFill>
                <a:latin typeface="League Spartan"/>
              </a:rPr>
              <a:t>Obrigado</a:t>
            </a:r>
          </a:p>
        </p:txBody>
      </p:sp>
      <p:sp>
        <p:nvSpPr>
          <p:cNvPr id="8" name="AutoShape 8"/>
          <p:cNvSpPr/>
          <p:nvPr/>
        </p:nvSpPr>
        <p:spPr>
          <a:xfrm>
            <a:off x="1592828" y="1589740"/>
            <a:ext cx="2494042" cy="0"/>
          </a:xfrm>
          <a:prstGeom prst="line">
            <a:avLst/>
          </a:prstGeom>
          <a:ln w="6477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953755" y="1377895"/>
            <a:ext cx="1772188" cy="42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Josefin Sans Regular"/>
              </a:rPr>
              <a:t>End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4420" y="6288085"/>
            <a:ext cx="6233659" cy="46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>
                <a:solidFill>
                  <a:srgbClr val="000000"/>
                </a:solidFill>
                <a:latin typeface="Josefin Sans Regular"/>
              </a:rPr>
              <a:t>Do you have any questions?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758FA1EB-14D8-B9E9-3A0B-EE8FADAB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26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159567">
            <a:off x="13952014" y="-3836383"/>
            <a:ext cx="8175621" cy="81756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728645">
            <a:off x="-3397469" y="7135396"/>
            <a:ext cx="6303208" cy="630320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835">
            <a:off x="5040863" y="3084740"/>
            <a:ext cx="84161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09347" y="3238769"/>
            <a:ext cx="1499906" cy="174661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91419" y="6943227"/>
            <a:ext cx="1057504" cy="105750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249909" y="3713425"/>
            <a:ext cx="6294159" cy="419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Avalia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comportamento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estruturas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mecânicas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submetidas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vibração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;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Baseada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no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efeito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Doppler para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realizar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medições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;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Análises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modais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deteção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falhas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sem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contacto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com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amostra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.</a:t>
            </a:r>
          </a:p>
          <a:p>
            <a:pPr>
              <a:lnSpc>
                <a:spcPts val="3690"/>
              </a:lnSpc>
            </a:pP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 r="172" b="172"/>
          <a:stretch>
            <a:fillRect/>
          </a:stretch>
        </p:blipFill>
        <p:spPr>
          <a:xfrm>
            <a:off x="9519407" y="4494726"/>
            <a:ext cx="6848780" cy="5505450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DE8D9199-C58E-AE59-CAA2-CAA5E3F3CD2D}"/>
              </a:ext>
            </a:extLst>
          </p:cNvPr>
          <p:cNvSpPr txBox="1"/>
          <p:nvPr/>
        </p:nvSpPr>
        <p:spPr>
          <a:xfrm>
            <a:off x="4422039" y="1811692"/>
            <a:ext cx="9443922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1"/>
              </a:lnSpc>
            </a:pPr>
            <a:r>
              <a:rPr lang="en-US" sz="7090" dirty="0" err="1">
                <a:solidFill>
                  <a:srgbClr val="000000"/>
                </a:solidFill>
                <a:latin typeface="League Spartan"/>
              </a:rPr>
              <a:t>Vibrometria</a:t>
            </a:r>
            <a:r>
              <a:rPr lang="en-US" sz="7090" dirty="0">
                <a:solidFill>
                  <a:srgbClr val="000000"/>
                </a:solidFill>
                <a:latin typeface="League Spartan"/>
              </a:rPr>
              <a:t> Laser</a:t>
            </a:r>
          </a:p>
        </p:txBody>
      </p:sp>
      <p:pic>
        <p:nvPicPr>
          <p:cNvPr id="8" name="Imagem 7" descr="Uma imagem contendo carro, neve&#10;&#10;Descrição gerada automaticamente">
            <a:extLst>
              <a:ext uri="{FF2B5EF4-FFF2-40B4-BE49-F238E27FC236}">
                <a16:creationId xmlns:a16="http://schemas.microsoft.com/office/drawing/2014/main" id="{1992DCE6-19F0-F168-9A35-04545E855A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52" y="4575410"/>
            <a:ext cx="7747149" cy="5959345"/>
          </a:xfrm>
          <a:prstGeom prst="rect">
            <a:avLst/>
          </a:prstGeom>
        </p:spPr>
      </p:pic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F8F16C4B-05FD-2EEF-4E2F-4FD1D56C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159567">
            <a:off x="13952014" y="-3836383"/>
            <a:ext cx="8175621" cy="81756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728645">
            <a:off x="-3397469" y="7135396"/>
            <a:ext cx="6303208" cy="630320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835">
            <a:off x="5040863" y="3084740"/>
            <a:ext cx="84161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09347" y="3238769"/>
            <a:ext cx="1499906" cy="174661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91419" y="6943227"/>
            <a:ext cx="1057504" cy="105750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249909" y="3713425"/>
            <a:ext cx="6294159" cy="419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Avalia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comportamento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estruturas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mecânicas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submetidas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vibração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;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Baseada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no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efeito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Doppler para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realizar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medições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;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Análises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modais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deteção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falhas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sem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contacto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com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amostra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.</a:t>
            </a:r>
          </a:p>
          <a:p>
            <a:pPr>
              <a:lnSpc>
                <a:spcPts val="3690"/>
              </a:lnSpc>
            </a:pP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 r="172" b="172"/>
          <a:stretch>
            <a:fillRect/>
          </a:stretch>
        </p:blipFill>
        <p:spPr>
          <a:xfrm>
            <a:off x="9519407" y="4494726"/>
            <a:ext cx="6848780" cy="5505450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DE8D9199-C58E-AE59-CAA2-CAA5E3F3CD2D}"/>
              </a:ext>
            </a:extLst>
          </p:cNvPr>
          <p:cNvSpPr txBox="1"/>
          <p:nvPr/>
        </p:nvSpPr>
        <p:spPr>
          <a:xfrm>
            <a:off x="4422039" y="1811692"/>
            <a:ext cx="9443922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1"/>
              </a:lnSpc>
            </a:pPr>
            <a:r>
              <a:rPr lang="en-US" sz="7090" dirty="0" err="1">
                <a:solidFill>
                  <a:srgbClr val="000000"/>
                </a:solidFill>
                <a:latin typeface="League Spartan"/>
              </a:rPr>
              <a:t>Vibrometria</a:t>
            </a:r>
            <a:r>
              <a:rPr lang="en-US" sz="7090" dirty="0">
                <a:solidFill>
                  <a:srgbClr val="000000"/>
                </a:solidFill>
                <a:latin typeface="League Spartan"/>
              </a:rPr>
              <a:t> Laser</a:t>
            </a:r>
          </a:p>
        </p:txBody>
      </p:sp>
      <p:sp>
        <p:nvSpPr>
          <p:cNvPr id="12" name="Espaço Reservado para Número de Slide 12">
            <a:extLst>
              <a:ext uri="{FF2B5EF4-FFF2-40B4-BE49-F238E27FC236}">
                <a16:creationId xmlns:a16="http://schemas.microsoft.com/office/drawing/2014/main" id="{6BD42509-0906-E83C-A4CB-6E7553FD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no interior, mesa, pequeno, equipamento&#10;&#10;Descrição gerada automaticamente">
            <a:extLst>
              <a:ext uri="{FF2B5EF4-FFF2-40B4-BE49-F238E27FC236}">
                <a16:creationId xmlns:a16="http://schemas.microsoft.com/office/drawing/2014/main" id="{AF74AEA0-1E33-9CA7-8953-7F8F83476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704"/>
            <a:ext cx="11320310" cy="7534295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E7F3D243-27ED-7BC3-49A6-671D0BEED1A1}"/>
              </a:ext>
            </a:extLst>
          </p:cNvPr>
          <p:cNvSpPr/>
          <p:nvPr/>
        </p:nvSpPr>
        <p:spPr>
          <a:xfrm rot="5835">
            <a:off x="5040863" y="2227733"/>
            <a:ext cx="84161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0385E01-D164-150E-6301-7CAB99202FEF}"/>
              </a:ext>
            </a:extLst>
          </p:cNvPr>
          <p:cNvSpPr txBox="1"/>
          <p:nvPr/>
        </p:nvSpPr>
        <p:spPr>
          <a:xfrm>
            <a:off x="3573281" y="1104900"/>
            <a:ext cx="11351361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21"/>
              </a:lnSpc>
            </a:pPr>
            <a:r>
              <a:rPr lang="en-US" sz="7090" dirty="0" err="1">
                <a:solidFill>
                  <a:srgbClr val="000000"/>
                </a:solidFill>
                <a:latin typeface="League Spartan"/>
              </a:rPr>
              <a:t>Aplicações</a:t>
            </a:r>
            <a:r>
              <a:rPr lang="en-US" sz="7090" dirty="0">
                <a:solidFill>
                  <a:srgbClr val="000000"/>
                </a:solidFill>
                <a:latin typeface="League Spartan"/>
              </a:rPr>
              <a:t> </a:t>
            </a:r>
            <a:r>
              <a:rPr lang="en-US" sz="7090" dirty="0" err="1">
                <a:solidFill>
                  <a:srgbClr val="000000"/>
                </a:solidFill>
                <a:latin typeface="League Spartan"/>
              </a:rPr>
              <a:t>Industriais</a:t>
            </a:r>
            <a:endParaRPr lang="en-US" sz="7090" dirty="0">
              <a:solidFill>
                <a:srgbClr val="000000"/>
              </a:solidFill>
              <a:latin typeface="League Spartan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BA8B999E-7C4A-FC42-B98C-7F93EDDF6D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34074FC0-C1A5-E869-2BD7-A72B97A7998E}"/>
              </a:ext>
            </a:extLst>
          </p:cNvPr>
          <p:cNvSpPr txBox="1"/>
          <p:nvPr/>
        </p:nvSpPr>
        <p:spPr>
          <a:xfrm>
            <a:off x="11506200" y="3867790"/>
            <a:ext cx="6294159" cy="236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Soluções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industriais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com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elevado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custo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;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Versatibilidade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flexibilidade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conseguida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através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grande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investimento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1B38B38-7689-9438-6546-D6F26604E82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4669923" y="6438900"/>
            <a:ext cx="6783048" cy="6783048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71D8A4E5-47B8-9381-11C8-43C844D33C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5484165" y="6845361"/>
            <a:ext cx="2387900" cy="1202633"/>
          </a:xfrm>
          <a:prstGeom prst="rect">
            <a:avLst/>
          </a:prstGeom>
        </p:spPr>
      </p:pic>
      <p:sp>
        <p:nvSpPr>
          <p:cNvPr id="17" name="Espaço Reservado para Número de Slide 12">
            <a:extLst>
              <a:ext uri="{FF2B5EF4-FFF2-40B4-BE49-F238E27FC236}">
                <a16:creationId xmlns:a16="http://schemas.microsoft.com/office/drawing/2014/main" id="{0A068DFB-2E3A-F3D4-12A2-4F568693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3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3578653" y="4176765"/>
            <a:ext cx="4498547" cy="3481335"/>
            <a:chOff x="0" y="0"/>
            <a:chExt cx="5998063" cy="464178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87392" y="0"/>
              <a:ext cx="2823280" cy="282328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0" y="2544626"/>
              <a:ext cx="5998063" cy="2097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8"/>
                </a:lnSpc>
              </a:pPr>
              <a:r>
                <a:rPr lang="en-US" sz="3300" dirty="0">
                  <a:solidFill>
                    <a:srgbClr val="000000"/>
                  </a:solidFill>
                  <a:latin typeface="Josefin Sans Regular"/>
                </a:rPr>
                <a:t>Técnica de </a:t>
              </a:r>
              <a:r>
                <a:rPr lang="en-US" sz="3300" dirty="0" err="1">
                  <a:solidFill>
                    <a:srgbClr val="000000"/>
                  </a:solidFill>
                  <a:latin typeface="Josefin Sans Regular"/>
                </a:rPr>
                <a:t>vibrometria</a:t>
              </a:r>
              <a:r>
                <a:rPr lang="en-US" sz="3300" dirty="0">
                  <a:solidFill>
                    <a:srgbClr val="000000"/>
                  </a:solidFill>
                  <a:latin typeface="Josefin Sans Regular"/>
                </a:rPr>
                <a:t> laser </a:t>
              </a:r>
              <a:r>
                <a:rPr lang="en-US" sz="3300" dirty="0" err="1">
                  <a:solidFill>
                    <a:srgbClr val="000000"/>
                  </a:solidFill>
                  <a:latin typeface="Josefin Sans Regular"/>
                </a:rPr>
                <a:t>permite</a:t>
              </a:r>
              <a:r>
                <a:rPr lang="en-US" sz="3300" dirty="0">
                  <a:solidFill>
                    <a:srgbClr val="000000"/>
                  </a:solidFill>
                  <a:latin typeface="Josefin Sans Regular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Josefin Sans Regular"/>
                </a:rPr>
                <a:t>análises</a:t>
              </a:r>
              <a:r>
                <a:rPr lang="en-US" sz="3300" dirty="0">
                  <a:solidFill>
                    <a:srgbClr val="000000"/>
                  </a:solidFill>
                  <a:latin typeface="Josefin Sans Regular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Josefin Sans Regular"/>
                </a:rPr>
                <a:t>sem</a:t>
              </a:r>
              <a:r>
                <a:rPr lang="en-US" sz="3300" dirty="0">
                  <a:solidFill>
                    <a:srgbClr val="000000"/>
                  </a:solidFill>
                  <a:latin typeface="Josefin Sans Regular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Josefin Sans Regular"/>
                </a:rPr>
                <a:t>contacto</a:t>
              </a:r>
              <a:endParaRPr lang="en-US" sz="3300" dirty="0">
                <a:solidFill>
                  <a:srgbClr val="000000"/>
                </a:solidFill>
                <a:latin typeface="Josefin Sans Regular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775794" y="2247900"/>
            <a:ext cx="10736412" cy="115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2"/>
              </a:lnSpc>
            </a:pPr>
            <a:r>
              <a:rPr lang="en-US" sz="7400" dirty="0" err="1">
                <a:solidFill>
                  <a:srgbClr val="000000"/>
                </a:solidFill>
                <a:latin typeface="League Spartan"/>
              </a:rPr>
              <a:t>Motivação</a:t>
            </a:r>
            <a:endParaRPr lang="en-US" sz="7400" dirty="0">
              <a:solidFill>
                <a:srgbClr val="000000"/>
              </a:solidFill>
              <a:latin typeface="League Spartan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20186" y="334467"/>
            <a:ext cx="10959214" cy="109592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42726" y="-183004"/>
            <a:ext cx="6783048" cy="67830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856577" y="740701"/>
            <a:ext cx="2387900" cy="12026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-87868" y="8394343"/>
            <a:ext cx="1986022" cy="23126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0A1E2583-8B94-F7A0-BAD4-D846C735C36A}"/>
              </a:ext>
            </a:extLst>
          </p:cNvPr>
          <p:cNvSpPr txBox="1"/>
          <p:nvPr/>
        </p:nvSpPr>
        <p:spPr>
          <a:xfrm>
            <a:off x="9140115" y="6085234"/>
            <a:ext cx="5499719" cy="2098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</a:pPr>
            <a:r>
              <a:rPr lang="en-US" sz="3300" dirty="0" err="1">
                <a:solidFill>
                  <a:srgbClr val="000000"/>
                </a:solidFill>
                <a:latin typeface="Josefin Sans Regular"/>
              </a:rPr>
              <a:t>Sistemas</a:t>
            </a:r>
            <a:r>
              <a:rPr lang="en-US" sz="33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Josefin Sans Regular"/>
              </a:rPr>
              <a:t>industriais</a:t>
            </a:r>
            <a:r>
              <a:rPr lang="en-US" sz="33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Josefin Sans Regular"/>
              </a:rPr>
              <a:t>bastantes</a:t>
            </a:r>
            <a:r>
              <a:rPr lang="en-US" sz="33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Josefin Sans Regular"/>
              </a:rPr>
              <a:t>dispendiosos</a:t>
            </a:r>
            <a:r>
              <a:rPr lang="en-US" sz="3300" dirty="0">
                <a:solidFill>
                  <a:srgbClr val="000000"/>
                </a:solidFill>
                <a:latin typeface="Josefin Sans Regular"/>
              </a:rPr>
              <a:t>, com </a:t>
            </a:r>
            <a:r>
              <a:rPr lang="en-US" sz="3300" dirty="0" err="1">
                <a:solidFill>
                  <a:srgbClr val="000000"/>
                </a:solidFill>
                <a:latin typeface="Josefin Sans Regular"/>
              </a:rPr>
              <a:t>obtenção</a:t>
            </a:r>
            <a:r>
              <a:rPr lang="en-US" sz="33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300" dirty="0" err="1">
                <a:solidFill>
                  <a:srgbClr val="000000"/>
                </a:solidFill>
                <a:latin typeface="Josefin Sans Regular"/>
              </a:rPr>
              <a:t>pontos</a:t>
            </a:r>
            <a:r>
              <a:rPr lang="en-US" sz="33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Josefin Sans Regular"/>
              </a:rPr>
              <a:t>rudimentar</a:t>
            </a:r>
            <a:endParaRPr lang="en-US" sz="33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5" name="Imagem 14" descr="Forma&#10;&#10;Descrição gerada automaticamente com confiança baixa">
            <a:extLst>
              <a:ext uri="{FF2B5EF4-FFF2-40B4-BE49-F238E27FC236}">
                <a16:creationId xmlns:a16="http://schemas.microsoft.com/office/drawing/2014/main" id="{00A1CAF5-193C-2B7E-6B96-1075F0C4E8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237" y="4097758"/>
            <a:ext cx="2275473" cy="2275473"/>
          </a:xfrm>
          <a:prstGeom prst="rect">
            <a:avLst/>
          </a:prstGeom>
        </p:spPr>
      </p:pic>
      <p:sp>
        <p:nvSpPr>
          <p:cNvPr id="9" name="Espaço Reservado para Número de Slide 12">
            <a:extLst>
              <a:ext uri="{FF2B5EF4-FFF2-40B4-BE49-F238E27FC236}">
                <a16:creationId xmlns:a16="http://schemas.microsoft.com/office/drawing/2014/main" id="{1F01EC3B-51CE-C6DF-653A-36356C36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100000">
            <a:off x="4561182" y="3573410"/>
            <a:ext cx="4709517" cy="4709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3573410"/>
            <a:ext cx="4709517" cy="47095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46071" y="2151791"/>
            <a:ext cx="7363548" cy="2305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2"/>
              </a:lnSpc>
            </a:pPr>
            <a:r>
              <a:rPr lang="en-US" sz="7400">
                <a:solidFill>
                  <a:srgbClr val="000000"/>
                </a:solidFill>
                <a:latin typeface="League Spartan"/>
              </a:rPr>
              <a:t>Descrição do Problema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39859" y="5053735"/>
            <a:ext cx="1196092" cy="63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4077" dirty="0">
                <a:solidFill>
                  <a:srgbClr val="000000"/>
                </a:solidFill>
                <a:latin typeface="League Spartan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39859" y="6505226"/>
            <a:ext cx="1196092" cy="63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4077" dirty="0">
                <a:solidFill>
                  <a:srgbClr val="000000"/>
                </a:solidFill>
                <a:latin typeface="League Spartan"/>
              </a:rPr>
              <a:t>2</a:t>
            </a:r>
          </a:p>
        </p:txBody>
      </p:sp>
      <p:sp>
        <p:nvSpPr>
          <p:cNvPr id="7" name="AutoShape 7"/>
          <p:cNvSpPr/>
          <p:nvPr/>
        </p:nvSpPr>
        <p:spPr>
          <a:xfrm rot="5207">
            <a:off x="10246088" y="4402323"/>
            <a:ext cx="9432820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1435951" y="5143500"/>
            <a:ext cx="6532479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Configuração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padrão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requer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tecnologia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sensores</a:t>
            </a: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435951" y="6594991"/>
            <a:ext cx="6532479" cy="139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Análises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modais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necessitam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sistema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aquisição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manipulação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dados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152055" y="2700102"/>
            <a:ext cx="1499906" cy="1746616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 rot="-1799999">
            <a:off x="4609275" y="8026846"/>
            <a:ext cx="4019073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C93FE78C-8E07-14FA-46B2-9C2C7FBF9AF5}"/>
              </a:ext>
            </a:extLst>
          </p:cNvPr>
          <p:cNvSpPr txBox="1"/>
          <p:nvPr/>
        </p:nvSpPr>
        <p:spPr>
          <a:xfrm>
            <a:off x="10239859" y="8185735"/>
            <a:ext cx="119609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4077" dirty="0">
                <a:solidFill>
                  <a:srgbClr val="000000"/>
                </a:solidFill>
                <a:latin typeface="League Spartan"/>
              </a:rPr>
              <a:t>3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10BC008A-6605-7D96-CE45-E05D283492D0}"/>
              </a:ext>
            </a:extLst>
          </p:cNvPr>
          <p:cNvSpPr txBox="1"/>
          <p:nvPr/>
        </p:nvSpPr>
        <p:spPr>
          <a:xfrm>
            <a:off x="11435951" y="8275500"/>
            <a:ext cx="6532479" cy="94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Sistema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obtenção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pontos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automático</a:t>
            </a: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sp>
        <p:nvSpPr>
          <p:cNvPr id="14" name="Espaço Reservado para Número de Slide 12">
            <a:extLst>
              <a:ext uri="{FF2B5EF4-FFF2-40B4-BE49-F238E27FC236}">
                <a16:creationId xmlns:a16="http://schemas.microsoft.com/office/drawing/2014/main" id="{35BBC8A3-B243-8621-A646-448A8F9A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25858">
            <a:off x="13539149" y="6043797"/>
            <a:ext cx="8175621" cy="817562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835">
            <a:off x="5040863" y="3084740"/>
            <a:ext cx="841619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79582" y="8384992"/>
            <a:ext cx="1499906" cy="17466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22039" y="1811692"/>
            <a:ext cx="9443922" cy="110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1"/>
              </a:lnSpc>
            </a:pPr>
            <a:r>
              <a:rPr lang="en-US" sz="7090">
                <a:solidFill>
                  <a:srgbClr val="000000"/>
                </a:solidFill>
                <a:latin typeface="League Spartan"/>
              </a:rPr>
              <a:t>Câmaras RGB-D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4375249"/>
            <a:ext cx="7070542" cy="236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Densas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estimativas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profundidade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(depth) e imagens a cores;</a:t>
            </a:r>
          </a:p>
          <a:p>
            <a:pPr marL="647700" lvl="1" indent="-323850">
              <a:lnSpc>
                <a:spcPts val="369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Medições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feitas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através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 do principio da luz </a:t>
            </a:r>
            <a:r>
              <a:rPr lang="en-US" sz="3000" dirty="0" err="1">
                <a:solidFill>
                  <a:srgbClr val="000000"/>
                </a:solidFill>
                <a:latin typeface="Josefin Sans Regular"/>
              </a:rPr>
              <a:t>estruturada</a:t>
            </a:r>
            <a:r>
              <a:rPr lang="en-US" sz="3000" dirty="0">
                <a:solidFill>
                  <a:srgbClr val="000000"/>
                </a:solidFill>
                <a:latin typeface="Josefin Sans Regular"/>
              </a:rPr>
              <a:t>;</a:t>
            </a:r>
          </a:p>
          <a:p>
            <a:pPr>
              <a:lnSpc>
                <a:spcPts val="3690"/>
              </a:lnSpc>
            </a:pPr>
            <a:endParaRPr lang="en-US" sz="3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639708" y="148068"/>
            <a:ext cx="2421739" cy="880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r="254" b="254"/>
          <a:stretch>
            <a:fillRect/>
          </a:stretch>
        </p:blipFill>
        <p:spPr>
          <a:xfrm>
            <a:off x="970122" y="3663384"/>
            <a:ext cx="8173878" cy="63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4401463" y="-151763"/>
            <a:ext cx="6783048" cy="67830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86065" y="740701"/>
            <a:ext cx="2387900" cy="1202633"/>
          </a:xfrm>
          <a:prstGeom prst="rect">
            <a:avLst/>
          </a:prstGeom>
        </p:spPr>
      </p:pic>
      <p:sp>
        <p:nvSpPr>
          <p:cNvPr id="12" name="Espaço Reservado para Número de Slide 12">
            <a:extLst>
              <a:ext uri="{FF2B5EF4-FFF2-40B4-BE49-F238E27FC236}">
                <a16:creationId xmlns:a16="http://schemas.microsoft.com/office/drawing/2014/main" id="{7885DE3B-9308-2025-FDE9-2D932CB7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200" y="257443"/>
            <a:ext cx="2133600" cy="365125"/>
          </a:xfrm>
        </p:spPr>
        <p:txBody>
          <a:bodyPr/>
          <a:lstStyle/>
          <a:p>
            <a:r>
              <a:rPr lang="en-US" sz="1800" dirty="0"/>
              <a:t>6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4332</TotalTime>
  <Words>2735</Words>
  <Application>Microsoft Office PowerPoint</Application>
  <PresentationFormat>Personalizar</PresentationFormat>
  <Paragraphs>292</Paragraphs>
  <Slides>38</Slides>
  <Notes>38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Calibri</vt:lpstr>
      <vt:lpstr>League Spartan</vt:lpstr>
      <vt:lpstr>Josefin Sans Regular Bold</vt:lpstr>
      <vt:lpstr>Josefin Sans Regular</vt:lpstr>
      <vt:lpstr>Open Sans Extra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professional corporate Marketing Plan charts and graphs presentation</dc:title>
  <dc:creator>Bruno Neto</dc:creator>
  <cp:lastModifiedBy>Bruno Neto</cp:lastModifiedBy>
  <cp:revision>42</cp:revision>
  <dcterms:created xsi:type="dcterms:W3CDTF">2006-08-16T00:00:00Z</dcterms:created>
  <dcterms:modified xsi:type="dcterms:W3CDTF">2022-12-15T18:36:24Z</dcterms:modified>
  <dc:identifier>DAFTbhK-ssU</dc:identifier>
</cp:coreProperties>
</file>