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6" r:id="rId3"/>
    <p:sldId id="295" r:id="rId4"/>
    <p:sldId id="259" r:id="rId5"/>
    <p:sldId id="260" r:id="rId6"/>
    <p:sldId id="288" r:id="rId7"/>
    <p:sldId id="261" r:id="rId8"/>
    <p:sldId id="264" r:id="rId9"/>
    <p:sldId id="265" r:id="rId10"/>
    <p:sldId id="266" r:id="rId11"/>
    <p:sldId id="272" r:id="rId12"/>
    <p:sldId id="294" r:id="rId13"/>
    <p:sldId id="292" r:id="rId14"/>
    <p:sldId id="293" r:id="rId15"/>
    <p:sldId id="289" r:id="rId16"/>
    <p:sldId id="291" r:id="rId17"/>
    <p:sldId id="274" r:id="rId18"/>
    <p:sldId id="275" r:id="rId19"/>
    <p:sldId id="276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9" autoAdjust="0"/>
    <p:restoredTop sz="94660"/>
  </p:normalViewPr>
  <p:slideViewPr>
    <p:cSldViewPr snapToGrid="0">
      <p:cViewPr>
        <p:scale>
          <a:sx n="66" d="100"/>
          <a:sy n="66" d="100"/>
        </p:scale>
        <p:origin x="-126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A42BF-63C2-4E9E-BAE3-CDD17EDBF3BF}" type="datetimeFigureOut">
              <a:rPr lang="pt-PT" smtClean="0"/>
              <a:pPr/>
              <a:t>25-06-2008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7D9AC-85CD-4D99-B167-13088A29302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D46D0-FB3F-4F53-BB4C-1A60F77C14FD}" type="datetimeFigureOut">
              <a:rPr lang="pt-PT" smtClean="0"/>
              <a:pPr/>
              <a:t>25-06-2008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1CD6-1A48-4DD4-A9FF-231BEA328A1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1CD6-1A48-4DD4-A9FF-231BEA328A13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8C02A-D392-48F3-AFDB-094EFF83DCD5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AAE42-3389-409C-94FA-C17B7B7744C5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3E1FBD-7953-4338-98DD-FDAB22425071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53B3B-E702-43FD-AEB1-58F5C895E0C5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6A6FC-864B-4910-BE6A-6A8DED22BF6A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88EE1B-2482-4949-90A3-A073C0E22AF0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4865EF-C3F3-4279-985C-C6199C94FBB5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45DDD0-6116-4C9A-A5B2-3436862D1506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5EF409-EB4F-44F3-844A-7DC69B5678A4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F344E-919A-4638-B165-5CDEB9FB08F9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46E081-8D76-4794-9B41-A3D9DDE098DB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BDAC8D-25BB-450C-8CBD-3CD81AADAA69}" type="datetime1">
              <a:rPr lang="pt-PT" smtClean="0"/>
              <a:pPr/>
              <a:t>25-06-2008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9DB7D0-AB05-459F-9DCC-44A23CBA326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../Fotografias/Setup%2002_06_2008/Video%20apresenta&#231;&#227;o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00430" y="3786190"/>
            <a:ext cx="5457836" cy="1512889"/>
          </a:xfrm>
        </p:spPr>
        <p:txBody>
          <a:bodyPr>
            <a:noAutofit/>
          </a:bodyPr>
          <a:lstStyle/>
          <a:p>
            <a:r>
              <a:rPr lang="pt-PT" sz="3600" dirty="0" smtClean="0"/>
              <a:t>Detecção Automática de Propriedades em Peças Acabadas no Fabrico de Banheiras</a:t>
            </a:r>
            <a:endParaRPr lang="pt-PT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43306" y="5357826"/>
            <a:ext cx="5286412" cy="500066"/>
          </a:xfrm>
        </p:spPr>
        <p:txBody>
          <a:bodyPr/>
          <a:lstStyle/>
          <a:p>
            <a:r>
              <a:rPr lang="pt-PT" dirty="0" smtClean="0"/>
              <a:t>Paulo Milton Bastos Santos</a:t>
            </a:r>
            <a:endParaRPr lang="pt-PT" dirty="0"/>
          </a:p>
        </p:txBody>
      </p:sp>
      <p:grpSp>
        <p:nvGrpSpPr>
          <p:cNvPr id="10" name="Grupo 9"/>
          <p:cNvGrpSpPr/>
          <p:nvPr/>
        </p:nvGrpSpPr>
        <p:grpSpPr>
          <a:xfrm>
            <a:off x="0" y="0"/>
            <a:ext cx="7934324" cy="6858000"/>
            <a:chOff x="0" y="0"/>
            <a:chExt cx="7934324" cy="6858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 b="689"/>
            <a:stretch>
              <a:fillRect/>
            </a:stretch>
          </p:blipFill>
          <p:spPr bwMode="auto">
            <a:xfrm>
              <a:off x="0" y="214290"/>
              <a:ext cx="2753578" cy="200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86256"/>
              <a:ext cx="2786049" cy="257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1928802"/>
              <a:ext cx="3071802" cy="2487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 t="16835" b="11735"/>
            <a:stretch>
              <a:fillRect/>
            </a:stretch>
          </p:blipFill>
          <p:spPr bwMode="auto">
            <a:xfrm>
              <a:off x="2928926" y="500042"/>
              <a:ext cx="2809875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57818" y="0"/>
              <a:ext cx="2576506" cy="200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</a:t>
            </a:fld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3857620" y="592933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Prof. Doutor Vítor Manuel Ferreira dos Santos</a:t>
            </a:r>
          </a:p>
          <a:p>
            <a:r>
              <a:rPr lang="pt-PT" sz="1400" dirty="0" smtClean="0"/>
              <a:t>Prof. Doutor Jorge  Augusto Fernandes Ferreira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715272" cy="4038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Material necessário</a:t>
            </a:r>
            <a:endParaRPr lang="pt-PT" sz="2800" dirty="0" smtClean="0"/>
          </a:p>
          <a:p>
            <a:pPr>
              <a:buFontTx/>
              <a:buChar char="-"/>
            </a:pPr>
            <a:r>
              <a:rPr lang="pt-PT" sz="2000" dirty="0" smtClean="0"/>
              <a:t> Cabine;</a:t>
            </a:r>
          </a:p>
          <a:p>
            <a:pPr>
              <a:buFontTx/>
              <a:buChar char="-"/>
            </a:pPr>
            <a:r>
              <a:rPr lang="pt-PT" sz="2000" dirty="0" smtClean="0"/>
              <a:t> 2 câmaras CV-A1;</a:t>
            </a:r>
          </a:p>
          <a:p>
            <a:pPr>
              <a:buFontTx/>
              <a:buChar char="-"/>
            </a:pPr>
            <a:r>
              <a:rPr lang="pt-PT" sz="2000" dirty="0" smtClean="0"/>
              <a:t> 2 ópticas de 25 </a:t>
            </a:r>
            <a:r>
              <a:rPr lang="pt-PT" sz="2000" i="1" dirty="0" smtClean="0"/>
              <a:t>mm</a:t>
            </a:r>
            <a:r>
              <a:rPr lang="pt-PT" sz="2000" dirty="0" smtClean="0"/>
              <a:t> e de 6 </a:t>
            </a:r>
            <a:r>
              <a:rPr lang="pt-PT" sz="2000" i="1" dirty="0" smtClean="0"/>
              <a:t>mm</a:t>
            </a:r>
            <a:r>
              <a:rPr lang="pt-PT" sz="2000" dirty="0" smtClean="0"/>
              <a:t>;</a:t>
            </a:r>
          </a:p>
          <a:p>
            <a:pPr>
              <a:buFontTx/>
              <a:buChar char="-"/>
            </a:pPr>
            <a:r>
              <a:rPr lang="pt-PT" sz="2000" dirty="0" smtClean="0"/>
              <a:t> 1 laser com padrão linear;</a:t>
            </a:r>
          </a:p>
          <a:p>
            <a:pPr>
              <a:buFontTx/>
              <a:buChar char="-"/>
            </a:pPr>
            <a:r>
              <a:rPr lang="pt-PT" sz="2000" dirty="0" smtClean="0"/>
              <a:t> VA-41;</a:t>
            </a:r>
          </a:p>
          <a:p>
            <a:pPr>
              <a:buFontTx/>
              <a:buChar char="-"/>
            </a:pPr>
            <a:r>
              <a:rPr lang="pt-PT" sz="2000" dirty="0" smtClean="0"/>
              <a:t> 2 detectores fotoeléctricos a laser;</a:t>
            </a:r>
          </a:p>
          <a:p>
            <a:pPr>
              <a:buFontTx/>
              <a:buChar char="-"/>
            </a:pPr>
            <a:r>
              <a:rPr lang="pt-PT" sz="2000" dirty="0" smtClean="0"/>
              <a:t> 4 sensores de IV para medição de distâncias;</a:t>
            </a:r>
          </a:p>
          <a:p>
            <a:pPr>
              <a:buFontTx/>
              <a:buChar char="-"/>
            </a:pPr>
            <a:r>
              <a:rPr lang="pt-PT" sz="2000" dirty="0" smtClean="0"/>
              <a:t> </a:t>
            </a:r>
            <a:r>
              <a:rPr lang="pt-PT" sz="2000" dirty="0" err="1" smtClean="0"/>
              <a:t>Sherlock</a:t>
            </a:r>
            <a:r>
              <a:rPr lang="pt-PT" sz="2000" dirty="0" smtClean="0"/>
              <a:t>;</a:t>
            </a:r>
          </a:p>
          <a:p>
            <a:pPr>
              <a:buFontTx/>
              <a:buChar char="-"/>
            </a:pPr>
            <a:endParaRPr lang="pt-PT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10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>
          <a:blip r:embed="rId5"/>
          <a:srcRect l="8475" t="6188" r="6105" b="7178"/>
          <a:stretch>
            <a:fillRect/>
          </a:stretch>
        </p:blipFill>
        <p:spPr bwMode="auto">
          <a:xfrm>
            <a:off x="6731490" y="4641617"/>
            <a:ext cx="2219327" cy="15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/>
          <p:cNvPicPr/>
          <p:nvPr/>
        </p:nvPicPr>
        <p:blipFill>
          <a:blip r:embed="rId6"/>
          <a:srcRect l="51603" t="27815" r="5690" b="47264"/>
          <a:stretch>
            <a:fillRect/>
          </a:stretch>
        </p:blipFill>
        <p:spPr bwMode="auto">
          <a:xfrm>
            <a:off x="5429224" y="2192305"/>
            <a:ext cx="3714776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Selecção do equipamento</a:t>
            </a:r>
            <a:endParaRPr lang="pt-PT" sz="3200" dirty="0"/>
          </a:p>
        </p:txBody>
      </p:sp>
      <p:pic>
        <p:nvPicPr>
          <p:cNvPr id="12" name="Imagem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91008" y="5282284"/>
            <a:ext cx="2857520" cy="1395411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509210" cy="4038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Introdução à programação em </a:t>
            </a:r>
            <a:r>
              <a:rPr lang="pt-PT" sz="2800" b="1" dirty="0" err="1" smtClean="0"/>
              <a:t>Sherlock</a:t>
            </a:r>
            <a:endParaRPr lang="pt-PT" sz="2800" dirty="0" smtClean="0"/>
          </a:p>
          <a:p>
            <a:r>
              <a:rPr lang="pt-PT" sz="2000" dirty="0" smtClean="0"/>
              <a:t>Estrutura de um programa elaborado em </a:t>
            </a:r>
            <a:r>
              <a:rPr lang="pt-PT" sz="2000" dirty="0" err="1" smtClean="0"/>
              <a:t>Sherlock</a:t>
            </a:r>
            <a:r>
              <a:rPr lang="pt-PT" sz="2000" dirty="0" smtClean="0"/>
              <a:t>:</a:t>
            </a:r>
          </a:p>
          <a:p>
            <a:pPr>
              <a:buFontTx/>
              <a:buChar char="-"/>
            </a:pPr>
            <a:r>
              <a:rPr lang="pt-PT" sz="2000" dirty="0" smtClean="0"/>
              <a:t> Programação gráfica;</a:t>
            </a:r>
          </a:p>
          <a:p>
            <a:pPr>
              <a:buFontTx/>
              <a:buChar char="-"/>
            </a:pPr>
            <a:r>
              <a:rPr lang="pt-PT" sz="2000" dirty="0" smtClean="0"/>
              <a:t> Definição de regiões de interesse (</a:t>
            </a:r>
            <a:r>
              <a:rPr lang="pt-PT" sz="2000" dirty="0" err="1" smtClean="0"/>
              <a:t>ROI’s</a:t>
            </a:r>
            <a:r>
              <a:rPr lang="pt-PT" sz="2000" dirty="0" smtClean="0"/>
              <a:t>);</a:t>
            </a:r>
          </a:p>
          <a:p>
            <a:pPr>
              <a:buFontTx/>
              <a:buChar char="-"/>
            </a:pPr>
            <a:r>
              <a:rPr lang="pt-PT" sz="2000" dirty="0" smtClean="0"/>
              <a:t> Execução sequencial;</a:t>
            </a:r>
          </a:p>
          <a:p>
            <a:pPr>
              <a:buFontTx/>
              <a:buChar char="-"/>
            </a:pPr>
            <a:r>
              <a:rPr lang="pt-PT" sz="2000" dirty="0" smtClean="0"/>
              <a:t> Pré-processadores e algoritmos;</a:t>
            </a:r>
          </a:p>
          <a:p>
            <a:pPr>
              <a:buFontTx/>
              <a:buChar char="-"/>
            </a:pPr>
            <a:endParaRPr lang="pt-PT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11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 l="1901" t="3535" r="902" b="5155"/>
          <a:stretch>
            <a:fillRect/>
          </a:stretch>
        </p:blipFill>
        <p:spPr bwMode="auto">
          <a:xfrm>
            <a:off x="4402528" y="3669089"/>
            <a:ext cx="4059299" cy="291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Programa de inspecção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4655" y="1744752"/>
            <a:ext cx="3078843" cy="503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36"/>
          <p:cNvGrpSpPr/>
          <p:nvPr/>
        </p:nvGrpSpPr>
        <p:grpSpPr>
          <a:xfrm>
            <a:off x="5631534" y="1741714"/>
            <a:ext cx="3592283" cy="4913086"/>
            <a:chOff x="5631534" y="1741714"/>
            <a:chExt cx="3592283" cy="4913086"/>
          </a:xfrm>
        </p:grpSpPr>
        <p:grpSp>
          <p:nvGrpSpPr>
            <p:cNvPr id="7" name="Grupo 35"/>
            <p:cNvGrpSpPr/>
            <p:nvPr/>
          </p:nvGrpSpPr>
          <p:grpSpPr>
            <a:xfrm>
              <a:off x="5631534" y="1741714"/>
              <a:ext cx="3592283" cy="4913086"/>
              <a:chOff x="5631534" y="1741714"/>
              <a:chExt cx="3592283" cy="4913086"/>
            </a:xfrm>
          </p:grpSpPr>
          <p:grpSp>
            <p:nvGrpSpPr>
              <p:cNvPr id="22" name="Grupo 34"/>
              <p:cNvGrpSpPr/>
              <p:nvPr/>
            </p:nvGrpSpPr>
            <p:grpSpPr>
              <a:xfrm>
                <a:off x="5631534" y="1741714"/>
                <a:ext cx="3570512" cy="4913086"/>
                <a:chOff x="5631534" y="1741714"/>
                <a:chExt cx="3570512" cy="4913086"/>
              </a:xfrm>
            </p:grpSpPr>
            <p:grpSp>
              <p:nvGrpSpPr>
                <p:cNvPr id="24" name="Grupo 33"/>
                <p:cNvGrpSpPr/>
                <p:nvPr/>
              </p:nvGrpSpPr>
              <p:grpSpPr>
                <a:xfrm>
                  <a:off x="5631534" y="1741714"/>
                  <a:ext cx="3563283" cy="4913086"/>
                  <a:chOff x="5631534" y="1741714"/>
                  <a:chExt cx="3563283" cy="4913086"/>
                </a:xfrm>
              </p:grpSpPr>
              <p:grpSp>
                <p:nvGrpSpPr>
                  <p:cNvPr id="28" name="Grupo 32"/>
                  <p:cNvGrpSpPr/>
                  <p:nvPr/>
                </p:nvGrpSpPr>
                <p:grpSpPr>
                  <a:xfrm>
                    <a:off x="5631534" y="1741714"/>
                    <a:ext cx="3512456" cy="4913086"/>
                    <a:chOff x="5631534" y="1741714"/>
                    <a:chExt cx="3512456" cy="4913086"/>
                  </a:xfrm>
                </p:grpSpPr>
                <p:grpSp>
                  <p:nvGrpSpPr>
                    <p:cNvPr id="29" name="Grupo 31"/>
                    <p:cNvGrpSpPr/>
                    <p:nvPr/>
                  </p:nvGrpSpPr>
                  <p:grpSpPr>
                    <a:xfrm>
                      <a:off x="5631534" y="1741714"/>
                      <a:ext cx="2772229" cy="4913086"/>
                      <a:chOff x="5631534" y="1741714"/>
                      <a:chExt cx="2772229" cy="4913086"/>
                    </a:xfrm>
                  </p:grpSpPr>
                  <p:grpSp>
                    <p:nvGrpSpPr>
                      <p:cNvPr id="30" name="Grupo 30"/>
                      <p:cNvGrpSpPr/>
                      <p:nvPr/>
                    </p:nvGrpSpPr>
                    <p:grpSpPr>
                      <a:xfrm>
                        <a:off x="5631534" y="1741714"/>
                        <a:ext cx="2772229" cy="4913086"/>
                        <a:chOff x="5631534" y="1741714"/>
                        <a:chExt cx="2772229" cy="4913086"/>
                      </a:xfrm>
                    </p:grpSpPr>
                    <p:grpSp>
                      <p:nvGrpSpPr>
                        <p:cNvPr id="31" name="Grupo 28"/>
                        <p:cNvGrpSpPr/>
                        <p:nvPr/>
                      </p:nvGrpSpPr>
                      <p:grpSpPr>
                        <a:xfrm>
                          <a:off x="5631534" y="1741714"/>
                          <a:ext cx="253999" cy="4913086"/>
                          <a:chOff x="5631534" y="1741714"/>
                          <a:chExt cx="253999" cy="4913086"/>
                        </a:xfrm>
                      </p:grpSpPr>
                      <p:sp>
                        <p:nvSpPr>
                          <p:cNvPr id="15" name="Chaveta à esquerda 14"/>
                          <p:cNvSpPr/>
                          <p:nvPr/>
                        </p:nvSpPr>
                        <p:spPr>
                          <a:xfrm>
                            <a:off x="5631534" y="1741714"/>
                            <a:ext cx="203200" cy="972457"/>
                          </a:xfrm>
                          <a:prstGeom prst="leftBrac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PT"/>
                          </a:p>
                        </p:txBody>
                      </p:sp>
                      <p:sp>
                        <p:nvSpPr>
                          <p:cNvPr id="16" name="Chaveta à esquerda 15"/>
                          <p:cNvSpPr/>
                          <p:nvPr/>
                        </p:nvSpPr>
                        <p:spPr>
                          <a:xfrm>
                            <a:off x="5682351" y="4847772"/>
                            <a:ext cx="166915" cy="558799"/>
                          </a:xfrm>
                          <a:prstGeom prst="leftBrac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PT"/>
                          </a:p>
                        </p:txBody>
                      </p:sp>
                      <p:sp>
                        <p:nvSpPr>
                          <p:cNvPr id="18" name="Chaveta à esquerda 17"/>
                          <p:cNvSpPr/>
                          <p:nvPr/>
                        </p:nvSpPr>
                        <p:spPr>
                          <a:xfrm>
                            <a:off x="5682333" y="5682343"/>
                            <a:ext cx="203200" cy="972457"/>
                          </a:xfrm>
                          <a:prstGeom prst="leftBrac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PT"/>
                          </a:p>
                        </p:txBody>
                      </p:sp>
                    </p:grpSp>
                    <p:sp>
                      <p:nvSpPr>
                        <p:cNvPr id="11" name="CaixaDeTexto 10"/>
                        <p:cNvSpPr txBox="1"/>
                        <p:nvPr/>
                      </p:nvSpPr>
                      <p:spPr>
                        <a:xfrm>
                          <a:off x="5878277" y="1741714"/>
                          <a:ext cx="2525486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pt-PT" sz="1600" dirty="0" smtClean="0"/>
                            <a:t>Reinício de variáveis</a:t>
                          </a:r>
                          <a:endParaRPr lang="pt-PT" sz="1600" dirty="0"/>
                        </a:p>
                      </p:txBody>
                    </p:sp>
                  </p:grpSp>
                  <p:sp>
                    <p:nvSpPr>
                      <p:cNvPr id="13" name="CaixaDeTexto 12"/>
                      <p:cNvSpPr txBox="1"/>
                      <p:nvPr/>
                    </p:nvSpPr>
                    <p:spPr>
                      <a:xfrm>
                        <a:off x="5871019" y="2039257"/>
                        <a:ext cx="2525486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pt-PT" sz="1600" dirty="0" smtClean="0"/>
                          <a:t>Hora e data</a:t>
                        </a:r>
                        <a:endParaRPr lang="pt-PT" sz="1600" dirty="0"/>
                      </a:p>
                    </p:txBody>
                  </p:sp>
                </p:grpSp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5871018" y="2329543"/>
                      <a:ext cx="327297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1600" dirty="0" smtClean="0"/>
                        <a:t>Abertura de um novo histórico</a:t>
                      </a:r>
                      <a:endParaRPr lang="pt-PT" sz="1600" dirty="0"/>
                    </a:p>
                  </p:txBody>
                </p:sp>
              </p:grpSp>
              <p:sp>
                <p:nvSpPr>
                  <p:cNvPr id="17" name="CaixaDeTexto 16"/>
                  <p:cNvSpPr txBox="1"/>
                  <p:nvPr/>
                </p:nvSpPr>
                <p:spPr>
                  <a:xfrm>
                    <a:off x="5921845" y="4934857"/>
                    <a:ext cx="3272972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PT" sz="1600" dirty="0" smtClean="0"/>
                      <a:t>5 valores de comprimento</a:t>
                    </a:r>
                    <a:endParaRPr lang="pt-PT" sz="1600" dirty="0"/>
                  </a:p>
                </p:txBody>
              </p:sp>
            </p:grpSp>
            <p:sp>
              <p:nvSpPr>
                <p:cNvPr id="19" name="CaixaDeTexto 18"/>
                <p:cNvSpPr txBox="1"/>
                <p:nvPr/>
              </p:nvSpPr>
              <p:spPr>
                <a:xfrm>
                  <a:off x="5929074" y="5725886"/>
                  <a:ext cx="32729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600" dirty="0" smtClean="0"/>
                    <a:t>Dimensões</a:t>
                  </a:r>
                  <a:endParaRPr lang="pt-PT" sz="1600" dirty="0"/>
                </a:p>
              </p:txBody>
            </p:sp>
          </p:grpSp>
          <p:sp>
            <p:nvSpPr>
              <p:cNvPr id="20" name="CaixaDeTexto 19"/>
              <p:cNvSpPr txBox="1"/>
              <p:nvPr/>
            </p:nvSpPr>
            <p:spPr>
              <a:xfrm>
                <a:off x="5950845" y="6008915"/>
                <a:ext cx="32729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dirty="0" smtClean="0"/>
                  <a:t>Marca</a:t>
                </a:r>
                <a:endParaRPr lang="pt-PT" sz="1600" dirty="0"/>
              </a:p>
            </p:txBody>
          </p:sp>
        </p:grpSp>
        <p:sp>
          <p:nvSpPr>
            <p:cNvPr id="21" name="CaixaDeTexto 20"/>
            <p:cNvSpPr txBox="1"/>
            <p:nvPr/>
          </p:nvSpPr>
          <p:spPr>
            <a:xfrm>
              <a:off x="5936331" y="6284686"/>
              <a:ext cx="3272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 smtClean="0"/>
                <a:t>Aba</a:t>
              </a:r>
              <a:endParaRPr lang="pt-PT" sz="16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6400800" cy="53710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Estrutura do programa elaborado</a:t>
            </a:r>
            <a:endParaRPr lang="pt-PT" sz="2800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12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Programa de inspecção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715272" cy="564357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Disposição do equipamento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13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Programa de inspecção</a:t>
            </a:r>
            <a:endParaRPr lang="pt-PT" sz="3200" dirty="0"/>
          </a:p>
        </p:txBody>
      </p:sp>
      <p:sp>
        <p:nvSpPr>
          <p:cNvPr id="12" name="Rectângulo 11"/>
          <p:cNvSpPr/>
          <p:nvPr/>
        </p:nvSpPr>
        <p:spPr>
          <a:xfrm>
            <a:off x="3759201" y="2699657"/>
            <a:ext cx="101600" cy="2873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ângulo 14"/>
          <p:cNvSpPr/>
          <p:nvPr/>
        </p:nvSpPr>
        <p:spPr>
          <a:xfrm>
            <a:off x="2960915" y="2844800"/>
            <a:ext cx="791028" cy="2576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ângulo 15"/>
          <p:cNvSpPr/>
          <p:nvPr/>
        </p:nvSpPr>
        <p:spPr>
          <a:xfrm>
            <a:off x="3643086" y="2002970"/>
            <a:ext cx="319314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8" name="Conexão recta 17"/>
          <p:cNvCxnSpPr/>
          <p:nvPr/>
        </p:nvCxnSpPr>
        <p:spPr>
          <a:xfrm rot="16200000" flipH="1">
            <a:off x="3559629" y="2449284"/>
            <a:ext cx="493487" cy="7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ângulo 22"/>
          <p:cNvSpPr/>
          <p:nvPr/>
        </p:nvSpPr>
        <p:spPr>
          <a:xfrm rot="17756607">
            <a:off x="4499429" y="1959427"/>
            <a:ext cx="370115" cy="94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9" name="Grupo 28"/>
          <p:cNvGrpSpPr/>
          <p:nvPr/>
        </p:nvGrpSpPr>
        <p:grpSpPr>
          <a:xfrm>
            <a:off x="7975601" y="4499428"/>
            <a:ext cx="486228" cy="275772"/>
            <a:chOff x="7975601" y="4499428"/>
            <a:chExt cx="486228" cy="275772"/>
          </a:xfrm>
        </p:grpSpPr>
        <p:sp>
          <p:nvSpPr>
            <p:cNvPr id="24" name="Rectângulo 23"/>
            <p:cNvSpPr/>
            <p:nvPr/>
          </p:nvSpPr>
          <p:spPr>
            <a:xfrm>
              <a:off x="8142514" y="4499428"/>
              <a:ext cx="319315" cy="2757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Rectângulo 24"/>
            <p:cNvSpPr/>
            <p:nvPr/>
          </p:nvSpPr>
          <p:spPr>
            <a:xfrm>
              <a:off x="7975601" y="4571999"/>
              <a:ext cx="166914" cy="152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8" name="Grupo 27"/>
          <p:cNvGrpSpPr/>
          <p:nvPr/>
        </p:nvGrpSpPr>
        <p:grpSpPr>
          <a:xfrm rot="775984">
            <a:off x="7982857" y="4056742"/>
            <a:ext cx="486228" cy="275772"/>
            <a:chOff x="7968343" y="3998685"/>
            <a:chExt cx="486228" cy="275772"/>
          </a:xfrm>
        </p:grpSpPr>
        <p:sp>
          <p:nvSpPr>
            <p:cNvPr id="26" name="Rectângulo 25"/>
            <p:cNvSpPr/>
            <p:nvPr/>
          </p:nvSpPr>
          <p:spPr>
            <a:xfrm>
              <a:off x="8135256" y="3998685"/>
              <a:ext cx="319315" cy="2757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Rectângulo 26"/>
            <p:cNvSpPr/>
            <p:nvPr/>
          </p:nvSpPr>
          <p:spPr>
            <a:xfrm>
              <a:off x="7968343" y="4071256"/>
              <a:ext cx="166914" cy="152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0" name="Rectângulo 29"/>
          <p:cNvSpPr/>
          <p:nvPr/>
        </p:nvSpPr>
        <p:spPr>
          <a:xfrm>
            <a:off x="1371601" y="3497942"/>
            <a:ext cx="152399" cy="152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ctângulo 30"/>
          <p:cNvSpPr/>
          <p:nvPr/>
        </p:nvSpPr>
        <p:spPr>
          <a:xfrm>
            <a:off x="1378859" y="3759200"/>
            <a:ext cx="145142" cy="101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Rectângulo 35"/>
          <p:cNvSpPr/>
          <p:nvPr/>
        </p:nvSpPr>
        <p:spPr>
          <a:xfrm>
            <a:off x="8352974" y="3868057"/>
            <a:ext cx="145142" cy="101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Rectângulo 39"/>
          <p:cNvSpPr/>
          <p:nvPr/>
        </p:nvSpPr>
        <p:spPr>
          <a:xfrm>
            <a:off x="1374096" y="3282723"/>
            <a:ext cx="152399" cy="152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Rectângulo 40"/>
          <p:cNvSpPr/>
          <p:nvPr/>
        </p:nvSpPr>
        <p:spPr>
          <a:xfrm>
            <a:off x="1374096" y="3069771"/>
            <a:ext cx="152399" cy="152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4" name="Conexão recta 43"/>
          <p:cNvCxnSpPr>
            <a:stCxn id="31" idx="3"/>
          </p:cNvCxnSpPr>
          <p:nvPr/>
        </p:nvCxnSpPr>
        <p:spPr>
          <a:xfrm>
            <a:off x="1524001" y="3809999"/>
            <a:ext cx="1422399" cy="725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ângulo 45"/>
          <p:cNvSpPr/>
          <p:nvPr/>
        </p:nvSpPr>
        <p:spPr>
          <a:xfrm>
            <a:off x="8548914" y="3875315"/>
            <a:ext cx="123372" cy="2249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ângulo 46"/>
          <p:cNvSpPr/>
          <p:nvPr/>
        </p:nvSpPr>
        <p:spPr>
          <a:xfrm>
            <a:off x="8672286" y="4905828"/>
            <a:ext cx="268514" cy="834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9" name="Conexão recta 48"/>
          <p:cNvCxnSpPr/>
          <p:nvPr/>
        </p:nvCxnSpPr>
        <p:spPr>
          <a:xfrm rot="5400000">
            <a:off x="3504380" y="2500397"/>
            <a:ext cx="1441055" cy="72821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cta unidireccional 52"/>
          <p:cNvCxnSpPr>
            <a:stCxn id="55" idx="1"/>
          </p:cNvCxnSpPr>
          <p:nvPr/>
        </p:nvCxnSpPr>
        <p:spPr>
          <a:xfrm rot="10800000">
            <a:off x="3236686" y="4252687"/>
            <a:ext cx="1654628" cy="67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4891314" y="4151086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Banheira</a:t>
            </a:r>
            <a:endParaRPr lang="pt-PT" sz="1600" dirty="0"/>
          </a:p>
        </p:txBody>
      </p:sp>
      <p:cxnSp>
        <p:nvCxnSpPr>
          <p:cNvPr id="57" name="Conexão recta unidireccional 56"/>
          <p:cNvCxnSpPr>
            <a:stCxn id="59" idx="1"/>
            <a:endCxn id="23" idx="2"/>
          </p:cNvCxnSpPr>
          <p:nvPr/>
        </p:nvCxnSpPr>
        <p:spPr>
          <a:xfrm rot="10800000" flipV="1">
            <a:off x="4726905" y="2005335"/>
            <a:ext cx="955439" cy="218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5682343" y="1836058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Laser</a:t>
            </a:r>
            <a:endParaRPr lang="pt-PT" sz="1600" dirty="0"/>
          </a:p>
        </p:txBody>
      </p:sp>
      <p:cxnSp>
        <p:nvCxnSpPr>
          <p:cNvPr id="61" name="Conexão recta unidireccional 60"/>
          <p:cNvCxnSpPr>
            <a:stCxn id="64" idx="3"/>
            <a:endCxn id="27" idx="1"/>
          </p:cNvCxnSpPr>
          <p:nvPr/>
        </p:nvCxnSpPr>
        <p:spPr>
          <a:xfrm flipV="1">
            <a:off x="6481254" y="4150825"/>
            <a:ext cx="1505334" cy="917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cta unidireccional 62"/>
          <p:cNvCxnSpPr>
            <a:stCxn id="64" idx="3"/>
            <a:endCxn id="25" idx="1"/>
          </p:cNvCxnSpPr>
          <p:nvPr/>
        </p:nvCxnSpPr>
        <p:spPr>
          <a:xfrm flipV="1">
            <a:off x="6481254" y="4648199"/>
            <a:ext cx="1494347" cy="419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5464629" y="4898572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Câmaras</a:t>
            </a:r>
            <a:endParaRPr lang="pt-PT" sz="1600" dirty="0"/>
          </a:p>
        </p:txBody>
      </p:sp>
      <p:cxnSp>
        <p:nvCxnSpPr>
          <p:cNvPr id="66" name="Conexão recta unidireccional 65"/>
          <p:cNvCxnSpPr>
            <a:stCxn id="67" idx="3"/>
          </p:cNvCxnSpPr>
          <p:nvPr/>
        </p:nvCxnSpPr>
        <p:spPr>
          <a:xfrm flipV="1">
            <a:off x="7204586" y="5341257"/>
            <a:ext cx="1576557" cy="931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6466114" y="6103257"/>
            <a:ext cx="738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VA-41</a:t>
            </a:r>
            <a:endParaRPr lang="pt-PT" sz="1600" dirty="0"/>
          </a:p>
        </p:txBody>
      </p:sp>
      <p:cxnSp>
        <p:nvCxnSpPr>
          <p:cNvPr id="69" name="Conexão recta unidireccional 68"/>
          <p:cNvCxnSpPr>
            <a:stCxn id="70" idx="0"/>
            <a:endCxn id="31" idx="2"/>
          </p:cNvCxnSpPr>
          <p:nvPr/>
        </p:nvCxnSpPr>
        <p:spPr>
          <a:xfrm rot="16200000" flipV="1">
            <a:off x="1294158" y="4018071"/>
            <a:ext cx="616859" cy="302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1182914" y="4477657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Emissores</a:t>
            </a:r>
            <a:endParaRPr lang="pt-PT" sz="1600" dirty="0"/>
          </a:p>
        </p:txBody>
      </p:sp>
      <p:cxnSp>
        <p:nvCxnSpPr>
          <p:cNvPr id="72" name="Conexão recta unidireccional 71"/>
          <p:cNvCxnSpPr>
            <a:stCxn id="73" idx="2"/>
          </p:cNvCxnSpPr>
          <p:nvPr/>
        </p:nvCxnSpPr>
        <p:spPr>
          <a:xfrm rot="16200000" flipH="1">
            <a:off x="8003192" y="3474734"/>
            <a:ext cx="510531" cy="1454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7569200" y="2953658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Receptores</a:t>
            </a:r>
            <a:endParaRPr lang="pt-PT" sz="1600" dirty="0"/>
          </a:p>
        </p:txBody>
      </p:sp>
      <p:cxnSp>
        <p:nvCxnSpPr>
          <p:cNvPr id="75" name="Conexão recta unidireccional 74"/>
          <p:cNvCxnSpPr>
            <a:stCxn id="76" idx="2"/>
          </p:cNvCxnSpPr>
          <p:nvPr/>
        </p:nvCxnSpPr>
        <p:spPr>
          <a:xfrm rot="5400000">
            <a:off x="1384512" y="2183472"/>
            <a:ext cx="670188" cy="4782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/>
          <p:cNvSpPr txBox="1"/>
          <p:nvPr/>
        </p:nvSpPr>
        <p:spPr>
          <a:xfrm>
            <a:off x="1153886" y="1748972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Sensor assento</a:t>
            </a:r>
            <a:endParaRPr lang="pt-PT" sz="1600" dirty="0"/>
          </a:p>
        </p:txBody>
      </p:sp>
      <p:sp>
        <p:nvSpPr>
          <p:cNvPr id="78" name="Chaveta à direita 77"/>
          <p:cNvSpPr/>
          <p:nvPr/>
        </p:nvSpPr>
        <p:spPr>
          <a:xfrm>
            <a:off x="1582057" y="3033486"/>
            <a:ext cx="275772" cy="65314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0" name="Conexão recta unidireccional 79"/>
          <p:cNvCxnSpPr>
            <a:stCxn id="81" idx="2"/>
            <a:endCxn id="78" idx="1"/>
          </p:cNvCxnSpPr>
          <p:nvPr/>
        </p:nvCxnSpPr>
        <p:spPr>
          <a:xfrm rot="5400000">
            <a:off x="1920891" y="2619550"/>
            <a:ext cx="677447" cy="8035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/>
          <p:cNvSpPr txBox="1"/>
          <p:nvPr/>
        </p:nvSpPr>
        <p:spPr>
          <a:xfrm>
            <a:off x="1908628" y="2344057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Profundidades</a:t>
            </a:r>
            <a:endParaRPr lang="pt-PT" sz="1600" dirty="0"/>
          </a:p>
        </p:txBody>
      </p:sp>
      <p:sp>
        <p:nvSpPr>
          <p:cNvPr id="48" name="Rectângulo 47"/>
          <p:cNvSpPr/>
          <p:nvPr/>
        </p:nvSpPr>
        <p:spPr>
          <a:xfrm>
            <a:off x="1374096" y="2850697"/>
            <a:ext cx="152399" cy="152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ângulo 52"/>
          <p:cNvSpPr/>
          <p:nvPr/>
        </p:nvSpPr>
        <p:spPr>
          <a:xfrm>
            <a:off x="7128784" y="3570514"/>
            <a:ext cx="145142" cy="101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Rectângulo 30"/>
          <p:cNvSpPr/>
          <p:nvPr/>
        </p:nvSpPr>
        <p:spPr>
          <a:xfrm>
            <a:off x="6662059" y="3570514"/>
            <a:ext cx="145142" cy="101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Rectângulo 40"/>
          <p:cNvSpPr/>
          <p:nvPr/>
        </p:nvSpPr>
        <p:spPr>
          <a:xfrm>
            <a:off x="6652532" y="2885848"/>
            <a:ext cx="152399" cy="152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914" y="1214422"/>
            <a:ext cx="8215086" cy="564357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Princípio de funcionamento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14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Programa de inspecção</a:t>
            </a:r>
            <a:endParaRPr lang="pt-PT" sz="3200" dirty="0"/>
          </a:p>
        </p:txBody>
      </p:sp>
      <p:sp>
        <p:nvSpPr>
          <p:cNvPr id="51" name="Rectângulo 50"/>
          <p:cNvSpPr/>
          <p:nvPr/>
        </p:nvSpPr>
        <p:spPr>
          <a:xfrm>
            <a:off x="6654802" y="4884057"/>
            <a:ext cx="145142" cy="101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2" name="Rectângulo 51"/>
          <p:cNvSpPr/>
          <p:nvPr/>
        </p:nvSpPr>
        <p:spPr>
          <a:xfrm>
            <a:off x="7141030" y="4881337"/>
            <a:ext cx="145142" cy="101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57"/>
          <p:cNvSpPr/>
          <p:nvPr/>
        </p:nvSpPr>
        <p:spPr>
          <a:xfrm>
            <a:off x="994229" y="1712687"/>
            <a:ext cx="8149771" cy="17417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1" name="Rectângulo 70"/>
          <p:cNvSpPr/>
          <p:nvPr/>
        </p:nvSpPr>
        <p:spPr>
          <a:xfrm>
            <a:off x="6603776" y="5805487"/>
            <a:ext cx="261256" cy="275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4" name="Rectângulo 73"/>
          <p:cNvSpPr/>
          <p:nvPr/>
        </p:nvSpPr>
        <p:spPr>
          <a:xfrm>
            <a:off x="6310963" y="5266419"/>
            <a:ext cx="261256" cy="275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7" name="Rectângulo 76"/>
          <p:cNvSpPr/>
          <p:nvPr/>
        </p:nvSpPr>
        <p:spPr>
          <a:xfrm>
            <a:off x="5965374" y="6074228"/>
            <a:ext cx="2039256" cy="152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9" name="Rectângulo 78"/>
          <p:cNvSpPr/>
          <p:nvPr/>
        </p:nvSpPr>
        <p:spPr>
          <a:xfrm>
            <a:off x="5967642" y="5544456"/>
            <a:ext cx="2039256" cy="152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Rectângulo 81"/>
          <p:cNvSpPr/>
          <p:nvPr/>
        </p:nvSpPr>
        <p:spPr>
          <a:xfrm>
            <a:off x="5965373" y="4985656"/>
            <a:ext cx="2039256" cy="152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3" name="Rectângulo 82"/>
          <p:cNvSpPr/>
          <p:nvPr/>
        </p:nvSpPr>
        <p:spPr>
          <a:xfrm rot="16200000">
            <a:off x="4869545" y="5704108"/>
            <a:ext cx="2039256" cy="152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4" name="Rectângulo 83"/>
          <p:cNvSpPr/>
          <p:nvPr/>
        </p:nvSpPr>
        <p:spPr>
          <a:xfrm rot="16200000">
            <a:off x="7068460" y="5696854"/>
            <a:ext cx="2039256" cy="152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7" name="Conexão recta 86"/>
          <p:cNvCxnSpPr>
            <a:stCxn id="31" idx="2"/>
            <a:endCxn id="51" idx="0"/>
          </p:cNvCxnSpPr>
          <p:nvPr/>
        </p:nvCxnSpPr>
        <p:spPr>
          <a:xfrm rot="5400000">
            <a:off x="6125030" y="4274456"/>
            <a:ext cx="1211945" cy="72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xão recta 88"/>
          <p:cNvCxnSpPr/>
          <p:nvPr/>
        </p:nvCxnSpPr>
        <p:spPr>
          <a:xfrm rot="5400000">
            <a:off x="6596744" y="4281713"/>
            <a:ext cx="1211945" cy="725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2307773" y="255451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Sensor 1 activo</a:t>
            </a:r>
          </a:p>
          <a:p>
            <a:r>
              <a:rPr lang="pt-PT" dirty="0" smtClean="0"/>
              <a:t>1ª parte do programa</a:t>
            </a:r>
            <a:endParaRPr lang="pt-PT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2265133" y="2553607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Sensor 1 e 2 activos</a:t>
            </a:r>
          </a:p>
          <a:p>
            <a:r>
              <a:rPr lang="pt-PT" dirty="0" smtClean="0"/>
              <a:t>2ª parte do programa</a:t>
            </a:r>
            <a:endParaRPr lang="pt-PT" dirty="0"/>
          </a:p>
        </p:txBody>
      </p:sp>
      <p:cxnSp>
        <p:nvCxnSpPr>
          <p:cNvPr id="36" name="Conexão recta unidireccional 35"/>
          <p:cNvCxnSpPr>
            <a:endCxn id="74" idx="1"/>
          </p:cNvCxnSpPr>
          <p:nvPr/>
        </p:nvCxnSpPr>
        <p:spPr>
          <a:xfrm flipV="1">
            <a:off x="4733925" y="5404304"/>
            <a:ext cx="1577038" cy="3202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3571875" y="55245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Câmara 2</a:t>
            </a:r>
            <a:endParaRPr lang="pt-PT" dirty="0"/>
          </a:p>
        </p:txBody>
      </p:sp>
      <p:cxnSp>
        <p:nvCxnSpPr>
          <p:cNvPr id="39" name="Conexão recta unidireccional 38"/>
          <p:cNvCxnSpPr>
            <a:endCxn id="71" idx="1"/>
          </p:cNvCxnSpPr>
          <p:nvPr/>
        </p:nvCxnSpPr>
        <p:spPr>
          <a:xfrm flipV="1">
            <a:off x="4781550" y="5943372"/>
            <a:ext cx="1822226" cy="2383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3571875" y="597217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Câmara 1</a:t>
            </a:r>
            <a:endParaRPr lang="pt-PT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5907314" y="4702627"/>
            <a:ext cx="827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Sensor 1</a:t>
            </a:r>
            <a:endParaRPr lang="pt-PT" sz="12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7228115" y="4695370"/>
            <a:ext cx="82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Sensor 2</a:t>
            </a:r>
            <a:endParaRPr lang="pt-PT" sz="1200" dirty="0"/>
          </a:p>
        </p:txBody>
      </p:sp>
      <p:sp>
        <p:nvSpPr>
          <p:cNvPr id="46" name="Rectângulo 45"/>
          <p:cNvSpPr/>
          <p:nvPr/>
        </p:nvSpPr>
        <p:spPr>
          <a:xfrm>
            <a:off x="6652538" y="2682658"/>
            <a:ext cx="152399" cy="152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56"/>
          <p:cNvSpPr/>
          <p:nvPr/>
        </p:nvSpPr>
        <p:spPr>
          <a:xfrm>
            <a:off x="6652538" y="3089050"/>
            <a:ext cx="152399" cy="152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58"/>
          <p:cNvSpPr/>
          <p:nvPr/>
        </p:nvSpPr>
        <p:spPr>
          <a:xfrm>
            <a:off x="6652538" y="3292246"/>
            <a:ext cx="152399" cy="152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CaixaDeTexto 60"/>
          <p:cNvSpPr txBox="1"/>
          <p:nvPr/>
        </p:nvSpPr>
        <p:spPr>
          <a:xfrm>
            <a:off x="5770789" y="225152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Sensores adicionais</a:t>
            </a:r>
            <a:endParaRPr lang="pt-PT" dirty="0"/>
          </a:p>
        </p:txBody>
      </p:sp>
      <p:grpSp>
        <p:nvGrpSpPr>
          <p:cNvPr id="32" name="Grupo 31"/>
          <p:cNvGrpSpPr/>
          <p:nvPr/>
        </p:nvGrpSpPr>
        <p:grpSpPr>
          <a:xfrm>
            <a:off x="2808515" y="1877986"/>
            <a:ext cx="1589314" cy="2839158"/>
            <a:chOff x="2808515" y="1877986"/>
            <a:chExt cx="1589314" cy="2839158"/>
          </a:xfrm>
        </p:grpSpPr>
        <p:sp>
          <p:nvSpPr>
            <p:cNvPr id="56" name="Rectângulo 55"/>
            <p:cNvSpPr/>
            <p:nvPr/>
          </p:nvSpPr>
          <p:spPr>
            <a:xfrm>
              <a:off x="2808515" y="2154565"/>
              <a:ext cx="1589314" cy="25625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60" name="Conexão recta 59"/>
            <p:cNvCxnSpPr/>
            <p:nvPr/>
          </p:nvCxnSpPr>
          <p:spPr>
            <a:xfrm rot="5400000">
              <a:off x="2956321" y="2023024"/>
              <a:ext cx="238279" cy="223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xão recta 64"/>
            <p:cNvCxnSpPr/>
            <p:nvPr/>
          </p:nvCxnSpPr>
          <p:spPr>
            <a:xfrm rot="16200000" flipH="1">
              <a:off x="4007846" y="2013454"/>
              <a:ext cx="270937" cy="1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ângulo 53"/>
            <p:cNvSpPr/>
            <p:nvPr/>
          </p:nvSpPr>
          <p:spPr>
            <a:xfrm>
              <a:off x="2915978" y="2233588"/>
              <a:ext cx="1380045" cy="23988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8" name="Oval 67"/>
            <p:cNvSpPr/>
            <p:nvPr/>
          </p:nvSpPr>
          <p:spPr>
            <a:xfrm>
              <a:off x="3549440" y="4423633"/>
              <a:ext cx="124430" cy="101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38 L 0.26771 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1 0.00139 L 0.31841 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58 0.00139 L 0.59896 0.001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1"/>
            <a:ext cx="6400800" cy="320303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Histórico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15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2964" y="1959430"/>
            <a:ext cx="7548292" cy="323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Programa de inspecção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7" y="1214421"/>
            <a:ext cx="7541101" cy="46203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Calibração</a:t>
            </a:r>
          </a:p>
          <a:p>
            <a:r>
              <a:rPr lang="pt-PT" sz="2000" dirty="0" smtClean="0"/>
              <a:t>Conversão das coordenadas da imagem para coordenadas do mundo real.</a:t>
            </a:r>
          </a:p>
          <a:p>
            <a:pPr>
              <a:buFontTx/>
              <a:buChar char="-"/>
            </a:pPr>
            <a:r>
              <a:rPr lang="pt-PT" sz="2000" dirty="0" smtClean="0"/>
              <a:t> Executada apenas quando a configuração das câmaras é alterada;</a:t>
            </a:r>
          </a:p>
          <a:p>
            <a:pPr>
              <a:buFontTx/>
              <a:buChar char="-"/>
            </a:pPr>
            <a:r>
              <a:rPr lang="pt-PT" sz="2000" dirty="0" smtClean="0"/>
              <a:t> Caixa de texto com instruções para o operador;</a:t>
            </a:r>
          </a:p>
          <a:p>
            <a:r>
              <a:rPr lang="pt-PT" sz="2000" dirty="0" smtClean="0"/>
              <a:t>	- Identificação do modelo utilizado para calibrar;</a:t>
            </a:r>
          </a:p>
          <a:p>
            <a:endParaRPr lang="pt-PT" sz="3200" b="1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16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Programa de inspecção</a:t>
            </a:r>
            <a:endParaRPr lang="pt-PT" sz="3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l="4365" t="4202" r="1162" b="7143"/>
          <a:stretch>
            <a:fillRect/>
          </a:stretch>
        </p:blipFill>
        <p:spPr bwMode="auto">
          <a:xfrm>
            <a:off x="2173177" y="3904341"/>
            <a:ext cx="6794611" cy="202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1"/>
            <a:ext cx="7497558" cy="492512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Segunda parte do programa</a:t>
            </a:r>
          </a:p>
          <a:p>
            <a:r>
              <a:rPr lang="pt-PT" sz="2000" dirty="0" smtClean="0"/>
              <a:t>Determinação de todos os parâmetros de identificação das peças.</a:t>
            </a:r>
          </a:p>
          <a:p>
            <a:pPr>
              <a:buFontTx/>
              <a:buChar char="-"/>
            </a:pPr>
            <a:r>
              <a:rPr lang="pt-PT" sz="2000" dirty="0" smtClean="0"/>
              <a:t> Sensor 1 e 2 activos;</a:t>
            </a:r>
          </a:p>
          <a:p>
            <a:pPr>
              <a:buFontTx/>
              <a:buChar char="-"/>
            </a:pPr>
            <a:r>
              <a:rPr lang="pt-PT" sz="2000" dirty="0" smtClean="0"/>
              <a:t> Dimensões e número de furos;</a:t>
            </a:r>
          </a:p>
          <a:p>
            <a:r>
              <a:rPr lang="pt-PT" sz="2000" dirty="0" smtClean="0"/>
              <a:t>		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17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2286" y="3275067"/>
            <a:ext cx="3895348" cy="352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Programa de inspecção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1"/>
            <a:ext cx="7512072" cy="530228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2800" b="1" dirty="0" smtClean="0"/>
              <a:t> Identificação da marca</a:t>
            </a:r>
          </a:p>
          <a:p>
            <a:r>
              <a:rPr lang="pt-PT" sz="2100" dirty="0" smtClean="0"/>
              <a:t>Reconhecimento de autocolantes:</a:t>
            </a:r>
          </a:p>
          <a:p>
            <a:pPr>
              <a:buFontTx/>
              <a:buChar char="-"/>
            </a:pPr>
            <a:r>
              <a:rPr lang="pt-PT" sz="2100" dirty="0" smtClean="0"/>
              <a:t> Procura de padrões;</a:t>
            </a:r>
          </a:p>
          <a:p>
            <a:r>
              <a:rPr lang="pt-PT" sz="2100" dirty="0" smtClean="0"/>
              <a:t>	- Análise em cascata;</a:t>
            </a:r>
          </a:p>
          <a:p>
            <a:r>
              <a:rPr lang="pt-PT" sz="2100" dirty="0" smtClean="0"/>
              <a:t>	- Fim do processo quando o “</a:t>
            </a:r>
            <a:r>
              <a:rPr lang="pt-PT" sz="2100" dirty="0" err="1" smtClean="0"/>
              <a:t>match</a:t>
            </a:r>
            <a:r>
              <a:rPr lang="pt-PT" sz="2100" dirty="0" smtClean="0"/>
              <a:t>” obtido é superior a 80 %;</a:t>
            </a:r>
          </a:p>
          <a:p>
            <a:r>
              <a:rPr lang="pt-PT" sz="2100" dirty="0" smtClean="0"/>
              <a:t>	- “</a:t>
            </a:r>
            <a:r>
              <a:rPr lang="pt-PT" sz="2100" dirty="0" err="1" smtClean="0"/>
              <a:t>Matches</a:t>
            </a:r>
            <a:r>
              <a:rPr lang="pt-PT" sz="2100" dirty="0" smtClean="0"/>
              <a:t>” inferiores a 50 % não são	considerados;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18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5697" y="4030731"/>
            <a:ext cx="4209103" cy="272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Programa de inspecção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1"/>
            <a:ext cx="7512072" cy="530228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Detecção da aba</a:t>
            </a:r>
          </a:p>
          <a:p>
            <a:r>
              <a:rPr lang="pt-PT" sz="2000" dirty="0" smtClean="0"/>
              <a:t>Identificação da presença do rebordo na periferia das peças:</a:t>
            </a:r>
          </a:p>
          <a:p>
            <a:pPr>
              <a:buFontTx/>
              <a:buChar char="-"/>
            </a:pPr>
            <a:r>
              <a:rPr lang="pt-PT" sz="2000" dirty="0" smtClean="0"/>
              <a:t> Utilização de um laser com um padrão linear;</a:t>
            </a:r>
          </a:p>
          <a:p>
            <a:r>
              <a:rPr lang="pt-PT" sz="2000" dirty="0" smtClean="0"/>
              <a:t>	- Reposicionamento automático da ROI;</a:t>
            </a:r>
          </a:p>
          <a:p>
            <a:r>
              <a:rPr lang="pt-PT" sz="2000" dirty="0" smtClean="0"/>
              <a:t>		- Detecção de arestas;</a:t>
            </a:r>
          </a:p>
          <a:p>
            <a:r>
              <a:rPr lang="pt-PT" sz="2000" dirty="0" smtClean="0"/>
              <a:t>	- Identificação dos pontos do laser;</a:t>
            </a:r>
          </a:p>
          <a:p>
            <a:r>
              <a:rPr lang="pt-PT" sz="2000" dirty="0" smtClean="0"/>
              <a:t>	- A variância assume</a:t>
            </a:r>
          </a:p>
          <a:p>
            <a:r>
              <a:rPr lang="pt-PT" sz="2000" dirty="0" smtClean="0"/>
              <a:t>valores próximos de zero para</a:t>
            </a:r>
          </a:p>
          <a:p>
            <a:r>
              <a:rPr lang="pt-PT" sz="2000" dirty="0" smtClean="0"/>
              <a:t>peças sem aba;</a:t>
            </a:r>
          </a:p>
          <a:p>
            <a:endParaRPr lang="pt-PT" sz="2000" dirty="0" smtClean="0"/>
          </a:p>
          <a:p>
            <a:r>
              <a:rPr lang="pt-PT" sz="2000" dirty="0" smtClean="0"/>
              <a:t>	</a:t>
            </a:r>
            <a:endParaRPr lang="pt-PT" sz="2200" dirty="0" smtClean="0"/>
          </a:p>
          <a:p>
            <a:r>
              <a:rPr lang="pt-PT" sz="2200" dirty="0" smtClean="0"/>
              <a:t>	</a:t>
            </a:r>
            <a:endParaRPr lang="pt-PT" sz="2000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19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516" y="3646356"/>
            <a:ext cx="3363096" cy="30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Programa de inspecção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512072" cy="403861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PT" sz="2000" dirty="0" smtClean="0"/>
              <a:t> Introdução do trabalho;</a:t>
            </a:r>
          </a:p>
          <a:p>
            <a:pPr>
              <a:buFontTx/>
              <a:buChar char="-"/>
            </a:pPr>
            <a:r>
              <a:rPr lang="pt-PT" sz="2000" dirty="0" smtClean="0"/>
              <a:t> Metodologias utilizadas;</a:t>
            </a:r>
          </a:p>
          <a:p>
            <a:pPr>
              <a:buFontTx/>
              <a:buChar char="-"/>
            </a:pPr>
            <a:r>
              <a:rPr lang="pt-PT" sz="2000" dirty="0" smtClean="0"/>
              <a:t> Programa elaborado;</a:t>
            </a:r>
          </a:p>
          <a:p>
            <a:pPr>
              <a:buFontTx/>
              <a:buChar char="-"/>
            </a:pPr>
            <a:r>
              <a:rPr lang="pt-PT" sz="2000" dirty="0" smtClean="0"/>
              <a:t> Ensaios;</a:t>
            </a:r>
          </a:p>
          <a:p>
            <a:pPr>
              <a:buFontTx/>
              <a:buChar char="-"/>
            </a:pPr>
            <a:r>
              <a:rPr lang="pt-PT" sz="2000" dirty="0" smtClean="0"/>
              <a:t> Perspectivas futuras;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2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Resumo</a:t>
            </a:r>
            <a:endParaRPr lang="pt-PT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 l="39762" t="24191" r="33095" b="39047"/>
          <a:stretch>
            <a:fillRect/>
          </a:stretch>
        </p:blipFill>
        <p:spPr bwMode="auto">
          <a:xfrm>
            <a:off x="5675083" y="1509504"/>
            <a:ext cx="3309257" cy="28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 l="39643" t="24428" r="32857" b="38810"/>
          <a:stretch>
            <a:fillRect/>
          </a:stretch>
        </p:blipFill>
        <p:spPr bwMode="auto">
          <a:xfrm>
            <a:off x="2888337" y="3904340"/>
            <a:ext cx="3352800" cy="280125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1"/>
            <a:ext cx="7497558" cy="564357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Cabine</a:t>
            </a:r>
          </a:p>
          <a:p>
            <a:r>
              <a:rPr lang="pt-PT" sz="2000" dirty="0" smtClean="0"/>
              <a:t>Cabine utilizada para uniformizar as condições durante a aquisição de imagens.</a:t>
            </a:r>
          </a:p>
          <a:p>
            <a:pPr>
              <a:buFontTx/>
              <a:buChar char="-"/>
            </a:pPr>
            <a:r>
              <a:rPr lang="pt-PT" sz="2000" dirty="0" smtClean="0"/>
              <a:t> Refrigeração;</a:t>
            </a:r>
          </a:p>
          <a:p>
            <a:pPr>
              <a:buFontTx/>
              <a:buChar char="-"/>
            </a:pPr>
            <a:r>
              <a:rPr lang="pt-PT" sz="2000" dirty="0" smtClean="0"/>
              <a:t> Escovas na entrada</a:t>
            </a:r>
          </a:p>
          <a:p>
            <a:r>
              <a:rPr lang="pt-PT" sz="2000" dirty="0" smtClean="0"/>
              <a:t>e na saída da cabine;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20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5664" y="2860622"/>
            <a:ext cx="4227423" cy="379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270205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Configuração do equipamento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1"/>
            <a:ext cx="7395958" cy="564357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Estrutura de suporte</a:t>
            </a:r>
          </a:p>
          <a:p>
            <a:r>
              <a:rPr lang="pt-PT" sz="2000" dirty="0" smtClean="0"/>
              <a:t>Construção de uma estrutura flexível e robusta para o posicionamento dos componentes.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21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2338" y="2249960"/>
            <a:ext cx="3317115" cy="424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270205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Configuração do equipamento</a:t>
            </a:r>
            <a:endParaRPr lang="pt-PT" sz="3200" dirty="0"/>
          </a:p>
        </p:txBody>
      </p:sp>
      <p:sp>
        <p:nvSpPr>
          <p:cNvPr id="11" name="Oval 10"/>
          <p:cNvSpPr/>
          <p:nvPr/>
        </p:nvSpPr>
        <p:spPr>
          <a:xfrm>
            <a:off x="6502400" y="2656114"/>
            <a:ext cx="638628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Conexão recta unidireccional 13"/>
          <p:cNvCxnSpPr>
            <a:stCxn id="15" idx="3"/>
            <a:endCxn id="11" idx="2"/>
          </p:cNvCxnSpPr>
          <p:nvPr/>
        </p:nvCxnSpPr>
        <p:spPr>
          <a:xfrm>
            <a:off x="4150401" y="2709277"/>
            <a:ext cx="2351999" cy="1500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917371" y="2540000"/>
            <a:ext cx="123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Receptores</a:t>
            </a:r>
            <a:endParaRPr lang="pt-PT" sz="1600" dirty="0"/>
          </a:p>
        </p:txBody>
      </p:sp>
      <p:sp>
        <p:nvSpPr>
          <p:cNvPr id="17" name="Oval 16"/>
          <p:cNvSpPr/>
          <p:nvPr/>
        </p:nvSpPr>
        <p:spPr>
          <a:xfrm>
            <a:off x="6749143" y="3091543"/>
            <a:ext cx="1045029" cy="899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9" name="Conexão recta unidireccional 18"/>
          <p:cNvCxnSpPr>
            <a:stCxn id="20" idx="3"/>
            <a:endCxn id="17" idx="2"/>
          </p:cNvCxnSpPr>
          <p:nvPr/>
        </p:nvCxnSpPr>
        <p:spPr>
          <a:xfrm>
            <a:off x="3890452" y="3173734"/>
            <a:ext cx="2858691" cy="367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873827" y="3004457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Câmaras</a:t>
            </a:r>
            <a:endParaRPr lang="pt-PT" sz="1600" dirty="0"/>
          </a:p>
        </p:txBody>
      </p:sp>
      <p:cxnSp>
        <p:nvCxnSpPr>
          <p:cNvPr id="23" name="Conexão recta unidireccional 22"/>
          <p:cNvCxnSpPr>
            <a:stCxn id="27" idx="3"/>
          </p:cNvCxnSpPr>
          <p:nvPr/>
        </p:nvCxnSpPr>
        <p:spPr>
          <a:xfrm>
            <a:off x="4092693" y="3725277"/>
            <a:ext cx="2308107" cy="759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24"/>
          <p:cNvCxnSpPr>
            <a:stCxn id="27" idx="3"/>
          </p:cNvCxnSpPr>
          <p:nvPr/>
        </p:nvCxnSpPr>
        <p:spPr>
          <a:xfrm>
            <a:off x="4092693" y="3725277"/>
            <a:ext cx="3991764" cy="629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2917371" y="355600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Iluminação</a:t>
            </a:r>
            <a:endParaRPr lang="pt-PT" sz="1600" dirty="0"/>
          </a:p>
        </p:txBody>
      </p:sp>
      <p:cxnSp>
        <p:nvCxnSpPr>
          <p:cNvPr id="29" name="Conexão recta unidireccional 28"/>
          <p:cNvCxnSpPr>
            <a:stCxn id="32" idx="3"/>
          </p:cNvCxnSpPr>
          <p:nvPr/>
        </p:nvCxnSpPr>
        <p:spPr>
          <a:xfrm>
            <a:off x="3612300" y="4596134"/>
            <a:ext cx="3035243" cy="237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2873828" y="4426857"/>
            <a:ext cx="738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VA-41</a:t>
            </a:r>
            <a:endParaRPr lang="pt-P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1"/>
            <a:ext cx="7497558" cy="564357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Disposição dos sensores auxiliares</a:t>
            </a:r>
          </a:p>
          <a:p>
            <a:r>
              <a:rPr lang="pt-PT" sz="2000" dirty="0" smtClean="0"/>
              <a:t>Construção de uma estrutura de suporte dos restantes sensores:</a:t>
            </a:r>
          </a:p>
          <a:p>
            <a:pPr>
              <a:buFontTx/>
              <a:buChar char="-"/>
            </a:pPr>
            <a:r>
              <a:rPr lang="pt-PT" sz="2000" dirty="0" smtClean="0"/>
              <a:t> Permite regular a posição dos </a:t>
            </a:r>
          </a:p>
          <a:p>
            <a:r>
              <a:rPr lang="pt-PT" sz="2000" dirty="0" smtClean="0"/>
              <a:t> sensores;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22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5056" y="2403320"/>
            <a:ext cx="30765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270205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Configuração do equipamento</a:t>
            </a:r>
            <a:endParaRPr lang="pt-PT" sz="3200" dirty="0"/>
          </a:p>
        </p:txBody>
      </p:sp>
      <p:sp>
        <p:nvSpPr>
          <p:cNvPr id="11" name="Oval 10"/>
          <p:cNvSpPr/>
          <p:nvPr/>
        </p:nvSpPr>
        <p:spPr>
          <a:xfrm>
            <a:off x="6749143" y="5747658"/>
            <a:ext cx="870857" cy="595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4" name="Conexão recta unidireccional 13"/>
          <p:cNvCxnSpPr>
            <a:stCxn id="15" idx="3"/>
            <a:endCxn id="11" idx="2"/>
          </p:cNvCxnSpPr>
          <p:nvPr/>
        </p:nvCxnSpPr>
        <p:spPr>
          <a:xfrm>
            <a:off x="4146116" y="5887906"/>
            <a:ext cx="2603027" cy="1572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004457" y="5718629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Emissores</a:t>
            </a:r>
            <a:endParaRPr lang="pt-PT" sz="1600" dirty="0"/>
          </a:p>
        </p:txBody>
      </p:sp>
      <p:sp>
        <p:nvSpPr>
          <p:cNvPr id="19" name="Oval 18"/>
          <p:cNvSpPr/>
          <p:nvPr/>
        </p:nvSpPr>
        <p:spPr>
          <a:xfrm>
            <a:off x="6763657" y="2641600"/>
            <a:ext cx="537029" cy="638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1" name="Conexão recta unidireccional 20"/>
          <p:cNvCxnSpPr>
            <a:stCxn id="22" idx="3"/>
            <a:endCxn id="19" idx="2"/>
          </p:cNvCxnSpPr>
          <p:nvPr/>
        </p:nvCxnSpPr>
        <p:spPr>
          <a:xfrm flipV="1">
            <a:off x="3886167" y="2960915"/>
            <a:ext cx="2877490" cy="416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2960914" y="320765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Assento</a:t>
            </a:r>
            <a:endParaRPr lang="pt-PT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982686" y="4463143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Profundidades</a:t>
            </a:r>
            <a:endParaRPr lang="pt-PT" sz="1600" dirty="0"/>
          </a:p>
        </p:txBody>
      </p:sp>
      <p:cxnSp>
        <p:nvCxnSpPr>
          <p:cNvPr id="26" name="Conexão recta unidireccional 25"/>
          <p:cNvCxnSpPr>
            <a:stCxn id="24" idx="3"/>
          </p:cNvCxnSpPr>
          <p:nvPr/>
        </p:nvCxnSpPr>
        <p:spPr>
          <a:xfrm flipV="1">
            <a:off x="4488226" y="3672114"/>
            <a:ext cx="2362517" cy="9603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27"/>
          <p:cNvCxnSpPr>
            <a:stCxn id="24" idx="3"/>
          </p:cNvCxnSpPr>
          <p:nvPr/>
        </p:nvCxnSpPr>
        <p:spPr>
          <a:xfrm flipV="1">
            <a:off x="4488226" y="4223658"/>
            <a:ext cx="2362517" cy="408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29"/>
          <p:cNvCxnSpPr>
            <a:stCxn id="24" idx="3"/>
          </p:cNvCxnSpPr>
          <p:nvPr/>
        </p:nvCxnSpPr>
        <p:spPr>
          <a:xfrm>
            <a:off x="4488226" y="4632420"/>
            <a:ext cx="2406060" cy="5782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1"/>
            <a:ext cx="7715272" cy="564357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Ensaios experimentais</a:t>
            </a:r>
          </a:p>
          <a:p>
            <a:r>
              <a:rPr lang="pt-PT" sz="2000" dirty="0" smtClean="0"/>
              <a:t>Detecção automática de 6331 peças.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23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407879" y="2530757"/>
          <a:ext cx="7242627" cy="2397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4209"/>
                <a:gridCol w="2414209"/>
                <a:gridCol w="24142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Parâmetro medido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Falhas</a:t>
                      </a:r>
                      <a:r>
                        <a:rPr lang="pt-PT" baseline="0" dirty="0" smtClean="0"/>
                        <a:t> na detecção de peças conformes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Detecção</a:t>
                      </a:r>
                      <a:r>
                        <a:rPr lang="pt-PT" baseline="0" dirty="0" smtClean="0"/>
                        <a:t> de peças com defeitos de esmaltagem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Dimensões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Furação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43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Aba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2</a:t>
                      </a:r>
                      <a:endParaRPr lang="pt-P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Marca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0</a:t>
                      </a:r>
                      <a:endParaRPr lang="pt-P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Resultados dos ensaios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1"/>
            <a:ext cx="7715272" cy="564357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Defeitos de esmaltagem</a:t>
            </a:r>
          </a:p>
          <a:p>
            <a:r>
              <a:rPr lang="pt-PT" sz="2000" dirty="0" smtClean="0"/>
              <a:t>Detecção de parâmetros não contemplados em peças com faltas de esmalte              modelos desconhecidos.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24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5013" y="2763937"/>
            <a:ext cx="18954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7626" y="2757313"/>
            <a:ext cx="22002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/>
          <a:srcRect l="4929" t="2113" r="7002" b="2394"/>
          <a:stretch>
            <a:fillRect/>
          </a:stretch>
        </p:blipFill>
        <p:spPr bwMode="auto">
          <a:xfrm>
            <a:off x="6619742" y="2742621"/>
            <a:ext cx="2021982" cy="403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Resultados dos ensaios</a:t>
            </a:r>
            <a:endParaRPr lang="pt-PT" sz="3200" dirty="0"/>
          </a:p>
        </p:txBody>
      </p:sp>
      <p:sp>
        <p:nvSpPr>
          <p:cNvPr id="11" name="Seta para a direita 10"/>
          <p:cNvSpPr/>
          <p:nvPr/>
        </p:nvSpPr>
        <p:spPr>
          <a:xfrm>
            <a:off x="2873829" y="2148114"/>
            <a:ext cx="769257" cy="217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715272" cy="52636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PT" sz="2000" dirty="0" smtClean="0"/>
              <a:t> Os equipamentos seleccionados permitem alcançar os objectivos; </a:t>
            </a:r>
          </a:p>
          <a:p>
            <a:pPr>
              <a:buFontTx/>
              <a:buChar char="-"/>
            </a:pPr>
            <a:r>
              <a:rPr lang="pt-PT" sz="2000" dirty="0" smtClean="0"/>
              <a:t> Detecção de todos os parâmetros em peças conformes;</a:t>
            </a:r>
          </a:p>
          <a:p>
            <a:pPr>
              <a:buFontTx/>
              <a:buChar char="-"/>
            </a:pPr>
            <a:r>
              <a:rPr lang="pt-PT" sz="2000" dirty="0" smtClean="0"/>
              <a:t> Identificação das peças com defeitos de esmaltagem como modelos desconhecidos;</a:t>
            </a:r>
          </a:p>
          <a:p>
            <a:pPr>
              <a:buFontTx/>
              <a:buChar char="-"/>
            </a:pPr>
            <a:r>
              <a:rPr lang="pt-PT" sz="2000" dirty="0" smtClean="0"/>
              <a:t> Os algoritmos de calibração, detecção da aba e identificação das marcas revelaram-se eficientes;</a:t>
            </a:r>
          </a:p>
          <a:p>
            <a:pPr>
              <a:buFontTx/>
              <a:buChar char="-"/>
            </a:pPr>
            <a:r>
              <a:rPr lang="pt-PT" sz="2000" dirty="0" smtClean="0"/>
              <a:t> O registo dos históricos revelou-se útil para a estatística da produção;</a:t>
            </a:r>
          </a:p>
          <a:p>
            <a:pPr>
              <a:buFontTx/>
              <a:buChar char="-"/>
            </a:pPr>
            <a:r>
              <a:rPr lang="pt-PT" sz="2000" dirty="0" smtClean="0"/>
              <a:t> A cadência de produção podia ser aumentada           tempo de processamento da aplicação ronda 1,5 s.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25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Conclusões</a:t>
            </a:r>
            <a:endParaRPr lang="pt-PT" sz="3200" dirty="0"/>
          </a:p>
        </p:txBody>
      </p:sp>
      <p:sp>
        <p:nvSpPr>
          <p:cNvPr id="11" name="Seta para a direita 10"/>
          <p:cNvSpPr/>
          <p:nvPr/>
        </p:nvSpPr>
        <p:spPr>
          <a:xfrm>
            <a:off x="6952343" y="4397829"/>
            <a:ext cx="580571" cy="2177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715272" cy="5263652"/>
          </a:xfrm>
        </p:spPr>
        <p:txBody>
          <a:bodyPr>
            <a:normAutofit/>
          </a:bodyPr>
          <a:lstStyle/>
          <a:p>
            <a:r>
              <a:rPr lang="pt-PT" sz="2000" dirty="0" smtClean="0"/>
              <a:t>Detecção de defeitos:</a:t>
            </a:r>
          </a:p>
          <a:p>
            <a:pPr>
              <a:buFontTx/>
              <a:buChar char="-"/>
            </a:pPr>
            <a:r>
              <a:rPr lang="pt-PT" sz="2000" dirty="0" smtClean="0"/>
              <a:t> Ausência do furo de escoamento;</a:t>
            </a:r>
          </a:p>
          <a:p>
            <a:r>
              <a:rPr lang="pt-PT" sz="2000" dirty="0" smtClean="0"/>
              <a:t>	- Foi elaborada uma aplicação;</a:t>
            </a:r>
          </a:p>
          <a:p>
            <a:pPr>
              <a:buFontTx/>
              <a:buChar char="-"/>
            </a:pPr>
            <a:r>
              <a:rPr lang="pt-PT" sz="2000" dirty="0" smtClean="0"/>
              <a:t> Ausência de esmalte;</a:t>
            </a:r>
          </a:p>
          <a:p>
            <a:pPr>
              <a:buFontTx/>
              <a:buChar char="-"/>
            </a:pPr>
            <a:r>
              <a:rPr lang="pt-PT" sz="2000" dirty="0" smtClean="0"/>
              <a:t> Deformações na chapa;</a:t>
            </a:r>
          </a:p>
          <a:p>
            <a:r>
              <a:rPr lang="pt-PT" sz="2000" dirty="0" smtClean="0"/>
              <a:t>	- Problema por solucionar;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26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 t="3397" b="4299"/>
          <a:stretch>
            <a:fillRect/>
          </a:stretch>
        </p:blipFill>
        <p:spPr bwMode="auto">
          <a:xfrm>
            <a:off x="6778171" y="1476572"/>
            <a:ext cx="2108619" cy="45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Perspectivas futuras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715272" cy="526365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Agradecimentos</a:t>
            </a:r>
          </a:p>
          <a:p>
            <a:r>
              <a:rPr lang="pt-PT" sz="2000" dirty="0" smtClean="0"/>
              <a:t>Prof. Doutor Vítor  Manuel Ferreira dos Santos ; </a:t>
            </a:r>
          </a:p>
          <a:p>
            <a:r>
              <a:rPr lang="pt-PT" sz="2000" dirty="0" smtClean="0"/>
              <a:t>Prof. Doutor Jorge Augusto Fernandes Ferreira;</a:t>
            </a:r>
          </a:p>
          <a:p>
            <a:r>
              <a:rPr lang="pt-PT" sz="2000" dirty="0" smtClean="0"/>
              <a:t>Eng. Carlos Dias e Eng. Gabriel Araújo da BLB;</a:t>
            </a:r>
          </a:p>
          <a:p>
            <a:r>
              <a:rPr lang="pt-PT" sz="2000" dirty="0" smtClean="0"/>
              <a:t>Henry Simões da </a:t>
            </a:r>
            <a:r>
              <a:rPr lang="pt-PT" sz="2000" dirty="0" err="1" smtClean="0"/>
              <a:t>Infaimon</a:t>
            </a:r>
            <a:r>
              <a:rPr lang="pt-PT" sz="2000" dirty="0" smtClean="0"/>
              <a:t>;</a:t>
            </a:r>
          </a:p>
          <a:p>
            <a:r>
              <a:rPr lang="pt-PT" sz="2000" dirty="0" smtClean="0"/>
              <a:t>A todas as pessoas do LAR (Laboratório de Automação e Robótica);</a:t>
            </a:r>
          </a:p>
          <a:p>
            <a:r>
              <a:rPr lang="pt-PT" sz="2000" dirty="0" smtClean="0"/>
              <a:t>Família e amigos.</a:t>
            </a:r>
          </a:p>
          <a:p>
            <a:endParaRPr lang="pt-PT" sz="2000" dirty="0" smtClean="0"/>
          </a:p>
          <a:p>
            <a:endParaRPr lang="pt-PT" sz="2000" dirty="0" smtClean="0"/>
          </a:p>
          <a:p>
            <a:endParaRPr lang="pt-PT" sz="2000" dirty="0" smtClean="0"/>
          </a:p>
          <a:p>
            <a:r>
              <a:rPr lang="pt-PT" sz="2000" dirty="0" smtClean="0"/>
              <a:t>			</a:t>
            </a:r>
            <a:r>
              <a:rPr lang="pt-PT" sz="2000" dirty="0" smtClean="0">
                <a:hlinkClick r:id="rId4" action="ppaction://hlinkfile"/>
              </a:rPr>
              <a:t>Demonstração</a:t>
            </a:r>
            <a:endParaRPr lang="pt-PT" sz="2000" dirty="0" smtClean="0"/>
          </a:p>
          <a:p>
            <a:endParaRPr lang="pt-PT" sz="2000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27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Fim da apresentação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512072" cy="4038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Especificações do trabalho</a:t>
            </a:r>
          </a:p>
          <a:p>
            <a:r>
              <a:rPr lang="pt-PT" sz="2000" dirty="0" smtClean="0"/>
              <a:t>Sistema de visão artificial para identificar banheiras e bases de chuveiro:</a:t>
            </a:r>
          </a:p>
          <a:p>
            <a:pPr>
              <a:buFontTx/>
              <a:buChar char="-"/>
            </a:pPr>
            <a:r>
              <a:rPr lang="pt-PT" sz="2000" dirty="0" smtClean="0"/>
              <a:t> Dimensões;</a:t>
            </a:r>
          </a:p>
          <a:p>
            <a:pPr>
              <a:buFontTx/>
              <a:buChar char="-"/>
            </a:pPr>
            <a:r>
              <a:rPr lang="pt-PT" sz="2000" dirty="0" smtClean="0"/>
              <a:t> Furação;</a:t>
            </a:r>
          </a:p>
          <a:p>
            <a:pPr>
              <a:buFontTx/>
              <a:buChar char="-"/>
            </a:pPr>
            <a:r>
              <a:rPr lang="pt-PT" sz="2000" dirty="0" smtClean="0"/>
              <a:t> Aba;</a:t>
            </a:r>
          </a:p>
          <a:p>
            <a:pPr>
              <a:buFontTx/>
              <a:buChar char="-"/>
            </a:pPr>
            <a:r>
              <a:rPr lang="pt-PT" sz="2000" dirty="0" smtClean="0"/>
              <a:t> Marca;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3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3786182" y="3071810"/>
            <a:ext cx="4964923" cy="3286148"/>
            <a:chOff x="3786182" y="3357562"/>
            <a:chExt cx="4964923" cy="3286148"/>
          </a:xfrm>
        </p:grpSpPr>
        <p:pic>
          <p:nvPicPr>
            <p:cNvPr id="1026" name="Picture 2" descr="D:\ua\5º ano\2º Semestre\Fotografias\Visita à BLB 15_02_2008\Banheiras e bases de chuveiro - Paulo Santos\15_02_2008_visita_BLB 03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6182" y="3357562"/>
              <a:ext cx="2464611" cy="3286148"/>
            </a:xfrm>
            <a:prstGeom prst="rect">
              <a:avLst/>
            </a:prstGeom>
            <a:noFill/>
          </p:spPr>
        </p:pic>
        <p:pic>
          <p:nvPicPr>
            <p:cNvPr id="4" name="Picture 3" descr="D:\ua\5º ano\2º Semestre\Fotografias\Visita à BLB 15_02_2008\Banheiras e bases de chuveiro - Paulo Santos\15_02_2008_visita_BLB 02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86512" y="3357562"/>
              <a:ext cx="2464593" cy="3286124"/>
            </a:xfrm>
            <a:prstGeom prst="rect">
              <a:avLst/>
            </a:prstGeom>
            <a:noFill/>
          </p:spPr>
        </p:pic>
      </p:grp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Objectivos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509210" cy="4038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Enquadramento do trabalho na empresa</a:t>
            </a:r>
          </a:p>
          <a:p>
            <a:pPr>
              <a:buFontTx/>
              <a:buChar char="-"/>
            </a:pPr>
            <a:r>
              <a:rPr lang="pt-PT" sz="2000" dirty="0" smtClean="0"/>
              <a:t> Trabalho desenvolvido para a empresa BLB - Indústrias Metalúrgicas S.A. do grupo Roca;</a:t>
            </a:r>
          </a:p>
          <a:p>
            <a:pPr>
              <a:buFontTx/>
              <a:buChar char="-"/>
            </a:pPr>
            <a:r>
              <a:rPr lang="pt-PT" sz="2000" dirty="0" smtClean="0"/>
              <a:t> Identificação automática dos modelos;</a:t>
            </a:r>
          </a:p>
          <a:p>
            <a:pPr>
              <a:buFontTx/>
              <a:buChar char="-"/>
            </a:pPr>
            <a:r>
              <a:rPr lang="pt-PT" sz="2000" dirty="0" smtClean="0"/>
              <a:t> Histórico da produção;</a:t>
            </a:r>
          </a:p>
          <a:p>
            <a:pPr>
              <a:buFontTx/>
              <a:buChar char="-"/>
            </a:pPr>
            <a:r>
              <a:rPr lang="pt-PT" sz="2000" dirty="0" smtClean="0"/>
              <a:t> Integração com um projecto de gravação da marca das peças com um manipulador;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4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9213" y="4582062"/>
            <a:ext cx="2295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 l="32007" t="30929" r="37887" b="20563"/>
          <a:stretch>
            <a:fillRect/>
          </a:stretch>
        </p:blipFill>
        <p:spPr bwMode="auto">
          <a:xfrm>
            <a:off x="6671257" y="4205113"/>
            <a:ext cx="2292439" cy="230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Contexto do trabalho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715272" cy="4038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Aplicações</a:t>
            </a:r>
          </a:p>
          <a:p>
            <a:r>
              <a:rPr lang="pt-PT" sz="2000" dirty="0" smtClean="0"/>
              <a:t>Utilização de técnicas visuais:</a:t>
            </a:r>
          </a:p>
          <a:p>
            <a:pPr>
              <a:buFontTx/>
              <a:buChar char="-"/>
            </a:pPr>
            <a:r>
              <a:rPr lang="pt-PT" sz="2000" dirty="0" smtClean="0"/>
              <a:t> Inspecção automática e controlo de qualidade;</a:t>
            </a:r>
          </a:p>
          <a:p>
            <a:pPr>
              <a:buFontTx/>
              <a:buChar char="-"/>
            </a:pPr>
            <a:r>
              <a:rPr lang="pt-PT" sz="2000" dirty="0" smtClean="0"/>
              <a:t> Fiabilidade e precisão;</a:t>
            </a:r>
          </a:p>
          <a:p>
            <a:pPr>
              <a:buFontTx/>
              <a:buChar char="-"/>
            </a:pPr>
            <a:r>
              <a:rPr lang="pt-PT" sz="2000" dirty="0" smtClean="0"/>
              <a:t> Redução dos custos de produção;</a:t>
            </a:r>
          </a:p>
          <a:p>
            <a:pPr>
              <a:buFontTx/>
              <a:buChar char="-"/>
            </a:pPr>
            <a:r>
              <a:rPr lang="pt-PT" sz="2000" dirty="0" smtClean="0"/>
              <a:t> Método não invasivo de reconhecimento;</a:t>
            </a:r>
          </a:p>
          <a:p>
            <a:endParaRPr lang="pt-PT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5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8691" y="3090930"/>
            <a:ext cx="2376152" cy="237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9514" y="4677446"/>
            <a:ext cx="2476500" cy="20002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Visão artificial na indústria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Visão artificial na indústria</a:t>
            </a:r>
            <a:endParaRPr lang="pt-PT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4343" y="1214422"/>
            <a:ext cx="7779657" cy="4038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Mercado da visão artificial</a:t>
            </a:r>
          </a:p>
          <a:p>
            <a:r>
              <a:rPr lang="pt-PT" sz="2000" dirty="0" smtClean="0"/>
              <a:t>As empresas têm vindo a investir cada vez mais em soluções de visão artificial.</a:t>
            </a:r>
          </a:p>
          <a:p>
            <a:endParaRPr lang="pt-PT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6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404516" y="2293257"/>
            <a:ext cx="5883141" cy="3985195"/>
            <a:chOff x="3821192" y="3979572"/>
            <a:chExt cx="4744873" cy="287842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/>
            <a:srcRect l="5519" t="9868" r="5077" b="5397"/>
            <a:stretch>
              <a:fillRect/>
            </a:stretch>
          </p:blipFill>
          <p:spPr bwMode="auto">
            <a:xfrm>
              <a:off x="3821192" y="4099384"/>
              <a:ext cx="4744873" cy="275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ctângulo 14"/>
            <p:cNvSpPr/>
            <p:nvPr/>
          </p:nvSpPr>
          <p:spPr>
            <a:xfrm>
              <a:off x="4675031" y="3979572"/>
              <a:ext cx="2975020" cy="321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2343955" y="6334780"/>
            <a:ext cx="652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Evolução do volume de vendas das empresas europeias na área da visão artificial do ano 2005 para 2006</a:t>
            </a:r>
            <a:endParaRPr lang="pt-P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599" y="4835599"/>
            <a:ext cx="2022401" cy="202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509210" cy="4038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Constituição de um sistema de visão</a:t>
            </a:r>
            <a:endParaRPr lang="pt-PT" sz="2000" dirty="0" smtClean="0"/>
          </a:p>
          <a:p>
            <a:pPr>
              <a:buFontTx/>
              <a:buChar char="-"/>
            </a:pPr>
            <a:r>
              <a:rPr lang="pt-PT" sz="2000" dirty="0" smtClean="0"/>
              <a:t> Uma ou mais câmaras;</a:t>
            </a:r>
          </a:p>
          <a:p>
            <a:pPr>
              <a:buFontTx/>
              <a:buChar char="-"/>
            </a:pPr>
            <a:r>
              <a:rPr lang="pt-PT" sz="2000" dirty="0" smtClean="0"/>
              <a:t> Ópticas;</a:t>
            </a:r>
          </a:p>
          <a:p>
            <a:pPr>
              <a:buFontTx/>
              <a:buChar char="-"/>
            </a:pPr>
            <a:r>
              <a:rPr lang="pt-PT" sz="2000" dirty="0" smtClean="0"/>
              <a:t> Iluminação;</a:t>
            </a:r>
          </a:p>
          <a:p>
            <a:pPr>
              <a:buFontTx/>
              <a:buChar char="-"/>
            </a:pPr>
            <a:r>
              <a:rPr lang="pt-PT" sz="2000" dirty="0" smtClean="0"/>
              <a:t> Software de processamento de imagem;</a:t>
            </a:r>
          </a:p>
          <a:p>
            <a:pPr>
              <a:buFontTx/>
              <a:buChar char="-"/>
            </a:pPr>
            <a:r>
              <a:rPr lang="pt-PT" sz="2000" dirty="0" smtClean="0"/>
              <a:t> Sensores adicionais;</a:t>
            </a:r>
          </a:p>
          <a:p>
            <a:pPr>
              <a:buFontTx/>
              <a:buChar char="-"/>
            </a:pPr>
            <a:endParaRPr lang="pt-PT" dirty="0" smtClean="0"/>
          </a:p>
          <a:p>
            <a:endParaRPr lang="pt-PT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7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0416" y="2360821"/>
            <a:ext cx="2653584" cy="2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7781" y="5589432"/>
            <a:ext cx="3567468" cy="106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125470" y="285728"/>
            <a:ext cx="8688232" cy="785818"/>
          </a:xfrm>
        </p:spPr>
        <p:txBody>
          <a:bodyPr>
            <a:noAutofit/>
          </a:bodyPr>
          <a:lstStyle/>
          <a:p>
            <a:r>
              <a:rPr lang="pt-PT" sz="3000" dirty="0" smtClean="0"/>
              <a:t>Sistema de visão por computador</a:t>
            </a:r>
            <a:endParaRPr lang="pt-PT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715272" cy="4402607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Reconhecimento de banheiras</a:t>
            </a:r>
            <a:endParaRPr lang="pt-PT" sz="2800" dirty="0" smtClean="0"/>
          </a:p>
          <a:p>
            <a:r>
              <a:rPr lang="pt-PT" sz="2200" dirty="0" smtClean="0"/>
              <a:t>Sistema de reconhecimento de banheiras existente na empresa </a:t>
            </a:r>
            <a:r>
              <a:rPr lang="pt-PT" sz="2200" dirty="0" err="1" smtClean="0"/>
              <a:t>Vitrometal</a:t>
            </a:r>
            <a:r>
              <a:rPr lang="pt-PT" sz="2200" dirty="0" smtClean="0"/>
              <a:t> S.A., do grupo Roca em Espanha. </a:t>
            </a:r>
          </a:p>
          <a:p>
            <a:r>
              <a:rPr lang="pt-PT" sz="2200" dirty="0" smtClean="0"/>
              <a:t>A informação só foi disponibilizada após a implementação da solução na empresa BLB.</a:t>
            </a:r>
          </a:p>
          <a:p>
            <a:pPr>
              <a:buFontTx/>
              <a:buChar char="-"/>
            </a:pPr>
            <a:r>
              <a:rPr lang="pt-PT" sz="2200" dirty="0" smtClean="0"/>
              <a:t> Dimensões;</a:t>
            </a:r>
          </a:p>
          <a:p>
            <a:r>
              <a:rPr lang="pt-PT" sz="2200" dirty="0" smtClean="0"/>
              <a:t>	- 6 câmaras;</a:t>
            </a:r>
          </a:p>
          <a:p>
            <a:r>
              <a:rPr lang="pt-PT" sz="2200" dirty="0" smtClean="0"/>
              <a:t>	- Retro iluminação;</a:t>
            </a:r>
          </a:p>
          <a:p>
            <a:pPr>
              <a:buFontTx/>
              <a:buChar char="-"/>
            </a:pPr>
            <a:r>
              <a:rPr lang="pt-PT" sz="2200" dirty="0" smtClean="0"/>
              <a:t> Furação;</a:t>
            </a:r>
          </a:p>
          <a:p>
            <a:pPr>
              <a:buFontTx/>
              <a:buChar char="-"/>
            </a:pPr>
            <a:r>
              <a:rPr lang="pt-PT" sz="2200" dirty="0" smtClean="0"/>
              <a:t> Aba;</a:t>
            </a:r>
          </a:p>
          <a:p>
            <a:pPr>
              <a:buFontTx/>
              <a:buChar char="-"/>
            </a:pPr>
            <a:r>
              <a:rPr lang="pt-PT" sz="2200" dirty="0" smtClean="0"/>
              <a:t> Apoio de braços;</a:t>
            </a:r>
          </a:p>
          <a:p>
            <a:pPr>
              <a:buFontTx/>
              <a:buChar char="-"/>
            </a:pPr>
            <a:r>
              <a:rPr lang="pt-PT" sz="2200" dirty="0" smtClean="0"/>
              <a:t> Pés de apoio;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8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6445" y="3139225"/>
            <a:ext cx="4310130" cy="323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Soluções existentes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689"/>
          <a:stretch>
            <a:fillRect/>
          </a:stretch>
        </p:blipFill>
        <p:spPr bwMode="auto">
          <a:xfrm>
            <a:off x="0" y="5286388"/>
            <a:ext cx="21635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8728" y="1214422"/>
            <a:ext cx="7715272" cy="403861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sz="3200" b="1" dirty="0" smtClean="0"/>
              <a:t> </a:t>
            </a:r>
            <a:r>
              <a:rPr lang="pt-PT" sz="2800" b="1" dirty="0" smtClean="0"/>
              <a:t>Resolução do problema</a:t>
            </a:r>
            <a:endParaRPr lang="pt-PT" sz="2800" dirty="0" smtClean="0"/>
          </a:p>
          <a:p>
            <a:r>
              <a:rPr lang="pt-PT" sz="2000" dirty="0" smtClean="0"/>
              <a:t>Metodologias:</a:t>
            </a:r>
          </a:p>
          <a:p>
            <a:pPr>
              <a:buFontTx/>
              <a:buChar char="-"/>
            </a:pPr>
            <a:r>
              <a:rPr lang="pt-PT" sz="2000" dirty="0" smtClean="0"/>
              <a:t> </a:t>
            </a:r>
            <a:r>
              <a:rPr lang="pt-PT" sz="2000" dirty="0" err="1" smtClean="0"/>
              <a:t>Binarização</a:t>
            </a:r>
            <a:r>
              <a:rPr lang="pt-PT" sz="2000" dirty="0" smtClean="0"/>
              <a:t> adaptativa;</a:t>
            </a:r>
          </a:p>
          <a:p>
            <a:pPr>
              <a:buFontTx/>
              <a:buChar char="-"/>
            </a:pPr>
            <a:r>
              <a:rPr lang="pt-PT" sz="2000" dirty="0" smtClean="0"/>
              <a:t> Análise por conectividade de regiões;</a:t>
            </a:r>
          </a:p>
          <a:p>
            <a:pPr>
              <a:buFontTx/>
              <a:buChar char="-"/>
            </a:pPr>
            <a:r>
              <a:rPr lang="pt-PT" sz="2000" dirty="0" smtClean="0"/>
              <a:t> Identificação dos pontos do laser;</a:t>
            </a:r>
          </a:p>
          <a:p>
            <a:pPr>
              <a:buFontTx/>
              <a:buChar char="-"/>
            </a:pPr>
            <a:r>
              <a:rPr lang="pt-PT" sz="2000" dirty="0" smtClean="0"/>
              <a:t> “Template </a:t>
            </a:r>
            <a:r>
              <a:rPr lang="pt-PT" sz="2000" dirty="0" err="1" smtClean="0"/>
              <a:t>matching</a:t>
            </a:r>
            <a:r>
              <a:rPr lang="pt-PT" sz="2000" dirty="0" smtClean="0"/>
              <a:t>”;</a:t>
            </a:r>
          </a:p>
          <a:p>
            <a:endParaRPr lang="pt-PT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DB7D0-AB05-459F-9DCC-44A23CBA3266}" type="slidenum">
              <a:rPr lang="pt-PT" smtClean="0"/>
              <a:pPr/>
              <a:t>9</a:t>
            </a:fld>
            <a:endParaRPr lang="pt-PT" dirty="0"/>
          </a:p>
        </p:txBody>
      </p:sp>
      <p:pic>
        <p:nvPicPr>
          <p:cNvPr id="10" name="Imagem 9" descr="grifo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512064" cy="72542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000100" y="0"/>
            <a:ext cx="6001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bg1">
                    <a:lumMod val="75000"/>
                  </a:schemeClr>
                </a:solidFill>
              </a:rPr>
              <a:t>Detecção Automática de Propriedades em Peças Acabadas no Fabrico de Banheiras </a:t>
            </a:r>
            <a:endParaRPr lang="pt-PT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2260" y="4731658"/>
            <a:ext cx="6049198" cy="15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6558" y="2865346"/>
            <a:ext cx="3597442" cy="16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357289" y="285728"/>
            <a:ext cx="8340503" cy="785818"/>
          </a:xfrm>
        </p:spPr>
        <p:txBody>
          <a:bodyPr>
            <a:noAutofit/>
          </a:bodyPr>
          <a:lstStyle/>
          <a:p>
            <a:r>
              <a:rPr lang="pt-PT" sz="3200" dirty="0" smtClean="0"/>
              <a:t>Solução proposta</a:t>
            </a:r>
            <a:endParaRPr lang="pt-P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4677</TotalTime>
  <Words>1233</Words>
  <Application>Microsoft Office PowerPoint</Application>
  <PresentationFormat>Apresentação no Ecrã (4:3)</PresentationFormat>
  <Paragraphs>287</Paragraphs>
  <Slides>27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28" baseType="lpstr">
      <vt:lpstr>Solstício</vt:lpstr>
      <vt:lpstr>Detecção Automática de Propriedades em Peças Acabadas no Fabrico de Banheiras</vt:lpstr>
      <vt:lpstr>Resumo</vt:lpstr>
      <vt:lpstr>Objectivos</vt:lpstr>
      <vt:lpstr>Contexto do trabalho</vt:lpstr>
      <vt:lpstr>Visão artificial na indústria</vt:lpstr>
      <vt:lpstr>Visão artificial na indústria</vt:lpstr>
      <vt:lpstr>Sistema de visão por computador</vt:lpstr>
      <vt:lpstr>Soluções existentes</vt:lpstr>
      <vt:lpstr>Solução proposta</vt:lpstr>
      <vt:lpstr>Selecção do equipamento</vt:lpstr>
      <vt:lpstr>Programa de inspecção</vt:lpstr>
      <vt:lpstr>Programa de inspecção</vt:lpstr>
      <vt:lpstr>Programa de inspecção</vt:lpstr>
      <vt:lpstr>Programa de inspecção</vt:lpstr>
      <vt:lpstr>Programa de inspecção</vt:lpstr>
      <vt:lpstr>Programa de inspecção</vt:lpstr>
      <vt:lpstr>Programa de inspecção</vt:lpstr>
      <vt:lpstr>Programa de inspecção</vt:lpstr>
      <vt:lpstr>Programa de inspecção</vt:lpstr>
      <vt:lpstr>Configuração do equipamento</vt:lpstr>
      <vt:lpstr>Configuração do equipamento</vt:lpstr>
      <vt:lpstr>Configuração do equipamento</vt:lpstr>
      <vt:lpstr>Resultados dos ensaios</vt:lpstr>
      <vt:lpstr>Resultados dos ensaios</vt:lpstr>
      <vt:lpstr>Conclusões</vt:lpstr>
      <vt:lpstr>Perspectivas futuras</vt:lpstr>
      <vt:lpstr>Fim da apresentação</vt:lpstr>
    </vt:vector>
  </TitlesOfParts>
  <Company>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Detecção autom</dc:title>
  <dc:creator>Paulo Santos</dc:creator>
  <cp:lastModifiedBy>Paulo Santos</cp:lastModifiedBy>
  <cp:revision>287</cp:revision>
  <dcterms:created xsi:type="dcterms:W3CDTF">2008-05-27T13:36:58Z</dcterms:created>
  <dcterms:modified xsi:type="dcterms:W3CDTF">2008-06-25T09:19:10Z</dcterms:modified>
</cp:coreProperties>
</file>