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256" r:id="rId2"/>
    <p:sldId id="257" r:id="rId3"/>
    <p:sldId id="279" r:id="rId4"/>
    <p:sldId id="258" r:id="rId5"/>
    <p:sldId id="260" r:id="rId6"/>
    <p:sldId id="261" r:id="rId7"/>
    <p:sldId id="266" r:id="rId8"/>
    <p:sldId id="263" r:id="rId9"/>
    <p:sldId id="264" r:id="rId10"/>
    <p:sldId id="265" r:id="rId11"/>
    <p:sldId id="280" r:id="rId12"/>
    <p:sldId id="267" r:id="rId13"/>
    <p:sldId id="268" r:id="rId14"/>
    <p:sldId id="269" r:id="rId15"/>
    <p:sldId id="282" r:id="rId16"/>
    <p:sldId id="271" r:id="rId17"/>
    <p:sldId id="272" r:id="rId18"/>
    <p:sldId id="273" r:id="rId19"/>
    <p:sldId id="274" r:id="rId20"/>
    <p:sldId id="275" r:id="rId21"/>
    <p:sldId id="281" r:id="rId22"/>
    <p:sldId id="276" r:id="rId23"/>
    <p:sldId id="277" r:id="rId24"/>
  </p:sldIdLst>
  <p:sldSz cx="9144000" cy="6858000" type="screen4x3"/>
  <p:notesSz cx="6781800" cy="99187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E94B"/>
    <a:srgbClr val="FFE757"/>
    <a:srgbClr val="FFCC66"/>
    <a:srgbClr val="CD6209"/>
    <a:srgbClr val="9B7925"/>
  </p:clrMru>
</p:presentationPr>
</file>

<file path=ppt/tableStyles.xml><?xml version="1.0" encoding="utf-8"?>
<a:tblStyleLst xmlns:a="http://schemas.openxmlformats.org/drawingml/2006/main" def="{5C22544A-7EE6-4342-B048-85BDC9FD1C3A}">
  <a:tblStyle styleId="{08FB837D-C827-4EFA-A057-4D05807E0F7C}" styleName="Estilo com Tema 1 - Destaqu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Estilo com Tema 1 - Destaqu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Estilo com Tema 1 - Destaqu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Estilo com Tema 1 - Destaqu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Estilo com Tema 1 - Destaqu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AF606853-7671-496A-8E4F-DF71F8EC918B}" styleName="Estilo Escuro 1 - Destaque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B1032C-EA38-4F05-BA0D-38AFFFC7BED3}" styleName="Estilo Claro 3 - Destaqu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Estilo Claro 1 - Destaqu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Estilo Médio 1 - Destaqu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édio 2 - Destaqu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95667" autoAdjust="0"/>
  </p:normalViewPr>
  <p:slideViewPr>
    <p:cSldViewPr>
      <p:cViewPr>
        <p:scale>
          <a:sx n="70" d="100"/>
          <a:sy n="70" d="100"/>
        </p:scale>
        <p:origin x="-1176" y="-2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656" y="66"/>
      </p:cViewPr>
      <p:guideLst>
        <p:guide orient="horz" pos="3124"/>
        <p:guide pos="21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FB584D-B45A-486C-A35D-34E55187B58C}" type="doc">
      <dgm:prSet loTypeId="urn:microsoft.com/office/officeart/2005/8/layout/chevron2" loCatId="list" qsTypeId="urn:microsoft.com/office/officeart/2005/8/quickstyle/simple1" qsCatId="simple" csTypeId="urn:microsoft.com/office/officeart/2005/8/colors/accent6_2" csCatId="accent6" phldr="1"/>
      <dgm:spPr/>
      <dgm:t>
        <a:bodyPr/>
        <a:lstStyle/>
        <a:p>
          <a:endParaRPr lang="pt-PT"/>
        </a:p>
      </dgm:t>
    </dgm:pt>
    <dgm:pt modelId="{4FEC2E02-5F03-4410-935B-9E12743DB862}">
      <dgm:prSet phldrT="[Texto]"/>
      <dgm:spPr/>
      <dgm:t>
        <a:bodyPr/>
        <a:lstStyle/>
        <a:p>
          <a:r>
            <a:rPr lang="pt-PT" dirty="0" smtClean="0"/>
            <a:t>1ªEtapa</a:t>
          </a:r>
          <a:endParaRPr lang="pt-PT" dirty="0"/>
        </a:p>
      </dgm:t>
    </dgm:pt>
    <dgm:pt modelId="{E4063F08-0C91-4CD2-8AD6-0BA159EB26BE}" type="parTrans" cxnId="{5DCADE30-47DE-45A8-B07C-D1A0B54D1AED}">
      <dgm:prSet/>
      <dgm:spPr/>
      <dgm:t>
        <a:bodyPr/>
        <a:lstStyle/>
        <a:p>
          <a:endParaRPr lang="pt-PT"/>
        </a:p>
      </dgm:t>
    </dgm:pt>
    <dgm:pt modelId="{4290B532-D74A-4A43-BE7D-3C310E873DC0}" type="sibTrans" cxnId="{5DCADE30-47DE-45A8-B07C-D1A0B54D1AED}">
      <dgm:prSet/>
      <dgm:spPr/>
      <dgm:t>
        <a:bodyPr/>
        <a:lstStyle/>
        <a:p>
          <a:endParaRPr lang="pt-PT"/>
        </a:p>
      </dgm:t>
    </dgm:pt>
    <dgm:pt modelId="{4459E6A7-EF23-4034-B901-B221F8A5226E}">
      <dgm:prSet phldrT="[Texto]"/>
      <dgm:spPr/>
      <dgm:t>
        <a:bodyPr/>
        <a:lstStyle/>
        <a:p>
          <a:r>
            <a:rPr lang="pt-PT" dirty="0" smtClean="0"/>
            <a:t>Carregar aplicação no software Sherlock</a:t>
          </a:r>
          <a:endParaRPr lang="pt-PT" dirty="0"/>
        </a:p>
      </dgm:t>
    </dgm:pt>
    <dgm:pt modelId="{1BA0E1F6-A32B-4EC1-9A29-78F9064A3BE3}" type="parTrans" cxnId="{226B1E75-5928-4EC5-BA5C-45B728904962}">
      <dgm:prSet/>
      <dgm:spPr/>
      <dgm:t>
        <a:bodyPr/>
        <a:lstStyle/>
        <a:p>
          <a:endParaRPr lang="pt-PT"/>
        </a:p>
      </dgm:t>
    </dgm:pt>
    <dgm:pt modelId="{BD5D23AA-5310-4226-AA9C-75CF58492F85}" type="sibTrans" cxnId="{226B1E75-5928-4EC5-BA5C-45B728904962}">
      <dgm:prSet/>
      <dgm:spPr/>
      <dgm:t>
        <a:bodyPr/>
        <a:lstStyle/>
        <a:p>
          <a:endParaRPr lang="pt-PT"/>
        </a:p>
      </dgm:t>
    </dgm:pt>
    <dgm:pt modelId="{DB2E4AC9-B640-4A40-8091-5CA8385CA9B5}">
      <dgm:prSet phldrT="[Texto]"/>
      <dgm:spPr/>
      <dgm:t>
        <a:bodyPr/>
        <a:lstStyle/>
        <a:p>
          <a:r>
            <a:rPr lang="pt-PT" dirty="0" smtClean="0"/>
            <a:t>2ªEtapa</a:t>
          </a:r>
          <a:endParaRPr lang="pt-PT" dirty="0"/>
        </a:p>
      </dgm:t>
    </dgm:pt>
    <dgm:pt modelId="{6D8BC5EE-2C6A-4779-A4A5-9824806E690B}" type="parTrans" cxnId="{9F360E14-9DF3-4CEC-A222-69F8388728BF}">
      <dgm:prSet/>
      <dgm:spPr/>
      <dgm:t>
        <a:bodyPr/>
        <a:lstStyle/>
        <a:p>
          <a:endParaRPr lang="pt-PT"/>
        </a:p>
      </dgm:t>
    </dgm:pt>
    <dgm:pt modelId="{72ABF00A-904E-448A-A071-BD2334C4B2E6}" type="sibTrans" cxnId="{9F360E14-9DF3-4CEC-A222-69F8388728BF}">
      <dgm:prSet/>
      <dgm:spPr/>
      <dgm:t>
        <a:bodyPr/>
        <a:lstStyle/>
        <a:p>
          <a:endParaRPr lang="pt-PT"/>
        </a:p>
      </dgm:t>
    </dgm:pt>
    <dgm:pt modelId="{16458EDB-D2F5-4B1C-ACE5-017CA0261993}">
      <dgm:prSet phldrT="[Texto]"/>
      <dgm:spPr/>
      <dgm:t>
        <a:bodyPr/>
        <a:lstStyle/>
        <a:p>
          <a:pPr algn="just"/>
          <a:r>
            <a:rPr lang="pt-PT" dirty="0" smtClean="0"/>
            <a:t>Especificar parâmetros relativos à inspecção (ex.: Valores padrão) </a:t>
          </a:r>
          <a:endParaRPr lang="pt-PT" dirty="0"/>
        </a:p>
      </dgm:t>
    </dgm:pt>
    <dgm:pt modelId="{5EC60933-BA13-443F-AE9D-35E3BECC79F0}" type="parTrans" cxnId="{0764DCBD-E02C-4F06-A8E2-0717CFFF3D7C}">
      <dgm:prSet/>
      <dgm:spPr/>
      <dgm:t>
        <a:bodyPr/>
        <a:lstStyle/>
        <a:p>
          <a:endParaRPr lang="pt-PT"/>
        </a:p>
      </dgm:t>
    </dgm:pt>
    <dgm:pt modelId="{18631F76-5EE6-4AB0-B0F4-7C51A260B719}" type="sibTrans" cxnId="{0764DCBD-E02C-4F06-A8E2-0717CFFF3D7C}">
      <dgm:prSet/>
      <dgm:spPr/>
      <dgm:t>
        <a:bodyPr/>
        <a:lstStyle/>
        <a:p>
          <a:endParaRPr lang="pt-PT"/>
        </a:p>
      </dgm:t>
    </dgm:pt>
    <dgm:pt modelId="{1A3A1475-355F-4C6C-B3F7-50E5D4C0F7DB}">
      <dgm:prSet phldrT="[Texto]"/>
      <dgm:spPr/>
      <dgm:t>
        <a:bodyPr/>
        <a:lstStyle/>
        <a:p>
          <a:r>
            <a:rPr lang="pt-PT" dirty="0" smtClean="0"/>
            <a:t>3ªEtapa</a:t>
          </a:r>
          <a:endParaRPr lang="pt-PT" dirty="0"/>
        </a:p>
      </dgm:t>
    </dgm:pt>
    <dgm:pt modelId="{A3F10946-FF2C-488E-B783-ACCB4EF92760}" type="parTrans" cxnId="{65EDA7D3-E62C-43F1-B57D-4306095037A7}">
      <dgm:prSet/>
      <dgm:spPr/>
      <dgm:t>
        <a:bodyPr/>
        <a:lstStyle/>
        <a:p>
          <a:endParaRPr lang="pt-PT"/>
        </a:p>
      </dgm:t>
    </dgm:pt>
    <dgm:pt modelId="{A9DE9811-6926-4C3D-AF8E-B43B5BD0F598}" type="sibTrans" cxnId="{65EDA7D3-E62C-43F1-B57D-4306095037A7}">
      <dgm:prSet/>
      <dgm:spPr/>
      <dgm:t>
        <a:bodyPr/>
        <a:lstStyle/>
        <a:p>
          <a:endParaRPr lang="pt-PT"/>
        </a:p>
      </dgm:t>
    </dgm:pt>
    <dgm:pt modelId="{4A726998-DBEC-42D8-8DE5-12991EF23274}">
      <dgm:prSet phldrT="[Texto]"/>
      <dgm:spPr/>
      <dgm:t>
        <a:bodyPr/>
        <a:lstStyle/>
        <a:p>
          <a:r>
            <a:rPr lang="pt-PT" dirty="0" smtClean="0"/>
            <a:t>Modo automático de inspecção</a:t>
          </a:r>
          <a:endParaRPr lang="pt-PT" dirty="0"/>
        </a:p>
      </dgm:t>
    </dgm:pt>
    <dgm:pt modelId="{086B74C9-EF0E-4C8A-941B-04601F526F56}" type="parTrans" cxnId="{16488D23-DAAB-4DD9-A2BA-F0ADACEB8419}">
      <dgm:prSet/>
      <dgm:spPr/>
      <dgm:t>
        <a:bodyPr/>
        <a:lstStyle/>
        <a:p>
          <a:endParaRPr lang="pt-PT"/>
        </a:p>
      </dgm:t>
    </dgm:pt>
    <dgm:pt modelId="{756CE1BD-15F8-403F-BF35-D26FC6160A35}" type="sibTrans" cxnId="{16488D23-DAAB-4DD9-A2BA-F0ADACEB8419}">
      <dgm:prSet/>
      <dgm:spPr/>
      <dgm:t>
        <a:bodyPr/>
        <a:lstStyle/>
        <a:p>
          <a:endParaRPr lang="pt-PT"/>
        </a:p>
      </dgm:t>
    </dgm:pt>
    <dgm:pt modelId="{9B7CE43E-3220-464D-91F7-62BEDD0CA8EE}">
      <dgm:prSet/>
      <dgm:spPr/>
      <dgm:t>
        <a:bodyPr/>
        <a:lstStyle/>
        <a:p>
          <a:r>
            <a:rPr lang="pt-PT" dirty="0" smtClean="0"/>
            <a:t>4ª Etapa</a:t>
          </a:r>
          <a:endParaRPr lang="pt-PT" dirty="0"/>
        </a:p>
      </dgm:t>
    </dgm:pt>
    <dgm:pt modelId="{5159BEAF-37E8-4B44-9796-A888469DB65F}" type="parTrans" cxnId="{3E5CEDF8-56E3-4816-8D9D-9CBB3D76DCB4}">
      <dgm:prSet/>
      <dgm:spPr/>
      <dgm:t>
        <a:bodyPr/>
        <a:lstStyle/>
        <a:p>
          <a:endParaRPr lang="pt-PT"/>
        </a:p>
      </dgm:t>
    </dgm:pt>
    <dgm:pt modelId="{0D66663D-5C6C-4AF0-B1F9-8EF25EE8CEF4}" type="sibTrans" cxnId="{3E5CEDF8-56E3-4816-8D9D-9CBB3D76DCB4}">
      <dgm:prSet/>
      <dgm:spPr/>
      <dgm:t>
        <a:bodyPr/>
        <a:lstStyle/>
        <a:p>
          <a:endParaRPr lang="pt-PT"/>
        </a:p>
      </dgm:t>
    </dgm:pt>
    <dgm:pt modelId="{610F6C99-AD6F-413C-975F-78CEF8F3037C}">
      <dgm:prSet/>
      <dgm:spPr/>
      <dgm:t>
        <a:bodyPr/>
        <a:lstStyle/>
        <a:p>
          <a:r>
            <a:rPr lang="pt-PT" dirty="0" smtClean="0"/>
            <a:t>Fim de modo automático</a:t>
          </a:r>
          <a:endParaRPr lang="pt-PT" dirty="0"/>
        </a:p>
      </dgm:t>
    </dgm:pt>
    <dgm:pt modelId="{B96E4BB3-5DFA-4D87-8F4F-0C4472AC2A75}" type="parTrans" cxnId="{C34F9EB6-DE85-435E-BD8A-FDC5EAC42EFC}">
      <dgm:prSet/>
      <dgm:spPr/>
      <dgm:t>
        <a:bodyPr/>
        <a:lstStyle/>
        <a:p>
          <a:endParaRPr lang="pt-PT"/>
        </a:p>
      </dgm:t>
    </dgm:pt>
    <dgm:pt modelId="{02513860-C301-4D2E-B6EB-15A039D23D6F}" type="sibTrans" cxnId="{C34F9EB6-DE85-435E-BD8A-FDC5EAC42EFC}">
      <dgm:prSet/>
      <dgm:spPr/>
      <dgm:t>
        <a:bodyPr/>
        <a:lstStyle/>
        <a:p>
          <a:endParaRPr lang="pt-PT"/>
        </a:p>
      </dgm:t>
    </dgm:pt>
    <dgm:pt modelId="{EFC0996E-BBF2-4987-A4C6-825711BC79EA}" type="pres">
      <dgm:prSet presAssocID="{91FB584D-B45A-486C-A35D-34E55187B58C}" presName="linearFlow" presStyleCnt="0">
        <dgm:presLayoutVars>
          <dgm:dir/>
          <dgm:animLvl val="lvl"/>
          <dgm:resizeHandles val="exact"/>
        </dgm:presLayoutVars>
      </dgm:prSet>
      <dgm:spPr/>
      <dgm:t>
        <a:bodyPr/>
        <a:lstStyle/>
        <a:p>
          <a:endParaRPr lang="pt-PT"/>
        </a:p>
      </dgm:t>
    </dgm:pt>
    <dgm:pt modelId="{4CC49AC5-93AA-422F-981D-F3F6478D8AAD}" type="pres">
      <dgm:prSet presAssocID="{4FEC2E02-5F03-4410-935B-9E12743DB862}" presName="composite" presStyleCnt="0"/>
      <dgm:spPr/>
    </dgm:pt>
    <dgm:pt modelId="{B5C3C337-0AB7-4607-8C66-AE0E0490C3C4}" type="pres">
      <dgm:prSet presAssocID="{4FEC2E02-5F03-4410-935B-9E12743DB862}" presName="parentText" presStyleLbl="alignNode1" presStyleIdx="0" presStyleCnt="4">
        <dgm:presLayoutVars>
          <dgm:chMax val="1"/>
          <dgm:bulletEnabled val="1"/>
        </dgm:presLayoutVars>
      </dgm:prSet>
      <dgm:spPr/>
      <dgm:t>
        <a:bodyPr/>
        <a:lstStyle/>
        <a:p>
          <a:endParaRPr lang="pt-PT"/>
        </a:p>
      </dgm:t>
    </dgm:pt>
    <dgm:pt modelId="{61D3876C-2B4E-4D79-82C9-5C0A9F5C43D6}" type="pres">
      <dgm:prSet presAssocID="{4FEC2E02-5F03-4410-935B-9E12743DB862}" presName="descendantText" presStyleLbl="alignAcc1" presStyleIdx="0" presStyleCnt="4">
        <dgm:presLayoutVars>
          <dgm:bulletEnabled val="1"/>
        </dgm:presLayoutVars>
      </dgm:prSet>
      <dgm:spPr/>
      <dgm:t>
        <a:bodyPr/>
        <a:lstStyle/>
        <a:p>
          <a:endParaRPr lang="pt-PT"/>
        </a:p>
      </dgm:t>
    </dgm:pt>
    <dgm:pt modelId="{DB846804-6B0F-45A7-9140-7D9A396A2FD3}" type="pres">
      <dgm:prSet presAssocID="{4290B532-D74A-4A43-BE7D-3C310E873DC0}" presName="sp" presStyleCnt="0"/>
      <dgm:spPr/>
    </dgm:pt>
    <dgm:pt modelId="{31F58ABD-7F41-4867-9C73-69181A3A2FCB}" type="pres">
      <dgm:prSet presAssocID="{DB2E4AC9-B640-4A40-8091-5CA8385CA9B5}" presName="composite" presStyleCnt="0"/>
      <dgm:spPr/>
    </dgm:pt>
    <dgm:pt modelId="{D9F5F262-0B51-432E-B8F3-3B080DEF39FF}" type="pres">
      <dgm:prSet presAssocID="{DB2E4AC9-B640-4A40-8091-5CA8385CA9B5}" presName="parentText" presStyleLbl="alignNode1" presStyleIdx="1" presStyleCnt="4">
        <dgm:presLayoutVars>
          <dgm:chMax val="1"/>
          <dgm:bulletEnabled val="1"/>
        </dgm:presLayoutVars>
      </dgm:prSet>
      <dgm:spPr/>
      <dgm:t>
        <a:bodyPr/>
        <a:lstStyle/>
        <a:p>
          <a:endParaRPr lang="pt-PT"/>
        </a:p>
      </dgm:t>
    </dgm:pt>
    <dgm:pt modelId="{21FC82F4-3A92-4BE9-A6C6-E7833B0EE6D9}" type="pres">
      <dgm:prSet presAssocID="{DB2E4AC9-B640-4A40-8091-5CA8385CA9B5}" presName="descendantText" presStyleLbl="alignAcc1" presStyleIdx="1" presStyleCnt="4">
        <dgm:presLayoutVars>
          <dgm:bulletEnabled val="1"/>
        </dgm:presLayoutVars>
      </dgm:prSet>
      <dgm:spPr/>
      <dgm:t>
        <a:bodyPr/>
        <a:lstStyle/>
        <a:p>
          <a:endParaRPr lang="pt-PT"/>
        </a:p>
      </dgm:t>
    </dgm:pt>
    <dgm:pt modelId="{4D0618E7-5475-4747-8DCF-C531EB589A7C}" type="pres">
      <dgm:prSet presAssocID="{72ABF00A-904E-448A-A071-BD2334C4B2E6}" presName="sp" presStyleCnt="0"/>
      <dgm:spPr/>
    </dgm:pt>
    <dgm:pt modelId="{E076BE1F-7254-4197-98F8-A7993185E9D8}" type="pres">
      <dgm:prSet presAssocID="{1A3A1475-355F-4C6C-B3F7-50E5D4C0F7DB}" presName="composite" presStyleCnt="0"/>
      <dgm:spPr/>
    </dgm:pt>
    <dgm:pt modelId="{44167EF1-B412-4B5E-A6CE-AC1E1E6B3DAE}" type="pres">
      <dgm:prSet presAssocID="{1A3A1475-355F-4C6C-B3F7-50E5D4C0F7DB}" presName="parentText" presStyleLbl="alignNode1" presStyleIdx="2" presStyleCnt="4">
        <dgm:presLayoutVars>
          <dgm:chMax val="1"/>
          <dgm:bulletEnabled val="1"/>
        </dgm:presLayoutVars>
      </dgm:prSet>
      <dgm:spPr/>
      <dgm:t>
        <a:bodyPr/>
        <a:lstStyle/>
        <a:p>
          <a:endParaRPr lang="pt-PT"/>
        </a:p>
      </dgm:t>
    </dgm:pt>
    <dgm:pt modelId="{7C28BEC2-82F5-4383-A02B-43B6C572884B}" type="pres">
      <dgm:prSet presAssocID="{1A3A1475-355F-4C6C-B3F7-50E5D4C0F7DB}" presName="descendantText" presStyleLbl="alignAcc1" presStyleIdx="2" presStyleCnt="4">
        <dgm:presLayoutVars>
          <dgm:bulletEnabled val="1"/>
        </dgm:presLayoutVars>
      </dgm:prSet>
      <dgm:spPr/>
      <dgm:t>
        <a:bodyPr/>
        <a:lstStyle/>
        <a:p>
          <a:endParaRPr lang="pt-PT"/>
        </a:p>
      </dgm:t>
    </dgm:pt>
    <dgm:pt modelId="{0E9974FC-EEA6-4120-9C58-A07DFC57FBC4}" type="pres">
      <dgm:prSet presAssocID="{A9DE9811-6926-4C3D-AF8E-B43B5BD0F598}" presName="sp" presStyleCnt="0"/>
      <dgm:spPr/>
    </dgm:pt>
    <dgm:pt modelId="{E650C7D0-A91C-46BD-980A-3E402C2ABB57}" type="pres">
      <dgm:prSet presAssocID="{9B7CE43E-3220-464D-91F7-62BEDD0CA8EE}" presName="composite" presStyleCnt="0"/>
      <dgm:spPr/>
    </dgm:pt>
    <dgm:pt modelId="{B6D9110F-C83F-49ED-BA4F-2301C6D59730}" type="pres">
      <dgm:prSet presAssocID="{9B7CE43E-3220-464D-91F7-62BEDD0CA8EE}" presName="parentText" presStyleLbl="alignNode1" presStyleIdx="3" presStyleCnt="4">
        <dgm:presLayoutVars>
          <dgm:chMax val="1"/>
          <dgm:bulletEnabled val="1"/>
        </dgm:presLayoutVars>
      </dgm:prSet>
      <dgm:spPr/>
      <dgm:t>
        <a:bodyPr/>
        <a:lstStyle/>
        <a:p>
          <a:endParaRPr lang="pt-PT"/>
        </a:p>
      </dgm:t>
    </dgm:pt>
    <dgm:pt modelId="{011A5FF9-27C0-48D9-A79C-7C6F442E8185}" type="pres">
      <dgm:prSet presAssocID="{9B7CE43E-3220-464D-91F7-62BEDD0CA8EE}" presName="descendantText" presStyleLbl="alignAcc1" presStyleIdx="3" presStyleCnt="4">
        <dgm:presLayoutVars>
          <dgm:bulletEnabled val="1"/>
        </dgm:presLayoutVars>
      </dgm:prSet>
      <dgm:spPr/>
      <dgm:t>
        <a:bodyPr/>
        <a:lstStyle/>
        <a:p>
          <a:endParaRPr lang="pt-PT"/>
        </a:p>
      </dgm:t>
    </dgm:pt>
  </dgm:ptLst>
  <dgm:cxnLst>
    <dgm:cxn modelId="{61C6276F-C7EA-4639-9BEC-87AA68CBFEE5}" type="presOf" srcId="{4FEC2E02-5F03-4410-935B-9E12743DB862}" destId="{B5C3C337-0AB7-4607-8C66-AE0E0490C3C4}" srcOrd="0" destOrd="0" presId="urn:microsoft.com/office/officeart/2005/8/layout/chevron2"/>
    <dgm:cxn modelId="{D621A9C6-8F34-459A-AC31-EAE64D612F6D}" type="presOf" srcId="{91FB584D-B45A-486C-A35D-34E55187B58C}" destId="{EFC0996E-BBF2-4987-A4C6-825711BC79EA}" srcOrd="0" destOrd="0" presId="urn:microsoft.com/office/officeart/2005/8/layout/chevron2"/>
    <dgm:cxn modelId="{64FBB35F-3F9D-41CF-9714-1E627B3DB952}" type="presOf" srcId="{4A726998-DBEC-42D8-8DE5-12991EF23274}" destId="{7C28BEC2-82F5-4383-A02B-43B6C572884B}" srcOrd="0" destOrd="0" presId="urn:microsoft.com/office/officeart/2005/8/layout/chevron2"/>
    <dgm:cxn modelId="{DD324EF8-A59C-46A8-A5F5-6052BF8BF9A8}" type="presOf" srcId="{4459E6A7-EF23-4034-B901-B221F8A5226E}" destId="{61D3876C-2B4E-4D79-82C9-5C0A9F5C43D6}" srcOrd="0" destOrd="0" presId="urn:microsoft.com/office/officeart/2005/8/layout/chevron2"/>
    <dgm:cxn modelId="{5DCADE30-47DE-45A8-B07C-D1A0B54D1AED}" srcId="{91FB584D-B45A-486C-A35D-34E55187B58C}" destId="{4FEC2E02-5F03-4410-935B-9E12743DB862}" srcOrd="0" destOrd="0" parTransId="{E4063F08-0C91-4CD2-8AD6-0BA159EB26BE}" sibTransId="{4290B532-D74A-4A43-BE7D-3C310E873DC0}"/>
    <dgm:cxn modelId="{55394891-F052-410A-9CB8-2F75BC2D9E68}" type="presOf" srcId="{DB2E4AC9-B640-4A40-8091-5CA8385CA9B5}" destId="{D9F5F262-0B51-432E-B8F3-3B080DEF39FF}" srcOrd="0" destOrd="0" presId="urn:microsoft.com/office/officeart/2005/8/layout/chevron2"/>
    <dgm:cxn modelId="{65EDA7D3-E62C-43F1-B57D-4306095037A7}" srcId="{91FB584D-B45A-486C-A35D-34E55187B58C}" destId="{1A3A1475-355F-4C6C-B3F7-50E5D4C0F7DB}" srcOrd="2" destOrd="0" parTransId="{A3F10946-FF2C-488E-B783-ACCB4EF92760}" sibTransId="{A9DE9811-6926-4C3D-AF8E-B43B5BD0F598}"/>
    <dgm:cxn modelId="{EF79AFDA-CBF5-446A-9BAF-D3204DCBCF13}" type="presOf" srcId="{610F6C99-AD6F-413C-975F-78CEF8F3037C}" destId="{011A5FF9-27C0-48D9-A79C-7C6F442E8185}" srcOrd="0" destOrd="0" presId="urn:microsoft.com/office/officeart/2005/8/layout/chevron2"/>
    <dgm:cxn modelId="{226B1E75-5928-4EC5-BA5C-45B728904962}" srcId="{4FEC2E02-5F03-4410-935B-9E12743DB862}" destId="{4459E6A7-EF23-4034-B901-B221F8A5226E}" srcOrd="0" destOrd="0" parTransId="{1BA0E1F6-A32B-4EC1-9A29-78F9064A3BE3}" sibTransId="{BD5D23AA-5310-4226-AA9C-75CF58492F85}"/>
    <dgm:cxn modelId="{3E5CEDF8-56E3-4816-8D9D-9CBB3D76DCB4}" srcId="{91FB584D-B45A-486C-A35D-34E55187B58C}" destId="{9B7CE43E-3220-464D-91F7-62BEDD0CA8EE}" srcOrd="3" destOrd="0" parTransId="{5159BEAF-37E8-4B44-9796-A888469DB65F}" sibTransId="{0D66663D-5C6C-4AF0-B1F9-8EF25EE8CEF4}"/>
    <dgm:cxn modelId="{16488D23-DAAB-4DD9-A2BA-F0ADACEB8419}" srcId="{1A3A1475-355F-4C6C-B3F7-50E5D4C0F7DB}" destId="{4A726998-DBEC-42D8-8DE5-12991EF23274}" srcOrd="0" destOrd="0" parTransId="{086B74C9-EF0E-4C8A-941B-04601F526F56}" sibTransId="{756CE1BD-15F8-403F-BF35-D26FC6160A35}"/>
    <dgm:cxn modelId="{9F360E14-9DF3-4CEC-A222-69F8388728BF}" srcId="{91FB584D-B45A-486C-A35D-34E55187B58C}" destId="{DB2E4AC9-B640-4A40-8091-5CA8385CA9B5}" srcOrd="1" destOrd="0" parTransId="{6D8BC5EE-2C6A-4779-A4A5-9824806E690B}" sibTransId="{72ABF00A-904E-448A-A071-BD2334C4B2E6}"/>
    <dgm:cxn modelId="{ACF409D7-0105-42C9-B823-A1ACFE674978}" type="presOf" srcId="{1A3A1475-355F-4C6C-B3F7-50E5D4C0F7DB}" destId="{44167EF1-B412-4B5E-A6CE-AC1E1E6B3DAE}" srcOrd="0" destOrd="0" presId="urn:microsoft.com/office/officeart/2005/8/layout/chevron2"/>
    <dgm:cxn modelId="{63A7EF67-D36F-4EAD-9874-5E44DB5445B6}" type="presOf" srcId="{9B7CE43E-3220-464D-91F7-62BEDD0CA8EE}" destId="{B6D9110F-C83F-49ED-BA4F-2301C6D59730}" srcOrd="0" destOrd="0" presId="urn:microsoft.com/office/officeart/2005/8/layout/chevron2"/>
    <dgm:cxn modelId="{C34F9EB6-DE85-435E-BD8A-FDC5EAC42EFC}" srcId="{9B7CE43E-3220-464D-91F7-62BEDD0CA8EE}" destId="{610F6C99-AD6F-413C-975F-78CEF8F3037C}" srcOrd="0" destOrd="0" parTransId="{B96E4BB3-5DFA-4D87-8F4F-0C4472AC2A75}" sibTransId="{02513860-C301-4D2E-B6EB-15A039D23D6F}"/>
    <dgm:cxn modelId="{0764DCBD-E02C-4F06-A8E2-0717CFFF3D7C}" srcId="{DB2E4AC9-B640-4A40-8091-5CA8385CA9B5}" destId="{16458EDB-D2F5-4B1C-ACE5-017CA0261993}" srcOrd="0" destOrd="0" parTransId="{5EC60933-BA13-443F-AE9D-35E3BECC79F0}" sibTransId="{18631F76-5EE6-4AB0-B0F4-7C51A260B719}"/>
    <dgm:cxn modelId="{D6F03CDF-81F1-4F6A-8140-6DD2AA5C0386}" type="presOf" srcId="{16458EDB-D2F5-4B1C-ACE5-017CA0261993}" destId="{21FC82F4-3A92-4BE9-A6C6-E7833B0EE6D9}" srcOrd="0" destOrd="0" presId="urn:microsoft.com/office/officeart/2005/8/layout/chevron2"/>
    <dgm:cxn modelId="{A38FB075-F540-4A70-A7C7-63E4571058F0}" type="presParOf" srcId="{EFC0996E-BBF2-4987-A4C6-825711BC79EA}" destId="{4CC49AC5-93AA-422F-981D-F3F6478D8AAD}" srcOrd="0" destOrd="0" presId="urn:microsoft.com/office/officeart/2005/8/layout/chevron2"/>
    <dgm:cxn modelId="{38D61156-7902-4AD5-AA46-A0938EE0A976}" type="presParOf" srcId="{4CC49AC5-93AA-422F-981D-F3F6478D8AAD}" destId="{B5C3C337-0AB7-4607-8C66-AE0E0490C3C4}" srcOrd="0" destOrd="0" presId="urn:microsoft.com/office/officeart/2005/8/layout/chevron2"/>
    <dgm:cxn modelId="{B555321C-BCCD-4FB7-BB80-7733AB547167}" type="presParOf" srcId="{4CC49AC5-93AA-422F-981D-F3F6478D8AAD}" destId="{61D3876C-2B4E-4D79-82C9-5C0A9F5C43D6}" srcOrd="1" destOrd="0" presId="urn:microsoft.com/office/officeart/2005/8/layout/chevron2"/>
    <dgm:cxn modelId="{66247B36-209F-4753-8C56-ACF07459F00A}" type="presParOf" srcId="{EFC0996E-BBF2-4987-A4C6-825711BC79EA}" destId="{DB846804-6B0F-45A7-9140-7D9A396A2FD3}" srcOrd="1" destOrd="0" presId="urn:microsoft.com/office/officeart/2005/8/layout/chevron2"/>
    <dgm:cxn modelId="{B851E6A2-9BAB-43D0-9FAE-841C634E4396}" type="presParOf" srcId="{EFC0996E-BBF2-4987-A4C6-825711BC79EA}" destId="{31F58ABD-7F41-4867-9C73-69181A3A2FCB}" srcOrd="2" destOrd="0" presId="urn:microsoft.com/office/officeart/2005/8/layout/chevron2"/>
    <dgm:cxn modelId="{C3444AAA-D7DC-47C3-8C1B-7C954B73CD3F}" type="presParOf" srcId="{31F58ABD-7F41-4867-9C73-69181A3A2FCB}" destId="{D9F5F262-0B51-432E-B8F3-3B080DEF39FF}" srcOrd="0" destOrd="0" presId="urn:microsoft.com/office/officeart/2005/8/layout/chevron2"/>
    <dgm:cxn modelId="{8D450665-8938-412C-BF2F-DF0D038977D8}" type="presParOf" srcId="{31F58ABD-7F41-4867-9C73-69181A3A2FCB}" destId="{21FC82F4-3A92-4BE9-A6C6-E7833B0EE6D9}" srcOrd="1" destOrd="0" presId="urn:microsoft.com/office/officeart/2005/8/layout/chevron2"/>
    <dgm:cxn modelId="{3EBFA485-86A3-4074-AD8D-993669CCBFDD}" type="presParOf" srcId="{EFC0996E-BBF2-4987-A4C6-825711BC79EA}" destId="{4D0618E7-5475-4747-8DCF-C531EB589A7C}" srcOrd="3" destOrd="0" presId="urn:microsoft.com/office/officeart/2005/8/layout/chevron2"/>
    <dgm:cxn modelId="{E0DC9C0F-0868-4D6C-B126-F771E45D482C}" type="presParOf" srcId="{EFC0996E-BBF2-4987-A4C6-825711BC79EA}" destId="{E076BE1F-7254-4197-98F8-A7993185E9D8}" srcOrd="4" destOrd="0" presId="urn:microsoft.com/office/officeart/2005/8/layout/chevron2"/>
    <dgm:cxn modelId="{31072BD2-EE6D-4CFE-8DAA-FF115A9584D5}" type="presParOf" srcId="{E076BE1F-7254-4197-98F8-A7993185E9D8}" destId="{44167EF1-B412-4B5E-A6CE-AC1E1E6B3DAE}" srcOrd="0" destOrd="0" presId="urn:microsoft.com/office/officeart/2005/8/layout/chevron2"/>
    <dgm:cxn modelId="{820625E7-8560-4C1D-AB35-DE6DA372E632}" type="presParOf" srcId="{E076BE1F-7254-4197-98F8-A7993185E9D8}" destId="{7C28BEC2-82F5-4383-A02B-43B6C572884B}" srcOrd="1" destOrd="0" presId="urn:microsoft.com/office/officeart/2005/8/layout/chevron2"/>
    <dgm:cxn modelId="{4039006D-F41D-441E-B45A-8E8296B06FE9}" type="presParOf" srcId="{EFC0996E-BBF2-4987-A4C6-825711BC79EA}" destId="{0E9974FC-EEA6-4120-9C58-A07DFC57FBC4}" srcOrd="5" destOrd="0" presId="urn:microsoft.com/office/officeart/2005/8/layout/chevron2"/>
    <dgm:cxn modelId="{8D402305-8CC0-4830-BC13-161E29C35E9F}" type="presParOf" srcId="{EFC0996E-BBF2-4987-A4C6-825711BC79EA}" destId="{E650C7D0-A91C-46BD-980A-3E402C2ABB57}" srcOrd="6" destOrd="0" presId="urn:microsoft.com/office/officeart/2005/8/layout/chevron2"/>
    <dgm:cxn modelId="{5A080FCE-B706-40F3-ACC3-03739CCBC064}" type="presParOf" srcId="{E650C7D0-A91C-46BD-980A-3E402C2ABB57}" destId="{B6D9110F-C83F-49ED-BA4F-2301C6D59730}" srcOrd="0" destOrd="0" presId="urn:microsoft.com/office/officeart/2005/8/layout/chevron2"/>
    <dgm:cxn modelId="{49939300-B9D1-43D0-A6A8-75998B203336}" type="presParOf" srcId="{E650C7D0-A91C-46BD-980A-3E402C2ABB57}" destId="{011A5FF9-27C0-48D9-A79C-7C6F442E8185}" srcOrd="1" destOrd="0" presId="urn:microsoft.com/office/officeart/2005/8/layout/chevron2"/>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C3C337-0AB7-4607-8C66-AE0E0490C3C4}">
      <dsp:nvSpPr>
        <dsp:cNvPr id="0" name=""/>
        <dsp:cNvSpPr/>
      </dsp:nvSpPr>
      <dsp:spPr>
        <a:xfrm rot="5400000">
          <a:off x="-142296" y="144925"/>
          <a:ext cx="948641" cy="664048"/>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PT" sz="1400" kern="1200" dirty="0" smtClean="0"/>
            <a:t>1ªEtapa</a:t>
          </a:r>
          <a:endParaRPr lang="pt-PT" sz="1400" kern="1200" dirty="0"/>
        </a:p>
      </dsp:txBody>
      <dsp:txXfrm rot="5400000">
        <a:off x="-142296" y="144925"/>
        <a:ext cx="948641" cy="664048"/>
      </dsp:txXfrm>
    </dsp:sp>
    <dsp:sp modelId="{61D3876C-2B4E-4D79-82C9-5C0A9F5C43D6}">
      <dsp:nvSpPr>
        <dsp:cNvPr id="0" name=""/>
        <dsp:cNvSpPr/>
      </dsp:nvSpPr>
      <dsp:spPr>
        <a:xfrm rot="5400000">
          <a:off x="2507992" y="-1841314"/>
          <a:ext cx="616616" cy="4304503"/>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pt-PT" sz="1900" kern="1200" dirty="0" smtClean="0"/>
            <a:t>Carregar aplicação no software Sherlock</a:t>
          </a:r>
          <a:endParaRPr lang="pt-PT" sz="1900" kern="1200" dirty="0"/>
        </a:p>
      </dsp:txBody>
      <dsp:txXfrm rot="5400000">
        <a:off x="2507992" y="-1841314"/>
        <a:ext cx="616616" cy="4304503"/>
      </dsp:txXfrm>
    </dsp:sp>
    <dsp:sp modelId="{D9F5F262-0B51-432E-B8F3-3B080DEF39FF}">
      <dsp:nvSpPr>
        <dsp:cNvPr id="0" name=""/>
        <dsp:cNvSpPr/>
      </dsp:nvSpPr>
      <dsp:spPr>
        <a:xfrm rot="5400000">
          <a:off x="-142296" y="941598"/>
          <a:ext cx="948641" cy="664048"/>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PT" sz="1400" kern="1200" dirty="0" smtClean="0"/>
            <a:t>2ªEtapa</a:t>
          </a:r>
          <a:endParaRPr lang="pt-PT" sz="1400" kern="1200" dirty="0"/>
        </a:p>
      </dsp:txBody>
      <dsp:txXfrm rot="5400000">
        <a:off x="-142296" y="941598"/>
        <a:ext cx="948641" cy="664048"/>
      </dsp:txXfrm>
    </dsp:sp>
    <dsp:sp modelId="{21FC82F4-3A92-4BE9-A6C6-E7833B0EE6D9}">
      <dsp:nvSpPr>
        <dsp:cNvPr id="0" name=""/>
        <dsp:cNvSpPr/>
      </dsp:nvSpPr>
      <dsp:spPr>
        <a:xfrm rot="5400000">
          <a:off x="2507992" y="-1044640"/>
          <a:ext cx="616616" cy="4304503"/>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just" defTabSz="844550">
            <a:lnSpc>
              <a:spcPct val="90000"/>
            </a:lnSpc>
            <a:spcBef>
              <a:spcPct val="0"/>
            </a:spcBef>
            <a:spcAft>
              <a:spcPct val="15000"/>
            </a:spcAft>
            <a:buChar char="••"/>
          </a:pPr>
          <a:r>
            <a:rPr lang="pt-PT" sz="1900" kern="1200" dirty="0" smtClean="0"/>
            <a:t>Especificar parâmetros relativos à inspecção (ex.: Valores padrão) </a:t>
          </a:r>
          <a:endParaRPr lang="pt-PT" sz="1900" kern="1200" dirty="0"/>
        </a:p>
      </dsp:txBody>
      <dsp:txXfrm rot="5400000">
        <a:off x="2507992" y="-1044640"/>
        <a:ext cx="616616" cy="4304503"/>
      </dsp:txXfrm>
    </dsp:sp>
    <dsp:sp modelId="{44167EF1-B412-4B5E-A6CE-AC1E1E6B3DAE}">
      <dsp:nvSpPr>
        <dsp:cNvPr id="0" name=""/>
        <dsp:cNvSpPr/>
      </dsp:nvSpPr>
      <dsp:spPr>
        <a:xfrm rot="5400000">
          <a:off x="-142296" y="1738272"/>
          <a:ext cx="948641" cy="664048"/>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PT" sz="1400" kern="1200" dirty="0" smtClean="0"/>
            <a:t>3ªEtapa</a:t>
          </a:r>
          <a:endParaRPr lang="pt-PT" sz="1400" kern="1200" dirty="0"/>
        </a:p>
      </dsp:txBody>
      <dsp:txXfrm rot="5400000">
        <a:off x="-142296" y="1738272"/>
        <a:ext cx="948641" cy="664048"/>
      </dsp:txXfrm>
    </dsp:sp>
    <dsp:sp modelId="{7C28BEC2-82F5-4383-A02B-43B6C572884B}">
      <dsp:nvSpPr>
        <dsp:cNvPr id="0" name=""/>
        <dsp:cNvSpPr/>
      </dsp:nvSpPr>
      <dsp:spPr>
        <a:xfrm rot="5400000">
          <a:off x="2507992" y="-247966"/>
          <a:ext cx="616616" cy="4304503"/>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pt-PT" sz="1900" kern="1200" dirty="0" smtClean="0"/>
            <a:t>Modo automático de inspecção</a:t>
          </a:r>
          <a:endParaRPr lang="pt-PT" sz="1900" kern="1200" dirty="0"/>
        </a:p>
      </dsp:txBody>
      <dsp:txXfrm rot="5400000">
        <a:off x="2507992" y="-247966"/>
        <a:ext cx="616616" cy="4304503"/>
      </dsp:txXfrm>
    </dsp:sp>
    <dsp:sp modelId="{B6D9110F-C83F-49ED-BA4F-2301C6D59730}">
      <dsp:nvSpPr>
        <dsp:cNvPr id="0" name=""/>
        <dsp:cNvSpPr/>
      </dsp:nvSpPr>
      <dsp:spPr>
        <a:xfrm rot="5400000">
          <a:off x="-142296" y="2534945"/>
          <a:ext cx="948641" cy="664048"/>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PT" sz="1400" kern="1200" dirty="0" smtClean="0"/>
            <a:t>4ª Etapa</a:t>
          </a:r>
          <a:endParaRPr lang="pt-PT" sz="1400" kern="1200" dirty="0"/>
        </a:p>
      </dsp:txBody>
      <dsp:txXfrm rot="5400000">
        <a:off x="-142296" y="2534945"/>
        <a:ext cx="948641" cy="664048"/>
      </dsp:txXfrm>
    </dsp:sp>
    <dsp:sp modelId="{011A5FF9-27C0-48D9-A79C-7C6F442E8185}">
      <dsp:nvSpPr>
        <dsp:cNvPr id="0" name=""/>
        <dsp:cNvSpPr/>
      </dsp:nvSpPr>
      <dsp:spPr>
        <a:xfrm rot="5400000">
          <a:off x="2507992" y="548706"/>
          <a:ext cx="616616" cy="4304503"/>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pt-PT" sz="1900" kern="1200" dirty="0" smtClean="0"/>
            <a:t>Fim de modo automático</a:t>
          </a:r>
          <a:endParaRPr lang="pt-PT" sz="1900" kern="1200" dirty="0"/>
        </a:p>
      </dsp:txBody>
      <dsp:txXfrm rot="5400000">
        <a:off x="2507992" y="548706"/>
        <a:ext cx="616616" cy="430450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38780" cy="495935"/>
          </a:xfrm>
          <a:prstGeom prst="rect">
            <a:avLst/>
          </a:prstGeom>
        </p:spPr>
        <p:txBody>
          <a:bodyPr vert="horz" lIns="95423" tIns="47711" rIns="95423" bIns="47711" rtlCol="0"/>
          <a:lstStyle>
            <a:lvl1pPr algn="l">
              <a:defRPr sz="1300"/>
            </a:lvl1pPr>
          </a:lstStyle>
          <a:p>
            <a:r>
              <a:rPr lang="pt-PT" smtClean="0"/>
              <a:t>Controlo de Qualidade com Recurso à Visão Industrial</a:t>
            </a:r>
            <a:endParaRPr lang="pt-PT"/>
          </a:p>
        </p:txBody>
      </p:sp>
      <p:sp>
        <p:nvSpPr>
          <p:cNvPr id="3" name="Date Placeholder 2"/>
          <p:cNvSpPr>
            <a:spLocks noGrp="1"/>
          </p:cNvSpPr>
          <p:nvPr>
            <p:ph type="dt" sz="quarter" idx="1"/>
          </p:nvPr>
        </p:nvSpPr>
        <p:spPr>
          <a:xfrm>
            <a:off x="3841451" y="1"/>
            <a:ext cx="2938780" cy="495935"/>
          </a:xfrm>
          <a:prstGeom prst="rect">
            <a:avLst/>
          </a:prstGeom>
        </p:spPr>
        <p:txBody>
          <a:bodyPr vert="horz" lIns="95423" tIns="47711" rIns="95423" bIns="47711" rtlCol="0"/>
          <a:lstStyle>
            <a:lvl1pPr algn="r">
              <a:defRPr sz="1300"/>
            </a:lvl1pPr>
          </a:lstStyle>
          <a:p>
            <a:fld id="{442481CF-98B2-4597-9545-CD9EC4FF4C25}" type="datetimeFigureOut">
              <a:rPr lang="pt-PT" smtClean="0"/>
              <a:pPr/>
              <a:t>13-12-2010</a:t>
            </a:fld>
            <a:endParaRPr lang="pt-PT"/>
          </a:p>
        </p:txBody>
      </p:sp>
      <p:sp>
        <p:nvSpPr>
          <p:cNvPr id="4" name="Footer Placeholder 3"/>
          <p:cNvSpPr>
            <a:spLocks noGrp="1"/>
          </p:cNvSpPr>
          <p:nvPr>
            <p:ph type="ftr" sz="quarter" idx="2"/>
          </p:nvPr>
        </p:nvSpPr>
        <p:spPr>
          <a:xfrm>
            <a:off x="0" y="9421044"/>
            <a:ext cx="2938780" cy="495935"/>
          </a:xfrm>
          <a:prstGeom prst="rect">
            <a:avLst/>
          </a:prstGeom>
        </p:spPr>
        <p:txBody>
          <a:bodyPr vert="horz" lIns="95423" tIns="47711" rIns="95423" bIns="47711" rtlCol="0" anchor="b"/>
          <a:lstStyle>
            <a:lvl1pPr algn="l">
              <a:defRPr sz="1300"/>
            </a:lvl1pPr>
          </a:lstStyle>
          <a:p>
            <a:r>
              <a:rPr lang="pt-PT" smtClean="0"/>
              <a:t>Controlo de Qualidade com Recurso à Visão Industrial</a:t>
            </a:r>
            <a:endParaRPr lang="pt-PT"/>
          </a:p>
        </p:txBody>
      </p:sp>
      <p:sp>
        <p:nvSpPr>
          <p:cNvPr id="5" name="Slide Number Placeholder 4"/>
          <p:cNvSpPr>
            <a:spLocks noGrp="1"/>
          </p:cNvSpPr>
          <p:nvPr>
            <p:ph type="sldNum" sz="quarter" idx="3"/>
          </p:nvPr>
        </p:nvSpPr>
        <p:spPr>
          <a:xfrm>
            <a:off x="3841451" y="9421044"/>
            <a:ext cx="2938780" cy="495935"/>
          </a:xfrm>
          <a:prstGeom prst="rect">
            <a:avLst/>
          </a:prstGeom>
        </p:spPr>
        <p:txBody>
          <a:bodyPr vert="horz" lIns="95423" tIns="47711" rIns="95423" bIns="47711" rtlCol="0" anchor="b"/>
          <a:lstStyle>
            <a:lvl1pPr algn="r">
              <a:defRPr sz="1300"/>
            </a:lvl1pPr>
          </a:lstStyle>
          <a:p>
            <a:fld id="{6F40F7E3-4F5F-4F61-B8E4-647D124F0C00}" type="slidenum">
              <a:rPr lang="pt-PT" smtClean="0"/>
              <a:pPr/>
              <a:t>‹nº›</a:t>
            </a:fld>
            <a:endParaRPr lang="pt-PT"/>
          </a:p>
        </p:txBody>
      </p:sp>
    </p:spTree>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38780" cy="495935"/>
          </a:xfrm>
          <a:prstGeom prst="rect">
            <a:avLst/>
          </a:prstGeom>
        </p:spPr>
        <p:txBody>
          <a:bodyPr vert="horz" lIns="95423" tIns="47711" rIns="95423" bIns="47711" rtlCol="0"/>
          <a:lstStyle>
            <a:lvl1pPr algn="l">
              <a:defRPr sz="1300"/>
            </a:lvl1pPr>
          </a:lstStyle>
          <a:p>
            <a:r>
              <a:rPr lang="pt-PT" smtClean="0"/>
              <a:t>Controlo de Qualidade com Recurso à Visão Industrial</a:t>
            </a:r>
            <a:endParaRPr lang="pt-PT"/>
          </a:p>
        </p:txBody>
      </p:sp>
      <p:sp>
        <p:nvSpPr>
          <p:cNvPr id="3" name="Date Placeholder 2"/>
          <p:cNvSpPr>
            <a:spLocks noGrp="1"/>
          </p:cNvSpPr>
          <p:nvPr>
            <p:ph type="dt" idx="1"/>
          </p:nvPr>
        </p:nvSpPr>
        <p:spPr>
          <a:xfrm>
            <a:off x="3841451" y="1"/>
            <a:ext cx="2938780" cy="495935"/>
          </a:xfrm>
          <a:prstGeom prst="rect">
            <a:avLst/>
          </a:prstGeom>
        </p:spPr>
        <p:txBody>
          <a:bodyPr vert="horz" lIns="95423" tIns="47711" rIns="95423" bIns="47711" rtlCol="0"/>
          <a:lstStyle>
            <a:lvl1pPr algn="r">
              <a:defRPr sz="1300"/>
            </a:lvl1pPr>
          </a:lstStyle>
          <a:p>
            <a:fld id="{D7CF49D9-8A93-469A-88C8-575E1B0E8467}" type="datetimeFigureOut">
              <a:rPr lang="pt-PT" smtClean="0"/>
              <a:pPr/>
              <a:t>13-12-2010</a:t>
            </a:fld>
            <a:endParaRPr lang="pt-PT"/>
          </a:p>
        </p:txBody>
      </p:sp>
      <p:sp>
        <p:nvSpPr>
          <p:cNvPr id="4" name="Slide Image Placeholder 3"/>
          <p:cNvSpPr>
            <a:spLocks noGrp="1" noRot="1" noChangeAspect="1"/>
          </p:cNvSpPr>
          <p:nvPr>
            <p:ph type="sldImg" idx="2"/>
          </p:nvPr>
        </p:nvSpPr>
        <p:spPr>
          <a:xfrm>
            <a:off x="912813" y="744538"/>
            <a:ext cx="4956175" cy="3717925"/>
          </a:xfrm>
          <a:prstGeom prst="rect">
            <a:avLst/>
          </a:prstGeom>
          <a:noFill/>
          <a:ln w="12700">
            <a:solidFill>
              <a:prstClr val="black"/>
            </a:solidFill>
          </a:ln>
        </p:spPr>
        <p:txBody>
          <a:bodyPr vert="horz" lIns="95423" tIns="47711" rIns="95423" bIns="47711" rtlCol="0" anchor="ctr"/>
          <a:lstStyle/>
          <a:p>
            <a:endParaRPr lang="pt-PT"/>
          </a:p>
        </p:txBody>
      </p:sp>
      <p:sp>
        <p:nvSpPr>
          <p:cNvPr id="5" name="Notes Placeholder 4"/>
          <p:cNvSpPr>
            <a:spLocks noGrp="1"/>
          </p:cNvSpPr>
          <p:nvPr>
            <p:ph type="body" sz="quarter" idx="3"/>
          </p:nvPr>
        </p:nvSpPr>
        <p:spPr>
          <a:xfrm>
            <a:off x="678180" y="4711382"/>
            <a:ext cx="5425440" cy="4463415"/>
          </a:xfrm>
          <a:prstGeom prst="rect">
            <a:avLst/>
          </a:prstGeom>
        </p:spPr>
        <p:txBody>
          <a:bodyPr vert="horz" lIns="95423" tIns="47711" rIns="95423" bIns="477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6" name="Footer Placeholder 5"/>
          <p:cNvSpPr>
            <a:spLocks noGrp="1"/>
          </p:cNvSpPr>
          <p:nvPr>
            <p:ph type="ftr" sz="quarter" idx="4"/>
          </p:nvPr>
        </p:nvSpPr>
        <p:spPr>
          <a:xfrm>
            <a:off x="0" y="9421044"/>
            <a:ext cx="2938780" cy="495935"/>
          </a:xfrm>
          <a:prstGeom prst="rect">
            <a:avLst/>
          </a:prstGeom>
        </p:spPr>
        <p:txBody>
          <a:bodyPr vert="horz" lIns="95423" tIns="47711" rIns="95423" bIns="47711" rtlCol="0" anchor="b"/>
          <a:lstStyle>
            <a:lvl1pPr algn="l">
              <a:defRPr sz="1300"/>
            </a:lvl1pPr>
          </a:lstStyle>
          <a:p>
            <a:r>
              <a:rPr lang="pt-PT" smtClean="0"/>
              <a:t>Controlo de Qualidade com Recurso à Visão Industrial</a:t>
            </a:r>
            <a:endParaRPr lang="pt-PT"/>
          </a:p>
        </p:txBody>
      </p:sp>
      <p:sp>
        <p:nvSpPr>
          <p:cNvPr id="7" name="Slide Number Placeholder 6"/>
          <p:cNvSpPr>
            <a:spLocks noGrp="1"/>
          </p:cNvSpPr>
          <p:nvPr>
            <p:ph type="sldNum" sz="quarter" idx="5"/>
          </p:nvPr>
        </p:nvSpPr>
        <p:spPr>
          <a:xfrm>
            <a:off x="3841451" y="9421044"/>
            <a:ext cx="2938780" cy="495935"/>
          </a:xfrm>
          <a:prstGeom prst="rect">
            <a:avLst/>
          </a:prstGeom>
        </p:spPr>
        <p:txBody>
          <a:bodyPr vert="horz" lIns="95423" tIns="47711" rIns="95423" bIns="47711" rtlCol="0" anchor="b"/>
          <a:lstStyle>
            <a:lvl1pPr algn="r">
              <a:defRPr sz="1300"/>
            </a:lvl1pPr>
          </a:lstStyle>
          <a:p>
            <a:fld id="{33A428ED-70F8-4257-BAED-AB6650A43BE5}" type="slidenum">
              <a:rPr lang="pt-PT" smtClean="0"/>
              <a:pPr/>
              <a:t>‹nº›</a:t>
            </a:fld>
            <a:endParaRPr lang="pt-PT"/>
          </a:p>
        </p:txBody>
      </p:sp>
    </p:spTree>
  </p:cSld>
  <p:clrMap bg1="lt1" tx1="dk1" bg2="lt2" tx2="dk2" accent1="accent1" accent2="accent2" accent3="accent3" accent4="accent4" accent5="accent5" accent6="accent6" hlink="hlink" folHlink="folHlink"/>
  <p:hf sldNum="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t>Boa tarde!</a:t>
            </a:r>
          </a:p>
          <a:p>
            <a:r>
              <a:rPr lang="pt-PT" dirty="0" smtClean="0"/>
              <a:t>antes de mais gostaria de agradecer</a:t>
            </a:r>
            <a:r>
              <a:rPr lang="pt-PT" baseline="0" dirty="0" smtClean="0"/>
              <a:t> a presença de todos, </a:t>
            </a:r>
          </a:p>
          <a:p>
            <a:r>
              <a:rPr lang="pt-PT" baseline="0" dirty="0" smtClean="0"/>
              <a:t>A apresentação de hoje insere-se no âmbito da prova de mestrado em engenharia de automação industrial e tem como titulo controlo de qualidade de embalagens usando visão industrial</a:t>
            </a:r>
            <a:endParaRPr lang="pt-PT" dirty="0"/>
          </a:p>
        </p:txBody>
      </p:sp>
      <p:sp>
        <p:nvSpPr>
          <p:cNvPr id="4" name="Marcador de Posição do Cabeçalho 3"/>
          <p:cNvSpPr>
            <a:spLocks noGrp="1"/>
          </p:cNvSpPr>
          <p:nvPr>
            <p:ph type="hdr" sz="quarter" idx="10"/>
          </p:nvPr>
        </p:nvSpPr>
        <p:spPr/>
        <p:txBody>
          <a:bodyPr/>
          <a:lstStyle/>
          <a:p>
            <a:r>
              <a:rPr lang="pt-PT" smtClean="0"/>
              <a:t>Controlo de Qualidade com Recurso à Visão Industrial</a:t>
            </a:r>
            <a:endParaRPr lang="pt-PT"/>
          </a:p>
        </p:txBody>
      </p:sp>
      <p:sp>
        <p:nvSpPr>
          <p:cNvPr id="5" name="Marcador de Posição do Rodapé 4"/>
          <p:cNvSpPr>
            <a:spLocks noGrp="1"/>
          </p:cNvSpPr>
          <p:nvPr>
            <p:ph type="ftr" sz="quarter" idx="11"/>
          </p:nvPr>
        </p:nvSpPr>
        <p:spPr/>
        <p:txBody>
          <a:bodyPr/>
          <a:lstStyle/>
          <a:p>
            <a:r>
              <a:rPr lang="pt-PT" smtClean="0"/>
              <a:t>Controlo de Qualidade com Recurso à Visão Industrial</a:t>
            </a:r>
            <a:endParaRPr lang="pt-P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t>Para a aplicação elaborada foi realizado um ensaiado com um conjunto de 30 peças, das quais 5 com não conformidades de falta de borracha e 3 com rebordo fendido, obteve-se uma eficácia de 100% sendo que todas as peças não conformes foram detectadas e todas as outras classificadas como produto conforme.</a:t>
            </a:r>
            <a:endParaRPr lang="pt-PT" dirty="0"/>
          </a:p>
        </p:txBody>
      </p:sp>
      <p:sp>
        <p:nvSpPr>
          <p:cNvPr id="4" name="Marcador de Posição do Cabeçalho 3"/>
          <p:cNvSpPr>
            <a:spLocks noGrp="1"/>
          </p:cNvSpPr>
          <p:nvPr>
            <p:ph type="hdr" sz="quarter" idx="10"/>
          </p:nvPr>
        </p:nvSpPr>
        <p:spPr/>
        <p:txBody>
          <a:bodyPr/>
          <a:lstStyle/>
          <a:p>
            <a:r>
              <a:rPr lang="pt-PT" smtClean="0"/>
              <a:t>Controlo de Qualidade com Recurso à Visão Industrial</a:t>
            </a:r>
            <a:endParaRPr lang="pt-PT"/>
          </a:p>
        </p:txBody>
      </p:sp>
      <p:sp>
        <p:nvSpPr>
          <p:cNvPr id="5" name="Marcador de Posição do Rodapé 4"/>
          <p:cNvSpPr>
            <a:spLocks noGrp="1"/>
          </p:cNvSpPr>
          <p:nvPr>
            <p:ph type="ftr" sz="quarter" idx="11"/>
          </p:nvPr>
        </p:nvSpPr>
        <p:spPr/>
        <p:txBody>
          <a:bodyPr/>
          <a:lstStyle/>
          <a:p>
            <a:r>
              <a:rPr lang="pt-PT" smtClean="0"/>
              <a:t>Controlo de Qualidade com Recurso à Visão Industrial</a:t>
            </a:r>
            <a:endParaRPr lang="pt-P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Cabeçalho 3"/>
          <p:cNvSpPr>
            <a:spLocks noGrp="1"/>
          </p:cNvSpPr>
          <p:nvPr>
            <p:ph type="hdr" sz="quarter" idx="10"/>
          </p:nvPr>
        </p:nvSpPr>
        <p:spPr/>
        <p:txBody>
          <a:bodyPr/>
          <a:lstStyle/>
          <a:p>
            <a:r>
              <a:rPr lang="pt-PT" smtClean="0"/>
              <a:t>Controlo de Qualidade com Recurso à Visão Industrial</a:t>
            </a:r>
            <a:endParaRPr lang="pt-PT"/>
          </a:p>
        </p:txBody>
      </p:sp>
      <p:sp>
        <p:nvSpPr>
          <p:cNvPr id="5" name="Marcador de Posição do Rodapé 4"/>
          <p:cNvSpPr>
            <a:spLocks noGrp="1"/>
          </p:cNvSpPr>
          <p:nvPr>
            <p:ph type="ftr" sz="quarter" idx="11"/>
          </p:nvPr>
        </p:nvSpPr>
        <p:spPr/>
        <p:txBody>
          <a:bodyPr/>
          <a:lstStyle/>
          <a:p>
            <a:r>
              <a:rPr lang="pt-PT" smtClean="0"/>
              <a:t>Controlo de Qualidade com Recurso à Visão Industrial</a:t>
            </a:r>
            <a:endParaRPr lang="pt-P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t>Passando às embalagens plásticas, as não conformidades que se pretende analisar são observando</a:t>
            </a:r>
            <a:r>
              <a:rPr lang="pt-PT" baseline="0" dirty="0" smtClean="0"/>
              <a:t> exemplos nas imagens da esquerda para a direita,</a:t>
            </a:r>
            <a:r>
              <a:rPr lang="pt-PT" dirty="0" smtClean="0"/>
              <a:t> Pontos pretos no corpo da embalagem; excesso ou falta de material no gargalo, na exemplo</a:t>
            </a:r>
            <a:r>
              <a:rPr lang="pt-PT" baseline="0" dirty="0" smtClean="0"/>
              <a:t> apenas excesso de material</a:t>
            </a:r>
            <a:r>
              <a:rPr lang="pt-PT" dirty="0" smtClean="0"/>
              <a:t>; inclinação do gargalo e a circularidade do gargalo. A definição de circularidade vem de</a:t>
            </a:r>
            <a:r>
              <a:rPr lang="pt-PT" baseline="0" dirty="0" smtClean="0"/>
              <a:t> uma relação entre a altura e a largura do </a:t>
            </a:r>
            <a:r>
              <a:rPr lang="pt-PT" baseline="0" dirty="0" err="1" smtClean="0"/>
              <a:t>rectangulo</a:t>
            </a:r>
            <a:r>
              <a:rPr lang="pt-PT" baseline="0" dirty="0" smtClean="0"/>
              <a:t> que engloba toda a região do furo do gargalo</a:t>
            </a:r>
            <a:endParaRPr lang="pt-PT" dirty="0" smtClean="0"/>
          </a:p>
          <a:p>
            <a:endParaRPr lang="pt-PT" dirty="0" smtClean="0"/>
          </a:p>
          <a:p>
            <a:r>
              <a:rPr lang="pt-PT" dirty="0" smtClean="0"/>
              <a:t>Alem das não conformidades, pretendia-se que  fosse possível parametrizar o sistema, isto é, o operador deverá conseguir definir quais as não conformidades a inspeccionar e valores padrão a partir dos quais uma embalagem que não os cumpra é considerada não conforme</a:t>
            </a:r>
          </a:p>
          <a:p>
            <a:r>
              <a:rPr lang="pt-PT" dirty="0" smtClean="0"/>
              <a:t>Por fim, o sistema deverá ser adaptável a um linha padrão de embalagens plásticas, ou seja, deve considera-se uma linha padrão apenas um tapete transportador com 1m de altura e 30 cm de largura.</a:t>
            </a:r>
            <a:endParaRPr lang="pt-PT" dirty="0"/>
          </a:p>
        </p:txBody>
      </p:sp>
      <p:sp>
        <p:nvSpPr>
          <p:cNvPr id="4" name="Marcador de Posição do Cabeçalho 3"/>
          <p:cNvSpPr>
            <a:spLocks noGrp="1"/>
          </p:cNvSpPr>
          <p:nvPr>
            <p:ph type="hdr" sz="quarter" idx="10"/>
          </p:nvPr>
        </p:nvSpPr>
        <p:spPr/>
        <p:txBody>
          <a:bodyPr/>
          <a:lstStyle/>
          <a:p>
            <a:r>
              <a:rPr lang="pt-PT" smtClean="0"/>
              <a:t>Controlo de Qualidade com Recurso à Visão Industrial</a:t>
            </a:r>
            <a:endParaRPr lang="pt-PT"/>
          </a:p>
        </p:txBody>
      </p:sp>
      <p:sp>
        <p:nvSpPr>
          <p:cNvPr id="5" name="Marcador de Posição do Rodapé 4"/>
          <p:cNvSpPr>
            <a:spLocks noGrp="1"/>
          </p:cNvSpPr>
          <p:nvPr>
            <p:ph type="ftr" sz="quarter" idx="11"/>
          </p:nvPr>
        </p:nvSpPr>
        <p:spPr/>
        <p:txBody>
          <a:bodyPr/>
          <a:lstStyle/>
          <a:p>
            <a:r>
              <a:rPr lang="pt-PT" smtClean="0"/>
              <a:t>Controlo de Qualidade com Recurso à Visão Industrial</a:t>
            </a:r>
            <a:endParaRPr lang="pt-P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t>A proposta</a:t>
            </a:r>
            <a:r>
              <a:rPr lang="pt-PT" baseline="0" dirty="0" smtClean="0"/>
              <a:t> </a:t>
            </a:r>
            <a:r>
              <a:rPr lang="pt-PT" dirty="0" smtClean="0"/>
              <a:t>de material é justificada por aspectos relacionados com características das embalagens e a sua produção e foi realizada depois de ensaios laboratoriais preliminares. Das suas não conformidades, surge especificações para  a resolução das câmaras, ou seja, o seleccionar da resolução da câmara advêm do pior caso para detecção, que é , a área mínima a partir da qual os pontos pretos são detectados e o numero mínimo pixels pretendido para essa área. </a:t>
            </a:r>
          </a:p>
          <a:p>
            <a:r>
              <a:rPr lang="pt-PT" dirty="0" smtClean="0"/>
              <a:t>a necessidade de 5 câmaras surge do facto de se pretender analisar toda a superfície lateral e </a:t>
            </a:r>
            <a:r>
              <a:rPr lang="pt-PT" dirty="0" err="1" smtClean="0"/>
              <a:t>superiro</a:t>
            </a:r>
            <a:r>
              <a:rPr lang="pt-PT" dirty="0" smtClean="0"/>
              <a:t> da embalagem, ou seja, supondo a embalagem colocada no tapete é necessário dispor 4 câmaras horizontalmente, distribuídas 90º entre si de forma a captar a totalidade da superfície cilíndrica. </a:t>
            </a:r>
            <a:r>
              <a:rPr lang="pt-PT" dirty="0" err="1" smtClean="0"/>
              <a:t>Poderia-se</a:t>
            </a:r>
            <a:r>
              <a:rPr lang="pt-PT" dirty="0" smtClean="0"/>
              <a:t> utilizar apenas três câmaras na horizontal, mas de forma a garantir redundância utilizou-se 4</a:t>
            </a:r>
          </a:p>
          <a:p>
            <a:r>
              <a:rPr lang="pt-PT" dirty="0" smtClean="0"/>
              <a:t>A quinta câmara será colocada no topo, para captar imagens da embalagem vista de cima.  Estas câmaras serão Gigabit Ethernet e terão associadas a si sistemas de iluminação do tipo difusa.</a:t>
            </a:r>
          </a:p>
          <a:p>
            <a:r>
              <a:rPr lang="pt-PT" dirty="0" smtClean="0"/>
              <a:t>A unidade de processamento VA61, é do mesmo fabricante do software Sherlock e já inclui a licença do mesmo.</a:t>
            </a:r>
          </a:p>
          <a:p>
            <a:r>
              <a:rPr lang="pt-PT" dirty="0" smtClean="0"/>
              <a:t>O </a:t>
            </a:r>
            <a:r>
              <a:rPr lang="pt-PT" dirty="0" err="1" smtClean="0"/>
              <a:t>switch</a:t>
            </a:r>
            <a:r>
              <a:rPr lang="pt-PT" dirty="0" smtClean="0"/>
              <a:t> necessário para fazer a interface entre as câmaras Gigabit Ethernet e a unidade de processamento, </a:t>
            </a:r>
          </a:p>
          <a:p>
            <a:r>
              <a:rPr lang="pt-PT" dirty="0" smtClean="0"/>
              <a:t>Utilizar-se-á ainda sensores e actuadores para interagir com a linha de produção.</a:t>
            </a:r>
          </a:p>
          <a:p>
            <a:endParaRPr lang="pt-PT" dirty="0"/>
          </a:p>
          <a:p>
            <a:r>
              <a:rPr lang="pt-PT" dirty="0" smtClean="0"/>
              <a:t>A</a:t>
            </a:r>
            <a:r>
              <a:rPr lang="pt-PT" baseline="0" dirty="0" smtClean="0"/>
              <a:t> estrutura que ira integrar todo este equipamento será uma cabine de </a:t>
            </a:r>
            <a:r>
              <a:rPr lang="pt-PT" baseline="0" dirty="0" err="1" smtClean="0"/>
              <a:t>inspecçao</a:t>
            </a:r>
            <a:r>
              <a:rPr lang="pt-PT" baseline="0" dirty="0" smtClean="0"/>
              <a:t> </a:t>
            </a:r>
            <a:r>
              <a:rPr lang="pt-PT" dirty="0" smtClean="0"/>
              <a:t>que alem de integrar todo o sistema de visão e o promoverá a ligação linha de produção</a:t>
            </a:r>
          </a:p>
        </p:txBody>
      </p:sp>
      <p:sp>
        <p:nvSpPr>
          <p:cNvPr id="4" name="Marcador de Posição do Cabeçalho 3"/>
          <p:cNvSpPr>
            <a:spLocks noGrp="1"/>
          </p:cNvSpPr>
          <p:nvPr>
            <p:ph type="hdr" sz="quarter" idx="10"/>
          </p:nvPr>
        </p:nvSpPr>
        <p:spPr/>
        <p:txBody>
          <a:bodyPr/>
          <a:lstStyle/>
          <a:p>
            <a:r>
              <a:rPr lang="pt-PT" smtClean="0"/>
              <a:t>Controlo de Qualidade com Recurso à Visão Industrial</a:t>
            </a:r>
            <a:endParaRPr lang="pt-PT"/>
          </a:p>
        </p:txBody>
      </p:sp>
      <p:sp>
        <p:nvSpPr>
          <p:cNvPr id="5" name="Marcador de Posição do Rodapé 4"/>
          <p:cNvSpPr>
            <a:spLocks noGrp="1"/>
          </p:cNvSpPr>
          <p:nvPr>
            <p:ph type="ftr" sz="quarter" idx="11"/>
          </p:nvPr>
        </p:nvSpPr>
        <p:spPr/>
        <p:txBody>
          <a:bodyPr/>
          <a:lstStyle/>
          <a:p>
            <a:r>
              <a:rPr lang="pt-PT" smtClean="0"/>
              <a:t>Controlo de Qualidade com Recurso à Visão Industrial</a:t>
            </a:r>
            <a:endParaRPr lang="pt-P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t>O conceito</a:t>
            </a:r>
            <a:r>
              <a:rPr lang="pt-PT" baseline="0" dirty="0" smtClean="0"/>
              <a:t> cabine surge essencialmente para não se interferir na linha de montagem, nem na montagem nem na </a:t>
            </a:r>
            <a:r>
              <a:rPr lang="pt-PT" baseline="0" dirty="0" err="1" smtClean="0"/>
              <a:t>inspecçao</a:t>
            </a:r>
            <a:r>
              <a:rPr lang="pt-PT" baseline="0" dirty="0" smtClean="0"/>
              <a:t>.</a:t>
            </a:r>
            <a:r>
              <a:rPr lang="pt-PT" dirty="0" smtClean="0"/>
              <a:t> O tapete passará por dentro da caixa, onde serão adquiridas imagens sob condições de iluminação controlada, as câmaras estão dispostas horizontalmente a 90º entre si e cada uma delas terá associada a si um sistema de iluminação, no caso duas barras de leds difusora, haverá ainda uma câmara de topo com um sistema de iluminação difusa. No interior estarão ainda dois sensores fotoeléctricos que darão o sinal para captação de imagem, na parte fora, temos dois actuadores, uma na entrada para controlar fluxo de entrada de embalagens para o interior caixa e um na saída para expulsar, caso necessário, embalagens não conformes da linha de produção, cada um deles terá associado a si um sensor fotoeléctrico. O quadro eléctrico ficará colocado na parte inferior do sistema e o aceso ao interior da caixa far-se-á pela porta colocada paralelamente ao tapete de transporte.</a:t>
            </a:r>
            <a:endParaRPr lang="pt-PT" dirty="0"/>
          </a:p>
        </p:txBody>
      </p:sp>
      <p:sp>
        <p:nvSpPr>
          <p:cNvPr id="4" name="Marcador de Posição do Cabeçalho 3"/>
          <p:cNvSpPr>
            <a:spLocks noGrp="1"/>
          </p:cNvSpPr>
          <p:nvPr>
            <p:ph type="hdr" sz="quarter" idx="10"/>
          </p:nvPr>
        </p:nvSpPr>
        <p:spPr/>
        <p:txBody>
          <a:bodyPr/>
          <a:lstStyle/>
          <a:p>
            <a:r>
              <a:rPr lang="pt-PT" smtClean="0"/>
              <a:t>Controlo de Qualidade com Recurso à Visão Industrial</a:t>
            </a:r>
            <a:endParaRPr lang="pt-PT"/>
          </a:p>
        </p:txBody>
      </p:sp>
      <p:sp>
        <p:nvSpPr>
          <p:cNvPr id="5" name="Marcador de Posição do Rodapé 4"/>
          <p:cNvSpPr>
            <a:spLocks noGrp="1"/>
          </p:cNvSpPr>
          <p:nvPr>
            <p:ph type="ftr" sz="quarter" idx="11"/>
          </p:nvPr>
        </p:nvSpPr>
        <p:spPr/>
        <p:txBody>
          <a:bodyPr/>
          <a:lstStyle/>
          <a:p>
            <a:r>
              <a:rPr lang="pt-PT" smtClean="0"/>
              <a:t>Controlo de Qualidade com Recurso à Visão Industrial</a:t>
            </a:r>
            <a:endParaRPr lang="pt-P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t>Genericamente a aplicação segue o diagrama de fluxo apresentado, o software após carregado no Sherlock começa por solicitar ao operador que insira o seu nome. Após o operador inserir o seu</a:t>
            </a:r>
            <a:r>
              <a:rPr lang="pt-PT" baseline="0" dirty="0" smtClean="0"/>
              <a:t> nome e iniciar </a:t>
            </a:r>
            <a:r>
              <a:rPr lang="pt-PT" dirty="0" smtClean="0"/>
              <a:t>modo continuo será pedido para especificar vários parâmetros da produção, como o tipo de embalagem, as não conformidades a detectar e valores padrão.</a:t>
            </a:r>
          </a:p>
          <a:p>
            <a:r>
              <a:rPr lang="pt-PT" dirty="0" smtClean="0"/>
              <a:t>Depois deste processo ser concluído com sucesso o sistema entra em modo automático analisando as embalagens e verificando a existência de não conformidades, dentro</a:t>
            </a:r>
            <a:r>
              <a:rPr lang="pt-PT" baseline="0" dirty="0" smtClean="0"/>
              <a:t> do que o operador definiu</a:t>
            </a:r>
            <a:endParaRPr lang="pt-PT" dirty="0" smtClean="0"/>
          </a:p>
          <a:p>
            <a:r>
              <a:rPr lang="pt-PT" dirty="0" smtClean="0"/>
              <a:t>Caso se encontro alguma não conformidade é gerado um sinal para uma saída que irá actuar uma </a:t>
            </a:r>
            <a:r>
              <a:rPr lang="pt-PT" dirty="0" err="1" smtClean="0"/>
              <a:t>Electro-válvula</a:t>
            </a:r>
            <a:r>
              <a:rPr lang="pt-PT" baseline="0" dirty="0" smtClean="0"/>
              <a:t> e registado num ficheiro de texto </a:t>
            </a:r>
            <a:r>
              <a:rPr lang="pt-PT" dirty="0" smtClean="0"/>
              <a:t>informação sobre a não conformidade detectada, por exemplo, o tipo de não conformidade que ocorreu.</a:t>
            </a:r>
          </a:p>
          <a:p>
            <a:endParaRPr lang="pt-PT" dirty="0" smtClean="0"/>
          </a:p>
          <a:p>
            <a:r>
              <a:rPr lang="pt-PT" dirty="0" smtClean="0"/>
              <a:t>O software no </a:t>
            </a:r>
            <a:r>
              <a:rPr lang="pt-PT" baseline="0" dirty="0" smtClean="0"/>
              <a:t>final de um ciclo continuo de produção </a:t>
            </a:r>
            <a:r>
              <a:rPr lang="pt-PT" dirty="0" smtClean="0"/>
              <a:t>regista ainda num</a:t>
            </a:r>
            <a:r>
              <a:rPr lang="pt-PT" baseline="0" dirty="0" smtClean="0"/>
              <a:t> </a:t>
            </a:r>
            <a:r>
              <a:rPr lang="pt-PT" dirty="0" smtClean="0"/>
              <a:t> ficheiros de texto informação sobre produção global do ciclo continuo; como por exemplo, numero total de embalagens</a:t>
            </a:r>
            <a:r>
              <a:rPr lang="pt-PT" baseline="0" dirty="0" smtClean="0"/>
              <a:t> produzidas.</a:t>
            </a:r>
            <a:endParaRPr lang="pt-PT" dirty="0"/>
          </a:p>
        </p:txBody>
      </p:sp>
      <p:sp>
        <p:nvSpPr>
          <p:cNvPr id="4" name="Marcador de Posição do Cabeçalho 3"/>
          <p:cNvSpPr>
            <a:spLocks noGrp="1"/>
          </p:cNvSpPr>
          <p:nvPr>
            <p:ph type="hdr" sz="quarter" idx="10"/>
          </p:nvPr>
        </p:nvSpPr>
        <p:spPr/>
        <p:txBody>
          <a:bodyPr/>
          <a:lstStyle/>
          <a:p>
            <a:r>
              <a:rPr lang="pt-PT" smtClean="0"/>
              <a:t>Controlo de Qualidade com Recurso à Visão Industrial</a:t>
            </a:r>
            <a:endParaRPr lang="pt-PT"/>
          </a:p>
        </p:txBody>
      </p:sp>
      <p:sp>
        <p:nvSpPr>
          <p:cNvPr id="5" name="Marcador de Posição do Rodapé 4"/>
          <p:cNvSpPr>
            <a:spLocks noGrp="1"/>
          </p:cNvSpPr>
          <p:nvPr>
            <p:ph type="ftr" sz="quarter" idx="11"/>
          </p:nvPr>
        </p:nvSpPr>
        <p:spPr/>
        <p:txBody>
          <a:bodyPr/>
          <a:lstStyle/>
          <a:p>
            <a:r>
              <a:rPr lang="pt-PT" smtClean="0"/>
              <a:t>Controlo de Qualidade com Recurso à Visão Industrial</a:t>
            </a:r>
            <a:endParaRPr lang="pt-P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t>Começando agora a explicar as componente de software das </a:t>
            </a:r>
            <a:r>
              <a:rPr lang="pt-PT" dirty="0" err="1" smtClean="0"/>
              <a:t>inspeçcoes</a:t>
            </a:r>
            <a:r>
              <a:rPr lang="pt-PT" dirty="0" smtClean="0"/>
              <a:t>, a  estratégia utilizada deriva do facto de se estar perante uma peça cilíndrica, e portanto, a iluminação mesmo sendo constante não incide de forma totalmente igual em toda a superfície cilíndrica.  de forma a garantir uma analise correcta o que é que se fez, em vez de se utilizar uma </a:t>
            </a:r>
            <a:r>
              <a:rPr lang="pt-PT" dirty="0" err="1" smtClean="0"/>
              <a:t>Roi</a:t>
            </a:r>
            <a:r>
              <a:rPr lang="pt-PT" dirty="0" smtClean="0"/>
              <a:t> global, ou mesmo, </a:t>
            </a:r>
            <a:r>
              <a:rPr lang="pt-PT" dirty="0" err="1" smtClean="0"/>
              <a:t>Rois</a:t>
            </a:r>
            <a:r>
              <a:rPr lang="pt-PT" dirty="0" smtClean="0"/>
              <a:t>  que analisassem grandes zonas da embalagem utilizou-se pequenas </a:t>
            </a:r>
            <a:r>
              <a:rPr lang="pt-PT" dirty="0" err="1" smtClean="0"/>
              <a:t>rois</a:t>
            </a:r>
            <a:r>
              <a:rPr lang="pt-PT" dirty="0" smtClean="0"/>
              <a:t> rectangulares que assim permitem ajustar o limiar de Binarização em cada uma dessas </a:t>
            </a:r>
            <a:r>
              <a:rPr lang="pt-PT" dirty="0" err="1" smtClean="0"/>
              <a:t>rois</a:t>
            </a:r>
            <a:r>
              <a:rPr lang="pt-PT" dirty="0" smtClean="0"/>
              <a:t> eliminando o facto da iluminação não incidir de forma totalmente igual. Pode-se observar na imagem de cima</a:t>
            </a:r>
            <a:r>
              <a:rPr lang="pt-PT" baseline="0" dirty="0" smtClean="0"/>
              <a:t> á esquerda a disposição dessas </a:t>
            </a:r>
            <a:r>
              <a:rPr lang="pt-PT" baseline="0" dirty="0" err="1" smtClean="0"/>
              <a:t>rois</a:t>
            </a:r>
            <a:endParaRPr lang="pt-PT" dirty="0" smtClean="0"/>
          </a:p>
          <a:p>
            <a:r>
              <a:rPr lang="pt-PT" dirty="0" smtClean="0"/>
              <a:t>O</a:t>
            </a:r>
            <a:r>
              <a:rPr lang="pt-PT" baseline="0" dirty="0" smtClean="0"/>
              <a:t> aplicação </a:t>
            </a:r>
            <a:r>
              <a:rPr lang="pt-PT" dirty="0" smtClean="0"/>
              <a:t>inicia-se</a:t>
            </a:r>
            <a:r>
              <a:rPr lang="pt-PT" baseline="0" dirty="0" smtClean="0"/>
              <a:t> antes de tudo com a procura de um ponto de referencia para alinhamento das </a:t>
            </a:r>
            <a:r>
              <a:rPr lang="pt-PT" baseline="0" dirty="0" err="1" smtClean="0"/>
              <a:t>rois</a:t>
            </a:r>
            <a:r>
              <a:rPr lang="pt-PT" baseline="0" dirty="0" smtClean="0"/>
              <a:t> que fazem a inspecção propriamente </a:t>
            </a:r>
            <a:r>
              <a:rPr lang="pt-PT" baseline="0" dirty="0" err="1" smtClean="0"/>
              <a:t>dita,n</a:t>
            </a:r>
            <a:r>
              <a:rPr lang="pt-PT" dirty="0" err="1" smtClean="0"/>
              <a:t>a</a:t>
            </a:r>
            <a:r>
              <a:rPr lang="pt-PT" dirty="0" smtClean="0"/>
              <a:t> figura de cima à esquerda observamos uma </a:t>
            </a:r>
            <a:r>
              <a:rPr lang="pt-PT" dirty="0" err="1" smtClean="0"/>
              <a:t>roi</a:t>
            </a:r>
            <a:r>
              <a:rPr lang="pt-PT" dirty="0" smtClean="0"/>
              <a:t> rectangular aplicada gargalo que tem o intuito de após aplicado o </a:t>
            </a:r>
            <a:r>
              <a:rPr lang="pt-PT" dirty="0" err="1" smtClean="0"/>
              <a:t>pre-processamento</a:t>
            </a:r>
            <a:r>
              <a:rPr lang="pt-PT" dirty="0" smtClean="0"/>
              <a:t> </a:t>
            </a:r>
            <a:r>
              <a:rPr lang="pt-PT" dirty="0" err="1" smtClean="0"/>
              <a:t>binarização</a:t>
            </a:r>
            <a:r>
              <a:rPr lang="pt-PT" dirty="0" smtClean="0"/>
              <a:t> e  algoritmo analise por conectividade de regiões obter-se o centro </a:t>
            </a:r>
            <a:r>
              <a:rPr lang="pt-PT" dirty="0" err="1" smtClean="0"/>
              <a:t>geometrico</a:t>
            </a:r>
            <a:r>
              <a:rPr lang="pt-PT" dirty="0" smtClean="0"/>
              <a:t> dessa</a:t>
            </a:r>
            <a:r>
              <a:rPr lang="pt-PT" baseline="0" dirty="0" smtClean="0"/>
              <a:t> região do gargalo e fazer desse ponto, o ponto de referencia.</a:t>
            </a:r>
          </a:p>
          <a:p>
            <a:endParaRPr lang="pt-PT" baseline="0" dirty="0" smtClean="0"/>
          </a:p>
          <a:p>
            <a:r>
              <a:rPr lang="pt-PT" dirty="0" smtClean="0"/>
              <a:t>Após alinhadas</a:t>
            </a:r>
            <a:r>
              <a:rPr lang="pt-PT" baseline="0" dirty="0" smtClean="0"/>
              <a:t> as Restantes </a:t>
            </a:r>
            <a:r>
              <a:rPr lang="pt-PT" baseline="0" dirty="0" err="1" smtClean="0"/>
              <a:t>ROIs</a:t>
            </a:r>
            <a:r>
              <a:rPr lang="pt-PT" baseline="0" dirty="0" smtClean="0"/>
              <a:t> </a:t>
            </a:r>
            <a:r>
              <a:rPr lang="pt-PT" dirty="0" smtClean="0"/>
              <a:t>é aplicado o </a:t>
            </a:r>
            <a:r>
              <a:rPr lang="pt-PT" dirty="0" err="1" smtClean="0"/>
              <a:t>pre-processamento</a:t>
            </a:r>
            <a:r>
              <a:rPr lang="pt-PT" dirty="0" smtClean="0"/>
              <a:t> </a:t>
            </a:r>
            <a:r>
              <a:rPr lang="pt-PT" dirty="0" err="1" smtClean="0"/>
              <a:t>Binarização</a:t>
            </a:r>
            <a:r>
              <a:rPr lang="pt-PT" dirty="0" smtClean="0"/>
              <a:t> a cada uma delas, agora</a:t>
            </a:r>
            <a:r>
              <a:rPr lang="pt-PT" baseline="0" dirty="0" smtClean="0"/>
              <a:t> </a:t>
            </a:r>
            <a:r>
              <a:rPr lang="pt-PT" baseline="0" dirty="0" err="1" smtClean="0"/>
              <a:t>podiamos</a:t>
            </a:r>
            <a:r>
              <a:rPr lang="pt-PT" baseline="0" dirty="0" smtClean="0"/>
              <a:t> aplicar o algoritmo analise por conectividade de </a:t>
            </a:r>
            <a:r>
              <a:rPr lang="pt-PT" baseline="0" dirty="0" err="1" smtClean="0"/>
              <a:t>regioes</a:t>
            </a:r>
            <a:r>
              <a:rPr lang="pt-PT" baseline="0" dirty="0" smtClean="0"/>
              <a:t> e procurar </a:t>
            </a:r>
            <a:r>
              <a:rPr lang="pt-PT" baseline="0" dirty="0" err="1" smtClean="0"/>
              <a:t>regioes</a:t>
            </a:r>
            <a:r>
              <a:rPr lang="pt-PT" baseline="0" dirty="0" smtClean="0"/>
              <a:t> de </a:t>
            </a:r>
            <a:r>
              <a:rPr lang="pt-PT" baseline="0" dirty="0" err="1" smtClean="0"/>
              <a:t>pixels</a:t>
            </a:r>
            <a:r>
              <a:rPr lang="pt-PT" baseline="0" dirty="0" smtClean="0"/>
              <a:t> </a:t>
            </a:r>
            <a:r>
              <a:rPr lang="pt-PT" baseline="0" dirty="0" err="1" smtClean="0"/>
              <a:t>pretos,mas</a:t>
            </a:r>
            <a:r>
              <a:rPr lang="pt-PT" baseline="0" dirty="0" smtClean="0"/>
              <a:t> </a:t>
            </a:r>
            <a:r>
              <a:rPr lang="pt-PT" dirty="0" smtClean="0"/>
              <a:t>de forma a não se aplicar em todas elas o algoritmo, optou-se por utilizar uma nova imagem da mesma embalagem em com três </a:t>
            </a:r>
            <a:r>
              <a:rPr lang="pt-PT" dirty="0" err="1" smtClean="0"/>
              <a:t>Rois</a:t>
            </a:r>
            <a:r>
              <a:rPr lang="pt-PT" dirty="0" smtClean="0"/>
              <a:t> que aproveitam o trabalho já realizado pelas outras </a:t>
            </a:r>
            <a:r>
              <a:rPr lang="pt-PT" dirty="0" err="1" smtClean="0"/>
              <a:t>Rois</a:t>
            </a:r>
            <a:r>
              <a:rPr lang="pt-PT" dirty="0" smtClean="0"/>
              <a:t> mais pequenas, ai sim, aplicar o algoritmo de analise por conectividade de regiões.  O algoritmo estará configurado para procurar regiões de pixels a preto, sendo essas regiões precisamente pontos pretos.</a:t>
            </a:r>
          </a:p>
          <a:p>
            <a:r>
              <a:rPr lang="pt-PT" dirty="0" smtClean="0"/>
              <a:t>Nas imagens em baixo pode observar uma embalagem não conforme e o detecção através da estratégia referida.</a:t>
            </a:r>
            <a:endParaRPr lang="pt-PT" dirty="0"/>
          </a:p>
        </p:txBody>
      </p:sp>
      <p:sp>
        <p:nvSpPr>
          <p:cNvPr id="4" name="Marcador de Posição do Cabeçalho 3"/>
          <p:cNvSpPr>
            <a:spLocks noGrp="1"/>
          </p:cNvSpPr>
          <p:nvPr>
            <p:ph type="hdr" sz="quarter" idx="10"/>
          </p:nvPr>
        </p:nvSpPr>
        <p:spPr/>
        <p:txBody>
          <a:bodyPr/>
          <a:lstStyle/>
          <a:p>
            <a:r>
              <a:rPr lang="pt-PT" smtClean="0"/>
              <a:t>Controlo de Qualidade com Recurso à Visão Industrial</a:t>
            </a:r>
            <a:endParaRPr lang="pt-PT"/>
          </a:p>
        </p:txBody>
      </p:sp>
      <p:sp>
        <p:nvSpPr>
          <p:cNvPr id="5" name="Marcador de Posição do Rodapé 4"/>
          <p:cNvSpPr>
            <a:spLocks noGrp="1"/>
          </p:cNvSpPr>
          <p:nvPr>
            <p:ph type="ftr" sz="quarter" idx="11"/>
          </p:nvPr>
        </p:nvSpPr>
        <p:spPr/>
        <p:txBody>
          <a:bodyPr/>
          <a:lstStyle/>
          <a:p>
            <a:r>
              <a:rPr lang="pt-PT" smtClean="0"/>
              <a:t>Controlo de Qualidade com Recurso à Visão Industrial</a:t>
            </a:r>
            <a:endParaRPr lang="pt-P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t>Para a inspecção de excesso ou falta de material a estratégia utilizada é precisamente a mesma que para a anterior, no entanto, inspeccionando agora a zona do gargalo e procurando outro tipo de não conformidade. </a:t>
            </a:r>
          </a:p>
          <a:p>
            <a:r>
              <a:rPr lang="pt-PT" dirty="0" smtClean="0"/>
              <a:t>É</a:t>
            </a:r>
            <a:r>
              <a:rPr lang="pt-PT" baseline="0" dirty="0" smtClean="0"/>
              <a:t> utilizado também</a:t>
            </a:r>
            <a:r>
              <a:rPr lang="pt-PT" dirty="0" smtClean="0"/>
              <a:t> um ponto de referencia para o alinhamento da </a:t>
            </a:r>
            <a:r>
              <a:rPr lang="pt-PT" dirty="0" err="1" smtClean="0"/>
              <a:t>Roi</a:t>
            </a:r>
            <a:r>
              <a:rPr lang="pt-PT" dirty="0" smtClean="0"/>
              <a:t> que inspecciona a não conformidade da mesma forma que a anterior</a:t>
            </a:r>
            <a:r>
              <a:rPr lang="pt-PT" baseline="0" dirty="0" smtClean="0"/>
              <a:t> inspecção</a:t>
            </a:r>
          </a:p>
          <a:p>
            <a:endParaRPr lang="pt-PT" dirty="0" smtClean="0"/>
          </a:p>
          <a:p>
            <a:r>
              <a:rPr lang="pt-PT" dirty="0" smtClean="0"/>
              <a:t>Na ROI que analisa a não conformidade, é realizada </a:t>
            </a:r>
            <a:r>
              <a:rPr lang="pt-PT" dirty="0" err="1" smtClean="0"/>
              <a:t>inicilamente</a:t>
            </a:r>
            <a:r>
              <a:rPr lang="pt-PT" dirty="0" smtClean="0"/>
              <a:t> uma binarização e depois uma analise por conectividade de regiões, analisando a área de pixels brancos, que  corresponde ao material do gargalo, e através de limiares de área pode-se concluir se o gargalo tem ou não excesso ou falta de material.</a:t>
            </a:r>
          </a:p>
          <a:p>
            <a:r>
              <a:rPr lang="pt-PT" dirty="0" smtClean="0"/>
              <a:t>Na imagem inferior direita é possível observar uma embalagem não conforme onde os pixels brancos do gargalo são em muito maior numero que o da embalagem conforme, em cima à direita, e portanto, classificar a embalagem como produto não conforme.</a:t>
            </a:r>
            <a:endParaRPr lang="pt-PT" dirty="0"/>
          </a:p>
        </p:txBody>
      </p:sp>
      <p:sp>
        <p:nvSpPr>
          <p:cNvPr id="4" name="Marcador de Posição do Cabeçalho 3"/>
          <p:cNvSpPr>
            <a:spLocks noGrp="1"/>
          </p:cNvSpPr>
          <p:nvPr>
            <p:ph type="hdr" sz="quarter" idx="10"/>
          </p:nvPr>
        </p:nvSpPr>
        <p:spPr/>
        <p:txBody>
          <a:bodyPr/>
          <a:lstStyle/>
          <a:p>
            <a:r>
              <a:rPr lang="pt-PT" smtClean="0"/>
              <a:t>Controlo de Qualidade com Recurso à Visão Industrial</a:t>
            </a:r>
            <a:endParaRPr lang="pt-PT"/>
          </a:p>
        </p:txBody>
      </p:sp>
      <p:sp>
        <p:nvSpPr>
          <p:cNvPr id="5" name="Marcador de Posição do Rodapé 4"/>
          <p:cNvSpPr>
            <a:spLocks noGrp="1"/>
          </p:cNvSpPr>
          <p:nvPr>
            <p:ph type="ftr" sz="quarter" idx="11"/>
          </p:nvPr>
        </p:nvSpPr>
        <p:spPr/>
        <p:txBody>
          <a:bodyPr/>
          <a:lstStyle/>
          <a:p>
            <a:r>
              <a:rPr lang="pt-PT" smtClean="0"/>
              <a:t>Controlo de Qualidade com Recurso à Visão Industrial</a:t>
            </a:r>
            <a:endParaRPr lang="pt-P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t>Para a inclinação do gargalo a estratégia utilizada é novamente a mesma que para as anteriores, e neste caso, inspeccionando também a zona do gargalo. </a:t>
            </a:r>
          </a:p>
          <a:p>
            <a:r>
              <a:rPr lang="pt-PT" dirty="0" smtClean="0"/>
              <a:t>Inicialmente é novamente utilizado um ponto de referencia para o alinhamento da </a:t>
            </a:r>
            <a:r>
              <a:rPr lang="pt-PT" dirty="0" err="1" smtClean="0"/>
              <a:t>Roi</a:t>
            </a:r>
            <a:r>
              <a:rPr lang="pt-PT" dirty="0" smtClean="0"/>
              <a:t> que inspeccionam a não conformidade. </a:t>
            </a:r>
          </a:p>
          <a:p>
            <a:r>
              <a:rPr lang="pt-PT" dirty="0" smtClean="0"/>
              <a:t>Na ROI que analisa a não conformidade, é realizada uma binarização e depois uma analise por conectividade de regiões,  neste caso o parâmetro a verificar é o ângulo formado pela elipse que passa pelos extremos do região de pixels brancos</a:t>
            </a:r>
          </a:p>
          <a:p>
            <a:r>
              <a:rPr lang="pt-PT" dirty="0" smtClean="0"/>
              <a:t>Na imagem inferior, á direita é possível observar uma embalagem não conforme onde se pode vislumbrar que de facto o sistema de eixos que é colocado conforme o ângulo referido anteriormente está inclinado, comparando relativamente à embalagem conforme, em cima à </a:t>
            </a:r>
            <a:r>
              <a:rPr lang="pt-PT" dirty="0" err="1" smtClean="0"/>
              <a:t>direita.No</a:t>
            </a:r>
            <a:r>
              <a:rPr lang="pt-PT" dirty="0" smtClean="0"/>
              <a:t> entanto, a classificação</a:t>
            </a:r>
            <a:r>
              <a:rPr lang="pt-PT" baseline="0" dirty="0" smtClean="0"/>
              <a:t> de produto conforme ou não conforme depende não da comparação ente embalagens mas entre o valor obtido para o </a:t>
            </a:r>
            <a:r>
              <a:rPr lang="pt-PT" baseline="0" dirty="0" err="1" smtClean="0"/>
              <a:t>angulo</a:t>
            </a:r>
            <a:r>
              <a:rPr lang="pt-PT" baseline="0" dirty="0" smtClean="0"/>
              <a:t> do sistema de eixos e o valor padrão inserido.</a:t>
            </a:r>
            <a:endParaRPr lang="pt-PT" dirty="0" smtClean="0"/>
          </a:p>
          <a:p>
            <a:endParaRPr lang="pt-PT" dirty="0"/>
          </a:p>
        </p:txBody>
      </p:sp>
      <p:sp>
        <p:nvSpPr>
          <p:cNvPr id="4" name="Marcador de Posição do Cabeçalho 3"/>
          <p:cNvSpPr>
            <a:spLocks noGrp="1"/>
          </p:cNvSpPr>
          <p:nvPr>
            <p:ph type="hdr" sz="quarter" idx="10"/>
          </p:nvPr>
        </p:nvSpPr>
        <p:spPr/>
        <p:txBody>
          <a:bodyPr/>
          <a:lstStyle/>
          <a:p>
            <a:r>
              <a:rPr lang="pt-PT" smtClean="0"/>
              <a:t>Controlo de Qualidade com Recurso à Visão Industrial</a:t>
            </a:r>
            <a:endParaRPr lang="pt-PT"/>
          </a:p>
        </p:txBody>
      </p:sp>
      <p:sp>
        <p:nvSpPr>
          <p:cNvPr id="5" name="Marcador de Posição do Rodapé 4"/>
          <p:cNvSpPr>
            <a:spLocks noGrp="1"/>
          </p:cNvSpPr>
          <p:nvPr>
            <p:ph type="ftr" sz="quarter" idx="11"/>
          </p:nvPr>
        </p:nvSpPr>
        <p:spPr/>
        <p:txBody>
          <a:bodyPr/>
          <a:lstStyle/>
          <a:p>
            <a:r>
              <a:rPr lang="pt-PT" smtClean="0"/>
              <a:t>Controlo de Qualidade com Recurso à Visão Industrial</a:t>
            </a:r>
            <a:endParaRPr lang="pt-P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t>Para a inspecção da circularidade do gargalo a estratégia seguida é binarizar a imagem completamente, seguindo a aplicação do algoritmo analise por conectividade de regiões , neste algoritmo define para procurar uma região de pixels pretos, suficiente grande para ser o interior do gargalo e depois de obtida essa região fazer a analise da sua área para comparar com um</a:t>
            </a:r>
            <a:r>
              <a:rPr lang="pt-PT" baseline="0" dirty="0" smtClean="0"/>
              <a:t> valor padrão, ou seja se existir material no interior irão surgir </a:t>
            </a:r>
            <a:r>
              <a:rPr lang="pt-PT" dirty="0" err="1" smtClean="0"/>
              <a:t>pixels</a:t>
            </a:r>
            <a:r>
              <a:rPr lang="pt-PT" dirty="0" smtClean="0"/>
              <a:t> a branco que diminuem a área </a:t>
            </a:r>
            <a:r>
              <a:rPr lang="pt-PT" dirty="0" err="1" smtClean="0"/>
              <a:t>pixels</a:t>
            </a:r>
            <a:r>
              <a:rPr lang="pt-PT" dirty="0" smtClean="0"/>
              <a:t> pretos podendo-se</a:t>
            </a:r>
            <a:r>
              <a:rPr lang="pt-PT" baseline="0" dirty="0" smtClean="0"/>
              <a:t> concluir que existe </a:t>
            </a:r>
            <a:r>
              <a:rPr lang="pt-PT" baseline="0" dirty="0" err="1" smtClean="0"/>
              <a:t>mateirial</a:t>
            </a:r>
            <a:r>
              <a:rPr lang="pt-PT" baseline="0" dirty="0" smtClean="0"/>
              <a:t> no </a:t>
            </a:r>
            <a:r>
              <a:rPr lang="pt-PT" baseline="0" dirty="0" err="1" smtClean="0"/>
              <a:t>interiro</a:t>
            </a:r>
            <a:r>
              <a:rPr lang="pt-PT" baseline="0" dirty="0" smtClean="0"/>
              <a:t>.</a:t>
            </a:r>
            <a:r>
              <a:rPr lang="pt-PT" dirty="0" smtClean="0"/>
              <a:t> Verifica-se ainda a altura e largura da região que não são mais que o diâmetro medido na horizontal e vertical, e desta altura e largura verificar se o gargalo é oval ou não utilizando a forma indicada na imagem que não é mais que a relação entre</a:t>
            </a:r>
            <a:r>
              <a:rPr lang="pt-PT" baseline="0" dirty="0" smtClean="0"/>
              <a:t> eles</a:t>
            </a:r>
            <a:r>
              <a:rPr lang="pt-PT" dirty="0" smtClean="0"/>
              <a:t>. De notar que, com este método, se o gargalo estiver inclinado, na vista de cima também irá parecer oval, ou seja, com esta estratégia estamos a inspeccionar dois tipos de não conformidade, circularidade e inclinação do gargalo.</a:t>
            </a:r>
          </a:p>
          <a:p>
            <a:endParaRPr lang="pt-PT" dirty="0" smtClean="0"/>
          </a:p>
          <a:p>
            <a:r>
              <a:rPr lang="pt-PT" dirty="0" smtClean="0"/>
              <a:t>Nas imagens à direita pode-se observar em cima um gargalo oval e em baixo material dentro da embalagem</a:t>
            </a:r>
            <a:endParaRPr lang="pt-PT" dirty="0"/>
          </a:p>
        </p:txBody>
      </p:sp>
      <p:sp>
        <p:nvSpPr>
          <p:cNvPr id="4" name="Marcador de Posição do Cabeçalho 3"/>
          <p:cNvSpPr>
            <a:spLocks noGrp="1"/>
          </p:cNvSpPr>
          <p:nvPr>
            <p:ph type="hdr" sz="quarter" idx="10"/>
          </p:nvPr>
        </p:nvSpPr>
        <p:spPr/>
        <p:txBody>
          <a:bodyPr/>
          <a:lstStyle/>
          <a:p>
            <a:r>
              <a:rPr lang="pt-PT" smtClean="0"/>
              <a:t>Controlo de Qualidade com Recurso à Visão Industrial</a:t>
            </a:r>
            <a:endParaRPr lang="pt-PT"/>
          </a:p>
        </p:txBody>
      </p:sp>
      <p:sp>
        <p:nvSpPr>
          <p:cNvPr id="5" name="Marcador de Posição do Rodapé 4"/>
          <p:cNvSpPr>
            <a:spLocks noGrp="1"/>
          </p:cNvSpPr>
          <p:nvPr>
            <p:ph type="ftr" sz="quarter" idx="11"/>
          </p:nvPr>
        </p:nvSpPr>
        <p:spPr/>
        <p:txBody>
          <a:bodyPr/>
          <a:lstStyle/>
          <a:p>
            <a:r>
              <a:rPr lang="pt-PT" smtClean="0"/>
              <a:t>Controlo de Qualidade com Recurso à Visão Industrial</a:t>
            </a:r>
            <a:endParaRPr lang="pt-P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PT" dirty="0" smtClean="0"/>
              <a:t>A apresentação iniciar-se-á com o</a:t>
            </a:r>
            <a:r>
              <a:rPr lang="pt-PT" baseline="0" dirty="0" smtClean="0"/>
              <a:t> contexto</a:t>
            </a:r>
            <a:r>
              <a:rPr lang="pt-PT" dirty="0" smtClean="0"/>
              <a:t> da</a:t>
            </a:r>
            <a:r>
              <a:rPr lang="pt-PT" baseline="0" dirty="0" smtClean="0"/>
              <a:t> realização dos trabalhos, da especificação dos objectivos a atingir, seguido  da explicação das aplicações em visão industrial elaboradas, dos resultados obtidos e as conclusões que se retiraram. e por fim  fazer-se-á uma perspectiva de evolução </a:t>
            </a:r>
            <a:r>
              <a:rPr lang="pt-PT" dirty="0" smtClean="0"/>
              <a:t>de um dos sistemas desenvolvidos</a:t>
            </a:r>
            <a:endParaRPr lang="pt-PT" dirty="0"/>
          </a:p>
        </p:txBody>
      </p:sp>
      <p:sp>
        <p:nvSpPr>
          <p:cNvPr id="5" name="Footer Placeholder 4"/>
          <p:cNvSpPr>
            <a:spLocks noGrp="1"/>
          </p:cNvSpPr>
          <p:nvPr>
            <p:ph type="ftr" sz="quarter" idx="10"/>
          </p:nvPr>
        </p:nvSpPr>
        <p:spPr/>
        <p:txBody>
          <a:bodyPr/>
          <a:lstStyle/>
          <a:p>
            <a:r>
              <a:rPr lang="pt-PT" smtClean="0"/>
              <a:t>Controlo de Qualidade com Recurso à Visão Industrial</a:t>
            </a:r>
            <a:endParaRPr lang="pt-PT"/>
          </a:p>
        </p:txBody>
      </p:sp>
      <p:sp>
        <p:nvSpPr>
          <p:cNvPr id="6" name="Header Placeholder 5"/>
          <p:cNvSpPr>
            <a:spLocks noGrp="1"/>
          </p:cNvSpPr>
          <p:nvPr>
            <p:ph type="hdr" sz="quarter" idx="11"/>
          </p:nvPr>
        </p:nvSpPr>
        <p:spPr/>
        <p:txBody>
          <a:bodyPr/>
          <a:lstStyle/>
          <a:p>
            <a:r>
              <a:rPr lang="pt-PT" smtClean="0"/>
              <a:t>Controlo de Qualidade com Recurso à Visão Industrial</a:t>
            </a:r>
            <a:endParaRPr lang="pt-P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smtClean="0"/>
          </a:p>
          <a:p>
            <a:r>
              <a:rPr lang="pt-PT" dirty="0" smtClean="0"/>
              <a:t>Por fim, num ensaio</a:t>
            </a:r>
            <a:r>
              <a:rPr lang="pt-PT" baseline="0" dirty="0" smtClean="0"/>
              <a:t> realizado com 60 embalagens,</a:t>
            </a:r>
            <a:r>
              <a:rPr lang="pt-PT" dirty="0" smtClean="0"/>
              <a:t>12 delas com não conformidades de vários tipos, pode-se verificar 100% de eficácia, o software classificou correctamente todas as embalagens, sem faltos positivos</a:t>
            </a:r>
            <a:r>
              <a:rPr lang="pt-PT" baseline="0" dirty="0" smtClean="0"/>
              <a:t> nem negativos.</a:t>
            </a:r>
            <a:endParaRPr lang="pt-PT" dirty="0" smtClean="0"/>
          </a:p>
          <a:p>
            <a:r>
              <a:rPr lang="pt-PT" dirty="0" smtClean="0"/>
              <a:t>Concluindo, através da mesma metodologia, binarização  e analise por conectividade de regiões consegue-se inspeccionar a embalagem para as não conformidades pretendidas, naturalmente as regiões de interesse e parâmetros são diferentes para as diferentes não conformidades</a:t>
            </a:r>
            <a:endParaRPr lang="pt-PT" dirty="0"/>
          </a:p>
        </p:txBody>
      </p:sp>
      <p:sp>
        <p:nvSpPr>
          <p:cNvPr id="4" name="Marcador de Posição do Cabeçalho 3"/>
          <p:cNvSpPr>
            <a:spLocks noGrp="1"/>
          </p:cNvSpPr>
          <p:nvPr>
            <p:ph type="hdr" sz="quarter" idx="10"/>
          </p:nvPr>
        </p:nvSpPr>
        <p:spPr/>
        <p:txBody>
          <a:bodyPr/>
          <a:lstStyle/>
          <a:p>
            <a:r>
              <a:rPr lang="pt-PT" smtClean="0"/>
              <a:t>Controlo de Qualidade com Recurso à Visão Industrial</a:t>
            </a:r>
            <a:endParaRPr lang="pt-PT"/>
          </a:p>
        </p:txBody>
      </p:sp>
      <p:sp>
        <p:nvSpPr>
          <p:cNvPr id="5" name="Marcador de Posição do Rodapé 4"/>
          <p:cNvSpPr>
            <a:spLocks noGrp="1"/>
          </p:cNvSpPr>
          <p:nvPr>
            <p:ph type="ftr" sz="quarter" idx="11"/>
          </p:nvPr>
        </p:nvSpPr>
        <p:spPr/>
        <p:txBody>
          <a:bodyPr/>
          <a:lstStyle/>
          <a:p>
            <a:r>
              <a:rPr lang="pt-PT" smtClean="0"/>
              <a:t>Controlo de Qualidade com Recurso à Visão Industrial</a:t>
            </a:r>
            <a:endParaRPr lang="pt-P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smtClean="0"/>
          </a:p>
          <a:p>
            <a:r>
              <a:rPr lang="pt-PT" dirty="0" smtClean="0"/>
              <a:t>Por fim, num ensaio</a:t>
            </a:r>
            <a:r>
              <a:rPr lang="pt-PT" baseline="0" dirty="0" smtClean="0"/>
              <a:t> realizado com 60 embalagens,</a:t>
            </a:r>
            <a:r>
              <a:rPr lang="pt-PT" dirty="0" smtClean="0"/>
              <a:t>12 delas com não conformidades de vários tipos, pode-se verificar 100% de eficácia, o software classificou correctamente todas as embalagens, sem faltos positivos</a:t>
            </a:r>
            <a:r>
              <a:rPr lang="pt-PT" baseline="0" dirty="0" smtClean="0"/>
              <a:t> nem negativos.</a:t>
            </a:r>
            <a:endParaRPr lang="pt-PT" dirty="0" smtClean="0"/>
          </a:p>
          <a:p>
            <a:r>
              <a:rPr lang="pt-PT" dirty="0" smtClean="0"/>
              <a:t>Concluindo, através da mesma metodologia, binarização  e analise por conectividade de regiões consegue-se inspeccionar a embalagem para as não conformidades pretendidas, naturalmente as regiões de interesse e parâmetros são diferentes para as diferentes não conformidades</a:t>
            </a:r>
            <a:endParaRPr lang="pt-PT" dirty="0"/>
          </a:p>
        </p:txBody>
      </p:sp>
      <p:sp>
        <p:nvSpPr>
          <p:cNvPr id="4" name="Marcador de Posição do Cabeçalho 3"/>
          <p:cNvSpPr>
            <a:spLocks noGrp="1"/>
          </p:cNvSpPr>
          <p:nvPr>
            <p:ph type="hdr" sz="quarter" idx="10"/>
          </p:nvPr>
        </p:nvSpPr>
        <p:spPr/>
        <p:txBody>
          <a:bodyPr/>
          <a:lstStyle/>
          <a:p>
            <a:r>
              <a:rPr lang="pt-PT" smtClean="0"/>
              <a:t>Controlo de Qualidade com Recurso à Visão Industrial</a:t>
            </a:r>
            <a:endParaRPr lang="pt-PT"/>
          </a:p>
        </p:txBody>
      </p:sp>
      <p:sp>
        <p:nvSpPr>
          <p:cNvPr id="5" name="Marcador de Posição do Rodapé 4"/>
          <p:cNvSpPr>
            <a:spLocks noGrp="1"/>
          </p:cNvSpPr>
          <p:nvPr>
            <p:ph type="ftr" sz="quarter" idx="11"/>
          </p:nvPr>
        </p:nvSpPr>
        <p:spPr/>
        <p:txBody>
          <a:bodyPr/>
          <a:lstStyle/>
          <a:p>
            <a:r>
              <a:rPr lang="pt-PT" smtClean="0"/>
              <a:t>Controlo de Qualidade com Recurso à Visão Industrial</a:t>
            </a:r>
            <a:endParaRPr lang="pt-P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smtClean="0"/>
          </a:p>
          <a:p>
            <a:r>
              <a:rPr lang="pt-PT" dirty="0" smtClean="0"/>
              <a:t>Perspectivando desenvolvimentos futuros, este trabalho poderá ainda evoluir em dois aspectos, o primeiro é a utilização de um manipulador, integrado convenientemente com o sistema de visão. Assim além da inspecção poder-se-á fazer o embalamento do produto final, e por conseguinte retirar todo o trabalho manual da linha de produção.</a:t>
            </a:r>
          </a:p>
          <a:p>
            <a:endParaRPr lang="pt-PT" dirty="0" smtClean="0"/>
          </a:p>
          <a:p>
            <a:r>
              <a:rPr lang="pt-PT" dirty="0" smtClean="0"/>
              <a:t>A outra evolução, será adaptar o sistema a embalagens transparentes. Para este caso foi elaborada uma pequena aplicação que utilizando o mesmo</a:t>
            </a:r>
            <a:r>
              <a:rPr lang="pt-PT" baseline="0" dirty="0" smtClean="0"/>
              <a:t> equipamento que para as embalagens opacas e a mesma</a:t>
            </a:r>
            <a:r>
              <a:rPr lang="pt-PT" dirty="0" smtClean="0"/>
              <a:t> estratégia, binarização e analise por conectividade de regiões chega-se à detecção de pontos pretos, no entanto, verificou-se que o ponto não era detectado na sua totalidade, ou seja, há partes desse ponto que após a binarização aparecem na mesma como </a:t>
            </a:r>
            <a:r>
              <a:rPr lang="pt-PT" dirty="0" err="1" smtClean="0"/>
              <a:t>pixels</a:t>
            </a:r>
            <a:r>
              <a:rPr lang="pt-PT" dirty="0" smtClean="0"/>
              <a:t> brancos, ou seja, como material conforme…uma solução poderia passar por utilizar outro tipo de iluminação, por exemplo, utilizando a retro iluminação ao iluminar a embalagem por baixo e sendo ela transparente, os ponto pretos iram sobressair na imagem.</a:t>
            </a:r>
            <a:endParaRPr lang="pt-PT" dirty="0"/>
          </a:p>
        </p:txBody>
      </p:sp>
      <p:sp>
        <p:nvSpPr>
          <p:cNvPr id="4" name="Marcador de Posição do Cabeçalho 3"/>
          <p:cNvSpPr>
            <a:spLocks noGrp="1"/>
          </p:cNvSpPr>
          <p:nvPr>
            <p:ph type="hdr" sz="quarter" idx="10"/>
          </p:nvPr>
        </p:nvSpPr>
        <p:spPr/>
        <p:txBody>
          <a:bodyPr/>
          <a:lstStyle/>
          <a:p>
            <a:r>
              <a:rPr lang="pt-PT" smtClean="0"/>
              <a:t>Controlo de Qualidade com Recurso à Visão Industrial</a:t>
            </a:r>
            <a:endParaRPr lang="pt-PT"/>
          </a:p>
        </p:txBody>
      </p:sp>
      <p:sp>
        <p:nvSpPr>
          <p:cNvPr id="5" name="Marcador de Posição do Rodapé 4"/>
          <p:cNvSpPr>
            <a:spLocks noGrp="1"/>
          </p:cNvSpPr>
          <p:nvPr>
            <p:ph type="ftr" sz="quarter" idx="11"/>
          </p:nvPr>
        </p:nvSpPr>
        <p:spPr/>
        <p:txBody>
          <a:bodyPr/>
          <a:lstStyle/>
          <a:p>
            <a:r>
              <a:rPr lang="pt-PT" smtClean="0"/>
              <a:t>Controlo de Qualidade com Recurso à Visão Industrial</a:t>
            </a:r>
            <a:endParaRPr lang="pt-P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t>Por fim, uma pequena demonstração em vídeo da aplicação; inicia-se com…</a:t>
            </a:r>
            <a:endParaRPr lang="pt-PT" dirty="0"/>
          </a:p>
        </p:txBody>
      </p:sp>
      <p:sp>
        <p:nvSpPr>
          <p:cNvPr id="4" name="Marcador de Posição do Cabeçalho 3"/>
          <p:cNvSpPr>
            <a:spLocks noGrp="1"/>
          </p:cNvSpPr>
          <p:nvPr>
            <p:ph type="hdr" sz="quarter" idx="10"/>
          </p:nvPr>
        </p:nvSpPr>
        <p:spPr/>
        <p:txBody>
          <a:bodyPr/>
          <a:lstStyle/>
          <a:p>
            <a:r>
              <a:rPr lang="pt-PT" smtClean="0"/>
              <a:t>Controlo de Qualidade com Recurso à Visão Industrial</a:t>
            </a:r>
            <a:endParaRPr lang="pt-PT"/>
          </a:p>
        </p:txBody>
      </p:sp>
      <p:sp>
        <p:nvSpPr>
          <p:cNvPr id="5" name="Marcador de Posição do Rodapé 4"/>
          <p:cNvSpPr>
            <a:spLocks noGrp="1"/>
          </p:cNvSpPr>
          <p:nvPr>
            <p:ph type="ftr" sz="quarter" idx="11"/>
          </p:nvPr>
        </p:nvSpPr>
        <p:spPr/>
        <p:txBody>
          <a:bodyPr/>
          <a:lstStyle/>
          <a:p>
            <a:r>
              <a:rPr lang="pt-PT" smtClean="0"/>
              <a:t>Controlo de Qualidade com Recurso à Visão Industrial</a:t>
            </a:r>
            <a:endParaRPr lang="pt-P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PT" dirty="0" smtClean="0"/>
              <a:t>A</a:t>
            </a:r>
            <a:r>
              <a:rPr lang="pt-PT" baseline="0" dirty="0" smtClean="0"/>
              <a:t> realização do trabalho surge da necessidade de duas empresas da área da produção de embalagens realizarem o controlo de qualidade de dois tipos de componentes: cúpulas de aerossóis e embalagens de plástico; as cúpulas de aerossóis são o componente liga o corpo da embalagem ao mecanismo de retenção/expulsão do conteúdo da embalagem; a imagem de cima ilustra um exemplo de uma cúpula de aerossol, em baixo pode-se observar um vídeo onde se mostra a produção das embalagens de plástico, mais concretamente, o corpo das embalagens de plástico</a:t>
            </a:r>
            <a:endParaRPr lang="pt-PT" dirty="0"/>
          </a:p>
        </p:txBody>
      </p:sp>
      <p:sp>
        <p:nvSpPr>
          <p:cNvPr id="5" name="Footer Placeholder 4"/>
          <p:cNvSpPr>
            <a:spLocks noGrp="1"/>
          </p:cNvSpPr>
          <p:nvPr>
            <p:ph type="ftr" sz="quarter" idx="10"/>
          </p:nvPr>
        </p:nvSpPr>
        <p:spPr/>
        <p:txBody>
          <a:bodyPr/>
          <a:lstStyle/>
          <a:p>
            <a:r>
              <a:rPr lang="pt-PT" smtClean="0"/>
              <a:t>Controlo de Qualidade com Recurso à Visão Industrial</a:t>
            </a:r>
            <a:endParaRPr lang="pt-PT"/>
          </a:p>
        </p:txBody>
      </p:sp>
      <p:sp>
        <p:nvSpPr>
          <p:cNvPr id="6" name="Header Placeholder 5"/>
          <p:cNvSpPr>
            <a:spLocks noGrp="1"/>
          </p:cNvSpPr>
          <p:nvPr>
            <p:ph type="hdr" sz="quarter" idx="11"/>
          </p:nvPr>
        </p:nvSpPr>
        <p:spPr/>
        <p:txBody>
          <a:bodyPr/>
          <a:lstStyle/>
          <a:p>
            <a:r>
              <a:rPr lang="pt-PT" smtClean="0"/>
              <a:t>Controlo de Qualidade com Recurso à Visão Industrial</a:t>
            </a:r>
            <a:endParaRPr lang="pt-P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t>O</a:t>
            </a:r>
            <a:r>
              <a:rPr lang="pt-PT" baseline="0" dirty="0" smtClean="0"/>
              <a:t> trabalho desenvolvido como referido tem um objectivo genérico, o controlo de qualidade de dois tipo de componentes de embalagens, o sistema de visão desenvolvido para as cúpulas surge alem da necessidade real da empresa para o controlo de qualidade,</a:t>
            </a:r>
            <a:r>
              <a:rPr lang="pt-PT" dirty="0" smtClean="0"/>
              <a:t>  fazer uma abordagem genérica ao software de visão Sherlock; e de analisar </a:t>
            </a:r>
            <a:r>
              <a:rPr lang="pt-PT" baseline="0" dirty="0" smtClean="0"/>
              <a:t>diferentes tipos de iluminação de forma a compreender as suas características e potencialidades; resumindo,</a:t>
            </a:r>
            <a:r>
              <a:rPr lang="pt-PT" dirty="0" smtClean="0"/>
              <a:t> fazer uma abordagem geral do que é um sistema de visão e quais os passos de desenvolvimento a seguir</a:t>
            </a:r>
            <a:endParaRPr lang="pt-PT" baseline="0" dirty="0" smtClean="0"/>
          </a:p>
          <a:p>
            <a:r>
              <a:rPr lang="pt-PT" dirty="0" smtClean="0"/>
              <a:t>o</a:t>
            </a:r>
            <a:r>
              <a:rPr lang="pt-PT" baseline="0" dirty="0" smtClean="0"/>
              <a:t> sistema de embalagens de plásticos surge também da necessidade de realizar o controlo de qualidade por parte de uma empresa. Neste caso foi foi realizado o desenvolvimento completo do projecto de visão (componentes e software) projecto de automação e projecto eléctrico</a:t>
            </a:r>
            <a:endParaRPr lang="pt-PT" dirty="0"/>
          </a:p>
        </p:txBody>
      </p:sp>
      <p:sp>
        <p:nvSpPr>
          <p:cNvPr id="4" name="Marcador de Posição do Cabeçalho 3"/>
          <p:cNvSpPr>
            <a:spLocks noGrp="1"/>
          </p:cNvSpPr>
          <p:nvPr>
            <p:ph type="hdr" sz="quarter" idx="10"/>
          </p:nvPr>
        </p:nvSpPr>
        <p:spPr/>
        <p:txBody>
          <a:bodyPr/>
          <a:lstStyle/>
          <a:p>
            <a:r>
              <a:rPr lang="pt-PT" smtClean="0"/>
              <a:t>Controlo de Qualidade com Recurso à Visão Industrial</a:t>
            </a:r>
            <a:endParaRPr lang="pt-PT"/>
          </a:p>
        </p:txBody>
      </p:sp>
      <p:sp>
        <p:nvSpPr>
          <p:cNvPr id="5" name="Marcador de Posição do Rodapé 4"/>
          <p:cNvSpPr>
            <a:spLocks noGrp="1"/>
          </p:cNvSpPr>
          <p:nvPr>
            <p:ph type="ftr" sz="quarter" idx="11"/>
          </p:nvPr>
        </p:nvSpPr>
        <p:spPr/>
        <p:txBody>
          <a:bodyPr/>
          <a:lstStyle/>
          <a:p>
            <a:r>
              <a:rPr lang="pt-PT" smtClean="0"/>
              <a:t>Controlo de Qualidade com Recurso à Visão Industrial</a:t>
            </a:r>
            <a:endParaRPr lang="pt-P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pPr defTabSz="880933"/>
            <a:r>
              <a:rPr lang="pt-PT" dirty="0" smtClean="0"/>
              <a:t>Passando a um enquadramento da visão na industria a sua utilização</a:t>
            </a:r>
            <a:r>
              <a:rPr lang="pt-PT" baseline="0" dirty="0" smtClean="0"/>
              <a:t>  entre muitos outras benefícios, permite a redução de custos de não qualidade,</a:t>
            </a:r>
            <a:r>
              <a:rPr lang="pt-PT" dirty="0" smtClean="0"/>
              <a:t> por exemplo na prevenção de retorno de lotes com produtos não conformes; na detecção imediata de desvios de processo e consequente eliminação dos custos com perda de material;</a:t>
            </a:r>
          </a:p>
          <a:p>
            <a:pPr defTabSz="880933"/>
            <a:r>
              <a:rPr lang="pt-PT" dirty="0" smtClean="0"/>
              <a:t>Um sistema de visão é normalmente constituído por câmara e óptica para captar</a:t>
            </a:r>
            <a:r>
              <a:rPr lang="pt-PT" baseline="0" dirty="0" smtClean="0"/>
              <a:t> a imagem, pela unidade de processamento e software de processamento de imagem para trabalhar na imagem e interagir com o meio; pela iluminação, que quando correctamente escolhida</a:t>
            </a:r>
            <a:r>
              <a:rPr lang="pt-PT" dirty="0" smtClean="0"/>
              <a:t> </a:t>
            </a:r>
            <a:r>
              <a:rPr lang="pt-PT" baseline="0" dirty="0" smtClean="0"/>
              <a:t>poderá realçar detalhes </a:t>
            </a:r>
            <a:r>
              <a:rPr lang="pt-PT" dirty="0" smtClean="0"/>
              <a:t>da cena a analisar ; </a:t>
            </a:r>
            <a:r>
              <a:rPr lang="pt-PT" baseline="0" dirty="0" smtClean="0"/>
              <a:t>e os sensores e os actuadores que promovem a interacção  do sistema com o meio,</a:t>
            </a:r>
            <a:r>
              <a:rPr lang="pt-PT" dirty="0" smtClean="0"/>
              <a:t> por exemplo sensores para permitir ao sistema saber quando deve tirar uma imagem e o actuador para expulsar uma peça não conforme. Nas aplicações desenvolvidas como parte do trabalho desta dissertação foi utilizado o software </a:t>
            </a:r>
            <a:r>
              <a:rPr lang="pt-PT" dirty="0" err="1" smtClean="0"/>
              <a:t>Sherlock</a:t>
            </a:r>
            <a:r>
              <a:rPr lang="pt-PT" baseline="0" dirty="0" smtClean="0"/>
              <a:t> em que o principal aspecto a mencionar é que o</a:t>
            </a:r>
            <a:r>
              <a:rPr lang="pt-PT" dirty="0" smtClean="0"/>
              <a:t>s </a:t>
            </a:r>
            <a:r>
              <a:rPr lang="pt-PT" dirty="0" err="1" smtClean="0"/>
              <a:t>pre-processadores</a:t>
            </a:r>
            <a:r>
              <a:rPr lang="pt-PT" baseline="0" dirty="0" smtClean="0"/>
              <a:t> e</a:t>
            </a:r>
            <a:r>
              <a:rPr lang="pt-PT" dirty="0" smtClean="0"/>
              <a:t> algoritmos de visão serão utilizado em Regiões de interesse, denominadas </a:t>
            </a:r>
            <a:r>
              <a:rPr lang="pt-PT" dirty="0" err="1" smtClean="0"/>
              <a:t>ROIs</a:t>
            </a:r>
            <a:r>
              <a:rPr lang="pt-PT" dirty="0" smtClean="0"/>
              <a:t>, o utilizador poderá definir </a:t>
            </a:r>
            <a:r>
              <a:rPr lang="pt-PT" dirty="0" err="1" smtClean="0"/>
              <a:t>Rois</a:t>
            </a:r>
            <a:r>
              <a:rPr lang="pt-PT" dirty="0" smtClean="0"/>
              <a:t> na imagem de vários tipos, desde rectangulares, e anelares a até </a:t>
            </a:r>
            <a:r>
              <a:rPr lang="pt-PT" dirty="0" err="1" smtClean="0"/>
              <a:t>rois</a:t>
            </a:r>
            <a:r>
              <a:rPr lang="pt-PT" dirty="0" smtClean="0"/>
              <a:t> com apenas a dimensão de um pixel de largura.</a:t>
            </a:r>
          </a:p>
        </p:txBody>
      </p:sp>
      <p:sp>
        <p:nvSpPr>
          <p:cNvPr id="4" name="Marcador de Posição do Cabeçalho 3"/>
          <p:cNvSpPr>
            <a:spLocks noGrp="1"/>
          </p:cNvSpPr>
          <p:nvPr>
            <p:ph type="hdr" sz="quarter" idx="10"/>
          </p:nvPr>
        </p:nvSpPr>
        <p:spPr/>
        <p:txBody>
          <a:bodyPr/>
          <a:lstStyle/>
          <a:p>
            <a:r>
              <a:rPr lang="pt-PT" smtClean="0"/>
              <a:t>Controlo de Qualidade com Recurso à Visão Industrial</a:t>
            </a:r>
            <a:endParaRPr lang="pt-PT"/>
          </a:p>
        </p:txBody>
      </p:sp>
      <p:sp>
        <p:nvSpPr>
          <p:cNvPr id="5" name="Marcador de Posição do Rodapé 4"/>
          <p:cNvSpPr>
            <a:spLocks noGrp="1"/>
          </p:cNvSpPr>
          <p:nvPr>
            <p:ph type="ftr" sz="quarter" idx="11"/>
          </p:nvPr>
        </p:nvSpPr>
        <p:spPr/>
        <p:txBody>
          <a:bodyPr/>
          <a:lstStyle/>
          <a:p>
            <a:r>
              <a:rPr lang="pt-PT" smtClean="0"/>
              <a:t>Controlo de Qualidade com Recurso à Visão Industrial</a:t>
            </a:r>
            <a:endParaRPr lang="pt-P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t>Passando a uma aplicação especifica, na inspecção de cúpulas, pretende-se verificar a existência de falhas no rebordo superior da cúpula e a falta de material na orla interior. Nas imagens é possível verificar á esquerda uma peça conforme e a direita uma não conforme, sendo em cima o rebordo fendido no local ilustrado e em baixo a falta de borracha em toda a orla interior.</a:t>
            </a:r>
          </a:p>
          <a:p>
            <a:r>
              <a:rPr lang="pt-PT" dirty="0" smtClean="0"/>
              <a:t>Duas conclusões</a:t>
            </a:r>
            <a:r>
              <a:rPr lang="pt-PT" baseline="0" dirty="0" smtClean="0"/>
              <a:t> se podem </a:t>
            </a:r>
            <a:r>
              <a:rPr lang="pt-PT" baseline="0" dirty="0" err="1" smtClean="0"/>
              <a:t>ja</a:t>
            </a:r>
            <a:r>
              <a:rPr lang="pt-PT" baseline="0" dirty="0" smtClean="0"/>
              <a:t> retirar, a zona da fenda é muito mais escura que o resto do rebordo, e a orla sem borracha é muito mais clara que a orla com borracha.</a:t>
            </a:r>
            <a:endParaRPr lang="pt-PT" dirty="0" smtClean="0"/>
          </a:p>
        </p:txBody>
      </p:sp>
      <p:sp>
        <p:nvSpPr>
          <p:cNvPr id="4" name="Marcador de Posição do Cabeçalho 3"/>
          <p:cNvSpPr>
            <a:spLocks noGrp="1"/>
          </p:cNvSpPr>
          <p:nvPr>
            <p:ph type="hdr" sz="quarter" idx="10"/>
          </p:nvPr>
        </p:nvSpPr>
        <p:spPr/>
        <p:txBody>
          <a:bodyPr/>
          <a:lstStyle/>
          <a:p>
            <a:r>
              <a:rPr lang="pt-PT" smtClean="0"/>
              <a:t>Controlo de Qualidade com Recurso à Visão Industrial</a:t>
            </a:r>
            <a:endParaRPr lang="pt-PT"/>
          </a:p>
        </p:txBody>
      </p:sp>
      <p:sp>
        <p:nvSpPr>
          <p:cNvPr id="5" name="Marcador de Posição do Rodapé 4"/>
          <p:cNvSpPr>
            <a:spLocks noGrp="1"/>
          </p:cNvSpPr>
          <p:nvPr>
            <p:ph type="ftr" sz="quarter" idx="11"/>
          </p:nvPr>
        </p:nvSpPr>
        <p:spPr/>
        <p:txBody>
          <a:bodyPr/>
          <a:lstStyle/>
          <a:p>
            <a:r>
              <a:rPr lang="pt-PT" smtClean="0"/>
              <a:t>Controlo de Qualidade com Recurso à Visão Industrial</a:t>
            </a:r>
            <a:endParaRPr lang="pt-P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t>O material utilizado para efectuar a inspecção foi uma câmara de 1380 x 1035 conjuntamente com uma óptica de 25mm, a unidade de processamento VA41 e o sistema de iluminação difusa que se pode observar. </a:t>
            </a:r>
          </a:p>
          <a:p>
            <a:r>
              <a:rPr lang="pt-PT" dirty="0" smtClean="0"/>
              <a:t>A escolha pelo sistema de iluminação difusa surge depois de ensaios com vários tipos de iluminação e onde se verificou que aquele que mais realçava os detalhes/não conformidades a analisar do resto da embalagem</a:t>
            </a:r>
            <a:r>
              <a:rPr lang="pt-PT" baseline="0" dirty="0" smtClean="0"/>
              <a:t> era de facto o sistema apresentado.</a:t>
            </a:r>
            <a:endParaRPr lang="pt-PT" dirty="0"/>
          </a:p>
        </p:txBody>
      </p:sp>
      <p:sp>
        <p:nvSpPr>
          <p:cNvPr id="4" name="Marcador de Posição do Cabeçalho 3"/>
          <p:cNvSpPr>
            <a:spLocks noGrp="1"/>
          </p:cNvSpPr>
          <p:nvPr>
            <p:ph type="hdr" sz="quarter" idx="10"/>
          </p:nvPr>
        </p:nvSpPr>
        <p:spPr/>
        <p:txBody>
          <a:bodyPr/>
          <a:lstStyle/>
          <a:p>
            <a:r>
              <a:rPr lang="pt-PT" smtClean="0"/>
              <a:t>Controlo de Qualidade com Recurso à Visão Industrial</a:t>
            </a:r>
            <a:endParaRPr lang="pt-PT"/>
          </a:p>
        </p:txBody>
      </p:sp>
      <p:sp>
        <p:nvSpPr>
          <p:cNvPr id="5" name="Marcador de Posição do Rodapé 4"/>
          <p:cNvSpPr>
            <a:spLocks noGrp="1"/>
          </p:cNvSpPr>
          <p:nvPr>
            <p:ph type="ftr" sz="quarter" idx="11"/>
          </p:nvPr>
        </p:nvSpPr>
        <p:spPr/>
        <p:txBody>
          <a:bodyPr/>
          <a:lstStyle/>
          <a:p>
            <a:r>
              <a:rPr lang="pt-PT" smtClean="0"/>
              <a:t>Controlo de Qualidade com Recurso à Visão Industrial</a:t>
            </a:r>
            <a:endParaRPr lang="pt-P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t>Para inspeccionar a falta de borracha a estratégia no processamento de imagem foi inicialmente </a:t>
            </a:r>
            <a:r>
              <a:rPr lang="pt-PT" dirty="0" err="1" smtClean="0"/>
              <a:t>binarizar</a:t>
            </a:r>
            <a:r>
              <a:rPr lang="pt-PT" dirty="0" smtClean="0"/>
              <a:t> totalmente a imagem, ou seja, ficar com uma imagem apenas com pixels pretos ou brancos e depois através da analise por conectividade de regiões obter um ponto de referência, no</a:t>
            </a:r>
            <a:r>
              <a:rPr lang="pt-PT" baseline="0" dirty="0" smtClean="0"/>
              <a:t> caso o centro geométrico do furo,</a:t>
            </a:r>
            <a:r>
              <a:rPr lang="pt-PT" dirty="0" smtClean="0"/>
              <a:t> para alinhar uma ROI anelar. </a:t>
            </a:r>
          </a:p>
          <a:p>
            <a:r>
              <a:rPr lang="pt-PT" dirty="0" smtClean="0"/>
              <a:t>essa ROI anelar depois é alinhada dinamicamente através do tal ponto de referencia para a zona do onde deverá estar a borracha aplicada, Sendo de</a:t>
            </a:r>
            <a:r>
              <a:rPr lang="pt-PT" baseline="0" dirty="0" smtClean="0"/>
              <a:t> seguida aplicado o pré-processamento </a:t>
            </a:r>
            <a:r>
              <a:rPr lang="pt-PT" baseline="0" dirty="0" err="1" smtClean="0"/>
              <a:t>binarização</a:t>
            </a:r>
            <a:r>
              <a:rPr lang="pt-PT" baseline="0" dirty="0" smtClean="0"/>
              <a:t> e depois</a:t>
            </a:r>
            <a:r>
              <a:rPr lang="pt-PT" dirty="0" smtClean="0"/>
              <a:t> o algoritmo analise por conectividade de regiões de forma a obter-se a </a:t>
            </a:r>
            <a:r>
              <a:rPr lang="pt-PT" dirty="0" err="1" smtClean="0"/>
              <a:t>area</a:t>
            </a:r>
            <a:r>
              <a:rPr lang="pt-PT" dirty="0" smtClean="0"/>
              <a:t> de </a:t>
            </a:r>
            <a:r>
              <a:rPr lang="pt-PT" dirty="0" err="1" smtClean="0"/>
              <a:t>pixels</a:t>
            </a:r>
            <a:r>
              <a:rPr lang="pt-PT" dirty="0" smtClean="0"/>
              <a:t> brancos para se comparar com um valor padrão e decidir se a peça tem falta de borracha ou não.</a:t>
            </a:r>
          </a:p>
          <a:p>
            <a:r>
              <a:rPr lang="pt-PT" dirty="0" smtClean="0"/>
              <a:t>As imagens em baixo, são imagens das cúpulas sem qualquer processamento e em cima já com a aplicação da ROI anelar. Começando pela imagem mais á esquerda, observa-se na zona da orla que os pixels são praticamente todos pretos, ou seja, a orla está preenchida com borracha, na imagem do centro já acontece precisamente o contrario, ou seja, os pixels são praticamente todos brancos e portanto não existe nenhuma borracha nessa zona, logo é um produto não conforme. Na imagem à direita, observa-se alguns pixels brancos, correspondentes a zonas sem borracha e pixels pretos correspondestes a zonas com borracha. Através de um limiar de </a:t>
            </a:r>
            <a:r>
              <a:rPr lang="pt-PT" dirty="0" err="1" smtClean="0"/>
              <a:t>pixels</a:t>
            </a:r>
            <a:r>
              <a:rPr lang="pt-PT" dirty="0" smtClean="0"/>
              <a:t> e utilizando a área da região de pixels brancos pode decidir-se se está perante um produto não conforme.</a:t>
            </a:r>
          </a:p>
          <a:p>
            <a:endParaRPr lang="pt-PT" dirty="0"/>
          </a:p>
        </p:txBody>
      </p:sp>
      <p:sp>
        <p:nvSpPr>
          <p:cNvPr id="4" name="Marcador de Posição do Cabeçalho 3"/>
          <p:cNvSpPr>
            <a:spLocks noGrp="1"/>
          </p:cNvSpPr>
          <p:nvPr>
            <p:ph type="hdr" sz="quarter" idx="10"/>
          </p:nvPr>
        </p:nvSpPr>
        <p:spPr/>
        <p:txBody>
          <a:bodyPr/>
          <a:lstStyle/>
          <a:p>
            <a:r>
              <a:rPr lang="pt-PT" smtClean="0"/>
              <a:t>Controlo de Qualidade com Recurso à Visão Industrial</a:t>
            </a:r>
            <a:endParaRPr lang="pt-PT"/>
          </a:p>
        </p:txBody>
      </p:sp>
      <p:sp>
        <p:nvSpPr>
          <p:cNvPr id="5" name="Marcador de Posição do Rodapé 4"/>
          <p:cNvSpPr>
            <a:spLocks noGrp="1"/>
          </p:cNvSpPr>
          <p:nvPr>
            <p:ph type="ftr" sz="quarter" idx="11"/>
          </p:nvPr>
        </p:nvSpPr>
        <p:spPr/>
        <p:txBody>
          <a:bodyPr/>
          <a:lstStyle/>
          <a:p>
            <a:r>
              <a:rPr lang="pt-PT" smtClean="0"/>
              <a:t>Controlo de Qualidade com Recurso à Visão Industrial</a:t>
            </a:r>
            <a:endParaRPr lang="pt-P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t>Para inspeccionar as falhas no rebordo a estratégia utilizada no processamento de imagem foi novamente começar por </a:t>
            </a:r>
            <a:r>
              <a:rPr lang="pt-PT" dirty="0" err="1" smtClean="0"/>
              <a:t>binarizar</a:t>
            </a:r>
            <a:r>
              <a:rPr lang="pt-PT" dirty="0" smtClean="0"/>
              <a:t> totalmente a imagem e obter um ponto de referencia. Este</a:t>
            </a:r>
            <a:r>
              <a:rPr lang="pt-PT" baseline="0" dirty="0" smtClean="0"/>
              <a:t> ponto de referencia é utilizado novamente para alinhar </a:t>
            </a:r>
            <a:r>
              <a:rPr lang="pt-PT" baseline="0" dirty="0" err="1" smtClean="0"/>
              <a:t>dinamicamento</a:t>
            </a:r>
            <a:r>
              <a:rPr lang="pt-PT" baseline="0" dirty="0" smtClean="0"/>
              <a:t> uma ROI, desta vez uma </a:t>
            </a:r>
            <a:r>
              <a:rPr lang="pt-PT" baseline="0" dirty="0" err="1" smtClean="0"/>
              <a:t>roi</a:t>
            </a:r>
            <a:r>
              <a:rPr lang="pt-PT" baseline="0" dirty="0" smtClean="0"/>
              <a:t> em forma de circulo</a:t>
            </a:r>
            <a:endParaRPr lang="pt-PT" dirty="0" smtClean="0"/>
          </a:p>
          <a:p>
            <a:r>
              <a:rPr lang="pt-PT" dirty="0" smtClean="0"/>
              <a:t> Essa ROI circular é alinhada então para a zona do rebordo e será</a:t>
            </a:r>
            <a:r>
              <a:rPr lang="pt-PT" baseline="0" dirty="0" smtClean="0"/>
              <a:t> aplicado o pré-processamento</a:t>
            </a:r>
            <a:r>
              <a:rPr lang="pt-PT" dirty="0" smtClean="0"/>
              <a:t> </a:t>
            </a:r>
            <a:r>
              <a:rPr lang="pt-PT" dirty="0" err="1" smtClean="0"/>
              <a:t>binarização</a:t>
            </a:r>
            <a:r>
              <a:rPr lang="pt-PT" dirty="0" smtClean="0"/>
              <a:t> posteriormente com uma </a:t>
            </a:r>
            <a:r>
              <a:rPr lang="pt-PT" dirty="0" err="1" smtClean="0"/>
              <a:t>Roi</a:t>
            </a:r>
            <a:r>
              <a:rPr lang="pt-PT" dirty="0" smtClean="0"/>
              <a:t> de apenas um pixel em forma de circunferência</a:t>
            </a:r>
            <a:r>
              <a:rPr lang="pt-PT" baseline="0" dirty="0" smtClean="0"/>
              <a:t> e</a:t>
            </a:r>
            <a:r>
              <a:rPr lang="pt-PT" dirty="0" smtClean="0"/>
              <a:t> alinhada para ficar por cima da zona do rebordo verificar se existe transições de branco para preto, se existir, conforme se pode observar na figura da direita é porque se está perante um produto não conforme, ou seja, se o rebordo estiver fendido vai existir nessa zona pixels pretos e que serão detectados pelo método referido.</a:t>
            </a:r>
          </a:p>
          <a:p>
            <a:endParaRPr lang="pt-PT" dirty="0" smtClean="0"/>
          </a:p>
          <a:p>
            <a:endParaRPr lang="pt-PT" dirty="0"/>
          </a:p>
        </p:txBody>
      </p:sp>
      <p:sp>
        <p:nvSpPr>
          <p:cNvPr id="4" name="Marcador de Posição do Cabeçalho 3"/>
          <p:cNvSpPr>
            <a:spLocks noGrp="1"/>
          </p:cNvSpPr>
          <p:nvPr>
            <p:ph type="hdr" sz="quarter" idx="10"/>
          </p:nvPr>
        </p:nvSpPr>
        <p:spPr/>
        <p:txBody>
          <a:bodyPr/>
          <a:lstStyle/>
          <a:p>
            <a:r>
              <a:rPr lang="pt-PT" smtClean="0"/>
              <a:t>Controlo de Qualidade com Recurso à Visão Industrial</a:t>
            </a:r>
            <a:endParaRPr lang="pt-PT"/>
          </a:p>
        </p:txBody>
      </p:sp>
      <p:sp>
        <p:nvSpPr>
          <p:cNvPr id="5" name="Marcador de Posição do Rodapé 4"/>
          <p:cNvSpPr>
            <a:spLocks noGrp="1"/>
          </p:cNvSpPr>
          <p:nvPr>
            <p:ph type="ftr" sz="quarter" idx="11"/>
          </p:nvPr>
        </p:nvSpPr>
        <p:spPr/>
        <p:txBody>
          <a:bodyPr/>
          <a:lstStyle/>
          <a:p>
            <a:r>
              <a:rPr lang="pt-PT" smtClean="0"/>
              <a:t>Controlo de Qualidade com Recurso à Visão Industrial</a:t>
            </a:r>
            <a:endParaRPr lang="pt-P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pt-P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PT"/>
          </a:p>
        </p:txBody>
      </p:sp>
      <p:sp>
        <p:nvSpPr>
          <p:cNvPr id="4" name="Date Placeholder 3"/>
          <p:cNvSpPr>
            <a:spLocks noGrp="1"/>
          </p:cNvSpPr>
          <p:nvPr>
            <p:ph type="dt" sz="half" idx="10"/>
          </p:nvPr>
        </p:nvSpPr>
        <p:spPr/>
        <p:txBody>
          <a:bodyPr/>
          <a:lstStyle/>
          <a:p>
            <a:fld id="{3D6BB277-B831-4BCC-A6C8-79F486C0C94E}" type="datetime1">
              <a:rPr lang="pt-PT" smtClean="0"/>
              <a:pPr/>
              <a:t>13-12-2010</a:t>
            </a:fld>
            <a:endParaRPr lang="pt-PT"/>
          </a:p>
        </p:txBody>
      </p:sp>
      <p:sp>
        <p:nvSpPr>
          <p:cNvPr id="5" name="Footer Placeholder 4"/>
          <p:cNvSpPr>
            <a:spLocks noGrp="1"/>
          </p:cNvSpPr>
          <p:nvPr>
            <p:ph type="ftr" sz="quarter" idx="11"/>
          </p:nvPr>
        </p:nvSpPr>
        <p:spPr/>
        <p:txBody>
          <a:bodyPr/>
          <a:lstStyle/>
          <a:p>
            <a:r>
              <a:rPr lang="pt-PT" dirty="0" smtClean="0"/>
              <a:t>Controlo de Qualidade de Embalagens usando Visão Industrial</a:t>
            </a:r>
            <a:endParaRPr lang="pt-PT" dirty="0"/>
          </a:p>
        </p:txBody>
      </p:sp>
      <p:sp>
        <p:nvSpPr>
          <p:cNvPr id="6" name="Slide Number Placeholder 5"/>
          <p:cNvSpPr>
            <a:spLocks noGrp="1"/>
          </p:cNvSpPr>
          <p:nvPr>
            <p:ph type="sldNum" sz="quarter" idx="12"/>
          </p:nvPr>
        </p:nvSpPr>
        <p:spPr/>
        <p:txBody>
          <a:bodyPr/>
          <a:lstStyle/>
          <a:p>
            <a:fld id="{85750671-68AF-40F8-879B-717E4DD521B3}" type="slidenum">
              <a:rPr lang="pt-PT" smtClean="0"/>
              <a:pPr/>
              <a:t>‹nº›</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7020D4D2-6D3A-4845-BDAA-C4B6B814FF51}" type="datetime1">
              <a:rPr lang="pt-PT" smtClean="0"/>
              <a:pPr/>
              <a:t>13-12-2010</a:t>
            </a:fld>
            <a:endParaRPr lang="pt-PT"/>
          </a:p>
        </p:txBody>
      </p:sp>
      <p:sp>
        <p:nvSpPr>
          <p:cNvPr id="5" name="Footer Placeholder 4"/>
          <p:cNvSpPr>
            <a:spLocks noGrp="1"/>
          </p:cNvSpPr>
          <p:nvPr>
            <p:ph type="ftr" sz="quarter" idx="11"/>
          </p:nvPr>
        </p:nvSpPr>
        <p:spPr/>
        <p:txBody>
          <a:bodyPr/>
          <a:lstStyle/>
          <a:p>
            <a:r>
              <a:rPr lang="pt-PT" smtClean="0"/>
              <a:t>Controlo de Qualidade usando Visão Industrial</a:t>
            </a:r>
            <a:endParaRPr lang="pt-PT"/>
          </a:p>
        </p:txBody>
      </p:sp>
      <p:sp>
        <p:nvSpPr>
          <p:cNvPr id="6" name="Slide Number Placeholder 5"/>
          <p:cNvSpPr>
            <a:spLocks noGrp="1"/>
          </p:cNvSpPr>
          <p:nvPr>
            <p:ph type="sldNum" sz="quarter" idx="12"/>
          </p:nvPr>
        </p:nvSpPr>
        <p:spPr/>
        <p:txBody>
          <a:bodyPr/>
          <a:lstStyle/>
          <a:p>
            <a:fld id="{85750671-68AF-40F8-879B-717E4DD521B3}" type="slidenum">
              <a:rPr lang="pt-PT" smtClean="0"/>
              <a:pPr/>
              <a:t>‹nº›</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6870A3D3-B1F4-410D-9968-0D54362DA1E5}" type="datetime1">
              <a:rPr lang="pt-PT" smtClean="0"/>
              <a:pPr/>
              <a:t>13-12-2010</a:t>
            </a:fld>
            <a:endParaRPr lang="pt-PT"/>
          </a:p>
        </p:txBody>
      </p:sp>
      <p:sp>
        <p:nvSpPr>
          <p:cNvPr id="5" name="Footer Placeholder 4"/>
          <p:cNvSpPr>
            <a:spLocks noGrp="1"/>
          </p:cNvSpPr>
          <p:nvPr>
            <p:ph type="ftr" sz="quarter" idx="11"/>
          </p:nvPr>
        </p:nvSpPr>
        <p:spPr/>
        <p:txBody>
          <a:bodyPr/>
          <a:lstStyle/>
          <a:p>
            <a:r>
              <a:rPr lang="pt-PT" smtClean="0"/>
              <a:t>Controlo de Qualidade usando Visão Industrial</a:t>
            </a:r>
            <a:endParaRPr lang="pt-PT"/>
          </a:p>
        </p:txBody>
      </p:sp>
      <p:sp>
        <p:nvSpPr>
          <p:cNvPr id="6" name="Slide Number Placeholder 5"/>
          <p:cNvSpPr>
            <a:spLocks noGrp="1"/>
          </p:cNvSpPr>
          <p:nvPr>
            <p:ph type="sldNum" sz="quarter" idx="12"/>
          </p:nvPr>
        </p:nvSpPr>
        <p:spPr/>
        <p:txBody>
          <a:bodyPr/>
          <a:lstStyle/>
          <a:p>
            <a:fld id="{85750671-68AF-40F8-879B-717E4DD521B3}" type="slidenum">
              <a:rPr lang="pt-PT" smtClean="0"/>
              <a:pPr/>
              <a:t>‹nº›</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a:xfrm>
            <a:off x="6156176" y="5589240"/>
            <a:ext cx="2133600" cy="365125"/>
          </a:xfrm>
        </p:spPr>
        <p:txBody>
          <a:bodyPr/>
          <a:lstStyle/>
          <a:p>
            <a:fld id="{3C860907-5E90-4A6C-A721-DC93AACB9E2E}" type="datetime1">
              <a:rPr lang="pt-PT" smtClean="0"/>
              <a:pPr/>
              <a:t>13-12-2010</a:t>
            </a:fld>
            <a:endParaRPr lang="pt-PT"/>
          </a:p>
        </p:txBody>
      </p:sp>
      <p:sp>
        <p:nvSpPr>
          <p:cNvPr id="5" name="Footer Placeholder 4"/>
          <p:cNvSpPr>
            <a:spLocks noGrp="1"/>
          </p:cNvSpPr>
          <p:nvPr>
            <p:ph type="ftr" sz="quarter" idx="11"/>
          </p:nvPr>
        </p:nvSpPr>
        <p:spPr>
          <a:xfrm>
            <a:off x="2832691" y="6356350"/>
            <a:ext cx="3556384" cy="365125"/>
          </a:xfrm>
        </p:spPr>
        <p:txBody>
          <a:bodyPr/>
          <a:lstStyle>
            <a:lvl1pPr algn="ctr">
              <a:defRPr/>
            </a:lvl1pPr>
          </a:lstStyle>
          <a:p>
            <a:r>
              <a:rPr lang="pt-PT" dirty="0" smtClean="0"/>
              <a:t>Controlo de Qualidade de Embalagens usando Visão Industrial</a:t>
            </a:r>
            <a:endParaRPr lang="pt-PT" dirty="0"/>
          </a:p>
        </p:txBody>
      </p:sp>
      <p:sp>
        <p:nvSpPr>
          <p:cNvPr id="6" name="Slide Number Placeholder 5"/>
          <p:cNvSpPr>
            <a:spLocks noGrp="1"/>
          </p:cNvSpPr>
          <p:nvPr>
            <p:ph type="sldNum" sz="quarter" idx="12"/>
          </p:nvPr>
        </p:nvSpPr>
        <p:spPr>
          <a:xfrm>
            <a:off x="-1193440" y="6356350"/>
            <a:ext cx="2133600" cy="365125"/>
          </a:xfrm>
        </p:spPr>
        <p:txBody>
          <a:bodyPr/>
          <a:lstStyle>
            <a:lvl1pPr>
              <a:defRPr sz="1600">
                <a:latin typeface="Arial" pitchFamily="34" charset="0"/>
                <a:cs typeface="Arial" pitchFamily="34" charset="0"/>
              </a:defRPr>
            </a:lvl1pPr>
          </a:lstStyle>
          <a:p>
            <a:fld id="{85750671-68AF-40F8-879B-717E4DD521B3}" type="slidenum">
              <a:rPr lang="pt-PT" smtClean="0"/>
              <a:pPr/>
              <a:t>‹nº›</a:t>
            </a:fld>
            <a:endParaRPr lang="pt-P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t-P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B8200C-BB7A-466C-B84A-91D9BBF11CAC}" type="datetime1">
              <a:rPr lang="pt-PT" smtClean="0"/>
              <a:pPr/>
              <a:t>13-12-2010</a:t>
            </a:fld>
            <a:endParaRPr lang="pt-PT"/>
          </a:p>
        </p:txBody>
      </p:sp>
      <p:sp>
        <p:nvSpPr>
          <p:cNvPr id="5" name="Footer Placeholder 4"/>
          <p:cNvSpPr>
            <a:spLocks noGrp="1"/>
          </p:cNvSpPr>
          <p:nvPr>
            <p:ph type="ftr" sz="quarter" idx="11"/>
          </p:nvPr>
        </p:nvSpPr>
        <p:spPr/>
        <p:txBody>
          <a:bodyPr/>
          <a:lstStyle/>
          <a:p>
            <a:r>
              <a:rPr lang="pt-PT" dirty="0" smtClean="0"/>
              <a:t>Controlo de Qualidade de Embalagens usando Visão Industrial</a:t>
            </a:r>
            <a:endParaRPr lang="pt-PT" dirty="0"/>
          </a:p>
        </p:txBody>
      </p:sp>
      <p:sp>
        <p:nvSpPr>
          <p:cNvPr id="6" name="Slide Number Placeholder 5"/>
          <p:cNvSpPr>
            <a:spLocks noGrp="1"/>
          </p:cNvSpPr>
          <p:nvPr>
            <p:ph type="sldNum" sz="quarter" idx="12"/>
          </p:nvPr>
        </p:nvSpPr>
        <p:spPr/>
        <p:txBody>
          <a:bodyPr/>
          <a:lstStyle/>
          <a:p>
            <a:fld id="{85750671-68AF-40F8-879B-717E4DD521B3}" type="slidenum">
              <a:rPr lang="pt-PT" smtClean="0"/>
              <a:pPr/>
              <a:t>‹nº›</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Date Placeholder 4"/>
          <p:cNvSpPr>
            <a:spLocks noGrp="1"/>
          </p:cNvSpPr>
          <p:nvPr>
            <p:ph type="dt" sz="half" idx="10"/>
          </p:nvPr>
        </p:nvSpPr>
        <p:spPr/>
        <p:txBody>
          <a:bodyPr/>
          <a:lstStyle/>
          <a:p>
            <a:fld id="{8118753D-403A-44F9-A887-21C296A904CC}" type="datetime1">
              <a:rPr lang="pt-PT" smtClean="0"/>
              <a:pPr/>
              <a:t>13-12-2010</a:t>
            </a:fld>
            <a:endParaRPr lang="pt-PT"/>
          </a:p>
        </p:txBody>
      </p:sp>
      <p:sp>
        <p:nvSpPr>
          <p:cNvPr id="6" name="Footer Placeholder 5"/>
          <p:cNvSpPr>
            <a:spLocks noGrp="1"/>
          </p:cNvSpPr>
          <p:nvPr>
            <p:ph type="ftr" sz="quarter" idx="11"/>
          </p:nvPr>
        </p:nvSpPr>
        <p:spPr/>
        <p:txBody>
          <a:bodyPr/>
          <a:lstStyle/>
          <a:p>
            <a:r>
              <a:rPr lang="pt-PT" smtClean="0"/>
              <a:t>Controlo de Qualidade usando Visão Industrial</a:t>
            </a:r>
            <a:endParaRPr lang="pt-PT"/>
          </a:p>
        </p:txBody>
      </p:sp>
      <p:sp>
        <p:nvSpPr>
          <p:cNvPr id="7" name="Slide Number Placeholder 6"/>
          <p:cNvSpPr>
            <a:spLocks noGrp="1"/>
          </p:cNvSpPr>
          <p:nvPr>
            <p:ph type="sldNum" sz="quarter" idx="12"/>
          </p:nvPr>
        </p:nvSpPr>
        <p:spPr/>
        <p:txBody>
          <a:bodyPr/>
          <a:lstStyle/>
          <a:p>
            <a:fld id="{85750671-68AF-40F8-879B-717E4DD521B3}" type="slidenum">
              <a:rPr lang="pt-PT" smtClean="0"/>
              <a:pPr/>
              <a:t>‹nº›</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t-P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7" name="Date Placeholder 6"/>
          <p:cNvSpPr>
            <a:spLocks noGrp="1"/>
          </p:cNvSpPr>
          <p:nvPr>
            <p:ph type="dt" sz="half" idx="10"/>
          </p:nvPr>
        </p:nvSpPr>
        <p:spPr/>
        <p:txBody>
          <a:bodyPr/>
          <a:lstStyle/>
          <a:p>
            <a:fld id="{03E8A5AA-87B5-41B0-BD75-BE3D1988EEC8}" type="datetime1">
              <a:rPr lang="pt-PT" smtClean="0"/>
              <a:pPr/>
              <a:t>13-12-2010</a:t>
            </a:fld>
            <a:endParaRPr lang="pt-PT"/>
          </a:p>
        </p:txBody>
      </p:sp>
      <p:sp>
        <p:nvSpPr>
          <p:cNvPr id="8" name="Footer Placeholder 7"/>
          <p:cNvSpPr>
            <a:spLocks noGrp="1"/>
          </p:cNvSpPr>
          <p:nvPr>
            <p:ph type="ftr" sz="quarter" idx="11"/>
          </p:nvPr>
        </p:nvSpPr>
        <p:spPr/>
        <p:txBody>
          <a:bodyPr/>
          <a:lstStyle/>
          <a:p>
            <a:r>
              <a:rPr lang="pt-PT" dirty="0" smtClean="0"/>
              <a:t>Controlo de Qualidade de Embalagens usando Visão Industrial</a:t>
            </a:r>
            <a:endParaRPr lang="pt-PT" dirty="0"/>
          </a:p>
        </p:txBody>
      </p:sp>
      <p:sp>
        <p:nvSpPr>
          <p:cNvPr id="9" name="Slide Number Placeholder 8"/>
          <p:cNvSpPr>
            <a:spLocks noGrp="1"/>
          </p:cNvSpPr>
          <p:nvPr>
            <p:ph type="sldNum" sz="quarter" idx="12"/>
          </p:nvPr>
        </p:nvSpPr>
        <p:spPr/>
        <p:txBody>
          <a:bodyPr/>
          <a:lstStyle/>
          <a:p>
            <a:fld id="{85750671-68AF-40F8-879B-717E4DD521B3}" type="slidenum">
              <a:rPr lang="pt-PT" smtClean="0"/>
              <a:pPr/>
              <a:t>‹nº›</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3A865142-A3ED-403C-8D3A-75F1FD036841}" type="datetime1">
              <a:rPr lang="pt-PT" smtClean="0"/>
              <a:pPr/>
              <a:t>13-12-2010</a:t>
            </a:fld>
            <a:endParaRPr lang="pt-PT"/>
          </a:p>
        </p:txBody>
      </p:sp>
      <p:sp>
        <p:nvSpPr>
          <p:cNvPr id="4" name="Footer Placeholder 3"/>
          <p:cNvSpPr>
            <a:spLocks noGrp="1"/>
          </p:cNvSpPr>
          <p:nvPr>
            <p:ph type="ftr" sz="quarter" idx="11"/>
          </p:nvPr>
        </p:nvSpPr>
        <p:spPr/>
        <p:txBody>
          <a:bodyPr/>
          <a:lstStyle/>
          <a:p>
            <a:r>
              <a:rPr lang="pt-PT" smtClean="0"/>
              <a:t>Controlo de Qualidade usando Visão Industrial</a:t>
            </a:r>
            <a:endParaRPr lang="pt-PT"/>
          </a:p>
        </p:txBody>
      </p:sp>
      <p:sp>
        <p:nvSpPr>
          <p:cNvPr id="5" name="Slide Number Placeholder 4"/>
          <p:cNvSpPr>
            <a:spLocks noGrp="1"/>
          </p:cNvSpPr>
          <p:nvPr>
            <p:ph type="sldNum" sz="quarter" idx="12"/>
          </p:nvPr>
        </p:nvSpPr>
        <p:spPr/>
        <p:txBody>
          <a:bodyPr/>
          <a:lstStyle/>
          <a:p>
            <a:fld id="{85750671-68AF-40F8-879B-717E4DD521B3}" type="slidenum">
              <a:rPr lang="pt-PT" smtClean="0"/>
              <a:pPr/>
              <a:t>‹nº›</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EE3BE-5572-417F-B82F-4BB9C70EE49E}" type="datetime1">
              <a:rPr lang="pt-PT" smtClean="0"/>
              <a:pPr/>
              <a:t>13-12-2010</a:t>
            </a:fld>
            <a:endParaRPr lang="pt-PT"/>
          </a:p>
        </p:txBody>
      </p:sp>
      <p:sp>
        <p:nvSpPr>
          <p:cNvPr id="3" name="Footer Placeholder 2"/>
          <p:cNvSpPr>
            <a:spLocks noGrp="1"/>
          </p:cNvSpPr>
          <p:nvPr>
            <p:ph type="ftr" sz="quarter" idx="11"/>
          </p:nvPr>
        </p:nvSpPr>
        <p:spPr/>
        <p:txBody>
          <a:bodyPr/>
          <a:lstStyle/>
          <a:p>
            <a:r>
              <a:rPr lang="pt-PT" smtClean="0"/>
              <a:t>Controlo de Qualidade usando Visão Industrial</a:t>
            </a:r>
            <a:endParaRPr lang="pt-PT"/>
          </a:p>
        </p:txBody>
      </p:sp>
      <p:sp>
        <p:nvSpPr>
          <p:cNvPr id="4" name="Slide Number Placeholder 3"/>
          <p:cNvSpPr>
            <a:spLocks noGrp="1"/>
          </p:cNvSpPr>
          <p:nvPr>
            <p:ph type="sldNum" sz="quarter" idx="12"/>
          </p:nvPr>
        </p:nvSpPr>
        <p:spPr/>
        <p:txBody>
          <a:bodyPr/>
          <a:lstStyle/>
          <a:p>
            <a:fld id="{85750671-68AF-40F8-879B-717E4DD521B3}" type="slidenum">
              <a:rPr lang="pt-PT" smtClean="0"/>
              <a:pPr/>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t-P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849000-6ADC-4872-A273-3C15B9E885CF}" type="datetime1">
              <a:rPr lang="pt-PT" smtClean="0"/>
              <a:pPr/>
              <a:t>13-12-2010</a:t>
            </a:fld>
            <a:endParaRPr lang="pt-PT"/>
          </a:p>
        </p:txBody>
      </p:sp>
      <p:sp>
        <p:nvSpPr>
          <p:cNvPr id="6" name="Footer Placeholder 5"/>
          <p:cNvSpPr>
            <a:spLocks noGrp="1"/>
          </p:cNvSpPr>
          <p:nvPr>
            <p:ph type="ftr" sz="quarter" idx="11"/>
          </p:nvPr>
        </p:nvSpPr>
        <p:spPr/>
        <p:txBody>
          <a:bodyPr/>
          <a:lstStyle/>
          <a:p>
            <a:r>
              <a:rPr lang="pt-PT" smtClean="0"/>
              <a:t>Controlo de Qualidade usando Visão Industrial</a:t>
            </a:r>
            <a:endParaRPr lang="pt-PT"/>
          </a:p>
        </p:txBody>
      </p:sp>
      <p:sp>
        <p:nvSpPr>
          <p:cNvPr id="7" name="Slide Number Placeholder 6"/>
          <p:cNvSpPr>
            <a:spLocks noGrp="1"/>
          </p:cNvSpPr>
          <p:nvPr>
            <p:ph type="sldNum" sz="quarter" idx="12"/>
          </p:nvPr>
        </p:nvSpPr>
        <p:spPr/>
        <p:txBody>
          <a:bodyPr/>
          <a:lstStyle/>
          <a:p>
            <a:fld id="{85750671-68AF-40F8-879B-717E4DD521B3}" type="slidenum">
              <a:rPr lang="pt-PT" smtClean="0"/>
              <a:pPr/>
              <a:t>‹nº›</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t-P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EDDE9B-CCF4-40BF-8C7A-54DCB2509B7F}" type="datetime1">
              <a:rPr lang="pt-PT" smtClean="0"/>
              <a:pPr/>
              <a:t>13-12-2010</a:t>
            </a:fld>
            <a:endParaRPr lang="pt-PT"/>
          </a:p>
        </p:txBody>
      </p:sp>
      <p:sp>
        <p:nvSpPr>
          <p:cNvPr id="6" name="Footer Placeholder 5"/>
          <p:cNvSpPr>
            <a:spLocks noGrp="1"/>
          </p:cNvSpPr>
          <p:nvPr>
            <p:ph type="ftr" sz="quarter" idx="11"/>
          </p:nvPr>
        </p:nvSpPr>
        <p:spPr/>
        <p:txBody>
          <a:bodyPr/>
          <a:lstStyle/>
          <a:p>
            <a:r>
              <a:rPr lang="pt-PT" smtClean="0"/>
              <a:t>Controlo de Qualidade usando Visão Industrial</a:t>
            </a:r>
            <a:endParaRPr lang="pt-PT"/>
          </a:p>
        </p:txBody>
      </p:sp>
      <p:sp>
        <p:nvSpPr>
          <p:cNvPr id="7" name="Slide Number Placeholder 6"/>
          <p:cNvSpPr>
            <a:spLocks noGrp="1"/>
          </p:cNvSpPr>
          <p:nvPr>
            <p:ph type="sldNum" sz="quarter" idx="12"/>
          </p:nvPr>
        </p:nvSpPr>
        <p:spPr/>
        <p:txBody>
          <a:bodyPr/>
          <a:lstStyle/>
          <a:p>
            <a:fld id="{85750671-68AF-40F8-879B-717E4DD521B3}" type="slidenum">
              <a:rPr lang="pt-PT" smtClean="0"/>
              <a:pPr/>
              <a:t>‹nº›</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pt-P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5BBDC8-2EC1-4EE0-B45B-6687799FB941}" type="datetime1">
              <a:rPr lang="pt-PT" smtClean="0"/>
              <a:pPr/>
              <a:t>13-12-2010</a:t>
            </a:fld>
            <a:endParaRPr lang="pt-P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PT" smtClean="0"/>
              <a:t>Controlo de Qualidade usando Visão Industrial</a:t>
            </a:r>
            <a:endParaRPr lang="pt-P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750671-68AF-40F8-879B-717E4DD521B3}" type="slidenum">
              <a:rPr lang="pt-PT" smtClean="0"/>
              <a:pPr/>
              <a:t>‹nº›</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emf"/><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emf"/></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emf"/></Relationships>
</file>

<file path=ppt/slides/_rels/slide12.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8.emf"/><Relationship Id="rId3" Type="http://schemas.openxmlformats.org/officeDocument/2006/relationships/image" Target="../media/image10.png"/><Relationship Id="rId7" Type="http://schemas.openxmlformats.org/officeDocument/2006/relationships/image" Target="../media/image2.png"/><Relationship Id="rId12"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6.png"/><Relationship Id="rId5" Type="http://schemas.openxmlformats.org/officeDocument/2006/relationships/image" Target="../media/image27.png"/><Relationship Id="rId10" Type="http://schemas.openxmlformats.org/officeDocument/2006/relationships/image" Target="../media/image5.png"/><Relationship Id="rId4" Type="http://schemas.openxmlformats.org/officeDocument/2006/relationships/image" Target="../media/image26.png"/><Relationship Id="rId9" Type="http://schemas.openxmlformats.org/officeDocument/2006/relationships/image" Target="../media/image4.jpeg"/><Relationship Id="rId14" Type="http://schemas.openxmlformats.org/officeDocument/2006/relationships/image" Target="../media/image9.jpeg"/></Relationships>
</file>

<file path=ppt/slides/_rels/slide1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emf"/></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9.png"/><Relationship Id="rId3" Type="http://schemas.openxmlformats.org/officeDocument/2006/relationships/notesSlide" Target="../notesSlides/notesSlide14.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C:\Users\Utilizador\Desktop\apresentacao\caixa.avi" TargetMode="Externa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emf"/><Relationship Id="rId4" Type="http://schemas.openxmlformats.org/officeDocument/2006/relationships/image" Target="../media/image2.png"/><Relationship Id="rId9" Type="http://schemas.openxmlformats.org/officeDocument/2006/relationships/image" Target="../media/image7.jpeg"/></Relationships>
</file>

<file path=ppt/slides/_rels/slide15.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diagramLayout" Target="../diagrams/layout1.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diagramData" Target="../diagrams/data1.xml"/><Relationship Id="rId2" Type="http://schemas.openxmlformats.org/officeDocument/2006/relationships/notesSlide" Target="../notesSlides/notesSlide15.xml"/><Relationship Id="rId16" Type="http://schemas.microsoft.com/office/2007/relationships/diagramDrawing" Target="../diagrams/drawing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diagramColors" Target="../diagrams/colors1.xml"/><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emf"/><Relationship Id="rId1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30.png"/><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8.emf"/><Relationship Id="rId5" Type="http://schemas.openxmlformats.org/officeDocument/2006/relationships/image" Target="../media/image2.png"/><Relationship Id="rId10" Type="http://schemas.openxmlformats.org/officeDocument/2006/relationships/image" Target="../media/image7.jpeg"/><Relationship Id="rId4" Type="http://schemas.openxmlformats.org/officeDocument/2006/relationships/image" Target="../media/image26.png"/><Relationship Id="rId9"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7.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emf"/><Relationship Id="rId4" Type="http://schemas.openxmlformats.org/officeDocument/2006/relationships/image" Target="../media/image2.png"/><Relationship Id="rId9" Type="http://schemas.openxmlformats.org/officeDocument/2006/relationships/image" Target="../media/image7.jpe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emf"/><Relationship Id="rId4" Type="http://schemas.openxmlformats.org/officeDocument/2006/relationships/image" Target="../media/image2.png"/><Relationship Id="rId9" Type="http://schemas.openxmlformats.org/officeDocument/2006/relationships/image" Target="../media/image7.jpe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28.png"/><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8.emf"/><Relationship Id="rId5" Type="http://schemas.openxmlformats.org/officeDocument/2006/relationships/image" Target="../media/image2.png"/><Relationship Id="rId10" Type="http://schemas.openxmlformats.org/officeDocument/2006/relationships/image" Target="../media/image7.jpeg"/><Relationship Id="rId4" Type="http://schemas.openxmlformats.org/officeDocument/2006/relationships/image" Target="../media/image31.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emf"/></Relationships>
</file>

<file path=ppt/slides/_rels/slide2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emf"/></Relationships>
</file>

<file path=ppt/slides/_rels/slide2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emf"/></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32.png"/><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8.emf"/><Relationship Id="rId5" Type="http://schemas.openxmlformats.org/officeDocument/2006/relationships/image" Target="../media/image2.png"/><Relationship Id="rId10" Type="http://schemas.openxmlformats.org/officeDocument/2006/relationships/image" Target="../media/image7.jpeg"/><Relationship Id="rId4" Type="http://schemas.openxmlformats.org/officeDocument/2006/relationships/image" Target="../media/image33.jpeg"/><Relationship Id="rId9"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aplicacao.avi" TargetMode="Externa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emf"/><Relationship Id="rId4" Type="http://schemas.openxmlformats.org/officeDocument/2006/relationships/image" Target="../media/image2.pn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notesSlide" Target="../notesSlides/notesSlide3.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C:\Users\Utilizador\Desktop\apresentacao\embalagem.avi" TargetMode="Externa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emf"/><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4.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emf"/><Relationship Id="rId4" Type="http://schemas.openxmlformats.org/officeDocument/2006/relationships/image" Target="../media/image2.png"/><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10.png"/><Relationship Id="rId3" Type="http://schemas.openxmlformats.org/officeDocument/2006/relationships/image" Target="../media/image13.png"/><Relationship Id="rId7" Type="http://schemas.openxmlformats.org/officeDocument/2006/relationships/image" Target="../media/image3.jpeg"/><Relationship Id="rId12"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7.jpeg"/><Relationship Id="rId5" Type="http://schemas.openxmlformats.org/officeDocument/2006/relationships/image" Target="../media/image14.png"/><Relationship Id="rId10" Type="http://schemas.openxmlformats.org/officeDocument/2006/relationships/image" Target="../media/image6.png"/><Relationship Id="rId4" Type="http://schemas.openxmlformats.org/officeDocument/2006/relationships/image" Target="../media/image8.emf"/><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15.png"/><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8.emf"/><Relationship Id="rId5" Type="http://schemas.openxmlformats.org/officeDocument/2006/relationships/image" Target="../media/image2.png"/><Relationship Id="rId10" Type="http://schemas.openxmlformats.org/officeDocument/2006/relationships/image" Target="../media/image7.jpeg"/><Relationship Id="rId4" Type="http://schemas.openxmlformats.org/officeDocument/2006/relationships/image" Target="../media/image16.pn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7.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emf"/><Relationship Id="rId4" Type="http://schemas.openxmlformats.org/officeDocument/2006/relationships/image" Target="../media/image2.png"/><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8.emf"/><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4.jpeg"/><Relationship Id="rId5" Type="http://schemas.openxmlformats.org/officeDocument/2006/relationships/image" Target="../media/image6.png"/><Relationship Id="rId15" Type="http://schemas.openxmlformats.org/officeDocument/2006/relationships/image" Target="../media/image10.png"/><Relationship Id="rId10" Type="http://schemas.openxmlformats.org/officeDocument/2006/relationships/image" Target="../media/image3.jpeg"/><Relationship Id="rId4" Type="http://schemas.openxmlformats.org/officeDocument/2006/relationships/image" Target="../media/image5.png"/><Relationship Id="rId9" Type="http://schemas.openxmlformats.org/officeDocument/2006/relationships/image" Target="../media/image2.png"/><Relationship Id="rId1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22.png"/><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8.emf"/><Relationship Id="rId5" Type="http://schemas.openxmlformats.org/officeDocument/2006/relationships/image" Target="../media/image2.png"/><Relationship Id="rId15" Type="http://schemas.openxmlformats.org/officeDocument/2006/relationships/image" Target="../media/image25.png"/><Relationship Id="rId10" Type="http://schemas.openxmlformats.org/officeDocument/2006/relationships/image" Target="../media/image7.jpeg"/><Relationship Id="rId4" Type="http://schemas.openxmlformats.org/officeDocument/2006/relationships/image" Target="../media/image23.png"/><Relationship Id="rId9" Type="http://schemas.openxmlformats.org/officeDocument/2006/relationships/image" Target="../media/image6.png"/><Relationship Id="rId1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444500" y="5334000"/>
            <a:ext cx="4584700" cy="762000"/>
          </a:xfrm>
          <a:prstGeom prst="rect">
            <a:avLst/>
          </a:prstGeom>
          <a:noFill/>
          <a:ln w="9525">
            <a:noFill/>
            <a:miter lim="800000"/>
            <a:headEnd/>
            <a:tailEnd/>
          </a:ln>
          <a:effectLst/>
        </p:spPr>
        <p:txBody>
          <a:bodyPr/>
          <a:lstStyle/>
          <a:p>
            <a:pPr>
              <a:lnSpc>
                <a:spcPct val="125000"/>
              </a:lnSpc>
            </a:pPr>
            <a:r>
              <a:rPr lang="pt-PT" b="1" dirty="0" smtClean="0"/>
              <a:t>Igor André Almeida Ribeiro</a:t>
            </a:r>
          </a:p>
          <a:p>
            <a:pPr>
              <a:lnSpc>
                <a:spcPct val="125000"/>
              </a:lnSpc>
            </a:pPr>
            <a:r>
              <a:rPr lang="pt-PT" sz="1600" dirty="0" smtClean="0"/>
              <a:t>Prof. Doutor Vítor Manuel Ferreira dos Santos</a:t>
            </a:r>
            <a:endParaRPr lang="pt-PT" sz="1600" dirty="0"/>
          </a:p>
        </p:txBody>
      </p:sp>
      <p:sp>
        <p:nvSpPr>
          <p:cNvPr id="38" name="Rectangle 5"/>
          <p:cNvSpPr>
            <a:spLocks noChangeArrowheads="1"/>
          </p:cNvSpPr>
          <p:nvPr/>
        </p:nvSpPr>
        <p:spPr bwMode="auto">
          <a:xfrm>
            <a:off x="152400" y="2379662"/>
            <a:ext cx="8380040" cy="1553394"/>
          </a:xfrm>
          <a:prstGeom prst="rect">
            <a:avLst/>
          </a:prstGeom>
          <a:noFill/>
          <a:ln w="9525">
            <a:noFill/>
            <a:miter lim="800000"/>
            <a:headEnd/>
            <a:tailEnd/>
          </a:ln>
          <a:effectLst/>
        </p:spPr>
        <p:txBody>
          <a:bodyPr anchor="ctr"/>
          <a:lstStyle/>
          <a:p>
            <a:pPr algn="ctr">
              <a:lnSpc>
                <a:spcPct val="150000"/>
              </a:lnSpc>
            </a:pPr>
            <a:r>
              <a:rPr lang="pt-PT" sz="3200" b="1" dirty="0" smtClean="0">
                <a:ln w="1905"/>
                <a:solidFill>
                  <a:schemeClr val="accent5">
                    <a:lumMod val="75000"/>
                  </a:schemeClr>
                </a:solidFill>
                <a:effectLst>
                  <a:innerShdw blurRad="69850" dist="43180" dir="5400000">
                    <a:srgbClr val="000000">
                      <a:alpha val="65000"/>
                    </a:srgbClr>
                  </a:innerShdw>
                </a:effectLst>
                <a:latin typeface="Times New Roman" pitchFamily="18" charset="0"/>
              </a:rPr>
              <a:t>Controlo de Qualidade </a:t>
            </a:r>
          </a:p>
          <a:p>
            <a:pPr algn="ctr">
              <a:lnSpc>
                <a:spcPct val="150000"/>
              </a:lnSpc>
            </a:pPr>
            <a:r>
              <a:rPr lang="pt-PT" sz="3200" b="1" dirty="0" smtClean="0">
                <a:ln w="1905"/>
                <a:solidFill>
                  <a:schemeClr val="accent5">
                    <a:lumMod val="75000"/>
                  </a:schemeClr>
                </a:solidFill>
                <a:effectLst>
                  <a:innerShdw blurRad="69850" dist="43180" dir="5400000">
                    <a:srgbClr val="000000">
                      <a:alpha val="65000"/>
                    </a:srgbClr>
                  </a:innerShdw>
                </a:effectLst>
                <a:latin typeface="Times New Roman" pitchFamily="18" charset="0"/>
              </a:rPr>
              <a:t>de Embalagens usando </a:t>
            </a:r>
          </a:p>
          <a:p>
            <a:pPr algn="ctr">
              <a:lnSpc>
                <a:spcPct val="150000"/>
              </a:lnSpc>
            </a:pPr>
            <a:r>
              <a:rPr lang="pt-PT" sz="3200" b="1" dirty="0" smtClean="0">
                <a:ln w="1905"/>
                <a:solidFill>
                  <a:schemeClr val="accent5">
                    <a:lumMod val="75000"/>
                  </a:schemeClr>
                </a:solidFill>
                <a:effectLst>
                  <a:innerShdw blurRad="69850" dist="43180" dir="5400000">
                    <a:srgbClr val="000000">
                      <a:alpha val="65000"/>
                    </a:srgbClr>
                  </a:innerShdw>
                </a:effectLst>
                <a:latin typeface="Times New Roman" pitchFamily="18" charset="0"/>
              </a:rPr>
              <a:t>Visão Industrial</a:t>
            </a:r>
            <a:endParaRPr lang="pt-PT" sz="3200" b="1" dirty="0">
              <a:ln w="1905"/>
              <a:solidFill>
                <a:schemeClr val="accent5">
                  <a:lumMod val="75000"/>
                </a:schemeClr>
              </a:solidFill>
              <a:effectLst>
                <a:innerShdw blurRad="69850" dist="43180" dir="5400000">
                  <a:srgbClr val="000000">
                    <a:alpha val="65000"/>
                  </a:srgbClr>
                </a:innerShdw>
              </a:effectLst>
              <a:latin typeface="Times New Roman" pitchFamily="18" charset="0"/>
            </a:endParaRPr>
          </a:p>
        </p:txBody>
      </p:sp>
      <p:pic>
        <p:nvPicPr>
          <p:cNvPr id="39" name="Picture 2" descr="http://4.bp.blogspot.com/_A5a71YrxzMc/TDddBW6hbCI/AAAAAAAAAWI/eQBhwfrw7_k/s1600/LogoUA1g.jpg"/>
          <p:cNvPicPr>
            <a:picLocks noChangeAspect="1" noChangeArrowheads="1"/>
          </p:cNvPicPr>
          <p:nvPr/>
        </p:nvPicPr>
        <p:blipFill>
          <a:blip r:embed="rId3" cstate="print"/>
          <a:srcRect t="17696"/>
          <a:stretch>
            <a:fillRect/>
          </a:stretch>
        </p:blipFill>
        <p:spPr bwMode="auto">
          <a:xfrm>
            <a:off x="323528" y="980728"/>
            <a:ext cx="2850820" cy="864096"/>
          </a:xfrm>
          <a:prstGeom prst="rect">
            <a:avLst/>
          </a:prstGeom>
          <a:noFill/>
        </p:spPr>
      </p:pic>
      <p:sp>
        <p:nvSpPr>
          <p:cNvPr id="40" name="Rectangle 6"/>
          <p:cNvSpPr>
            <a:spLocks noChangeArrowheads="1"/>
          </p:cNvSpPr>
          <p:nvPr/>
        </p:nvSpPr>
        <p:spPr bwMode="auto">
          <a:xfrm>
            <a:off x="7131050" y="1340768"/>
            <a:ext cx="2012950" cy="258763"/>
          </a:xfrm>
          <a:prstGeom prst="rect">
            <a:avLst/>
          </a:prstGeom>
          <a:noFill/>
          <a:ln w="9525">
            <a:noFill/>
            <a:miter lim="800000"/>
            <a:headEnd/>
            <a:tailEnd/>
          </a:ln>
          <a:effectLst/>
        </p:spPr>
        <p:txBody>
          <a:bodyPr/>
          <a:lstStyle/>
          <a:p>
            <a:pPr marL="342900" indent="-342900" algn="ctr">
              <a:lnSpc>
                <a:spcPct val="80000"/>
              </a:lnSpc>
              <a:spcBef>
                <a:spcPct val="20000"/>
              </a:spcBef>
            </a:pPr>
            <a:r>
              <a:rPr lang="en-US" sz="1400" b="1" dirty="0" smtClean="0">
                <a:ln w="1905"/>
                <a:solidFill>
                  <a:schemeClr val="accent5">
                    <a:lumMod val="75000"/>
                  </a:schemeClr>
                </a:solidFill>
                <a:effectLst>
                  <a:innerShdw blurRad="69850" dist="43180" dir="5400000">
                    <a:srgbClr val="000000">
                      <a:alpha val="65000"/>
                    </a:srgbClr>
                  </a:innerShdw>
                </a:effectLst>
              </a:rPr>
              <a:t>13/12/2010</a:t>
            </a:r>
            <a:endParaRPr lang="en-US" sz="1400" b="1" dirty="0">
              <a:ln w="1905"/>
              <a:solidFill>
                <a:schemeClr val="accent5">
                  <a:lumMod val="75000"/>
                </a:schemeClr>
              </a:solidFill>
              <a:effectLst>
                <a:innerShdw blurRad="69850" dist="43180" dir="5400000">
                  <a:srgbClr val="000000">
                    <a:alpha val="65000"/>
                  </a:srgbClr>
                </a:innerShdw>
              </a:effectLst>
            </a:endParaRPr>
          </a:p>
        </p:txBody>
      </p:sp>
      <p:grpSp>
        <p:nvGrpSpPr>
          <p:cNvPr id="19" name="Grupo 18"/>
          <p:cNvGrpSpPr>
            <a:grpSpLocks noChangeAspect="1"/>
          </p:cNvGrpSpPr>
          <p:nvPr/>
        </p:nvGrpSpPr>
        <p:grpSpPr>
          <a:xfrm>
            <a:off x="901548" y="6"/>
            <a:ext cx="7054828" cy="680116"/>
            <a:chOff x="0" y="0"/>
            <a:chExt cx="8535780" cy="822886"/>
          </a:xfrm>
        </p:grpSpPr>
        <p:pic>
          <p:nvPicPr>
            <p:cNvPr id="21" name="Imagem 24"/>
            <p:cNvPicPr>
              <a:picLocks noChangeAspect="1"/>
            </p:cNvPicPr>
            <p:nvPr/>
          </p:nvPicPr>
          <p:blipFill>
            <a:blip r:embed="rId4" cstate="print">
              <a:duotone>
                <a:schemeClr val="bg2">
                  <a:shade val="45000"/>
                  <a:satMod val="135000"/>
                </a:schemeClr>
                <a:prstClr val="white"/>
              </a:duotone>
            </a:blip>
            <a:srcRect l="2161" r="53477"/>
            <a:stretch>
              <a:fillRect/>
            </a:stretch>
          </p:blipFill>
          <p:spPr bwMode="auto">
            <a:xfrm>
              <a:off x="7884373" y="2"/>
              <a:ext cx="651407" cy="822884"/>
            </a:xfrm>
            <a:prstGeom prst="rect">
              <a:avLst/>
            </a:prstGeom>
            <a:noFill/>
            <a:ln w="9525">
              <a:noFill/>
              <a:miter lim="800000"/>
              <a:headEnd/>
              <a:tailEnd/>
            </a:ln>
          </p:spPr>
        </p:pic>
        <p:pic>
          <p:nvPicPr>
            <p:cNvPr id="22" name="Imagem 21" descr="C:\Users\Utilizador\Desktop\Nova pasta\DSC00305.JPG"/>
            <p:cNvPicPr>
              <a:picLocks noChangeAspect="1"/>
            </p:cNvPicPr>
            <p:nvPr/>
          </p:nvPicPr>
          <p:blipFill>
            <a:blip r:embed="rId5" cstate="print">
              <a:duotone>
                <a:schemeClr val="bg2">
                  <a:shade val="45000"/>
                  <a:satMod val="135000"/>
                </a:schemeClr>
                <a:prstClr val="white"/>
              </a:duotone>
            </a:blip>
            <a:srcRect/>
            <a:stretch>
              <a:fillRect/>
            </a:stretch>
          </p:blipFill>
          <p:spPr bwMode="auto">
            <a:xfrm>
              <a:off x="0" y="0"/>
              <a:ext cx="1041959" cy="700514"/>
            </a:xfrm>
            <a:prstGeom prst="rect">
              <a:avLst/>
            </a:prstGeom>
            <a:noFill/>
            <a:ln w="9525">
              <a:noFill/>
              <a:miter lim="800000"/>
              <a:headEnd/>
              <a:tailEnd/>
            </a:ln>
          </p:spPr>
        </p:pic>
        <p:pic>
          <p:nvPicPr>
            <p:cNvPr id="23" name="Imagem 513" descr="G:\i\DSC00141.JPG"/>
            <p:cNvPicPr>
              <a:picLocks noChangeAspect="1"/>
            </p:cNvPicPr>
            <p:nvPr/>
          </p:nvPicPr>
          <p:blipFill>
            <a:blip r:embed="rId6" cstate="print">
              <a:duotone>
                <a:schemeClr val="bg2">
                  <a:shade val="45000"/>
                  <a:satMod val="135000"/>
                </a:schemeClr>
                <a:prstClr val="white"/>
              </a:duotone>
            </a:blip>
            <a:srcRect l="14798" t="17427" r="18224" b="18257"/>
            <a:stretch>
              <a:fillRect/>
            </a:stretch>
          </p:blipFill>
          <p:spPr bwMode="auto">
            <a:xfrm>
              <a:off x="1105878" y="0"/>
              <a:ext cx="959648" cy="691960"/>
            </a:xfrm>
            <a:prstGeom prst="rect">
              <a:avLst/>
            </a:prstGeom>
            <a:noFill/>
            <a:ln w="9525">
              <a:noFill/>
              <a:miter lim="800000"/>
              <a:headEnd/>
              <a:tailEnd/>
            </a:ln>
          </p:spPr>
        </p:pic>
        <p:pic>
          <p:nvPicPr>
            <p:cNvPr id="33" name="Imagem 1151"/>
            <p:cNvPicPr>
              <a:picLocks noChangeAspect="1"/>
            </p:cNvPicPr>
            <p:nvPr/>
          </p:nvPicPr>
          <p:blipFill>
            <a:blip r:embed="rId7" cstate="print">
              <a:duotone>
                <a:schemeClr val="bg2">
                  <a:shade val="45000"/>
                  <a:satMod val="135000"/>
                </a:schemeClr>
                <a:prstClr val="white"/>
              </a:duotone>
            </a:blip>
            <a:srcRect l="7339" r="3210"/>
            <a:stretch>
              <a:fillRect/>
            </a:stretch>
          </p:blipFill>
          <p:spPr bwMode="auto">
            <a:xfrm>
              <a:off x="2126267" y="28"/>
              <a:ext cx="681005" cy="694977"/>
            </a:xfrm>
            <a:prstGeom prst="rect">
              <a:avLst/>
            </a:prstGeom>
            <a:noFill/>
            <a:ln w="9525">
              <a:noFill/>
              <a:miter lim="800000"/>
              <a:headEnd/>
              <a:tailEnd/>
            </a:ln>
          </p:spPr>
        </p:pic>
        <p:pic>
          <p:nvPicPr>
            <p:cNvPr id="34" name="Imagem 1146"/>
            <p:cNvPicPr>
              <a:picLocks noChangeAspect="1"/>
            </p:cNvPicPr>
            <p:nvPr/>
          </p:nvPicPr>
          <p:blipFill>
            <a:blip r:embed="rId8" cstate="print">
              <a:duotone>
                <a:schemeClr val="bg2">
                  <a:shade val="45000"/>
                  <a:satMod val="135000"/>
                </a:schemeClr>
                <a:prstClr val="white"/>
              </a:duotone>
            </a:blip>
            <a:srcRect/>
            <a:stretch>
              <a:fillRect/>
            </a:stretch>
          </p:blipFill>
          <p:spPr bwMode="auto">
            <a:xfrm>
              <a:off x="2872093" y="28"/>
              <a:ext cx="691819" cy="694977"/>
            </a:xfrm>
            <a:prstGeom prst="rect">
              <a:avLst/>
            </a:prstGeom>
            <a:noFill/>
            <a:ln w="9525">
              <a:noFill/>
              <a:miter lim="800000"/>
              <a:headEnd/>
              <a:tailEnd/>
            </a:ln>
          </p:spPr>
        </p:pic>
        <p:pic>
          <p:nvPicPr>
            <p:cNvPr id="41" name="Imagem 9"/>
            <p:cNvPicPr>
              <a:picLocks noChangeAspect="1"/>
            </p:cNvPicPr>
            <p:nvPr/>
          </p:nvPicPr>
          <p:blipFill>
            <a:blip r:embed="rId9" cstate="print">
              <a:duotone>
                <a:schemeClr val="bg2">
                  <a:shade val="45000"/>
                  <a:satMod val="135000"/>
                </a:schemeClr>
                <a:prstClr val="white"/>
              </a:duotone>
            </a:blip>
            <a:srcRect l="58644" t="63542" b="8216"/>
            <a:stretch>
              <a:fillRect/>
            </a:stretch>
          </p:blipFill>
          <p:spPr bwMode="auto">
            <a:xfrm>
              <a:off x="3628285" y="2"/>
              <a:ext cx="1604223" cy="697261"/>
            </a:xfrm>
            <a:prstGeom prst="rect">
              <a:avLst/>
            </a:prstGeom>
            <a:noFill/>
            <a:ln w="9525">
              <a:noFill/>
              <a:miter lim="800000"/>
              <a:headEnd/>
              <a:tailEnd/>
            </a:ln>
          </p:spPr>
        </p:pic>
        <p:pic>
          <p:nvPicPr>
            <p:cNvPr id="42" name="Imagem 41"/>
            <p:cNvPicPr>
              <a:picLocks noChangeAspect="1"/>
            </p:cNvPicPr>
            <p:nvPr/>
          </p:nvPicPr>
          <p:blipFill>
            <a:blip r:embed="rId10" cstate="print">
              <a:duotone>
                <a:schemeClr val="bg2">
                  <a:shade val="45000"/>
                  <a:satMod val="135000"/>
                </a:schemeClr>
                <a:prstClr val="white"/>
              </a:duotone>
            </a:blip>
            <a:srcRect b="50073"/>
            <a:stretch>
              <a:fillRect/>
            </a:stretch>
          </p:blipFill>
          <p:spPr bwMode="auto">
            <a:xfrm>
              <a:off x="6564813" y="0"/>
              <a:ext cx="1156838" cy="676340"/>
            </a:xfrm>
            <a:prstGeom prst="rect">
              <a:avLst/>
            </a:prstGeom>
            <a:noFill/>
            <a:ln w="9525">
              <a:noFill/>
              <a:miter lim="800000"/>
              <a:headEnd/>
              <a:tailEnd/>
            </a:ln>
          </p:spPr>
        </p:pic>
        <p:pic>
          <p:nvPicPr>
            <p:cNvPr id="43" name="Imagem 42" descr="C:\Documents and Settings\Igor\Ambiente de trabalho\DSC00554.JPG"/>
            <p:cNvPicPr>
              <a:picLocks noChangeAspect="1"/>
            </p:cNvPicPr>
            <p:nvPr/>
          </p:nvPicPr>
          <p:blipFill>
            <a:blip r:embed="rId11" cstate="print">
              <a:duotone>
                <a:schemeClr val="bg2">
                  <a:shade val="45000"/>
                  <a:satMod val="135000"/>
                </a:schemeClr>
                <a:prstClr val="white"/>
              </a:duotone>
            </a:blip>
            <a:stretch>
              <a:fillRect/>
            </a:stretch>
          </p:blipFill>
          <p:spPr bwMode="auto">
            <a:xfrm>
              <a:off x="5276854" y="0"/>
              <a:ext cx="242067" cy="691619"/>
            </a:xfrm>
            <a:prstGeom prst="rect">
              <a:avLst/>
            </a:prstGeom>
            <a:noFill/>
            <a:ln w="9525">
              <a:noFill/>
              <a:miter lim="800000"/>
              <a:headEnd/>
              <a:tailEnd/>
            </a:ln>
          </p:spPr>
        </p:pic>
        <p:pic>
          <p:nvPicPr>
            <p:cNvPr id="44" name="Picture 17"/>
            <p:cNvPicPr>
              <a:picLocks noChangeAspect="1"/>
            </p:cNvPicPr>
            <p:nvPr/>
          </p:nvPicPr>
          <p:blipFill>
            <a:blip r:embed="rId12" cstate="print">
              <a:duotone>
                <a:schemeClr val="bg2">
                  <a:shade val="45000"/>
                  <a:satMod val="135000"/>
                </a:schemeClr>
                <a:prstClr val="white"/>
              </a:duotone>
            </a:blip>
            <a:srcRect l="46057" t="4385" r="13199" b="51061"/>
            <a:stretch>
              <a:fillRect/>
            </a:stretch>
          </p:blipFill>
          <p:spPr bwMode="auto">
            <a:xfrm>
              <a:off x="5607105" y="0"/>
              <a:ext cx="837103" cy="695933"/>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o Número do Diapositivo 4"/>
          <p:cNvSpPr>
            <a:spLocks noGrp="1"/>
          </p:cNvSpPr>
          <p:nvPr>
            <p:ph type="sldNum" sz="quarter" idx="12"/>
          </p:nvPr>
        </p:nvSpPr>
        <p:spPr/>
        <p:txBody>
          <a:bodyPr/>
          <a:lstStyle/>
          <a:p>
            <a:fld id="{85750671-68AF-40F8-879B-717E4DD521B3}" type="slidenum">
              <a:rPr lang="pt-PT" smtClean="0"/>
              <a:pPr/>
              <a:t>10</a:t>
            </a:fld>
            <a:endParaRPr lang="pt-PT" dirty="0"/>
          </a:p>
        </p:txBody>
      </p:sp>
      <p:sp>
        <p:nvSpPr>
          <p:cNvPr id="22" name="Rectangle 3"/>
          <p:cNvSpPr txBox="1">
            <a:spLocks noChangeArrowheads="1"/>
          </p:cNvSpPr>
          <p:nvPr/>
        </p:nvSpPr>
        <p:spPr>
          <a:xfrm>
            <a:off x="0" y="1091697"/>
            <a:ext cx="9144000" cy="2160240"/>
          </a:xfrm>
          <a:prstGeom prst="rect">
            <a:avLst/>
          </a:prstGeom>
        </p:spPr>
        <p:txBody>
          <a:bodyPr vert="horz" lIns="91440" tIns="45720" rIns="91440" bIns="45720" rtlCol="0">
            <a:noAutofit/>
          </a:bodyPr>
          <a:lstStyle/>
          <a:p>
            <a:pPr marL="457200" indent="-457200" algn="ctr">
              <a:lnSpc>
                <a:spcPct val="105000"/>
              </a:lnSpc>
              <a:spcBef>
                <a:spcPct val="20000"/>
              </a:spcBef>
              <a:defRPr/>
            </a:pPr>
            <a:r>
              <a:rPr lang="pt-PT" sz="2200" b="1" dirty="0" smtClean="0">
                <a:solidFill>
                  <a:srgbClr val="CD6209"/>
                </a:solidFill>
                <a:latin typeface="Gill Sans MT" pitchFamily="34" charset="0"/>
              </a:rPr>
              <a:t>Resultados</a:t>
            </a:r>
          </a:p>
          <a:p>
            <a:pPr marL="457200" indent="-457200">
              <a:lnSpc>
                <a:spcPct val="105000"/>
              </a:lnSpc>
              <a:spcBef>
                <a:spcPct val="20000"/>
              </a:spcBef>
              <a:defRPr/>
            </a:pPr>
            <a:r>
              <a:rPr lang="pt-PT" sz="2000" dirty="0" smtClean="0">
                <a:solidFill>
                  <a:prstClr val="black"/>
                </a:solidFill>
                <a:latin typeface="Gill Sans MT" pitchFamily="34" charset="0"/>
              </a:rPr>
              <a:t>    </a:t>
            </a:r>
            <a:endParaRPr lang="pt-PT" sz="1900" dirty="0" smtClean="0">
              <a:solidFill>
                <a:prstClr val="black"/>
              </a:solidFill>
              <a:latin typeface="Gill Sans MT" pitchFamily="34" charset="0"/>
            </a:endParaRPr>
          </a:p>
          <a:p>
            <a:pPr marL="457200" indent="-457200">
              <a:lnSpc>
                <a:spcPct val="105000"/>
              </a:lnSpc>
              <a:spcBef>
                <a:spcPct val="20000"/>
              </a:spcBef>
              <a:buFont typeface="Arial" pitchFamily="34" charset="0"/>
              <a:buChar char="•"/>
              <a:defRPr/>
            </a:pPr>
            <a:endParaRPr lang="pt-PT" sz="2200" dirty="0" smtClean="0">
              <a:solidFill>
                <a:prstClr val="black"/>
              </a:solidFill>
              <a:latin typeface="Gill Sans MT" pitchFamily="34" charset="0"/>
            </a:endParaRPr>
          </a:p>
          <a:p>
            <a:pPr marL="457200" lvl="0" indent="-457200">
              <a:lnSpc>
                <a:spcPct val="105000"/>
              </a:lnSpc>
              <a:spcBef>
                <a:spcPct val="20000"/>
              </a:spcBef>
              <a:defRPr/>
            </a:pPr>
            <a:endParaRPr lang="pt-PT" sz="2200" dirty="0" smtClean="0">
              <a:solidFill>
                <a:prstClr val="black"/>
              </a:solidFill>
              <a:latin typeface="Gill Sans MT" pitchFamily="34" charset="0"/>
            </a:endParaRPr>
          </a:p>
          <a:p>
            <a:pPr marL="457200" lvl="0" indent="-457200">
              <a:lnSpc>
                <a:spcPct val="105000"/>
              </a:lnSpc>
              <a:spcBef>
                <a:spcPct val="20000"/>
              </a:spcBef>
              <a:defRPr/>
            </a:pPr>
            <a:r>
              <a:rPr lang="pt-PT" sz="2200" dirty="0" smtClean="0">
                <a:solidFill>
                  <a:prstClr val="black"/>
                </a:solidFill>
                <a:latin typeface="Gill Sans MT" pitchFamily="34" charset="0"/>
              </a:rPr>
              <a:t>	</a:t>
            </a:r>
          </a:p>
          <a:p>
            <a:pPr marL="342900" marR="0" lvl="0" indent="-342900" algn="l" defTabSz="914400" rtl="0" eaLnBrk="1" fontAlgn="auto" latinLnBrk="0" hangingPunct="1">
              <a:lnSpc>
                <a:spcPct val="105000"/>
              </a:lnSpc>
              <a:spcBef>
                <a:spcPct val="20000"/>
              </a:spcBef>
              <a:spcAft>
                <a:spcPts val="0"/>
              </a:spcAft>
              <a:buClrTx/>
              <a:buSzTx/>
              <a:buFont typeface="Arial" pitchFamily="34" charset="0"/>
              <a:buChar char="•"/>
              <a:tabLst/>
              <a:defRPr/>
            </a:pPr>
            <a:endParaRPr lang="pt-PT" sz="2200" dirty="0" smtClean="0">
              <a:latin typeface="Gill Sans MT" pitchFamily="34" charset="0"/>
            </a:endParaRPr>
          </a:p>
          <a:p>
            <a:pPr marL="342900" lvl="0" indent="-342900">
              <a:lnSpc>
                <a:spcPct val="105000"/>
              </a:lnSpc>
              <a:spcBef>
                <a:spcPct val="20000"/>
              </a:spcBef>
              <a:defRPr/>
            </a:pPr>
            <a:endParaRPr kumimoji="0" lang="pt-PT" sz="2200" b="0" i="0" u="none" strike="noStrike" kern="1200" cap="none" spc="0" normalizeH="0" baseline="0" noProof="0" dirty="0" smtClean="0">
              <a:ln>
                <a:noFill/>
              </a:ln>
              <a:solidFill>
                <a:schemeClr val="tx1"/>
              </a:solidFill>
              <a:effectLst/>
              <a:uLnTx/>
              <a:uFillTx/>
              <a:latin typeface="Gill Sans MT" pitchFamily="34" charset="0"/>
            </a:endParaRPr>
          </a:p>
        </p:txBody>
      </p:sp>
      <p:graphicFrame>
        <p:nvGraphicFramePr>
          <p:cNvPr id="20" name="Tabela 19"/>
          <p:cNvGraphicFramePr>
            <a:graphicFrameLocks noGrp="1"/>
          </p:cNvGraphicFramePr>
          <p:nvPr/>
        </p:nvGraphicFramePr>
        <p:xfrm>
          <a:off x="1331640" y="2636912"/>
          <a:ext cx="6840761" cy="1646316"/>
        </p:xfrm>
        <a:graphic>
          <a:graphicData uri="http://schemas.openxmlformats.org/drawingml/2006/table">
            <a:tbl>
              <a:tblPr>
                <a:tableStyleId>{10A1B5D5-9B99-4C35-A422-299274C87663}</a:tableStyleId>
              </a:tblPr>
              <a:tblGrid>
                <a:gridCol w="1647901"/>
                <a:gridCol w="983161"/>
                <a:gridCol w="1035517"/>
                <a:gridCol w="1263391"/>
                <a:gridCol w="912779"/>
                <a:gridCol w="998012"/>
              </a:tblGrid>
              <a:tr h="577940">
                <a:tc>
                  <a:txBody>
                    <a:bodyPr/>
                    <a:lstStyle/>
                    <a:p>
                      <a:pPr marL="0" algn="ctr" defTabSz="914400" rtl="0" eaLnBrk="1" latinLnBrk="0" hangingPunct="1">
                        <a:spcAft>
                          <a:spcPts val="0"/>
                        </a:spcAft>
                      </a:pPr>
                      <a:r>
                        <a:rPr lang="pt-PT" sz="1400" b="1" kern="1200" dirty="0">
                          <a:solidFill>
                            <a:schemeClr val="dk1"/>
                          </a:solidFill>
                          <a:latin typeface="+mn-lt"/>
                          <a:ea typeface="+mn-ea"/>
                          <a:cs typeface="+mn-cs"/>
                        </a:rPr>
                        <a:t> </a:t>
                      </a:r>
                    </a:p>
                  </a:txBody>
                  <a:tcPr marL="68580" marR="68580" marT="0" marB="0">
                    <a:solidFill>
                      <a:schemeClr val="accent6">
                        <a:lumMod val="20000"/>
                        <a:lumOff val="80000"/>
                      </a:schemeClr>
                    </a:solidFill>
                  </a:tcPr>
                </a:tc>
                <a:tc>
                  <a:txBody>
                    <a:bodyPr/>
                    <a:lstStyle/>
                    <a:p>
                      <a:pPr marL="0" algn="ctr" defTabSz="914400" rtl="0" eaLnBrk="1" latinLnBrk="0" hangingPunct="1">
                        <a:spcAft>
                          <a:spcPts val="0"/>
                        </a:spcAft>
                      </a:pPr>
                      <a:r>
                        <a:rPr lang="pt-PT" sz="1400" b="1" kern="1200" dirty="0">
                          <a:solidFill>
                            <a:schemeClr val="dk1"/>
                          </a:solidFill>
                          <a:latin typeface="+mn-lt"/>
                          <a:ea typeface="+mn-ea"/>
                          <a:cs typeface="+mn-cs"/>
                        </a:rPr>
                        <a:t>Nº de Peças analisadas</a:t>
                      </a:r>
                    </a:p>
                  </a:txBody>
                  <a:tcPr marL="68580" marR="68580" marT="0" marB="0" anchor="ctr">
                    <a:solidFill>
                      <a:schemeClr val="accent6">
                        <a:lumMod val="20000"/>
                        <a:lumOff val="80000"/>
                      </a:schemeClr>
                    </a:solidFill>
                  </a:tcPr>
                </a:tc>
                <a:tc>
                  <a:txBody>
                    <a:bodyPr/>
                    <a:lstStyle/>
                    <a:p>
                      <a:pPr marL="0" algn="ctr" defTabSz="914400" rtl="0" eaLnBrk="1" latinLnBrk="0" hangingPunct="1">
                        <a:spcAft>
                          <a:spcPts val="0"/>
                        </a:spcAft>
                      </a:pPr>
                      <a:r>
                        <a:rPr lang="pt-PT" sz="1400" b="1" kern="1200" dirty="0">
                          <a:solidFill>
                            <a:schemeClr val="dk1"/>
                          </a:solidFill>
                          <a:latin typeface="+mn-lt"/>
                          <a:ea typeface="+mn-ea"/>
                          <a:cs typeface="+mn-cs"/>
                        </a:rPr>
                        <a:t>Nº de não conformes</a:t>
                      </a:r>
                    </a:p>
                  </a:txBody>
                  <a:tcPr marL="68580" marR="68580" marT="0" marB="0" anchor="ctr">
                    <a:solidFill>
                      <a:schemeClr val="accent6">
                        <a:lumMod val="20000"/>
                        <a:lumOff val="80000"/>
                      </a:schemeClr>
                    </a:solidFill>
                  </a:tcPr>
                </a:tc>
                <a:tc>
                  <a:txBody>
                    <a:bodyPr/>
                    <a:lstStyle/>
                    <a:p>
                      <a:pPr marL="0" algn="ctr" defTabSz="914400" rtl="0" eaLnBrk="1" latinLnBrk="0" hangingPunct="1">
                        <a:spcAft>
                          <a:spcPts val="0"/>
                        </a:spcAft>
                      </a:pPr>
                      <a:r>
                        <a:rPr lang="pt-PT" sz="1400" b="1" kern="1200" dirty="0">
                          <a:solidFill>
                            <a:schemeClr val="dk1"/>
                          </a:solidFill>
                          <a:latin typeface="+mn-lt"/>
                          <a:ea typeface="+mn-ea"/>
                          <a:cs typeface="+mn-cs"/>
                        </a:rPr>
                        <a:t>Percentagem Detecções</a:t>
                      </a:r>
                    </a:p>
                  </a:txBody>
                  <a:tcPr marL="68580" marR="68580" marT="0" marB="0" anchor="ctr">
                    <a:solidFill>
                      <a:schemeClr val="accent6">
                        <a:lumMod val="20000"/>
                        <a:lumOff val="80000"/>
                      </a:schemeClr>
                    </a:solidFill>
                  </a:tcPr>
                </a:tc>
                <a:tc>
                  <a:txBody>
                    <a:bodyPr/>
                    <a:lstStyle/>
                    <a:p>
                      <a:pPr marL="0" algn="ctr" defTabSz="914400" rtl="0" eaLnBrk="1" latinLnBrk="0" hangingPunct="1">
                        <a:spcAft>
                          <a:spcPts val="0"/>
                        </a:spcAft>
                      </a:pPr>
                      <a:r>
                        <a:rPr lang="pt-PT" sz="1400" b="1" kern="1200" dirty="0">
                          <a:solidFill>
                            <a:schemeClr val="dk1"/>
                          </a:solidFill>
                          <a:latin typeface="+mn-lt"/>
                          <a:ea typeface="+mn-ea"/>
                          <a:cs typeface="+mn-cs"/>
                        </a:rPr>
                        <a:t>Falsos</a:t>
                      </a:r>
                    </a:p>
                    <a:p>
                      <a:pPr marL="0" algn="ctr" defTabSz="914400" rtl="0" eaLnBrk="1" latinLnBrk="0" hangingPunct="1">
                        <a:spcAft>
                          <a:spcPts val="0"/>
                        </a:spcAft>
                      </a:pPr>
                      <a:r>
                        <a:rPr lang="pt-PT" sz="1400" b="1" kern="1200" dirty="0">
                          <a:solidFill>
                            <a:schemeClr val="dk1"/>
                          </a:solidFill>
                          <a:latin typeface="+mn-lt"/>
                          <a:ea typeface="+mn-ea"/>
                          <a:cs typeface="+mn-cs"/>
                        </a:rPr>
                        <a:t>Positivos</a:t>
                      </a:r>
                    </a:p>
                  </a:txBody>
                  <a:tcPr marL="68580" marR="68580" marT="0" marB="0" anchor="ctr">
                    <a:solidFill>
                      <a:schemeClr val="accent6">
                        <a:lumMod val="20000"/>
                        <a:lumOff val="80000"/>
                      </a:schemeClr>
                    </a:solidFill>
                  </a:tcPr>
                </a:tc>
                <a:tc>
                  <a:txBody>
                    <a:bodyPr/>
                    <a:lstStyle/>
                    <a:p>
                      <a:pPr marL="0" algn="ctr" defTabSz="914400" rtl="0" eaLnBrk="1" latinLnBrk="0" hangingPunct="1">
                        <a:spcAft>
                          <a:spcPts val="0"/>
                        </a:spcAft>
                      </a:pPr>
                      <a:r>
                        <a:rPr lang="pt-PT" sz="1400" b="1" kern="1200" dirty="0">
                          <a:solidFill>
                            <a:schemeClr val="dk1"/>
                          </a:solidFill>
                          <a:latin typeface="+mn-lt"/>
                          <a:ea typeface="+mn-ea"/>
                          <a:cs typeface="+mn-cs"/>
                        </a:rPr>
                        <a:t>Falsos</a:t>
                      </a:r>
                    </a:p>
                    <a:p>
                      <a:pPr marL="0" algn="ctr" defTabSz="914400" rtl="0" eaLnBrk="1" latinLnBrk="0" hangingPunct="1">
                        <a:spcAft>
                          <a:spcPts val="0"/>
                        </a:spcAft>
                      </a:pPr>
                      <a:r>
                        <a:rPr lang="pt-PT" sz="1400" b="1" kern="1200" dirty="0" smtClean="0">
                          <a:solidFill>
                            <a:schemeClr val="dk1"/>
                          </a:solidFill>
                          <a:latin typeface="+mn-lt"/>
                          <a:ea typeface="+mn-ea"/>
                          <a:cs typeface="+mn-cs"/>
                        </a:rPr>
                        <a:t>Negativos</a:t>
                      </a:r>
                      <a:endParaRPr lang="pt-PT" sz="1400" b="1" kern="1200" dirty="0">
                        <a:solidFill>
                          <a:schemeClr val="dk1"/>
                        </a:solidFill>
                        <a:latin typeface="+mn-lt"/>
                        <a:ea typeface="+mn-ea"/>
                        <a:cs typeface="+mn-cs"/>
                      </a:endParaRPr>
                    </a:p>
                  </a:txBody>
                  <a:tcPr marL="68580" marR="68580" marT="0" marB="0" anchor="ctr">
                    <a:solidFill>
                      <a:schemeClr val="accent6">
                        <a:lumMod val="20000"/>
                        <a:lumOff val="80000"/>
                      </a:schemeClr>
                    </a:solidFill>
                  </a:tcPr>
                </a:tc>
              </a:tr>
              <a:tr h="503118">
                <a:tc>
                  <a:txBody>
                    <a:bodyPr/>
                    <a:lstStyle/>
                    <a:p>
                      <a:pPr algn="ctr">
                        <a:spcAft>
                          <a:spcPts val="0"/>
                        </a:spcAft>
                      </a:pPr>
                      <a:r>
                        <a:rPr lang="pt-PT" sz="1200" dirty="0"/>
                        <a:t>1ª Não Conformidade </a:t>
                      </a:r>
                      <a:r>
                        <a:rPr lang="pt-PT" sz="1200" dirty="0" smtClean="0"/>
                        <a:t>(Borracha</a:t>
                      </a:r>
                      <a:r>
                        <a:rPr lang="pt-PT" sz="1200" dirty="0"/>
                        <a:t>)</a:t>
                      </a:r>
                      <a:endParaRPr lang="pt-PT" sz="1050" dirty="0">
                        <a:latin typeface="Times New Roman"/>
                        <a:ea typeface="Times New Roman"/>
                      </a:endParaRPr>
                    </a:p>
                  </a:txBody>
                  <a:tcPr marL="68580" marR="68580" marT="0" marB="0" anchor="ctr"/>
                </a:tc>
                <a:tc>
                  <a:txBody>
                    <a:bodyPr/>
                    <a:lstStyle/>
                    <a:p>
                      <a:pPr algn="ctr">
                        <a:spcAft>
                          <a:spcPts val="0"/>
                        </a:spcAft>
                      </a:pPr>
                      <a:r>
                        <a:rPr lang="pt-PT" sz="1200"/>
                        <a:t>30</a:t>
                      </a:r>
                      <a:endParaRPr lang="pt-PT" sz="1050">
                        <a:latin typeface="Times New Roman"/>
                        <a:ea typeface="Times New Roman"/>
                      </a:endParaRPr>
                    </a:p>
                  </a:txBody>
                  <a:tcPr marL="68580" marR="68580" marT="0" marB="0" anchor="ctr"/>
                </a:tc>
                <a:tc>
                  <a:txBody>
                    <a:bodyPr/>
                    <a:lstStyle/>
                    <a:p>
                      <a:pPr algn="ctr">
                        <a:spcAft>
                          <a:spcPts val="0"/>
                        </a:spcAft>
                      </a:pPr>
                      <a:r>
                        <a:rPr lang="pt-PT" sz="1200" dirty="0"/>
                        <a:t>5</a:t>
                      </a:r>
                      <a:endParaRPr lang="pt-PT" sz="1050" dirty="0">
                        <a:latin typeface="Times New Roman"/>
                        <a:ea typeface="Times New Roman"/>
                      </a:endParaRPr>
                    </a:p>
                  </a:txBody>
                  <a:tcPr marL="68580" marR="68580" marT="0" marB="0" anchor="ctr"/>
                </a:tc>
                <a:tc>
                  <a:txBody>
                    <a:bodyPr/>
                    <a:lstStyle/>
                    <a:p>
                      <a:pPr algn="ctr">
                        <a:spcAft>
                          <a:spcPts val="0"/>
                        </a:spcAft>
                      </a:pPr>
                      <a:r>
                        <a:rPr lang="pt-PT" sz="1200" dirty="0"/>
                        <a:t>100%</a:t>
                      </a:r>
                      <a:endParaRPr lang="pt-PT" sz="1050" dirty="0">
                        <a:latin typeface="Times New Roman"/>
                        <a:ea typeface="Times New Roman"/>
                      </a:endParaRPr>
                    </a:p>
                  </a:txBody>
                  <a:tcPr marL="68580" marR="68580" marT="0" marB="0" anchor="ctr"/>
                </a:tc>
                <a:tc>
                  <a:txBody>
                    <a:bodyPr/>
                    <a:lstStyle/>
                    <a:p>
                      <a:pPr algn="ctr">
                        <a:spcAft>
                          <a:spcPts val="0"/>
                        </a:spcAft>
                      </a:pPr>
                      <a:r>
                        <a:rPr lang="pt-PT" sz="1200" dirty="0"/>
                        <a:t>0%</a:t>
                      </a:r>
                      <a:endParaRPr lang="pt-PT" sz="1050" dirty="0">
                        <a:latin typeface="Times New Roman"/>
                        <a:ea typeface="Times New Roman"/>
                      </a:endParaRPr>
                    </a:p>
                  </a:txBody>
                  <a:tcPr marL="68580" marR="68580" marT="0" marB="0" anchor="ctr"/>
                </a:tc>
                <a:tc>
                  <a:txBody>
                    <a:bodyPr/>
                    <a:lstStyle/>
                    <a:p>
                      <a:pPr algn="ctr">
                        <a:spcAft>
                          <a:spcPts val="0"/>
                        </a:spcAft>
                      </a:pPr>
                      <a:r>
                        <a:rPr lang="pt-PT" sz="1200" dirty="0"/>
                        <a:t>0%</a:t>
                      </a:r>
                      <a:endParaRPr lang="pt-PT" sz="1050" dirty="0">
                        <a:latin typeface="Times New Roman"/>
                        <a:ea typeface="Times New Roman"/>
                      </a:endParaRPr>
                    </a:p>
                  </a:txBody>
                  <a:tcPr marL="68580" marR="68580" marT="0" marB="0" anchor="ctr"/>
                </a:tc>
              </a:tr>
              <a:tr h="503118">
                <a:tc>
                  <a:txBody>
                    <a:bodyPr/>
                    <a:lstStyle/>
                    <a:p>
                      <a:pPr algn="ctr">
                        <a:spcAft>
                          <a:spcPts val="0"/>
                        </a:spcAft>
                      </a:pPr>
                      <a:r>
                        <a:rPr lang="pt-PT" sz="1200" dirty="0"/>
                        <a:t>2ª Não Conformidade (Rebordo)</a:t>
                      </a:r>
                      <a:endParaRPr lang="pt-PT" sz="1050" dirty="0">
                        <a:latin typeface="Times New Roman"/>
                        <a:ea typeface="Times New Roman"/>
                      </a:endParaRPr>
                    </a:p>
                  </a:txBody>
                  <a:tcPr marL="68580" marR="68580" marT="0" marB="0" anchor="ctr"/>
                </a:tc>
                <a:tc>
                  <a:txBody>
                    <a:bodyPr/>
                    <a:lstStyle/>
                    <a:p>
                      <a:pPr algn="ctr">
                        <a:spcAft>
                          <a:spcPts val="0"/>
                        </a:spcAft>
                      </a:pPr>
                      <a:r>
                        <a:rPr lang="pt-PT" sz="1200" dirty="0"/>
                        <a:t>30</a:t>
                      </a:r>
                      <a:endParaRPr lang="pt-PT" sz="1050" dirty="0">
                        <a:latin typeface="Times New Roman"/>
                        <a:ea typeface="Times New Roman"/>
                      </a:endParaRPr>
                    </a:p>
                  </a:txBody>
                  <a:tcPr marL="68580" marR="68580" marT="0" marB="0" anchor="ctr"/>
                </a:tc>
                <a:tc>
                  <a:txBody>
                    <a:bodyPr/>
                    <a:lstStyle/>
                    <a:p>
                      <a:pPr algn="ctr">
                        <a:spcAft>
                          <a:spcPts val="0"/>
                        </a:spcAft>
                      </a:pPr>
                      <a:r>
                        <a:rPr lang="pt-PT" sz="1200" dirty="0"/>
                        <a:t>3</a:t>
                      </a:r>
                      <a:endParaRPr lang="pt-PT" sz="1050" dirty="0">
                        <a:latin typeface="Times New Roman"/>
                        <a:ea typeface="Times New Roman"/>
                      </a:endParaRPr>
                    </a:p>
                  </a:txBody>
                  <a:tcPr marL="68580" marR="68580" marT="0" marB="0" anchor="ctr"/>
                </a:tc>
                <a:tc>
                  <a:txBody>
                    <a:bodyPr/>
                    <a:lstStyle/>
                    <a:p>
                      <a:pPr algn="ctr">
                        <a:spcAft>
                          <a:spcPts val="0"/>
                        </a:spcAft>
                      </a:pPr>
                      <a:r>
                        <a:rPr lang="pt-PT" sz="1200" dirty="0"/>
                        <a:t>100%</a:t>
                      </a:r>
                      <a:endParaRPr lang="pt-PT" sz="1050" dirty="0">
                        <a:latin typeface="Times New Roman"/>
                        <a:ea typeface="Times New Roman"/>
                      </a:endParaRPr>
                    </a:p>
                  </a:txBody>
                  <a:tcPr marL="68580" marR="68580" marT="0" marB="0" anchor="ctr"/>
                </a:tc>
                <a:tc>
                  <a:txBody>
                    <a:bodyPr/>
                    <a:lstStyle/>
                    <a:p>
                      <a:pPr algn="ctr">
                        <a:spcAft>
                          <a:spcPts val="0"/>
                        </a:spcAft>
                      </a:pPr>
                      <a:r>
                        <a:rPr lang="pt-PT" sz="1200" dirty="0"/>
                        <a:t>0%</a:t>
                      </a:r>
                      <a:endParaRPr lang="pt-PT" sz="1050" dirty="0">
                        <a:latin typeface="Times New Roman"/>
                        <a:ea typeface="Times New Roman"/>
                      </a:endParaRPr>
                    </a:p>
                  </a:txBody>
                  <a:tcPr marL="68580" marR="68580" marT="0" marB="0" anchor="ctr"/>
                </a:tc>
                <a:tc>
                  <a:txBody>
                    <a:bodyPr/>
                    <a:lstStyle/>
                    <a:p>
                      <a:pPr algn="ctr">
                        <a:spcAft>
                          <a:spcPts val="0"/>
                        </a:spcAft>
                      </a:pPr>
                      <a:r>
                        <a:rPr lang="pt-PT" sz="1200" dirty="0"/>
                        <a:t>0%</a:t>
                      </a:r>
                      <a:endParaRPr lang="pt-PT" sz="1050" dirty="0">
                        <a:latin typeface="Times New Roman"/>
                        <a:ea typeface="Times New Roman"/>
                      </a:endParaRPr>
                    </a:p>
                  </a:txBody>
                  <a:tcPr marL="68580" marR="68580" marT="0" marB="0" anchor="ctr"/>
                </a:tc>
              </a:tr>
            </a:tbl>
          </a:graphicData>
        </a:graphic>
      </p:graphicFrame>
      <p:sp>
        <p:nvSpPr>
          <p:cNvPr id="21" name="Marcador de Posição do Rodapé 36"/>
          <p:cNvSpPr>
            <a:spLocks noGrp="1"/>
          </p:cNvSpPr>
          <p:nvPr>
            <p:ph type="ftr" sz="quarter" idx="11"/>
          </p:nvPr>
        </p:nvSpPr>
        <p:spPr>
          <a:xfrm>
            <a:off x="2339752" y="6356350"/>
            <a:ext cx="4392488" cy="365125"/>
          </a:xfrm>
        </p:spPr>
        <p:txBody>
          <a:bodyPr/>
          <a:lstStyle/>
          <a:p>
            <a:r>
              <a:rPr lang="pt-PT" dirty="0" smtClean="0"/>
              <a:t>Controlo de Qualidade de Embalagens usando Visão Industrial</a:t>
            </a:r>
            <a:endParaRPr lang="pt-PT" dirty="0"/>
          </a:p>
        </p:txBody>
      </p:sp>
      <p:grpSp>
        <p:nvGrpSpPr>
          <p:cNvPr id="23" name="Grupo 22"/>
          <p:cNvGrpSpPr>
            <a:grpSpLocks noChangeAspect="1"/>
          </p:cNvGrpSpPr>
          <p:nvPr/>
        </p:nvGrpSpPr>
        <p:grpSpPr>
          <a:xfrm>
            <a:off x="901548" y="6"/>
            <a:ext cx="7054828" cy="680116"/>
            <a:chOff x="0" y="0"/>
            <a:chExt cx="8535780" cy="822886"/>
          </a:xfrm>
        </p:grpSpPr>
        <p:pic>
          <p:nvPicPr>
            <p:cNvPr id="38" name="Imagem 24"/>
            <p:cNvPicPr>
              <a:picLocks noChangeAspect="1"/>
            </p:cNvPicPr>
            <p:nvPr/>
          </p:nvPicPr>
          <p:blipFill>
            <a:blip r:embed="rId3" cstate="print">
              <a:duotone>
                <a:schemeClr val="bg2">
                  <a:shade val="45000"/>
                  <a:satMod val="135000"/>
                </a:schemeClr>
                <a:prstClr val="white"/>
              </a:duotone>
            </a:blip>
            <a:srcRect l="2161" r="53477"/>
            <a:stretch>
              <a:fillRect/>
            </a:stretch>
          </p:blipFill>
          <p:spPr bwMode="auto">
            <a:xfrm>
              <a:off x="7884373" y="2"/>
              <a:ext cx="651407" cy="822884"/>
            </a:xfrm>
            <a:prstGeom prst="rect">
              <a:avLst/>
            </a:prstGeom>
            <a:noFill/>
            <a:ln w="9525">
              <a:noFill/>
              <a:miter lim="800000"/>
              <a:headEnd/>
              <a:tailEnd/>
            </a:ln>
          </p:spPr>
        </p:pic>
        <p:pic>
          <p:nvPicPr>
            <p:cNvPr id="39" name="Imagem 38" descr="C:\Users\Utilizador\Desktop\Nova pasta\DSC00305.JPG"/>
            <p:cNvPicPr>
              <a:picLocks noChangeAspect="1"/>
            </p:cNvPicPr>
            <p:nvPr/>
          </p:nvPicPr>
          <p:blipFill>
            <a:blip r:embed="rId4" cstate="print">
              <a:duotone>
                <a:schemeClr val="bg2">
                  <a:shade val="45000"/>
                  <a:satMod val="135000"/>
                </a:schemeClr>
                <a:prstClr val="white"/>
              </a:duotone>
            </a:blip>
            <a:srcRect/>
            <a:stretch>
              <a:fillRect/>
            </a:stretch>
          </p:blipFill>
          <p:spPr bwMode="auto">
            <a:xfrm>
              <a:off x="0" y="0"/>
              <a:ext cx="1041959" cy="700514"/>
            </a:xfrm>
            <a:prstGeom prst="rect">
              <a:avLst/>
            </a:prstGeom>
            <a:noFill/>
            <a:ln w="9525">
              <a:noFill/>
              <a:miter lim="800000"/>
              <a:headEnd/>
              <a:tailEnd/>
            </a:ln>
          </p:spPr>
        </p:pic>
        <p:pic>
          <p:nvPicPr>
            <p:cNvPr id="40" name="Imagem 513" descr="G:\i\DSC00141.JPG"/>
            <p:cNvPicPr>
              <a:picLocks noChangeAspect="1"/>
            </p:cNvPicPr>
            <p:nvPr/>
          </p:nvPicPr>
          <p:blipFill>
            <a:blip r:embed="rId5" cstate="print">
              <a:duotone>
                <a:schemeClr val="bg2">
                  <a:shade val="45000"/>
                  <a:satMod val="135000"/>
                </a:schemeClr>
                <a:prstClr val="white"/>
              </a:duotone>
            </a:blip>
            <a:srcRect l="14798" t="17427" r="18224" b="18257"/>
            <a:stretch>
              <a:fillRect/>
            </a:stretch>
          </p:blipFill>
          <p:spPr bwMode="auto">
            <a:xfrm>
              <a:off x="1105878" y="0"/>
              <a:ext cx="959648" cy="691960"/>
            </a:xfrm>
            <a:prstGeom prst="rect">
              <a:avLst/>
            </a:prstGeom>
            <a:noFill/>
            <a:ln w="9525">
              <a:noFill/>
              <a:miter lim="800000"/>
              <a:headEnd/>
              <a:tailEnd/>
            </a:ln>
          </p:spPr>
        </p:pic>
        <p:pic>
          <p:nvPicPr>
            <p:cNvPr id="41" name="Imagem 1151"/>
            <p:cNvPicPr>
              <a:picLocks noChangeAspect="1"/>
            </p:cNvPicPr>
            <p:nvPr/>
          </p:nvPicPr>
          <p:blipFill>
            <a:blip r:embed="rId6" cstate="print">
              <a:duotone>
                <a:schemeClr val="bg2">
                  <a:shade val="45000"/>
                  <a:satMod val="135000"/>
                </a:schemeClr>
                <a:prstClr val="white"/>
              </a:duotone>
            </a:blip>
            <a:srcRect l="7339" r="3210"/>
            <a:stretch>
              <a:fillRect/>
            </a:stretch>
          </p:blipFill>
          <p:spPr bwMode="auto">
            <a:xfrm>
              <a:off x="2126267" y="28"/>
              <a:ext cx="681005" cy="694977"/>
            </a:xfrm>
            <a:prstGeom prst="rect">
              <a:avLst/>
            </a:prstGeom>
            <a:noFill/>
            <a:ln w="9525">
              <a:noFill/>
              <a:miter lim="800000"/>
              <a:headEnd/>
              <a:tailEnd/>
            </a:ln>
          </p:spPr>
        </p:pic>
        <p:pic>
          <p:nvPicPr>
            <p:cNvPr id="42" name="Imagem 1146"/>
            <p:cNvPicPr>
              <a:picLocks noChangeAspect="1"/>
            </p:cNvPicPr>
            <p:nvPr/>
          </p:nvPicPr>
          <p:blipFill>
            <a:blip r:embed="rId7" cstate="print">
              <a:duotone>
                <a:schemeClr val="bg2">
                  <a:shade val="45000"/>
                  <a:satMod val="135000"/>
                </a:schemeClr>
                <a:prstClr val="white"/>
              </a:duotone>
            </a:blip>
            <a:srcRect/>
            <a:stretch>
              <a:fillRect/>
            </a:stretch>
          </p:blipFill>
          <p:spPr bwMode="auto">
            <a:xfrm>
              <a:off x="2872093" y="28"/>
              <a:ext cx="691819" cy="694977"/>
            </a:xfrm>
            <a:prstGeom prst="rect">
              <a:avLst/>
            </a:prstGeom>
            <a:noFill/>
            <a:ln w="9525">
              <a:noFill/>
              <a:miter lim="800000"/>
              <a:headEnd/>
              <a:tailEnd/>
            </a:ln>
          </p:spPr>
        </p:pic>
        <p:pic>
          <p:nvPicPr>
            <p:cNvPr id="43" name="Imagem 9"/>
            <p:cNvPicPr>
              <a:picLocks noChangeAspect="1"/>
            </p:cNvPicPr>
            <p:nvPr/>
          </p:nvPicPr>
          <p:blipFill>
            <a:blip r:embed="rId8" cstate="print">
              <a:duotone>
                <a:schemeClr val="bg2">
                  <a:shade val="45000"/>
                  <a:satMod val="135000"/>
                </a:schemeClr>
                <a:prstClr val="white"/>
              </a:duotone>
            </a:blip>
            <a:srcRect l="58644" t="63542" b="8216"/>
            <a:stretch>
              <a:fillRect/>
            </a:stretch>
          </p:blipFill>
          <p:spPr bwMode="auto">
            <a:xfrm>
              <a:off x="3628285" y="2"/>
              <a:ext cx="1604223" cy="697261"/>
            </a:xfrm>
            <a:prstGeom prst="rect">
              <a:avLst/>
            </a:prstGeom>
            <a:noFill/>
            <a:ln w="9525">
              <a:noFill/>
              <a:miter lim="800000"/>
              <a:headEnd/>
              <a:tailEnd/>
            </a:ln>
          </p:spPr>
        </p:pic>
        <p:pic>
          <p:nvPicPr>
            <p:cNvPr id="44" name="Imagem 43"/>
            <p:cNvPicPr>
              <a:picLocks noChangeAspect="1"/>
            </p:cNvPicPr>
            <p:nvPr/>
          </p:nvPicPr>
          <p:blipFill>
            <a:blip r:embed="rId9" cstate="print">
              <a:duotone>
                <a:schemeClr val="bg2">
                  <a:shade val="45000"/>
                  <a:satMod val="135000"/>
                </a:schemeClr>
                <a:prstClr val="white"/>
              </a:duotone>
            </a:blip>
            <a:srcRect b="50073"/>
            <a:stretch>
              <a:fillRect/>
            </a:stretch>
          </p:blipFill>
          <p:spPr bwMode="auto">
            <a:xfrm>
              <a:off x="6564813" y="0"/>
              <a:ext cx="1156838" cy="676340"/>
            </a:xfrm>
            <a:prstGeom prst="rect">
              <a:avLst/>
            </a:prstGeom>
            <a:noFill/>
            <a:ln w="9525">
              <a:noFill/>
              <a:miter lim="800000"/>
              <a:headEnd/>
              <a:tailEnd/>
            </a:ln>
          </p:spPr>
        </p:pic>
        <p:pic>
          <p:nvPicPr>
            <p:cNvPr id="45" name="Imagem 44" descr="C:\Documents and Settings\Igor\Ambiente de trabalho\DSC00554.JPG"/>
            <p:cNvPicPr>
              <a:picLocks noChangeAspect="1"/>
            </p:cNvPicPr>
            <p:nvPr/>
          </p:nvPicPr>
          <p:blipFill>
            <a:blip r:embed="rId10" cstate="print">
              <a:duotone>
                <a:schemeClr val="bg2">
                  <a:shade val="45000"/>
                  <a:satMod val="135000"/>
                </a:schemeClr>
                <a:prstClr val="white"/>
              </a:duotone>
            </a:blip>
            <a:stretch>
              <a:fillRect/>
            </a:stretch>
          </p:blipFill>
          <p:spPr bwMode="auto">
            <a:xfrm>
              <a:off x="5276854" y="0"/>
              <a:ext cx="242067" cy="691619"/>
            </a:xfrm>
            <a:prstGeom prst="rect">
              <a:avLst/>
            </a:prstGeom>
            <a:noFill/>
            <a:ln w="9525">
              <a:noFill/>
              <a:miter lim="800000"/>
              <a:headEnd/>
              <a:tailEnd/>
            </a:ln>
          </p:spPr>
        </p:pic>
        <p:pic>
          <p:nvPicPr>
            <p:cNvPr id="46" name="Picture 17"/>
            <p:cNvPicPr>
              <a:picLocks noChangeAspect="1"/>
            </p:cNvPicPr>
            <p:nvPr/>
          </p:nvPicPr>
          <p:blipFill>
            <a:blip r:embed="rId11" cstate="print">
              <a:duotone>
                <a:schemeClr val="bg2">
                  <a:shade val="45000"/>
                  <a:satMod val="135000"/>
                </a:schemeClr>
                <a:prstClr val="white"/>
              </a:duotone>
            </a:blip>
            <a:srcRect l="46057" t="4385" r="13199" b="51061"/>
            <a:stretch>
              <a:fillRect/>
            </a:stretch>
          </p:blipFill>
          <p:spPr bwMode="auto">
            <a:xfrm>
              <a:off x="5607105" y="0"/>
              <a:ext cx="837103" cy="695933"/>
            </a:xfrm>
            <a:prstGeom prst="rect">
              <a:avLst/>
            </a:prstGeom>
            <a:noFill/>
            <a:ln w="9525">
              <a:noFill/>
              <a:miter lim="800000"/>
              <a:headEnd/>
              <a:tailEnd/>
            </a:ln>
          </p:spPr>
        </p:pic>
      </p:grpSp>
      <p:sp>
        <p:nvSpPr>
          <p:cNvPr id="17" name="Rectangle 2"/>
          <p:cNvSpPr txBox="1">
            <a:spLocks noChangeArrowheads="1"/>
          </p:cNvSpPr>
          <p:nvPr/>
        </p:nvSpPr>
        <p:spPr>
          <a:xfrm>
            <a:off x="0" y="364194"/>
            <a:ext cx="9144000" cy="931862"/>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pt-PT" b="1" dirty="0" smtClean="0">
                <a:ln w="1905"/>
                <a:solidFill>
                  <a:schemeClr val="accent5">
                    <a:lumMod val="75000"/>
                  </a:schemeClr>
                </a:solidFill>
                <a:effectLst>
                  <a:innerShdw blurRad="69850" dist="43180" dir="5400000">
                    <a:srgbClr val="000000">
                      <a:alpha val="65000"/>
                    </a:srgbClr>
                  </a:innerShdw>
                </a:effectLst>
                <a:latin typeface="Times New Roman" pitchFamily="18" charset="0"/>
              </a:rPr>
              <a:t>Inspecção de cúpulas</a:t>
            </a:r>
            <a:endParaRPr lang="pt-PT" b="1" dirty="0">
              <a:ln w="1905"/>
              <a:solidFill>
                <a:schemeClr val="accent5">
                  <a:lumMod val="75000"/>
                </a:schemeClr>
              </a:solidFill>
              <a:effectLst>
                <a:innerShdw blurRad="69850" dist="43180" dir="5400000">
                  <a:srgbClr val="000000">
                    <a:alpha val="65000"/>
                  </a:srgbClr>
                </a:innerShdw>
              </a:effectLst>
              <a:latin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o Número do Diapositivo 4"/>
          <p:cNvSpPr>
            <a:spLocks noGrp="1"/>
          </p:cNvSpPr>
          <p:nvPr>
            <p:ph type="sldNum" sz="quarter" idx="12"/>
          </p:nvPr>
        </p:nvSpPr>
        <p:spPr/>
        <p:txBody>
          <a:bodyPr/>
          <a:lstStyle/>
          <a:p>
            <a:fld id="{85750671-68AF-40F8-879B-717E4DD521B3}" type="slidenum">
              <a:rPr lang="pt-PT" smtClean="0"/>
              <a:pPr/>
              <a:t>11</a:t>
            </a:fld>
            <a:endParaRPr lang="pt-PT" dirty="0"/>
          </a:p>
        </p:txBody>
      </p:sp>
      <p:sp>
        <p:nvSpPr>
          <p:cNvPr id="6" name="Marcador de Posição do Rodapé 36"/>
          <p:cNvSpPr>
            <a:spLocks noGrp="1"/>
          </p:cNvSpPr>
          <p:nvPr>
            <p:ph type="ftr" sz="quarter" idx="11"/>
          </p:nvPr>
        </p:nvSpPr>
        <p:spPr>
          <a:xfrm>
            <a:off x="2339752" y="6356350"/>
            <a:ext cx="4392488" cy="365125"/>
          </a:xfrm>
        </p:spPr>
        <p:txBody>
          <a:bodyPr/>
          <a:lstStyle/>
          <a:p>
            <a:r>
              <a:rPr lang="pt-PT" dirty="0" smtClean="0"/>
              <a:t>Controlo de Qualidade de Embalagens usando Visão Industrial</a:t>
            </a:r>
            <a:endParaRPr lang="pt-PT" dirty="0"/>
          </a:p>
        </p:txBody>
      </p:sp>
      <p:grpSp>
        <p:nvGrpSpPr>
          <p:cNvPr id="7" name="Grupo 6"/>
          <p:cNvGrpSpPr>
            <a:grpSpLocks noChangeAspect="1"/>
          </p:cNvGrpSpPr>
          <p:nvPr/>
        </p:nvGrpSpPr>
        <p:grpSpPr>
          <a:xfrm>
            <a:off x="901548" y="6"/>
            <a:ext cx="7054828" cy="680116"/>
            <a:chOff x="0" y="0"/>
            <a:chExt cx="8535780" cy="822886"/>
          </a:xfrm>
        </p:grpSpPr>
        <p:pic>
          <p:nvPicPr>
            <p:cNvPr id="8" name="Imagem 24"/>
            <p:cNvPicPr>
              <a:picLocks noChangeAspect="1"/>
            </p:cNvPicPr>
            <p:nvPr/>
          </p:nvPicPr>
          <p:blipFill>
            <a:blip r:embed="rId3" cstate="print">
              <a:duotone>
                <a:schemeClr val="bg2">
                  <a:shade val="45000"/>
                  <a:satMod val="135000"/>
                </a:schemeClr>
                <a:prstClr val="white"/>
              </a:duotone>
            </a:blip>
            <a:srcRect l="2161" r="53477"/>
            <a:stretch>
              <a:fillRect/>
            </a:stretch>
          </p:blipFill>
          <p:spPr bwMode="auto">
            <a:xfrm>
              <a:off x="7884373" y="2"/>
              <a:ext cx="651407" cy="822884"/>
            </a:xfrm>
            <a:prstGeom prst="rect">
              <a:avLst/>
            </a:prstGeom>
            <a:noFill/>
            <a:ln w="9525">
              <a:noFill/>
              <a:miter lim="800000"/>
              <a:headEnd/>
              <a:tailEnd/>
            </a:ln>
          </p:spPr>
        </p:pic>
        <p:pic>
          <p:nvPicPr>
            <p:cNvPr id="9" name="Imagem 8" descr="C:\Users\Utilizador\Desktop\Nova pasta\DSC00305.JPG"/>
            <p:cNvPicPr>
              <a:picLocks noChangeAspect="1"/>
            </p:cNvPicPr>
            <p:nvPr/>
          </p:nvPicPr>
          <p:blipFill>
            <a:blip r:embed="rId4" cstate="print">
              <a:duotone>
                <a:schemeClr val="bg2">
                  <a:shade val="45000"/>
                  <a:satMod val="135000"/>
                </a:schemeClr>
                <a:prstClr val="white"/>
              </a:duotone>
            </a:blip>
            <a:srcRect/>
            <a:stretch>
              <a:fillRect/>
            </a:stretch>
          </p:blipFill>
          <p:spPr bwMode="auto">
            <a:xfrm>
              <a:off x="0" y="0"/>
              <a:ext cx="1041959" cy="700514"/>
            </a:xfrm>
            <a:prstGeom prst="rect">
              <a:avLst/>
            </a:prstGeom>
            <a:noFill/>
            <a:ln w="9525">
              <a:noFill/>
              <a:miter lim="800000"/>
              <a:headEnd/>
              <a:tailEnd/>
            </a:ln>
          </p:spPr>
        </p:pic>
        <p:pic>
          <p:nvPicPr>
            <p:cNvPr id="10" name="Imagem 513" descr="G:\i\DSC00141.JPG"/>
            <p:cNvPicPr>
              <a:picLocks noChangeAspect="1"/>
            </p:cNvPicPr>
            <p:nvPr/>
          </p:nvPicPr>
          <p:blipFill>
            <a:blip r:embed="rId5" cstate="print">
              <a:duotone>
                <a:schemeClr val="bg2">
                  <a:shade val="45000"/>
                  <a:satMod val="135000"/>
                </a:schemeClr>
                <a:prstClr val="white"/>
              </a:duotone>
            </a:blip>
            <a:srcRect l="14798" t="17427" r="18224" b="18257"/>
            <a:stretch>
              <a:fillRect/>
            </a:stretch>
          </p:blipFill>
          <p:spPr bwMode="auto">
            <a:xfrm>
              <a:off x="1105878" y="0"/>
              <a:ext cx="959648" cy="691960"/>
            </a:xfrm>
            <a:prstGeom prst="rect">
              <a:avLst/>
            </a:prstGeom>
            <a:noFill/>
            <a:ln w="9525">
              <a:noFill/>
              <a:miter lim="800000"/>
              <a:headEnd/>
              <a:tailEnd/>
            </a:ln>
          </p:spPr>
        </p:pic>
        <p:pic>
          <p:nvPicPr>
            <p:cNvPr id="11" name="Imagem 1151"/>
            <p:cNvPicPr>
              <a:picLocks noChangeAspect="1"/>
            </p:cNvPicPr>
            <p:nvPr/>
          </p:nvPicPr>
          <p:blipFill>
            <a:blip r:embed="rId6" cstate="print">
              <a:duotone>
                <a:schemeClr val="bg2">
                  <a:shade val="45000"/>
                  <a:satMod val="135000"/>
                </a:schemeClr>
                <a:prstClr val="white"/>
              </a:duotone>
            </a:blip>
            <a:srcRect l="7339" r="3210"/>
            <a:stretch>
              <a:fillRect/>
            </a:stretch>
          </p:blipFill>
          <p:spPr bwMode="auto">
            <a:xfrm>
              <a:off x="2126267" y="28"/>
              <a:ext cx="681005" cy="694977"/>
            </a:xfrm>
            <a:prstGeom prst="rect">
              <a:avLst/>
            </a:prstGeom>
            <a:noFill/>
            <a:ln w="9525">
              <a:noFill/>
              <a:miter lim="800000"/>
              <a:headEnd/>
              <a:tailEnd/>
            </a:ln>
          </p:spPr>
        </p:pic>
        <p:pic>
          <p:nvPicPr>
            <p:cNvPr id="12" name="Imagem 1146"/>
            <p:cNvPicPr>
              <a:picLocks noChangeAspect="1"/>
            </p:cNvPicPr>
            <p:nvPr/>
          </p:nvPicPr>
          <p:blipFill>
            <a:blip r:embed="rId7" cstate="print">
              <a:duotone>
                <a:schemeClr val="bg2">
                  <a:shade val="45000"/>
                  <a:satMod val="135000"/>
                </a:schemeClr>
                <a:prstClr val="white"/>
              </a:duotone>
            </a:blip>
            <a:srcRect/>
            <a:stretch>
              <a:fillRect/>
            </a:stretch>
          </p:blipFill>
          <p:spPr bwMode="auto">
            <a:xfrm>
              <a:off x="2872093" y="28"/>
              <a:ext cx="691819" cy="694977"/>
            </a:xfrm>
            <a:prstGeom prst="rect">
              <a:avLst/>
            </a:prstGeom>
            <a:noFill/>
            <a:ln w="9525">
              <a:noFill/>
              <a:miter lim="800000"/>
              <a:headEnd/>
              <a:tailEnd/>
            </a:ln>
          </p:spPr>
        </p:pic>
        <p:pic>
          <p:nvPicPr>
            <p:cNvPr id="13" name="Imagem 9"/>
            <p:cNvPicPr>
              <a:picLocks noChangeAspect="1"/>
            </p:cNvPicPr>
            <p:nvPr/>
          </p:nvPicPr>
          <p:blipFill>
            <a:blip r:embed="rId8" cstate="print">
              <a:duotone>
                <a:schemeClr val="bg2">
                  <a:shade val="45000"/>
                  <a:satMod val="135000"/>
                </a:schemeClr>
                <a:prstClr val="white"/>
              </a:duotone>
            </a:blip>
            <a:srcRect l="58644" t="63542" b="8216"/>
            <a:stretch>
              <a:fillRect/>
            </a:stretch>
          </p:blipFill>
          <p:spPr bwMode="auto">
            <a:xfrm>
              <a:off x="3628285" y="2"/>
              <a:ext cx="1604223" cy="697261"/>
            </a:xfrm>
            <a:prstGeom prst="rect">
              <a:avLst/>
            </a:prstGeom>
            <a:noFill/>
            <a:ln w="9525">
              <a:noFill/>
              <a:miter lim="800000"/>
              <a:headEnd/>
              <a:tailEnd/>
            </a:ln>
          </p:spPr>
        </p:pic>
        <p:pic>
          <p:nvPicPr>
            <p:cNvPr id="14" name="Imagem 13"/>
            <p:cNvPicPr>
              <a:picLocks noChangeAspect="1"/>
            </p:cNvPicPr>
            <p:nvPr/>
          </p:nvPicPr>
          <p:blipFill>
            <a:blip r:embed="rId9" cstate="print">
              <a:duotone>
                <a:schemeClr val="bg2">
                  <a:shade val="45000"/>
                  <a:satMod val="135000"/>
                </a:schemeClr>
                <a:prstClr val="white"/>
              </a:duotone>
            </a:blip>
            <a:srcRect b="50073"/>
            <a:stretch>
              <a:fillRect/>
            </a:stretch>
          </p:blipFill>
          <p:spPr bwMode="auto">
            <a:xfrm>
              <a:off x="6564813" y="0"/>
              <a:ext cx="1156838" cy="676340"/>
            </a:xfrm>
            <a:prstGeom prst="rect">
              <a:avLst/>
            </a:prstGeom>
            <a:noFill/>
            <a:ln w="9525">
              <a:noFill/>
              <a:miter lim="800000"/>
              <a:headEnd/>
              <a:tailEnd/>
            </a:ln>
          </p:spPr>
        </p:pic>
        <p:pic>
          <p:nvPicPr>
            <p:cNvPr id="15" name="Imagem 14" descr="C:\Documents and Settings\Igor\Ambiente de trabalho\DSC00554.JPG"/>
            <p:cNvPicPr>
              <a:picLocks noChangeAspect="1"/>
            </p:cNvPicPr>
            <p:nvPr/>
          </p:nvPicPr>
          <p:blipFill>
            <a:blip r:embed="rId10" cstate="print">
              <a:duotone>
                <a:schemeClr val="bg2">
                  <a:shade val="45000"/>
                  <a:satMod val="135000"/>
                </a:schemeClr>
                <a:prstClr val="white"/>
              </a:duotone>
            </a:blip>
            <a:stretch>
              <a:fillRect/>
            </a:stretch>
          </p:blipFill>
          <p:spPr bwMode="auto">
            <a:xfrm>
              <a:off x="5276854" y="0"/>
              <a:ext cx="242067" cy="691619"/>
            </a:xfrm>
            <a:prstGeom prst="rect">
              <a:avLst/>
            </a:prstGeom>
            <a:noFill/>
            <a:ln w="9525">
              <a:noFill/>
              <a:miter lim="800000"/>
              <a:headEnd/>
              <a:tailEnd/>
            </a:ln>
          </p:spPr>
        </p:pic>
        <p:pic>
          <p:nvPicPr>
            <p:cNvPr id="16" name="Picture 17"/>
            <p:cNvPicPr>
              <a:picLocks noChangeAspect="1"/>
            </p:cNvPicPr>
            <p:nvPr/>
          </p:nvPicPr>
          <p:blipFill>
            <a:blip r:embed="rId11" cstate="print">
              <a:duotone>
                <a:schemeClr val="bg2">
                  <a:shade val="45000"/>
                  <a:satMod val="135000"/>
                </a:schemeClr>
                <a:prstClr val="white"/>
              </a:duotone>
            </a:blip>
            <a:srcRect l="46057" t="4385" r="13199" b="51061"/>
            <a:stretch>
              <a:fillRect/>
            </a:stretch>
          </p:blipFill>
          <p:spPr bwMode="auto">
            <a:xfrm>
              <a:off x="5607105" y="0"/>
              <a:ext cx="837103" cy="695933"/>
            </a:xfrm>
            <a:prstGeom prst="rect">
              <a:avLst/>
            </a:prstGeom>
            <a:noFill/>
            <a:ln w="9525">
              <a:noFill/>
              <a:miter lim="800000"/>
              <a:headEnd/>
              <a:tailEnd/>
            </a:ln>
          </p:spPr>
        </p:pic>
      </p:grpSp>
      <p:sp>
        <p:nvSpPr>
          <p:cNvPr id="18" name="Rectangle 3"/>
          <p:cNvSpPr txBox="1">
            <a:spLocks noChangeArrowheads="1"/>
          </p:cNvSpPr>
          <p:nvPr/>
        </p:nvSpPr>
        <p:spPr>
          <a:xfrm>
            <a:off x="0" y="1089844"/>
            <a:ext cx="9144000" cy="2160240"/>
          </a:xfrm>
          <a:prstGeom prst="rect">
            <a:avLst/>
          </a:prstGeom>
        </p:spPr>
        <p:txBody>
          <a:bodyPr vert="horz" lIns="91440" tIns="45720" rIns="91440" bIns="45720" rtlCol="0">
            <a:noAutofit/>
          </a:bodyPr>
          <a:lstStyle/>
          <a:p>
            <a:pPr marL="457200" indent="-457200" algn="ctr">
              <a:lnSpc>
                <a:spcPct val="105000"/>
              </a:lnSpc>
              <a:spcBef>
                <a:spcPct val="20000"/>
              </a:spcBef>
              <a:defRPr/>
            </a:pPr>
            <a:r>
              <a:rPr lang="pt-PT" sz="2200" b="1" dirty="0" smtClean="0">
                <a:solidFill>
                  <a:srgbClr val="CD6209"/>
                </a:solidFill>
                <a:latin typeface="Gill Sans MT" pitchFamily="34" charset="0"/>
              </a:rPr>
              <a:t>Conclusões</a:t>
            </a:r>
          </a:p>
          <a:p>
            <a:pPr marL="457200" indent="-457200">
              <a:lnSpc>
                <a:spcPct val="105000"/>
              </a:lnSpc>
              <a:spcBef>
                <a:spcPct val="20000"/>
              </a:spcBef>
              <a:defRPr/>
            </a:pPr>
            <a:r>
              <a:rPr lang="pt-PT" sz="2000" dirty="0" smtClean="0">
                <a:solidFill>
                  <a:prstClr val="black"/>
                </a:solidFill>
                <a:latin typeface="Gill Sans MT" pitchFamily="34" charset="0"/>
              </a:rPr>
              <a:t>    </a:t>
            </a:r>
          </a:p>
          <a:p>
            <a:pPr marL="457200" indent="-457200">
              <a:lnSpc>
                <a:spcPct val="105000"/>
              </a:lnSpc>
              <a:spcBef>
                <a:spcPct val="20000"/>
              </a:spcBef>
              <a:defRPr/>
            </a:pPr>
            <a:endParaRPr lang="pt-PT" sz="1900" dirty="0" smtClean="0">
              <a:solidFill>
                <a:prstClr val="black"/>
              </a:solidFill>
              <a:latin typeface="Gill Sans MT" pitchFamily="34" charset="0"/>
            </a:endParaRPr>
          </a:p>
          <a:p>
            <a:pPr marL="457200" indent="-457200">
              <a:lnSpc>
                <a:spcPct val="105000"/>
              </a:lnSpc>
              <a:spcBef>
                <a:spcPct val="20000"/>
              </a:spcBef>
              <a:buFont typeface="Arial" pitchFamily="34" charset="0"/>
              <a:buChar char="•"/>
              <a:defRPr/>
            </a:pPr>
            <a:endParaRPr lang="pt-PT" sz="2200" dirty="0" smtClean="0">
              <a:solidFill>
                <a:prstClr val="black"/>
              </a:solidFill>
              <a:latin typeface="Gill Sans MT" pitchFamily="34" charset="0"/>
            </a:endParaRPr>
          </a:p>
          <a:p>
            <a:pPr marL="457200" lvl="0" indent="-457200">
              <a:lnSpc>
                <a:spcPct val="105000"/>
              </a:lnSpc>
              <a:spcBef>
                <a:spcPct val="20000"/>
              </a:spcBef>
              <a:defRPr/>
            </a:pPr>
            <a:endParaRPr lang="pt-PT" sz="2200" dirty="0" smtClean="0">
              <a:solidFill>
                <a:prstClr val="black"/>
              </a:solidFill>
              <a:latin typeface="Gill Sans MT" pitchFamily="34" charset="0"/>
            </a:endParaRPr>
          </a:p>
          <a:p>
            <a:pPr marL="457200" lvl="0" indent="-457200">
              <a:lnSpc>
                <a:spcPct val="105000"/>
              </a:lnSpc>
              <a:spcBef>
                <a:spcPct val="20000"/>
              </a:spcBef>
              <a:defRPr/>
            </a:pPr>
            <a:r>
              <a:rPr lang="pt-PT" sz="2200" dirty="0" smtClean="0">
                <a:solidFill>
                  <a:prstClr val="black"/>
                </a:solidFill>
                <a:latin typeface="Gill Sans MT" pitchFamily="34" charset="0"/>
              </a:rPr>
              <a:t>	</a:t>
            </a:r>
          </a:p>
          <a:p>
            <a:pPr marL="342900" marR="0" lvl="0" indent="-342900" algn="l" defTabSz="914400" rtl="0" eaLnBrk="1" fontAlgn="auto" latinLnBrk="0" hangingPunct="1">
              <a:lnSpc>
                <a:spcPct val="105000"/>
              </a:lnSpc>
              <a:spcBef>
                <a:spcPct val="20000"/>
              </a:spcBef>
              <a:spcAft>
                <a:spcPts val="0"/>
              </a:spcAft>
              <a:buClrTx/>
              <a:buSzTx/>
              <a:buFont typeface="Arial" pitchFamily="34" charset="0"/>
              <a:buChar char="•"/>
              <a:tabLst/>
              <a:defRPr/>
            </a:pPr>
            <a:endParaRPr lang="pt-PT" sz="2200" dirty="0" smtClean="0">
              <a:latin typeface="Gill Sans MT" pitchFamily="34" charset="0"/>
            </a:endParaRPr>
          </a:p>
          <a:p>
            <a:pPr marL="342900" lvl="0" indent="-342900">
              <a:lnSpc>
                <a:spcPct val="105000"/>
              </a:lnSpc>
              <a:spcBef>
                <a:spcPct val="20000"/>
              </a:spcBef>
              <a:defRPr/>
            </a:pPr>
            <a:endParaRPr kumimoji="0" lang="pt-PT" sz="2200" b="0" i="0" u="none" strike="noStrike" kern="1200" cap="none" spc="0" normalizeH="0" baseline="0" noProof="0" dirty="0" smtClean="0">
              <a:ln>
                <a:noFill/>
              </a:ln>
              <a:solidFill>
                <a:schemeClr val="tx1"/>
              </a:solidFill>
              <a:effectLst/>
              <a:uLnTx/>
              <a:uFillTx/>
              <a:latin typeface="Gill Sans MT" pitchFamily="34" charset="0"/>
            </a:endParaRPr>
          </a:p>
        </p:txBody>
      </p:sp>
      <p:sp>
        <p:nvSpPr>
          <p:cNvPr id="20" name="Rectangle 3"/>
          <p:cNvSpPr txBox="1">
            <a:spLocks noChangeArrowheads="1"/>
          </p:cNvSpPr>
          <p:nvPr/>
        </p:nvSpPr>
        <p:spPr>
          <a:xfrm>
            <a:off x="0" y="1101596"/>
            <a:ext cx="9144000" cy="5073427"/>
          </a:xfrm>
          <a:prstGeom prst="rect">
            <a:avLst/>
          </a:prstGeom>
        </p:spPr>
        <p:txBody>
          <a:bodyPr vert="horz" lIns="91440" tIns="45720" rIns="91440" bIns="45720" rtlCol="0">
            <a:normAutofit/>
          </a:bodyPr>
          <a:lstStyle/>
          <a:p>
            <a:pPr marL="457200" lvl="0" indent="-457200" algn="ctr">
              <a:lnSpc>
                <a:spcPct val="105000"/>
              </a:lnSpc>
              <a:spcBef>
                <a:spcPct val="20000"/>
              </a:spcBef>
              <a:defRPr/>
            </a:pPr>
            <a:endParaRPr lang="pt-PT" sz="2800" b="1" dirty="0" smtClean="0">
              <a:solidFill>
                <a:srgbClr val="CD6209"/>
              </a:solidFill>
              <a:latin typeface="Gill Sans MT" pitchFamily="34" charset="0"/>
            </a:endParaRPr>
          </a:p>
          <a:p>
            <a:pPr marL="457200" lvl="0" indent="-457200" algn="ctr">
              <a:lnSpc>
                <a:spcPct val="105000"/>
              </a:lnSpc>
              <a:spcBef>
                <a:spcPct val="20000"/>
              </a:spcBef>
              <a:defRPr/>
            </a:pPr>
            <a:endParaRPr lang="pt-PT" sz="2800" b="1" dirty="0" smtClean="0">
              <a:solidFill>
                <a:srgbClr val="CD6209"/>
              </a:solidFill>
              <a:latin typeface="Gill Sans MT" pitchFamily="34" charset="0"/>
            </a:endParaRPr>
          </a:p>
          <a:p>
            <a:pPr marL="914400" lvl="1" indent="-457200">
              <a:lnSpc>
                <a:spcPct val="200000"/>
              </a:lnSpc>
              <a:spcBef>
                <a:spcPct val="20000"/>
              </a:spcBef>
              <a:buFont typeface="Gill Sans MT" pitchFamily="34" charset="0"/>
              <a:buChar char="–"/>
              <a:defRPr/>
            </a:pPr>
            <a:r>
              <a:rPr lang="pt-PT" sz="2000" dirty="0" smtClean="0">
                <a:solidFill>
                  <a:prstClr val="black"/>
                </a:solidFill>
                <a:latin typeface="Gill Sans MT" pitchFamily="34" charset="0"/>
              </a:rPr>
              <a:t>Viabilidade de realizar o controlo de qualidade em cúpulas de aerossol através de visão industrial</a:t>
            </a:r>
          </a:p>
          <a:p>
            <a:pPr marL="914400" lvl="1" indent="-457200">
              <a:lnSpc>
                <a:spcPct val="200000"/>
              </a:lnSpc>
              <a:spcBef>
                <a:spcPct val="20000"/>
              </a:spcBef>
              <a:defRPr/>
            </a:pPr>
            <a:endParaRPr lang="pt-PT" sz="2000" dirty="0" smtClean="0">
              <a:solidFill>
                <a:prstClr val="black"/>
              </a:solidFill>
              <a:latin typeface="Gill Sans MT" pitchFamily="34" charset="0"/>
            </a:endParaRPr>
          </a:p>
          <a:p>
            <a:pPr marL="914400" lvl="1" indent="-457200">
              <a:lnSpc>
                <a:spcPct val="200000"/>
              </a:lnSpc>
              <a:spcBef>
                <a:spcPct val="20000"/>
              </a:spcBef>
              <a:buFont typeface="Gill Sans MT" pitchFamily="34" charset="0"/>
              <a:buChar char="–"/>
              <a:defRPr/>
            </a:pPr>
            <a:r>
              <a:rPr lang="pt-PT" sz="2000" dirty="0" smtClean="0">
                <a:solidFill>
                  <a:prstClr val="black"/>
                </a:solidFill>
                <a:latin typeface="Gill Sans MT" pitchFamily="34" charset="0"/>
              </a:rPr>
              <a:t>Registo de características de vários tipos de iluminação</a:t>
            </a:r>
          </a:p>
          <a:p>
            <a:pPr marL="914400" lvl="1" indent="-457200">
              <a:lnSpc>
                <a:spcPct val="200000"/>
              </a:lnSpc>
              <a:spcBef>
                <a:spcPct val="20000"/>
              </a:spcBef>
              <a:defRPr/>
            </a:pPr>
            <a:endParaRPr lang="pt-PT" sz="2000" dirty="0" smtClean="0">
              <a:solidFill>
                <a:prstClr val="black"/>
              </a:solidFill>
              <a:latin typeface="Gill Sans MT" pitchFamily="34" charset="0"/>
            </a:endParaRPr>
          </a:p>
          <a:p>
            <a:pPr marL="457200" lvl="0" indent="-457200">
              <a:lnSpc>
                <a:spcPct val="105000"/>
              </a:lnSpc>
              <a:spcBef>
                <a:spcPct val="20000"/>
              </a:spcBef>
              <a:defRPr/>
            </a:pPr>
            <a:r>
              <a:rPr lang="pt-PT" sz="2800" dirty="0" smtClean="0">
                <a:solidFill>
                  <a:prstClr val="black"/>
                </a:solidFill>
                <a:latin typeface="Gill Sans MT" pitchFamily="34" charset="0"/>
              </a:rPr>
              <a:t>	</a:t>
            </a:r>
          </a:p>
          <a:p>
            <a:pPr marL="342900" marR="0" lvl="0" indent="-342900" algn="l" defTabSz="914400" rtl="0" eaLnBrk="1" fontAlgn="auto" latinLnBrk="0" hangingPunct="1">
              <a:lnSpc>
                <a:spcPct val="105000"/>
              </a:lnSpc>
              <a:spcBef>
                <a:spcPct val="20000"/>
              </a:spcBef>
              <a:spcAft>
                <a:spcPts val="0"/>
              </a:spcAft>
              <a:buClrTx/>
              <a:buSzTx/>
              <a:buFont typeface="Arial" pitchFamily="34" charset="0"/>
              <a:buChar char="•"/>
              <a:tabLst/>
              <a:defRPr/>
            </a:pPr>
            <a:endParaRPr lang="pt-PT" sz="2800" dirty="0" smtClean="0">
              <a:latin typeface="Gill Sans MT" pitchFamily="34" charset="0"/>
            </a:endParaRPr>
          </a:p>
          <a:p>
            <a:pPr marL="342900" lvl="0" indent="-342900">
              <a:lnSpc>
                <a:spcPct val="105000"/>
              </a:lnSpc>
              <a:spcBef>
                <a:spcPct val="20000"/>
              </a:spcBef>
              <a:defRPr/>
            </a:pPr>
            <a:endParaRPr kumimoji="0" lang="pt-PT" sz="2800" b="0" i="0" u="none" strike="noStrike" kern="1200" cap="none" spc="0" normalizeH="0" baseline="0" noProof="0" dirty="0" smtClean="0">
              <a:ln>
                <a:noFill/>
              </a:ln>
              <a:solidFill>
                <a:schemeClr val="tx1"/>
              </a:solidFill>
              <a:effectLst/>
              <a:uLnTx/>
              <a:uFillTx/>
              <a:latin typeface="Gill Sans MT" pitchFamily="34" charset="0"/>
            </a:endParaRPr>
          </a:p>
        </p:txBody>
      </p:sp>
      <p:sp>
        <p:nvSpPr>
          <p:cNvPr id="19" name="Rectangle 2"/>
          <p:cNvSpPr txBox="1">
            <a:spLocks noChangeArrowheads="1"/>
          </p:cNvSpPr>
          <p:nvPr/>
        </p:nvSpPr>
        <p:spPr>
          <a:xfrm>
            <a:off x="0" y="364194"/>
            <a:ext cx="9144000" cy="931862"/>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pt-PT" b="1" dirty="0" smtClean="0">
                <a:ln w="1905"/>
                <a:solidFill>
                  <a:schemeClr val="accent5">
                    <a:lumMod val="75000"/>
                  </a:schemeClr>
                </a:solidFill>
                <a:effectLst>
                  <a:innerShdw blurRad="69850" dist="43180" dir="5400000">
                    <a:srgbClr val="000000">
                      <a:alpha val="65000"/>
                    </a:srgbClr>
                  </a:innerShdw>
                </a:effectLst>
                <a:latin typeface="Times New Roman" pitchFamily="18" charset="0"/>
              </a:rPr>
              <a:t>Inspecção de cúpulas</a:t>
            </a:r>
            <a:endParaRPr lang="pt-PT" b="1" dirty="0">
              <a:ln w="1905"/>
              <a:solidFill>
                <a:schemeClr val="accent5">
                  <a:lumMod val="75000"/>
                </a:schemeClr>
              </a:solidFill>
              <a:effectLst>
                <a:innerShdw blurRad="69850" dist="43180" dir="5400000">
                  <a:srgbClr val="000000">
                    <a:alpha val="65000"/>
                  </a:srgbClr>
                </a:innerShdw>
              </a:effectLst>
              <a:latin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o Número do Diapositivo 4"/>
          <p:cNvSpPr>
            <a:spLocks noGrp="1"/>
          </p:cNvSpPr>
          <p:nvPr>
            <p:ph type="sldNum" sz="quarter" idx="12"/>
          </p:nvPr>
        </p:nvSpPr>
        <p:spPr/>
        <p:txBody>
          <a:bodyPr/>
          <a:lstStyle/>
          <a:p>
            <a:fld id="{85750671-68AF-40F8-879B-717E4DD521B3}" type="slidenum">
              <a:rPr lang="pt-PT" smtClean="0"/>
              <a:pPr/>
              <a:t>12</a:t>
            </a:fld>
            <a:endParaRPr lang="pt-PT" dirty="0"/>
          </a:p>
        </p:txBody>
      </p:sp>
      <p:sp>
        <p:nvSpPr>
          <p:cNvPr id="21" name="Rectangle 3"/>
          <p:cNvSpPr txBox="1">
            <a:spLocks noChangeArrowheads="1"/>
          </p:cNvSpPr>
          <p:nvPr/>
        </p:nvSpPr>
        <p:spPr>
          <a:xfrm>
            <a:off x="0" y="1089844"/>
            <a:ext cx="9144000" cy="5001419"/>
          </a:xfrm>
          <a:prstGeom prst="rect">
            <a:avLst/>
          </a:prstGeom>
        </p:spPr>
        <p:txBody>
          <a:bodyPr vert="horz" lIns="91440" tIns="45720" rIns="91440" bIns="45720" rtlCol="0">
            <a:noAutofit/>
          </a:bodyPr>
          <a:lstStyle/>
          <a:p>
            <a:pPr marL="457200" lvl="0" indent="-457200" algn="ctr">
              <a:lnSpc>
                <a:spcPct val="105000"/>
              </a:lnSpc>
              <a:spcBef>
                <a:spcPct val="20000"/>
              </a:spcBef>
              <a:defRPr/>
            </a:pPr>
            <a:r>
              <a:rPr lang="pt-PT" sz="2200" b="1" dirty="0" smtClean="0">
                <a:solidFill>
                  <a:srgbClr val="CD6209"/>
                </a:solidFill>
                <a:latin typeface="Gill Sans MT" pitchFamily="34" charset="0"/>
              </a:rPr>
              <a:t>Não conformidades a analisar</a:t>
            </a:r>
          </a:p>
          <a:p>
            <a:pPr marL="914400" lvl="1" indent="-457200">
              <a:lnSpc>
                <a:spcPct val="150000"/>
              </a:lnSpc>
              <a:spcBef>
                <a:spcPct val="20000"/>
              </a:spcBef>
              <a:buFont typeface="Gill Sans MT" pitchFamily="34" charset="0"/>
              <a:buChar char="–"/>
              <a:defRPr/>
            </a:pPr>
            <a:r>
              <a:rPr lang="pt-PT" dirty="0" smtClean="0">
                <a:solidFill>
                  <a:prstClr val="black"/>
                </a:solidFill>
                <a:latin typeface="Gill Sans MT" pitchFamily="34" charset="0"/>
              </a:rPr>
              <a:t>Pontos pretos</a:t>
            </a:r>
          </a:p>
          <a:p>
            <a:pPr marL="914400" lvl="1" indent="-457200">
              <a:lnSpc>
                <a:spcPct val="150000"/>
              </a:lnSpc>
              <a:spcBef>
                <a:spcPct val="20000"/>
              </a:spcBef>
              <a:buFont typeface="Gill Sans MT" pitchFamily="34" charset="0"/>
              <a:buChar char="–"/>
              <a:defRPr/>
            </a:pPr>
            <a:r>
              <a:rPr lang="pt-PT" dirty="0" smtClean="0">
                <a:solidFill>
                  <a:prstClr val="black"/>
                </a:solidFill>
                <a:latin typeface="Gill Sans MT" pitchFamily="34" charset="0"/>
              </a:rPr>
              <a:t>Excesso ou falta de material no gargalo</a:t>
            </a:r>
          </a:p>
          <a:p>
            <a:pPr marL="914400" lvl="1" indent="-457200">
              <a:lnSpc>
                <a:spcPct val="150000"/>
              </a:lnSpc>
              <a:spcBef>
                <a:spcPct val="20000"/>
              </a:spcBef>
              <a:buFont typeface="Gill Sans MT" pitchFamily="34" charset="0"/>
              <a:buChar char="–"/>
              <a:defRPr/>
            </a:pPr>
            <a:r>
              <a:rPr lang="pt-PT" dirty="0" smtClean="0">
                <a:solidFill>
                  <a:prstClr val="black"/>
                </a:solidFill>
                <a:latin typeface="Gill Sans MT" pitchFamily="34" charset="0"/>
              </a:rPr>
              <a:t>Inclinação do gargalo</a:t>
            </a:r>
          </a:p>
          <a:p>
            <a:pPr marL="914400" lvl="1" indent="-457200">
              <a:lnSpc>
                <a:spcPct val="150000"/>
              </a:lnSpc>
              <a:spcBef>
                <a:spcPct val="20000"/>
              </a:spcBef>
              <a:buFont typeface="Gill Sans MT" pitchFamily="34" charset="0"/>
              <a:buChar char="–"/>
              <a:defRPr/>
            </a:pPr>
            <a:r>
              <a:rPr lang="pt-PT" dirty="0" smtClean="0">
                <a:solidFill>
                  <a:prstClr val="black"/>
                </a:solidFill>
                <a:latin typeface="Gill Sans MT" pitchFamily="34" charset="0"/>
              </a:rPr>
              <a:t>Circularidade do gargalo</a:t>
            </a:r>
          </a:p>
          <a:p>
            <a:pPr marL="457200" indent="-457200">
              <a:lnSpc>
                <a:spcPct val="105000"/>
              </a:lnSpc>
              <a:spcBef>
                <a:spcPct val="20000"/>
              </a:spcBef>
              <a:defRPr/>
            </a:pPr>
            <a:endParaRPr lang="pt-PT" sz="1900" dirty="0" smtClean="0">
              <a:solidFill>
                <a:prstClr val="black"/>
              </a:solidFill>
              <a:latin typeface="Gill Sans MT" pitchFamily="34" charset="0"/>
            </a:endParaRPr>
          </a:p>
          <a:p>
            <a:pPr marL="457200" indent="-457200">
              <a:lnSpc>
                <a:spcPct val="105000"/>
              </a:lnSpc>
              <a:spcBef>
                <a:spcPct val="20000"/>
              </a:spcBef>
              <a:buFont typeface="Arial" pitchFamily="34" charset="0"/>
              <a:buChar char="•"/>
              <a:defRPr/>
            </a:pPr>
            <a:endParaRPr lang="pt-PT" sz="2200" dirty="0" smtClean="0">
              <a:solidFill>
                <a:prstClr val="black"/>
              </a:solidFill>
              <a:latin typeface="Gill Sans MT" pitchFamily="34" charset="0"/>
            </a:endParaRPr>
          </a:p>
          <a:p>
            <a:pPr marL="457200" lvl="0" indent="-457200">
              <a:lnSpc>
                <a:spcPct val="105000"/>
              </a:lnSpc>
              <a:spcBef>
                <a:spcPct val="20000"/>
              </a:spcBef>
              <a:defRPr/>
            </a:pPr>
            <a:endParaRPr lang="pt-PT" sz="2200" dirty="0" smtClean="0">
              <a:solidFill>
                <a:prstClr val="black"/>
              </a:solidFill>
              <a:latin typeface="Gill Sans MT" pitchFamily="34" charset="0"/>
            </a:endParaRPr>
          </a:p>
          <a:p>
            <a:pPr marL="457200" lvl="0" indent="-457200">
              <a:lnSpc>
                <a:spcPct val="105000"/>
              </a:lnSpc>
              <a:spcBef>
                <a:spcPct val="20000"/>
              </a:spcBef>
              <a:defRPr/>
            </a:pPr>
            <a:r>
              <a:rPr lang="pt-PT" sz="2200" dirty="0" smtClean="0">
                <a:solidFill>
                  <a:prstClr val="black"/>
                </a:solidFill>
                <a:latin typeface="Gill Sans MT" pitchFamily="34" charset="0"/>
              </a:rPr>
              <a:t>	</a:t>
            </a:r>
          </a:p>
          <a:p>
            <a:pPr marL="342900" marR="0" lvl="0" indent="-342900" algn="l" defTabSz="914400" rtl="0" eaLnBrk="1" fontAlgn="auto" latinLnBrk="0" hangingPunct="1">
              <a:lnSpc>
                <a:spcPct val="105000"/>
              </a:lnSpc>
              <a:spcBef>
                <a:spcPct val="20000"/>
              </a:spcBef>
              <a:spcAft>
                <a:spcPts val="0"/>
              </a:spcAft>
              <a:buClrTx/>
              <a:buSzTx/>
              <a:buFont typeface="Arial" pitchFamily="34" charset="0"/>
              <a:buChar char="•"/>
              <a:tabLst/>
              <a:defRPr/>
            </a:pPr>
            <a:endParaRPr lang="pt-PT" sz="2200" dirty="0" smtClean="0">
              <a:latin typeface="Gill Sans MT" pitchFamily="34" charset="0"/>
            </a:endParaRPr>
          </a:p>
          <a:p>
            <a:pPr marL="342900" lvl="0" indent="-342900">
              <a:lnSpc>
                <a:spcPct val="105000"/>
              </a:lnSpc>
              <a:spcBef>
                <a:spcPct val="20000"/>
              </a:spcBef>
              <a:defRPr/>
            </a:pPr>
            <a:endParaRPr kumimoji="0" lang="pt-PT" sz="2200" b="0" i="0" u="none" strike="noStrike" kern="1200" cap="none" spc="0" normalizeH="0" baseline="0" noProof="0" dirty="0" smtClean="0">
              <a:ln>
                <a:noFill/>
              </a:ln>
              <a:solidFill>
                <a:schemeClr val="tx1"/>
              </a:solidFill>
              <a:effectLst/>
              <a:uLnTx/>
              <a:uFillTx/>
              <a:latin typeface="Gill Sans MT" pitchFamily="34" charset="0"/>
            </a:endParaRPr>
          </a:p>
        </p:txBody>
      </p:sp>
      <p:pic>
        <p:nvPicPr>
          <p:cNvPr id="36" name="Picture 17"/>
          <p:cNvPicPr>
            <a:picLocks noChangeAspect="1"/>
          </p:cNvPicPr>
          <p:nvPr/>
        </p:nvPicPr>
        <p:blipFill>
          <a:blip r:embed="rId3" cstate="print"/>
          <a:srcRect l="1389" t="57111" r="58537" b="2995"/>
          <a:stretch>
            <a:fillRect/>
          </a:stretch>
        </p:blipFill>
        <p:spPr bwMode="auto">
          <a:xfrm rot="16200000">
            <a:off x="4402625" y="4051199"/>
            <a:ext cx="2156361" cy="1632045"/>
          </a:xfrm>
          <a:prstGeom prst="rect">
            <a:avLst/>
          </a:prstGeom>
          <a:noFill/>
          <a:ln w="9525">
            <a:noFill/>
            <a:miter lim="800000"/>
            <a:headEnd/>
            <a:tailEnd/>
          </a:ln>
        </p:spPr>
      </p:pic>
      <p:pic>
        <p:nvPicPr>
          <p:cNvPr id="37" name="Imagem 36"/>
          <p:cNvPicPr>
            <a:picLocks noChangeAspect="1"/>
          </p:cNvPicPr>
          <p:nvPr/>
        </p:nvPicPr>
        <p:blipFill>
          <a:blip r:embed="rId4" cstate="print"/>
          <a:srcRect l="1268" t="6257" r="60576" b="51148"/>
          <a:stretch>
            <a:fillRect/>
          </a:stretch>
        </p:blipFill>
        <p:spPr bwMode="auto">
          <a:xfrm rot="16200000">
            <a:off x="825104" y="4048511"/>
            <a:ext cx="2136554" cy="1617614"/>
          </a:xfrm>
          <a:prstGeom prst="rect">
            <a:avLst/>
          </a:prstGeom>
          <a:noFill/>
          <a:ln w="9525">
            <a:noFill/>
            <a:miter lim="800000"/>
            <a:headEnd/>
            <a:tailEnd/>
          </a:ln>
        </p:spPr>
      </p:pic>
      <p:pic>
        <p:nvPicPr>
          <p:cNvPr id="34" name="Imagem 33"/>
          <p:cNvPicPr>
            <a:picLocks noChangeAspect="1"/>
          </p:cNvPicPr>
          <p:nvPr/>
        </p:nvPicPr>
        <p:blipFill>
          <a:blip r:embed="rId5" cstate="print"/>
          <a:srcRect l="383" t="57219" r="58333" b="1303"/>
          <a:stretch>
            <a:fillRect/>
          </a:stretch>
        </p:blipFill>
        <p:spPr bwMode="auto">
          <a:xfrm rot="16200000">
            <a:off x="2620686" y="4047796"/>
            <a:ext cx="2132221" cy="1614711"/>
          </a:xfrm>
          <a:prstGeom prst="rect">
            <a:avLst/>
          </a:prstGeom>
          <a:noFill/>
          <a:ln w="9525">
            <a:noFill/>
            <a:miter lim="800000"/>
            <a:headEnd/>
            <a:tailEnd/>
          </a:ln>
        </p:spPr>
      </p:pic>
      <p:pic>
        <p:nvPicPr>
          <p:cNvPr id="35" name="Picture 2"/>
          <p:cNvPicPr>
            <a:picLocks noChangeAspect="1" noChangeArrowheads="1"/>
          </p:cNvPicPr>
          <p:nvPr/>
        </p:nvPicPr>
        <p:blipFill>
          <a:blip r:embed="rId6" cstate="print"/>
          <a:srcRect l="745" t="4653" r="54172" b="53169"/>
          <a:stretch>
            <a:fillRect/>
          </a:stretch>
        </p:blipFill>
        <p:spPr bwMode="auto">
          <a:xfrm rot="16200000">
            <a:off x="6194437" y="4059587"/>
            <a:ext cx="2156310" cy="1615217"/>
          </a:xfrm>
          <a:prstGeom prst="rect">
            <a:avLst/>
          </a:prstGeom>
          <a:noFill/>
          <a:ln w="9525">
            <a:noFill/>
            <a:miter lim="800000"/>
            <a:headEnd/>
            <a:tailEnd/>
          </a:ln>
        </p:spPr>
      </p:pic>
      <p:sp>
        <p:nvSpPr>
          <p:cNvPr id="39" name="Marcador de Posição do Rodapé 36"/>
          <p:cNvSpPr>
            <a:spLocks noGrp="1"/>
          </p:cNvSpPr>
          <p:nvPr>
            <p:ph type="ftr" sz="quarter" idx="11"/>
          </p:nvPr>
        </p:nvSpPr>
        <p:spPr>
          <a:xfrm>
            <a:off x="2339752" y="6356350"/>
            <a:ext cx="4392488" cy="365125"/>
          </a:xfrm>
        </p:spPr>
        <p:txBody>
          <a:bodyPr/>
          <a:lstStyle/>
          <a:p>
            <a:r>
              <a:rPr lang="pt-PT" dirty="0" smtClean="0"/>
              <a:t>Controlo de Qualidade de Embalagens usando Visão Industrial</a:t>
            </a:r>
            <a:endParaRPr lang="pt-PT" dirty="0"/>
          </a:p>
        </p:txBody>
      </p:sp>
      <p:grpSp>
        <p:nvGrpSpPr>
          <p:cNvPr id="40" name="Grupo 39"/>
          <p:cNvGrpSpPr>
            <a:grpSpLocks noChangeAspect="1"/>
          </p:cNvGrpSpPr>
          <p:nvPr/>
        </p:nvGrpSpPr>
        <p:grpSpPr>
          <a:xfrm>
            <a:off x="901548" y="6"/>
            <a:ext cx="7054828" cy="680116"/>
            <a:chOff x="0" y="0"/>
            <a:chExt cx="8535780" cy="822886"/>
          </a:xfrm>
        </p:grpSpPr>
        <p:pic>
          <p:nvPicPr>
            <p:cNvPr id="41" name="Imagem 24"/>
            <p:cNvPicPr>
              <a:picLocks noChangeAspect="1"/>
            </p:cNvPicPr>
            <p:nvPr/>
          </p:nvPicPr>
          <p:blipFill>
            <a:blip r:embed="rId7" cstate="print">
              <a:duotone>
                <a:schemeClr val="bg2">
                  <a:shade val="45000"/>
                  <a:satMod val="135000"/>
                </a:schemeClr>
                <a:prstClr val="white"/>
              </a:duotone>
            </a:blip>
            <a:srcRect l="2161" r="53477"/>
            <a:stretch>
              <a:fillRect/>
            </a:stretch>
          </p:blipFill>
          <p:spPr bwMode="auto">
            <a:xfrm>
              <a:off x="7884373" y="2"/>
              <a:ext cx="651407" cy="822884"/>
            </a:xfrm>
            <a:prstGeom prst="rect">
              <a:avLst/>
            </a:prstGeom>
            <a:noFill/>
            <a:ln w="9525">
              <a:noFill/>
              <a:miter lim="800000"/>
              <a:headEnd/>
              <a:tailEnd/>
            </a:ln>
          </p:spPr>
        </p:pic>
        <p:pic>
          <p:nvPicPr>
            <p:cNvPr id="42" name="Imagem 41" descr="C:\Users\Utilizador\Desktop\Nova pasta\DSC00305.JPG"/>
            <p:cNvPicPr>
              <a:picLocks noChangeAspect="1"/>
            </p:cNvPicPr>
            <p:nvPr/>
          </p:nvPicPr>
          <p:blipFill>
            <a:blip r:embed="rId8" cstate="print">
              <a:duotone>
                <a:schemeClr val="bg2">
                  <a:shade val="45000"/>
                  <a:satMod val="135000"/>
                </a:schemeClr>
                <a:prstClr val="white"/>
              </a:duotone>
            </a:blip>
            <a:srcRect/>
            <a:stretch>
              <a:fillRect/>
            </a:stretch>
          </p:blipFill>
          <p:spPr bwMode="auto">
            <a:xfrm>
              <a:off x="0" y="0"/>
              <a:ext cx="1041959" cy="700514"/>
            </a:xfrm>
            <a:prstGeom prst="rect">
              <a:avLst/>
            </a:prstGeom>
            <a:noFill/>
            <a:ln w="9525">
              <a:noFill/>
              <a:miter lim="800000"/>
              <a:headEnd/>
              <a:tailEnd/>
            </a:ln>
          </p:spPr>
        </p:pic>
        <p:pic>
          <p:nvPicPr>
            <p:cNvPr id="43" name="Imagem 513" descr="G:\i\DSC00141.JPG"/>
            <p:cNvPicPr>
              <a:picLocks noChangeAspect="1"/>
            </p:cNvPicPr>
            <p:nvPr/>
          </p:nvPicPr>
          <p:blipFill>
            <a:blip r:embed="rId9" cstate="print">
              <a:duotone>
                <a:schemeClr val="bg2">
                  <a:shade val="45000"/>
                  <a:satMod val="135000"/>
                </a:schemeClr>
                <a:prstClr val="white"/>
              </a:duotone>
            </a:blip>
            <a:srcRect l="14798" t="17427" r="18224" b="18257"/>
            <a:stretch>
              <a:fillRect/>
            </a:stretch>
          </p:blipFill>
          <p:spPr bwMode="auto">
            <a:xfrm>
              <a:off x="1105878" y="0"/>
              <a:ext cx="959648" cy="691960"/>
            </a:xfrm>
            <a:prstGeom prst="rect">
              <a:avLst/>
            </a:prstGeom>
            <a:noFill/>
            <a:ln w="9525">
              <a:noFill/>
              <a:miter lim="800000"/>
              <a:headEnd/>
              <a:tailEnd/>
            </a:ln>
          </p:spPr>
        </p:pic>
        <p:pic>
          <p:nvPicPr>
            <p:cNvPr id="44" name="Imagem 1151"/>
            <p:cNvPicPr>
              <a:picLocks noChangeAspect="1"/>
            </p:cNvPicPr>
            <p:nvPr/>
          </p:nvPicPr>
          <p:blipFill>
            <a:blip r:embed="rId10" cstate="print">
              <a:duotone>
                <a:schemeClr val="bg2">
                  <a:shade val="45000"/>
                  <a:satMod val="135000"/>
                </a:schemeClr>
                <a:prstClr val="white"/>
              </a:duotone>
            </a:blip>
            <a:srcRect l="7339" r="3210"/>
            <a:stretch>
              <a:fillRect/>
            </a:stretch>
          </p:blipFill>
          <p:spPr bwMode="auto">
            <a:xfrm>
              <a:off x="2126267" y="28"/>
              <a:ext cx="681005" cy="694977"/>
            </a:xfrm>
            <a:prstGeom prst="rect">
              <a:avLst/>
            </a:prstGeom>
            <a:noFill/>
            <a:ln w="9525">
              <a:noFill/>
              <a:miter lim="800000"/>
              <a:headEnd/>
              <a:tailEnd/>
            </a:ln>
          </p:spPr>
        </p:pic>
        <p:pic>
          <p:nvPicPr>
            <p:cNvPr id="45" name="Imagem 1146"/>
            <p:cNvPicPr>
              <a:picLocks noChangeAspect="1"/>
            </p:cNvPicPr>
            <p:nvPr/>
          </p:nvPicPr>
          <p:blipFill>
            <a:blip r:embed="rId11" cstate="print">
              <a:duotone>
                <a:schemeClr val="bg2">
                  <a:shade val="45000"/>
                  <a:satMod val="135000"/>
                </a:schemeClr>
                <a:prstClr val="white"/>
              </a:duotone>
            </a:blip>
            <a:srcRect/>
            <a:stretch>
              <a:fillRect/>
            </a:stretch>
          </p:blipFill>
          <p:spPr bwMode="auto">
            <a:xfrm>
              <a:off x="2872093" y="28"/>
              <a:ext cx="691819" cy="694977"/>
            </a:xfrm>
            <a:prstGeom prst="rect">
              <a:avLst/>
            </a:prstGeom>
            <a:noFill/>
            <a:ln w="9525">
              <a:noFill/>
              <a:miter lim="800000"/>
              <a:headEnd/>
              <a:tailEnd/>
            </a:ln>
          </p:spPr>
        </p:pic>
        <p:pic>
          <p:nvPicPr>
            <p:cNvPr id="46" name="Imagem 9"/>
            <p:cNvPicPr>
              <a:picLocks noChangeAspect="1"/>
            </p:cNvPicPr>
            <p:nvPr/>
          </p:nvPicPr>
          <p:blipFill>
            <a:blip r:embed="rId12" cstate="print">
              <a:duotone>
                <a:schemeClr val="bg2">
                  <a:shade val="45000"/>
                  <a:satMod val="135000"/>
                </a:schemeClr>
                <a:prstClr val="white"/>
              </a:duotone>
            </a:blip>
            <a:srcRect l="58644" t="63542" b="8216"/>
            <a:stretch>
              <a:fillRect/>
            </a:stretch>
          </p:blipFill>
          <p:spPr bwMode="auto">
            <a:xfrm>
              <a:off x="3628285" y="2"/>
              <a:ext cx="1604223" cy="697261"/>
            </a:xfrm>
            <a:prstGeom prst="rect">
              <a:avLst/>
            </a:prstGeom>
            <a:noFill/>
            <a:ln w="9525">
              <a:noFill/>
              <a:miter lim="800000"/>
              <a:headEnd/>
              <a:tailEnd/>
            </a:ln>
          </p:spPr>
        </p:pic>
        <p:pic>
          <p:nvPicPr>
            <p:cNvPr id="47" name="Imagem 46"/>
            <p:cNvPicPr>
              <a:picLocks noChangeAspect="1"/>
            </p:cNvPicPr>
            <p:nvPr/>
          </p:nvPicPr>
          <p:blipFill>
            <a:blip r:embed="rId13" cstate="print">
              <a:duotone>
                <a:schemeClr val="bg2">
                  <a:shade val="45000"/>
                  <a:satMod val="135000"/>
                </a:schemeClr>
                <a:prstClr val="white"/>
              </a:duotone>
            </a:blip>
            <a:srcRect b="50073"/>
            <a:stretch>
              <a:fillRect/>
            </a:stretch>
          </p:blipFill>
          <p:spPr bwMode="auto">
            <a:xfrm>
              <a:off x="6564813" y="0"/>
              <a:ext cx="1156838" cy="676340"/>
            </a:xfrm>
            <a:prstGeom prst="rect">
              <a:avLst/>
            </a:prstGeom>
            <a:noFill/>
            <a:ln w="9525">
              <a:noFill/>
              <a:miter lim="800000"/>
              <a:headEnd/>
              <a:tailEnd/>
            </a:ln>
          </p:spPr>
        </p:pic>
        <p:pic>
          <p:nvPicPr>
            <p:cNvPr id="48" name="Imagem 47" descr="C:\Documents and Settings\Igor\Ambiente de trabalho\DSC00554.JPG"/>
            <p:cNvPicPr>
              <a:picLocks noChangeAspect="1"/>
            </p:cNvPicPr>
            <p:nvPr/>
          </p:nvPicPr>
          <p:blipFill>
            <a:blip r:embed="rId14" cstate="print">
              <a:duotone>
                <a:schemeClr val="bg2">
                  <a:shade val="45000"/>
                  <a:satMod val="135000"/>
                </a:schemeClr>
                <a:prstClr val="white"/>
              </a:duotone>
            </a:blip>
            <a:stretch>
              <a:fillRect/>
            </a:stretch>
          </p:blipFill>
          <p:spPr bwMode="auto">
            <a:xfrm>
              <a:off x="5276854" y="0"/>
              <a:ext cx="242067" cy="691619"/>
            </a:xfrm>
            <a:prstGeom prst="rect">
              <a:avLst/>
            </a:prstGeom>
            <a:noFill/>
            <a:ln w="9525">
              <a:noFill/>
              <a:miter lim="800000"/>
              <a:headEnd/>
              <a:tailEnd/>
            </a:ln>
          </p:spPr>
        </p:pic>
        <p:pic>
          <p:nvPicPr>
            <p:cNvPr id="49" name="Picture 17"/>
            <p:cNvPicPr>
              <a:picLocks noChangeAspect="1"/>
            </p:cNvPicPr>
            <p:nvPr/>
          </p:nvPicPr>
          <p:blipFill>
            <a:blip r:embed="rId3" cstate="print">
              <a:duotone>
                <a:schemeClr val="bg2">
                  <a:shade val="45000"/>
                  <a:satMod val="135000"/>
                </a:schemeClr>
                <a:prstClr val="white"/>
              </a:duotone>
            </a:blip>
            <a:srcRect l="46057" t="4385" r="13199" b="51061"/>
            <a:stretch>
              <a:fillRect/>
            </a:stretch>
          </p:blipFill>
          <p:spPr bwMode="auto">
            <a:xfrm>
              <a:off x="5607105" y="0"/>
              <a:ext cx="837103" cy="695933"/>
            </a:xfrm>
            <a:prstGeom prst="rect">
              <a:avLst/>
            </a:prstGeom>
            <a:noFill/>
            <a:ln w="9525">
              <a:noFill/>
              <a:miter lim="800000"/>
              <a:headEnd/>
              <a:tailEnd/>
            </a:ln>
          </p:spPr>
        </p:pic>
      </p:grpSp>
      <p:sp>
        <p:nvSpPr>
          <p:cNvPr id="20" name="Rectangle 2"/>
          <p:cNvSpPr txBox="1">
            <a:spLocks noChangeArrowheads="1"/>
          </p:cNvSpPr>
          <p:nvPr/>
        </p:nvSpPr>
        <p:spPr>
          <a:xfrm>
            <a:off x="0" y="364194"/>
            <a:ext cx="9144000" cy="931862"/>
          </a:xfrm>
          <a:prstGeom prst="rect">
            <a:avLst/>
          </a:prstGeom>
        </p:spPr>
        <p:txBody>
          <a:bodyPr vert="horz" lIns="91440" tIns="45720" rIns="91440" bIns="45720" rtlCol="0" anchor="ctr">
            <a:normAutofit/>
          </a:bodyPr>
          <a:lstStyle/>
          <a:p>
            <a:pPr algn="r">
              <a:spcBef>
                <a:spcPct val="0"/>
              </a:spcBef>
              <a:defRPr/>
            </a:pPr>
            <a:r>
              <a:rPr lang="pt-PT" b="1" dirty="0" smtClean="0">
                <a:ln w="1905"/>
                <a:solidFill>
                  <a:schemeClr val="accent5">
                    <a:lumMod val="75000"/>
                  </a:schemeClr>
                </a:solidFill>
                <a:effectLst>
                  <a:innerShdw blurRad="69850" dist="43180" dir="5400000">
                    <a:srgbClr val="000000">
                      <a:alpha val="65000"/>
                    </a:srgbClr>
                  </a:innerShdw>
                </a:effectLst>
                <a:latin typeface="Times New Roman" pitchFamily="18" charset="0"/>
              </a:rPr>
              <a:t>Sistema Inspecção de embalagens plásticas</a:t>
            </a:r>
            <a:endParaRPr lang="pt-PT" b="1" dirty="0">
              <a:ln w="1905"/>
              <a:solidFill>
                <a:schemeClr val="accent5">
                  <a:lumMod val="75000"/>
                </a:schemeClr>
              </a:solidFill>
              <a:effectLst>
                <a:innerShdw blurRad="69850" dist="43180" dir="5400000">
                  <a:srgbClr val="000000">
                    <a:alpha val="65000"/>
                  </a:srgbClr>
                </a:innerShdw>
              </a:effectLst>
              <a:latin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o Número do Diapositivo 4"/>
          <p:cNvSpPr>
            <a:spLocks noGrp="1"/>
          </p:cNvSpPr>
          <p:nvPr>
            <p:ph type="sldNum" sz="quarter" idx="12"/>
          </p:nvPr>
        </p:nvSpPr>
        <p:spPr/>
        <p:txBody>
          <a:bodyPr/>
          <a:lstStyle/>
          <a:p>
            <a:fld id="{85750671-68AF-40F8-879B-717E4DD521B3}" type="slidenum">
              <a:rPr lang="pt-PT" smtClean="0"/>
              <a:pPr/>
              <a:t>13</a:t>
            </a:fld>
            <a:endParaRPr lang="pt-PT" dirty="0"/>
          </a:p>
        </p:txBody>
      </p:sp>
      <p:sp>
        <p:nvSpPr>
          <p:cNvPr id="20" name="Rectangle 3"/>
          <p:cNvSpPr txBox="1">
            <a:spLocks noChangeArrowheads="1"/>
          </p:cNvSpPr>
          <p:nvPr/>
        </p:nvSpPr>
        <p:spPr>
          <a:xfrm>
            <a:off x="0" y="1089844"/>
            <a:ext cx="9144000" cy="5256584"/>
          </a:xfrm>
          <a:prstGeom prst="rect">
            <a:avLst/>
          </a:prstGeom>
        </p:spPr>
        <p:txBody>
          <a:bodyPr vert="horz" lIns="91440" tIns="45720" rIns="91440" bIns="45720" rtlCol="0">
            <a:noAutofit/>
          </a:bodyPr>
          <a:lstStyle/>
          <a:p>
            <a:pPr marL="342900" lvl="0" indent="-342900">
              <a:lnSpc>
                <a:spcPct val="105000"/>
              </a:lnSpc>
              <a:spcBef>
                <a:spcPct val="20000"/>
              </a:spcBef>
              <a:defRPr/>
            </a:pPr>
            <a:r>
              <a:rPr lang="pt-PT" sz="2200" b="1" dirty="0" smtClean="0">
                <a:solidFill>
                  <a:srgbClr val="CD6209"/>
                </a:solidFill>
                <a:latin typeface="Gill Sans MT" pitchFamily="34" charset="0"/>
              </a:rPr>
              <a:t>Selecção de equipamento influenciada por:</a:t>
            </a:r>
          </a:p>
          <a:p>
            <a:pPr marL="457200" lvl="0" indent="-457200">
              <a:lnSpc>
                <a:spcPct val="105000"/>
              </a:lnSpc>
              <a:spcBef>
                <a:spcPct val="20000"/>
              </a:spcBef>
              <a:defRPr/>
            </a:pPr>
            <a:endParaRPr lang="pt-PT" sz="2200" dirty="0" smtClean="0">
              <a:solidFill>
                <a:prstClr val="black"/>
              </a:solidFill>
              <a:latin typeface="Gill Sans MT" pitchFamily="34" charset="0"/>
            </a:endParaRPr>
          </a:p>
          <a:p>
            <a:pPr marL="457200" lvl="0" indent="-457200">
              <a:lnSpc>
                <a:spcPct val="105000"/>
              </a:lnSpc>
              <a:spcBef>
                <a:spcPct val="20000"/>
              </a:spcBef>
              <a:defRPr/>
            </a:pPr>
            <a:r>
              <a:rPr lang="pt-PT" sz="2200" dirty="0" smtClean="0">
                <a:solidFill>
                  <a:prstClr val="black"/>
                </a:solidFill>
                <a:latin typeface="Gill Sans MT" pitchFamily="34" charset="0"/>
              </a:rPr>
              <a:t>	</a:t>
            </a:r>
          </a:p>
          <a:p>
            <a:pPr marL="342900" marR="0" lvl="0" indent="-342900" algn="l" defTabSz="914400" rtl="0" eaLnBrk="1" fontAlgn="auto" latinLnBrk="0" hangingPunct="1">
              <a:lnSpc>
                <a:spcPct val="105000"/>
              </a:lnSpc>
              <a:spcBef>
                <a:spcPct val="20000"/>
              </a:spcBef>
              <a:spcAft>
                <a:spcPts val="0"/>
              </a:spcAft>
              <a:buClrTx/>
              <a:buSzTx/>
              <a:buFont typeface="Arial" pitchFamily="34" charset="0"/>
              <a:buChar char="•"/>
              <a:tabLst/>
              <a:defRPr/>
            </a:pPr>
            <a:endParaRPr lang="pt-PT" sz="2200" dirty="0" smtClean="0">
              <a:latin typeface="Gill Sans MT" pitchFamily="34" charset="0"/>
            </a:endParaRPr>
          </a:p>
          <a:p>
            <a:pPr marL="342900" lvl="0" indent="-342900">
              <a:lnSpc>
                <a:spcPct val="105000"/>
              </a:lnSpc>
              <a:spcBef>
                <a:spcPct val="20000"/>
              </a:spcBef>
              <a:defRPr/>
            </a:pPr>
            <a:endParaRPr kumimoji="0" lang="pt-PT" sz="2200" b="0" i="0" u="none" strike="noStrike" kern="1200" cap="none" spc="0" normalizeH="0" baseline="0" noProof="0" dirty="0" smtClean="0">
              <a:ln>
                <a:noFill/>
              </a:ln>
              <a:solidFill>
                <a:schemeClr val="tx1"/>
              </a:solidFill>
              <a:effectLst/>
              <a:uLnTx/>
              <a:uFillTx/>
              <a:latin typeface="Gill Sans MT" pitchFamily="34" charset="0"/>
            </a:endParaRPr>
          </a:p>
        </p:txBody>
      </p:sp>
      <p:graphicFrame>
        <p:nvGraphicFramePr>
          <p:cNvPr id="36" name="Tabela 35"/>
          <p:cNvGraphicFramePr>
            <a:graphicFrameLocks noGrp="1"/>
          </p:cNvGraphicFramePr>
          <p:nvPr/>
        </p:nvGraphicFramePr>
        <p:xfrm>
          <a:off x="5652120" y="1768192"/>
          <a:ext cx="2952328" cy="3749040"/>
        </p:xfrm>
        <a:graphic>
          <a:graphicData uri="http://schemas.openxmlformats.org/drawingml/2006/table">
            <a:tbl>
              <a:tblPr firstRow="1" bandRow="1">
                <a:tableStyleId>{93296810-A885-4BE3-A3E7-6D5BEEA58F35}</a:tableStyleId>
              </a:tblPr>
              <a:tblGrid>
                <a:gridCol w="2952328"/>
              </a:tblGrid>
              <a:tr h="216024">
                <a:tc>
                  <a:txBody>
                    <a:bodyPr/>
                    <a:lstStyle/>
                    <a:p>
                      <a:r>
                        <a:rPr lang="pt-PT" sz="1700" dirty="0" smtClean="0"/>
                        <a:t>Equipamento necessário</a:t>
                      </a:r>
                      <a:endParaRPr lang="pt-PT" sz="1700" dirty="0"/>
                    </a:p>
                  </a:txBody>
                  <a:tcPr/>
                </a:tc>
              </a:tr>
              <a:tr h="312839">
                <a:tc>
                  <a:txBody>
                    <a:bodyPr/>
                    <a:lstStyle/>
                    <a:p>
                      <a:pPr marL="457200" marR="0" lvl="0" indent="-45720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pt-PT" sz="1300" b="1" u="none" strike="noStrike" kern="1200" cap="none" spc="0" normalizeH="0" baseline="0" noProof="0" dirty="0" smtClean="0">
                          <a:ln>
                            <a:noFill/>
                          </a:ln>
                          <a:effectLst/>
                          <a:uLnTx/>
                          <a:uFillTx/>
                        </a:rPr>
                        <a:t>5 Câmaras Genie M1400(1340x1024)</a:t>
                      </a:r>
                      <a:endParaRPr kumimoji="0" lang="pt-PT" sz="1300" b="1" i="0" u="none" strike="noStrike" kern="1200" cap="none" spc="0" normalizeH="0" baseline="0" noProof="0" dirty="0" smtClean="0">
                        <a:ln>
                          <a:noFill/>
                        </a:ln>
                        <a:solidFill>
                          <a:prstClr val="black"/>
                        </a:solidFill>
                        <a:effectLst/>
                        <a:uLnTx/>
                        <a:uFillTx/>
                        <a:latin typeface="Gill Sans MT" pitchFamily="34" charset="0"/>
                        <a:ea typeface="+mn-ea"/>
                        <a:cs typeface="+mn-cs"/>
                      </a:endParaRPr>
                    </a:p>
                  </a:txBody>
                  <a:tcPr/>
                </a:tc>
              </a:tr>
              <a:tr h="312839">
                <a:tc>
                  <a:txBody>
                    <a:bodyPr/>
                    <a:lstStyle/>
                    <a:p>
                      <a:pPr marL="457200" marR="0" lvl="0" indent="-45720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pt-PT" sz="1300" b="1" u="none" strike="noStrike" kern="1200" cap="none" spc="0" normalizeH="0" baseline="0" noProof="0" dirty="0" smtClean="0">
                          <a:ln>
                            <a:noFill/>
                          </a:ln>
                          <a:effectLst/>
                          <a:uLnTx/>
                          <a:uFillTx/>
                        </a:rPr>
                        <a:t>Ópticas de 25mm</a:t>
                      </a:r>
                      <a:endParaRPr kumimoji="0" lang="pt-PT" sz="1300" b="1" i="0" u="none" strike="noStrike" kern="1200" cap="none" spc="0" normalizeH="0" baseline="0" noProof="0" dirty="0" smtClean="0">
                        <a:ln>
                          <a:noFill/>
                        </a:ln>
                        <a:solidFill>
                          <a:prstClr val="black"/>
                        </a:solidFill>
                        <a:effectLst/>
                        <a:uLnTx/>
                        <a:uFillTx/>
                        <a:latin typeface="Gill Sans MT" pitchFamily="34" charset="0"/>
                        <a:ea typeface="+mn-ea"/>
                        <a:cs typeface="+mn-cs"/>
                      </a:endParaRPr>
                    </a:p>
                  </a:txBody>
                  <a:tcPr/>
                </a:tc>
              </a:tr>
              <a:tr h="254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pt-PT" sz="1300" b="1" u="none" strike="noStrike" kern="1200" cap="none" spc="0" normalizeH="0" baseline="0" noProof="0" dirty="0" smtClean="0">
                          <a:ln>
                            <a:noFill/>
                          </a:ln>
                          <a:effectLst/>
                          <a:uLnTx/>
                          <a:uFillTx/>
                        </a:rPr>
                        <a:t>Unidade de processamento VA61</a:t>
                      </a:r>
                      <a:endParaRPr lang="pt-PT" sz="1300" b="1" dirty="0"/>
                    </a:p>
                  </a:txBody>
                  <a:tcPr/>
                </a:tc>
              </a:tr>
              <a:tr h="312839">
                <a:tc>
                  <a:txBody>
                    <a:bodyPr/>
                    <a:lstStyle/>
                    <a:p>
                      <a:pPr marL="457200" marR="0" lvl="0" indent="-45720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pt-PT" sz="1300" b="1" u="none" strike="noStrike" kern="1200" cap="none" spc="0" normalizeH="0" baseline="0" noProof="0" dirty="0" smtClean="0">
                          <a:ln>
                            <a:noFill/>
                          </a:ln>
                          <a:effectLst/>
                          <a:uLnTx/>
                          <a:uFillTx/>
                        </a:rPr>
                        <a:t>8 Barras de leds difusoras</a:t>
                      </a:r>
                      <a:endParaRPr kumimoji="0" lang="pt-PT" sz="1300" b="1" i="0" u="none" strike="noStrike" kern="1200" cap="none" spc="0" normalizeH="0" baseline="0" noProof="0" dirty="0" smtClean="0">
                        <a:ln>
                          <a:noFill/>
                        </a:ln>
                        <a:solidFill>
                          <a:prstClr val="black"/>
                        </a:solidFill>
                        <a:effectLst/>
                        <a:uLnTx/>
                        <a:uFillTx/>
                        <a:latin typeface="Gill Sans MT" pitchFamily="34" charset="0"/>
                        <a:ea typeface="+mn-ea"/>
                        <a:cs typeface="+mn-cs"/>
                      </a:endParaRPr>
                    </a:p>
                  </a:txBody>
                  <a:tcPr/>
                </a:tc>
              </a:tr>
              <a:tr h="312839">
                <a:tc>
                  <a:txBody>
                    <a:bodyPr/>
                    <a:lstStyle/>
                    <a:p>
                      <a:pPr marL="457200" marR="0" lvl="0" indent="-45720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pt-PT" sz="1300" b="1" u="none" strike="noStrike" kern="1200" cap="none" spc="0" normalizeH="0" baseline="0" noProof="0" dirty="0" smtClean="0">
                          <a:ln>
                            <a:noFill/>
                          </a:ln>
                          <a:effectLst/>
                          <a:uLnTx/>
                          <a:uFillTx/>
                        </a:rPr>
                        <a:t>1 iluminação tipo Domo</a:t>
                      </a:r>
                      <a:endParaRPr kumimoji="0" lang="pt-PT" sz="1300" b="1" i="0" u="none" strike="noStrike" kern="1200" cap="none" spc="0" normalizeH="0" baseline="0" noProof="0" dirty="0" smtClean="0">
                        <a:ln>
                          <a:noFill/>
                        </a:ln>
                        <a:solidFill>
                          <a:prstClr val="black"/>
                        </a:solidFill>
                        <a:effectLst/>
                        <a:uLnTx/>
                        <a:uFillTx/>
                        <a:latin typeface="Gill Sans MT" pitchFamily="34" charset="0"/>
                        <a:ea typeface="+mn-ea"/>
                        <a:cs typeface="+mn-cs"/>
                      </a:endParaRPr>
                    </a:p>
                  </a:txBody>
                  <a:tcPr/>
                </a:tc>
              </a:tr>
              <a:tr h="312839">
                <a:tc>
                  <a:txBody>
                    <a:bodyPr/>
                    <a:lstStyle/>
                    <a:p>
                      <a:pPr marL="457200" marR="0" lvl="0" indent="-45720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pt-PT" sz="1300" b="1" u="none" strike="noStrike" kern="1200" cap="none" spc="0" normalizeH="0" baseline="0" noProof="0" dirty="0" smtClean="0">
                          <a:ln>
                            <a:noFill/>
                          </a:ln>
                          <a:effectLst/>
                          <a:uLnTx/>
                          <a:uFillTx/>
                        </a:rPr>
                        <a:t>4 Sensores fotoeléctricos</a:t>
                      </a:r>
                      <a:endParaRPr kumimoji="0" lang="pt-PT" sz="1300" b="1" i="0" u="none" strike="noStrike" kern="1200" cap="none" spc="0" normalizeH="0" baseline="0" noProof="0" dirty="0" smtClean="0">
                        <a:ln>
                          <a:noFill/>
                        </a:ln>
                        <a:solidFill>
                          <a:prstClr val="black"/>
                        </a:solidFill>
                        <a:effectLst/>
                        <a:uLnTx/>
                        <a:uFillTx/>
                        <a:latin typeface="Gill Sans MT" pitchFamily="34" charset="0"/>
                        <a:ea typeface="+mn-ea"/>
                        <a:cs typeface="+mn-cs"/>
                      </a:endParaRPr>
                    </a:p>
                  </a:txBody>
                  <a:tcPr/>
                </a:tc>
              </a:tr>
              <a:tr h="312839">
                <a:tc>
                  <a:txBody>
                    <a:bodyPr/>
                    <a:lstStyle/>
                    <a:p>
                      <a:pPr marL="457200" marR="0" lvl="0" indent="-45720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pt-PT" sz="1300" b="1" u="none" strike="noStrike" kern="1200" cap="none" spc="0" normalizeH="0" baseline="0" noProof="0" dirty="0" smtClean="0">
                          <a:ln>
                            <a:noFill/>
                          </a:ln>
                          <a:effectLst/>
                          <a:uLnTx/>
                          <a:uFillTx/>
                        </a:rPr>
                        <a:t>2 electro-válvulas</a:t>
                      </a:r>
                      <a:endParaRPr kumimoji="0" lang="pt-PT" sz="1300" b="1" i="0" u="none" strike="noStrike" kern="1200" cap="none" spc="0" normalizeH="0" baseline="0" noProof="0" dirty="0" smtClean="0">
                        <a:ln>
                          <a:noFill/>
                        </a:ln>
                        <a:solidFill>
                          <a:prstClr val="black"/>
                        </a:solidFill>
                        <a:effectLst/>
                        <a:uLnTx/>
                        <a:uFillTx/>
                        <a:latin typeface="Gill Sans MT" pitchFamily="34" charset="0"/>
                        <a:ea typeface="+mn-ea"/>
                        <a:cs typeface="+mn-cs"/>
                      </a:endParaRPr>
                    </a:p>
                  </a:txBody>
                  <a:tcPr/>
                </a:tc>
              </a:tr>
              <a:tr h="312839">
                <a:tc>
                  <a:txBody>
                    <a:bodyPr/>
                    <a:lstStyle/>
                    <a:p>
                      <a:pPr marL="457200" marR="0" lvl="0" indent="-45720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pt-PT" sz="1300" b="1" u="none" strike="noStrike" kern="1200" cap="none" spc="0" normalizeH="0" baseline="0" noProof="0" dirty="0" smtClean="0">
                          <a:ln>
                            <a:noFill/>
                          </a:ln>
                          <a:effectLst/>
                          <a:uLnTx/>
                          <a:uFillTx/>
                        </a:rPr>
                        <a:t>2 actuadores pneumáticos </a:t>
                      </a:r>
                      <a:endParaRPr kumimoji="0" lang="pt-PT" sz="1300" b="1" i="0" u="none" strike="noStrike" kern="1200" cap="none" spc="0" normalizeH="0" baseline="0" noProof="0" dirty="0" smtClean="0">
                        <a:ln>
                          <a:noFill/>
                        </a:ln>
                        <a:solidFill>
                          <a:prstClr val="black"/>
                        </a:solidFill>
                        <a:effectLst/>
                        <a:uLnTx/>
                        <a:uFillTx/>
                        <a:latin typeface="Gill Sans MT" pitchFamily="34" charset="0"/>
                        <a:ea typeface="+mn-ea"/>
                        <a:cs typeface="+mn-cs"/>
                      </a:endParaRPr>
                    </a:p>
                  </a:txBody>
                  <a:tcPr/>
                </a:tc>
              </a:tr>
              <a:tr h="339926">
                <a:tc>
                  <a:txBody>
                    <a:bodyPr/>
                    <a:lstStyle/>
                    <a:p>
                      <a:pPr marL="457200" marR="0" lvl="0" indent="-45720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pt-PT" sz="1300" b="1" i="0" u="none" strike="noStrike" kern="1200" cap="none" spc="0" normalizeH="0" baseline="0" noProof="0" dirty="0" smtClean="0">
                          <a:ln>
                            <a:noFill/>
                          </a:ln>
                          <a:solidFill>
                            <a:prstClr val="black"/>
                          </a:solidFill>
                          <a:effectLst/>
                          <a:uLnTx/>
                          <a:uFillTx/>
                          <a:latin typeface="Gill Sans MT" pitchFamily="34" charset="0"/>
                          <a:ea typeface="+mn-ea"/>
                          <a:cs typeface="+mn-cs"/>
                        </a:rPr>
                        <a:t>Cabine de inspecção</a:t>
                      </a:r>
                    </a:p>
                  </a:txBody>
                  <a:tcPr/>
                </a:tc>
              </a:tr>
            </a:tbl>
          </a:graphicData>
        </a:graphic>
      </p:graphicFrame>
      <p:sp>
        <p:nvSpPr>
          <p:cNvPr id="37" name="Rectangle 3"/>
          <p:cNvSpPr txBox="1">
            <a:spLocks noChangeArrowheads="1"/>
          </p:cNvSpPr>
          <p:nvPr/>
        </p:nvSpPr>
        <p:spPr>
          <a:xfrm>
            <a:off x="751384" y="1196752"/>
            <a:ext cx="4612704" cy="4175720"/>
          </a:xfrm>
          <a:prstGeom prst="rect">
            <a:avLst/>
          </a:prstGeom>
        </p:spPr>
        <p:txBody>
          <a:bodyPr vert="horz" lIns="91440" tIns="45720" rIns="91440" bIns="45720" rtlCol="0">
            <a:noAutofit/>
          </a:bodyPr>
          <a:lstStyle/>
          <a:p>
            <a:pPr marL="457200" indent="-457200">
              <a:lnSpc>
                <a:spcPct val="150000"/>
              </a:lnSpc>
              <a:spcBef>
                <a:spcPct val="20000"/>
              </a:spcBef>
              <a:buFont typeface="Arial" pitchFamily="34" charset="0"/>
              <a:buChar char="•"/>
              <a:defRPr/>
            </a:pPr>
            <a:endParaRPr lang="pt-PT" sz="1700" dirty="0" smtClean="0">
              <a:solidFill>
                <a:prstClr val="black"/>
              </a:solidFill>
              <a:latin typeface="Gill Sans MT" pitchFamily="34" charset="0"/>
            </a:endParaRPr>
          </a:p>
          <a:p>
            <a:pPr marL="457200" indent="-457200">
              <a:lnSpc>
                <a:spcPct val="150000"/>
              </a:lnSpc>
              <a:spcBef>
                <a:spcPct val="20000"/>
              </a:spcBef>
              <a:buFont typeface="Arial" pitchFamily="34" charset="0"/>
              <a:buChar char="•"/>
              <a:defRPr/>
            </a:pPr>
            <a:r>
              <a:rPr lang="pt-PT" sz="1700" dirty="0" smtClean="0">
                <a:solidFill>
                  <a:prstClr val="black"/>
                </a:solidFill>
                <a:latin typeface="Gill Sans MT" pitchFamily="34" charset="0"/>
              </a:rPr>
              <a:t>Características da embalagem e da produção</a:t>
            </a:r>
          </a:p>
          <a:p>
            <a:pPr marL="457200" indent="-457200">
              <a:lnSpc>
                <a:spcPct val="150000"/>
              </a:lnSpc>
              <a:spcBef>
                <a:spcPct val="20000"/>
              </a:spcBef>
              <a:buFont typeface="Arial" pitchFamily="34" charset="0"/>
              <a:buChar char="•"/>
              <a:defRPr/>
            </a:pPr>
            <a:r>
              <a:rPr lang="pt-PT" sz="1700" dirty="0" smtClean="0">
                <a:solidFill>
                  <a:prstClr val="black"/>
                </a:solidFill>
                <a:latin typeface="Gill Sans MT" pitchFamily="34" charset="0"/>
              </a:rPr>
              <a:t>Ensaios laboratoriais preliminares</a:t>
            </a:r>
          </a:p>
          <a:p>
            <a:pPr marL="457200" indent="-457200">
              <a:lnSpc>
                <a:spcPct val="150000"/>
              </a:lnSpc>
              <a:spcBef>
                <a:spcPct val="20000"/>
              </a:spcBef>
              <a:buFont typeface="Arial" pitchFamily="34" charset="0"/>
              <a:buChar char="•"/>
              <a:defRPr/>
            </a:pPr>
            <a:r>
              <a:rPr lang="pt-PT" sz="1700" dirty="0" smtClean="0">
                <a:solidFill>
                  <a:prstClr val="black"/>
                </a:solidFill>
                <a:latin typeface="Gill Sans MT" pitchFamily="34" charset="0"/>
              </a:rPr>
              <a:t>Necessidade de condições de iluminação constantes</a:t>
            </a:r>
          </a:p>
          <a:p>
            <a:pPr marL="457200" indent="-457200">
              <a:lnSpc>
                <a:spcPct val="150000"/>
              </a:lnSpc>
              <a:spcBef>
                <a:spcPct val="20000"/>
              </a:spcBef>
              <a:buFont typeface="Arial" pitchFamily="34" charset="0"/>
              <a:buChar char="•"/>
              <a:defRPr/>
            </a:pPr>
            <a:r>
              <a:rPr lang="pt-PT" sz="1700" dirty="0" smtClean="0">
                <a:solidFill>
                  <a:prstClr val="black"/>
                </a:solidFill>
                <a:latin typeface="Gill Sans MT" pitchFamily="34" charset="0"/>
              </a:rPr>
              <a:t>Não interferência na linha de produção</a:t>
            </a:r>
          </a:p>
          <a:p>
            <a:pPr marL="457200" indent="-457200">
              <a:lnSpc>
                <a:spcPct val="105000"/>
              </a:lnSpc>
              <a:spcBef>
                <a:spcPct val="20000"/>
              </a:spcBef>
              <a:buFont typeface="Arial" pitchFamily="34" charset="0"/>
              <a:buChar char="•"/>
              <a:defRPr/>
            </a:pPr>
            <a:endParaRPr lang="pt-PT" sz="1700" dirty="0" smtClean="0">
              <a:solidFill>
                <a:prstClr val="black"/>
              </a:solidFill>
              <a:latin typeface="Gill Sans MT" pitchFamily="34" charset="0"/>
            </a:endParaRPr>
          </a:p>
          <a:p>
            <a:pPr marL="457200" lvl="0" indent="-457200">
              <a:lnSpc>
                <a:spcPct val="105000"/>
              </a:lnSpc>
              <a:spcBef>
                <a:spcPct val="20000"/>
              </a:spcBef>
              <a:defRPr/>
            </a:pPr>
            <a:endParaRPr lang="pt-PT" sz="1700" dirty="0" smtClean="0">
              <a:solidFill>
                <a:prstClr val="black"/>
              </a:solidFill>
              <a:latin typeface="Gill Sans MT" pitchFamily="34" charset="0"/>
            </a:endParaRPr>
          </a:p>
          <a:p>
            <a:pPr marL="457200" lvl="0" indent="-457200">
              <a:lnSpc>
                <a:spcPct val="105000"/>
              </a:lnSpc>
              <a:spcBef>
                <a:spcPct val="20000"/>
              </a:spcBef>
              <a:defRPr/>
            </a:pPr>
            <a:r>
              <a:rPr lang="pt-PT" sz="1700" dirty="0" smtClean="0">
                <a:solidFill>
                  <a:prstClr val="black"/>
                </a:solidFill>
                <a:latin typeface="Gill Sans MT" pitchFamily="34" charset="0"/>
              </a:rPr>
              <a:t>	</a:t>
            </a:r>
          </a:p>
          <a:p>
            <a:pPr marL="342900" marR="0" lvl="0" indent="-342900" defTabSz="914400" rtl="0" eaLnBrk="1" fontAlgn="auto" latinLnBrk="0" hangingPunct="1">
              <a:lnSpc>
                <a:spcPct val="105000"/>
              </a:lnSpc>
              <a:spcBef>
                <a:spcPct val="20000"/>
              </a:spcBef>
              <a:spcAft>
                <a:spcPts val="0"/>
              </a:spcAft>
              <a:buClrTx/>
              <a:buSzTx/>
              <a:buFont typeface="Arial" pitchFamily="34" charset="0"/>
              <a:buChar char="•"/>
              <a:tabLst/>
              <a:defRPr/>
            </a:pPr>
            <a:endParaRPr lang="pt-PT" sz="1700" dirty="0" smtClean="0">
              <a:latin typeface="Gill Sans MT" pitchFamily="34" charset="0"/>
            </a:endParaRPr>
          </a:p>
          <a:p>
            <a:pPr marL="342900" lvl="0" indent="-342900">
              <a:lnSpc>
                <a:spcPct val="105000"/>
              </a:lnSpc>
              <a:spcBef>
                <a:spcPct val="20000"/>
              </a:spcBef>
              <a:defRPr/>
            </a:pPr>
            <a:endParaRPr kumimoji="0" lang="pt-PT" sz="1700" b="0" i="0" u="none" strike="noStrike" kern="1200" cap="none" spc="0" normalizeH="0" baseline="0" noProof="0" dirty="0" smtClean="0">
              <a:ln>
                <a:noFill/>
              </a:ln>
              <a:solidFill>
                <a:schemeClr val="tx1"/>
              </a:solidFill>
              <a:effectLst/>
              <a:uLnTx/>
              <a:uFillTx/>
              <a:latin typeface="Gill Sans MT" pitchFamily="34" charset="0"/>
            </a:endParaRPr>
          </a:p>
        </p:txBody>
      </p:sp>
      <p:sp>
        <p:nvSpPr>
          <p:cNvPr id="34" name="Marcador de Posição do Rodapé 36"/>
          <p:cNvSpPr>
            <a:spLocks noGrp="1"/>
          </p:cNvSpPr>
          <p:nvPr>
            <p:ph type="ftr" sz="quarter" idx="11"/>
          </p:nvPr>
        </p:nvSpPr>
        <p:spPr>
          <a:xfrm>
            <a:off x="2339752" y="6356350"/>
            <a:ext cx="4392488" cy="365125"/>
          </a:xfrm>
        </p:spPr>
        <p:txBody>
          <a:bodyPr/>
          <a:lstStyle/>
          <a:p>
            <a:r>
              <a:rPr lang="pt-PT" dirty="0" smtClean="0"/>
              <a:t>Controlo de Qualidade de Embalagens usando Visão Industrial</a:t>
            </a:r>
            <a:endParaRPr lang="pt-PT" dirty="0"/>
          </a:p>
        </p:txBody>
      </p:sp>
      <p:grpSp>
        <p:nvGrpSpPr>
          <p:cNvPr id="35" name="Grupo 34"/>
          <p:cNvGrpSpPr>
            <a:grpSpLocks noChangeAspect="1"/>
          </p:cNvGrpSpPr>
          <p:nvPr/>
        </p:nvGrpSpPr>
        <p:grpSpPr>
          <a:xfrm>
            <a:off x="901548" y="6"/>
            <a:ext cx="7054828" cy="680116"/>
            <a:chOff x="0" y="0"/>
            <a:chExt cx="8535780" cy="822886"/>
          </a:xfrm>
        </p:grpSpPr>
        <p:pic>
          <p:nvPicPr>
            <p:cNvPr id="38" name="Imagem 24"/>
            <p:cNvPicPr>
              <a:picLocks noChangeAspect="1"/>
            </p:cNvPicPr>
            <p:nvPr/>
          </p:nvPicPr>
          <p:blipFill>
            <a:blip r:embed="rId3" cstate="print">
              <a:duotone>
                <a:schemeClr val="bg2">
                  <a:shade val="45000"/>
                  <a:satMod val="135000"/>
                </a:schemeClr>
                <a:prstClr val="white"/>
              </a:duotone>
            </a:blip>
            <a:srcRect l="2161" r="53477"/>
            <a:stretch>
              <a:fillRect/>
            </a:stretch>
          </p:blipFill>
          <p:spPr bwMode="auto">
            <a:xfrm>
              <a:off x="7884373" y="2"/>
              <a:ext cx="651407" cy="822884"/>
            </a:xfrm>
            <a:prstGeom prst="rect">
              <a:avLst/>
            </a:prstGeom>
            <a:noFill/>
            <a:ln w="9525">
              <a:noFill/>
              <a:miter lim="800000"/>
              <a:headEnd/>
              <a:tailEnd/>
            </a:ln>
          </p:spPr>
        </p:pic>
        <p:pic>
          <p:nvPicPr>
            <p:cNvPr id="39" name="Imagem 38" descr="C:\Users\Utilizador\Desktop\Nova pasta\DSC00305.JPG"/>
            <p:cNvPicPr>
              <a:picLocks noChangeAspect="1"/>
            </p:cNvPicPr>
            <p:nvPr/>
          </p:nvPicPr>
          <p:blipFill>
            <a:blip r:embed="rId4" cstate="print">
              <a:duotone>
                <a:schemeClr val="bg2">
                  <a:shade val="45000"/>
                  <a:satMod val="135000"/>
                </a:schemeClr>
                <a:prstClr val="white"/>
              </a:duotone>
            </a:blip>
            <a:srcRect/>
            <a:stretch>
              <a:fillRect/>
            </a:stretch>
          </p:blipFill>
          <p:spPr bwMode="auto">
            <a:xfrm>
              <a:off x="0" y="0"/>
              <a:ext cx="1041959" cy="700514"/>
            </a:xfrm>
            <a:prstGeom prst="rect">
              <a:avLst/>
            </a:prstGeom>
            <a:noFill/>
            <a:ln w="9525">
              <a:noFill/>
              <a:miter lim="800000"/>
              <a:headEnd/>
              <a:tailEnd/>
            </a:ln>
          </p:spPr>
        </p:pic>
        <p:pic>
          <p:nvPicPr>
            <p:cNvPr id="40" name="Imagem 513" descr="G:\i\DSC00141.JPG"/>
            <p:cNvPicPr>
              <a:picLocks noChangeAspect="1"/>
            </p:cNvPicPr>
            <p:nvPr/>
          </p:nvPicPr>
          <p:blipFill>
            <a:blip r:embed="rId5" cstate="print">
              <a:duotone>
                <a:schemeClr val="bg2">
                  <a:shade val="45000"/>
                  <a:satMod val="135000"/>
                </a:schemeClr>
                <a:prstClr val="white"/>
              </a:duotone>
            </a:blip>
            <a:srcRect l="14798" t="17427" r="18224" b="18257"/>
            <a:stretch>
              <a:fillRect/>
            </a:stretch>
          </p:blipFill>
          <p:spPr bwMode="auto">
            <a:xfrm>
              <a:off x="1105878" y="0"/>
              <a:ext cx="959648" cy="691960"/>
            </a:xfrm>
            <a:prstGeom prst="rect">
              <a:avLst/>
            </a:prstGeom>
            <a:noFill/>
            <a:ln w="9525">
              <a:noFill/>
              <a:miter lim="800000"/>
              <a:headEnd/>
              <a:tailEnd/>
            </a:ln>
          </p:spPr>
        </p:pic>
        <p:pic>
          <p:nvPicPr>
            <p:cNvPr id="41" name="Imagem 1151"/>
            <p:cNvPicPr>
              <a:picLocks noChangeAspect="1"/>
            </p:cNvPicPr>
            <p:nvPr/>
          </p:nvPicPr>
          <p:blipFill>
            <a:blip r:embed="rId6" cstate="print">
              <a:duotone>
                <a:schemeClr val="bg2">
                  <a:shade val="45000"/>
                  <a:satMod val="135000"/>
                </a:schemeClr>
                <a:prstClr val="white"/>
              </a:duotone>
            </a:blip>
            <a:srcRect l="7339" r="3210"/>
            <a:stretch>
              <a:fillRect/>
            </a:stretch>
          </p:blipFill>
          <p:spPr bwMode="auto">
            <a:xfrm>
              <a:off x="2126267" y="28"/>
              <a:ext cx="681005" cy="694977"/>
            </a:xfrm>
            <a:prstGeom prst="rect">
              <a:avLst/>
            </a:prstGeom>
            <a:noFill/>
            <a:ln w="9525">
              <a:noFill/>
              <a:miter lim="800000"/>
              <a:headEnd/>
              <a:tailEnd/>
            </a:ln>
          </p:spPr>
        </p:pic>
        <p:pic>
          <p:nvPicPr>
            <p:cNvPr id="42" name="Imagem 1146"/>
            <p:cNvPicPr>
              <a:picLocks noChangeAspect="1"/>
            </p:cNvPicPr>
            <p:nvPr/>
          </p:nvPicPr>
          <p:blipFill>
            <a:blip r:embed="rId7" cstate="print">
              <a:duotone>
                <a:schemeClr val="bg2">
                  <a:shade val="45000"/>
                  <a:satMod val="135000"/>
                </a:schemeClr>
                <a:prstClr val="white"/>
              </a:duotone>
            </a:blip>
            <a:srcRect/>
            <a:stretch>
              <a:fillRect/>
            </a:stretch>
          </p:blipFill>
          <p:spPr bwMode="auto">
            <a:xfrm>
              <a:off x="2872093" y="28"/>
              <a:ext cx="691819" cy="694977"/>
            </a:xfrm>
            <a:prstGeom prst="rect">
              <a:avLst/>
            </a:prstGeom>
            <a:noFill/>
            <a:ln w="9525">
              <a:noFill/>
              <a:miter lim="800000"/>
              <a:headEnd/>
              <a:tailEnd/>
            </a:ln>
          </p:spPr>
        </p:pic>
        <p:pic>
          <p:nvPicPr>
            <p:cNvPr id="43" name="Imagem 9"/>
            <p:cNvPicPr>
              <a:picLocks noChangeAspect="1"/>
            </p:cNvPicPr>
            <p:nvPr/>
          </p:nvPicPr>
          <p:blipFill>
            <a:blip r:embed="rId8" cstate="print">
              <a:duotone>
                <a:schemeClr val="bg2">
                  <a:shade val="45000"/>
                  <a:satMod val="135000"/>
                </a:schemeClr>
                <a:prstClr val="white"/>
              </a:duotone>
            </a:blip>
            <a:srcRect l="58644" t="63542" b="8216"/>
            <a:stretch>
              <a:fillRect/>
            </a:stretch>
          </p:blipFill>
          <p:spPr bwMode="auto">
            <a:xfrm>
              <a:off x="3628285" y="2"/>
              <a:ext cx="1604223" cy="697261"/>
            </a:xfrm>
            <a:prstGeom prst="rect">
              <a:avLst/>
            </a:prstGeom>
            <a:noFill/>
            <a:ln w="9525">
              <a:noFill/>
              <a:miter lim="800000"/>
              <a:headEnd/>
              <a:tailEnd/>
            </a:ln>
          </p:spPr>
        </p:pic>
        <p:pic>
          <p:nvPicPr>
            <p:cNvPr id="44" name="Imagem 43"/>
            <p:cNvPicPr>
              <a:picLocks noChangeAspect="1"/>
            </p:cNvPicPr>
            <p:nvPr/>
          </p:nvPicPr>
          <p:blipFill>
            <a:blip r:embed="rId9" cstate="print">
              <a:duotone>
                <a:schemeClr val="bg2">
                  <a:shade val="45000"/>
                  <a:satMod val="135000"/>
                </a:schemeClr>
                <a:prstClr val="white"/>
              </a:duotone>
            </a:blip>
            <a:srcRect b="50073"/>
            <a:stretch>
              <a:fillRect/>
            </a:stretch>
          </p:blipFill>
          <p:spPr bwMode="auto">
            <a:xfrm>
              <a:off x="6564813" y="0"/>
              <a:ext cx="1156838" cy="676340"/>
            </a:xfrm>
            <a:prstGeom prst="rect">
              <a:avLst/>
            </a:prstGeom>
            <a:noFill/>
            <a:ln w="9525">
              <a:noFill/>
              <a:miter lim="800000"/>
              <a:headEnd/>
              <a:tailEnd/>
            </a:ln>
          </p:spPr>
        </p:pic>
        <p:pic>
          <p:nvPicPr>
            <p:cNvPr id="45" name="Imagem 44" descr="C:\Documents and Settings\Igor\Ambiente de trabalho\DSC00554.JPG"/>
            <p:cNvPicPr>
              <a:picLocks noChangeAspect="1"/>
            </p:cNvPicPr>
            <p:nvPr/>
          </p:nvPicPr>
          <p:blipFill>
            <a:blip r:embed="rId10" cstate="print">
              <a:duotone>
                <a:schemeClr val="bg2">
                  <a:shade val="45000"/>
                  <a:satMod val="135000"/>
                </a:schemeClr>
                <a:prstClr val="white"/>
              </a:duotone>
            </a:blip>
            <a:stretch>
              <a:fillRect/>
            </a:stretch>
          </p:blipFill>
          <p:spPr bwMode="auto">
            <a:xfrm>
              <a:off x="5276854" y="0"/>
              <a:ext cx="242067" cy="691619"/>
            </a:xfrm>
            <a:prstGeom prst="rect">
              <a:avLst/>
            </a:prstGeom>
            <a:noFill/>
            <a:ln w="9525">
              <a:noFill/>
              <a:miter lim="800000"/>
              <a:headEnd/>
              <a:tailEnd/>
            </a:ln>
          </p:spPr>
        </p:pic>
        <p:pic>
          <p:nvPicPr>
            <p:cNvPr id="46" name="Picture 17"/>
            <p:cNvPicPr>
              <a:picLocks noChangeAspect="1"/>
            </p:cNvPicPr>
            <p:nvPr/>
          </p:nvPicPr>
          <p:blipFill>
            <a:blip r:embed="rId11" cstate="print">
              <a:duotone>
                <a:schemeClr val="bg2">
                  <a:shade val="45000"/>
                  <a:satMod val="135000"/>
                </a:schemeClr>
                <a:prstClr val="white"/>
              </a:duotone>
            </a:blip>
            <a:srcRect l="46057" t="4385" r="13199" b="51061"/>
            <a:stretch>
              <a:fillRect/>
            </a:stretch>
          </p:blipFill>
          <p:spPr bwMode="auto">
            <a:xfrm>
              <a:off x="5607105" y="0"/>
              <a:ext cx="837103" cy="695933"/>
            </a:xfrm>
            <a:prstGeom prst="rect">
              <a:avLst/>
            </a:prstGeom>
            <a:noFill/>
            <a:ln w="9525">
              <a:noFill/>
              <a:miter lim="800000"/>
              <a:headEnd/>
              <a:tailEnd/>
            </a:ln>
          </p:spPr>
        </p:pic>
      </p:grpSp>
      <p:sp>
        <p:nvSpPr>
          <p:cNvPr id="19" name="Rectangle 2"/>
          <p:cNvSpPr txBox="1">
            <a:spLocks noChangeArrowheads="1"/>
          </p:cNvSpPr>
          <p:nvPr/>
        </p:nvSpPr>
        <p:spPr>
          <a:xfrm>
            <a:off x="0" y="364194"/>
            <a:ext cx="9144000" cy="931862"/>
          </a:xfrm>
          <a:prstGeom prst="rect">
            <a:avLst/>
          </a:prstGeom>
        </p:spPr>
        <p:txBody>
          <a:bodyPr vert="horz" lIns="91440" tIns="45720" rIns="91440" bIns="45720" rtlCol="0" anchor="ctr">
            <a:normAutofit/>
          </a:bodyPr>
          <a:lstStyle/>
          <a:p>
            <a:pPr algn="r">
              <a:spcBef>
                <a:spcPct val="0"/>
              </a:spcBef>
              <a:defRPr/>
            </a:pPr>
            <a:r>
              <a:rPr lang="pt-PT" b="1" dirty="0" smtClean="0">
                <a:ln w="1905"/>
                <a:solidFill>
                  <a:schemeClr val="accent5">
                    <a:lumMod val="75000"/>
                  </a:schemeClr>
                </a:solidFill>
                <a:effectLst>
                  <a:innerShdw blurRad="69850" dist="43180" dir="5400000">
                    <a:srgbClr val="000000">
                      <a:alpha val="65000"/>
                    </a:srgbClr>
                  </a:innerShdw>
                </a:effectLst>
                <a:latin typeface="Times New Roman" pitchFamily="18" charset="0"/>
              </a:rPr>
              <a:t>Sistema Inspecção de embalagens plásticas</a:t>
            </a:r>
            <a:endParaRPr lang="pt-PT" b="1" dirty="0">
              <a:ln w="1905"/>
              <a:solidFill>
                <a:schemeClr val="accent5">
                  <a:lumMod val="75000"/>
                </a:schemeClr>
              </a:solidFill>
              <a:effectLst>
                <a:innerShdw blurRad="69850" dist="43180" dir="5400000">
                  <a:srgbClr val="000000">
                    <a:alpha val="65000"/>
                  </a:srgbClr>
                </a:innerShdw>
              </a:effectLst>
              <a:latin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o Número do Diapositivo 4"/>
          <p:cNvSpPr>
            <a:spLocks noGrp="1"/>
          </p:cNvSpPr>
          <p:nvPr>
            <p:ph type="sldNum" sz="quarter" idx="12"/>
          </p:nvPr>
        </p:nvSpPr>
        <p:spPr/>
        <p:txBody>
          <a:bodyPr/>
          <a:lstStyle/>
          <a:p>
            <a:fld id="{85750671-68AF-40F8-879B-717E4DD521B3}" type="slidenum">
              <a:rPr lang="pt-PT" smtClean="0"/>
              <a:pPr/>
              <a:t>14</a:t>
            </a:fld>
            <a:endParaRPr lang="pt-PT" dirty="0"/>
          </a:p>
        </p:txBody>
      </p:sp>
      <p:sp>
        <p:nvSpPr>
          <p:cNvPr id="20" name="Rectangle 3"/>
          <p:cNvSpPr txBox="1">
            <a:spLocks noChangeArrowheads="1"/>
          </p:cNvSpPr>
          <p:nvPr/>
        </p:nvSpPr>
        <p:spPr>
          <a:xfrm>
            <a:off x="12992" y="1074245"/>
            <a:ext cx="9131008" cy="3992563"/>
          </a:xfrm>
          <a:prstGeom prst="rect">
            <a:avLst/>
          </a:prstGeom>
        </p:spPr>
        <p:txBody>
          <a:bodyPr vert="horz" lIns="91440" tIns="45720" rIns="91440" bIns="45720" rtlCol="0">
            <a:normAutofit/>
          </a:bodyPr>
          <a:lstStyle/>
          <a:p>
            <a:pPr marL="457200" indent="-457200" algn="ctr">
              <a:lnSpc>
                <a:spcPct val="105000"/>
              </a:lnSpc>
              <a:spcBef>
                <a:spcPct val="20000"/>
              </a:spcBef>
              <a:defRPr/>
            </a:pPr>
            <a:r>
              <a:rPr lang="pt-PT" sz="2200" b="1" dirty="0" smtClean="0">
                <a:solidFill>
                  <a:srgbClr val="CD6209"/>
                </a:solidFill>
                <a:latin typeface="Gill Sans MT" pitchFamily="34" charset="0"/>
              </a:rPr>
              <a:t>Concepção</a:t>
            </a:r>
            <a:r>
              <a:rPr lang="pt-PT" sz="2000" b="1" dirty="0" smtClean="0">
                <a:solidFill>
                  <a:srgbClr val="CD6209"/>
                </a:solidFill>
                <a:latin typeface="Gill Sans MT" pitchFamily="34" charset="0"/>
              </a:rPr>
              <a:t> de cabine de inspecção: </a:t>
            </a:r>
            <a:r>
              <a:rPr lang="pt-PT" sz="2000" b="1" dirty="0" smtClean="0">
                <a:solidFill>
                  <a:prstClr val="black"/>
                </a:solidFill>
                <a:latin typeface="Gill Sans MT" pitchFamily="34" charset="0"/>
              </a:rPr>
              <a:t> </a:t>
            </a:r>
          </a:p>
          <a:p>
            <a:pPr marL="457200" indent="-457200">
              <a:lnSpc>
                <a:spcPct val="105000"/>
              </a:lnSpc>
              <a:spcBef>
                <a:spcPct val="20000"/>
              </a:spcBef>
              <a:buFont typeface="Arial" pitchFamily="34" charset="0"/>
              <a:buChar char="•"/>
              <a:defRPr/>
            </a:pPr>
            <a:endParaRPr lang="pt-PT" sz="2200" dirty="0" smtClean="0">
              <a:solidFill>
                <a:prstClr val="black"/>
              </a:solidFill>
              <a:latin typeface="Gill Sans MT" pitchFamily="34" charset="0"/>
            </a:endParaRPr>
          </a:p>
          <a:p>
            <a:pPr marL="457200" lvl="0" indent="-457200">
              <a:lnSpc>
                <a:spcPct val="105000"/>
              </a:lnSpc>
              <a:spcBef>
                <a:spcPct val="20000"/>
              </a:spcBef>
              <a:defRPr/>
            </a:pPr>
            <a:endParaRPr lang="pt-PT" sz="2200" dirty="0" smtClean="0">
              <a:solidFill>
                <a:prstClr val="black"/>
              </a:solidFill>
              <a:latin typeface="Gill Sans MT" pitchFamily="34" charset="0"/>
            </a:endParaRPr>
          </a:p>
          <a:p>
            <a:pPr marL="457200" lvl="0" indent="-457200">
              <a:lnSpc>
                <a:spcPct val="105000"/>
              </a:lnSpc>
              <a:spcBef>
                <a:spcPct val="20000"/>
              </a:spcBef>
              <a:defRPr/>
            </a:pPr>
            <a:r>
              <a:rPr lang="pt-PT" sz="2200" dirty="0" smtClean="0">
                <a:solidFill>
                  <a:prstClr val="black"/>
                </a:solidFill>
                <a:latin typeface="Gill Sans MT" pitchFamily="34" charset="0"/>
              </a:rPr>
              <a:t>	</a:t>
            </a:r>
          </a:p>
          <a:p>
            <a:pPr marL="342900" marR="0" lvl="0" indent="-342900" algn="l" defTabSz="914400" rtl="0" eaLnBrk="1" fontAlgn="auto" latinLnBrk="0" hangingPunct="1">
              <a:lnSpc>
                <a:spcPct val="105000"/>
              </a:lnSpc>
              <a:spcBef>
                <a:spcPct val="20000"/>
              </a:spcBef>
              <a:spcAft>
                <a:spcPts val="0"/>
              </a:spcAft>
              <a:buClrTx/>
              <a:buSzTx/>
              <a:buFont typeface="Arial" pitchFamily="34" charset="0"/>
              <a:buChar char="•"/>
              <a:tabLst/>
              <a:defRPr/>
            </a:pPr>
            <a:endParaRPr lang="pt-PT" sz="2200" dirty="0" smtClean="0">
              <a:latin typeface="Gill Sans MT" pitchFamily="34" charset="0"/>
            </a:endParaRPr>
          </a:p>
          <a:p>
            <a:pPr marL="342900" lvl="0" indent="-342900">
              <a:lnSpc>
                <a:spcPct val="105000"/>
              </a:lnSpc>
              <a:spcBef>
                <a:spcPct val="20000"/>
              </a:spcBef>
              <a:defRPr/>
            </a:pPr>
            <a:endParaRPr kumimoji="0" lang="pt-PT" sz="2200" b="0" i="0" u="none" strike="noStrike" kern="1200" cap="none" spc="0" normalizeH="0" baseline="0" noProof="0" dirty="0" smtClean="0">
              <a:ln>
                <a:noFill/>
              </a:ln>
              <a:solidFill>
                <a:schemeClr val="tx1"/>
              </a:solidFill>
              <a:effectLst/>
              <a:uLnTx/>
              <a:uFillTx/>
              <a:latin typeface="Gill Sans MT" pitchFamily="34" charset="0"/>
            </a:endParaRPr>
          </a:p>
        </p:txBody>
      </p:sp>
      <p:grpSp>
        <p:nvGrpSpPr>
          <p:cNvPr id="35" name="Grupo 34"/>
          <p:cNvGrpSpPr>
            <a:grpSpLocks noChangeAspect="1"/>
          </p:cNvGrpSpPr>
          <p:nvPr/>
        </p:nvGrpSpPr>
        <p:grpSpPr>
          <a:xfrm>
            <a:off x="901548" y="6"/>
            <a:ext cx="7054828" cy="680116"/>
            <a:chOff x="0" y="0"/>
            <a:chExt cx="8535780" cy="822886"/>
          </a:xfrm>
        </p:grpSpPr>
        <p:pic>
          <p:nvPicPr>
            <p:cNvPr id="43" name="Imagem 24"/>
            <p:cNvPicPr>
              <a:picLocks noChangeAspect="1"/>
            </p:cNvPicPr>
            <p:nvPr/>
          </p:nvPicPr>
          <p:blipFill>
            <a:blip r:embed="rId4" cstate="print">
              <a:duotone>
                <a:schemeClr val="bg2">
                  <a:shade val="45000"/>
                  <a:satMod val="135000"/>
                </a:schemeClr>
                <a:prstClr val="white"/>
              </a:duotone>
            </a:blip>
            <a:srcRect l="2161" r="53477"/>
            <a:stretch>
              <a:fillRect/>
            </a:stretch>
          </p:blipFill>
          <p:spPr bwMode="auto">
            <a:xfrm>
              <a:off x="7884373" y="2"/>
              <a:ext cx="651407" cy="822884"/>
            </a:xfrm>
            <a:prstGeom prst="rect">
              <a:avLst/>
            </a:prstGeom>
            <a:noFill/>
            <a:ln w="9525">
              <a:noFill/>
              <a:miter lim="800000"/>
              <a:headEnd/>
              <a:tailEnd/>
            </a:ln>
          </p:spPr>
        </p:pic>
        <p:pic>
          <p:nvPicPr>
            <p:cNvPr id="44" name="Imagem 43" descr="C:\Users\Utilizador\Desktop\Nova pasta\DSC00305.JPG"/>
            <p:cNvPicPr>
              <a:picLocks noChangeAspect="1"/>
            </p:cNvPicPr>
            <p:nvPr/>
          </p:nvPicPr>
          <p:blipFill>
            <a:blip r:embed="rId5" cstate="print">
              <a:duotone>
                <a:schemeClr val="bg2">
                  <a:shade val="45000"/>
                  <a:satMod val="135000"/>
                </a:schemeClr>
                <a:prstClr val="white"/>
              </a:duotone>
            </a:blip>
            <a:srcRect/>
            <a:stretch>
              <a:fillRect/>
            </a:stretch>
          </p:blipFill>
          <p:spPr bwMode="auto">
            <a:xfrm>
              <a:off x="0" y="0"/>
              <a:ext cx="1041959" cy="700514"/>
            </a:xfrm>
            <a:prstGeom prst="rect">
              <a:avLst/>
            </a:prstGeom>
            <a:noFill/>
            <a:ln w="9525">
              <a:noFill/>
              <a:miter lim="800000"/>
              <a:headEnd/>
              <a:tailEnd/>
            </a:ln>
          </p:spPr>
        </p:pic>
        <p:pic>
          <p:nvPicPr>
            <p:cNvPr id="45" name="Imagem 513" descr="G:\i\DSC00141.JPG"/>
            <p:cNvPicPr>
              <a:picLocks noChangeAspect="1"/>
            </p:cNvPicPr>
            <p:nvPr/>
          </p:nvPicPr>
          <p:blipFill>
            <a:blip r:embed="rId6" cstate="print">
              <a:duotone>
                <a:schemeClr val="bg2">
                  <a:shade val="45000"/>
                  <a:satMod val="135000"/>
                </a:schemeClr>
                <a:prstClr val="white"/>
              </a:duotone>
            </a:blip>
            <a:srcRect l="14798" t="17427" r="18224" b="18257"/>
            <a:stretch>
              <a:fillRect/>
            </a:stretch>
          </p:blipFill>
          <p:spPr bwMode="auto">
            <a:xfrm>
              <a:off x="1105878" y="0"/>
              <a:ext cx="959648" cy="691960"/>
            </a:xfrm>
            <a:prstGeom prst="rect">
              <a:avLst/>
            </a:prstGeom>
            <a:noFill/>
            <a:ln w="9525">
              <a:noFill/>
              <a:miter lim="800000"/>
              <a:headEnd/>
              <a:tailEnd/>
            </a:ln>
          </p:spPr>
        </p:pic>
        <p:pic>
          <p:nvPicPr>
            <p:cNvPr id="46" name="Imagem 1151"/>
            <p:cNvPicPr>
              <a:picLocks noChangeAspect="1"/>
            </p:cNvPicPr>
            <p:nvPr/>
          </p:nvPicPr>
          <p:blipFill>
            <a:blip r:embed="rId7" cstate="print">
              <a:duotone>
                <a:schemeClr val="bg2">
                  <a:shade val="45000"/>
                  <a:satMod val="135000"/>
                </a:schemeClr>
                <a:prstClr val="white"/>
              </a:duotone>
            </a:blip>
            <a:srcRect l="7339" r="3210"/>
            <a:stretch>
              <a:fillRect/>
            </a:stretch>
          </p:blipFill>
          <p:spPr bwMode="auto">
            <a:xfrm>
              <a:off x="2126267" y="28"/>
              <a:ext cx="681005" cy="694977"/>
            </a:xfrm>
            <a:prstGeom prst="rect">
              <a:avLst/>
            </a:prstGeom>
            <a:noFill/>
            <a:ln w="9525">
              <a:noFill/>
              <a:miter lim="800000"/>
              <a:headEnd/>
              <a:tailEnd/>
            </a:ln>
          </p:spPr>
        </p:pic>
        <p:pic>
          <p:nvPicPr>
            <p:cNvPr id="47" name="Imagem 1146"/>
            <p:cNvPicPr>
              <a:picLocks noChangeAspect="1"/>
            </p:cNvPicPr>
            <p:nvPr/>
          </p:nvPicPr>
          <p:blipFill>
            <a:blip r:embed="rId8" cstate="print">
              <a:duotone>
                <a:schemeClr val="bg2">
                  <a:shade val="45000"/>
                  <a:satMod val="135000"/>
                </a:schemeClr>
                <a:prstClr val="white"/>
              </a:duotone>
            </a:blip>
            <a:srcRect/>
            <a:stretch>
              <a:fillRect/>
            </a:stretch>
          </p:blipFill>
          <p:spPr bwMode="auto">
            <a:xfrm>
              <a:off x="2872093" y="28"/>
              <a:ext cx="691819" cy="694977"/>
            </a:xfrm>
            <a:prstGeom prst="rect">
              <a:avLst/>
            </a:prstGeom>
            <a:noFill/>
            <a:ln w="9525">
              <a:noFill/>
              <a:miter lim="800000"/>
              <a:headEnd/>
              <a:tailEnd/>
            </a:ln>
          </p:spPr>
        </p:pic>
        <p:pic>
          <p:nvPicPr>
            <p:cNvPr id="48" name="Imagem 9"/>
            <p:cNvPicPr>
              <a:picLocks noChangeAspect="1"/>
            </p:cNvPicPr>
            <p:nvPr/>
          </p:nvPicPr>
          <p:blipFill>
            <a:blip r:embed="rId9" cstate="print">
              <a:duotone>
                <a:schemeClr val="bg2">
                  <a:shade val="45000"/>
                  <a:satMod val="135000"/>
                </a:schemeClr>
                <a:prstClr val="white"/>
              </a:duotone>
            </a:blip>
            <a:srcRect l="58644" t="63542" b="8216"/>
            <a:stretch>
              <a:fillRect/>
            </a:stretch>
          </p:blipFill>
          <p:spPr bwMode="auto">
            <a:xfrm>
              <a:off x="3628285" y="2"/>
              <a:ext cx="1604223" cy="697261"/>
            </a:xfrm>
            <a:prstGeom prst="rect">
              <a:avLst/>
            </a:prstGeom>
            <a:noFill/>
            <a:ln w="9525">
              <a:noFill/>
              <a:miter lim="800000"/>
              <a:headEnd/>
              <a:tailEnd/>
            </a:ln>
          </p:spPr>
        </p:pic>
        <p:pic>
          <p:nvPicPr>
            <p:cNvPr id="49" name="Imagem 48"/>
            <p:cNvPicPr>
              <a:picLocks noChangeAspect="1"/>
            </p:cNvPicPr>
            <p:nvPr/>
          </p:nvPicPr>
          <p:blipFill>
            <a:blip r:embed="rId10" cstate="print">
              <a:duotone>
                <a:schemeClr val="bg2">
                  <a:shade val="45000"/>
                  <a:satMod val="135000"/>
                </a:schemeClr>
                <a:prstClr val="white"/>
              </a:duotone>
            </a:blip>
            <a:srcRect b="50073"/>
            <a:stretch>
              <a:fillRect/>
            </a:stretch>
          </p:blipFill>
          <p:spPr bwMode="auto">
            <a:xfrm>
              <a:off x="6564813" y="0"/>
              <a:ext cx="1156838" cy="676340"/>
            </a:xfrm>
            <a:prstGeom prst="rect">
              <a:avLst/>
            </a:prstGeom>
            <a:noFill/>
            <a:ln w="9525">
              <a:noFill/>
              <a:miter lim="800000"/>
              <a:headEnd/>
              <a:tailEnd/>
            </a:ln>
          </p:spPr>
        </p:pic>
        <p:pic>
          <p:nvPicPr>
            <p:cNvPr id="50" name="Imagem 49" descr="C:\Documents and Settings\Igor\Ambiente de trabalho\DSC00554.JPG"/>
            <p:cNvPicPr>
              <a:picLocks noChangeAspect="1"/>
            </p:cNvPicPr>
            <p:nvPr/>
          </p:nvPicPr>
          <p:blipFill>
            <a:blip r:embed="rId11" cstate="print">
              <a:duotone>
                <a:schemeClr val="bg2">
                  <a:shade val="45000"/>
                  <a:satMod val="135000"/>
                </a:schemeClr>
                <a:prstClr val="white"/>
              </a:duotone>
            </a:blip>
            <a:stretch>
              <a:fillRect/>
            </a:stretch>
          </p:blipFill>
          <p:spPr bwMode="auto">
            <a:xfrm>
              <a:off x="5276854" y="0"/>
              <a:ext cx="242067" cy="691619"/>
            </a:xfrm>
            <a:prstGeom prst="rect">
              <a:avLst/>
            </a:prstGeom>
            <a:noFill/>
            <a:ln w="9525">
              <a:noFill/>
              <a:miter lim="800000"/>
              <a:headEnd/>
              <a:tailEnd/>
            </a:ln>
          </p:spPr>
        </p:pic>
        <p:pic>
          <p:nvPicPr>
            <p:cNvPr id="51" name="Picture 17"/>
            <p:cNvPicPr>
              <a:picLocks noChangeAspect="1"/>
            </p:cNvPicPr>
            <p:nvPr/>
          </p:nvPicPr>
          <p:blipFill>
            <a:blip r:embed="rId12" cstate="print">
              <a:duotone>
                <a:schemeClr val="bg2">
                  <a:shade val="45000"/>
                  <a:satMod val="135000"/>
                </a:schemeClr>
                <a:prstClr val="white"/>
              </a:duotone>
            </a:blip>
            <a:srcRect l="46057" t="4385" r="13199" b="51061"/>
            <a:stretch>
              <a:fillRect/>
            </a:stretch>
          </p:blipFill>
          <p:spPr bwMode="auto">
            <a:xfrm>
              <a:off x="5607105" y="0"/>
              <a:ext cx="837103" cy="695933"/>
            </a:xfrm>
            <a:prstGeom prst="rect">
              <a:avLst/>
            </a:prstGeom>
            <a:noFill/>
            <a:ln w="9525">
              <a:noFill/>
              <a:miter lim="800000"/>
              <a:headEnd/>
              <a:tailEnd/>
            </a:ln>
          </p:spPr>
        </p:pic>
      </p:grpSp>
      <p:pic>
        <p:nvPicPr>
          <p:cNvPr id="25" name="caixa.avi">
            <a:hlinkClick r:id="" action="ppaction://media"/>
          </p:cNvPr>
          <p:cNvPicPr>
            <a:picLocks noRot="1" noChangeAspect="1"/>
          </p:cNvPicPr>
          <p:nvPr>
            <a:videoFile r:link="rId1"/>
          </p:nvPr>
        </p:nvPicPr>
        <p:blipFill>
          <a:blip r:embed="rId13" cstate="print"/>
          <a:stretch>
            <a:fillRect/>
          </a:stretch>
        </p:blipFill>
        <p:spPr>
          <a:xfrm>
            <a:off x="1259632" y="1431508"/>
            <a:ext cx="6629400" cy="4914900"/>
          </a:xfrm>
          <a:prstGeom prst="rect">
            <a:avLst/>
          </a:prstGeom>
        </p:spPr>
      </p:pic>
      <p:sp>
        <p:nvSpPr>
          <p:cNvPr id="17" name="Rectangle 2"/>
          <p:cNvSpPr txBox="1">
            <a:spLocks noChangeArrowheads="1"/>
          </p:cNvSpPr>
          <p:nvPr/>
        </p:nvSpPr>
        <p:spPr>
          <a:xfrm>
            <a:off x="0" y="364194"/>
            <a:ext cx="9144000" cy="931862"/>
          </a:xfrm>
          <a:prstGeom prst="rect">
            <a:avLst/>
          </a:prstGeom>
        </p:spPr>
        <p:txBody>
          <a:bodyPr vert="horz" lIns="91440" tIns="45720" rIns="91440" bIns="45720" rtlCol="0" anchor="ctr">
            <a:normAutofit/>
          </a:bodyPr>
          <a:lstStyle/>
          <a:p>
            <a:pPr algn="r">
              <a:spcBef>
                <a:spcPct val="0"/>
              </a:spcBef>
              <a:defRPr/>
            </a:pPr>
            <a:r>
              <a:rPr lang="pt-PT" b="1" dirty="0" smtClean="0">
                <a:ln w="1905"/>
                <a:solidFill>
                  <a:schemeClr val="accent5">
                    <a:lumMod val="75000"/>
                  </a:schemeClr>
                </a:solidFill>
                <a:effectLst>
                  <a:innerShdw blurRad="69850" dist="43180" dir="5400000">
                    <a:srgbClr val="000000">
                      <a:alpha val="65000"/>
                    </a:srgbClr>
                  </a:innerShdw>
                </a:effectLst>
                <a:latin typeface="Times New Roman" pitchFamily="18" charset="0"/>
              </a:rPr>
              <a:t>Sistema Inspecção de embalagens plásticas</a:t>
            </a:r>
            <a:endParaRPr lang="pt-PT" b="1" dirty="0">
              <a:ln w="1905"/>
              <a:solidFill>
                <a:schemeClr val="accent5">
                  <a:lumMod val="75000"/>
                </a:schemeClr>
              </a:solidFill>
              <a:effectLst>
                <a:innerShdw blurRad="69850" dist="43180" dir="5400000">
                  <a:srgbClr val="000000">
                    <a:alpha val="65000"/>
                  </a:srgbClr>
                </a:innerShdw>
              </a:effectLst>
              <a:latin typeface="Times New Roman" pitchFamily="18" charset="0"/>
            </a:endParaRPr>
          </a:p>
        </p:txBody>
      </p:sp>
      <p:sp>
        <p:nvSpPr>
          <p:cNvPr id="18" name="Marcador de Posição do Rodapé 36"/>
          <p:cNvSpPr>
            <a:spLocks noGrp="1"/>
          </p:cNvSpPr>
          <p:nvPr>
            <p:ph type="ftr" sz="quarter" idx="11"/>
          </p:nvPr>
        </p:nvSpPr>
        <p:spPr>
          <a:xfrm>
            <a:off x="2339752" y="6356350"/>
            <a:ext cx="4392488" cy="365125"/>
          </a:xfrm>
        </p:spPr>
        <p:txBody>
          <a:bodyPr/>
          <a:lstStyle/>
          <a:p>
            <a:r>
              <a:rPr lang="pt-PT" dirty="0" smtClean="0"/>
              <a:t>Controlo de Qualidade de Embalagens usando Visão Industrial</a:t>
            </a:r>
            <a:endParaRPr lang="pt-P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600"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5"/>
                </p:tgtEl>
              </p:cMediaNode>
            </p:video>
            <p:seq concurrent="1" nextAc="seek">
              <p:cTn id="8" restart="whenNotActive" fill="hold" evtFilter="cancelBubble" nodeType="interactiveSeq">
                <p:stCondLst>
                  <p:cond evt="onClick" delay="0">
                    <p:tgtEl>
                      <p:spTgt spid="2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5"/>
                                        </p:tgtEl>
                                      </p:cBhvr>
                                    </p:cmd>
                                  </p:childTnLst>
                                </p:cTn>
                              </p:par>
                            </p:childTnLst>
                          </p:cTn>
                        </p:par>
                      </p:childTnLst>
                    </p:cTn>
                  </p:par>
                </p:childTnLst>
              </p:cTn>
              <p:nextCondLst>
                <p:cond evt="onClick" delay="0">
                  <p:tgtEl>
                    <p:spTgt spid="2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o Número do Diapositivo 4"/>
          <p:cNvSpPr>
            <a:spLocks noGrp="1"/>
          </p:cNvSpPr>
          <p:nvPr>
            <p:ph type="sldNum" sz="quarter" idx="12"/>
          </p:nvPr>
        </p:nvSpPr>
        <p:spPr/>
        <p:txBody>
          <a:bodyPr/>
          <a:lstStyle/>
          <a:p>
            <a:fld id="{85750671-68AF-40F8-879B-717E4DD521B3}" type="slidenum">
              <a:rPr lang="pt-PT" smtClean="0"/>
              <a:pPr/>
              <a:t>15</a:t>
            </a:fld>
            <a:endParaRPr lang="pt-PT" dirty="0"/>
          </a:p>
        </p:txBody>
      </p:sp>
      <p:sp>
        <p:nvSpPr>
          <p:cNvPr id="20" name="Rectangle 3"/>
          <p:cNvSpPr txBox="1">
            <a:spLocks noChangeArrowheads="1"/>
          </p:cNvSpPr>
          <p:nvPr/>
        </p:nvSpPr>
        <p:spPr>
          <a:xfrm>
            <a:off x="0" y="1083220"/>
            <a:ext cx="9144000" cy="5217443"/>
          </a:xfrm>
          <a:prstGeom prst="rect">
            <a:avLst/>
          </a:prstGeom>
        </p:spPr>
        <p:txBody>
          <a:bodyPr vert="horz" lIns="91440" tIns="45720" rIns="91440" bIns="45720" rtlCol="0">
            <a:normAutofit/>
          </a:bodyPr>
          <a:lstStyle/>
          <a:p>
            <a:pPr marL="457200" indent="-457200" algn="ctr">
              <a:lnSpc>
                <a:spcPct val="105000"/>
              </a:lnSpc>
              <a:spcBef>
                <a:spcPct val="20000"/>
              </a:spcBef>
              <a:defRPr/>
            </a:pPr>
            <a:r>
              <a:rPr lang="pt-PT" sz="2200" b="1" dirty="0" smtClean="0">
                <a:solidFill>
                  <a:srgbClr val="CD6209"/>
                </a:solidFill>
                <a:latin typeface="Gill Sans MT" pitchFamily="34" charset="0"/>
              </a:rPr>
              <a:t>Software</a:t>
            </a:r>
          </a:p>
          <a:p>
            <a:pPr marL="457200" lvl="0" indent="-457200" algn="ctr">
              <a:lnSpc>
                <a:spcPct val="105000"/>
              </a:lnSpc>
              <a:spcBef>
                <a:spcPct val="20000"/>
              </a:spcBef>
              <a:defRPr/>
            </a:pPr>
            <a:endParaRPr lang="pt-PT" sz="2200" dirty="0" smtClean="0">
              <a:solidFill>
                <a:prstClr val="black"/>
              </a:solidFill>
              <a:latin typeface="Gill Sans MT" pitchFamily="34" charset="0"/>
            </a:endParaRPr>
          </a:p>
          <a:p>
            <a:pPr marL="457200" lvl="0" indent="-457200" algn="ctr">
              <a:lnSpc>
                <a:spcPct val="105000"/>
              </a:lnSpc>
              <a:spcBef>
                <a:spcPct val="20000"/>
              </a:spcBef>
              <a:defRPr/>
            </a:pPr>
            <a:r>
              <a:rPr lang="pt-PT" sz="2200" dirty="0" smtClean="0">
                <a:solidFill>
                  <a:prstClr val="black"/>
                </a:solidFill>
                <a:latin typeface="Gill Sans MT" pitchFamily="34" charset="0"/>
              </a:rPr>
              <a:t>	</a:t>
            </a:r>
          </a:p>
          <a:p>
            <a:pPr marL="342900" marR="0" lvl="0" indent="-342900" algn="ctr" defTabSz="914400" rtl="0" eaLnBrk="1" fontAlgn="auto" latinLnBrk="0" hangingPunct="1">
              <a:lnSpc>
                <a:spcPct val="105000"/>
              </a:lnSpc>
              <a:spcBef>
                <a:spcPct val="20000"/>
              </a:spcBef>
              <a:spcAft>
                <a:spcPts val="0"/>
              </a:spcAft>
              <a:buClrTx/>
              <a:buSzTx/>
              <a:buFont typeface="Arial" pitchFamily="34" charset="0"/>
              <a:buChar char="•"/>
              <a:tabLst/>
              <a:defRPr/>
            </a:pPr>
            <a:endParaRPr lang="pt-PT" sz="2200" dirty="0" smtClean="0">
              <a:latin typeface="Gill Sans MT" pitchFamily="34" charset="0"/>
            </a:endParaRPr>
          </a:p>
          <a:p>
            <a:pPr marL="342900" lvl="0" indent="-342900" algn="ctr">
              <a:lnSpc>
                <a:spcPct val="105000"/>
              </a:lnSpc>
              <a:spcBef>
                <a:spcPct val="20000"/>
              </a:spcBef>
              <a:defRPr/>
            </a:pPr>
            <a:endParaRPr kumimoji="0" lang="pt-PT" sz="2200" b="0" i="0" u="none" strike="noStrike" kern="1200" cap="none" spc="0" normalizeH="0" baseline="0" noProof="0" dirty="0" smtClean="0">
              <a:ln>
                <a:noFill/>
              </a:ln>
              <a:solidFill>
                <a:schemeClr val="tx1"/>
              </a:solidFill>
              <a:effectLst/>
              <a:uLnTx/>
              <a:uFillTx/>
              <a:latin typeface="Gill Sans MT" pitchFamily="34" charset="0"/>
            </a:endParaRPr>
          </a:p>
        </p:txBody>
      </p:sp>
      <p:sp>
        <p:nvSpPr>
          <p:cNvPr id="34" name="Marcador de Posição do Rodapé 36"/>
          <p:cNvSpPr>
            <a:spLocks noGrp="1"/>
          </p:cNvSpPr>
          <p:nvPr>
            <p:ph type="ftr" sz="quarter" idx="11"/>
          </p:nvPr>
        </p:nvSpPr>
        <p:spPr>
          <a:xfrm>
            <a:off x="2339752" y="6356350"/>
            <a:ext cx="4392488" cy="365125"/>
          </a:xfrm>
        </p:spPr>
        <p:txBody>
          <a:bodyPr/>
          <a:lstStyle/>
          <a:p>
            <a:r>
              <a:rPr lang="pt-PT" dirty="0" smtClean="0"/>
              <a:t>Controlo de Qualidade de Embalagens usando Visão Industrial</a:t>
            </a:r>
            <a:endParaRPr lang="pt-PT" dirty="0"/>
          </a:p>
        </p:txBody>
      </p:sp>
      <p:grpSp>
        <p:nvGrpSpPr>
          <p:cNvPr id="3" name="Grupo 35"/>
          <p:cNvGrpSpPr>
            <a:grpSpLocks noChangeAspect="1"/>
          </p:cNvGrpSpPr>
          <p:nvPr/>
        </p:nvGrpSpPr>
        <p:grpSpPr>
          <a:xfrm>
            <a:off x="901548" y="6"/>
            <a:ext cx="7054828" cy="680116"/>
            <a:chOff x="0" y="0"/>
            <a:chExt cx="8535780" cy="822886"/>
          </a:xfrm>
        </p:grpSpPr>
        <p:pic>
          <p:nvPicPr>
            <p:cNvPr id="37" name="Imagem 24"/>
            <p:cNvPicPr>
              <a:picLocks noChangeAspect="1"/>
            </p:cNvPicPr>
            <p:nvPr/>
          </p:nvPicPr>
          <p:blipFill>
            <a:blip r:embed="rId3" cstate="print">
              <a:duotone>
                <a:schemeClr val="bg2">
                  <a:shade val="45000"/>
                  <a:satMod val="135000"/>
                </a:schemeClr>
                <a:prstClr val="white"/>
              </a:duotone>
            </a:blip>
            <a:srcRect l="2161" r="53477"/>
            <a:stretch>
              <a:fillRect/>
            </a:stretch>
          </p:blipFill>
          <p:spPr bwMode="auto">
            <a:xfrm>
              <a:off x="7884373" y="2"/>
              <a:ext cx="651407" cy="822884"/>
            </a:xfrm>
            <a:prstGeom prst="rect">
              <a:avLst/>
            </a:prstGeom>
            <a:noFill/>
            <a:ln w="9525">
              <a:noFill/>
              <a:miter lim="800000"/>
              <a:headEnd/>
              <a:tailEnd/>
            </a:ln>
          </p:spPr>
        </p:pic>
        <p:pic>
          <p:nvPicPr>
            <p:cNvPr id="38" name="Imagem 37" descr="C:\Users\Utilizador\Desktop\Nova pasta\DSC00305.JPG"/>
            <p:cNvPicPr>
              <a:picLocks noChangeAspect="1"/>
            </p:cNvPicPr>
            <p:nvPr/>
          </p:nvPicPr>
          <p:blipFill>
            <a:blip r:embed="rId4" cstate="print">
              <a:duotone>
                <a:schemeClr val="bg2">
                  <a:shade val="45000"/>
                  <a:satMod val="135000"/>
                </a:schemeClr>
                <a:prstClr val="white"/>
              </a:duotone>
            </a:blip>
            <a:srcRect/>
            <a:stretch>
              <a:fillRect/>
            </a:stretch>
          </p:blipFill>
          <p:spPr bwMode="auto">
            <a:xfrm>
              <a:off x="0" y="0"/>
              <a:ext cx="1041959" cy="700514"/>
            </a:xfrm>
            <a:prstGeom prst="rect">
              <a:avLst/>
            </a:prstGeom>
            <a:noFill/>
            <a:ln w="9525">
              <a:noFill/>
              <a:miter lim="800000"/>
              <a:headEnd/>
              <a:tailEnd/>
            </a:ln>
          </p:spPr>
        </p:pic>
        <p:pic>
          <p:nvPicPr>
            <p:cNvPr id="39" name="Imagem 513" descr="G:\i\DSC00141.JPG"/>
            <p:cNvPicPr>
              <a:picLocks noChangeAspect="1"/>
            </p:cNvPicPr>
            <p:nvPr/>
          </p:nvPicPr>
          <p:blipFill>
            <a:blip r:embed="rId5" cstate="print">
              <a:duotone>
                <a:schemeClr val="bg2">
                  <a:shade val="45000"/>
                  <a:satMod val="135000"/>
                </a:schemeClr>
                <a:prstClr val="white"/>
              </a:duotone>
            </a:blip>
            <a:srcRect l="14798" t="17427" r="18224" b="18257"/>
            <a:stretch>
              <a:fillRect/>
            </a:stretch>
          </p:blipFill>
          <p:spPr bwMode="auto">
            <a:xfrm>
              <a:off x="1105878" y="0"/>
              <a:ext cx="959648" cy="691960"/>
            </a:xfrm>
            <a:prstGeom prst="rect">
              <a:avLst/>
            </a:prstGeom>
            <a:noFill/>
            <a:ln w="9525">
              <a:noFill/>
              <a:miter lim="800000"/>
              <a:headEnd/>
              <a:tailEnd/>
            </a:ln>
          </p:spPr>
        </p:pic>
        <p:pic>
          <p:nvPicPr>
            <p:cNvPr id="40" name="Imagem 1151"/>
            <p:cNvPicPr>
              <a:picLocks noChangeAspect="1"/>
            </p:cNvPicPr>
            <p:nvPr/>
          </p:nvPicPr>
          <p:blipFill>
            <a:blip r:embed="rId6" cstate="print">
              <a:duotone>
                <a:schemeClr val="bg2">
                  <a:shade val="45000"/>
                  <a:satMod val="135000"/>
                </a:schemeClr>
                <a:prstClr val="white"/>
              </a:duotone>
            </a:blip>
            <a:srcRect l="7339" r="3210"/>
            <a:stretch>
              <a:fillRect/>
            </a:stretch>
          </p:blipFill>
          <p:spPr bwMode="auto">
            <a:xfrm>
              <a:off x="2126267" y="28"/>
              <a:ext cx="681005" cy="694977"/>
            </a:xfrm>
            <a:prstGeom prst="rect">
              <a:avLst/>
            </a:prstGeom>
            <a:noFill/>
            <a:ln w="9525">
              <a:noFill/>
              <a:miter lim="800000"/>
              <a:headEnd/>
              <a:tailEnd/>
            </a:ln>
          </p:spPr>
        </p:pic>
        <p:pic>
          <p:nvPicPr>
            <p:cNvPr id="41" name="Imagem 1146"/>
            <p:cNvPicPr>
              <a:picLocks noChangeAspect="1"/>
            </p:cNvPicPr>
            <p:nvPr/>
          </p:nvPicPr>
          <p:blipFill>
            <a:blip r:embed="rId7" cstate="print">
              <a:duotone>
                <a:schemeClr val="bg2">
                  <a:shade val="45000"/>
                  <a:satMod val="135000"/>
                </a:schemeClr>
                <a:prstClr val="white"/>
              </a:duotone>
            </a:blip>
            <a:srcRect/>
            <a:stretch>
              <a:fillRect/>
            </a:stretch>
          </p:blipFill>
          <p:spPr bwMode="auto">
            <a:xfrm>
              <a:off x="2872093" y="28"/>
              <a:ext cx="691819" cy="694977"/>
            </a:xfrm>
            <a:prstGeom prst="rect">
              <a:avLst/>
            </a:prstGeom>
            <a:noFill/>
            <a:ln w="9525">
              <a:noFill/>
              <a:miter lim="800000"/>
              <a:headEnd/>
              <a:tailEnd/>
            </a:ln>
          </p:spPr>
        </p:pic>
        <p:pic>
          <p:nvPicPr>
            <p:cNvPr id="42" name="Imagem 9"/>
            <p:cNvPicPr>
              <a:picLocks noChangeAspect="1"/>
            </p:cNvPicPr>
            <p:nvPr/>
          </p:nvPicPr>
          <p:blipFill>
            <a:blip r:embed="rId8" cstate="print">
              <a:duotone>
                <a:schemeClr val="bg2">
                  <a:shade val="45000"/>
                  <a:satMod val="135000"/>
                </a:schemeClr>
                <a:prstClr val="white"/>
              </a:duotone>
            </a:blip>
            <a:srcRect l="58644" t="63542" b="8216"/>
            <a:stretch>
              <a:fillRect/>
            </a:stretch>
          </p:blipFill>
          <p:spPr bwMode="auto">
            <a:xfrm>
              <a:off x="3628285" y="2"/>
              <a:ext cx="1604223" cy="697261"/>
            </a:xfrm>
            <a:prstGeom prst="rect">
              <a:avLst/>
            </a:prstGeom>
            <a:noFill/>
            <a:ln w="9525">
              <a:noFill/>
              <a:miter lim="800000"/>
              <a:headEnd/>
              <a:tailEnd/>
            </a:ln>
          </p:spPr>
        </p:pic>
        <p:pic>
          <p:nvPicPr>
            <p:cNvPr id="43" name="Imagem 42"/>
            <p:cNvPicPr>
              <a:picLocks noChangeAspect="1"/>
            </p:cNvPicPr>
            <p:nvPr/>
          </p:nvPicPr>
          <p:blipFill>
            <a:blip r:embed="rId9" cstate="print">
              <a:duotone>
                <a:schemeClr val="bg2">
                  <a:shade val="45000"/>
                  <a:satMod val="135000"/>
                </a:schemeClr>
                <a:prstClr val="white"/>
              </a:duotone>
            </a:blip>
            <a:srcRect b="50073"/>
            <a:stretch>
              <a:fillRect/>
            </a:stretch>
          </p:blipFill>
          <p:spPr bwMode="auto">
            <a:xfrm>
              <a:off x="6564813" y="0"/>
              <a:ext cx="1156838" cy="676340"/>
            </a:xfrm>
            <a:prstGeom prst="rect">
              <a:avLst/>
            </a:prstGeom>
            <a:noFill/>
            <a:ln w="9525">
              <a:noFill/>
              <a:miter lim="800000"/>
              <a:headEnd/>
              <a:tailEnd/>
            </a:ln>
          </p:spPr>
        </p:pic>
        <p:pic>
          <p:nvPicPr>
            <p:cNvPr id="44" name="Imagem 43" descr="C:\Documents and Settings\Igor\Ambiente de trabalho\DSC00554.JPG"/>
            <p:cNvPicPr>
              <a:picLocks noChangeAspect="1"/>
            </p:cNvPicPr>
            <p:nvPr/>
          </p:nvPicPr>
          <p:blipFill>
            <a:blip r:embed="rId10" cstate="print">
              <a:duotone>
                <a:schemeClr val="bg2">
                  <a:shade val="45000"/>
                  <a:satMod val="135000"/>
                </a:schemeClr>
                <a:prstClr val="white"/>
              </a:duotone>
            </a:blip>
            <a:stretch>
              <a:fillRect/>
            </a:stretch>
          </p:blipFill>
          <p:spPr bwMode="auto">
            <a:xfrm>
              <a:off x="5276854" y="0"/>
              <a:ext cx="242067" cy="691619"/>
            </a:xfrm>
            <a:prstGeom prst="rect">
              <a:avLst/>
            </a:prstGeom>
            <a:noFill/>
            <a:ln w="9525">
              <a:noFill/>
              <a:miter lim="800000"/>
              <a:headEnd/>
              <a:tailEnd/>
            </a:ln>
          </p:spPr>
        </p:pic>
        <p:pic>
          <p:nvPicPr>
            <p:cNvPr id="45" name="Picture 17"/>
            <p:cNvPicPr>
              <a:picLocks noChangeAspect="1"/>
            </p:cNvPicPr>
            <p:nvPr/>
          </p:nvPicPr>
          <p:blipFill>
            <a:blip r:embed="rId11" cstate="print">
              <a:duotone>
                <a:schemeClr val="bg2">
                  <a:shade val="45000"/>
                  <a:satMod val="135000"/>
                </a:schemeClr>
                <a:prstClr val="white"/>
              </a:duotone>
            </a:blip>
            <a:srcRect l="46057" t="4385" r="13199" b="51061"/>
            <a:stretch>
              <a:fillRect/>
            </a:stretch>
          </p:blipFill>
          <p:spPr bwMode="auto">
            <a:xfrm>
              <a:off x="5607105" y="0"/>
              <a:ext cx="837103" cy="695933"/>
            </a:xfrm>
            <a:prstGeom prst="rect">
              <a:avLst/>
            </a:prstGeom>
            <a:noFill/>
            <a:ln w="9525">
              <a:noFill/>
              <a:miter lim="800000"/>
              <a:headEnd/>
              <a:tailEnd/>
            </a:ln>
          </p:spPr>
        </p:pic>
      </p:grpSp>
      <p:graphicFrame>
        <p:nvGraphicFramePr>
          <p:cNvPr id="17" name="Diagrama 16"/>
          <p:cNvGraphicFramePr/>
          <p:nvPr/>
        </p:nvGraphicFramePr>
        <p:xfrm>
          <a:off x="1403648" y="1988840"/>
          <a:ext cx="4968552" cy="334392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8" name="Seta para a direita 17"/>
          <p:cNvSpPr/>
          <p:nvPr/>
        </p:nvSpPr>
        <p:spPr>
          <a:xfrm>
            <a:off x="6425158" y="4595986"/>
            <a:ext cx="216024" cy="144016"/>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pt-PT"/>
          </a:p>
        </p:txBody>
      </p:sp>
      <p:sp>
        <p:nvSpPr>
          <p:cNvPr id="22" name="Rectângulo arredondado 21"/>
          <p:cNvSpPr/>
          <p:nvPr/>
        </p:nvSpPr>
        <p:spPr>
          <a:xfrm>
            <a:off x="6689948" y="4384154"/>
            <a:ext cx="2202532" cy="612000"/>
          </a:xfrm>
          <a:prstGeom prst="roundRect">
            <a:avLst/>
          </a:prstGeom>
        </p:spPr>
        <p:style>
          <a:lnRef idx="2">
            <a:schemeClr val="accent6"/>
          </a:lnRef>
          <a:fillRef idx="1">
            <a:schemeClr val="lt1"/>
          </a:fillRef>
          <a:effectRef idx="0">
            <a:schemeClr val="accent6"/>
          </a:effectRef>
          <a:fontRef idx="minor">
            <a:schemeClr val="dk1"/>
          </a:fontRef>
        </p:style>
        <p:txBody>
          <a:bodyPr lIns="108000" tIns="324000" rtlCol="0" anchor="ctr"/>
          <a:lstStyle/>
          <a:p>
            <a:pPr algn="ctr"/>
            <a:r>
              <a:rPr lang="pt-PT" sz="1600" dirty="0" smtClean="0"/>
              <a:t>Registo histórico em              ficheiro de texto</a:t>
            </a:r>
            <a:endParaRPr lang="pt-PT" dirty="0" smtClean="0"/>
          </a:p>
          <a:p>
            <a:pPr algn="ctr"/>
            <a:endParaRPr lang="pt-PT" dirty="0"/>
          </a:p>
        </p:txBody>
      </p:sp>
      <p:sp>
        <p:nvSpPr>
          <p:cNvPr id="19" name="Rectangle 2"/>
          <p:cNvSpPr txBox="1">
            <a:spLocks noChangeArrowheads="1"/>
          </p:cNvSpPr>
          <p:nvPr/>
        </p:nvSpPr>
        <p:spPr>
          <a:xfrm>
            <a:off x="0" y="364194"/>
            <a:ext cx="9144000" cy="931862"/>
          </a:xfrm>
          <a:prstGeom prst="rect">
            <a:avLst/>
          </a:prstGeom>
        </p:spPr>
        <p:txBody>
          <a:bodyPr vert="horz" lIns="91440" tIns="45720" rIns="91440" bIns="45720" rtlCol="0" anchor="ctr">
            <a:normAutofit/>
          </a:bodyPr>
          <a:lstStyle/>
          <a:p>
            <a:pPr algn="r">
              <a:spcBef>
                <a:spcPct val="0"/>
              </a:spcBef>
              <a:defRPr/>
            </a:pPr>
            <a:r>
              <a:rPr lang="pt-PT" b="1" dirty="0" smtClean="0">
                <a:ln w="1905"/>
                <a:solidFill>
                  <a:schemeClr val="accent5">
                    <a:lumMod val="75000"/>
                  </a:schemeClr>
                </a:solidFill>
                <a:effectLst>
                  <a:innerShdw blurRad="69850" dist="43180" dir="5400000">
                    <a:srgbClr val="000000">
                      <a:alpha val="65000"/>
                    </a:srgbClr>
                  </a:innerShdw>
                </a:effectLst>
                <a:latin typeface="Times New Roman" pitchFamily="18" charset="0"/>
              </a:rPr>
              <a:t>Sistema Inspecção de embalagens plásticas</a:t>
            </a:r>
            <a:endParaRPr lang="pt-PT" b="1" dirty="0">
              <a:ln w="1905"/>
              <a:solidFill>
                <a:schemeClr val="accent5">
                  <a:lumMod val="75000"/>
                </a:schemeClr>
              </a:solidFill>
              <a:effectLst>
                <a:innerShdw blurRad="69850" dist="43180" dir="5400000">
                  <a:srgbClr val="000000">
                    <a:alpha val="65000"/>
                  </a:srgbClr>
                </a:innerShdw>
              </a:effectLst>
              <a:latin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
          <p:cNvPicPr>
            <a:picLocks noChangeAspect="1"/>
          </p:cNvPicPr>
          <p:nvPr/>
        </p:nvPicPr>
        <p:blipFill>
          <a:blip r:embed="rId3" cstate="print"/>
          <a:srcRect l="646" t="3635" r="15508" b="48100"/>
          <a:stretch>
            <a:fillRect/>
          </a:stretch>
        </p:blipFill>
        <p:spPr bwMode="auto">
          <a:xfrm>
            <a:off x="1994151" y="2348880"/>
            <a:ext cx="4998411" cy="2046609"/>
          </a:xfrm>
          <a:prstGeom prst="rect">
            <a:avLst/>
          </a:prstGeom>
          <a:noFill/>
          <a:ln w="9525">
            <a:noFill/>
            <a:miter lim="800000"/>
            <a:headEnd/>
            <a:tailEnd/>
          </a:ln>
        </p:spPr>
      </p:pic>
      <p:sp>
        <p:nvSpPr>
          <p:cNvPr id="23" name="Rectangle 3"/>
          <p:cNvSpPr txBox="1">
            <a:spLocks noChangeArrowheads="1"/>
          </p:cNvSpPr>
          <p:nvPr/>
        </p:nvSpPr>
        <p:spPr>
          <a:xfrm>
            <a:off x="0" y="1101597"/>
            <a:ext cx="9144000" cy="5040560"/>
          </a:xfrm>
          <a:prstGeom prst="rect">
            <a:avLst/>
          </a:prstGeom>
        </p:spPr>
        <p:txBody>
          <a:bodyPr vert="horz" lIns="91440" tIns="45720" rIns="91440" bIns="45720" rtlCol="0">
            <a:normAutofit/>
          </a:bodyPr>
          <a:lstStyle/>
          <a:p>
            <a:pPr marL="457200" lvl="0" indent="-457200" algn="ctr">
              <a:lnSpc>
                <a:spcPct val="105000"/>
              </a:lnSpc>
              <a:spcBef>
                <a:spcPct val="20000"/>
              </a:spcBef>
              <a:defRPr/>
            </a:pPr>
            <a:r>
              <a:rPr lang="pt-PT" sz="2000" b="1" dirty="0" smtClean="0">
                <a:solidFill>
                  <a:srgbClr val="CD6209"/>
                </a:solidFill>
                <a:latin typeface="Gill Sans MT" pitchFamily="34" charset="0"/>
              </a:rPr>
              <a:t>Pontos pretos</a:t>
            </a:r>
          </a:p>
          <a:p>
            <a:pPr marL="457200" lvl="0" indent="-457200" algn="ctr">
              <a:lnSpc>
                <a:spcPct val="105000"/>
              </a:lnSpc>
              <a:spcBef>
                <a:spcPct val="20000"/>
              </a:spcBef>
              <a:defRPr/>
            </a:pPr>
            <a:endParaRPr lang="pt-PT" sz="600" b="1" dirty="0" smtClean="0">
              <a:solidFill>
                <a:srgbClr val="CD6209"/>
              </a:solidFill>
              <a:latin typeface="Gill Sans MT" pitchFamily="34" charset="0"/>
            </a:endParaRPr>
          </a:p>
          <a:p>
            <a:pPr marL="914400" lvl="1" indent="-457200">
              <a:lnSpc>
                <a:spcPct val="105000"/>
              </a:lnSpc>
              <a:spcBef>
                <a:spcPct val="20000"/>
              </a:spcBef>
              <a:buFont typeface="Gill Sans MT" pitchFamily="34" charset="0"/>
              <a:buChar char="–"/>
              <a:defRPr/>
            </a:pPr>
            <a:r>
              <a:rPr lang="pt-PT" sz="1600" dirty="0" smtClean="0">
                <a:solidFill>
                  <a:prstClr val="black"/>
                </a:solidFill>
                <a:latin typeface="Gill Sans MT" pitchFamily="34" charset="0"/>
              </a:rPr>
              <a:t>Binarização</a:t>
            </a:r>
          </a:p>
          <a:p>
            <a:pPr marL="914400" lvl="1" indent="-457200">
              <a:lnSpc>
                <a:spcPct val="105000"/>
              </a:lnSpc>
              <a:spcBef>
                <a:spcPct val="20000"/>
              </a:spcBef>
              <a:buFont typeface="Gill Sans MT" pitchFamily="34" charset="0"/>
              <a:buChar char="–"/>
              <a:defRPr/>
            </a:pPr>
            <a:r>
              <a:rPr lang="pt-PT" sz="1600" dirty="0" smtClean="0">
                <a:solidFill>
                  <a:prstClr val="black"/>
                </a:solidFill>
                <a:latin typeface="Gill Sans MT" pitchFamily="34" charset="0"/>
              </a:rPr>
              <a:t>Análise por conectividade de regiões (Descritores: Número de regiões de pixels pretos e suas áreas)	</a:t>
            </a:r>
          </a:p>
          <a:p>
            <a:pPr marL="342900" marR="0" lvl="0" indent="-342900" algn="l" defTabSz="914400" rtl="0" eaLnBrk="1" fontAlgn="auto" latinLnBrk="0" hangingPunct="1">
              <a:lnSpc>
                <a:spcPct val="105000"/>
              </a:lnSpc>
              <a:spcBef>
                <a:spcPct val="20000"/>
              </a:spcBef>
              <a:spcAft>
                <a:spcPts val="0"/>
              </a:spcAft>
              <a:buClrTx/>
              <a:buSzTx/>
              <a:buFont typeface="Arial" pitchFamily="34" charset="0"/>
              <a:buChar char="•"/>
              <a:tabLst/>
              <a:defRPr/>
            </a:pPr>
            <a:endParaRPr lang="pt-PT" sz="2200" dirty="0" smtClean="0">
              <a:latin typeface="Gill Sans MT" pitchFamily="34" charset="0"/>
            </a:endParaRPr>
          </a:p>
          <a:p>
            <a:pPr marL="342900" lvl="0" indent="-342900">
              <a:lnSpc>
                <a:spcPct val="105000"/>
              </a:lnSpc>
              <a:spcBef>
                <a:spcPct val="20000"/>
              </a:spcBef>
              <a:defRPr/>
            </a:pPr>
            <a:endParaRPr kumimoji="0" lang="pt-PT" sz="2200" b="0" i="0" u="none" strike="noStrike" kern="1200" cap="none" spc="0" normalizeH="0" baseline="0" noProof="0" dirty="0" smtClean="0">
              <a:ln>
                <a:noFill/>
              </a:ln>
              <a:solidFill>
                <a:schemeClr val="tx1"/>
              </a:solidFill>
              <a:effectLst/>
              <a:uLnTx/>
              <a:uFillTx/>
              <a:latin typeface="Gill Sans MT" pitchFamily="34" charset="0"/>
            </a:endParaRPr>
          </a:p>
        </p:txBody>
      </p:sp>
      <p:sp>
        <p:nvSpPr>
          <p:cNvPr id="5" name="Marcador de Posição do Número do Diapositivo 4"/>
          <p:cNvSpPr>
            <a:spLocks noGrp="1"/>
          </p:cNvSpPr>
          <p:nvPr>
            <p:ph type="sldNum" sz="quarter" idx="12"/>
          </p:nvPr>
        </p:nvSpPr>
        <p:spPr/>
        <p:txBody>
          <a:bodyPr/>
          <a:lstStyle/>
          <a:p>
            <a:fld id="{85750671-68AF-40F8-879B-717E4DD521B3}" type="slidenum">
              <a:rPr lang="pt-PT" smtClean="0"/>
              <a:pPr/>
              <a:t>16</a:t>
            </a:fld>
            <a:endParaRPr lang="pt-PT" dirty="0"/>
          </a:p>
        </p:txBody>
      </p:sp>
      <p:pic>
        <p:nvPicPr>
          <p:cNvPr id="38" name="Imagem 37"/>
          <p:cNvPicPr>
            <a:picLocks noChangeAspect="1"/>
          </p:cNvPicPr>
          <p:nvPr/>
        </p:nvPicPr>
        <p:blipFill>
          <a:blip r:embed="rId4" cstate="print"/>
          <a:srcRect l="834" r="16433" b="51148"/>
          <a:stretch>
            <a:fillRect/>
          </a:stretch>
        </p:blipFill>
        <p:spPr bwMode="auto">
          <a:xfrm>
            <a:off x="1992171" y="4365107"/>
            <a:ext cx="4969575" cy="1990137"/>
          </a:xfrm>
          <a:prstGeom prst="rect">
            <a:avLst/>
          </a:prstGeom>
          <a:noFill/>
          <a:ln w="9525">
            <a:noFill/>
            <a:miter lim="800000"/>
            <a:headEnd/>
            <a:tailEnd/>
          </a:ln>
        </p:spPr>
      </p:pic>
      <p:sp>
        <p:nvSpPr>
          <p:cNvPr id="21" name="Marcador de Posição do Rodapé 36"/>
          <p:cNvSpPr>
            <a:spLocks noGrp="1"/>
          </p:cNvSpPr>
          <p:nvPr>
            <p:ph type="ftr" sz="quarter" idx="11"/>
          </p:nvPr>
        </p:nvSpPr>
        <p:spPr>
          <a:xfrm>
            <a:off x="2339752" y="6356350"/>
            <a:ext cx="4392488" cy="365125"/>
          </a:xfrm>
        </p:spPr>
        <p:txBody>
          <a:bodyPr/>
          <a:lstStyle/>
          <a:p>
            <a:r>
              <a:rPr lang="pt-PT" dirty="0" smtClean="0"/>
              <a:t>Controlo de Qualidade de Embalagens usando Visão Industrial</a:t>
            </a:r>
            <a:endParaRPr lang="pt-PT" dirty="0"/>
          </a:p>
        </p:txBody>
      </p:sp>
      <p:grpSp>
        <p:nvGrpSpPr>
          <p:cNvPr id="22" name="Grupo 21"/>
          <p:cNvGrpSpPr>
            <a:grpSpLocks noChangeAspect="1"/>
          </p:cNvGrpSpPr>
          <p:nvPr/>
        </p:nvGrpSpPr>
        <p:grpSpPr>
          <a:xfrm>
            <a:off x="901548" y="6"/>
            <a:ext cx="7054828" cy="680116"/>
            <a:chOff x="0" y="0"/>
            <a:chExt cx="8535780" cy="822886"/>
          </a:xfrm>
        </p:grpSpPr>
        <p:pic>
          <p:nvPicPr>
            <p:cNvPr id="37" name="Imagem 24"/>
            <p:cNvPicPr>
              <a:picLocks noChangeAspect="1"/>
            </p:cNvPicPr>
            <p:nvPr/>
          </p:nvPicPr>
          <p:blipFill>
            <a:blip r:embed="rId5" cstate="print">
              <a:duotone>
                <a:schemeClr val="bg2">
                  <a:shade val="45000"/>
                  <a:satMod val="135000"/>
                </a:schemeClr>
                <a:prstClr val="white"/>
              </a:duotone>
            </a:blip>
            <a:srcRect l="2161" r="53477"/>
            <a:stretch>
              <a:fillRect/>
            </a:stretch>
          </p:blipFill>
          <p:spPr bwMode="auto">
            <a:xfrm>
              <a:off x="7884373" y="2"/>
              <a:ext cx="651407" cy="822884"/>
            </a:xfrm>
            <a:prstGeom prst="rect">
              <a:avLst/>
            </a:prstGeom>
            <a:noFill/>
            <a:ln w="9525">
              <a:noFill/>
              <a:miter lim="800000"/>
              <a:headEnd/>
              <a:tailEnd/>
            </a:ln>
          </p:spPr>
        </p:pic>
        <p:pic>
          <p:nvPicPr>
            <p:cNvPr id="41" name="Imagem 40" descr="C:\Users\Utilizador\Desktop\Nova pasta\DSC00305.JPG"/>
            <p:cNvPicPr>
              <a:picLocks noChangeAspect="1"/>
            </p:cNvPicPr>
            <p:nvPr/>
          </p:nvPicPr>
          <p:blipFill>
            <a:blip r:embed="rId6" cstate="print">
              <a:duotone>
                <a:schemeClr val="bg2">
                  <a:shade val="45000"/>
                  <a:satMod val="135000"/>
                </a:schemeClr>
                <a:prstClr val="white"/>
              </a:duotone>
            </a:blip>
            <a:srcRect/>
            <a:stretch>
              <a:fillRect/>
            </a:stretch>
          </p:blipFill>
          <p:spPr bwMode="auto">
            <a:xfrm>
              <a:off x="0" y="0"/>
              <a:ext cx="1041959" cy="700514"/>
            </a:xfrm>
            <a:prstGeom prst="rect">
              <a:avLst/>
            </a:prstGeom>
            <a:noFill/>
            <a:ln w="9525">
              <a:noFill/>
              <a:miter lim="800000"/>
              <a:headEnd/>
              <a:tailEnd/>
            </a:ln>
          </p:spPr>
        </p:pic>
        <p:pic>
          <p:nvPicPr>
            <p:cNvPr id="42" name="Imagem 513" descr="G:\i\DSC00141.JPG"/>
            <p:cNvPicPr>
              <a:picLocks noChangeAspect="1"/>
            </p:cNvPicPr>
            <p:nvPr/>
          </p:nvPicPr>
          <p:blipFill>
            <a:blip r:embed="rId7" cstate="print">
              <a:duotone>
                <a:schemeClr val="bg2">
                  <a:shade val="45000"/>
                  <a:satMod val="135000"/>
                </a:schemeClr>
                <a:prstClr val="white"/>
              </a:duotone>
            </a:blip>
            <a:srcRect l="14798" t="17427" r="18224" b="18257"/>
            <a:stretch>
              <a:fillRect/>
            </a:stretch>
          </p:blipFill>
          <p:spPr bwMode="auto">
            <a:xfrm>
              <a:off x="1105878" y="0"/>
              <a:ext cx="959648" cy="691960"/>
            </a:xfrm>
            <a:prstGeom prst="rect">
              <a:avLst/>
            </a:prstGeom>
            <a:noFill/>
            <a:ln w="9525">
              <a:noFill/>
              <a:miter lim="800000"/>
              <a:headEnd/>
              <a:tailEnd/>
            </a:ln>
          </p:spPr>
        </p:pic>
        <p:pic>
          <p:nvPicPr>
            <p:cNvPr id="43" name="Imagem 1151"/>
            <p:cNvPicPr>
              <a:picLocks noChangeAspect="1"/>
            </p:cNvPicPr>
            <p:nvPr/>
          </p:nvPicPr>
          <p:blipFill>
            <a:blip r:embed="rId8" cstate="print">
              <a:duotone>
                <a:schemeClr val="bg2">
                  <a:shade val="45000"/>
                  <a:satMod val="135000"/>
                </a:schemeClr>
                <a:prstClr val="white"/>
              </a:duotone>
            </a:blip>
            <a:srcRect l="7339" r="3210"/>
            <a:stretch>
              <a:fillRect/>
            </a:stretch>
          </p:blipFill>
          <p:spPr bwMode="auto">
            <a:xfrm>
              <a:off x="2126267" y="28"/>
              <a:ext cx="681005" cy="694977"/>
            </a:xfrm>
            <a:prstGeom prst="rect">
              <a:avLst/>
            </a:prstGeom>
            <a:noFill/>
            <a:ln w="9525">
              <a:noFill/>
              <a:miter lim="800000"/>
              <a:headEnd/>
              <a:tailEnd/>
            </a:ln>
          </p:spPr>
        </p:pic>
        <p:pic>
          <p:nvPicPr>
            <p:cNvPr id="44" name="Imagem 1146"/>
            <p:cNvPicPr>
              <a:picLocks noChangeAspect="1"/>
            </p:cNvPicPr>
            <p:nvPr/>
          </p:nvPicPr>
          <p:blipFill>
            <a:blip r:embed="rId9" cstate="print">
              <a:duotone>
                <a:schemeClr val="bg2">
                  <a:shade val="45000"/>
                  <a:satMod val="135000"/>
                </a:schemeClr>
                <a:prstClr val="white"/>
              </a:duotone>
            </a:blip>
            <a:srcRect/>
            <a:stretch>
              <a:fillRect/>
            </a:stretch>
          </p:blipFill>
          <p:spPr bwMode="auto">
            <a:xfrm>
              <a:off x="2872093" y="28"/>
              <a:ext cx="691819" cy="694977"/>
            </a:xfrm>
            <a:prstGeom prst="rect">
              <a:avLst/>
            </a:prstGeom>
            <a:noFill/>
            <a:ln w="9525">
              <a:noFill/>
              <a:miter lim="800000"/>
              <a:headEnd/>
              <a:tailEnd/>
            </a:ln>
          </p:spPr>
        </p:pic>
        <p:pic>
          <p:nvPicPr>
            <p:cNvPr id="45" name="Imagem 9"/>
            <p:cNvPicPr>
              <a:picLocks noChangeAspect="1"/>
            </p:cNvPicPr>
            <p:nvPr/>
          </p:nvPicPr>
          <p:blipFill>
            <a:blip r:embed="rId10" cstate="print">
              <a:duotone>
                <a:schemeClr val="bg2">
                  <a:shade val="45000"/>
                  <a:satMod val="135000"/>
                </a:schemeClr>
                <a:prstClr val="white"/>
              </a:duotone>
            </a:blip>
            <a:srcRect l="58644" t="63542" b="8216"/>
            <a:stretch>
              <a:fillRect/>
            </a:stretch>
          </p:blipFill>
          <p:spPr bwMode="auto">
            <a:xfrm>
              <a:off x="3628285" y="2"/>
              <a:ext cx="1604223" cy="697261"/>
            </a:xfrm>
            <a:prstGeom prst="rect">
              <a:avLst/>
            </a:prstGeom>
            <a:noFill/>
            <a:ln w="9525">
              <a:noFill/>
              <a:miter lim="800000"/>
              <a:headEnd/>
              <a:tailEnd/>
            </a:ln>
          </p:spPr>
        </p:pic>
        <p:pic>
          <p:nvPicPr>
            <p:cNvPr id="46" name="Imagem 45"/>
            <p:cNvPicPr>
              <a:picLocks noChangeAspect="1"/>
            </p:cNvPicPr>
            <p:nvPr/>
          </p:nvPicPr>
          <p:blipFill>
            <a:blip r:embed="rId11" cstate="print">
              <a:duotone>
                <a:schemeClr val="bg2">
                  <a:shade val="45000"/>
                  <a:satMod val="135000"/>
                </a:schemeClr>
                <a:prstClr val="white"/>
              </a:duotone>
            </a:blip>
            <a:srcRect b="50073"/>
            <a:stretch>
              <a:fillRect/>
            </a:stretch>
          </p:blipFill>
          <p:spPr bwMode="auto">
            <a:xfrm>
              <a:off x="6564813" y="0"/>
              <a:ext cx="1156838" cy="676340"/>
            </a:xfrm>
            <a:prstGeom prst="rect">
              <a:avLst/>
            </a:prstGeom>
            <a:noFill/>
            <a:ln w="9525">
              <a:noFill/>
              <a:miter lim="800000"/>
              <a:headEnd/>
              <a:tailEnd/>
            </a:ln>
          </p:spPr>
        </p:pic>
        <p:pic>
          <p:nvPicPr>
            <p:cNvPr id="47" name="Imagem 46" descr="C:\Documents and Settings\Igor\Ambiente de trabalho\DSC00554.JPG"/>
            <p:cNvPicPr>
              <a:picLocks noChangeAspect="1"/>
            </p:cNvPicPr>
            <p:nvPr/>
          </p:nvPicPr>
          <p:blipFill>
            <a:blip r:embed="rId12" cstate="print">
              <a:duotone>
                <a:schemeClr val="bg2">
                  <a:shade val="45000"/>
                  <a:satMod val="135000"/>
                </a:schemeClr>
                <a:prstClr val="white"/>
              </a:duotone>
            </a:blip>
            <a:stretch>
              <a:fillRect/>
            </a:stretch>
          </p:blipFill>
          <p:spPr bwMode="auto">
            <a:xfrm>
              <a:off x="5276854" y="0"/>
              <a:ext cx="242067" cy="691619"/>
            </a:xfrm>
            <a:prstGeom prst="rect">
              <a:avLst/>
            </a:prstGeom>
            <a:noFill/>
            <a:ln w="9525">
              <a:noFill/>
              <a:miter lim="800000"/>
              <a:headEnd/>
              <a:tailEnd/>
            </a:ln>
          </p:spPr>
        </p:pic>
        <p:pic>
          <p:nvPicPr>
            <p:cNvPr id="48" name="Picture 17"/>
            <p:cNvPicPr>
              <a:picLocks noChangeAspect="1"/>
            </p:cNvPicPr>
            <p:nvPr/>
          </p:nvPicPr>
          <p:blipFill>
            <a:blip r:embed="rId13" cstate="print">
              <a:duotone>
                <a:schemeClr val="bg2">
                  <a:shade val="45000"/>
                  <a:satMod val="135000"/>
                </a:schemeClr>
                <a:prstClr val="white"/>
              </a:duotone>
            </a:blip>
            <a:srcRect l="46057" t="4385" r="13199" b="51061"/>
            <a:stretch>
              <a:fillRect/>
            </a:stretch>
          </p:blipFill>
          <p:spPr bwMode="auto">
            <a:xfrm>
              <a:off x="5607105" y="0"/>
              <a:ext cx="837103" cy="695933"/>
            </a:xfrm>
            <a:prstGeom prst="rect">
              <a:avLst/>
            </a:prstGeom>
            <a:noFill/>
            <a:ln w="9525">
              <a:noFill/>
              <a:miter lim="800000"/>
              <a:headEnd/>
              <a:tailEnd/>
            </a:ln>
          </p:spPr>
        </p:pic>
      </p:grpSp>
      <p:sp>
        <p:nvSpPr>
          <p:cNvPr id="24" name="CaixaDeTexto 23"/>
          <p:cNvSpPr txBox="1"/>
          <p:nvPr/>
        </p:nvSpPr>
        <p:spPr>
          <a:xfrm>
            <a:off x="7092280" y="3356992"/>
            <a:ext cx="1872208" cy="307777"/>
          </a:xfrm>
          <a:prstGeom prst="rect">
            <a:avLst/>
          </a:prstGeom>
          <a:noFill/>
        </p:spPr>
        <p:txBody>
          <a:bodyPr wrap="square" rtlCol="0">
            <a:spAutoFit/>
          </a:bodyPr>
          <a:lstStyle/>
          <a:p>
            <a:r>
              <a:rPr lang="pt-PT" sz="1400" dirty="0" smtClean="0"/>
              <a:t>Embalagem Conforme</a:t>
            </a:r>
            <a:endParaRPr lang="pt-PT" sz="1400" dirty="0"/>
          </a:p>
        </p:txBody>
      </p:sp>
      <p:sp>
        <p:nvSpPr>
          <p:cNvPr id="25" name="CaixaDeTexto 24"/>
          <p:cNvSpPr txBox="1"/>
          <p:nvPr/>
        </p:nvSpPr>
        <p:spPr>
          <a:xfrm>
            <a:off x="7069040" y="5229200"/>
            <a:ext cx="2123728" cy="307777"/>
          </a:xfrm>
          <a:prstGeom prst="rect">
            <a:avLst/>
          </a:prstGeom>
          <a:noFill/>
        </p:spPr>
        <p:txBody>
          <a:bodyPr wrap="square" rtlCol="0">
            <a:spAutoFit/>
          </a:bodyPr>
          <a:lstStyle/>
          <a:p>
            <a:r>
              <a:rPr lang="pt-PT" sz="1400" dirty="0" smtClean="0"/>
              <a:t>Embalagem não Conforme</a:t>
            </a:r>
            <a:endParaRPr lang="pt-PT" sz="1400" dirty="0"/>
          </a:p>
        </p:txBody>
      </p:sp>
      <p:sp>
        <p:nvSpPr>
          <p:cNvPr id="20" name="Rectangle 2"/>
          <p:cNvSpPr txBox="1">
            <a:spLocks noChangeArrowheads="1"/>
          </p:cNvSpPr>
          <p:nvPr/>
        </p:nvSpPr>
        <p:spPr>
          <a:xfrm>
            <a:off x="0" y="364194"/>
            <a:ext cx="9144000" cy="931862"/>
          </a:xfrm>
          <a:prstGeom prst="rect">
            <a:avLst/>
          </a:prstGeom>
        </p:spPr>
        <p:txBody>
          <a:bodyPr vert="horz" lIns="91440" tIns="45720" rIns="91440" bIns="45720" rtlCol="0" anchor="ctr">
            <a:normAutofit/>
          </a:bodyPr>
          <a:lstStyle/>
          <a:p>
            <a:pPr algn="r">
              <a:spcBef>
                <a:spcPct val="0"/>
              </a:spcBef>
              <a:defRPr/>
            </a:pPr>
            <a:r>
              <a:rPr lang="pt-PT" b="1" dirty="0" smtClean="0">
                <a:ln w="1905"/>
                <a:solidFill>
                  <a:schemeClr val="accent5">
                    <a:lumMod val="75000"/>
                  </a:schemeClr>
                </a:solidFill>
                <a:effectLst>
                  <a:innerShdw blurRad="69850" dist="43180" dir="5400000">
                    <a:srgbClr val="000000">
                      <a:alpha val="65000"/>
                    </a:srgbClr>
                  </a:innerShdw>
                </a:effectLst>
                <a:latin typeface="Times New Roman" pitchFamily="18" charset="0"/>
              </a:rPr>
              <a:t>Sistema Inspecção de embalagens plásticas</a:t>
            </a:r>
            <a:endParaRPr lang="pt-PT" b="1" dirty="0">
              <a:ln w="1905"/>
              <a:solidFill>
                <a:schemeClr val="accent5">
                  <a:lumMod val="75000"/>
                </a:schemeClr>
              </a:solidFill>
              <a:effectLst>
                <a:innerShdw blurRad="69850" dist="43180" dir="5400000">
                  <a:srgbClr val="000000">
                    <a:alpha val="65000"/>
                  </a:srgbClr>
                </a:innerShdw>
              </a:effectLst>
              <a:latin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o Número do Diapositivo 4"/>
          <p:cNvSpPr>
            <a:spLocks noGrp="1"/>
          </p:cNvSpPr>
          <p:nvPr>
            <p:ph type="sldNum" sz="quarter" idx="12"/>
          </p:nvPr>
        </p:nvSpPr>
        <p:spPr/>
        <p:txBody>
          <a:bodyPr/>
          <a:lstStyle/>
          <a:p>
            <a:fld id="{85750671-68AF-40F8-879B-717E4DD521B3}" type="slidenum">
              <a:rPr lang="pt-PT" smtClean="0"/>
              <a:pPr/>
              <a:t>17</a:t>
            </a:fld>
            <a:endParaRPr lang="pt-PT" dirty="0"/>
          </a:p>
        </p:txBody>
      </p:sp>
      <p:pic>
        <p:nvPicPr>
          <p:cNvPr id="23" name="Imagem 22"/>
          <p:cNvPicPr>
            <a:picLocks noChangeAspect="1"/>
          </p:cNvPicPr>
          <p:nvPr/>
        </p:nvPicPr>
        <p:blipFill>
          <a:blip r:embed="rId3" cstate="print"/>
          <a:srcRect t="3791" r="11111"/>
          <a:stretch>
            <a:fillRect/>
          </a:stretch>
        </p:blipFill>
        <p:spPr bwMode="auto">
          <a:xfrm>
            <a:off x="2123728" y="2390445"/>
            <a:ext cx="4899600" cy="3997193"/>
          </a:xfrm>
          <a:prstGeom prst="rect">
            <a:avLst/>
          </a:prstGeom>
          <a:noFill/>
          <a:ln w="9525">
            <a:noFill/>
            <a:miter lim="800000"/>
            <a:headEnd/>
            <a:tailEnd/>
          </a:ln>
        </p:spPr>
      </p:pic>
      <p:sp>
        <p:nvSpPr>
          <p:cNvPr id="22" name="Rectangle 3"/>
          <p:cNvSpPr txBox="1">
            <a:spLocks noChangeArrowheads="1"/>
          </p:cNvSpPr>
          <p:nvPr/>
        </p:nvSpPr>
        <p:spPr>
          <a:xfrm>
            <a:off x="0" y="1101065"/>
            <a:ext cx="9144000" cy="5073427"/>
          </a:xfrm>
          <a:prstGeom prst="rect">
            <a:avLst/>
          </a:prstGeom>
        </p:spPr>
        <p:txBody>
          <a:bodyPr vert="horz" lIns="91440" tIns="45720" rIns="91440" bIns="45720" rtlCol="0">
            <a:normAutofit/>
          </a:bodyPr>
          <a:lstStyle/>
          <a:p>
            <a:pPr marL="457200" lvl="0" indent="-457200" algn="ctr">
              <a:lnSpc>
                <a:spcPct val="105000"/>
              </a:lnSpc>
              <a:spcBef>
                <a:spcPct val="20000"/>
              </a:spcBef>
              <a:defRPr/>
            </a:pPr>
            <a:r>
              <a:rPr lang="pt-PT" sz="2000" b="1" dirty="0" smtClean="0">
                <a:solidFill>
                  <a:srgbClr val="CD6209"/>
                </a:solidFill>
                <a:latin typeface="Gill Sans MT" pitchFamily="34" charset="0"/>
              </a:rPr>
              <a:t>Excesso ou falta de material no gargalo</a:t>
            </a:r>
          </a:p>
          <a:p>
            <a:pPr marL="457200" lvl="0" indent="-457200" algn="ctr">
              <a:lnSpc>
                <a:spcPct val="105000"/>
              </a:lnSpc>
              <a:spcBef>
                <a:spcPct val="20000"/>
              </a:spcBef>
              <a:defRPr/>
            </a:pPr>
            <a:endParaRPr lang="pt-PT" sz="600" b="1" dirty="0" smtClean="0">
              <a:solidFill>
                <a:srgbClr val="CD6209"/>
              </a:solidFill>
              <a:latin typeface="Gill Sans MT" pitchFamily="34" charset="0"/>
            </a:endParaRPr>
          </a:p>
          <a:p>
            <a:pPr marL="914400" lvl="1" indent="-457200">
              <a:lnSpc>
                <a:spcPct val="105000"/>
              </a:lnSpc>
              <a:spcBef>
                <a:spcPct val="20000"/>
              </a:spcBef>
              <a:buFont typeface="Gill Sans MT" pitchFamily="34" charset="0"/>
              <a:buChar char="–"/>
              <a:defRPr/>
            </a:pPr>
            <a:r>
              <a:rPr lang="pt-PT" sz="1600" dirty="0" smtClean="0">
                <a:solidFill>
                  <a:prstClr val="black"/>
                </a:solidFill>
                <a:latin typeface="Gill Sans MT" pitchFamily="34" charset="0"/>
              </a:rPr>
              <a:t>Binarização</a:t>
            </a:r>
          </a:p>
          <a:p>
            <a:pPr marL="914400" lvl="1" indent="-457200">
              <a:lnSpc>
                <a:spcPct val="105000"/>
              </a:lnSpc>
              <a:spcBef>
                <a:spcPct val="20000"/>
              </a:spcBef>
              <a:buFont typeface="Gill Sans MT" pitchFamily="34" charset="0"/>
              <a:buChar char="–"/>
              <a:defRPr/>
            </a:pPr>
            <a:r>
              <a:rPr lang="pt-PT" sz="1600" dirty="0" smtClean="0">
                <a:solidFill>
                  <a:prstClr val="black"/>
                </a:solidFill>
                <a:latin typeface="Gill Sans MT" pitchFamily="34" charset="0"/>
              </a:rPr>
              <a:t>Análise por conectividade de regiões (Descritor:  Área da região de pixels brancos)</a:t>
            </a:r>
          </a:p>
          <a:p>
            <a:pPr marL="457200" lvl="0" indent="-457200">
              <a:lnSpc>
                <a:spcPct val="105000"/>
              </a:lnSpc>
              <a:spcBef>
                <a:spcPct val="20000"/>
              </a:spcBef>
              <a:defRPr/>
            </a:pPr>
            <a:r>
              <a:rPr lang="pt-PT" sz="2200" dirty="0" smtClean="0">
                <a:solidFill>
                  <a:prstClr val="black"/>
                </a:solidFill>
                <a:latin typeface="Gill Sans MT" pitchFamily="34" charset="0"/>
              </a:rPr>
              <a:t>	</a:t>
            </a:r>
          </a:p>
          <a:p>
            <a:pPr marL="342900" marR="0" lvl="0" indent="-342900" algn="l" defTabSz="914400" rtl="0" eaLnBrk="1" fontAlgn="auto" latinLnBrk="0" hangingPunct="1">
              <a:lnSpc>
                <a:spcPct val="105000"/>
              </a:lnSpc>
              <a:spcBef>
                <a:spcPct val="20000"/>
              </a:spcBef>
              <a:spcAft>
                <a:spcPts val="0"/>
              </a:spcAft>
              <a:buClrTx/>
              <a:buSzTx/>
              <a:buFont typeface="Arial" pitchFamily="34" charset="0"/>
              <a:buChar char="•"/>
              <a:tabLst/>
              <a:defRPr/>
            </a:pPr>
            <a:endParaRPr lang="pt-PT" sz="2200" dirty="0" smtClean="0">
              <a:latin typeface="Gill Sans MT" pitchFamily="34" charset="0"/>
            </a:endParaRPr>
          </a:p>
          <a:p>
            <a:pPr marL="342900" lvl="0" indent="-342900">
              <a:lnSpc>
                <a:spcPct val="105000"/>
              </a:lnSpc>
              <a:spcBef>
                <a:spcPct val="20000"/>
              </a:spcBef>
              <a:defRPr/>
            </a:pPr>
            <a:endParaRPr kumimoji="0" lang="pt-PT" sz="2200" b="0" i="0" u="none" strike="noStrike" kern="1200" cap="none" spc="0" normalizeH="0" baseline="0" noProof="0" dirty="0" smtClean="0">
              <a:ln>
                <a:noFill/>
              </a:ln>
              <a:solidFill>
                <a:schemeClr val="tx1"/>
              </a:solidFill>
              <a:effectLst/>
              <a:uLnTx/>
              <a:uFillTx/>
              <a:latin typeface="Gill Sans MT" pitchFamily="34" charset="0"/>
            </a:endParaRPr>
          </a:p>
        </p:txBody>
      </p:sp>
      <p:sp>
        <p:nvSpPr>
          <p:cNvPr id="35" name="Marcador de Posição do Rodapé 36"/>
          <p:cNvSpPr>
            <a:spLocks noGrp="1"/>
          </p:cNvSpPr>
          <p:nvPr>
            <p:ph type="ftr" sz="quarter" idx="11"/>
          </p:nvPr>
        </p:nvSpPr>
        <p:spPr>
          <a:xfrm>
            <a:off x="2339752" y="6356350"/>
            <a:ext cx="4392488" cy="365125"/>
          </a:xfrm>
        </p:spPr>
        <p:txBody>
          <a:bodyPr/>
          <a:lstStyle/>
          <a:p>
            <a:r>
              <a:rPr lang="pt-PT" dirty="0" smtClean="0"/>
              <a:t>Controlo de Qualidade de Embalagens usando Visão Industrial</a:t>
            </a:r>
            <a:endParaRPr lang="pt-PT" dirty="0"/>
          </a:p>
        </p:txBody>
      </p:sp>
      <p:grpSp>
        <p:nvGrpSpPr>
          <p:cNvPr id="37" name="Grupo 36"/>
          <p:cNvGrpSpPr>
            <a:grpSpLocks noChangeAspect="1"/>
          </p:cNvGrpSpPr>
          <p:nvPr/>
        </p:nvGrpSpPr>
        <p:grpSpPr>
          <a:xfrm>
            <a:off x="901548" y="6"/>
            <a:ext cx="7054828" cy="680116"/>
            <a:chOff x="0" y="0"/>
            <a:chExt cx="8535780" cy="822886"/>
          </a:xfrm>
        </p:grpSpPr>
        <p:pic>
          <p:nvPicPr>
            <p:cNvPr id="38" name="Imagem 24"/>
            <p:cNvPicPr>
              <a:picLocks noChangeAspect="1"/>
            </p:cNvPicPr>
            <p:nvPr/>
          </p:nvPicPr>
          <p:blipFill>
            <a:blip r:embed="rId4" cstate="print">
              <a:duotone>
                <a:schemeClr val="bg2">
                  <a:shade val="45000"/>
                  <a:satMod val="135000"/>
                </a:schemeClr>
                <a:prstClr val="white"/>
              </a:duotone>
            </a:blip>
            <a:srcRect l="2161" r="53477"/>
            <a:stretch>
              <a:fillRect/>
            </a:stretch>
          </p:blipFill>
          <p:spPr bwMode="auto">
            <a:xfrm>
              <a:off x="7884373" y="2"/>
              <a:ext cx="651407" cy="822884"/>
            </a:xfrm>
            <a:prstGeom prst="rect">
              <a:avLst/>
            </a:prstGeom>
            <a:noFill/>
            <a:ln w="9525">
              <a:noFill/>
              <a:miter lim="800000"/>
              <a:headEnd/>
              <a:tailEnd/>
            </a:ln>
          </p:spPr>
        </p:pic>
        <p:pic>
          <p:nvPicPr>
            <p:cNvPr id="39" name="Imagem 38" descr="C:\Users\Utilizador\Desktop\Nova pasta\DSC00305.JPG"/>
            <p:cNvPicPr>
              <a:picLocks noChangeAspect="1"/>
            </p:cNvPicPr>
            <p:nvPr/>
          </p:nvPicPr>
          <p:blipFill>
            <a:blip r:embed="rId5" cstate="print">
              <a:duotone>
                <a:schemeClr val="bg2">
                  <a:shade val="45000"/>
                  <a:satMod val="135000"/>
                </a:schemeClr>
                <a:prstClr val="white"/>
              </a:duotone>
            </a:blip>
            <a:srcRect/>
            <a:stretch>
              <a:fillRect/>
            </a:stretch>
          </p:blipFill>
          <p:spPr bwMode="auto">
            <a:xfrm>
              <a:off x="0" y="0"/>
              <a:ext cx="1041959" cy="700514"/>
            </a:xfrm>
            <a:prstGeom prst="rect">
              <a:avLst/>
            </a:prstGeom>
            <a:noFill/>
            <a:ln w="9525">
              <a:noFill/>
              <a:miter lim="800000"/>
              <a:headEnd/>
              <a:tailEnd/>
            </a:ln>
          </p:spPr>
        </p:pic>
        <p:pic>
          <p:nvPicPr>
            <p:cNvPr id="40" name="Imagem 513" descr="G:\i\DSC00141.JPG"/>
            <p:cNvPicPr>
              <a:picLocks noChangeAspect="1"/>
            </p:cNvPicPr>
            <p:nvPr/>
          </p:nvPicPr>
          <p:blipFill>
            <a:blip r:embed="rId6" cstate="print">
              <a:duotone>
                <a:schemeClr val="bg2">
                  <a:shade val="45000"/>
                  <a:satMod val="135000"/>
                </a:schemeClr>
                <a:prstClr val="white"/>
              </a:duotone>
            </a:blip>
            <a:srcRect l="14798" t="17427" r="18224" b="18257"/>
            <a:stretch>
              <a:fillRect/>
            </a:stretch>
          </p:blipFill>
          <p:spPr bwMode="auto">
            <a:xfrm>
              <a:off x="1105878" y="0"/>
              <a:ext cx="959648" cy="691960"/>
            </a:xfrm>
            <a:prstGeom prst="rect">
              <a:avLst/>
            </a:prstGeom>
            <a:noFill/>
            <a:ln w="9525">
              <a:noFill/>
              <a:miter lim="800000"/>
              <a:headEnd/>
              <a:tailEnd/>
            </a:ln>
          </p:spPr>
        </p:pic>
        <p:pic>
          <p:nvPicPr>
            <p:cNvPr id="41" name="Imagem 1151"/>
            <p:cNvPicPr>
              <a:picLocks noChangeAspect="1"/>
            </p:cNvPicPr>
            <p:nvPr/>
          </p:nvPicPr>
          <p:blipFill>
            <a:blip r:embed="rId7" cstate="print">
              <a:duotone>
                <a:schemeClr val="bg2">
                  <a:shade val="45000"/>
                  <a:satMod val="135000"/>
                </a:schemeClr>
                <a:prstClr val="white"/>
              </a:duotone>
            </a:blip>
            <a:srcRect l="7339" r="3210"/>
            <a:stretch>
              <a:fillRect/>
            </a:stretch>
          </p:blipFill>
          <p:spPr bwMode="auto">
            <a:xfrm>
              <a:off x="2126267" y="28"/>
              <a:ext cx="681005" cy="694977"/>
            </a:xfrm>
            <a:prstGeom prst="rect">
              <a:avLst/>
            </a:prstGeom>
            <a:noFill/>
            <a:ln w="9525">
              <a:noFill/>
              <a:miter lim="800000"/>
              <a:headEnd/>
              <a:tailEnd/>
            </a:ln>
          </p:spPr>
        </p:pic>
        <p:pic>
          <p:nvPicPr>
            <p:cNvPr id="42" name="Imagem 1146"/>
            <p:cNvPicPr>
              <a:picLocks noChangeAspect="1"/>
            </p:cNvPicPr>
            <p:nvPr/>
          </p:nvPicPr>
          <p:blipFill>
            <a:blip r:embed="rId8" cstate="print">
              <a:duotone>
                <a:schemeClr val="bg2">
                  <a:shade val="45000"/>
                  <a:satMod val="135000"/>
                </a:schemeClr>
                <a:prstClr val="white"/>
              </a:duotone>
            </a:blip>
            <a:srcRect/>
            <a:stretch>
              <a:fillRect/>
            </a:stretch>
          </p:blipFill>
          <p:spPr bwMode="auto">
            <a:xfrm>
              <a:off x="2872093" y="28"/>
              <a:ext cx="691819" cy="694977"/>
            </a:xfrm>
            <a:prstGeom prst="rect">
              <a:avLst/>
            </a:prstGeom>
            <a:noFill/>
            <a:ln w="9525">
              <a:noFill/>
              <a:miter lim="800000"/>
              <a:headEnd/>
              <a:tailEnd/>
            </a:ln>
          </p:spPr>
        </p:pic>
        <p:pic>
          <p:nvPicPr>
            <p:cNvPr id="43" name="Imagem 9"/>
            <p:cNvPicPr>
              <a:picLocks noChangeAspect="1"/>
            </p:cNvPicPr>
            <p:nvPr/>
          </p:nvPicPr>
          <p:blipFill>
            <a:blip r:embed="rId9" cstate="print">
              <a:duotone>
                <a:schemeClr val="bg2">
                  <a:shade val="45000"/>
                  <a:satMod val="135000"/>
                </a:schemeClr>
                <a:prstClr val="white"/>
              </a:duotone>
            </a:blip>
            <a:srcRect l="58644" t="63542" b="8216"/>
            <a:stretch>
              <a:fillRect/>
            </a:stretch>
          </p:blipFill>
          <p:spPr bwMode="auto">
            <a:xfrm>
              <a:off x="3628285" y="2"/>
              <a:ext cx="1604223" cy="697261"/>
            </a:xfrm>
            <a:prstGeom prst="rect">
              <a:avLst/>
            </a:prstGeom>
            <a:noFill/>
            <a:ln w="9525">
              <a:noFill/>
              <a:miter lim="800000"/>
              <a:headEnd/>
              <a:tailEnd/>
            </a:ln>
          </p:spPr>
        </p:pic>
        <p:pic>
          <p:nvPicPr>
            <p:cNvPr id="44" name="Imagem 43"/>
            <p:cNvPicPr>
              <a:picLocks noChangeAspect="1"/>
            </p:cNvPicPr>
            <p:nvPr/>
          </p:nvPicPr>
          <p:blipFill>
            <a:blip r:embed="rId10" cstate="print">
              <a:duotone>
                <a:schemeClr val="bg2">
                  <a:shade val="45000"/>
                  <a:satMod val="135000"/>
                </a:schemeClr>
                <a:prstClr val="white"/>
              </a:duotone>
            </a:blip>
            <a:srcRect b="50073"/>
            <a:stretch>
              <a:fillRect/>
            </a:stretch>
          </p:blipFill>
          <p:spPr bwMode="auto">
            <a:xfrm>
              <a:off x="6564813" y="0"/>
              <a:ext cx="1156838" cy="676340"/>
            </a:xfrm>
            <a:prstGeom prst="rect">
              <a:avLst/>
            </a:prstGeom>
            <a:noFill/>
            <a:ln w="9525">
              <a:noFill/>
              <a:miter lim="800000"/>
              <a:headEnd/>
              <a:tailEnd/>
            </a:ln>
          </p:spPr>
        </p:pic>
        <p:pic>
          <p:nvPicPr>
            <p:cNvPr id="45" name="Imagem 44" descr="C:\Documents and Settings\Igor\Ambiente de trabalho\DSC00554.JPG"/>
            <p:cNvPicPr>
              <a:picLocks noChangeAspect="1"/>
            </p:cNvPicPr>
            <p:nvPr/>
          </p:nvPicPr>
          <p:blipFill>
            <a:blip r:embed="rId11" cstate="print">
              <a:duotone>
                <a:schemeClr val="bg2">
                  <a:shade val="45000"/>
                  <a:satMod val="135000"/>
                </a:schemeClr>
                <a:prstClr val="white"/>
              </a:duotone>
            </a:blip>
            <a:stretch>
              <a:fillRect/>
            </a:stretch>
          </p:blipFill>
          <p:spPr bwMode="auto">
            <a:xfrm>
              <a:off x="5276854" y="0"/>
              <a:ext cx="242067" cy="691619"/>
            </a:xfrm>
            <a:prstGeom prst="rect">
              <a:avLst/>
            </a:prstGeom>
            <a:noFill/>
            <a:ln w="9525">
              <a:noFill/>
              <a:miter lim="800000"/>
              <a:headEnd/>
              <a:tailEnd/>
            </a:ln>
          </p:spPr>
        </p:pic>
        <p:pic>
          <p:nvPicPr>
            <p:cNvPr id="46" name="Picture 17"/>
            <p:cNvPicPr>
              <a:picLocks noChangeAspect="1"/>
            </p:cNvPicPr>
            <p:nvPr/>
          </p:nvPicPr>
          <p:blipFill>
            <a:blip r:embed="rId12" cstate="print">
              <a:duotone>
                <a:schemeClr val="bg2">
                  <a:shade val="45000"/>
                  <a:satMod val="135000"/>
                </a:schemeClr>
                <a:prstClr val="white"/>
              </a:duotone>
            </a:blip>
            <a:srcRect l="46057" t="4385" r="13199" b="51061"/>
            <a:stretch>
              <a:fillRect/>
            </a:stretch>
          </p:blipFill>
          <p:spPr bwMode="auto">
            <a:xfrm>
              <a:off x="5607105" y="0"/>
              <a:ext cx="837103" cy="695933"/>
            </a:xfrm>
            <a:prstGeom prst="rect">
              <a:avLst/>
            </a:prstGeom>
            <a:noFill/>
            <a:ln w="9525">
              <a:noFill/>
              <a:miter lim="800000"/>
              <a:headEnd/>
              <a:tailEnd/>
            </a:ln>
          </p:spPr>
        </p:pic>
      </p:grpSp>
      <p:sp>
        <p:nvSpPr>
          <p:cNvPr id="20" name="CaixaDeTexto 19"/>
          <p:cNvSpPr txBox="1"/>
          <p:nvPr/>
        </p:nvSpPr>
        <p:spPr>
          <a:xfrm>
            <a:off x="7092280" y="3356992"/>
            <a:ext cx="1872208" cy="307777"/>
          </a:xfrm>
          <a:prstGeom prst="rect">
            <a:avLst/>
          </a:prstGeom>
          <a:noFill/>
        </p:spPr>
        <p:txBody>
          <a:bodyPr wrap="square" rtlCol="0">
            <a:spAutoFit/>
          </a:bodyPr>
          <a:lstStyle/>
          <a:p>
            <a:r>
              <a:rPr lang="pt-PT" sz="1400" dirty="0" smtClean="0"/>
              <a:t>Embalagem Conforme</a:t>
            </a:r>
            <a:endParaRPr lang="pt-PT" sz="1400" dirty="0"/>
          </a:p>
        </p:txBody>
      </p:sp>
      <p:sp>
        <p:nvSpPr>
          <p:cNvPr id="21" name="CaixaDeTexto 20"/>
          <p:cNvSpPr txBox="1"/>
          <p:nvPr/>
        </p:nvSpPr>
        <p:spPr>
          <a:xfrm>
            <a:off x="7069040" y="5229200"/>
            <a:ext cx="2123728" cy="307777"/>
          </a:xfrm>
          <a:prstGeom prst="rect">
            <a:avLst/>
          </a:prstGeom>
          <a:noFill/>
        </p:spPr>
        <p:txBody>
          <a:bodyPr wrap="square" rtlCol="0">
            <a:spAutoFit/>
          </a:bodyPr>
          <a:lstStyle/>
          <a:p>
            <a:r>
              <a:rPr lang="pt-PT" sz="1400" dirty="0" smtClean="0"/>
              <a:t>Embalagem não Conforme</a:t>
            </a:r>
            <a:endParaRPr lang="pt-PT" sz="1400" dirty="0"/>
          </a:p>
        </p:txBody>
      </p:sp>
      <p:sp>
        <p:nvSpPr>
          <p:cNvPr id="19" name="Rectangle 2"/>
          <p:cNvSpPr txBox="1">
            <a:spLocks noChangeArrowheads="1"/>
          </p:cNvSpPr>
          <p:nvPr/>
        </p:nvSpPr>
        <p:spPr>
          <a:xfrm>
            <a:off x="0" y="364194"/>
            <a:ext cx="9144000" cy="931862"/>
          </a:xfrm>
          <a:prstGeom prst="rect">
            <a:avLst/>
          </a:prstGeom>
        </p:spPr>
        <p:txBody>
          <a:bodyPr vert="horz" lIns="91440" tIns="45720" rIns="91440" bIns="45720" rtlCol="0" anchor="ctr">
            <a:normAutofit/>
          </a:bodyPr>
          <a:lstStyle/>
          <a:p>
            <a:pPr algn="r">
              <a:spcBef>
                <a:spcPct val="0"/>
              </a:spcBef>
              <a:defRPr/>
            </a:pPr>
            <a:r>
              <a:rPr lang="pt-PT" b="1" dirty="0" smtClean="0">
                <a:ln w="1905"/>
                <a:solidFill>
                  <a:schemeClr val="accent5">
                    <a:lumMod val="75000"/>
                  </a:schemeClr>
                </a:solidFill>
                <a:effectLst>
                  <a:innerShdw blurRad="69850" dist="43180" dir="5400000">
                    <a:srgbClr val="000000">
                      <a:alpha val="65000"/>
                    </a:srgbClr>
                  </a:innerShdw>
                </a:effectLst>
                <a:latin typeface="Times New Roman" pitchFamily="18" charset="0"/>
              </a:rPr>
              <a:t>Sistema Inspecção de embalagens plásticas</a:t>
            </a:r>
            <a:endParaRPr lang="pt-PT" b="1" dirty="0">
              <a:ln w="1905"/>
              <a:solidFill>
                <a:schemeClr val="accent5">
                  <a:lumMod val="75000"/>
                </a:schemeClr>
              </a:solidFill>
              <a:effectLst>
                <a:innerShdw blurRad="69850" dist="43180" dir="5400000">
                  <a:srgbClr val="000000">
                    <a:alpha val="65000"/>
                  </a:srgbClr>
                </a:innerShdw>
              </a:effectLst>
              <a:latin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o Número do Diapositivo 4"/>
          <p:cNvSpPr>
            <a:spLocks noGrp="1"/>
          </p:cNvSpPr>
          <p:nvPr>
            <p:ph type="sldNum" sz="quarter" idx="12"/>
          </p:nvPr>
        </p:nvSpPr>
        <p:spPr/>
        <p:txBody>
          <a:bodyPr/>
          <a:lstStyle/>
          <a:p>
            <a:fld id="{85750671-68AF-40F8-879B-717E4DD521B3}" type="slidenum">
              <a:rPr lang="pt-PT" smtClean="0"/>
              <a:pPr/>
              <a:t>18</a:t>
            </a:fld>
            <a:endParaRPr lang="pt-PT" dirty="0"/>
          </a:p>
        </p:txBody>
      </p:sp>
      <p:pic>
        <p:nvPicPr>
          <p:cNvPr id="21" name="Picture 17"/>
          <p:cNvPicPr>
            <a:picLocks noChangeAspect="1"/>
          </p:cNvPicPr>
          <p:nvPr/>
        </p:nvPicPr>
        <p:blipFill>
          <a:blip r:embed="rId3" cstate="print"/>
          <a:srcRect t="3848" r="13256" b="1890"/>
          <a:stretch>
            <a:fillRect/>
          </a:stretch>
        </p:blipFill>
        <p:spPr bwMode="auto">
          <a:xfrm>
            <a:off x="2112606" y="2420888"/>
            <a:ext cx="4899612" cy="4047852"/>
          </a:xfrm>
          <a:prstGeom prst="rect">
            <a:avLst/>
          </a:prstGeom>
          <a:noFill/>
          <a:ln w="9525">
            <a:noFill/>
            <a:miter lim="800000"/>
            <a:headEnd/>
            <a:tailEnd/>
          </a:ln>
        </p:spPr>
      </p:pic>
      <p:sp>
        <p:nvSpPr>
          <p:cNvPr id="23" name="Rectangle 3"/>
          <p:cNvSpPr txBox="1">
            <a:spLocks noChangeArrowheads="1"/>
          </p:cNvSpPr>
          <p:nvPr/>
        </p:nvSpPr>
        <p:spPr>
          <a:xfrm>
            <a:off x="0" y="1101596"/>
            <a:ext cx="9144000" cy="5073427"/>
          </a:xfrm>
          <a:prstGeom prst="rect">
            <a:avLst/>
          </a:prstGeom>
        </p:spPr>
        <p:txBody>
          <a:bodyPr vert="horz" lIns="91440" tIns="45720" rIns="91440" bIns="45720" rtlCol="0">
            <a:normAutofit/>
          </a:bodyPr>
          <a:lstStyle/>
          <a:p>
            <a:pPr marL="457200" lvl="0" indent="-457200" algn="ctr">
              <a:lnSpc>
                <a:spcPct val="105000"/>
              </a:lnSpc>
              <a:spcBef>
                <a:spcPct val="20000"/>
              </a:spcBef>
              <a:defRPr/>
            </a:pPr>
            <a:r>
              <a:rPr lang="pt-PT" sz="2000" b="1" dirty="0" smtClean="0">
                <a:solidFill>
                  <a:srgbClr val="CD6209"/>
                </a:solidFill>
                <a:latin typeface="Gill Sans MT" pitchFamily="34" charset="0"/>
              </a:rPr>
              <a:t>Inclinação do gargalo</a:t>
            </a:r>
          </a:p>
          <a:p>
            <a:pPr marL="457200" lvl="0" indent="-457200" algn="ctr">
              <a:lnSpc>
                <a:spcPct val="105000"/>
              </a:lnSpc>
              <a:spcBef>
                <a:spcPct val="20000"/>
              </a:spcBef>
              <a:defRPr/>
            </a:pPr>
            <a:endParaRPr lang="pt-PT" sz="600" b="1" dirty="0" smtClean="0">
              <a:solidFill>
                <a:srgbClr val="CD6209"/>
              </a:solidFill>
              <a:latin typeface="Gill Sans MT" pitchFamily="34" charset="0"/>
            </a:endParaRPr>
          </a:p>
          <a:p>
            <a:pPr marL="914400" lvl="1" indent="-457200">
              <a:lnSpc>
                <a:spcPct val="105000"/>
              </a:lnSpc>
              <a:spcBef>
                <a:spcPct val="20000"/>
              </a:spcBef>
              <a:buFont typeface="Gill Sans MT" pitchFamily="34" charset="0"/>
              <a:buChar char="–"/>
              <a:defRPr/>
            </a:pPr>
            <a:r>
              <a:rPr lang="pt-PT" sz="1600" dirty="0" smtClean="0">
                <a:solidFill>
                  <a:prstClr val="black"/>
                </a:solidFill>
                <a:latin typeface="Gill Sans MT" pitchFamily="34" charset="0"/>
              </a:rPr>
              <a:t>Binarização</a:t>
            </a:r>
          </a:p>
          <a:p>
            <a:pPr marL="914400" lvl="1" indent="-457200">
              <a:lnSpc>
                <a:spcPct val="105000"/>
              </a:lnSpc>
              <a:spcBef>
                <a:spcPct val="20000"/>
              </a:spcBef>
              <a:buFont typeface="Gill Sans MT" pitchFamily="34" charset="0"/>
              <a:buChar char="–"/>
              <a:defRPr/>
            </a:pPr>
            <a:r>
              <a:rPr lang="pt-PT" sz="1600" dirty="0" smtClean="0">
                <a:solidFill>
                  <a:prstClr val="black"/>
                </a:solidFill>
                <a:latin typeface="Gill Sans MT" pitchFamily="34" charset="0"/>
              </a:rPr>
              <a:t>Análise por conectividade de regiões (Descritor:  Ângulo formado pela elipse que passa pelos extremos do região de pixels brancos)</a:t>
            </a:r>
          </a:p>
          <a:p>
            <a:pPr marL="457200" lvl="0" indent="-457200">
              <a:lnSpc>
                <a:spcPct val="105000"/>
              </a:lnSpc>
              <a:spcBef>
                <a:spcPct val="20000"/>
              </a:spcBef>
              <a:defRPr/>
            </a:pPr>
            <a:r>
              <a:rPr lang="pt-PT" sz="2200" dirty="0" smtClean="0">
                <a:solidFill>
                  <a:prstClr val="black"/>
                </a:solidFill>
                <a:latin typeface="Gill Sans MT" pitchFamily="34" charset="0"/>
              </a:rPr>
              <a:t>	</a:t>
            </a:r>
          </a:p>
          <a:p>
            <a:pPr marL="342900" marR="0" lvl="0" indent="-342900" algn="l" defTabSz="914400" rtl="0" eaLnBrk="1" fontAlgn="auto" latinLnBrk="0" hangingPunct="1">
              <a:lnSpc>
                <a:spcPct val="105000"/>
              </a:lnSpc>
              <a:spcBef>
                <a:spcPct val="20000"/>
              </a:spcBef>
              <a:spcAft>
                <a:spcPts val="0"/>
              </a:spcAft>
              <a:buClrTx/>
              <a:buSzTx/>
              <a:buFont typeface="Arial" pitchFamily="34" charset="0"/>
              <a:buChar char="•"/>
              <a:tabLst/>
              <a:defRPr/>
            </a:pPr>
            <a:endParaRPr lang="pt-PT" sz="2200" dirty="0" smtClean="0">
              <a:latin typeface="Gill Sans MT" pitchFamily="34" charset="0"/>
            </a:endParaRPr>
          </a:p>
          <a:p>
            <a:pPr marL="342900" lvl="0" indent="-342900">
              <a:lnSpc>
                <a:spcPct val="105000"/>
              </a:lnSpc>
              <a:spcBef>
                <a:spcPct val="20000"/>
              </a:spcBef>
              <a:defRPr/>
            </a:pPr>
            <a:endParaRPr kumimoji="0" lang="pt-PT" sz="2200" b="0" i="0" u="none" strike="noStrike" kern="1200" cap="none" spc="0" normalizeH="0" baseline="0" noProof="0" dirty="0" smtClean="0">
              <a:ln>
                <a:noFill/>
              </a:ln>
              <a:solidFill>
                <a:schemeClr val="tx1"/>
              </a:solidFill>
              <a:effectLst/>
              <a:uLnTx/>
              <a:uFillTx/>
              <a:latin typeface="Gill Sans MT" pitchFamily="34" charset="0"/>
            </a:endParaRPr>
          </a:p>
        </p:txBody>
      </p:sp>
      <p:sp>
        <p:nvSpPr>
          <p:cNvPr id="35" name="Marcador de Posição do Rodapé 36"/>
          <p:cNvSpPr>
            <a:spLocks noGrp="1"/>
          </p:cNvSpPr>
          <p:nvPr>
            <p:ph type="ftr" sz="quarter" idx="11"/>
          </p:nvPr>
        </p:nvSpPr>
        <p:spPr>
          <a:xfrm>
            <a:off x="2339752" y="6356350"/>
            <a:ext cx="4392488" cy="365125"/>
          </a:xfrm>
        </p:spPr>
        <p:txBody>
          <a:bodyPr/>
          <a:lstStyle/>
          <a:p>
            <a:r>
              <a:rPr lang="pt-PT" dirty="0" smtClean="0"/>
              <a:t>Controlo de Qualidade de Embalagens usando Visão Industrial</a:t>
            </a:r>
            <a:endParaRPr lang="pt-PT" dirty="0"/>
          </a:p>
        </p:txBody>
      </p:sp>
      <p:grpSp>
        <p:nvGrpSpPr>
          <p:cNvPr id="37" name="Grupo 36"/>
          <p:cNvGrpSpPr>
            <a:grpSpLocks noChangeAspect="1"/>
          </p:cNvGrpSpPr>
          <p:nvPr/>
        </p:nvGrpSpPr>
        <p:grpSpPr>
          <a:xfrm>
            <a:off x="901548" y="6"/>
            <a:ext cx="7054828" cy="680116"/>
            <a:chOff x="0" y="0"/>
            <a:chExt cx="8535780" cy="822886"/>
          </a:xfrm>
        </p:grpSpPr>
        <p:pic>
          <p:nvPicPr>
            <p:cNvPr id="38" name="Imagem 24"/>
            <p:cNvPicPr>
              <a:picLocks noChangeAspect="1"/>
            </p:cNvPicPr>
            <p:nvPr/>
          </p:nvPicPr>
          <p:blipFill>
            <a:blip r:embed="rId4" cstate="print">
              <a:duotone>
                <a:schemeClr val="bg2">
                  <a:shade val="45000"/>
                  <a:satMod val="135000"/>
                </a:schemeClr>
                <a:prstClr val="white"/>
              </a:duotone>
            </a:blip>
            <a:srcRect l="2161" r="53477"/>
            <a:stretch>
              <a:fillRect/>
            </a:stretch>
          </p:blipFill>
          <p:spPr bwMode="auto">
            <a:xfrm>
              <a:off x="7884373" y="2"/>
              <a:ext cx="651407" cy="822884"/>
            </a:xfrm>
            <a:prstGeom prst="rect">
              <a:avLst/>
            </a:prstGeom>
            <a:noFill/>
            <a:ln w="9525">
              <a:noFill/>
              <a:miter lim="800000"/>
              <a:headEnd/>
              <a:tailEnd/>
            </a:ln>
          </p:spPr>
        </p:pic>
        <p:pic>
          <p:nvPicPr>
            <p:cNvPr id="39" name="Imagem 38" descr="C:\Users\Utilizador\Desktop\Nova pasta\DSC00305.JPG"/>
            <p:cNvPicPr>
              <a:picLocks noChangeAspect="1"/>
            </p:cNvPicPr>
            <p:nvPr/>
          </p:nvPicPr>
          <p:blipFill>
            <a:blip r:embed="rId5" cstate="print">
              <a:duotone>
                <a:schemeClr val="bg2">
                  <a:shade val="45000"/>
                  <a:satMod val="135000"/>
                </a:schemeClr>
                <a:prstClr val="white"/>
              </a:duotone>
            </a:blip>
            <a:srcRect/>
            <a:stretch>
              <a:fillRect/>
            </a:stretch>
          </p:blipFill>
          <p:spPr bwMode="auto">
            <a:xfrm>
              <a:off x="0" y="0"/>
              <a:ext cx="1041959" cy="700514"/>
            </a:xfrm>
            <a:prstGeom prst="rect">
              <a:avLst/>
            </a:prstGeom>
            <a:noFill/>
            <a:ln w="9525">
              <a:noFill/>
              <a:miter lim="800000"/>
              <a:headEnd/>
              <a:tailEnd/>
            </a:ln>
          </p:spPr>
        </p:pic>
        <p:pic>
          <p:nvPicPr>
            <p:cNvPr id="40" name="Imagem 513" descr="G:\i\DSC00141.JPG"/>
            <p:cNvPicPr>
              <a:picLocks noChangeAspect="1"/>
            </p:cNvPicPr>
            <p:nvPr/>
          </p:nvPicPr>
          <p:blipFill>
            <a:blip r:embed="rId6" cstate="print">
              <a:duotone>
                <a:schemeClr val="bg2">
                  <a:shade val="45000"/>
                  <a:satMod val="135000"/>
                </a:schemeClr>
                <a:prstClr val="white"/>
              </a:duotone>
            </a:blip>
            <a:srcRect l="14798" t="17427" r="18224" b="18257"/>
            <a:stretch>
              <a:fillRect/>
            </a:stretch>
          </p:blipFill>
          <p:spPr bwMode="auto">
            <a:xfrm>
              <a:off x="1105878" y="0"/>
              <a:ext cx="959648" cy="691960"/>
            </a:xfrm>
            <a:prstGeom prst="rect">
              <a:avLst/>
            </a:prstGeom>
            <a:noFill/>
            <a:ln w="9525">
              <a:noFill/>
              <a:miter lim="800000"/>
              <a:headEnd/>
              <a:tailEnd/>
            </a:ln>
          </p:spPr>
        </p:pic>
        <p:pic>
          <p:nvPicPr>
            <p:cNvPr id="41" name="Imagem 1151"/>
            <p:cNvPicPr>
              <a:picLocks noChangeAspect="1"/>
            </p:cNvPicPr>
            <p:nvPr/>
          </p:nvPicPr>
          <p:blipFill>
            <a:blip r:embed="rId7" cstate="print">
              <a:duotone>
                <a:schemeClr val="bg2">
                  <a:shade val="45000"/>
                  <a:satMod val="135000"/>
                </a:schemeClr>
                <a:prstClr val="white"/>
              </a:duotone>
            </a:blip>
            <a:srcRect l="7339" r="3210"/>
            <a:stretch>
              <a:fillRect/>
            </a:stretch>
          </p:blipFill>
          <p:spPr bwMode="auto">
            <a:xfrm>
              <a:off x="2126267" y="28"/>
              <a:ext cx="681005" cy="694977"/>
            </a:xfrm>
            <a:prstGeom prst="rect">
              <a:avLst/>
            </a:prstGeom>
            <a:noFill/>
            <a:ln w="9525">
              <a:noFill/>
              <a:miter lim="800000"/>
              <a:headEnd/>
              <a:tailEnd/>
            </a:ln>
          </p:spPr>
        </p:pic>
        <p:pic>
          <p:nvPicPr>
            <p:cNvPr id="42" name="Imagem 1146"/>
            <p:cNvPicPr>
              <a:picLocks noChangeAspect="1"/>
            </p:cNvPicPr>
            <p:nvPr/>
          </p:nvPicPr>
          <p:blipFill>
            <a:blip r:embed="rId8" cstate="print">
              <a:duotone>
                <a:schemeClr val="bg2">
                  <a:shade val="45000"/>
                  <a:satMod val="135000"/>
                </a:schemeClr>
                <a:prstClr val="white"/>
              </a:duotone>
            </a:blip>
            <a:srcRect/>
            <a:stretch>
              <a:fillRect/>
            </a:stretch>
          </p:blipFill>
          <p:spPr bwMode="auto">
            <a:xfrm>
              <a:off x="2872093" y="28"/>
              <a:ext cx="691819" cy="694977"/>
            </a:xfrm>
            <a:prstGeom prst="rect">
              <a:avLst/>
            </a:prstGeom>
            <a:noFill/>
            <a:ln w="9525">
              <a:noFill/>
              <a:miter lim="800000"/>
              <a:headEnd/>
              <a:tailEnd/>
            </a:ln>
          </p:spPr>
        </p:pic>
        <p:pic>
          <p:nvPicPr>
            <p:cNvPr id="43" name="Imagem 9"/>
            <p:cNvPicPr>
              <a:picLocks noChangeAspect="1"/>
            </p:cNvPicPr>
            <p:nvPr/>
          </p:nvPicPr>
          <p:blipFill>
            <a:blip r:embed="rId9" cstate="print">
              <a:duotone>
                <a:schemeClr val="bg2">
                  <a:shade val="45000"/>
                  <a:satMod val="135000"/>
                </a:schemeClr>
                <a:prstClr val="white"/>
              </a:duotone>
            </a:blip>
            <a:srcRect l="58644" t="63542" b="8216"/>
            <a:stretch>
              <a:fillRect/>
            </a:stretch>
          </p:blipFill>
          <p:spPr bwMode="auto">
            <a:xfrm>
              <a:off x="3628285" y="2"/>
              <a:ext cx="1604223" cy="697261"/>
            </a:xfrm>
            <a:prstGeom prst="rect">
              <a:avLst/>
            </a:prstGeom>
            <a:noFill/>
            <a:ln w="9525">
              <a:noFill/>
              <a:miter lim="800000"/>
              <a:headEnd/>
              <a:tailEnd/>
            </a:ln>
          </p:spPr>
        </p:pic>
        <p:pic>
          <p:nvPicPr>
            <p:cNvPr id="44" name="Imagem 43"/>
            <p:cNvPicPr>
              <a:picLocks noChangeAspect="1"/>
            </p:cNvPicPr>
            <p:nvPr/>
          </p:nvPicPr>
          <p:blipFill>
            <a:blip r:embed="rId10" cstate="print">
              <a:duotone>
                <a:schemeClr val="bg2">
                  <a:shade val="45000"/>
                  <a:satMod val="135000"/>
                </a:schemeClr>
                <a:prstClr val="white"/>
              </a:duotone>
            </a:blip>
            <a:srcRect b="50073"/>
            <a:stretch>
              <a:fillRect/>
            </a:stretch>
          </p:blipFill>
          <p:spPr bwMode="auto">
            <a:xfrm>
              <a:off x="6564813" y="0"/>
              <a:ext cx="1156838" cy="676340"/>
            </a:xfrm>
            <a:prstGeom prst="rect">
              <a:avLst/>
            </a:prstGeom>
            <a:noFill/>
            <a:ln w="9525">
              <a:noFill/>
              <a:miter lim="800000"/>
              <a:headEnd/>
              <a:tailEnd/>
            </a:ln>
          </p:spPr>
        </p:pic>
        <p:pic>
          <p:nvPicPr>
            <p:cNvPr id="45" name="Imagem 44" descr="C:\Documents and Settings\Igor\Ambiente de trabalho\DSC00554.JPG"/>
            <p:cNvPicPr>
              <a:picLocks noChangeAspect="1"/>
            </p:cNvPicPr>
            <p:nvPr/>
          </p:nvPicPr>
          <p:blipFill>
            <a:blip r:embed="rId11" cstate="print">
              <a:duotone>
                <a:schemeClr val="bg2">
                  <a:shade val="45000"/>
                  <a:satMod val="135000"/>
                </a:schemeClr>
                <a:prstClr val="white"/>
              </a:duotone>
            </a:blip>
            <a:stretch>
              <a:fillRect/>
            </a:stretch>
          </p:blipFill>
          <p:spPr bwMode="auto">
            <a:xfrm>
              <a:off x="5276854" y="0"/>
              <a:ext cx="242067" cy="691619"/>
            </a:xfrm>
            <a:prstGeom prst="rect">
              <a:avLst/>
            </a:prstGeom>
            <a:noFill/>
            <a:ln w="9525">
              <a:noFill/>
              <a:miter lim="800000"/>
              <a:headEnd/>
              <a:tailEnd/>
            </a:ln>
          </p:spPr>
        </p:pic>
        <p:pic>
          <p:nvPicPr>
            <p:cNvPr id="46" name="Picture 17"/>
            <p:cNvPicPr>
              <a:picLocks noChangeAspect="1"/>
            </p:cNvPicPr>
            <p:nvPr/>
          </p:nvPicPr>
          <p:blipFill>
            <a:blip r:embed="rId3" cstate="print">
              <a:duotone>
                <a:schemeClr val="bg2">
                  <a:shade val="45000"/>
                  <a:satMod val="135000"/>
                </a:schemeClr>
                <a:prstClr val="white"/>
              </a:duotone>
            </a:blip>
            <a:srcRect l="46057" t="4385" r="13199" b="51061"/>
            <a:stretch>
              <a:fillRect/>
            </a:stretch>
          </p:blipFill>
          <p:spPr bwMode="auto">
            <a:xfrm>
              <a:off x="5607105" y="0"/>
              <a:ext cx="837103" cy="695933"/>
            </a:xfrm>
            <a:prstGeom prst="rect">
              <a:avLst/>
            </a:prstGeom>
            <a:noFill/>
            <a:ln w="9525">
              <a:noFill/>
              <a:miter lim="800000"/>
              <a:headEnd/>
              <a:tailEnd/>
            </a:ln>
          </p:spPr>
        </p:pic>
      </p:grpSp>
      <p:sp>
        <p:nvSpPr>
          <p:cNvPr id="20" name="CaixaDeTexto 19"/>
          <p:cNvSpPr txBox="1"/>
          <p:nvPr/>
        </p:nvSpPr>
        <p:spPr>
          <a:xfrm>
            <a:off x="7092280" y="3356992"/>
            <a:ext cx="1872208" cy="307777"/>
          </a:xfrm>
          <a:prstGeom prst="rect">
            <a:avLst/>
          </a:prstGeom>
          <a:noFill/>
        </p:spPr>
        <p:txBody>
          <a:bodyPr wrap="square" rtlCol="0">
            <a:spAutoFit/>
          </a:bodyPr>
          <a:lstStyle/>
          <a:p>
            <a:r>
              <a:rPr lang="pt-PT" sz="1400" dirty="0" smtClean="0"/>
              <a:t>Embalagem Conforme</a:t>
            </a:r>
            <a:endParaRPr lang="pt-PT" sz="1400" dirty="0"/>
          </a:p>
        </p:txBody>
      </p:sp>
      <p:sp>
        <p:nvSpPr>
          <p:cNvPr id="22" name="CaixaDeTexto 21"/>
          <p:cNvSpPr txBox="1"/>
          <p:nvPr/>
        </p:nvSpPr>
        <p:spPr>
          <a:xfrm>
            <a:off x="7069040" y="5229200"/>
            <a:ext cx="2123728" cy="307777"/>
          </a:xfrm>
          <a:prstGeom prst="rect">
            <a:avLst/>
          </a:prstGeom>
          <a:noFill/>
        </p:spPr>
        <p:txBody>
          <a:bodyPr wrap="square" rtlCol="0">
            <a:spAutoFit/>
          </a:bodyPr>
          <a:lstStyle/>
          <a:p>
            <a:r>
              <a:rPr lang="pt-PT" sz="1400" dirty="0" smtClean="0"/>
              <a:t>Embalagem não Conforme</a:t>
            </a:r>
            <a:endParaRPr lang="pt-PT" sz="1400" dirty="0"/>
          </a:p>
        </p:txBody>
      </p:sp>
      <p:sp>
        <p:nvSpPr>
          <p:cNvPr id="24" name="Rectangle 2"/>
          <p:cNvSpPr txBox="1">
            <a:spLocks noChangeArrowheads="1"/>
          </p:cNvSpPr>
          <p:nvPr/>
        </p:nvSpPr>
        <p:spPr>
          <a:xfrm>
            <a:off x="0" y="364194"/>
            <a:ext cx="9144000" cy="931862"/>
          </a:xfrm>
          <a:prstGeom prst="rect">
            <a:avLst/>
          </a:prstGeom>
        </p:spPr>
        <p:txBody>
          <a:bodyPr vert="horz" lIns="91440" tIns="45720" rIns="91440" bIns="45720" rtlCol="0" anchor="ctr">
            <a:normAutofit/>
          </a:bodyPr>
          <a:lstStyle/>
          <a:p>
            <a:pPr algn="r">
              <a:spcBef>
                <a:spcPct val="0"/>
              </a:spcBef>
              <a:defRPr/>
            </a:pPr>
            <a:r>
              <a:rPr lang="pt-PT" b="1" dirty="0" smtClean="0">
                <a:ln w="1905"/>
                <a:solidFill>
                  <a:schemeClr val="accent5">
                    <a:lumMod val="75000"/>
                  </a:schemeClr>
                </a:solidFill>
                <a:effectLst>
                  <a:innerShdw blurRad="69850" dist="43180" dir="5400000">
                    <a:srgbClr val="000000">
                      <a:alpha val="65000"/>
                    </a:srgbClr>
                  </a:innerShdw>
                </a:effectLst>
                <a:latin typeface="Times New Roman" pitchFamily="18" charset="0"/>
              </a:rPr>
              <a:t>Sistema Inspecção de embalagens plásticas</a:t>
            </a:r>
            <a:endParaRPr lang="pt-PT" b="1" dirty="0">
              <a:ln w="1905"/>
              <a:solidFill>
                <a:schemeClr val="accent5">
                  <a:lumMod val="75000"/>
                </a:schemeClr>
              </a:solidFill>
              <a:effectLst>
                <a:innerShdw blurRad="69850" dist="43180" dir="5400000">
                  <a:srgbClr val="000000">
                    <a:alpha val="65000"/>
                  </a:srgbClr>
                </a:innerShdw>
              </a:effectLst>
              <a:latin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o Número do Diapositivo 4"/>
          <p:cNvSpPr>
            <a:spLocks noGrp="1"/>
          </p:cNvSpPr>
          <p:nvPr>
            <p:ph type="sldNum" sz="quarter" idx="12"/>
          </p:nvPr>
        </p:nvSpPr>
        <p:spPr/>
        <p:txBody>
          <a:bodyPr/>
          <a:lstStyle/>
          <a:p>
            <a:fld id="{85750671-68AF-40F8-879B-717E4DD521B3}" type="slidenum">
              <a:rPr lang="pt-PT" smtClean="0"/>
              <a:pPr/>
              <a:t>19</a:t>
            </a:fld>
            <a:endParaRPr lang="pt-PT" dirty="0"/>
          </a:p>
        </p:txBody>
      </p:sp>
      <p:pic>
        <p:nvPicPr>
          <p:cNvPr id="3074" name="Picture 2"/>
          <p:cNvPicPr>
            <a:picLocks noChangeAspect="1" noChangeArrowheads="1"/>
          </p:cNvPicPr>
          <p:nvPr/>
        </p:nvPicPr>
        <p:blipFill>
          <a:blip r:embed="rId3" cstate="print"/>
          <a:srcRect/>
          <a:stretch>
            <a:fillRect/>
          </a:stretch>
        </p:blipFill>
        <p:spPr bwMode="auto">
          <a:xfrm>
            <a:off x="3923928" y="2564904"/>
            <a:ext cx="4752528" cy="3805145"/>
          </a:xfrm>
          <a:prstGeom prst="rect">
            <a:avLst/>
          </a:prstGeom>
          <a:noFill/>
          <a:ln w="9525">
            <a:noFill/>
            <a:miter lim="800000"/>
            <a:headEnd/>
            <a:tailEnd/>
          </a:ln>
        </p:spPr>
      </p:pic>
      <p:sp>
        <p:nvSpPr>
          <p:cNvPr id="25" name="Rectangle 3"/>
          <p:cNvSpPr txBox="1">
            <a:spLocks noChangeArrowheads="1"/>
          </p:cNvSpPr>
          <p:nvPr/>
        </p:nvSpPr>
        <p:spPr>
          <a:xfrm>
            <a:off x="0" y="1101596"/>
            <a:ext cx="9144000" cy="5073427"/>
          </a:xfrm>
          <a:prstGeom prst="rect">
            <a:avLst/>
          </a:prstGeom>
        </p:spPr>
        <p:txBody>
          <a:bodyPr vert="horz" lIns="91440" tIns="45720" rIns="91440" bIns="45720" rtlCol="0">
            <a:normAutofit/>
          </a:bodyPr>
          <a:lstStyle/>
          <a:p>
            <a:pPr marL="457200" lvl="0" indent="-457200" algn="ctr">
              <a:lnSpc>
                <a:spcPct val="105000"/>
              </a:lnSpc>
              <a:spcBef>
                <a:spcPct val="20000"/>
              </a:spcBef>
              <a:defRPr/>
            </a:pPr>
            <a:r>
              <a:rPr lang="pt-PT" sz="2000" b="1" dirty="0" smtClean="0">
                <a:solidFill>
                  <a:srgbClr val="CD6209"/>
                </a:solidFill>
                <a:latin typeface="Gill Sans MT" pitchFamily="34" charset="0"/>
              </a:rPr>
              <a:t>Circularidade do gargalo</a:t>
            </a:r>
          </a:p>
          <a:p>
            <a:pPr marL="457200" lvl="0" indent="-457200" algn="ctr">
              <a:lnSpc>
                <a:spcPct val="105000"/>
              </a:lnSpc>
              <a:spcBef>
                <a:spcPct val="20000"/>
              </a:spcBef>
              <a:defRPr/>
            </a:pPr>
            <a:endParaRPr lang="pt-PT" sz="600" b="1" dirty="0" smtClean="0">
              <a:solidFill>
                <a:srgbClr val="CD6209"/>
              </a:solidFill>
              <a:latin typeface="Gill Sans MT" pitchFamily="34" charset="0"/>
            </a:endParaRPr>
          </a:p>
          <a:p>
            <a:pPr marL="914400" lvl="1" indent="-457200">
              <a:lnSpc>
                <a:spcPct val="105000"/>
              </a:lnSpc>
              <a:spcBef>
                <a:spcPct val="20000"/>
              </a:spcBef>
              <a:buFont typeface="Gill Sans MT" pitchFamily="34" charset="0"/>
              <a:buChar char="–"/>
              <a:defRPr/>
            </a:pPr>
            <a:r>
              <a:rPr lang="pt-PT" sz="1600" dirty="0" smtClean="0">
                <a:solidFill>
                  <a:prstClr val="black"/>
                </a:solidFill>
                <a:latin typeface="Gill Sans MT" pitchFamily="34" charset="0"/>
              </a:rPr>
              <a:t>Binarização</a:t>
            </a:r>
          </a:p>
          <a:p>
            <a:pPr marL="914400" lvl="1" indent="-457200">
              <a:lnSpc>
                <a:spcPct val="105000"/>
              </a:lnSpc>
              <a:spcBef>
                <a:spcPct val="20000"/>
              </a:spcBef>
              <a:buFont typeface="Gill Sans MT" pitchFamily="34" charset="0"/>
              <a:buChar char="–"/>
              <a:defRPr/>
            </a:pPr>
            <a:r>
              <a:rPr lang="pt-PT" sz="1600" dirty="0" smtClean="0">
                <a:solidFill>
                  <a:prstClr val="black"/>
                </a:solidFill>
                <a:latin typeface="Gill Sans MT" pitchFamily="34" charset="0"/>
              </a:rPr>
              <a:t>Análise por conectividade de regiões (Descritores:  Área de pixels pretos do gargalo, altura e largura da região de pixels pretos do gargalo)</a:t>
            </a:r>
          </a:p>
          <a:p>
            <a:pPr marL="457200" lvl="0" indent="-457200">
              <a:lnSpc>
                <a:spcPct val="105000"/>
              </a:lnSpc>
              <a:spcBef>
                <a:spcPct val="20000"/>
              </a:spcBef>
              <a:defRPr/>
            </a:pPr>
            <a:r>
              <a:rPr lang="pt-PT" sz="2200" dirty="0" smtClean="0">
                <a:solidFill>
                  <a:prstClr val="black"/>
                </a:solidFill>
                <a:latin typeface="Gill Sans MT" pitchFamily="34" charset="0"/>
              </a:rPr>
              <a:t>	</a:t>
            </a:r>
          </a:p>
          <a:p>
            <a:pPr marL="342900" marR="0" lvl="0" indent="-342900" algn="l" defTabSz="914400" rtl="0" eaLnBrk="1" fontAlgn="auto" latinLnBrk="0" hangingPunct="1">
              <a:lnSpc>
                <a:spcPct val="105000"/>
              </a:lnSpc>
              <a:spcBef>
                <a:spcPct val="20000"/>
              </a:spcBef>
              <a:spcAft>
                <a:spcPts val="0"/>
              </a:spcAft>
              <a:buClrTx/>
              <a:buSzTx/>
              <a:buFont typeface="Arial" pitchFamily="34" charset="0"/>
              <a:buChar char="•"/>
              <a:tabLst/>
              <a:defRPr/>
            </a:pPr>
            <a:endParaRPr lang="pt-PT" sz="2200" dirty="0" smtClean="0">
              <a:latin typeface="Gill Sans MT" pitchFamily="34" charset="0"/>
            </a:endParaRPr>
          </a:p>
          <a:p>
            <a:pPr marL="342900" lvl="0" indent="-342900">
              <a:lnSpc>
                <a:spcPct val="105000"/>
              </a:lnSpc>
              <a:spcBef>
                <a:spcPct val="20000"/>
              </a:spcBef>
              <a:defRPr/>
            </a:pPr>
            <a:endParaRPr kumimoji="0" lang="pt-PT" sz="2200" b="0" i="0" u="none" strike="noStrike" kern="1200" cap="none" spc="0" normalizeH="0" baseline="0" noProof="0" dirty="0" smtClean="0">
              <a:ln>
                <a:noFill/>
              </a:ln>
              <a:solidFill>
                <a:schemeClr val="tx1"/>
              </a:solidFill>
              <a:effectLst/>
              <a:uLnTx/>
              <a:uFillTx/>
              <a:latin typeface="Gill Sans MT" pitchFamily="34" charset="0"/>
            </a:endParaRP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pic>
        <p:nvPicPr>
          <p:cNvPr id="1032" name="Picture 8"/>
          <p:cNvPicPr>
            <a:picLocks noChangeAspect="1" noChangeArrowheads="1"/>
          </p:cNvPicPr>
          <p:nvPr/>
        </p:nvPicPr>
        <p:blipFill>
          <a:blip r:embed="rId4" cstate="print"/>
          <a:srcRect/>
          <a:stretch>
            <a:fillRect/>
          </a:stretch>
        </p:blipFill>
        <p:spPr bwMode="auto">
          <a:xfrm>
            <a:off x="323528" y="2640330"/>
            <a:ext cx="3471863" cy="788670"/>
          </a:xfrm>
          <a:prstGeom prst="rect">
            <a:avLst/>
          </a:prstGeom>
          <a:noFill/>
          <a:ln w="9525">
            <a:noFill/>
            <a:miter lim="800000"/>
            <a:headEnd/>
            <a:tailEnd/>
          </a:ln>
        </p:spPr>
      </p:pic>
      <p:sp>
        <p:nvSpPr>
          <p:cNvPr id="34" name="Marcador de Posição do Rodapé 36"/>
          <p:cNvSpPr>
            <a:spLocks noGrp="1"/>
          </p:cNvSpPr>
          <p:nvPr>
            <p:ph type="ftr" sz="quarter" idx="11"/>
          </p:nvPr>
        </p:nvSpPr>
        <p:spPr>
          <a:xfrm>
            <a:off x="2339752" y="6356350"/>
            <a:ext cx="4392488" cy="365125"/>
          </a:xfrm>
        </p:spPr>
        <p:txBody>
          <a:bodyPr/>
          <a:lstStyle/>
          <a:p>
            <a:r>
              <a:rPr lang="pt-PT" dirty="0" smtClean="0"/>
              <a:t>Controlo de Qualidade de Embalagens usando Visão Industrial</a:t>
            </a:r>
            <a:endParaRPr lang="pt-PT" dirty="0"/>
          </a:p>
        </p:txBody>
      </p:sp>
      <p:grpSp>
        <p:nvGrpSpPr>
          <p:cNvPr id="36" name="Grupo 35"/>
          <p:cNvGrpSpPr>
            <a:grpSpLocks noChangeAspect="1"/>
          </p:cNvGrpSpPr>
          <p:nvPr/>
        </p:nvGrpSpPr>
        <p:grpSpPr>
          <a:xfrm>
            <a:off x="901548" y="6"/>
            <a:ext cx="7054828" cy="680116"/>
            <a:chOff x="0" y="0"/>
            <a:chExt cx="8535780" cy="822886"/>
          </a:xfrm>
        </p:grpSpPr>
        <p:pic>
          <p:nvPicPr>
            <p:cNvPr id="37" name="Imagem 24"/>
            <p:cNvPicPr>
              <a:picLocks noChangeAspect="1"/>
            </p:cNvPicPr>
            <p:nvPr/>
          </p:nvPicPr>
          <p:blipFill>
            <a:blip r:embed="rId5" cstate="print">
              <a:duotone>
                <a:schemeClr val="bg2">
                  <a:shade val="45000"/>
                  <a:satMod val="135000"/>
                </a:schemeClr>
                <a:prstClr val="white"/>
              </a:duotone>
            </a:blip>
            <a:srcRect l="2161" r="53477"/>
            <a:stretch>
              <a:fillRect/>
            </a:stretch>
          </p:blipFill>
          <p:spPr bwMode="auto">
            <a:xfrm>
              <a:off x="7884373" y="2"/>
              <a:ext cx="651407" cy="822884"/>
            </a:xfrm>
            <a:prstGeom prst="rect">
              <a:avLst/>
            </a:prstGeom>
            <a:noFill/>
            <a:ln w="9525">
              <a:noFill/>
              <a:miter lim="800000"/>
              <a:headEnd/>
              <a:tailEnd/>
            </a:ln>
          </p:spPr>
        </p:pic>
        <p:pic>
          <p:nvPicPr>
            <p:cNvPr id="38" name="Imagem 37" descr="C:\Users\Utilizador\Desktop\Nova pasta\DSC00305.JPG"/>
            <p:cNvPicPr>
              <a:picLocks noChangeAspect="1"/>
            </p:cNvPicPr>
            <p:nvPr/>
          </p:nvPicPr>
          <p:blipFill>
            <a:blip r:embed="rId6" cstate="print">
              <a:duotone>
                <a:schemeClr val="bg2">
                  <a:shade val="45000"/>
                  <a:satMod val="135000"/>
                </a:schemeClr>
                <a:prstClr val="white"/>
              </a:duotone>
            </a:blip>
            <a:srcRect/>
            <a:stretch>
              <a:fillRect/>
            </a:stretch>
          </p:blipFill>
          <p:spPr bwMode="auto">
            <a:xfrm>
              <a:off x="0" y="0"/>
              <a:ext cx="1041959" cy="700514"/>
            </a:xfrm>
            <a:prstGeom prst="rect">
              <a:avLst/>
            </a:prstGeom>
            <a:noFill/>
            <a:ln w="9525">
              <a:noFill/>
              <a:miter lim="800000"/>
              <a:headEnd/>
              <a:tailEnd/>
            </a:ln>
          </p:spPr>
        </p:pic>
        <p:pic>
          <p:nvPicPr>
            <p:cNvPr id="39" name="Imagem 513" descr="G:\i\DSC00141.JPG"/>
            <p:cNvPicPr>
              <a:picLocks noChangeAspect="1"/>
            </p:cNvPicPr>
            <p:nvPr/>
          </p:nvPicPr>
          <p:blipFill>
            <a:blip r:embed="rId7" cstate="print">
              <a:duotone>
                <a:schemeClr val="bg2">
                  <a:shade val="45000"/>
                  <a:satMod val="135000"/>
                </a:schemeClr>
                <a:prstClr val="white"/>
              </a:duotone>
            </a:blip>
            <a:srcRect l="14798" t="17427" r="18224" b="18257"/>
            <a:stretch>
              <a:fillRect/>
            </a:stretch>
          </p:blipFill>
          <p:spPr bwMode="auto">
            <a:xfrm>
              <a:off x="1105878" y="0"/>
              <a:ext cx="959648" cy="691960"/>
            </a:xfrm>
            <a:prstGeom prst="rect">
              <a:avLst/>
            </a:prstGeom>
            <a:noFill/>
            <a:ln w="9525">
              <a:noFill/>
              <a:miter lim="800000"/>
              <a:headEnd/>
              <a:tailEnd/>
            </a:ln>
          </p:spPr>
        </p:pic>
        <p:pic>
          <p:nvPicPr>
            <p:cNvPr id="40" name="Imagem 1151"/>
            <p:cNvPicPr>
              <a:picLocks noChangeAspect="1"/>
            </p:cNvPicPr>
            <p:nvPr/>
          </p:nvPicPr>
          <p:blipFill>
            <a:blip r:embed="rId8" cstate="print">
              <a:duotone>
                <a:schemeClr val="bg2">
                  <a:shade val="45000"/>
                  <a:satMod val="135000"/>
                </a:schemeClr>
                <a:prstClr val="white"/>
              </a:duotone>
            </a:blip>
            <a:srcRect l="7339" r="3210"/>
            <a:stretch>
              <a:fillRect/>
            </a:stretch>
          </p:blipFill>
          <p:spPr bwMode="auto">
            <a:xfrm>
              <a:off x="2126267" y="28"/>
              <a:ext cx="681005" cy="694977"/>
            </a:xfrm>
            <a:prstGeom prst="rect">
              <a:avLst/>
            </a:prstGeom>
            <a:noFill/>
            <a:ln w="9525">
              <a:noFill/>
              <a:miter lim="800000"/>
              <a:headEnd/>
              <a:tailEnd/>
            </a:ln>
          </p:spPr>
        </p:pic>
        <p:pic>
          <p:nvPicPr>
            <p:cNvPr id="41" name="Imagem 1146"/>
            <p:cNvPicPr>
              <a:picLocks noChangeAspect="1"/>
            </p:cNvPicPr>
            <p:nvPr/>
          </p:nvPicPr>
          <p:blipFill>
            <a:blip r:embed="rId9" cstate="print">
              <a:duotone>
                <a:schemeClr val="bg2">
                  <a:shade val="45000"/>
                  <a:satMod val="135000"/>
                </a:schemeClr>
                <a:prstClr val="white"/>
              </a:duotone>
            </a:blip>
            <a:srcRect/>
            <a:stretch>
              <a:fillRect/>
            </a:stretch>
          </p:blipFill>
          <p:spPr bwMode="auto">
            <a:xfrm>
              <a:off x="2872093" y="28"/>
              <a:ext cx="691819" cy="694977"/>
            </a:xfrm>
            <a:prstGeom prst="rect">
              <a:avLst/>
            </a:prstGeom>
            <a:noFill/>
            <a:ln w="9525">
              <a:noFill/>
              <a:miter lim="800000"/>
              <a:headEnd/>
              <a:tailEnd/>
            </a:ln>
          </p:spPr>
        </p:pic>
        <p:pic>
          <p:nvPicPr>
            <p:cNvPr id="42" name="Imagem 9"/>
            <p:cNvPicPr>
              <a:picLocks noChangeAspect="1"/>
            </p:cNvPicPr>
            <p:nvPr/>
          </p:nvPicPr>
          <p:blipFill>
            <a:blip r:embed="rId10" cstate="print">
              <a:duotone>
                <a:schemeClr val="bg2">
                  <a:shade val="45000"/>
                  <a:satMod val="135000"/>
                </a:schemeClr>
                <a:prstClr val="white"/>
              </a:duotone>
            </a:blip>
            <a:srcRect l="58644" t="63542" b="8216"/>
            <a:stretch>
              <a:fillRect/>
            </a:stretch>
          </p:blipFill>
          <p:spPr bwMode="auto">
            <a:xfrm>
              <a:off x="3628285" y="2"/>
              <a:ext cx="1604223" cy="697261"/>
            </a:xfrm>
            <a:prstGeom prst="rect">
              <a:avLst/>
            </a:prstGeom>
            <a:noFill/>
            <a:ln w="9525">
              <a:noFill/>
              <a:miter lim="800000"/>
              <a:headEnd/>
              <a:tailEnd/>
            </a:ln>
          </p:spPr>
        </p:pic>
        <p:pic>
          <p:nvPicPr>
            <p:cNvPr id="43" name="Imagem 42"/>
            <p:cNvPicPr>
              <a:picLocks noChangeAspect="1"/>
            </p:cNvPicPr>
            <p:nvPr/>
          </p:nvPicPr>
          <p:blipFill>
            <a:blip r:embed="rId11" cstate="print">
              <a:duotone>
                <a:schemeClr val="bg2">
                  <a:shade val="45000"/>
                  <a:satMod val="135000"/>
                </a:schemeClr>
                <a:prstClr val="white"/>
              </a:duotone>
            </a:blip>
            <a:srcRect b="50073"/>
            <a:stretch>
              <a:fillRect/>
            </a:stretch>
          </p:blipFill>
          <p:spPr bwMode="auto">
            <a:xfrm>
              <a:off x="6564813" y="0"/>
              <a:ext cx="1156838" cy="676340"/>
            </a:xfrm>
            <a:prstGeom prst="rect">
              <a:avLst/>
            </a:prstGeom>
            <a:noFill/>
            <a:ln w="9525">
              <a:noFill/>
              <a:miter lim="800000"/>
              <a:headEnd/>
              <a:tailEnd/>
            </a:ln>
          </p:spPr>
        </p:pic>
        <p:pic>
          <p:nvPicPr>
            <p:cNvPr id="44" name="Imagem 43" descr="C:\Documents and Settings\Igor\Ambiente de trabalho\DSC00554.JPG"/>
            <p:cNvPicPr>
              <a:picLocks noChangeAspect="1"/>
            </p:cNvPicPr>
            <p:nvPr/>
          </p:nvPicPr>
          <p:blipFill>
            <a:blip r:embed="rId12" cstate="print">
              <a:duotone>
                <a:schemeClr val="bg2">
                  <a:shade val="45000"/>
                  <a:satMod val="135000"/>
                </a:schemeClr>
                <a:prstClr val="white"/>
              </a:duotone>
            </a:blip>
            <a:stretch>
              <a:fillRect/>
            </a:stretch>
          </p:blipFill>
          <p:spPr bwMode="auto">
            <a:xfrm>
              <a:off x="5276854" y="0"/>
              <a:ext cx="242067" cy="691619"/>
            </a:xfrm>
            <a:prstGeom prst="rect">
              <a:avLst/>
            </a:prstGeom>
            <a:noFill/>
            <a:ln w="9525">
              <a:noFill/>
              <a:miter lim="800000"/>
              <a:headEnd/>
              <a:tailEnd/>
            </a:ln>
          </p:spPr>
        </p:pic>
        <p:pic>
          <p:nvPicPr>
            <p:cNvPr id="45" name="Picture 17"/>
            <p:cNvPicPr>
              <a:picLocks noChangeAspect="1"/>
            </p:cNvPicPr>
            <p:nvPr/>
          </p:nvPicPr>
          <p:blipFill>
            <a:blip r:embed="rId13" cstate="print">
              <a:duotone>
                <a:schemeClr val="bg2">
                  <a:shade val="45000"/>
                  <a:satMod val="135000"/>
                </a:schemeClr>
                <a:prstClr val="white"/>
              </a:duotone>
            </a:blip>
            <a:srcRect l="46057" t="4385" r="13199" b="51061"/>
            <a:stretch>
              <a:fillRect/>
            </a:stretch>
          </p:blipFill>
          <p:spPr bwMode="auto">
            <a:xfrm>
              <a:off x="5607105" y="0"/>
              <a:ext cx="837103" cy="695933"/>
            </a:xfrm>
            <a:prstGeom prst="rect">
              <a:avLst/>
            </a:prstGeom>
            <a:noFill/>
            <a:ln w="9525">
              <a:noFill/>
              <a:miter lim="800000"/>
              <a:headEnd/>
              <a:tailEnd/>
            </a:ln>
          </p:spPr>
        </p:pic>
      </p:grpSp>
      <p:sp>
        <p:nvSpPr>
          <p:cNvPr id="22" name="CaixaDeTexto 21"/>
          <p:cNvSpPr txBox="1"/>
          <p:nvPr/>
        </p:nvSpPr>
        <p:spPr>
          <a:xfrm>
            <a:off x="971600" y="4077072"/>
            <a:ext cx="3024336" cy="323165"/>
          </a:xfrm>
          <a:prstGeom prst="rect">
            <a:avLst/>
          </a:prstGeom>
          <a:noFill/>
        </p:spPr>
        <p:txBody>
          <a:bodyPr wrap="square" rtlCol="0">
            <a:spAutoFit/>
          </a:bodyPr>
          <a:lstStyle/>
          <a:p>
            <a:pPr algn="r"/>
            <a:r>
              <a:rPr lang="pt-PT" sz="1500" dirty="0" smtClean="0">
                <a:latin typeface="Gill Sans MT" pitchFamily="34" charset="0"/>
              </a:rPr>
              <a:t>Embalagem não conforme(oval)</a:t>
            </a:r>
            <a:endParaRPr lang="pt-PT" sz="1500" dirty="0">
              <a:latin typeface="Gill Sans MT" pitchFamily="34" charset="0"/>
            </a:endParaRPr>
          </a:p>
        </p:txBody>
      </p:sp>
      <p:sp>
        <p:nvSpPr>
          <p:cNvPr id="23" name="CaixaDeTexto 22"/>
          <p:cNvSpPr txBox="1"/>
          <p:nvPr/>
        </p:nvSpPr>
        <p:spPr>
          <a:xfrm>
            <a:off x="72008" y="5986155"/>
            <a:ext cx="3923928" cy="323165"/>
          </a:xfrm>
          <a:prstGeom prst="rect">
            <a:avLst/>
          </a:prstGeom>
          <a:noFill/>
        </p:spPr>
        <p:txBody>
          <a:bodyPr wrap="square" rtlCol="0">
            <a:spAutoFit/>
          </a:bodyPr>
          <a:lstStyle/>
          <a:p>
            <a:pPr algn="r"/>
            <a:r>
              <a:rPr lang="pt-PT" sz="1500" dirty="0" smtClean="0">
                <a:latin typeface="Gill Sans MT" pitchFamily="34" charset="0"/>
              </a:rPr>
              <a:t>Embalagem não conforme (material no interior)</a:t>
            </a:r>
            <a:endParaRPr lang="pt-PT" sz="1500" dirty="0">
              <a:latin typeface="Gill Sans MT" pitchFamily="34" charset="0"/>
            </a:endParaRPr>
          </a:p>
        </p:txBody>
      </p:sp>
      <p:sp>
        <p:nvSpPr>
          <p:cNvPr id="24" name="Rectangle 2"/>
          <p:cNvSpPr txBox="1">
            <a:spLocks noChangeArrowheads="1"/>
          </p:cNvSpPr>
          <p:nvPr/>
        </p:nvSpPr>
        <p:spPr>
          <a:xfrm>
            <a:off x="0" y="364194"/>
            <a:ext cx="9144000" cy="931862"/>
          </a:xfrm>
          <a:prstGeom prst="rect">
            <a:avLst/>
          </a:prstGeom>
        </p:spPr>
        <p:txBody>
          <a:bodyPr vert="horz" lIns="91440" tIns="45720" rIns="91440" bIns="45720" rtlCol="0" anchor="ctr">
            <a:normAutofit/>
          </a:bodyPr>
          <a:lstStyle/>
          <a:p>
            <a:pPr algn="r">
              <a:spcBef>
                <a:spcPct val="0"/>
              </a:spcBef>
              <a:defRPr/>
            </a:pPr>
            <a:r>
              <a:rPr lang="pt-PT" b="1" dirty="0" smtClean="0">
                <a:ln w="1905"/>
                <a:solidFill>
                  <a:schemeClr val="accent5">
                    <a:lumMod val="75000"/>
                  </a:schemeClr>
                </a:solidFill>
                <a:effectLst>
                  <a:innerShdw blurRad="69850" dist="43180" dir="5400000">
                    <a:srgbClr val="000000">
                      <a:alpha val="65000"/>
                    </a:srgbClr>
                  </a:innerShdw>
                </a:effectLst>
                <a:latin typeface="Times New Roman" pitchFamily="18" charset="0"/>
              </a:rPr>
              <a:t>Sistema Inspecção de embalagens plásticas</a:t>
            </a:r>
            <a:endParaRPr lang="pt-PT" b="1" dirty="0">
              <a:ln w="1905"/>
              <a:solidFill>
                <a:schemeClr val="accent5">
                  <a:lumMod val="75000"/>
                </a:schemeClr>
              </a:solidFill>
              <a:effectLst>
                <a:innerShdw blurRad="69850" dist="43180" dir="5400000">
                  <a:srgbClr val="000000">
                    <a:alpha val="65000"/>
                  </a:srgbClr>
                </a:innerShdw>
              </a:effectLst>
              <a:latin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0" y="589362"/>
            <a:ext cx="9144000" cy="936000"/>
          </a:xfrm>
        </p:spPr>
        <p:txBody>
          <a:bodyPr>
            <a:normAutofit/>
          </a:bodyPr>
          <a:lstStyle/>
          <a:p>
            <a:r>
              <a:rPr lang="pt-PT" sz="3200" b="1" dirty="0" smtClean="0">
                <a:ln w="1905"/>
                <a:solidFill>
                  <a:schemeClr val="accent5">
                    <a:lumMod val="75000"/>
                  </a:schemeClr>
                </a:solidFill>
                <a:effectLst>
                  <a:innerShdw blurRad="69850" dist="43180" dir="5400000">
                    <a:srgbClr val="000000">
                      <a:alpha val="65000"/>
                    </a:srgbClr>
                  </a:innerShdw>
                </a:effectLst>
                <a:latin typeface="Times New Roman" pitchFamily="18" charset="0"/>
                <a:ea typeface="+mn-ea"/>
                <a:cs typeface="+mn-cs"/>
              </a:rPr>
              <a:t>Resumo</a:t>
            </a:r>
            <a:endParaRPr lang="pt-PT" sz="3200" b="1" dirty="0">
              <a:ln w="1905"/>
              <a:solidFill>
                <a:schemeClr val="accent5">
                  <a:lumMod val="75000"/>
                </a:schemeClr>
              </a:solidFill>
              <a:effectLst>
                <a:innerShdw blurRad="69850" dist="43180" dir="5400000">
                  <a:srgbClr val="000000">
                    <a:alpha val="65000"/>
                  </a:srgbClr>
                </a:innerShdw>
              </a:effectLst>
              <a:latin typeface="Times New Roman" pitchFamily="18" charset="0"/>
              <a:ea typeface="+mn-ea"/>
              <a:cs typeface="+mn-cs"/>
            </a:endParaRPr>
          </a:p>
        </p:txBody>
      </p:sp>
      <p:sp>
        <p:nvSpPr>
          <p:cNvPr id="14" name="Rectangle 3"/>
          <p:cNvSpPr txBox="1">
            <a:spLocks noChangeArrowheads="1"/>
          </p:cNvSpPr>
          <p:nvPr/>
        </p:nvSpPr>
        <p:spPr>
          <a:xfrm>
            <a:off x="474390" y="1321718"/>
            <a:ext cx="6705600" cy="3992563"/>
          </a:xfrm>
          <a:prstGeom prst="rect">
            <a:avLst/>
          </a:prstGeom>
        </p:spPr>
        <p:txBody>
          <a:bodyPr vert="horz" lIns="91440" tIns="45720" rIns="91440" bIns="45720" rtlCol="0">
            <a:noAutofit/>
          </a:bodyPr>
          <a:lstStyle/>
          <a:p>
            <a:pPr marL="342900" indent="-342900">
              <a:lnSpc>
                <a:spcPct val="150000"/>
              </a:lnSpc>
              <a:spcBef>
                <a:spcPct val="20000"/>
              </a:spcBef>
              <a:buFont typeface="Arial" pitchFamily="34" charset="0"/>
              <a:buChar char="•"/>
              <a:defRPr/>
            </a:pPr>
            <a:r>
              <a:rPr lang="pt-PT" sz="2200" dirty="0" smtClean="0">
                <a:latin typeface="Gill Sans MT" pitchFamily="34" charset="0"/>
              </a:rPr>
              <a:t>Contexto</a:t>
            </a:r>
            <a:endParaRPr kumimoji="0" lang="pt-PT" sz="2200" b="0" i="0" u="none" strike="noStrike" kern="1200" cap="none" spc="0" normalizeH="0" baseline="0" noProof="0" dirty="0" smtClean="0">
              <a:ln>
                <a:noFill/>
              </a:ln>
              <a:solidFill>
                <a:schemeClr val="tx1"/>
              </a:solidFill>
              <a:effectLst/>
              <a:uLnTx/>
              <a:uFillTx/>
              <a:latin typeface="Gill Sans MT" pitchFamily="34" charset="0"/>
            </a:endParaRPr>
          </a:p>
          <a:p>
            <a:pPr marL="342900" lvl="0" indent="-342900">
              <a:lnSpc>
                <a:spcPct val="150000"/>
              </a:lnSpc>
              <a:spcBef>
                <a:spcPct val="20000"/>
              </a:spcBef>
              <a:buFont typeface="Arial" pitchFamily="34" charset="0"/>
              <a:buChar char="•"/>
              <a:defRPr/>
            </a:pPr>
            <a:r>
              <a:rPr lang="pt-PT" sz="2200" dirty="0" smtClean="0">
                <a:latin typeface="Gill Sans MT" pitchFamily="34" charset="0"/>
              </a:rPr>
              <a:t>Objectivos</a:t>
            </a:r>
          </a:p>
          <a:p>
            <a:pPr marL="342900" lvl="0" indent="-342900">
              <a:lnSpc>
                <a:spcPct val="150000"/>
              </a:lnSpc>
              <a:spcBef>
                <a:spcPct val="20000"/>
              </a:spcBef>
              <a:buFont typeface="Arial" pitchFamily="34" charset="0"/>
              <a:buChar char="•"/>
              <a:defRPr/>
            </a:pPr>
            <a:r>
              <a:rPr kumimoji="0" lang="pt-PT" sz="2200" b="0" i="0" u="none" strike="noStrike" kern="1200" cap="none" spc="0" normalizeH="0" baseline="0" noProof="0" dirty="0" smtClean="0">
                <a:ln>
                  <a:noFill/>
                </a:ln>
                <a:solidFill>
                  <a:schemeClr val="tx1"/>
                </a:solidFill>
                <a:effectLst/>
                <a:uLnTx/>
                <a:uFillTx/>
                <a:latin typeface="Gill Sans MT" pitchFamily="34" charset="0"/>
              </a:rPr>
              <a:t>Aplicação em Visão Industrial</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pt-PT" sz="2200" b="0" i="0" u="none" strike="noStrike" kern="1200" cap="none" spc="0" normalizeH="0" baseline="0" noProof="0" dirty="0" smtClean="0">
                <a:ln>
                  <a:noFill/>
                </a:ln>
                <a:solidFill>
                  <a:schemeClr val="tx1"/>
                </a:solidFill>
                <a:effectLst/>
                <a:uLnTx/>
                <a:uFillTx/>
                <a:latin typeface="Gill Sans MT" pitchFamily="34" charset="0"/>
              </a:rPr>
              <a:t>Resultados</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lang="pt-PT" sz="2200" dirty="0" smtClean="0">
                <a:latin typeface="Gill Sans MT" pitchFamily="34" charset="0"/>
              </a:rPr>
              <a:t>Conclusões</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pt-PT" sz="2200" b="0" i="0" u="none" strike="noStrike" kern="1200" cap="none" spc="0" normalizeH="0" baseline="0" noProof="0" dirty="0" smtClean="0">
                <a:ln>
                  <a:noFill/>
                </a:ln>
                <a:solidFill>
                  <a:schemeClr val="tx1"/>
                </a:solidFill>
                <a:effectLst/>
                <a:uLnTx/>
                <a:uFillTx/>
                <a:latin typeface="Gill Sans MT" pitchFamily="34" charset="0"/>
              </a:rPr>
              <a:t>Perspectivas futuras</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lang="pt-PT" sz="2200" dirty="0" smtClean="0">
                <a:latin typeface="Gill Sans MT" pitchFamily="34" charset="0"/>
              </a:rPr>
              <a:t>Demonstração</a:t>
            </a:r>
            <a:endParaRPr kumimoji="0" lang="pt-PT" sz="2200" b="0" i="0" u="none" strike="noStrike" kern="1200" cap="none" spc="0" normalizeH="0" baseline="0" noProof="0" dirty="0">
              <a:ln>
                <a:noFill/>
              </a:ln>
              <a:solidFill>
                <a:schemeClr val="tx1"/>
              </a:solidFill>
              <a:effectLst/>
              <a:uLnTx/>
              <a:uFillTx/>
              <a:latin typeface="Gill Sans MT" pitchFamily="34" charset="0"/>
            </a:endParaRPr>
          </a:p>
        </p:txBody>
      </p:sp>
      <p:sp>
        <p:nvSpPr>
          <p:cNvPr id="36" name="Marcador de Posição do Número do Diapositivo 35"/>
          <p:cNvSpPr>
            <a:spLocks noGrp="1"/>
          </p:cNvSpPr>
          <p:nvPr>
            <p:ph type="sldNum" sz="quarter" idx="12"/>
          </p:nvPr>
        </p:nvSpPr>
        <p:spPr/>
        <p:txBody>
          <a:bodyPr/>
          <a:lstStyle/>
          <a:p>
            <a:fld id="{85750671-68AF-40F8-879B-717E4DD521B3}" type="slidenum">
              <a:rPr lang="pt-PT" smtClean="0"/>
              <a:pPr/>
              <a:t>2</a:t>
            </a:fld>
            <a:endParaRPr lang="pt-PT" dirty="0"/>
          </a:p>
        </p:txBody>
      </p:sp>
      <p:sp>
        <p:nvSpPr>
          <p:cNvPr id="37" name="Marcador de Posição do Rodapé 36"/>
          <p:cNvSpPr>
            <a:spLocks noGrp="1"/>
          </p:cNvSpPr>
          <p:nvPr>
            <p:ph type="ftr" sz="quarter" idx="11"/>
          </p:nvPr>
        </p:nvSpPr>
        <p:spPr>
          <a:xfrm>
            <a:off x="2339752" y="6356350"/>
            <a:ext cx="4392488" cy="365125"/>
          </a:xfrm>
        </p:spPr>
        <p:txBody>
          <a:bodyPr/>
          <a:lstStyle/>
          <a:p>
            <a:r>
              <a:rPr lang="pt-PT" dirty="0" smtClean="0"/>
              <a:t>Controlo de Qualidade de Embalagens usando Visão Industrial</a:t>
            </a:r>
            <a:endParaRPr lang="pt-PT" dirty="0"/>
          </a:p>
        </p:txBody>
      </p:sp>
      <p:grpSp>
        <p:nvGrpSpPr>
          <p:cNvPr id="21" name="Grupo 20"/>
          <p:cNvGrpSpPr>
            <a:grpSpLocks noChangeAspect="1"/>
          </p:cNvGrpSpPr>
          <p:nvPr/>
        </p:nvGrpSpPr>
        <p:grpSpPr>
          <a:xfrm>
            <a:off x="901548" y="6"/>
            <a:ext cx="7054828" cy="680116"/>
            <a:chOff x="0" y="0"/>
            <a:chExt cx="8535780" cy="822886"/>
          </a:xfrm>
        </p:grpSpPr>
        <p:pic>
          <p:nvPicPr>
            <p:cNvPr id="22" name="Imagem 24"/>
            <p:cNvPicPr>
              <a:picLocks noChangeAspect="1"/>
            </p:cNvPicPr>
            <p:nvPr/>
          </p:nvPicPr>
          <p:blipFill>
            <a:blip r:embed="rId3" cstate="print">
              <a:duotone>
                <a:schemeClr val="bg2">
                  <a:shade val="45000"/>
                  <a:satMod val="135000"/>
                </a:schemeClr>
                <a:prstClr val="white"/>
              </a:duotone>
            </a:blip>
            <a:srcRect l="2161" r="53477"/>
            <a:stretch>
              <a:fillRect/>
            </a:stretch>
          </p:blipFill>
          <p:spPr bwMode="auto">
            <a:xfrm>
              <a:off x="7884373" y="2"/>
              <a:ext cx="651407" cy="822884"/>
            </a:xfrm>
            <a:prstGeom prst="rect">
              <a:avLst/>
            </a:prstGeom>
            <a:noFill/>
            <a:ln w="9525">
              <a:noFill/>
              <a:miter lim="800000"/>
              <a:headEnd/>
              <a:tailEnd/>
            </a:ln>
          </p:spPr>
        </p:pic>
        <p:pic>
          <p:nvPicPr>
            <p:cNvPr id="23" name="Imagem 22" descr="C:\Users\Utilizador\Desktop\Nova pasta\DSC00305.JPG"/>
            <p:cNvPicPr>
              <a:picLocks noChangeAspect="1"/>
            </p:cNvPicPr>
            <p:nvPr/>
          </p:nvPicPr>
          <p:blipFill>
            <a:blip r:embed="rId4" cstate="print">
              <a:duotone>
                <a:schemeClr val="bg2">
                  <a:shade val="45000"/>
                  <a:satMod val="135000"/>
                </a:schemeClr>
                <a:prstClr val="white"/>
              </a:duotone>
            </a:blip>
            <a:srcRect/>
            <a:stretch>
              <a:fillRect/>
            </a:stretch>
          </p:blipFill>
          <p:spPr bwMode="auto">
            <a:xfrm>
              <a:off x="0" y="0"/>
              <a:ext cx="1041959" cy="700514"/>
            </a:xfrm>
            <a:prstGeom prst="rect">
              <a:avLst/>
            </a:prstGeom>
            <a:noFill/>
            <a:ln w="9525">
              <a:noFill/>
              <a:miter lim="800000"/>
              <a:headEnd/>
              <a:tailEnd/>
            </a:ln>
          </p:spPr>
        </p:pic>
        <p:pic>
          <p:nvPicPr>
            <p:cNvPr id="24" name="Imagem 513" descr="G:\i\DSC00141.JPG"/>
            <p:cNvPicPr>
              <a:picLocks noChangeAspect="1"/>
            </p:cNvPicPr>
            <p:nvPr/>
          </p:nvPicPr>
          <p:blipFill>
            <a:blip r:embed="rId5" cstate="print">
              <a:duotone>
                <a:schemeClr val="bg2">
                  <a:shade val="45000"/>
                  <a:satMod val="135000"/>
                </a:schemeClr>
                <a:prstClr val="white"/>
              </a:duotone>
            </a:blip>
            <a:srcRect l="14798" t="17427" r="18224" b="18257"/>
            <a:stretch>
              <a:fillRect/>
            </a:stretch>
          </p:blipFill>
          <p:spPr bwMode="auto">
            <a:xfrm>
              <a:off x="1105878" y="0"/>
              <a:ext cx="959648" cy="691960"/>
            </a:xfrm>
            <a:prstGeom prst="rect">
              <a:avLst/>
            </a:prstGeom>
            <a:noFill/>
            <a:ln w="9525">
              <a:noFill/>
              <a:miter lim="800000"/>
              <a:headEnd/>
              <a:tailEnd/>
            </a:ln>
          </p:spPr>
        </p:pic>
        <p:pic>
          <p:nvPicPr>
            <p:cNvPr id="25" name="Imagem 1151"/>
            <p:cNvPicPr>
              <a:picLocks noChangeAspect="1"/>
            </p:cNvPicPr>
            <p:nvPr/>
          </p:nvPicPr>
          <p:blipFill>
            <a:blip r:embed="rId6" cstate="print">
              <a:duotone>
                <a:schemeClr val="bg2">
                  <a:shade val="45000"/>
                  <a:satMod val="135000"/>
                </a:schemeClr>
                <a:prstClr val="white"/>
              </a:duotone>
            </a:blip>
            <a:srcRect l="7339" r="3210"/>
            <a:stretch>
              <a:fillRect/>
            </a:stretch>
          </p:blipFill>
          <p:spPr bwMode="auto">
            <a:xfrm>
              <a:off x="2126267" y="28"/>
              <a:ext cx="681005" cy="694977"/>
            </a:xfrm>
            <a:prstGeom prst="rect">
              <a:avLst/>
            </a:prstGeom>
            <a:noFill/>
            <a:ln w="9525">
              <a:noFill/>
              <a:miter lim="800000"/>
              <a:headEnd/>
              <a:tailEnd/>
            </a:ln>
          </p:spPr>
        </p:pic>
        <p:pic>
          <p:nvPicPr>
            <p:cNvPr id="26" name="Imagem 1146"/>
            <p:cNvPicPr>
              <a:picLocks noChangeAspect="1"/>
            </p:cNvPicPr>
            <p:nvPr/>
          </p:nvPicPr>
          <p:blipFill>
            <a:blip r:embed="rId7" cstate="print">
              <a:duotone>
                <a:schemeClr val="bg2">
                  <a:shade val="45000"/>
                  <a:satMod val="135000"/>
                </a:schemeClr>
                <a:prstClr val="white"/>
              </a:duotone>
            </a:blip>
            <a:srcRect/>
            <a:stretch>
              <a:fillRect/>
            </a:stretch>
          </p:blipFill>
          <p:spPr bwMode="auto">
            <a:xfrm>
              <a:off x="2872093" y="28"/>
              <a:ext cx="691819" cy="694977"/>
            </a:xfrm>
            <a:prstGeom prst="rect">
              <a:avLst/>
            </a:prstGeom>
            <a:noFill/>
            <a:ln w="9525">
              <a:noFill/>
              <a:miter lim="800000"/>
              <a:headEnd/>
              <a:tailEnd/>
            </a:ln>
          </p:spPr>
        </p:pic>
        <p:pic>
          <p:nvPicPr>
            <p:cNvPr id="27" name="Imagem 9"/>
            <p:cNvPicPr>
              <a:picLocks noChangeAspect="1"/>
            </p:cNvPicPr>
            <p:nvPr/>
          </p:nvPicPr>
          <p:blipFill>
            <a:blip r:embed="rId8" cstate="print">
              <a:duotone>
                <a:schemeClr val="bg2">
                  <a:shade val="45000"/>
                  <a:satMod val="135000"/>
                </a:schemeClr>
                <a:prstClr val="white"/>
              </a:duotone>
            </a:blip>
            <a:srcRect l="58644" t="63542" b="8216"/>
            <a:stretch>
              <a:fillRect/>
            </a:stretch>
          </p:blipFill>
          <p:spPr bwMode="auto">
            <a:xfrm>
              <a:off x="3628285" y="2"/>
              <a:ext cx="1604223" cy="697261"/>
            </a:xfrm>
            <a:prstGeom prst="rect">
              <a:avLst/>
            </a:prstGeom>
            <a:noFill/>
            <a:ln w="9525">
              <a:noFill/>
              <a:miter lim="800000"/>
              <a:headEnd/>
              <a:tailEnd/>
            </a:ln>
          </p:spPr>
        </p:pic>
        <p:pic>
          <p:nvPicPr>
            <p:cNvPr id="28" name="Imagem 27"/>
            <p:cNvPicPr>
              <a:picLocks noChangeAspect="1"/>
            </p:cNvPicPr>
            <p:nvPr/>
          </p:nvPicPr>
          <p:blipFill>
            <a:blip r:embed="rId9" cstate="print">
              <a:duotone>
                <a:schemeClr val="bg2">
                  <a:shade val="45000"/>
                  <a:satMod val="135000"/>
                </a:schemeClr>
                <a:prstClr val="white"/>
              </a:duotone>
            </a:blip>
            <a:srcRect b="50073"/>
            <a:stretch>
              <a:fillRect/>
            </a:stretch>
          </p:blipFill>
          <p:spPr bwMode="auto">
            <a:xfrm>
              <a:off x="6564813" y="0"/>
              <a:ext cx="1156838" cy="676340"/>
            </a:xfrm>
            <a:prstGeom prst="rect">
              <a:avLst/>
            </a:prstGeom>
            <a:noFill/>
            <a:ln w="9525">
              <a:noFill/>
              <a:miter lim="800000"/>
              <a:headEnd/>
              <a:tailEnd/>
            </a:ln>
          </p:spPr>
        </p:pic>
        <p:pic>
          <p:nvPicPr>
            <p:cNvPr id="29" name="Imagem 28" descr="C:\Documents and Settings\Igor\Ambiente de trabalho\DSC00554.JPG"/>
            <p:cNvPicPr>
              <a:picLocks noChangeAspect="1"/>
            </p:cNvPicPr>
            <p:nvPr/>
          </p:nvPicPr>
          <p:blipFill>
            <a:blip r:embed="rId10" cstate="print">
              <a:duotone>
                <a:schemeClr val="bg2">
                  <a:shade val="45000"/>
                  <a:satMod val="135000"/>
                </a:schemeClr>
                <a:prstClr val="white"/>
              </a:duotone>
            </a:blip>
            <a:stretch>
              <a:fillRect/>
            </a:stretch>
          </p:blipFill>
          <p:spPr bwMode="auto">
            <a:xfrm>
              <a:off x="5276854" y="0"/>
              <a:ext cx="242067" cy="691619"/>
            </a:xfrm>
            <a:prstGeom prst="rect">
              <a:avLst/>
            </a:prstGeom>
            <a:noFill/>
            <a:ln w="9525">
              <a:noFill/>
              <a:miter lim="800000"/>
              <a:headEnd/>
              <a:tailEnd/>
            </a:ln>
          </p:spPr>
        </p:pic>
        <p:pic>
          <p:nvPicPr>
            <p:cNvPr id="30" name="Picture 17"/>
            <p:cNvPicPr>
              <a:picLocks noChangeAspect="1"/>
            </p:cNvPicPr>
            <p:nvPr/>
          </p:nvPicPr>
          <p:blipFill>
            <a:blip r:embed="rId11" cstate="print">
              <a:duotone>
                <a:schemeClr val="bg2">
                  <a:shade val="45000"/>
                  <a:satMod val="135000"/>
                </a:schemeClr>
                <a:prstClr val="white"/>
              </a:duotone>
            </a:blip>
            <a:srcRect l="46057" t="4385" r="13199" b="51061"/>
            <a:stretch>
              <a:fillRect/>
            </a:stretch>
          </p:blipFill>
          <p:spPr bwMode="auto">
            <a:xfrm>
              <a:off x="5607105" y="0"/>
              <a:ext cx="837103" cy="695933"/>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o Número do Diapositivo 4"/>
          <p:cNvSpPr>
            <a:spLocks noGrp="1"/>
          </p:cNvSpPr>
          <p:nvPr>
            <p:ph type="sldNum" sz="quarter" idx="12"/>
          </p:nvPr>
        </p:nvSpPr>
        <p:spPr/>
        <p:txBody>
          <a:bodyPr/>
          <a:lstStyle/>
          <a:p>
            <a:fld id="{85750671-68AF-40F8-879B-717E4DD521B3}" type="slidenum">
              <a:rPr lang="pt-PT" smtClean="0"/>
              <a:pPr/>
              <a:t>20</a:t>
            </a:fld>
            <a:endParaRPr lang="pt-PT" dirty="0"/>
          </a:p>
        </p:txBody>
      </p:sp>
      <p:sp>
        <p:nvSpPr>
          <p:cNvPr id="20" name="Rectangle 3"/>
          <p:cNvSpPr txBox="1">
            <a:spLocks noChangeArrowheads="1"/>
          </p:cNvSpPr>
          <p:nvPr/>
        </p:nvSpPr>
        <p:spPr>
          <a:xfrm>
            <a:off x="0" y="1091877"/>
            <a:ext cx="9144000" cy="5145435"/>
          </a:xfrm>
          <a:prstGeom prst="rect">
            <a:avLst/>
          </a:prstGeom>
        </p:spPr>
        <p:txBody>
          <a:bodyPr vert="horz" lIns="91440" tIns="45720" rIns="91440" bIns="45720" rtlCol="0">
            <a:normAutofit/>
          </a:bodyPr>
          <a:lstStyle/>
          <a:p>
            <a:pPr marL="457200" indent="-457200" algn="ctr">
              <a:lnSpc>
                <a:spcPct val="105000"/>
              </a:lnSpc>
              <a:spcBef>
                <a:spcPct val="20000"/>
              </a:spcBef>
              <a:defRPr/>
            </a:pPr>
            <a:r>
              <a:rPr lang="pt-PT" sz="2200" b="1" dirty="0" smtClean="0">
                <a:solidFill>
                  <a:srgbClr val="CD6209"/>
                </a:solidFill>
                <a:latin typeface="Gill Sans MT" pitchFamily="34" charset="0"/>
              </a:rPr>
              <a:t>Resultados</a:t>
            </a:r>
            <a:endParaRPr kumimoji="0" lang="pt-PT" sz="2200" b="0" i="0" u="none" strike="noStrike" kern="1200" cap="none" spc="0" normalizeH="0" baseline="0" noProof="0" dirty="0" smtClean="0">
              <a:ln>
                <a:noFill/>
              </a:ln>
              <a:solidFill>
                <a:schemeClr val="tx1"/>
              </a:solidFill>
              <a:effectLst/>
              <a:uLnTx/>
              <a:uFillTx/>
              <a:latin typeface="Gill Sans MT" pitchFamily="34" charset="0"/>
            </a:endParaRPr>
          </a:p>
        </p:txBody>
      </p:sp>
      <p:graphicFrame>
        <p:nvGraphicFramePr>
          <p:cNvPr id="23" name="Tabela 22"/>
          <p:cNvGraphicFramePr>
            <a:graphicFrameLocks noGrp="1"/>
          </p:cNvGraphicFramePr>
          <p:nvPr/>
        </p:nvGraphicFramePr>
        <p:xfrm>
          <a:off x="1259632" y="2348880"/>
          <a:ext cx="6552728" cy="2520279"/>
        </p:xfrm>
        <a:graphic>
          <a:graphicData uri="http://schemas.openxmlformats.org/drawingml/2006/table">
            <a:tbl>
              <a:tblPr>
                <a:tableStyleId>{10A1B5D5-9B99-4C35-A422-299274C87663}</a:tableStyleId>
              </a:tblPr>
              <a:tblGrid>
                <a:gridCol w="1561845"/>
                <a:gridCol w="1427810"/>
                <a:gridCol w="1328178"/>
                <a:gridCol w="2234895"/>
              </a:tblGrid>
              <a:tr h="480549">
                <a:tc>
                  <a:txBody>
                    <a:bodyPr/>
                    <a:lstStyle/>
                    <a:p>
                      <a:pPr algn="ctr">
                        <a:spcAft>
                          <a:spcPts val="0"/>
                        </a:spcAft>
                      </a:pPr>
                      <a:r>
                        <a:rPr lang="pt-PT" sz="1400" b="1" dirty="0"/>
                        <a:t>Parâmetros</a:t>
                      </a:r>
                      <a:endParaRPr lang="pt-PT" sz="1100" b="1" dirty="0">
                        <a:latin typeface="Times New Roman"/>
                        <a:ea typeface="Times New Roman"/>
                      </a:endParaRPr>
                    </a:p>
                  </a:txBody>
                  <a:tcPr marL="68580" marR="68580" marT="0" marB="0" anchor="ctr">
                    <a:solidFill>
                      <a:schemeClr val="accent6">
                        <a:lumMod val="20000"/>
                        <a:lumOff val="80000"/>
                      </a:schemeClr>
                    </a:solidFill>
                  </a:tcPr>
                </a:tc>
                <a:tc>
                  <a:txBody>
                    <a:bodyPr/>
                    <a:lstStyle/>
                    <a:p>
                      <a:pPr algn="ctr">
                        <a:spcAft>
                          <a:spcPts val="0"/>
                        </a:spcAft>
                      </a:pPr>
                      <a:r>
                        <a:rPr lang="pt-PT" sz="1400" b="1" dirty="0"/>
                        <a:t>Inspecção manual</a:t>
                      </a:r>
                      <a:endParaRPr lang="pt-PT" sz="1100" b="1" dirty="0">
                        <a:latin typeface="Times New Roman"/>
                        <a:ea typeface="Times New Roman"/>
                      </a:endParaRPr>
                    </a:p>
                  </a:txBody>
                  <a:tcPr marL="68580" marR="68580" marT="0" marB="0">
                    <a:solidFill>
                      <a:schemeClr val="accent6">
                        <a:lumMod val="20000"/>
                        <a:lumOff val="80000"/>
                      </a:schemeClr>
                    </a:solidFill>
                  </a:tcPr>
                </a:tc>
                <a:tc>
                  <a:txBody>
                    <a:bodyPr/>
                    <a:lstStyle/>
                    <a:p>
                      <a:pPr algn="ctr">
                        <a:spcAft>
                          <a:spcPts val="0"/>
                        </a:spcAft>
                      </a:pPr>
                      <a:r>
                        <a:rPr lang="pt-PT" sz="1400" b="1" dirty="0"/>
                        <a:t>Inspecção automática</a:t>
                      </a:r>
                      <a:endParaRPr lang="pt-PT" sz="1100" b="1" dirty="0">
                        <a:latin typeface="Times New Roman"/>
                        <a:ea typeface="Times New Roman"/>
                      </a:endParaRPr>
                    </a:p>
                  </a:txBody>
                  <a:tcPr marL="68580" marR="68580" marT="0" marB="0">
                    <a:solidFill>
                      <a:schemeClr val="accent6">
                        <a:lumMod val="20000"/>
                        <a:lumOff val="80000"/>
                      </a:schemeClr>
                    </a:solidFill>
                  </a:tcPr>
                </a:tc>
                <a:tc>
                  <a:txBody>
                    <a:bodyPr/>
                    <a:lstStyle/>
                    <a:p>
                      <a:pPr algn="ctr">
                        <a:spcAft>
                          <a:spcPts val="0"/>
                        </a:spcAft>
                      </a:pPr>
                      <a:r>
                        <a:rPr lang="pt-PT" sz="1400" b="1" dirty="0"/>
                        <a:t>Percentagem de sucesso da inspecção automática</a:t>
                      </a:r>
                      <a:endParaRPr lang="pt-PT" sz="1100" b="1" dirty="0">
                        <a:latin typeface="Times New Roman"/>
                        <a:ea typeface="Times New Roman"/>
                      </a:endParaRPr>
                    </a:p>
                  </a:txBody>
                  <a:tcPr marL="68580" marR="68580" marT="0" marB="0">
                    <a:solidFill>
                      <a:schemeClr val="accent6">
                        <a:lumMod val="20000"/>
                        <a:lumOff val="80000"/>
                      </a:schemeClr>
                    </a:solidFill>
                  </a:tcPr>
                </a:tc>
              </a:tr>
              <a:tr h="330366">
                <a:tc>
                  <a:txBody>
                    <a:bodyPr/>
                    <a:lstStyle/>
                    <a:p>
                      <a:pPr algn="ctr">
                        <a:spcAft>
                          <a:spcPts val="0"/>
                        </a:spcAft>
                      </a:pPr>
                      <a:r>
                        <a:rPr lang="pt-PT" sz="1200" dirty="0"/>
                        <a:t>Circularidade</a:t>
                      </a:r>
                      <a:endParaRPr lang="pt-PT" sz="1050" dirty="0">
                        <a:latin typeface="Times New Roman"/>
                        <a:ea typeface="Times New Roman"/>
                      </a:endParaRPr>
                    </a:p>
                  </a:txBody>
                  <a:tcPr marL="68580" marR="68580" marT="0" marB="0" anchor="ctr"/>
                </a:tc>
                <a:tc>
                  <a:txBody>
                    <a:bodyPr/>
                    <a:lstStyle/>
                    <a:p>
                      <a:pPr algn="ctr">
                        <a:spcAft>
                          <a:spcPts val="0"/>
                        </a:spcAft>
                      </a:pPr>
                      <a:r>
                        <a:rPr lang="pt-PT" sz="1200" dirty="0"/>
                        <a:t>2</a:t>
                      </a:r>
                      <a:endParaRPr lang="pt-PT" sz="1050" dirty="0">
                        <a:latin typeface="Times New Roman"/>
                        <a:ea typeface="Times New Roman"/>
                      </a:endParaRPr>
                    </a:p>
                  </a:txBody>
                  <a:tcPr marL="68580" marR="68580" marT="0" marB="0" anchor="ctr"/>
                </a:tc>
                <a:tc>
                  <a:txBody>
                    <a:bodyPr/>
                    <a:lstStyle/>
                    <a:p>
                      <a:pPr algn="ctr">
                        <a:spcAft>
                          <a:spcPts val="0"/>
                        </a:spcAft>
                      </a:pPr>
                      <a:r>
                        <a:rPr lang="pt-PT" sz="1200" dirty="0"/>
                        <a:t>2</a:t>
                      </a:r>
                      <a:endParaRPr lang="pt-PT" sz="1050" dirty="0">
                        <a:latin typeface="Times New Roman"/>
                        <a:ea typeface="Times New Roman"/>
                      </a:endParaRPr>
                    </a:p>
                  </a:txBody>
                  <a:tcPr marL="68580" marR="68580" marT="0" marB="0" anchor="ctr"/>
                </a:tc>
                <a:tc>
                  <a:txBody>
                    <a:bodyPr/>
                    <a:lstStyle/>
                    <a:p>
                      <a:pPr algn="ctr">
                        <a:spcAft>
                          <a:spcPts val="0"/>
                        </a:spcAft>
                      </a:pPr>
                      <a:r>
                        <a:rPr lang="pt-PT" sz="1200" dirty="0"/>
                        <a:t>100%</a:t>
                      </a:r>
                      <a:endParaRPr lang="pt-PT" sz="1050" dirty="0">
                        <a:latin typeface="Times New Roman"/>
                        <a:ea typeface="Times New Roman"/>
                      </a:endParaRPr>
                    </a:p>
                  </a:txBody>
                  <a:tcPr marL="68580" marR="68580" marT="0" marB="0" anchor="ctr"/>
                </a:tc>
              </a:tr>
              <a:tr h="571647">
                <a:tc>
                  <a:txBody>
                    <a:bodyPr/>
                    <a:lstStyle/>
                    <a:p>
                      <a:pPr algn="ctr">
                        <a:spcAft>
                          <a:spcPts val="0"/>
                        </a:spcAft>
                      </a:pPr>
                      <a:r>
                        <a:rPr lang="pt-PT" sz="1200"/>
                        <a:t>Excesso/Falta de material no gargalo</a:t>
                      </a:r>
                      <a:endParaRPr lang="pt-PT" sz="1050">
                        <a:latin typeface="Times New Roman"/>
                        <a:ea typeface="Times New Roman"/>
                      </a:endParaRPr>
                    </a:p>
                  </a:txBody>
                  <a:tcPr marL="68580" marR="68580" marT="0" marB="0" anchor="ctr"/>
                </a:tc>
                <a:tc>
                  <a:txBody>
                    <a:bodyPr/>
                    <a:lstStyle/>
                    <a:p>
                      <a:pPr algn="ctr">
                        <a:spcAft>
                          <a:spcPts val="0"/>
                        </a:spcAft>
                      </a:pPr>
                      <a:r>
                        <a:rPr lang="pt-PT" sz="1200" dirty="0"/>
                        <a:t>3</a:t>
                      </a:r>
                      <a:endParaRPr lang="pt-PT" sz="1050" dirty="0">
                        <a:latin typeface="Times New Roman"/>
                        <a:ea typeface="Times New Roman"/>
                      </a:endParaRPr>
                    </a:p>
                  </a:txBody>
                  <a:tcPr marL="68580" marR="68580" marT="0" marB="0" anchor="ctr"/>
                </a:tc>
                <a:tc>
                  <a:txBody>
                    <a:bodyPr/>
                    <a:lstStyle/>
                    <a:p>
                      <a:pPr algn="ctr">
                        <a:spcAft>
                          <a:spcPts val="0"/>
                        </a:spcAft>
                      </a:pPr>
                      <a:r>
                        <a:rPr lang="pt-PT" sz="1200" dirty="0"/>
                        <a:t>3</a:t>
                      </a:r>
                      <a:endParaRPr lang="pt-PT" sz="1050" dirty="0">
                        <a:latin typeface="Times New Roman"/>
                        <a:ea typeface="Times New Roman"/>
                      </a:endParaRPr>
                    </a:p>
                  </a:txBody>
                  <a:tcPr marL="68580" marR="68580" marT="0" marB="0" anchor="ctr"/>
                </a:tc>
                <a:tc>
                  <a:txBody>
                    <a:bodyPr/>
                    <a:lstStyle/>
                    <a:p>
                      <a:pPr algn="ctr">
                        <a:spcAft>
                          <a:spcPts val="0"/>
                        </a:spcAft>
                      </a:pPr>
                      <a:r>
                        <a:rPr lang="pt-PT" sz="1200"/>
                        <a:t>100%</a:t>
                      </a:r>
                      <a:endParaRPr lang="pt-PT" sz="1050">
                        <a:latin typeface="Times New Roman"/>
                        <a:ea typeface="Times New Roman"/>
                      </a:endParaRPr>
                    </a:p>
                  </a:txBody>
                  <a:tcPr marL="68580" marR="68580" marT="0" marB="0" anchor="ctr"/>
                </a:tc>
              </a:tr>
              <a:tr h="381098">
                <a:tc>
                  <a:txBody>
                    <a:bodyPr/>
                    <a:lstStyle/>
                    <a:p>
                      <a:pPr algn="ctr">
                        <a:spcAft>
                          <a:spcPts val="0"/>
                        </a:spcAft>
                      </a:pPr>
                      <a:r>
                        <a:rPr lang="pt-PT" sz="1200"/>
                        <a:t>Inclinação do gargalo</a:t>
                      </a:r>
                      <a:endParaRPr lang="pt-PT" sz="1050">
                        <a:latin typeface="Times New Roman"/>
                        <a:ea typeface="Times New Roman"/>
                      </a:endParaRPr>
                    </a:p>
                  </a:txBody>
                  <a:tcPr marL="68580" marR="68580" marT="0" marB="0" anchor="ctr"/>
                </a:tc>
                <a:tc>
                  <a:txBody>
                    <a:bodyPr/>
                    <a:lstStyle/>
                    <a:p>
                      <a:pPr algn="ctr">
                        <a:spcAft>
                          <a:spcPts val="0"/>
                        </a:spcAft>
                      </a:pPr>
                      <a:r>
                        <a:rPr lang="pt-PT" sz="1200" dirty="0"/>
                        <a:t>1</a:t>
                      </a:r>
                      <a:endParaRPr lang="pt-PT" sz="1050" dirty="0">
                        <a:latin typeface="Times New Roman"/>
                        <a:ea typeface="Times New Roman"/>
                      </a:endParaRPr>
                    </a:p>
                  </a:txBody>
                  <a:tcPr marL="68580" marR="68580" marT="0" marB="0" anchor="ctr"/>
                </a:tc>
                <a:tc>
                  <a:txBody>
                    <a:bodyPr/>
                    <a:lstStyle/>
                    <a:p>
                      <a:pPr algn="ctr">
                        <a:spcAft>
                          <a:spcPts val="0"/>
                        </a:spcAft>
                      </a:pPr>
                      <a:r>
                        <a:rPr lang="pt-PT" sz="1200" dirty="0"/>
                        <a:t>1</a:t>
                      </a:r>
                      <a:endParaRPr lang="pt-PT" sz="1050" dirty="0">
                        <a:latin typeface="Times New Roman"/>
                        <a:ea typeface="Times New Roman"/>
                      </a:endParaRPr>
                    </a:p>
                  </a:txBody>
                  <a:tcPr marL="68580" marR="68580" marT="0" marB="0" anchor="ctr"/>
                </a:tc>
                <a:tc>
                  <a:txBody>
                    <a:bodyPr/>
                    <a:lstStyle/>
                    <a:p>
                      <a:pPr algn="ctr">
                        <a:spcAft>
                          <a:spcPts val="0"/>
                        </a:spcAft>
                      </a:pPr>
                      <a:r>
                        <a:rPr lang="pt-PT" sz="1200" dirty="0"/>
                        <a:t>100%</a:t>
                      </a:r>
                      <a:endParaRPr lang="pt-PT" sz="1050" dirty="0">
                        <a:latin typeface="Times New Roman"/>
                        <a:ea typeface="Times New Roman"/>
                      </a:endParaRPr>
                    </a:p>
                  </a:txBody>
                  <a:tcPr marL="68580" marR="68580" marT="0" marB="0" anchor="ctr"/>
                </a:tc>
              </a:tr>
              <a:tr h="344720">
                <a:tc>
                  <a:txBody>
                    <a:bodyPr/>
                    <a:lstStyle/>
                    <a:p>
                      <a:pPr algn="ctr">
                        <a:spcAft>
                          <a:spcPts val="0"/>
                        </a:spcAft>
                      </a:pPr>
                      <a:r>
                        <a:rPr lang="pt-PT" sz="1200"/>
                        <a:t>Pontos negros</a:t>
                      </a:r>
                      <a:endParaRPr lang="pt-PT" sz="1050">
                        <a:latin typeface="Times New Roman"/>
                        <a:ea typeface="Times New Roman"/>
                      </a:endParaRPr>
                    </a:p>
                  </a:txBody>
                  <a:tcPr marL="68580" marR="68580" marT="0" marB="0" anchor="ctr"/>
                </a:tc>
                <a:tc>
                  <a:txBody>
                    <a:bodyPr/>
                    <a:lstStyle/>
                    <a:p>
                      <a:pPr algn="ctr">
                        <a:spcAft>
                          <a:spcPts val="0"/>
                        </a:spcAft>
                      </a:pPr>
                      <a:r>
                        <a:rPr lang="pt-PT" sz="1200"/>
                        <a:t>6</a:t>
                      </a:r>
                      <a:endParaRPr lang="pt-PT" sz="1050">
                        <a:latin typeface="Times New Roman"/>
                        <a:ea typeface="Times New Roman"/>
                      </a:endParaRPr>
                    </a:p>
                  </a:txBody>
                  <a:tcPr marL="68580" marR="68580" marT="0" marB="0" anchor="ctr"/>
                </a:tc>
                <a:tc>
                  <a:txBody>
                    <a:bodyPr/>
                    <a:lstStyle/>
                    <a:p>
                      <a:pPr algn="ctr">
                        <a:spcAft>
                          <a:spcPts val="0"/>
                        </a:spcAft>
                      </a:pPr>
                      <a:r>
                        <a:rPr lang="pt-PT" sz="1200" dirty="0"/>
                        <a:t>6</a:t>
                      </a:r>
                      <a:endParaRPr lang="pt-PT" sz="1050" dirty="0">
                        <a:latin typeface="Times New Roman"/>
                        <a:ea typeface="Times New Roman"/>
                      </a:endParaRPr>
                    </a:p>
                  </a:txBody>
                  <a:tcPr marL="68580" marR="68580" marT="0" marB="0" anchor="ctr"/>
                </a:tc>
                <a:tc>
                  <a:txBody>
                    <a:bodyPr/>
                    <a:lstStyle/>
                    <a:p>
                      <a:pPr algn="ctr">
                        <a:spcAft>
                          <a:spcPts val="0"/>
                        </a:spcAft>
                      </a:pPr>
                      <a:r>
                        <a:rPr lang="pt-PT" sz="1200" dirty="0"/>
                        <a:t>100%</a:t>
                      </a:r>
                      <a:endParaRPr lang="pt-PT" sz="1050" dirty="0">
                        <a:latin typeface="Times New Roman"/>
                        <a:ea typeface="Times New Roman"/>
                      </a:endParaRPr>
                    </a:p>
                  </a:txBody>
                  <a:tcPr marL="68580" marR="68580" marT="0" marB="0" anchor="ctr"/>
                </a:tc>
              </a:tr>
              <a:tr h="411899">
                <a:tc>
                  <a:txBody>
                    <a:bodyPr/>
                    <a:lstStyle/>
                    <a:p>
                      <a:pPr algn="ctr">
                        <a:spcAft>
                          <a:spcPts val="0"/>
                        </a:spcAft>
                      </a:pPr>
                      <a:r>
                        <a:rPr lang="pt-PT" sz="1200"/>
                        <a:t>Embalagens Conformes</a:t>
                      </a:r>
                      <a:endParaRPr lang="pt-PT" sz="1050">
                        <a:latin typeface="Times New Roman"/>
                        <a:ea typeface="Times New Roman"/>
                      </a:endParaRPr>
                    </a:p>
                  </a:txBody>
                  <a:tcPr marL="68580" marR="68580" marT="0" marB="0" anchor="ctr"/>
                </a:tc>
                <a:tc>
                  <a:txBody>
                    <a:bodyPr/>
                    <a:lstStyle/>
                    <a:p>
                      <a:pPr algn="ctr">
                        <a:spcAft>
                          <a:spcPts val="0"/>
                        </a:spcAft>
                      </a:pPr>
                      <a:r>
                        <a:rPr lang="pt-PT" sz="1200"/>
                        <a:t>48</a:t>
                      </a:r>
                      <a:endParaRPr lang="pt-PT" sz="1050">
                        <a:latin typeface="Times New Roman"/>
                        <a:ea typeface="Times New Roman"/>
                      </a:endParaRPr>
                    </a:p>
                  </a:txBody>
                  <a:tcPr marL="68580" marR="68580" marT="0" marB="0" anchor="ctr"/>
                </a:tc>
                <a:tc>
                  <a:txBody>
                    <a:bodyPr/>
                    <a:lstStyle/>
                    <a:p>
                      <a:pPr algn="ctr">
                        <a:spcAft>
                          <a:spcPts val="0"/>
                        </a:spcAft>
                      </a:pPr>
                      <a:r>
                        <a:rPr lang="pt-PT" sz="1200"/>
                        <a:t>48</a:t>
                      </a:r>
                      <a:endParaRPr lang="pt-PT" sz="1050">
                        <a:latin typeface="Times New Roman"/>
                        <a:ea typeface="Times New Roman"/>
                      </a:endParaRPr>
                    </a:p>
                  </a:txBody>
                  <a:tcPr marL="68580" marR="68580" marT="0" marB="0" anchor="ctr"/>
                </a:tc>
                <a:tc>
                  <a:txBody>
                    <a:bodyPr/>
                    <a:lstStyle/>
                    <a:p>
                      <a:pPr algn="ctr">
                        <a:spcAft>
                          <a:spcPts val="0"/>
                        </a:spcAft>
                      </a:pPr>
                      <a:r>
                        <a:rPr lang="pt-PT" sz="1200" dirty="0"/>
                        <a:t>100%</a:t>
                      </a:r>
                      <a:endParaRPr lang="pt-PT" sz="1050" dirty="0">
                        <a:latin typeface="Times New Roman"/>
                        <a:ea typeface="Times New Roman"/>
                      </a:endParaRPr>
                    </a:p>
                  </a:txBody>
                  <a:tcPr marL="68580" marR="68580" marT="0" marB="0" anchor="ctr"/>
                </a:tc>
              </a:tr>
            </a:tbl>
          </a:graphicData>
        </a:graphic>
      </p:graphicFrame>
      <p:sp>
        <p:nvSpPr>
          <p:cNvPr id="36" name="Marcador de Posição do Rodapé 36"/>
          <p:cNvSpPr>
            <a:spLocks noGrp="1"/>
          </p:cNvSpPr>
          <p:nvPr>
            <p:ph type="ftr" sz="quarter" idx="11"/>
          </p:nvPr>
        </p:nvSpPr>
        <p:spPr>
          <a:xfrm>
            <a:off x="2339752" y="6356350"/>
            <a:ext cx="4392488" cy="365125"/>
          </a:xfrm>
        </p:spPr>
        <p:txBody>
          <a:bodyPr/>
          <a:lstStyle/>
          <a:p>
            <a:r>
              <a:rPr lang="pt-PT" dirty="0" smtClean="0"/>
              <a:t>Controlo de Qualidade de Embalagens usando Visão Industrial</a:t>
            </a:r>
            <a:endParaRPr lang="pt-PT" dirty="0"/>
          </a:p>
        </p:txBody>
      </p:sp>
      <p:grpSp>
        <p:nvGrpSpPr>
          <p:cNvPr id="37" name="Grupo 36"/>
          <p:cNvGrpSpPr>
            <a:grpSpLocks noChangeAspect="1"/>
          </p:cNvGrpSpPr>
          <p:nvPr/>
        </p:nvGrpSpPr>
        <p:grpSpPr>
          <a:xfrm>
            <a:off x="901548" y="6"/>
            <a:ext cx="7054828" cy="680116"/>
            <a:chOff x="0" y="0"/>
            <a:chExt cx="8535780" cy="822886"/>
          </a:xfrm>
        </p:grpSpPr>
        <p:pic>
          <p:nvPicPr>
            <p:cNvPr id="38" name="Imagem 24"/>
            <p:cNvPicPr>
              <a:picLocks noChangeAspect="1"/>
            </p:cNvPicPr>
            <p:nvPr/>
          </p:nvPicPr>
          <p:blipFill>
            <a:blip r:embed="rId3" cstate="print">
              <a:duotone>
                <a:schemeClr val="bg2">
                  <a:shade val="45000"/>
                  <a:satMod val="135000"/>
                </a:schemeClr>
                <a:prstClr val="white"/>
              </a:duotone>
            </a:blip>
            <a:srcRect l="2161" r="53477"/>
            <a:stretch>
              <a:fillRect/>
            </a:stretch>
          </p:blipFill>
          <p:spPr bwMode="auto">
            <a:xfrm>
              <a:off x="7884373" y="2"/>
              <a:ext cx="651407" cy="822884"/>
            </a:xfrm>
            <a:prstGeom prst="rect">
              <a:avLst/>
            </a:prstGeom>
            <a:noFill/>
            <a:ln w="9525">
              <a:noFill/>
              <a:miter lim="800000"/>
              <a:headEnd/>
              <a:tailEnd/>
            </a:ln>
          </p:spPr>
        </p:pic>
        <p:pic>
          <p:nvPicPr>
            <p:cNvPr id="39" name="Imagem 38" descr="C:\Users\Utilizador\Desktop\Nova pasta\DSC00305.JPG"/>
            <p:cNvPicPr>
              <a:picLocks noChangeAspect="1"/>
            </p:cNvPicPr>
            <p:nvPr/>
          </p:nvPicPr>
          <p:blipFill>
            <a:blip r:embed="rId4" cstate="print">
              <a:duotone>
                <a:schemeClr val="bg2">
                  <a:shade val="45000"/>
                  <a:satMod val="135000"/>
                </a:schemeClr>
                <a:prstClr val="white"/>
              </a:duotone>
            </a:blip>
            <a:srcRect/>
            <a:stretch>
              <a:fillRect/>
            </a:stretch>
          </p:blipFill>
          <p:spPr bwMode="auto">
            <a:xfrm>
              <a:off x="0" y="0"/>
              <a:ext cx="1041959" cy="700514"/>
            </a:xfrm>
            <a:prstGeom prst="rect">
              <a:avLst/>
            </a:prstGeom>
            <a:noFill/>
            <a:ln w="9525">
              <a:noFill/>
              <a:miter lim="800000"/>
              <a:headEnd/>
              <a:tailEnd/>
            </a:ln>
          </p:spPr>
        </p:pic>
        <p:pic>
          <p:nvPicPr>
            <p:cNvPr id="40" name="Imagem 513" descr="G:\i\DSC00141.JPG"/>
            <p:cNvPicPr>
              <a:picLocks noChangeAspect="1"/>
            </p:cNvPicPr>
            <p:nvPr/>
          </p:nvPicPr>
          <p:blipFill>
            <a:blip r:embed="rId5" cstate="print">
              <a:duotone>
                <a:schemeClr val="bg2">
                  <a:shade val="45000"/>
                  <a:satMod val="135000"/>
                </a:schemeClr>
                <a:prstClr val="white"/>
              </a:duotone>
            </a:blip>
            <a:srcRect l="14798" t="17427" r="18224" b="18257"/>
            <a:stretch>
              <a:fillRect/>
            </a:stretch>
          </p:blipFill>
          <p:spPr bwMode="auto">
            <a:xfrm>
              <a:off x="1105878" y="0"/>
              <a:ext cx="959648" cy="691960"/>
            </a:xfrm>
            <a:prstGeom prst="rect">
              <a:avLst/>
            </a:prstGeom>
            <a:noFill/>
            <a:ln w="9525">
              <a:noFill/>
              <a:miter lim="800000"/>
              <a:headEnd/>
              <a:tailEnd/>
            </a:ln>
          </p:spPr>
        </p:pic>
        <p:pic>
          <p:nvPicPr>
            <p:cNvPr id="41" name="Imagem 1151"/>
            <p:cNvPicPr>
              <a:picLocks noChangeAspect="1"/>
            </p:cNvPicPr>
            <p:nvPr/>
          </p:nvPicPr>
          <p:blipFill>
            <a:blip r:embed="rId6" cstate="print">
              <a:duotone>
                <a:schemeClr val="bg2">
                  <a:shade val="45000"/>
                  <a:satMod val="135000"/>
                </a:schemeClr>
                <a:prstClr val="white"/>
              </a:duotone>
            </a:blip>
            <a:srcRect l="7339" r="3210"/>
            <a:stretch>
              <a:fillRect/>
            </a:stretch>
          </p:blipFill>
          <p:spPr bwMode="auto">
            <a:xfrm>
              <a:off x="2126267" y="28"/>
              <a:ext cx="681005" cy="694977"/>
            </a:xfrm>
            <a:prstGeom prst="rect">
              <a:avLst/>
            </a:prstGeom>
            <a:noFill/>
            <a:ln w="9525">
              <a:noFill/>
              <a:miter lim="800000"/>
              <a:headEnd/>
              <a:tailEnd/>
            </a:ln>
          </p:spPr>
        </p:pic>
        <p:pic>
          <p:nvPicPr>
            <p:cNvPr id="42" name="Imagem 1146"/>
            <p:cNvPicPr>
              <a:picLocks noChangeAspect="1"/>
            </p:cNvPicPr>
            <p:nvPr/>
          </p:nvPicPr>
          <p:blipFill>
            <a:blip r:embed="rId7" cstate="print">
              <a:duotone>
                <a:schemeClr val="bg2">
                  <a:shade val="45000"/>
                  <a:satMod val="135000"/>
                </a:schemeClr>
                <a:prstClr val="white"/>
              </a:duotone>
            </a:blip>
            <a:srcRect/>
            <a:stretch>
              <a:fillRect/>
            </a:stretch>
          </p:blipFill>
          <p:spPr bwMode="auto">
            <a:xfrm>
              <a:off x="2872093" y="28"/>
              <a:ext cx="691819" cy="694977"/>
            </a:xfrm>
            <a:prstGeom prst="rect">
              <a:avLst/>
            </a:prstGeom>
            <a:noFill/>
            <a:ln w="9525">
              <a:noFill/>
              <a:miter lim="800000"/>
              <a:headEnd/>
              <a:tailEnd/>
            </a:ln>
          </p:spPr>
        </p:pic>
        <p:pic>
          <p:nvPicPr>
            <p:cNvPr id="43" name="Imagem 9"/>
            <p:cNvPicPr>
              <a:picLocks noChangeAspect="1"/>
            </p:cNvPicPr>
            <p:nvPr/>
          </p:nvPicPr>
          <p:blipFill>
            <a:blip r:embed="rId8" cstate="print">
              <a:duotone>
                <a:schemeClr val="bg2">
                  <a:shade val="45000"/>
                  <a:satMod val="135000"/>
                </a:schemeClr>
                <a:prstClr val="white"/>
              </a:duotone>
            </a:blip>
            <a:srcRect l="58644" t="63542" b="8216"/>
            <a:stretch>
              <a:fillRect/>
            </a:stretch>
          </p:blipFill>
          <p:spPr bwMode="auto">
            <a:xfrm>
              <a:off x="3628285" y="2"/>
              <a:ext cx="1604223" cy="697261"/>
            </a:xfrm>
            <a:prstGeom prst="rect">
              <a:avLst/>
            </a:prstGeom>
            <a:noFill/>
            <a:ln w="9525">
              <a:noFill/>
              <a:miter lim="800000"/>
              <a:headEnd/>
              <a:tailEnd/>
            </a:ln>
          </p:spPr>
        </p:pic>
        <p:pic>
          <p:nvPicPr>
            <p:cNvPr id="44" name="Imagem 43"/>
            <p:cNvPicPr>
              <a:picLocks noChangeAspect="1"/>
            </p:cNvPicPr>
            <p:nvPr/>
          </p:nvPicPr>
          <p:blipFill>
            <a:blip r:embed="rId9" cstate="print">
              <a:duotone>
                <a:schemeClr val="bg2">
                  <a:shade val="45000"/>
                  <a:satMod val="135000"/>
                </a:schemeClr>
                <a:prstClr val="white"/>
              </a:duotone>
            </a:blip>
            <a:srcRect b="50073"/>
            <a:stretch>
              <a:fillRect/>
            </a:stretch>
          </p:blipFill>
          <p:spPr bwMode="auto">
            <a:xfrm>
              <a:off x="6564813" y="0"/>
              <a:ext cx="1156838" cy="676340"/>
            </a:xfrm>
            <a:prstGeom prst="rect">
              <a:avLst/>
            </a:prstGeom>
            <a:noFill/>
            <a:ln w="9525">
              <a:noFill/>
              <a:miter lim="800000"/>
              <a:headEnd/>
              <a:tailEnd/>
            </a:ln>
          </p:spPr>
        </p:pic>
        <p:pic>
          <p:nvPicPr>
            <p:cNvPr id="45" name="Imagem 44" descr="C:\Documents and Settings\Igor\Ambiente de trabalho\DSC00554.JPG"/>
            <p:cNvPicPr>
              <a:picLocks noChangeAspect="1"/>
            </p:cNvPicPr>
            <p:nvPr/>
          </p:nvPicPr>
          <p:blipFill>
            <a:blip r:embed="rId10" cstate="print">
              <a:duotone>
                <a:schemeClr val="bg2">
                  <a:shade val="45000"/>
                  <a:satMod val="135000"/>
                </a:schemeClr>
                <a:prstClr val="white"/>
              </a:duotone>
            </a:blip>
            <a:stretch>
              <a:fillRect/>
            </a:stretch>
          </p:blipFill>
          <p:spPr bwMode="auto">
            <a:xfrm>
              <a:off x="5276854" y="0"/>
              <a:ext cx="242067" cy="691619"/>
            </a:xfrm>
            <a:prstGeom prst="rect">
              <a:avLst/>
            </a:prstGeom>
            <a:noFill/>
            <a:ln w="9525">
              <a:noFill/>
              <a:miter lim="800000"/>
              <a:headEnd/>
              <a:tailEnd/>
            </a:ln>
          </p:spPr>
        </p:pic>
        <p:pic>
          <p:nvPicPr>
            <p:cNvPr id="46" name="Picture 17"/>
            <p:cNvPicPr>
              <a:picLocks noChangeAspect="1"/>
            </p:cNvPicPr>
            <p:nvPr/>
          </p:nvPicPr>
          <p:blipFill>
            <a:blip r:embed="rId11" cstate="print">
              <a:duotone>
                <a:schemeClr val="bg2">
                  <a:shade val="45000"/>
                  <a:satMod val="135000"/>
                </a:schemeClr>
                <a:prstClr val="white"/>
              </a:duotone>
            </a:blip>
            <a:srcRect l="46057" t="4385" r="13199" b="51061"/>
            <a:stretch>
              <a:fillRect/>
            </a:stretch>
          </p:blipFill>
          <p:spPr bwMode="auto">
            <a:xfrm>
              <a:off x="5607105" y="0"/>
              <a:ext cx="837103" cy="695933"/>
            </a:xfrm>
            <a:prstGeom prst="rect">
              <a:avLst/>
            </a:prstGeom>
            <a:noFill/>
            <a:ln w="9525">
              <a:noFill/>
              <a:miter lim="800000"/>
              <a:headEnd/>
              <a:tailEnd/>
            </a:ln>
          </p:spPr>
        </p:pic>
      </p:grpSp>
      <p:sp>
        <p:nvSpPr>
          <p:cNvPr id="17" name="Rectangle 2"/>
          <p:cNvSpPr txBox="1">
            <a:spLocks noChangeArrowheads="1"/>
          </p:cNvSpPr>
          <p:nvPr/>
        </p:nvSpPr>
        <p:spPr>
          <a:xfrm>
            <a:off x="0" y="364194"/>
            <a:ext cx="9144000" cy="931862"/>
          </a:xfrm>
          <a:prstGeom prst="rect">
            <a:avLst/>
          </a:prstGeom>
        </p:spPr>
        <p:txBody>
          <a:bodyPr vert="horz" lIns="91440" tIns="45720" rIns="91440" bIns="45720" rtlCol="0" anchor="ctr">
            <a:normAutofit/>
          </a:bodyPr>
          <a:lstStyle/>
          <a:p>
            <a:pPr algn="r">
              <a:spcBef>
                <a:spcPct val="0"/>
              </a:spcBef>
              <a:defRPr/>
            </a:pPr>
            <a:r>
              <a:rPr lang="pt-PT" b="1" dirty="0" smtClean="0">
                <a:ln w="1905"/>
                <a:solidFill>
                  <a:schemeClr val="accent5">
                    <a:lumMod val="75000"/>
                  </a:schemeClr>
                </a:solidFill>
                <a:effectLst>
                  <a:innerShdw blurRad="69850" dist="43180" dir="5400000">
                    <a:srgbClr val="000000">
                      <a:alpha val="65000"/>
                    </a:srgbClr>
                  </a:innerShdw>
                </a:effectLst>
                <a:latin typeface="Times New Roman" pitchFamily="18" charset="0"/>
              </a:rPr>
              <a:t>Sistema Inspecção de embalagens plásticas</a:t>
            </a:r>
            <a:endParaRPr lang="pt-PT" b="1" dirty="0">
              <a:ln w="1905"/>
              <a:solidFill>
                <a:schemeClr val="accent5">
                  <a:lumMod val="75000"/>
                </a:schemeClr>
              </a:solidFill>
              <a:effectLst>
                <a:innerShdw blurRad="69850" dist="43180" dir="5400000">
                  <a:srgbClr val="000000">
                    <a:alpha val="65000"/>
                  </a:srgbClr>
                </a:innerShdw>
              </a:effectLst>
              <a:latin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o Número do Diapositivo 4"/>
          <p:cNvSpPr>
            <a:spLocks noGrp="1"/>
          </p:cNvSpPr>
          <p:nvPr>
            <p:ph type="sldNum" sz="quarter" idx="12"/>
          </p:nvPr>
        </p:nvSpPr>
        <p:spPr/>
        <p:txBody>
          <a:bodyPr/>
          <a:lstStyle/>
          <a:p>
            <a:fld id="{85750671-68AF-40F8-879B-717E4DD521B3}" type="slidenum">
              <a:rPr lang="pt-PT" smtClean="0"/>
              <a:pPr/>
              <a:t>21</a:t>
            </a:fld>
            <a:endParaRPr lang="pt-PT" dirty="0"/>
          </a:p>
        </p:txBody>
      </p:sp>
      <p:sp>
        <p:nvSpPr>
          <p:cNvPr id="20" name="Rectangle 3"/>
          <p:cNvSpPr txBox="1">
            <a:spLocks noChangeArrowheads="1"/>
          </p:cNvSpPr>
          <p:nvPr/>
        </p:nvSpPr>
        <p:spPr>
          <a:xfrm>
            <a:off x="0" y="1091877"/>
            <a:ext cx="9144000" cy="5145435"/>
          </a:xfrm>
          <a:prstGeom prst="rect">
            <a:avLst/>
          </a:prstGeom>
        </p:spPr>
        <p:txBody>
          <a:bodyPr vert="horz" lIns="91440" tIns="45720" rIns="91440" bIns="45720" rtlCol="0">
            <a:normAutofit/>
          </a:bodyPr>
          <a:lstStyle/>
          <a:p>
            <a:pPr marL="457200" indent="-457200" algn="ctr">
              <a:lnSpc>
                <a:spcPct val="105000"/>
              </a:lnSpc>
              <a:spcBef>
                <a:spcPct val="20000"/>
              </a:spcBef>
              <a:defRPr/>
            </a:pPr>
            <a:r>
              <a:rPr lang="pt-PT" sz="2200" b="1" dirty="0" smtClean="0">
                <a:solidFill>
                  <a:srgbClr val="CD6209"/>
                </a:solidFill>
                <a:latin typeface="Gill Sans MT" pitchFamily="34" charset="0"/>
              </a:rPr>
              <a:t>Conclusões</a:t>
            </a:r>
            <a:endParaRPr kumimoji="0" lang="pt-PT" sz="2200" b="0" i="0" u="none" strike="noStrike" kern="1200" cap="none" spc="0" normalizeH="0" baseline="0" noProof="0" dirty="0" smtClean="0">
              <a:ln>
                <a:noFill/>
              </a:ln>
              <a:solidFill>
                <a:schemeClr val="tx1"/>
              </a:solidFill>
              <a:effectLst/>
              <a:uLnTx/>
              <a:uFillTx/>
              <a:latin typeface="Gill Sans MT" pitchFamily="34" charset="0"/>
            </a:endParaRPr>
          </a:p>
        </p:txBody>
      </p:sp>
      <p:sp>
        <p:nvSpPr>
          <p:cNvPr id="36" name="Marcador de Posição do Rodapé 36"/>
          <p:cNvSpPr>
            <a:spLocks noGrp="1"/>
          </p:cNvSpPr>
          <p:nvPr>
            <p:ph type="ftr" sz="quarter" idx="11"/>
          </p:nvPr>
        </p:nvSpPr>
        <p:spPr>
          <a:xfrm>
            <a:off x="2339752" y="6356350"/>
            <a:ext cx="4392488" cy="365125"/>
          </a:xfrm>
        </p:spPr>
        <p:txBody>
          <a:bodyPr/>
          <a:lstStyle/>
          <a:p>
            <a:r>
              <a:rPr lang="pt-PT" dirty="0" smtClean="0"/>
              <a:t>Controlo de Qualidade de Embalagens usando Visão Industrial</a:t>
            </a:r>
            <a:endParaRPr lang="pt-PT" dirty="0"/>
          </a:p>
        </p:txBody>
      </p:sp>
      <p:grpSp>
        <p:nvGrpSpPr>
          <p:cNvPr id="2" name="Grupo 36"/>
          <p:cNvGrpSpPr>
            <a:grpSpLocks noChangeAspect="1"/>
          </p:cNvGrpSpPr>
          <p:nvPr/>
        </p:nvGrpSpPr>
        <p:grpSpPr>
          <a:xfrm>
            <a:off x="901548" y="6"/>
            <a:ext cx="7054828" cy="680116"/>
            <a:chOff x="0" y="0"/>
            <a:chExt cx="8535780" cy="822886"/>
          </a:xfrm>
        </p:grpSpPr>
        <p:pic>
          <p:nvPicPr>
            <p:cNvPr id="38" name="Imagem 24"/>
            <p:cNvPicPr>
              <a:picLocks noChangeAspect="1"/>
            </p:cNvPicPr>
            <p:nvPr/>
          </p:nvPicPr>
          <p:blipFill>
            <a:blip r:embed="rId3" cstate="print">
              <a:duotone>
                <a:schemeClr val="bg2">
                  <a:shade val="45000"/>
                  <a:satMod val="135000"/>
                </a:schemeClr>
                <a:prstClr val="white"/>
              </a:duotone>
            </a:blip>
            <a:srcRect l="2161" r="53477"/>
            <a:stretch>
              <a:fillRect/>
            </a:stretch>
          </p:blipFill>
          <p:spPr bwMode="auto">
            <a:xfrm>
              <a:off x="7884373" y="2"/>
              <a:ext cx="651407" cy="822884"/>
            </a:xfrm>
            <a:prstGeom prst="rect">
              <a:avLst/>
            </a:prstGeom>
            <a:noFill/>
            <a:ln w="9525">
              <a:noFill/>
              <a:miter lim="800000"/>
              <a:headEnd/>
              <a:tailEnd/>
            </a:ln>
          </p:spPr>
        </p:pic>
        <p:pic>
          <p:nvPicPr>
            <p:cNvPr id="39" name="Imagem 38" descr="C:\Users\Utilizador\Desktop\Nova pasta\DSC00305.JPG"/>
            <p:cNvPicPr>
              <a:picLocks noChangeAspect="1"/>
            </p:cNvPicPr>
            <p:nvPr/>
          </p:nvPicPr>
          <p:blipFill>
            <a:blip r:embed="rId4" cstate="print">
              <a:duotone>
                <a:schemeClr val="bg2">
                  <a:shade val="45000"/>
                  <a:satMod val="135000"/>
                </a:schemeClr>
                <a:prstClr val="white"/>
              </a:duotone>
            </a:blip>
            <a:srcRect/>
            <a:stretch>
              <a:fillRect/>
            </a:stretch>
          </p:blipFill>
          <p:spPr bwMode="auto">
            <a:xfrm>
              <a:off x="0" y="0"/>
              <a:ext cx="1041959" cy="700514"/>
            </a:xfrm>
            <a:prstGeom prst="rect">
              <a:avLst/>
            </a:prstGeom>
            <a:noFill/>
            <a:ln w="9525">
              <a:noFill/>
              <a:miter lim="800000"/>
              <a:headEnd/>
              <a:tailEnd/>
            </a:ln>
          </p:spPr>
        </p:pic>
        <p:pic>
          <p:nvPicPr>
            <p:cNvPr id="40" name="Imagem 513" descr="G:\i\DSC00141.JPG"/>
            <p:cNvPicPr>
              <a:picLocks noChangeAspect="1"/>
            </p:cNvPicPr>
            <p:nvPr/>
          </p:nvPicPr>
          <p:blipFill>
            <a:blip r:embed="rId5" cstate="print">
              <a:duotone>
                <a:schemeClr val="bg2">
                  <a:shade val="45000"/>
                  <a:satMod val="135000"/>
                </a:schemeClr>
                <a:prstClr val="white"/>
              </a:duotone>
            </a:blip>
            <a:srcRect l="14798" t="17427" r="18224" b="18257"/>
            <a:stretch>
              <a:fillRect/>
            </a:stretch>
          </p:blipFill>
          <p:spPr bwMode="auto">
            <a:xfrm>
              <a:off x="1105878" y="0"/>
              <a:ext cx="959648" cy="691960"/>
            </a:xfrm>
            <a:prstGeom prst="rect">
              <a:avLst/>
            </a:prstGeom>
            <a:noFill/>
            <a:ln w="9525">
              <a:noFill/>
              <a:miter lim="800000"/>
              <a:headEnd/>
              <a:tailEnd/>
            </a:ln>
          </p:spPr>
        </p:pic>
        <p:pic>
          <p:nvPicPr>
            <p:cNvPr id="41" name="Imagem 1151"/>
            <p:cNvPicPr>
              <a:picLocks noChangeAspect="1"/>
            </p:cNvPicPr>
            <p:nvPr/>
          </p:nvPicPr>
          <p:blipFill>
            <a:blip r:embed="rId6" cstate="print">
              <a:duotone>
                <a:schemeClr val="bg2">
                  <a:shade val="45000"/>
                  <a:satMod val="135000"/>
                </a:schemeClr>
                <a:prstClr val="white"/>
              </a:duotone>
            </a:blip>
            <a:srcRect l="7339" r="3210"/>
            <a:stretch>
              <a:fillRect/>
            </a:stretch>
          </p:blipFill>
          <p:spPr bwMode="auto">
            <a:xfrm>
              <a:off x="2126267" y="28"/>
              <a:ext cx="681005" cy="694977"/>
            </a:xfrm>
            <a:prstGeom prst="rect">
              <a:avLst/>
            </a:prstGeom>
            <a:noFill/>
            <a:ln w="9525">
              <a:noFill/>
              <a:miter lim="800000"/>
              <a:headEnd/>
              <a:tailEnd/>
            </a:ln>
          </p:spPr>
        </p:pic>
        <p:pic>
          <p:nvPicPr>
            <p:cNvPr id="42" name="Imagem 1146"/>
            <p:cNvPicPr>
              <a:picLocks noChangeAspect="1"/>
            </p:cNvPicPr>
            <p:nvPr/>
          </p:nvPicPr>
          <p:blipFill>
            <a:blip r:embed="rId7" cstate="print">
              <a:duotone>
                <a:schemeClr val="bg2">
                  <a:shade val="45000"/>
                  <a:satMod val="135000"/>
                </a:schemeClr>
                <a:prstClr val="white"/>
              </a:duotone>
            </a:blip>
            <a:srcRect/>
            <a:stretch>
              <a:fillRect/>
            </a:stretch>
          </p:blipFill>
          <p:spPr bwMode="auto">
            <a:xfrm>
              <a:off x="2872093" y="28"/>
              <a:ext cx="691819" cy="694977"/>
            </a:xfrm>
            <a:prstGeom prst="rect">
              <a:avLst/>
            </a:prstGeom>
            <a:noFill/>
            <a:ln w="9525">
              <a:noFill/>
              <a:miter lim="800000"/>
              <a:headEnd/>
              <a:tailEnd/>
            </a:ln>
          </p:spPr>
        </p:pic>
        <p:pic>
          <p:nvPicPr>
            <p:cNvPr id="43" name="Imagem 9"/>
            <p:cNvPicPr>
              <a:picLocks noChangeAspect="1"/>
            </p:cNvPicPr>
            <p:nvPr/>
          </p:nvPicPr>
          <p:blipFill>
            <a:blip r:embed="rId8" cstate="print">
              <a:duotone>
                <a:schemeClr val="bg2">
                  <a:shade val="45000"/>
                  <a:satMod val="135000"/>
                </a:schemeClr>
                <a:prstClr val="white"/>
              </a:duotone>
            </a:blip>
            <a:srcRect l="58644" t="63542" b="8216"/>
            <a:stretch>
              <a:fillRect/>
            </a:stretch>
          </p:blipFill>
          <p:spPr bwMode="auto">
            <a:xfrm>
              <a:off x="3628285" y="2"/>
              <a:ext cx="1604223" cy="697261"/>
            </a:xfrm>
            <a:prstGeom prst="rect">
              <a:avLst/>
            </a:prstGeom>
            <a:noFill/>
            <a:ln w="9525">
              <a:noFill/>
              <a:miter lim="800000"/>
              <a:headEnd/>
              <a:tailEnd/>
            </a:ln>
          </p:spPr>
        </p:pic>
        <p:pic>
          <p:nvPicPr>
            <p:cNvPr id="44" name="Imagem 43"/>
            <p:cNvPicPr>
              <a:picLocks noChangeAspect="1"/>
            </p:cNvPicPr>
            <p:nvPr/>
          </p:nvPicPr>
          <p:blipFill>
            <a:blip r:embed="rId9" cstate="print">
              <a:duotone>
                <a:schemeClr val="bg2">
                  <a:shade val="45000"/>
                  <a:satMod val="135000"/>
                </a:schemeClr>
                <a:prstClr val="white"/>
              </a:duotone>
            </a:blip>
            <a:srcRect b="50073"/>
            <a:stretch>
              <a:fillRect/>
            </a:stretch>
          </p:blipFill>
          <p:spPr bwMode="auto">
            <a:xfrm>
              <a:off x="6564813" y="0"/>
              <a:ext cx="1156838" cy="676340"/>
            </a:xfrm>
            <a:prstGeom prst="rect">
              <a:avLst/>
            </a:prstGeom>
            <a:noFill/>
            <a:ln w="9525">
              <a:noFill/>
              <a:miter lim="800000"/>
              <a:headEnd/>
              <a:tailEnd/>
            </a:ln>
          </p:spPr>
        </p:pic>
        <p:pic>
          <p:nvPicPr>
            <p:cNvPr id="45" name="Imagem 44" descr="C:\Documents and Settings\Igor\Ambiente de trabalho\DSC00554.JPG"/>
            <p:cNvPicPr>
              <a:picLocks noChangeAspect="1"/>
            </p:cNvPicPr>
            <p:nvPr/>
          </p:nvPicPr>
          <p:blipFill>
            <a:blip r:embed="rId10" cstate="print">
              <a:duotone>
                <a:schemeClr val="bg2">
                  <a:shade val="45000"/>
                  <a:satMod val="135000"/>
                </a:schemeClr>
                <a:prstClr val="white"/>
              </a:duotone>
            </a:blip>
            <a:stretch>
              <a:fillRect/>
            </a:stretch>
          </p:blipFill>
          <p:spPr bwMode="auto">
            <a:xfrm>
              <a:off x="5276854" y="0"/>
              <a:ext cx="242067" cy="691619"/>
            </a:xfrm>
            <a:prstGeom prst="rect">
              <a:avLst/>
            </a:prstGeom>
            <a:noFill/>
            <a:ln w="9525">
              <a:noFill/>
              <a:miter lim="800000"/>
              <a:headEnd/>
              <a:tailEnd/>
            </a:ln>
          </p:spPr>
        </p:pic>
        <p:pic>
          <p:nvPicPr>
            <p:cNvPr id="46" name="Picture 17"/>
            <p:cNvPicPr>
              <a:picLocks noChangeAspect="1"/>
            </p:cNvPicPr>
            <p:nvPr/>
          </p:nvPicPr>
          <p:blipFill>
            <a:blip r:embed="rId11" cstate="print">
              <a:duotone>
                <a:schemeClr val="bg2">
                  <a:shade val="45000"/>
                  <a:satMod val="135000"/>
                </a:schemeClr>
                <a:prstClr val="white"/>
              </a:duotone>
            </a:blip>
            <a:srcRect l="46057" t="4385" r="13199" b="51061"/>
            <a:stretch>
              <a:fillRect/>
            </a:stretch>
          </p:blipFill>
          <p:spPr bwMode="auto">
            <a:xfrm>
              <a:off x="5607105" y="0"/>
              <a:ext cx="837103" cy="695933"/>
            </a:xfrm>
            <a:prstGeom prst="rect">
              <a:avLst/>
            </a:prstGeom>
            <a:noFill/>
            <a:ln w="9525">
              <a:noFill/>
              <a:miter lim="800000"/>
              <a:headEnd/>
              <a:tailEnd/>
            </a:ln>
          </p:spPr>
        </p:pic>
      </p:grpSp>
      <p:sp>
        <p:nvSpPr>
          <p:cNvPr id="18" name="Rectangle 3"/>
          <p:cNvSpPr txBox="1">
            <a:spLocks noChangeArrowheads="1"/>
          </p:cNvSpPr>
          <p:nvPr/>
        </p:nvSpPr>
        <p:spPr>
          <a:xfrm>
            <a:off x="0" y="1101596"/>
            <a:ext cx="8964488" cy="5073427"/>
          </a:xfrm>
          <a:prstGeom prst="rect">
            <a:avLst/>
          </a:prstGeom>
        </p:spPr>
        <p:txBody>
          <a:bodyPr vert="horz" lIns="91440" tIns="45720" rIns="91440" bIns="45720" rtlCol="0">
            <a:noAutofit/>
          </a:bodyPr>
          <a:lstStyle/>
          <a:p>
            <a:pPr marL="457200" lvl="0" indent="-457200" algn="just">
              <a:lnSpc>
                <a:spcPct val="105000"/>
              </a:lnSpc>
              <a:spcBef>
                <a:spcPct val="20000"/>
              </a:spcBef>
              <a:defRPr/>
            </a:pPr>
            <a:endParaRPr lang="pt-PT" sz="2800" b="1" dirty="0" smtClean="0">
              <a:solidFill>
                <a:srgbClr val="CD6209"/>
              </a:solidFill>
              <a:latin typeface="Gill Sans MT" pitchFamily="34" charset="0"/>
            </a:endParaRPr>
          </a:p>
          <a:p>
            <a:pPr marL="457200" lvl="0" indent="-457200" algn="just">
              <a:lnSpc>
                <a:spcPct val="105000"/>
              </a:lnSpc>
              <a:spcBef>
                <a:spcPct val="20000"/>
              </a:spcBef>
              <a:defRPr/>
            </a:pPr>
            <a:endParaRPr lang="pt-PT" sz="800" b="1" dirty="0" smtClean="0">
              <a:solidFill>
                <a:srgbClr val="CD6209"/>
              </a:solidFill>
              <a:latin typeface="Gill Sans MT" pitchFamily="34" charset="0"/>
            </a:endParaRPr>
          </a:p>
          <a:p>
            <a:pPr marL="914400" lvl="1" indent="-457200" algn="just">
              <a:lnSpc>
                <a:spcPct val="200000"/>
              </a:lnSpc>
              <a:spcBef>
                <a:spcPct val="20000"/>
              </a:spcBef>
              <a:buFont typeface="Gill Sans MT" pitchFamily="34" charset="0"/>
              <a:buChar char="–"/>
              <a:defRPr/>
            </a:pPr>
            <a:r>
              <a:rPr lang="pt-PT" sz="2000" dirty="0" smtClean="0">
                <a:solidFill>
                  <a:prstClr val="black"/>
                </a:solidFill>
                <a:latin typeface="Gill Sans MT" pitchFamily="34" charset="0"/>
              </a:rPr>
              <a:t>Sistema inspecciona correctamente todas as não conformidades</a:t>
            </a:r>
          </a:p>
          <a:p>
            <a:pPr marL="914400" lvl="1" indent="-457200" algn="just">
              <a:lnSpc>
                <a:spcPct val="200000"/>
              </a:lnSpc>
              <a:spcBef>
                <a:spcPct val="20000"/>
              </a:spcBef>
              <a:buFont typeface="Gill Sans MT" pitchFamily="34" charset="0"/>
              <a:buChar char="–"/>
              <a:defRPr/>
            </a:pPr>
            <a:r>
              <a:rPr lang="pt-PT" sz="2000" dirty="0" smtClean="0">
                <a:solidFill>
                  <a:prstClr val="black"/>
                </a:solidFill>
                <a:latin typeface="Gill Sans MT" pitchFamily="34" charset="0"/>
              </a:rPr>
              <a:t>Inspecciona até 6 embalagens por segundo</a:t>
            </a:r>
          </a:p>
          <a:p>
            <a:pPr marL="914400" lvl="1" indent="-457200" algn="just">
              <a:lnSpc>
                <a:spcPct val="200000"/>
              </a:lnSpc>
              <a:spcBef>
                <a:spcPct val="20000"/>
              </a:spcBef>
              <a:buFont typeface="Gill Sans MT" pitchFamily="34" charset="0"/>
              <a:buChar char="–"/>
              <a:defRPr/>
            </a:pPr>
            <a:r>
              <a:rPr lang="pt-PT" sz="2000" dirty="0" smtClean="0">
                <a:solidFill>
                  <a:prstClr val="black"/>
                </a:solidFill>
                <a:latin typeface="Gill Sans MT" pitchFamily="34" charset="0"/>
              </a:rPr>
              <a:t>Sistema configurável</a:t>
            </a:r>
          </a:p>
          <a:p>
            <a:pPr marL="914400" lvl="1" indent="-457200" algn="just">
              <a:lnSpc>
                <a:spcPct val="200000"/>
              </a:lnSpc>
              <a:spcBef>
                <a:spcPct val="20000"/>
              </a:spcBef>
              <a:buFont typeface="Gill Sans MT" pitchFamily="34" charset="0"/>
              <a:buChar char="–"/>
              <a:defRPr/>
            </a:pPr>
            <a:r>
              <a:rPr lang="pt-PT" sz="2000" dirty="0" smtClean="0">
                <a:solidFill>
                  <a:prstClr val="black"/>
                </a:solidFill>
                <a:latin typeface="Gill Sans MT" pitchFamily="34" charset="0"/>
              </a:rPr>
              <a:t>Rejeição de peças através de um actuador colocado na saída da cabine de inspecção</a:t>
            </a:r>
          </a:p>
          <a:p>
            <a:pPr marL="914400" lvl="1" indent="-457200" algn="just">
              <a:lnSpc>
                <a:spcPct val="200000"/>
              </a:lnSpc>
              <a:spcBef>
                <a:spcPct val="20000"/>
              </a:spcBef>
              <a:buFont typeface="Gill Sans MT" pitchFamily="34" charset="0"/>
              <a:buChar char="–"/>
              <a:defRPr/>
            </a:pPr>
            <a:r>
              <a:rPr lang="pt-PT" sz="2000" dirty="0" smtClean="0">
                <a:solidFill>
                  <a:prstClr val="black"/>
                </a:solidFill>
                <a:latin typeface="Gill Sans MT" pitchFamily="34" charset="0"/>
              </a:rPr>
              <a:t>Criação de registo histórico </a:t>
            </a:r>
          </a:p>
          <a:p>
            <a:pPr marL="457200" lvl="0" indent="-457200" algn="just">
              <a:lnSpc>
                <a:spcPct val="105000"/>
              </a:lnSpc>
              <a:spcBef>
                <a:spcPct val="20000"/>
              </a:spcBef>
              <a:defRPr/>
            </a:pPr>
            <a:r>
              <a:rPr lang="pt-PT" sz="2800" dirty="0" smtClean="0">
                <a:solidFill>
                  <a:prstClr val="black"/>
                </a:solidFill>
                <a:latin typeface="Gill Sans MT" pitchFamily="34" charset="0"/>
              </a:rPr>
              <a:t>	</a:t>
            </a:r>
          </a:p>
          <a:p>
            <a:pPr marL="342900" marR="0" lvl="0" indent="-342900" algn="just" defTabSz="914400" rtl="0" eaLnBrk="1" fontAlgn="auto" latinLnBrk="0" hangingPunct="1">
              <a:lnSpc>
                <a:spcPct val="105000"/>
              </a:lnSpc>
              <a:spcBef>
                <a:spcPct val="20000"/>
              </a:spcBef>
              <a:spcAft>
                <a:spcPts val="0"/>
              </a:spcAft>
              <a:buClrTx/>
              <a:buSzTx/>
              <a:buFont typeface="Arial" pitchFamily="34" charset="0"/>
              <a:buChar char="•"/>
              <a:tabLst/>
              <a:defRPr/>
            </a:pPr>
            <a:endParaRPr lang="pt-PT" sz="2800" dirty="0" smtClean="0">
              <a:latin typeface="Gill Sans MT" pitchFamily="34" charset="0"/>
            </a:endParaRPr>
          </a:p>
          <a:p>
            <a:pPr marL="342900" lvl="0" indent="-342900" algn="just">
              <a:lnSpc>
                <a:spcPct val="105000"/>
              </a:lnSpc>
              <a:spcBef>
                <a:spcPct val="20000"/>
              </a:spcBef>
              <a:defRPr/>
            </a:pPr>
            <a:endParaRPr kumimoji="0" lang="pt-PT" sz="2800" b="0" i="0" u="none" strike="noStrike" kern="1200" cap="none" spc="0" normalizeH="0" baseline="0" noProof="0" dirty="0" smtClean="0">
              <a:ln>
                <a:noFill/>
              </a:ln>
              <a:solidFill>
                <a:schemeClr val="tx1"/>
              </a:solidFill>
              <a:effectLst/>
              <a:uLnTx/>
              <a:uFillTx/>
              <a:latin typeface="Gill Sans MT" pitchFamily="34" charset="0"/>
            </a:endParaRPr>
          </a:p>
        </p:txBody>
      </p:sp>
      <p:sp>
        <p:nvSpPr>
          <p:cNvPr id="17" name="Rectangle 2"/>
          <p:cNvSpPr txBox="1">
            <a:spLocks noChangeArrowheads="1"/>
          </p:cNvSpPr>
          <p:nvPr/>
        </p:nvSpPr>
        <p:spPr>
          <a:xfrm>
            <a:off x="0" y="364194"/>
            <a:ext cx="9144000" cy="931862"/>
          </a:xfrm>
          <a:prstGeom prst="rect">
            <a:avLst/>
          </a:prstGeom>
        </p:spPr>
        <p:txBody>
          <a:bodyPr vert="horz" lIns="91440" tIns="45720" rIns="91440" bIns="45720" rtlCol="0" anchor="ctr">
            <a:normAutofit/>
          </a:bodyPr>
          <a:lstStyle/>
          <a:p>
            <a:pPr algn="r">
              <a:spcBef>
                <a:spcPct val="0"/>
              </a:spcBef>
              <a:defRPr/>
            </a:pPr>
            <a:r>
              <a:rPr lang="pt-PT" b="1" dirty="0" smtClean="0">
                <a:ln w="1905"/>
                <a:solidFill>
                  <a:schemeClr val="accent5">
                    <a:lumMod val="75000"/>
                  </a:schemeClr>
                </a:solidFill>
                <a:effectLst>
                  <a:innerShdw blurRad="69850" dist="43180" dir="5400000">
                    <a:srgbClr val="000000">
                      <a:alpha val="65000"/>
                    </a:srgbClr>
                  </a:innerShdw>
                </a:effectLst>
                <a:latin typeface="Times New Roman" pitchFamily="18" charset="0"/>
              </a:rPr>
              <a:t>Sistema Inspecção de embalagens plásticas</a:t>
            </a:r>
            <a:endParaRPr lang="pt-PT" b="1" dirty="0">
              <a:ln w="1905"/>
              <a:solidFill>
                <a:schemeClr val="accent5">
                  <a:lumMod val="75000"/>
                </a:schemeClr>
              </a:solidFill>
              <a:effectLst>
                <a:innerShdw blurRad="69850" dist="43180" dir="5400000">
                  <a:srgbClr val="000000">
                    <a:alpha val="65000"/>
                  </a:srgbClr>
                </a:innerShdw>
              </a:effectLst>
              <a:latin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cstate="print"/>
          <a:srcRect/>
          <a:stretch>
            <a:fillRect/>
          </a:stretch>
        </p:blipFill>
        <p:spPr bwMode="auto">
          <a:xfrm>
            <a:off x="2483768" y="1733922"/>
            <a:ext cx="4067175" cy="2343150"/>
          </a:xfrm>
          <a:prstGeom prst="rect">
            <a:avLst/>
          </a:prstGeom>
          <a:noFill/>
          <a:ln w="9525">
            <a:noFill/>
            <a:miter lim="800000"/>
            <a:headEnd/>
            <a:tailEnd/>
          </a:ln>
        </p:spPr>
      </p:pic>
      <p:sp>
        <p:nvSpPr>
          <p:cNvPr id="20" name="Rectangle 3"/>
          <p:cNvSpPr txBox="1">
            <a:spLocks noChangeArrowheads="1"/>
          </p:cNvSpPr>
          <p:nvPr/>
        </p:nvSpPr>
        <p:spPr>
          <a:xfrm>
            <a:off x="0" y="1092408"/>
            <a:ext cx="9144000" cy="5145435"/>
          </a:xfrm>
          <a:prstGeom prst="rect">
            <a:avLst/>
          </a:prstGeom>
        </p:spPr>
        <p:txBody>
          <a:bodyPr vert="horz" lIns="91440" tIns="45720" rIns="91440" bIns="45720" rtlCol="0">
            <a:normAutofit/>
          </a:bodyPr>
          <a:lstStyle/>
          <a:p>
            <a:pPr marL="457200" indent="-457200" algn="ctr">
              <a:lnSpc>
                <a:spcPct val="105000"/>
              </a:lnSpc>
              <a:spcBef>
                <a:spcPct val="20000"/>
              </a:spcBef>
              <a:defRPr/>
            </a:pPr>
            <a:r>
              <a:rPr lang="pt-PT" sz="2200" b="1" dirty="0" smtClean="0">
                <a:solidFill>
                  <a:srgbClr val="CD6209"/>
                </a:solidFill>
                <a:latin typeface="Gill Sans MT" pitchFamily="34" charset="0"/>
              </a:rPr>
              <a:t>Perspectivas futuras</a:t>
            </a:r>
          </a:p>
          <a:p>
            <a:pPr marL="457200" indent="-457200" algn="ctr">
              <a:lnSpc>
                <a:spcPct val="105000"/>
              </a:lnSpc>
              <a:spcBef>
                <a:spcPct val="20000"/>
              </a:spcBef>
              <a:defRPr/>
            </a:pPr>
            <a:endParaRPr lang="pt-PT" sz="400" b="1" dirty="0" smtClean="0">
              <a:solidFill>
                <a:srgbClr val="CD6209"/>
              </a:solidFill>
              <a:latin typeface="Gill Sans MT" pitchFamily="34" charset="0"/>
            </a:endParaRPr>
          </a:p>
          <a:p>
            <a:pPr marL="914400" lvl="1" indent="-457200">
              <a:lnSpc>
                <a:spcPct val="105000"/>
              </a:lnSpc>
              <a:spcBef>
                <a:spcPct val="20000"/>
              </a:spcBef>
              <a:buFont typeface="Arial" pitchFamily="34" charset="0"/>
              <a:buChar char="•"/>
              <a:defRPr/>
            </a:pPr>
            <a:r>
              <a:rPr lang="pt-PT" dirty="0" smtClean="0">
                <a:solidFill>
                  <a:prstClr val="black"/>
                </a:solidFill>
                <a:latin typeface="Gill Sans MT" pitchFamily="34" charset="0"/>
              </a:rPr>
              <a:t>Integração com manipulador</a:t>
            </a:r>
          </a:p>
          <a:p>
            <a:pPr marL="457200" indent="-457200">
              <a:lnSpc>
                <a:spcPct val="105000"/>
              </a:lnSpc>
              <a:spcBef>
                <a:spcPct val="20000"/>
              </a:spcBef>
              <a:defRPr/>
            </a:pPr>
            <a:endParaRPr lang="pt-PT" sz="2400" dirty="0" smtClean="0">
              <a:solidFill>
                <a:prstClr val="black"/>
              </a:solidFill>
              <a:latin typeface="Gill Sans MT" pitchFamily="34" charset="0"/>
            </a:endParaRPr>
          </a:p>
          <a:p>
            <a:pPr marL="457200" indent="-457200">
              <a:lnSpc>
                <a:spcPct val="105000"/>
              </a:lnSpc>
              <a:spcBef>
                <a:spcPct val="20000"/>
              </a:spcBef>
              <a:defRPr/>
            </a:pPr>
            <a:endParaRPr lang="pt-PT" sz="2400" dirty="0" smtClean="0">
              <a:solidFill>
                <a:prstClr val="black"/>
              </a:solidFill>
              <a:latin typeface="Gill Sans MT" pitchFamily="34" charset="0"/>
            </a:endParaRPr>
          </a:p>
          <a:p>
            <a:pPr marL="457200" indent="-457200">
              <a:lnSpc>
                <a:spcPct val="105000"/>
              </a:lnSpc>
              <a:spcBef>
                <a:spcPct val="20000"/>
              </a:spcBef>
              <a:defRPr/>
            </a:pPr>
            <a:endParaRPr lang="pt-PT" sz="2400" dirty="0" smtClean="0">
              <a:solidFill>
                <a:prstClr val="black"/>
              </a:solidFill>
              <a:latin typeface="Gill Sans MT" pitchFamily="34" charset="0"/>
            </a:endParaRPr>
          </a:p>
          <a:p>
            <a:pPr marL="457200" indent="-457200">
              <a:lnSpc>
                <a:spcPct val="105000"/>
              </a:lnSpc>
              <a:spcBef>
                <a:spcPct val="20000"/>
              </a:spcBef>
              <a:defRPr/>
            </a:pPr>
            <a:endParaRPr lang="pt-PT" sz="2400" dirty="0" smtClean="0">
              <a:solidFill>
                <a:prstClr val="black"/>
              </a:solidFill>
              <a:latin typeface="Gill Sans MT" pitchFamily="34" charset="0"/>
            </a:endParaRPr>
          </a:p>
          <a:p>
            <a:pPr marL="457200" indent="-457200">
              <a:lnSpc>
                <a:spcPct val="105000"/>
              </a:lnSpc>
              <a:spcBef>
                <a:spcPct val="20000"/>
              </a:spcBef>
              <a:defRPr/>
            </a:pPr>
            <a:endParaRPr lang="pt-PT" sz="2400" dirty="0" smtClean="0">
              <a:solidFill>
                <a:prstClr val="black"/>
              </a:solidFill>
              <a:latin typeface="Gill Sans MT" pitchFamily="34" charset="0"/>
            </a:endParaRPr>
          </a:p>
          <a:p>
            <a:pPr marL="914400" lvl="1" indent="-457200">
              <a:lnSpc>
                <a:spcPct val="105000"/>
              </a:lnSpc>
              <a:spcBef>
                <a:spcPct val="20000"/>
              </a:spcBef>
              <a:buFont typeface="Arial" pitchFamily="34" charset="0"/>
              <a:buChar char="•"/>
              <a:defRPr/>
            </a:pPr>
            <a:r>
              <a:rPr lang="pt-PT" dirty="0" smtClean="0">
                <a:solidFill>
                  <a:prstClr val="black"/>
                </a:solidFill>
                <a:latin typeface="Gill Sans MT" pitchFamily="34" charset="0"/>
              </a:rPr>
              <a:t>Inspecção de embalagens transparentes</a:t>
            </a:r>
          </a:p>
          <a:p>
            <a:pPr marL="457200" indent="-457200">
              <a:lnSpc>
                <a:spcPct val="105000"/>
              </a:lnSpc>
              <a:spcBef>
                <a:spcPct val="20000"/>
              </a:spcBef>
              <a:defRPr/>
            </a:pPr>
            <a:endParaRPr lang="pt-PT" sz="2200" b="1" dirty="0" smtClean="0">
              <a:solidFill>
                <a:srgbClr val="9B7925"/>
              </a:solidFill>
              <a:latin typeface="Gill Sans MT" pitchFamily="34" charset="0"/>
            </a:endParaRPr>
          </a:p>
          <a:p>
            <a:pPr marL="457200" indent="-457200">
              <a:lnSpc>
                <a:spcPct val="105000"/>
              </a:lnSpc>
              <a:spcBef>
                <a:spcPct val="20000"/>
              </a:spcBef>
              <a:defRPr/>
            </a:pPr>
            <a:endParaRPr lang="pt-PT" sz="2200" b="1" dirty="0" smtClean="0">
              <a:solidFill>
                <a:srgbClr val="9B7925"/>
              </a:solidFill>
              <a:latin typeface="Gill Sans MT" pitchFamily="34" charset="0"/>
            </a:endParaRPr>
          </a:p>
          <a:p>
            <a:pPr marL="457200" indent="-457200">
              <a:lnSpc>
                <a:spcPct val="105000"/>
              </a:lnSpc>
              <a:spcBef>
                <a:spcPct val="20000"/>
              </a:spcBef>
              <a:defRPr/>
            </a:pPr>
            <a:r>
              <a:rPr lang="pt-PT" sz="1200" dirty="0" smtClean="0">
                <a:solidFill>
                  <a:prstClr val="black"/>
                </a:solidFill>
                <a:latin typeface="Gill Sans MT" pitchFamily="34" charset="0"/>
              </a:rPr>
              <a:t> </a:t>
            </a:r>
            <a:endParaRPr lang="pt-PT" sz="2200" dirty="0" smtClean="0">
              <a:latin typeface="Gill Sans MT" pitchFamily="34" charset="0"/>
            </a:endParaRPr>
          </a:p>
          <a:p>
            <a:pPr marL="342900" lvl="0" indent="-342900">
              <a:lnSpc>
                <a:spcPct val="105000"/>
              </a:lnSpc>
              <a:spcBef>
                <a:spcPct val="20000"/>
              </a:spcBef>
              <a:defRPr/>
            </a:pPr>
            <a:endParaRPr kumimoji="0" lang="pt-PT" sz="2200" b="0" i="0" u="none" strike="noStrike" kern="1200" cap="none" spc="0" normalizeH="0" baseline="0" noProof="0" dirty="0" smtClean="0">
              <a:ln>
                <a:noFill/>
              </a:ln>
              <a:solidFill>
                <a:schemeClr val="tx1"/>
              </a:solidFill>
              <a:effectLst/>
              <a:uLnTx/>
              <a:uFillTx/>
              <a:latin typeface="Gill Sans MT" pitchFamily="34" charset="0"/>
            </a:endParaRPr>
          </a:p>
        </p:txBody>
      </p:sp>
      <p:sp>
        <p:nvSpPr>
          <p:cNvPr id="5" name="Marcador de Posição do Número do Diapositivo 4"/>
          <p:cNvSpPr>
            <a:spLocks noGrp="1"/>
          </p:cNvSpPr>
          <p:nvPr>
            <p:ph type="sldNum" sz="quarter" idx="12"/>
          </p:nvPr>
        </p:nvSpPr>
        <p:spPr/>
        <p:txBody>
          <a:bodyPr/>
          <a:lstStyle/>
          <a:p>
            <a:fld id="{85750671-68AF-40F8-879B-717E4DD521B3}" type="slidenum">
              <a:rPr lang="pt-PT" smtClean="0"/>
              <a:pPr/>
              <a:t>22</a:t>
            </a:fld>
            <a:endParaRPr lang="pt-PT" dirty="0"/>
          </a:p>
        </p:txBody>
      </p:sp>
      <p:pic>
        <p:nvPicPr>
          <p:cNvPr id="22" name="Imagem 21"/>
          <p:cNvPicPr>
            <a:picLocks noChangeAspect="1"/>
          </p:cNvPicPr>
          <p:nvPr/>
        </p:nvPicPr>
        <p:blipFill>
          <a:blip r:embed="rId4" cstate="print"/>
          <a:srcRect t="6283"/>
          <a:stretch>
            <a:fillRect/>
          </a:stretch>
        </p:blipFill>
        <p:spPr bwMode="auto">
          <a:xfrm>
            <a:off x="1763688" y="4621609"/>
            <a:ext cx="4624007" cy="1831727"/>
          </a:xfrm>
          <a:prstGeom prst="rect">
            <a:avLst/>
          </a:prstGeom>
          <a:noFill/>
          <a:ln w="9525">
            <a:noFill/>
            <a:miter lim="800000"/>
            <a:headEnd/>
            <a:tailEnd/>
          </a:ln>
        </p:spPr>
      </p:pic>
      <p:sp>
        <p:nvSpPr>
          <p:cNvPr id="36" name="Marcador de Posição do Rodapé 36"/>
          <p:cNvSpPr>
            <a:spLocks noGrp="1"/>
          </p:cNvSpPr>
          <p:nvPr>
            <p:ph type="ftr" sz="quarter" idx="11"/>
          </p:nvPr>
        </p:nvSpPr>
        <p:spPr>
          <a:xfrm>
            <a:off x="2339752" y="6356350"/>
            <a:ext cx="4392488" cy="365125"/>
          </a:xfrm>
        </p:spPr>
        <p:txBody>
          <a:bodyPr/>
          <a:lstStyle/>
          <a:p>
            <a:r>
              <a:rPr lang="pt-PT" dirty="0" smtClean="0"/>
              <a:t>Controlo de Qualidade de Embalagens usando Visão Industrial</a:t>
            </a:r>
            <a:endParaRPr lang="pt-PT" dirty="0"/>
          </a:p>
        </p:txBody>
      </p:sp>
      <p:grpSp>
        <p:nvGrpSpPr>
          <p:cNvPr id="37" name="Grupo 36"/>
          <p:cNvGrpSpPr>
            <a:grpSpLocks noChangeAspect="1"/>
          </p:cNvGrpSpPr>
          <p:nvPr/>
        </p:nvGrpSpPr>
        <p:grpSpPr>
          <a:xfrm>
            <a:off x="901548" y="6"/>
            <a:ext cx="7054828" cy="680116"/>
            <a:chOff x="0" y="0"/>
            <a:chExt cx="8535780" cy="822886"/>
          </a:xfrm>
        </p:grpSpPr>
        <p:pic>
          <p:nvPicPr>
            <p:cNvPr id="38" name="Imagem 24"/>
            <p:cNvPicPr>
              <a:picLocks noChangeAspect="1"/>
            </p:cNvPicPr>
            <p:nvPr/>
          </p:nvPicPr>
          <p:blipFill>
            <a:blip r:embed="rId5" cstate="print">
              <a:duotone>
                <a:schemeClr val="bg2">
                  <a:shade val="45000"/>
                  <a:satMod val="135000"/>
                </a:schemeClr>
                <a:prstClr val="white"/>
              </a:duotone>
            </a:blip>
            <a:srcRect l="2161" r="53477"/>
            <a:stretch>
              <a:fillRect/>
            </a:stretch>
          </p:blipFill>
          <p:spPr bwMode="auto">
            <a:xfrm>
              <a:off x="7884373" y="2"/>
              <a:ext cx="651407" cy="822884"/>
            </a:xfrm>
            <a:prstGeom prst="rect">
              <a:avLst/>
            </a:prstGeom>
            <a:noFill/>
            <a:ln w="9525">
              <a:noFill/>
              <a:miter lim="800000"/>
              <a:headEnd/>
              <a:tailEnd/>
            </a:ln>
          </p:spPr>
        </p:pic>
        <p:pic>
          <p:nvPicPr>
            <p:cNvPr id="39" name="Imagem 38" descr="C:\Users\Utilizador\Desktop\Nova pasta\DSC00305.JPG"/>
            <p:cNvPicPr>
              <a:picLocks noChangeAspect="1"/>
            </p:cNvPicPr>
            <p:nvPr/>
          </p:nvPicPr>
          <p:blipFill>
            <a:blip r:embed="rId6" cstate="print">
              <a:duotone>
                <a:schemeClr val="bg2">
                  <a:shade val="45000"/>
                  <a:satMod val="135000"/>
                </a:schemeClr>
                <a:prstClr val="white"/>
              </a:duotone>
            </a:blip>
            <a:srcRect/>
            <a:stretch>
              <a:fillRect/>
            </a:stretch>
          </p:blipFill>
          <p:spPr bwMode="auto">
            <a:xfrm>
              <a:off x="0" y="0"/>
              <a:ext cx="1041959" cy="700514"/>
            </a:xfrm>
            <a:prstGeom prst="rect">
              <a:avLst/>
            </a:prstGeom>
            <a:noFill/>
            <a:ln w="9525">
              <a:noFill/>
              <a:miter lim="800000"/>
              <a:headEnd/>
              <a:tailEnd/>
            </a:ln>
          </p:spPr>
        </p:pic>
        <p:pic>
          <p:nvPicPr>
            <p:cNvPr id="40" name="Imagem 513" descr="G:\i\DSC00141.JPG"/>
            <p:cNvPicPr>
              <a:picLocks noChangeAspect="1"/>
            </p:cNvPicPr>
            <p:nvPr/>
          </p:nvPicPr>
          <p:blipFill>
            <a:blip r:embed="rId7" cstate="print">
              <a:duotone>
                <a:schemeClr val="bg2">
                  <a:shade val="45000"/>
                  <a:satMod val="135000"/>
                </a:schemeClr>
                <a:prstClr val="white"/>
              </a:duotone>
            </a:blip>
            <a:srcRect l="14798" t="17427" r="18224" b="18257"/>
            <a:stretch>
              <a:fillRect/>
            </a:stretch>
          </p:blipFill>
          <p:spPr bwMode="auto">
            <a:xfrm>
              <a:off x="1105878" y="0"/>
              <a:ext cx="959648" cy="691960"/>
            </a:xfrm>
            <a:prstGeom prst="rect">
              <a:avLst/>
            </a:prstGeom>
            <a:noFill/>
            <a:ln w="9525">
              <a:noFill/>
              <a:miter lim="800000"/>
              <a:headEnd/>
              <a:tailEnd/>
            </a:ln>
          </p:spPr>
        </p:pic>
        <p:pic>
          <p:nvPicPr>
            <p:cNvPr id="41" name="Imagem 1151"/>
            <p:cNvPicPr>
              <a:picLocks noChangeAspect="1"/>
            </p:cNvPicPr>
            <p:nvPr/>
          </p:nvPicPr>
          <p:blipFill>
            <a:blip r:embed="rId8" cstate="print">
              <a:duotone>
                <a:schemeClr val="bg2">
                  <a:shade val="45000"/>
                  <a:satMod val="135000"/>
                </a:schemeClr>
                <a:prstClr val="white"/>
              </a:duotone>
            </a:blip>
            <a:srcRect l="7339" r="3210"/>
            <a:stretch>
              <a:fillRect/>
            </a:stretch>
          </p:blipFill>
          <p:spPr bwMode="auto">
            <a:xfrm>
              <a:off x="2126267" y="28"/>
              <a:ext cx="681005" cy="694977"/>
            </a:xfrm>
            <a:prstGeom prst="rect">
              <a:avLst/>
            </a:prstGeom>
            <a:noFill/>
            <a:ln w="9525">
              <a:noFill/>
              <a:miter lim="800000"/>
              <a:headEnd/>
              <a:tailEnd/>
            </a:ln>
          </p:spPr>
        </p:pic>
        <p:pic>
          <p:nvPicPr>
            <p:cNvPr id="42" name="Imagem 1146"/>
            <p:cNvPicPr>
              <a:picLocks noChangeAspect="1"/>
            </p:cNvPicPr>
            <p:nvPr/>
          </p:nvPicPr>
          <p:blipFill>
            <a:blip r:embed="rId9" cstate="print">
              <a:duotone>
                <a:schemeClr val="bg2">
                  <a:shade val="45000"/>
                  <a:satMod val="135000"/>
                </a:schemeClr>
                <a:prstClr val="white"/>
              </a:duotone>
            </a:blip>
            <a:srcRect/>
            <a:stretch>
              <a:fillRect/>
            </a:stretch>
          </p:blipFill>
          <p:spPr bwMode="auto">
            <a:xfrm>
              <a:off x="2872093" y="28"/>
              <a:ext cx="691819" cy="694977"/>
            </a:xfrm>
            <a:prstGeom prst="rect">
              <a:avLst/>
            </a:prstGeom>
            <a:noFill/>
            <a:ln w="9525">
              <a:noFill/>
              <a:miter lim="800000"/>
              <a:headEnd/>
              <a:tailEnd/>
            </a:ln>
          </p:spPr>
        </p:pic>
        <p:pic>
          <p:nvPicPr>
            <p:cNvPr id="43" name="Imagem 9"/>
            <p:cNvPicPr>
              <a:picLocks noChangeAspect="1"/>
            </p:cNvPicPr>
            <p:nvPr/>
          </p:nvPicPr>
          <p:blipFill>
            <a:blip r:embed="rId10" cstate="print">
              <a:duotone>
                <a:schemeClr val="bg2">
                  <a:shade val="45000"/>
                  <a:satMod val="135000"/>
                </a:schemeClr>
                <a:prstClr val="white"/>
              </a:duotone>
            </a:blip>
            <a:srcRect l="58644" t="63542" b="8216"/>
            <a:stretch>
              <a:fillRect/>
            </a:stretch>
          </p:blipFill>
          <p:spPr bwMode="auto">
            <a:xfrm>
              <a:off x="3628285" y="2"/>
              <a:ext cx="1604223" cy="697261"/>
            </a:xfrm>
            <a:prstGeom prst="rect">
              <a:avLst/>
            </a:prstGeom>
            <a:noFill/>
            <a:ln w="9525">
              <a:noFill/>
              <a:miter lim="800000"/>
              <a:headEnd/>
              <a:tailEnd/>
            </a:ln>
          </p:spPr>
        </p:pic>
        <p:pic>
          <p:nvPicPr>
            <p:cNvPr id="44" name="Imagem 43"/>
            <p:cNvPicPr>
              <a:picLocks noChangeAspect="1"/>
            </p:cNvPicPr>
            <p:nvPr/>
          </p:nvPicPr>
          <p:blipFill>
            <a:blip r:embed="rId11" cstate="print">
              <a:duotone>
                <a:schemeClr val="bg2">
                  <a:shade val="45000"/>
                  <a:satMod val="135000"/>
                </a:schemeClr>
                <a:prstClr val="white"/>
              </a:duotone>
            </a:blip>
            <a:srcRect b="50073"/>
            <a:stretch>
              <a:fillRect/>
            </a:stretch>
          </p:blipFill>
          <p:spPr bwMode="auto">
            <a:xfrm>
              <a:off x="6564813" y="0"/>
              <a:ext cx="1156838" cy="676340"/>
            </a:xfrm>
            <a:prstGeom prst="rect">
              <a:avLst/>
            </a:prstGeom>
            <a:noFill/>
            <a:ln w="9525">
              <a:noFill/>
              <a:miter lim="800000"/>
              <a:headEnd/>
              <a:tailEnd/>
            </a:ln>
          </p:spPr>
        </p:pic>
        <p:pic>
          <p:nvPicPr>
            <p:cNvPr id="45" name="Imagem 44" descr="C:\Documents and Settings\Igor\Ambiente de trabalho\DSC00554.JPG"/>
            <p:cNvPicPr>
              <a:picLocks noChangeAspect="1"/>
            </p:cNvPicPr>
            <p:nvPr/>
          </p:nvPicPr>
          <p:blipFill>
            <a:blip r:embed="rId12" cstate="print">
              <a:duotone>
                <a:schemeClr val="bg2">
                  <a:shade val="45000"/>
                  <a:satMod val="135000"/>
                </a:schemeClr>
                <a:prstClr val="white"/>
              </a:duotone>
            </a:blip>
            <a:stretch>
              <a:fillRect/>
            </a:stretch>
          </p:blipFill>
          <p:spPr bwMode="auto">
            <a:xfrm>
              <a:off x="5276854" y="0"/>
              <a:ext cx="242067" cy="691619"/>
            </a:xfrm>
            <a:prstGeom prst="rect">
              <a:avLst/>
            </a:prstGeom>
            <a:noFill/>
            <a:ln w="9525">
              <a:noFill/>
              <a:miter lim="800000"/>
              <a:headEnd/>
              <a:tailEnd/>
            </a:ln>
          </p:spPr>
        </p:pic>
        <p:pic>
          <p:nvPicPr>
            <p:cNvPr id="46" name="Picture 17"/>
            <p:cNvPicPr>
              <a:picLocks noChangeAspect="1"/>
            </p:cNvPicPr>
            <p:nvPr/>
          </p:nvPicPr>
          <p:blipFill>
            <a:blip r:embed="rId13" cstate="print">
              <a:duotone>
                <a:schemeClr val="bg2">
                  <a:shade val="45000"/>
                  <a:satMod val="135000"/>
                </a:schemeClr>
                <a:prstClr val="white"/>
              </a:duotone>
            </a:blip>
            <a:srcRect l="46057" t="4385" r="13199" b="51061"/>
            <a:stretch>
              <a:fillRect/>
            </a:stretch>
          </p:blipFill>
          <p:spPr bwMode="auto">
            <a:xfrm>
              <a:off x="5607105" y="0"/>
              <a:ext cx="837103" cy="695933"/>
            </a:xfrm>
            <a:prstGeom prst="rect">
              <a:avLst/>
            </a:prstGeom>
            <a:noFill/>
            <a:ln w="9525">
              <a:noFill/>
              <a:miter lim="800000"/>
              <a:headEnd/>
              <a:tailEnd/>
            </a:ln>
          </p:spPr>
        </p:pic>
      </p:grpSp>
      <p:sp>
        <p:nvSpPr>
          <p:cNvPr id="18" name="Rectangle 2"/>
          <p:cNvSpPr txBox="1">
            <a:spLocks noChangeArrowheads="1"/>
          </p:cNvSpPr>
          <p:nvPr/>
        </p:nvSpPr>
        <p:spPr>
          <a:xfrm>
            <a:off x="0" y="364194"/>
            <a:ext cx="9144000" cy="931862"/>
          </a:xfrm>
          <a:prstGeom prst="rect">
            <a:avLst/>
          </a:prstGeom>
        </p:spPr>
        <p:txBody>
          <a:bodyPr vert="horz" lIns="91440" tIns="45720" rIns="91440" bIns="45720" rtlCol="0" anchor="ctr">
            <a:normAutofit/>
          </a:bodyPr>
          <a:lstStyle/>
          <a:p>
            <a:pPr algn="r">
              <a:spcBef>
                <a:spcPct val="0"/>
              </a:spcBef>
              <a:defRPr/>
            </a:pPr>
            <a:r>
              <a:rPr lang="pt-PT" b="1" dirty="0" smtClean="0">
                <a:ln w="1905"/>
                <a:solidFill>
                  <a:schemeClr val="accent5">
                    <a:lumMod val="75000"/>
                  </a:schemeClr>
                </a:solidFill>
                <a:effectLst>
                  <a:innerShdw blurRad="69850" dist="43180" dir="5400000">
                    <a:srgbClr val="000000">
                      <a:alpha val="65000"/>
                    </a:srgbClr>
                  </a:innerShdw>
                </a:effectLst>
                <a:latin typeface="Times New Roman" pitchFamily="18" charset="0"/>
              </a:rPr>
              <a:t>Sistema Inspecção de embalagens plásticas</a:t>
            </a:r>
            <a:endParaRPr lang="pt-PT" b="1" dirty="0">
              <a:ln w="1905"/>
              <a:solidFill>
                <a:schemeClr val="accent5">
                  <a:lumMod val="75000"/>
                </a:schemeClr>
              </a:solidFill>
              <a:effectLst>
                <a:innerShdw blurRad="69850" dist="43180" dir="5400000">
                  <a:srgbClr val="000000">
                    <a:alpha val="65000"/>
                  </a:srgbClr>
                </a:innerShdw>
              </a:effectLst>
              <a:latin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o Número do Diapositivo 4"/>
          <p:cNvSpPr>
            <a:spLocks noGrp="1"/>
          </p:cNvSpPr>
          <p:nvPr>
            <p:ph type="sldNum" sz="quarter" idx="12"/>
          </p:nvPr>
        </p:nvSpPr>
        <p:spPr/>
        <p:txBody>
          <a:bodyPr/>
          <a:lstStyle/>
          <a:p>
            <a:fld id="{85750671-68AF-40F8-879B-717E4DD521B3}" type="slidenum">
              <a:rPr lang="pt-PT" smtClean="0"/>
              <a:pPr/>
              <a:t>23</a:t>
            </a:fld>
            <a:endParaRPr lang="pt-PT" dirty="0"/>
          </a:p>
        </p:txBody>
      </p:sp>
      <p:sp>
        <p:nvSpPr>
          <p:cNvPr id="20" name="Rectangle 3"/>
          <p:cNvSpPr txBox="1">
            <a:spLocks noChangeArrowheads="1"/>
          </p:cNvSpPr>
          <p:nvPr/>
        </p:nvSpPr>
        <p:spPr>
          <a:xfrm>
            <a:off x="1115616" y="1379909"/>
            <a:ext cx="6705600" cy="2985195"/>
          </a:xfrm>
          <a:prstGeom prst="rect">
            <a:avLst/>
          </a:prstGeom>
        </p:spPr>
        <p:txBody>
          <a:bodyPr vert="horz" lIns="91440" tIns="45720" rIns="91440" bIns="45720" rtlCol="0">
            <a:normAutofit fontScale="92500" lnSpcReduction="20000"/>
          </a:bodyPr>
          <a:lstStyle/>
          <a:p>
            <a:pPr marL="457200" indent="-457200" algn="ctr">
              <a:lnSpc>
                <a:spcPct val="105000"/>
              </a:lnSpc>
              <a:spcBef>
                <a:spcPct val="20000"/>
              </a:spcBef>
              <a:defRPr/>
            </a:pPr>
            <a:r>
              <a:rPr lang="pt-PT" sz="2200" b="1" dirty="0" smtClean="0">
                <a:solidFill>
                  <a:srgbClr val="CD6209"/>
                </a:solidFill>
                <a:latin typeface="Gill Sans MT" pitchFamily="34" charset="0"/>
                <a:hlinkClick r:id="rId3" action="ppaction://hlinkfile"/>
              </a:rPr>
              <a:t>Demonstração</a:t>
            </a:r>
            <a:endParaRPr lang="pt-PT" sz="2200" b="1" dirty="0" smtClean="0">
              <a:solidFill>
                <a:srgbClr val="CD6209"/>
              </a:solidFill>
              <a:latin typeface="Gill Sans MT" pitchFamily="34" charset="0"/>
            </a:endParaRPr>
          </a:p>
          <a:p>
            <a:pPr marL="457200" indent="-457200" algn="ctr">
              <a:lnSpc>
                <a:spcPct val="105000"/>
              </a:lnSpc>
              <a:spcBef>
                <a:spcPct val="20000"/>
              </a:spcBef>
              <a:defRPr/>
            </a:pPr>
            <a:endParaRPr lang="pt-PT" sz="2400" dirty="0" smtClean="0">
              <a:solidFill>
                <a:prstClr val="black"/>
              </a:solidFill>
              <a:latin typeface="Gill Sans MT" pitchFamily="34" charset="0"/>
            </a:endParaRPr>
          </a:p>
          <a:p>
            <a:pPr marL="457200" indent="-457200" algn="ctr">
              <a:lnSpc>
                <a:spcPct val="105000"/>
              </a:lnSpc>
              <a:spcBef>
                <a:spcPct val="20000"/>
              </a:spcBef>
              <a:defRPr/>
            </a:pPr>
            <a:endParaRPr lang="pt-PT" sz="2400" dirty="0" smtClean="0">
              <a:solidFill>
                <a:prstClr val="black"/>
              </a:solidFill>
              <a:latin typeface="Gill Sans MT" pitchFamily="34" charset="0"/>
            </a:endParaRPr>
          </a:p>
          <a:p>
            <a:pPr marL="457200" indent="-457200" algn="ctr">
              <a:lnSpc>
                <a:spcPct val="105000"/>
              </a:lnSpc>
              <a:spcBef>
                <a:spcPct val="20000"/>
              </a:spcBef>
              <a:defRPr/>
            </a:pPr>
            <a:endParaRPr lang="pt-PT" sz="2400" dirty="0" smtClean="0">
              <a:solidFill>
                <a:prstClr val="black"/>
              </a:solidFill>
              <a:latin typeface="Gill Sans MT" pitchFamily="34" charset="0"/>
            </a:endParaRPr>
          </a:p>
          <a:p>
            <a:pPr marL="457200" indent="-457200" algn="ctr">
              <a:lnSpc>
                <a:spcPct val="105000"/>
              </a:lnSpc>
              <a:spcBef>
                <a:spcPct val="20000"/>
              </a:spcBef>
              <a:defRPr/>
            </a:pPr>
            <a:endParaRPr lang="pt-PT" sz="2400" dirty="0" smtClean="0">
              <a:solidFill>
                <a:prstClr val="black"/>
              </a:solidFill>
              <a:latin typeface="Gill Sans MT" pitchFamily="34" charset="0"/>
            </a:endParaRPr>
          </a:p>
          <a:p>
            <a:pPr marL="457200" indent="-457200" algn="ctr">
              <a:lnSpc>
                <a:spcPct val="105000"/>
              </a:lnSpc>
              <a:spcBef>
                <a:spcPct val="20000"/>
              </a:spcBef>
              <a:defRPr/>
            </a:pPr>
            <a:r>
              <a:rPr lang="pt-PT" sz="2400" dirty="0" smtClean="0">
                <a:solidFill>
                  <a:prstClr val="black"/>
                </a:solidFill>
                <a:latin typeface="Gill Sans MT" pitchFamily="34" charset="0"/>
              </a:rPr>
              <a:t>    </a:t>
            </a:r>
            <a:endParaRPr lang="pt-PT" dirty="0" smtClean="0">
              <a:solidFill>
                <a:prstClr val="black"/>
              </a:solidFill>
              <a:latin typeface="Gill Sans MT" pitchFamily="34" charset="0"/>
            </a:endParaRPr>
          </a:p>
          <a:p>
            <a:pPr marL="457200" indent="-457200" algn="ctr">
              <a:lnSpc>
                <a:spcPct val="105000"/>
              </a:lnSpc>
              <a:spcBef>
                <a:spcPct val="20000"/>
              </a:spcBef>
              <a:defRPr/>
            </a:pPr>
            <a:endParaRPr lang="pt-PT" sz="2200" b="1" dirty="0" smtClean="0">
              <a:solidFill>
                <a:srgbClr val="9B7925"/>
              </a:solidFill>
              <a:latin typeface="Gill Sans MT" pitchFamily="34" charset="0"/>
            </a:endParaRPr>
          </a:p>
          <a:p>
            <a:pPr marL="457200" indent="-457200" algn="ctr">
              <a:lnSpc>
                <a:spcPct val="105000"/>
              </a:lnSpc>
              <a:spcBef>
                <a:spcPct val="20000"/>
              </a:spcBef>
              <a:defRPr/>
            </a:pPr>
            <a:endParaRPr lang="pt-PT" sz="2200" b="1" dirty="0" smtClean="0">
              <a:solidFill>
                <a:srgbClr val="9B7925"/>
              </a:solidFill>
              <a:latin typeface="Gill Sans MT" pitchFamily="34" charset="0"/>
            </a:endParaRPr>
          </a:p>
          <a:p>
            <a:pPr marL="457200" indent="-457200" algn="ctr">
              <a:lnSpc>
                <a:spcPct val="105000"/>
              </a:lnSpc>
              <a:spcBef>
                <a:spcPct val="20000"/>
              </a:spcBef>
              <a:defRPr/>
            </a:pPr>
            <a:r>
              <a:rPr lang="pt-PT" sz="1200" dirty="0" smtClean="0">
                <a:solidFill>
                  <a:prstClr val="black"/>
                </a:solidFill>
                <a:latin typeface="Gill Sans MT" pitchFamily="34" charset="0"/>
              </a:rPr>
              <a:t> </a:t>
            </a:r>
            <a:endParaRPr lang="pt-PT" sz="2200" dirty="0" smtClean="0">
              <a:latin typeface="Gill Sans MT" pitchFamily="34" charset="0"/>
            </a:endParaRPr>
          </a:p>
          <a:p>
            <a:pPr marL="342900" lvl="0" indent="-342900" algn="ctr">
              <a:lnSpc>
                <a:spcPct val="105000"/>
              </a:lnSpc>
              <a:spcBef>
                <a:spcPct val="20000"/>
              </a:spcBef>
              <a:defRPr/>
            </a:pPr>
            <a:endParaRPr kumimoji="0" lang="pt-PT" sz="2200" b="0" i="0" u="none" strike="noStrike" kern="1200" cap="none" spc="0" normalizeH="0" baseline="0" noProof="0" dirty="0" smtClean="0">
              <a:ln>
                <a:noFill/>
              </a:ln>
              <a:solidFill>
                <a:schemeClr val="tx1"/>
              </a:solidFill>
              <a:effectLst/>
              <a:uLnTx/>
              <a:uFillTx/>
              <a:latin typeface="Gill Sans MT" pitchFamily="34" charset="0"/>
            </a:endParaRPr>
          </a:p>
        </p:txBody>
      </p:sp>
      <p:sp>
        <p:nvSpPr>
          <p:cNvPr id="19" name="Subtítulo 2"/>
          <p:cNvSpPr txBox="1">
            <a:spLocks/>
          </p:cNvSpPr>
          <p:nvPr/>
        </p:nvSpPr>
        <p:spPr>
          <a:xfrm>
            <a:off x="683568" y="4149080"/>
            <a:ext cx="4752528" cy="1872208"/>
          </a:xfrm>
          <a:prstGeom prst="rect">
            <a:avLst/>
          </a:prstGeom>
        </p:spPr>
        <p:txBody>
          <a:bodyPr vert="horz" lIns="91440" tIns="45720" rIns="91440" bIns="45720" rtlCol="0">
            <a:normAutofit fontScale="70000" lnSpcReduction="20000"/>
          </a:bodyPr>
          <a:lstStyle/>
          <a:p>
            <a:pPr marL="342900" marR="0" lvl="0" indent="-342900" defTabSz="914400" rtl="0" eaLnBrk="1" fontAlgn="auto" latinLnBrk="0" hangingPunct="1">
              <a:lnSpc>
                <a:spcPct val="100000"/>
              </a:lnSpc>
              <a:spcBef>
                <a:spcPct val="20000"/>
              </a:spcBef>
              <a:spcAft>
                <a:spcPts val="0"/>
              </a:spcAft>
              <a:buClrTx/>
              <a:buSzTx/>
              <a:tabLst/>
              <a:defRPr/>
            </a:pPr>
            <a:r>
              <a:rPr kumimoji="0" lang="pt-PT" sz="2800" b="1" i="0" u="none" strike="noStrike" kern="1200" cap="none" spc="0" normalizeH="0" baseline="0" noProof="0" dirty="0" smtClean="0">
                <a:ln>
                  <a:noFill/>
                </a:ln>
                <a:solidFill>
                  <a:schemeClr val="tx1"/>
                </a:solidFill>
                <a:effectLst/>
                <a:uLnTx/>
                <a:uFillTx/>
                <a:latin typeface="+mn-lt"/>
                <a:ea typeface="+mn-ea"/>
                <a:cs typeface="+mn-cs"/>
              </a:rPr>
              <a:t>Agradecimentos</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pt-PT" sz="2300" b="0" i="0" u="none" strike="noStrike" kern="1200" cap="none" spc="0" normalizeH="0" baseline="0" noProof="0" dirty="0" smtClean="0">
                <a:ln>
                  <a:noFill/>
                </a:ln>
                <a:solidFill>
                  <a:schemeClr val="tx1"/>
                </a:solidFill>
                <a:effectLst/>
                <a:uLnTx/>
                <a:uFillTx/>
                <a:latin typeface="+mn-lt"/>
                <a:ea typeface="+mn-ea"/>
                <a:cs typeface="+mn-cs"/>
              </a:rPr>
              <a:t>Prof. Doutor Vítor  Manuel Ferreira dos Santos.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pt-PT" sz="2300" b="0" i="0" u="none" strike="noStrike" kern="1200" cap="none" spc="0" normalizeH="0" baseline="0" noProof="0" dirty="0" smtClean="0">
                <a:ln>
                  <a:noFill/>
                </a:ln>
                <a:solidFill>
                  <a:schemeClr val="tx1"/>
                </a:solidFill>
                <a:effectLst/>
                <a:uLnTx/>
                <a:uFillTx/>
                <a:latin typeface="+mn-lt"/>
                <a:ea typeface="+mn-ea"/>
                <a:cs typeface="+mn-cs"/>
              </a:rPr>
              <a:t>Eng. Paulo Santos</a:t>
            </a:r>
            <a:r>
              <a:rPr kumimoji="0" lang="pt-PT" sz="2300" b="0" i="0" u="none" strike="noStrike" kern="1200" cap="none" spc="0" normalizeH="0" noProof="0" dirty="0" smtClean="0">
                <a:ln>
                  <a:noFill/>
                </a:ln>
                <a:solidFill>
                  <a:schemeClr val="tx1"/>
                </a:solidFill>
                <a:effectLst/>
                <a:uLnTx/>
                <a:uFillTx/>
                <a:latin typeface="+mn-lt"/>
                <a:ea typeface="+mn-ea"/>
                <a:cs typeface="+mn-cs"/>
              </a:rPr>
              <a:t> e </a:t>
            </a:r>
            <a:r>
              <a:rPr kumimoji="0" lang="pt-PT" sz="2300" b="0" i="0" u="none" strike="noStrike" kern="1200" cap="none" spc="0" normalizeH="0" baseline="0" noProof="0" dirty="0" smtClean="0">
                <a:ln>
                  <a:noFill/>
                </a:ln>
                <a:solidFill>
                  <a:schemeClr val="tx1"/>
                </a:solidFill>
                <a:effectLst/>
                <a:uLnTx/>
                <a:uFillTx/>
                <a:latin typeface="+mn-lt"/>
                <a:ea typeface="+mn-ea"/>
                <a:cs typeface="+mn-cs"/>
              </a:rPr>
              <a:t>Henry Simões da </a:t>
            </a:r>
            <a:r>
              <a:rPr kumimoji="0" lang="pt-PT" sz="2300" b="0" i="0" u="none" strike="noStrike" kern="1200" cap="none" spc="0" normalizeH="0" baseline="0" noProof="0" dirty="0" err="1" smtClean="0">
                <a:ln>
                  <a:noFill/>
                </a:ln>
                <a:solidFill>
                  <a:schemeClr val="tx1"/>
                </a:solidFill>
                <a:effectLst/>
                <a:uLnTx/>
                <a:uFillTx/>
                <a:latin typeface="+mn-lt"/>
                <a:ea typeface="+mn-ea"/>
                <a:cs typeface="+mn-cs"/>
              </a:rPr>
              <a:t>Infaimon</a:t>
            </a:r>
            <a:r>
              <a:rPr lang="pt-PT" sz="2300" dirty="0" smtClean="0"/>
              <a:t>.</a:t>
            </a:r>
            <a:endParaRPr kumimoji="0" lang="pt-PT" sz="23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pt-PT" sz="2300" b="0" i="0" u="none" strike="noStrike" kern="1200" cap="none" spc="0" normalizeH="0" baseline="0" noProof="0" dirty="0" smtClean="0">
                <a:ln>
                  <a:noFill/>
                </a:ln>
                <a:solidFill>
                  <a:schemeClr val="tx1"/>
                </a:solidFill>
                <a:effectLst/>
                <a:uLnTx/>
                <a:uFillTx/>
                <a:latin typeface="+mn-lt"/>
                <a:ea typeface="+mn-ea"/>
                <a:cs typeface="+mn-cs"/>
              </a:rPr>
              <a:t>Família e amigos.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pt-PT"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pt-PT"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pt-PT" sz="20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21" name="Rectângulo 20"/>
          <p:cNvSpPr/>
          <p:nvPr/>
        </p:nvSpPr>
        <p:spPr>
          <a:xfrm>
            <a:off x="0" y="2668850"/>
            <a:ext cx="9144000" cy="400110"/>
          </a:xfrm>
          <a:prstGeom prst="rect">
            <a:avLst/>
          </a:prstGeom>
        </p:spPr>
        <p:txBody>
          <a:bodyPr wrap="square">
            <a:spAutoFit/>
          </a:bodyPr>
          <a:lstStyle/>
          <a:p>
            <a:pPr marL="342900" lvl="0" indent="-342900" algn="ctr">
              <a:spcBef>
                <a:spcPct val="20000"/>
              </a:spcBef>
              <a:defRPr/>
            </a:pPr>
            <a:r>
              <a:rPr lang="pt-PT" sz="2000" b="1" dirty="0" smtClean="0"/>
              <a:t>Fim da apresentação</a:t>
            </a:r>
          </a:p>
        </p:txBody>
      </p:sp>
      <p:sp>
        <p:nvSpPr>
          <p:cNvPr id="22" name="Marcador de Posição do Rodapé 36"/>
          <p:cNvSpPr>
            <a:spLocks noGrp="1"/>
          </p:cNvSpPr>
          <p:nvPr>
            <p:ph type="ftr" sz="quarter" idx="11"/>
          </p:nvPr>
        </p:nvSpPr>
        <p:spPr>
          <a:xfrm>
            <a:off x="2339752" y="6356350"/>
            <a:ext cx="4392488" cy="365125"/>
          </a:xfrm>
        </p:spPr>
        <p:txBody>
          <a:bodyPr/>
          <a:lstStyle/>
          <a:p>
            <a:r>
              <a:rPr lang="pt-PT" dirty="0" smtClean="0"/>
              <a:t>Controlo de Qualidade de Embalagens usando Visão Industrial</a:t>
            </a:r>
            <a:endParaRPr lang="pt-PT" dirty="0"/>
          </a:p>
        </p:txBody>
      </p:sp>
      <p:grpSp>
        <p:nvGrpSpPr>
          <p:cNvPr id="23" name="Grupo 22"/>
          <p:cNvGrpSpPr>
            <a:grpSpLocks noChangeAspect="1"/>
          </p:cNvGrpSpPr>
          <p:nvPr/>
        </p:nvGrpSpPr>
        <p:grpSpPr>
          <a:xfrm>
            <a:off x="901548" y="6"/>
            <a:ext cx="7054828" cy="680116"/>
            <a:chOff x="0" y="0"/>
            <a:chExt cx="8535780" cy="822886"/>
          </a:xfrm>
        </p:grpSpPr>
        <p:pic>
          <p:nvPicPr>
            <p:cNvPr id="36" name="Imagem 24"/>
            <p:cNvPicPr>
              <a:picLocks noChangeAspect="1"/>
            </p:cNvPicPr>
            <p:nvPr/>
          </p:nvPicPr>
          <p:blipFill>
            <a:blip r:embed="rId4" cstate="print">
              <a:duotone>
                <a:schemeClr val="bg2">
                  <a:shade val="45000"/>
                  <a:satMod val="135000"/>
                </a:schemeClr>
                <a:prstClr val="white"/>
              </a:duotone>
            </a:blip>
            <a:srcRect l="2161" r="53477"/>
            <a:stretch>
              <a:fillRect/>
            </a:stretch>
          </p:blipFill>
          <p:spPr bwMode="auto">
            <a:xfrm>
              <a:off x="7884373" y="2"/>
              <a:ext cx="651407" cy="822884"/>
            </a:xfrm>
            <a:prstGeom prst="rect">
              <a:avLst/>
            </a:prstGeom>
            <a:noFill/>
            <a:ln w="9525">
              <a:noFill/>
              <a:miter lim="800000"/>
              <a:headEnd/>
              <a:tailEnd/>
            </a:ln>
          </p:spPr>
        </p:pic>
        <p:pic>
          <p:nvPicPr>
            <p:cNvPr id="37" name="Imagem 36" descr="C:\Users\Utilizador\Desktop\Nova pasta\DSC00305.JPG"/>
            <p:cNvPicPr>
              <a:picLocks noChangeAspect="1"/>
            </p:cNvPicPr>
            <p:nvPr/>
          </p:nvPicPr>
          <p:blipFill>
            <a:blip r:embed="rId5" cstate="print">
              <a:duotone>
                <a:schemeClr val="bg2">
                  <a:shade val="45000"/>
                  <a:satMod val="135000"/>
                </a:schemeClr>
                <a:prstClr val="white"/>
              </a:duotone>
            </a:blip>
            <a:srcRect/>
            <a:stretch>
              <a:fillRect/>
            </a:stretch>
          </p:blipFill>
          <p:spPr bwMode="auto">
            <a:xfrm>
              <a:off x="0" y="0"/>
              <a:ext cx="1041959" cy="700514"/>
            </a:xfrm>
            <a:prstGeom prst="rect">
              <a:avLst/>
            </a:prstGeom>
            <a:noFill/>
            <a:ln w="9525">
              <a:noFill/>
              <a:miter lim="800000"/>
              <a:headEnd/>
              <a:tailEnd/>
            </a:ln>
          </p:spPr>
        </p:pic>
        <p:pic>
          <p:nvPicPr>
            <p:cNvPr id="38" name="Imagem 513" descr="G:\i\DSC00141.JPG"/>
            <p:cNvPicPr>
              <a:picLocks noChangeAspect="1"/>
            </p:cNvPicPr>
            <p:nvPr/>
          </p:nvPicPr>
          <p:blipFill>
            <a:blip r:embed="rId6" cstate="print">
              <a:duotone>
                <a:schemeClr val="bg2">
                  <a:shade val="45000"/>
                  <a:satMod val="135000"/>
                </a:schemeClr>
                <a:prstClr val="white"/>
              </a:duotone>
            </a:blip>
            <a:srcRect l="14798" t="17427" r="18224" b="18257"/>
            <a:stretch>
              <a:fillRect/>
            </a:stretch>
          </p:blipFill>
          <p:spPr bwMode="auto">
            <a:xfrm>
              <a:off x="1105878" y="0"/>
              <a:ext cx="959648" cy="691960"/>
            </a:xfrm>
            <a:prstGeom prst="rect">
              <a:avLst/>
            </a:prstGeom>
            <a:noFill/>
            <a:ln w="9525">
              <a:noFill/>
              <a:miter lim="800000"/>
              <a:headEnd/>
              <a:tailEnd/>
            </a:ln>
          </p:spPr>
        </p:pic>
        <p:pic>
          <p:nvPicPr>
            <p:cNvPr id="39" name="Imagem 1151"/>
            <p:cNvPicPr>
              <a:picLocks noChangeAspect="1"/>
            </p:cNvPicPr>
            <p:nvPr/>
          </p:nvPicPr>
          <p:blipFill>
            <a:blip r:embed="rId7" cstate="print">
              <a:duotone>
                <a:schemeClr val="bg2">
                  <a:shade val="45000"/>
                  <a:satMod val="135000"/>
                </a:schemeClr>
                <a:prstClr val="white"/>
              </a:duotone>
            </a:blip>
            <a:srcRect l="7339" r="3210"/>
            <a:stretch>
              <a:fillRect/>
            </a:stretch>
          </p:blipFill>
          <p:spPr bwMode="auto">
            <a:xfrm>
              <a:off x="2126267" y="28"/>
              <a:ext cx="681005" cy="694977"/>
            </a:xfrm>
            <a:prstGeom prst="rect">
              <a:avLst/>
            </a:prstGeom>
            <a:noFill/>
            <a:ln w="9525">
              <a:noFill/>
              <a:miter lim="800000"/>
              <a:headEnd/>
              <a:tailEnd/>
            </a:ln>
          </p:spPr>
        </p:pic>
        <p:pic>
          <p:nvPicPr>
            <p:cNvPr id="40" name="Imagem 1146"/>
            <p:cNvPicPr>
              <a:picLocks noChangeAspect="1"/>
            </p:cNvPicPr>
            <p:nvPr/>
          </p:nvPicPr>
          <p:blipFill>
            <a:blip r:embed="rId8" cstate="print">
              <a:duotone>
                <a:schemeClr val="bg2">
                  <a:shade val="45000"/>
                  <a:satMod val="135000"/>
                </a:schemeClr>
                <a:prstClr val="white"/>
              </a:duotone>
            </a:blip>
            <a:srcRect/>
            <a:stretch>
              <a:fillRect/>
            </a:stretch>
          </p:blipFill>
          <p:spPr bwMode="auto">
            <a:xfrm>
              <a:off x="2872093" y="28"/>
              <a:ext cx="691819" cy="694977"/>
            </a:xfrm>
            <a:prstGeom prst="rect">
              <a:avLst/>
            </a:prstGeom>
            <a:noFill/>
            <a:ln w="9525">
              <a:noFill/>
              <a:miter lim="800000"/>
              <a:headEnd/>
              <a:tailEnd/>
            </a:ln>
          </p:spPr>
        </p:pic>
        <p:pic>
          <p:nvPicPr>
            <p:cNvPr id="41" name="Imagem 9"/>
            <p:cNvPicPr>
              <a:picLocks noChangeAspect="1"/>
            </p:cNvPicPr>
            <p:nvPr/>
          </p:nvPicPr>
          <p:blipFill>
            <a:blip r:embed="rId9" cstate="print">
              <a:duotone>
                <a:schemeClr val="bg2">
                  <a:shade val="45000"/>
                  <a:satMod val="135000"/>
                </a:schemeClr>
                <a:prstClr val="white"/>
              </a:duotone>
            </a:blip>
            <a:srcRect l="58644" t="63542" b="8216"/>
            <a:stretch>
              <a:fillRect/>
            </a:stretch>
          </p:blipFill>
          <p:spPr bwMode="auto">
            <a:xfrm>
              <a:off x="3628285" y="2"/>
              <a:ext cx="1604223" cy="697261"/>
            </a:xfrm>
            <a:prstGeom prst="rect">
              <a:avLst/>
            </a:prstGeom>
            <a:noFill/>
            <a:ln w="9525">
              <a:noFill/>
              <a:miter lim="800000"/>
              <a:headEnd/>
              <a:tailEnd/>
            </a:ln>
          </p:spPr>
        </p:pic>
        <p:pic>
          <p:nvPicPr>
            <p:cNvPr id="42" name="Imagem 41"/>
            <p:cNvPicPr>
              <a:picLocks noChangeAspect="1"/>
            </p:cNvPicPr>
            <p:nvPr/>
          </p:nvPicPr>
          <p:blipFill>
            <a:blip r:embed="rId10" cstate="print">
              <a:duotone>
                <a:schemeClr val="bg2">
                  <a:shade val="45000"/>
                  <a:satMod val="135000"/>
                </a:schemeClr>
                <a:prstClr val="white"/>
              </a:duotone>
            </a:blip>
            <a:srcRect b="50073"/>
            <a:stretch>
              <a:fillRect/>
            </a:stretch>
          </p:blipFill>
          <p:spPr bwMode="auto">
            <a:xfrm>
              <a:off x="6564813" y="0"/>
              <a:ext cx="1156838" cy="676340"/>
            </a:xfrm>
            <a:prstGeom prst="rect">
              <a:avLst/>
            </a:prstGeom>
            <a:noFill/>
            <a:ln w="9525">
              <a:noFill/>
              <a:miter lim="800000"/>
              <a:headEnd/>
              <a:tailEnd/>
            </a:ln>
          </p:spPr>
        </p:pic>
        <p:pic>
          <p:nvPicPr>
            <p:cNvPr id="43" name="Imagem 42" descr="C:\Documents and Settings\Igor\Ambiente de trabalho\DSC00554.JPG"/>
            <p:cNvPicPr>
              <a:picLocks noChangeAspect="1"/>
            </p:cNvPicPr>
            <p:nvPr/>
          </p:nvPicPr>
          <p:blipFill>
            <a:blip r:embed="rId11" cstate="print">
              <a:duotone>
                <a:schemeClr val="bg2">
                  <a:shade val="45000"/>
                  <a:satMod val="135000"/>
                </a:schemeClr>
                <a:prstClr val="white"/>
              </a:duotone>
            </a:blip>
            <a:stretch>
              <a:fillRect/>
            </a:stretch>
          </p:blipFill>
          <p:spPr bwMode="auto">
            <a:xfrm>
              <a:off x="5276854" y="0"/>
              <a:ext cx="242067" cy="691619"/>
            </a:xfrm>
            <a:prstGeom prst="rect">
              <a:avLst/>
            </a:prstGeom>
            <a:noFill/>
            <a:ln w="9525">
              <a:noFill/>
              <a:miter lim="800000"/>
              <a:headEnd/>
              <a:tailEnd/>
            </a:ln>
          </p:spPr>
        </p:pic>
        <p:pic>
          <p:nvPicPr>
            <p:cNvPr id="44" name="Picture 17"/>
            <p:cNvPicPr>
              <a:picLocks noChangeAspect="1"/>
            </p:cNvPicPr>
            <p:nvPr/>
          </p:nvPicPr>
          <p:blipFill>
            <a:blip r:embed="rId12" cstate="print">
              <a:duotone>
                <a:schemeClr val="bg2">
                  <a:shade val="45000"/>
                  <a:satMod val="135000"/>
                </a:schemeClr>
                <a:prstClr val="white"/>
              </a:duotone>
            </a:blip>
            <a:srcRect l="46057" t="4385" r="13199" b="51061"/>
            <a:stretch>
              <a:fillRect/>
            </a:stretch>
          </p:blipFill>
          <p:spPr bwMode="auto">
            <a:xfrm>
              <a:off x="5607105" y="0"/>
              <a:ext cx="837103" cy="695933"/>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0" y="584248"/>
            <a:ext cx="9144000" cy="931862"/>
          </a:xfrm>
        </p:spPr>
        <p:txBody>
          <a:bodyPr>
            <a:normAutofit/>
          </a:bodyPr>
          <a:lstStyle/>
          <a:p>
            <a:r>
              <a:rPr lang="pt-PT" sz="3200" b="1" dirty="0" smtClean="0">
                <a:ln w="1905"/>
                <a:solidFill>
                  <a:schemeClr val="accent5">
                    <a:lumMod val="75000"/>
                  </a:schemeClr>
                </a:solidFill>
                <a:effectLst>
                  <a:innerShdw blurRad="69850" dist="43180" dir="5400000">
                    <a:srgbClr val="000000">
                      <a:alpha val="65000"/>
                    </a:srgbClr>
                  </a:innerShdw>
                </a:effectLst>
                <a:latin typeface="Times New Roman" pitchFamily="18" charset="0"/>
                <a:ea typeface="+mn-ea"/>
                <a:cs typeface="+mn-cs"/>
              </a:rPr>
              <a:t>Contexto</a:t>
            </a:r>
            <a:endParaRPr lang="pt-PT" sz="3200" b="1" dirty="0">
              <a:ln w="1905"/>
              <a:solidFill>
                <a:schemeClr val="accent5">
                  <a:lumMod val="75000"/>
                </a:schemeClr>
              </a:solidFill>
              <a:effectLst>
                <a:innerShdw blurRad="69850" dist="43180" dir="5400000">
                  <a:srgbClr val="000000">
                    <a:alpha val="65000"/>
                  </a:srgbClr>
                </a:innerShdw>
              </a:effectLst>
              <a:latin typeface="Times New Roman" pitchFamily="18" charset="0"/>
              <a:ea typeface="+mn-ea"/>
              <a:cs typeface="+mn-cs"/>
            </a:endParaRPr>
          </a:p>
        </p:txBody>
      </p:sp>
      <p:sp>
        <p:nvSpPr>
          <p:cNvPr id="36" name="Marcador de Posição do Número do Diapositivo 35"/>
          <p:cNvSpPr>
            <a:spLocks noGrp="1"/>
          </p:cNvSpPr>
          <p:nvPr>
            <p:ph type="sldNum" sz="quarter" idx="12"/>
          </p:nvPr>
        </p:nvSpPr>
        <p:spPr/>
        <p:txBody>
          <a:bodyPr/>
          <a:lstStyle/>
          <a:p>
            <a:fld id="{85750671-68AF-40F8-879B-717E4DD521B3}" type="slidenum">
              <a:rPr lang="pt-PT" smtClean="0"/>
              <a:pPr/>
              <a:t>3</a:t>
            </a:fld>
            <a:endParaRPr lang="pt-PT" dirty="0"/>
          </a:p>
        </p:txBody>
      </p:sp>
      <p:grpSp>
        <p:nvGrpSpPr>
          <p:cNvPr id="23" name="Grupo 22"/>
          <p:cNvGrpSpPr>
            <a:grpSpLocks noChangeAspect="1"/>
          </p:cNvGrpSpPr>
          <p:nvPr/>
        </p:nvGrpSpPr>
        <p:grpSpPr>
          <a:xfrm>
            <a:off x="901548" y="6"/>
            <a:ext cx="7054828" cy="680116"/>
            <a:chOff x="0" y="0"/>
            <a:chExt cx="8535780" cy="822886"/>
          </a:xfrm>
        </p:grpSpPr>
        <p:pic>
          <p:nvPicPr>
            <p:cNvPr id="20" name="Imagem 24"/>
            <p:cNvPicPr>
              <a:picLocks noChangeAspect="1"/>
            </p:cNvPicPr>
            <p:nvPr/>
          </p:nvPicPr>
          <p:blipFill>
            <a:blip r:embed="rId4" cstate="print">
              <a:duotone>
                <a:schemeClr val="bg2">
                  <a:shade val="45000"/>
                  <a:satMod val="135000"/>
                </a:schemeClr>
                <a:prstClr val="white"/>
              </a:duotone>
            </a:blip>
            <a:srcRect l="2161" r="53477"/>
            <a:stretch>
              <a:fillRect/>
            </a:stretch>
          </p:blipFill>
          <p:spPr bwMode="auto">
            <a:xfrm>
              <a:off x="7884373" y="2"/>
              <a:ext cx="651407" cy="822884"/>
            </a:xfrm>
            <a:prstGeom prst="rect">
              <a:avLst/>
            </a:prstGeom>
            <a:noFill/>
            <a:ln w="9525">
              <a:noFill/>
              <a:miter lim="800000"/>
              <a:headEnd/>
              <a:tailEnd/>
            </a:ln>
          </p:spPr>
        </p:pic>
        <p:pic>
          <p:nvPicPr>
            <p:cNvPr id="35" name="Imagem 34" descr="C:\Users\Utilizador\Desktop\Nova pasta\DSC00305.JPG"/>
            <p:cNvPicPr>
              <a:picLocks noChangeAspect="1"/>
            </p:cNvPicPr>
            <p:nvPr/>
          </p:nvPicPr>
          <p:blipFill>
            <a:blip r:embed="rId5" cstate="print">
              <a:duotone>
                <a:schemeClr val="bg2">
                  <a:shade val="45000"/>
                  <a:satMod val="135000"/>
                </a:schemeClr>
                <a:prstClr val="white"/>
              </a:duotone>
            </a:blip>
            <a:srcRect/>
            <a:stretch>
              <a:fillRect/>
            </a:stretch>
          </p:blipFill>
          <p:spPr bwMode="auto">
            <a:xfrm>
              <a:off x="0" y="0"/>
              <a:ext cx="1041959" cy="700514"/>
            </a:xfrm>
            <a:prstGeom prst="rect">
              <a:avLst/>
            </a:prstGeom>
            <a:noFill/>
            <a:ln w="9525">
              <a:noFill/>
              <a:miter lim="800000"/>
              <a:headEnd/>
              <a:tailEnd/>
            </a:ln>
          </p:spPr>
        </p:pic>
        <p:pic>
          <p:nvPicPr>
            <p:cNvPr id="38" name="Imagem 513" descr="G:\i\DSC00141.JPG"/>
            <p:cNvPicPr>
              <a:picLocks noChangeAspect="1"/>
            </p:cNvPicPr>
            <p:nvPr/>
          </p:nvPicPr>
          <p:blipFill>
            <a:blip r:embed="rId6" cstate="print">
              <a:duotone>
                <a:schemeClr val="bg2">
                  <a:shade val="45000"/>
                  <a:satMod val="135000"/>
                </a:schemeClr>
                <a:prstClr val="white"/>
              </a:duotone>
            </a:blip>
            <a:srcRect l="14798" t="17427" r="18224" b="18257"/>
            <a:stretch>
              <a:fillRect/>
            </a:stretch>
          </p:blipFill>
          <p:spPr bwMode="auto">
            <a:xfrm>
              <a:off x="1105878" y="0"/>
              <a:ext cx="959648" cy="691960"/>
            </a:xfrm>
            <a:prstGeom prst="rect">
              <a:avLst/>
            </a:prstGeom>
            <a:noFill/>
            <a:ln w="9525">
              <a:noFill/>
              <a:miter lim="800000"/>
              <a:headEnd/>
              <a:tailEnd/>
            </a:ln>
          </p:spPr>
        </p:pic>
        <p:pic>
          <p:nvPicPr>
            <p:cNvPr id="39" name="Imagem 1151"/>
            <p:cNvPicPr>
              <a:picLocks noChangeAspect="1"/>
            </p:cNvPicPr>
            <p:nvPr/>
          </p:nvPicPr>
          <p:blipFill>
            <a:blip r:embed="rId7" cstate="print">
              <a:duotone>
                <a:schemeClr val="bg2">
                  <a:shade val="45000"/>
                  <a:satMod val="135000"/>
                </a:schemeClr>
                <a:prstClr val="white"/>
              </a:duotone>
            </a:blip>
            <a:srcRect l="7339" r="3210"/>
            <a:stretch>
              <a:fillRect/>
            </a:stretch>
          </p:blipFill>
          <p:spPr bwMode="auto">
            <a:xfrm>
              <a:off x="2126267" y="28"/>
              <a:ext cx="681005" cy="694977"/>
            </a:xfrm>
            <a:prstGeom prst="rect">
              <a:avLst/>
            </a:prstGeom>
            <a:noFill/>
            <a:ln w="9525">
              <a:noFill/>
              <a:miter lim="800000"/>
              <a:headEnd/>
              <a:tailEnd/>
            </a:ln>
          </p:spPr>
        </p:pic>
        <p:pic>
          <p:nvPicPr>
            <p:cNvPr id="40" name="Imagem 1146"/>
            <p:cNvPicPr>
              <a:picLocks noChangeAspect="1"/>
            </p:cNvPicPr>
            <p:nvPr/>
          </p:nvPicPr>
          <p:blipFill>
            <a:blip r:embed="rId8" cstate="print">
              <a:duotone>
                <a:schemeClr val="bg2">
                  <a:shade val="45000"/>
                  <a:satMod val="135000"/>
                </a:schemeClr>
                <a:prstClr val="white"/>
              </a:duotone>
            </a:blip>
            <a:srcRect/>
            <a:stretch>
              <a:fillRect/>
            </a:stretch>
          </p:blipFill>
          <p:spPr bwMode="auto">
            <a:xfrm>
              <a:off x="2872093" y="28"/>
              <a:ext cx="691819" cy="694977"/>
            </a:xfrm>
            <a:prstGeom prst="rect">
              <a:avLst/>
            </a:prstGeom>
            <a:noFill/>
            <a:ln w="9525">
              <a:noFill/>
              <a:miter lim="800000"/>
              <a:headEnd/>
              <a:tailEnd/>
            </a:ln>
          </p:spPr>
        </p:pic>
        <p:pic>
          <p:nvPicPr>
            <p:cNvPr id="41" name="Imagem 9"/>
            <p:cNvPicPr>
              <a:picLocks noChangeAspect="1"/>
            </p:cNvPicPr>
            <p:nvPr/>
          </p:nvPicPr>
          <p:blipFill>
            <a:blip r:embed="rId9" cstate="print">
              <a:duotone>
                <a:schemeClr val="bg2">
                  <a:shade val="45000"/>
                  <a:satMod val="135000"/>
                </a:schemeClr>
                <a:prstClr val="white"/>
              </a:duotone>
            </a:blip>
            <a:srcRect l="58644" t="63542" b="8216"/>
            <a:stretch>
              <a:fillRect/>
            </a:stretch>
          </p:blipFill>
          <p:spPr bwMode="auto">
            <a:xfrm>
              <a:off x="3628285" y="2"/>
              <a:ext cx="1604223" cy="697261"/>
            </a:xfrm>
            <a:prstGeom prst="rect">
              <a:avLst/>
            </a:prstGeom>
            <a:noFill/>
            <a:ln w="9525">
              <a:noFill/>
              <a:miter lim="800000"/>
              <a:headEnd/>
              <a:tailEnd/>
            </a:ln>
          </p:spPr>
        </p:pic>
        <p:pic>
          <p:nvPicPr>
            <p:cNvPr id="42" name="Imagem 41"/>
            <p:cNvPicPr>
              <a:picLocks noChangeAspect="1"/>
            </p:cNvPicPr>
            <p:nvPr/>
          </p:nvPicPr>
          <p:blipFill>
            <a:blip r:embed="rId10" cstate="print">
              <a:duotone>
                <a:schemeClr val="bg2">
                  <a:shade val="45000"/>
                  <a:satMod val="135000"/>
                </a:schemeClr>
                <a:prstClr val="white"/>
              </a:duotone>
            </a:blip>
            <a:srcRect b="50073"/>
            <a:stretch>
              <a:fillRect/>
            </a:stretch>
          </p:blipFill>
          <p:spPr bwMode="auto">
            <a:xfrm>
              <a:off x="6564813" y="0"/>
              <a:ext cx="1156838" cy="676340"/>
            </a:xfrm>
            <a:prstGeom prst="rect">
              <a:avLst/>
            </a:prstGeom>
            <a:noFill/>
            <a:ln w="9525">
              <a:noFill/>
              <a:miter lim="800000"/>
              <a:headEnd/>
              <a:tailEnd/>
            </a:ln>
          </p:spPr>
        </p:pic>
        <p:pic>
          <p:nvPicPr>
            <p:cNvPr id="43" name="Imagem 42" descr="C:\Documents and Settings\Igor\Ambiente de trabalho\DSC00554.JPG"/>
            <p:cNvPicPr>
              <a:picLocks noChangeAspect="1"/>
            </p:cNvPicPr>
            <p:nvPr/>
          </p:nvPicPr>
          <p:blipFill>
            <a:blip r:embed="rId11" cstate="print">
              <a:duotone>
                <a:schemeClr val="bg2">
                  <a:shade val="45000"/>
                  <a:satMod val="135000"/>
                </a:schemeClr>
                <a:prstClr val="white"/>
              </a:duotone>
            </a:blip>
            <a:stretch>
              <a:fillRect/>
            </a:stretch>
          </p:blipFill>
          <p:spPr bwMode="auto">
            <a:xfrm>
              <a:off x="5276854" y="0"/>
              <a:ext cx="242067" cy="691619"/>
            </a:xfrm>
            <a:prstGeom prst="rect">
              <a:avLst/>
            </a:prstGeom>
            <a:noFill/>
            <a:ln w="9525">
              <a:noFill/>
              <a:miter lim="800000"/>
              <a:headEnd/>
              <a:tailEnd/>
            </a:ln>
          </p:spPr>
        </p:pic>
        <p:pic>
          <p:nvPicPr>
            <p:cNvPr id="45" name="Picture 17"/>
            <p:cNvPicPr>
              <a:picLocks noChangeAspect="1"/>
            </p:cNvPicPr>
            <p:nvPr/>
          </p:nvPicPr>
          <p:blipFill>
            <a:blip r:embed="rId12" cstate="print">
              <a:duotone>
                <a:schemeClr val="bg2">
                  <a:shade val="45000"/>
                  <a:satMod val="135000"/>
                </a:schemeClr>
                <a:prstClr val="white"/>
              </a:duotone>
            </a:blip>
            <a:srcRect l="46057" t="4385" r="13199" b="51061"/>
            <a:stretch>
              <a:fillRect/>
            </a:stretch>
          </p:blipFill>
          <p:spPr bwMode="auto">
            <a:xfrm>
              <a:off x="5607105" y="0"/>
              <a:ext cx="837103" cy="695933"/>
            </a:xfrm>
            <a:prstGeom prst="rect">
              <a:avLst/>
            </a:prstGeom>
            <a:noFill/>
            <a:ln w="9525">
              <a:noFill/>
              <a:miter lim="800000"/>
              <a:headEnd/>
              <a:tailEnd/>
            </a:ln>
          </p:spPr>
        </p:pic>
      </p:grpSp>
      <p:sp>
        <p:nvSpPr>
          <p:cNvPr id="19" name="Rectangle 3"/>
          <p:cNvSpPr txBox="1">
            <a:spLocks noChangeArrowheads="1"/>
          </p:cNvSpPr>
          <p:nvPr/>
        </p:nvSpPr>
        <p:spPr>
          <a:xfrm>
            <a:off x="457200" y="1440958"/>
            <a:ext cx="8075240" cy="3992563"/>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5000"/>
              </a:lnSpc>
              <a:spcBef>
                <a:spcPct val="20000"/>
              </a:spcBef>
              <a:spcAft>
                <a:spcPts val="0"/>
              </a:spcAft>
              <a:buClrTx/>
              <a:buSzTx/>
              <a:tabLst/>
              <a:defRPr/>
            </a:pPr>
            <a:r>
              <a:rPr lang="pt-PT" sz="2000" dirty="0" smtClean="0">
                <a:solidFill>
                  <a:srgbClr val="CD6209"/>
                </a:solidFill>
                <a:latin typeface="Gill Sans MT" pitchFamily="34" charset="0"/>
              </a:rPr>
              <a:t>     </a:t>
            </a:r>
            <a:r>
              <a:rPr lang="pt-PT" sz="2200" b="1" dirty="0" smtClean="0">
                <a:solidFill>
                  <a:srgbClr val="CD6209"/>
                </a:solidFill>
                <a:latin typeface="Gill Sans MT" pitchFamily="34" charset="0"/>
              </a:rPr>
              <a:t>Duas empresas necessitam de realizar o controlo de qualidade de embalagens  </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lang="pt-PT" sz="2000" b="1" dirty="0" smtClean="0">
                <a:latin typeface="Gill Sans MT" pitchFamily="34" charset="0"/>
              </a:rPr>
              <a:t>Cúpulas de aerossóis</a:t>
            </a:r>
          </a:p>
          <a:p>
            <a:pPr marL="457200" marR="0" lvl="0" indent="-457200" algn="l" defTabSz="914400" rtl="0" eaLnBrk="1" fontAlgn="auto" latinLnBrk="0" hangingPunct="1">
              <a:lnSpc>
                <a:spcPct val="150000"/>
              </a:lnSpc>
              <a:spcBef>
                <a:spcPct val="20000"/>
              </a:spcBef>
              <a:spcAft>
                <a:spcPts val="0"/>
              </a:spcAft>
              <a:buClrTx/>
              <a:buSzTx/>
              <a:tabLst/>
              <a:defRPr/>
            </a:pPr>
            <a:r>
              <a:rPr lang="pt-PT" sz="1600" dirty="0" smtClean="0">
                <a:latin typeface="Gill Sans MT" pitchFamily="34" charset="0"/>
              </a:rPr>
              <a:t>     </a:t>
            </a:r>
          </a:p>
          <a:p>
            <a:pPr marL="457200" marR="0" lvl="0" indent="-457200" algn="l" defTabSz="914400" rtl="0" eaLnBrk="1" fontAlgn="auto" latinLnBrk="0" hangingPunct="1">
              <a:lnSpc>
                <a:spcPct val="150000"/>
              </a:lnSpc>
              <a:spcBef>
                <a:spcPct val="20000"/>
              </a:spcBef>
              <a:spcAft>
                <a:spcPts val="0"/>
              </a:spcAft>
              <a:buClrTx/>
              <a:buSzTx/>
              <a:tabLst/>
              <a:defRPr/>
            </a:pPr>
            <a:r>
              <a:rPr lang="pt-PT" sz="1600" dirty="0" smtClean="0">
                <a:latin typeface="Gill Sans MT" pitchFamily="34" charset="0"/>
              </a:rPr>
              <a:t>     </a:t>
            </a:r>
          </a:p>
          <a:p>
            <a:pPr marL="457200" marR="0" lvl="0" indent="-457200" algn="l" defTabSz="914400" rtl="0" eaLnBrk="1" fontAlgn="auto" latinLnBrk="0" hangingPunct="1">
              <a:lnSpc>
                <a:spcPct val="150000"/>
              </a:lnSpc>
              <a:spcBef>
                <a:spcPct val="20000"/>
              </a:spcBef>
              <a:spcAft>
                <a:spcPts val="0"/>
              </a:spcAft>
              <a:buClrTx/>
              <a:buSzTx/>
              <a:tabLst/>
              <a:defRPr/>
            </a:pPr>
            <a:endParaRPr kumimoji="0" lang="pt-PT" sz="1600" b="0" i="0" u="none" strike="noStrike" kern="1200" cap="none" spc="0" normalizeH="0" baseline="0" noProof="0" dirty="0" smtClean="0">
              <a:ln>
                <a:noFill/>
              </a:ln>
              <a:solidFill>
                <a:schemeClr val="tx1"/>
              </a:solidFill>
              <a:effectLst/>
              <a:uLnTx/>
              <a:uFillTx/>
              <a:latin typeface="Gill Sans MT" pitchFamily="34" charset="0"/>
            </a:endParaRPr>
          </a:p>
          <a:p>
            <a:pPr marL="457200" marR="0" lvl="0" indent="-457200" algn="l" defTabSz="914400" rtl="0" eaLnBrk="1" fontAlgn="auto" latinLnBrk="0" hangingPunct="1">
              <a:lnSpc>
                <a:spcPct val="150000"/>
              </a:lnSpc>
              <a:spcBef>
                <a:spcPct val="20000"/>
              </a:spcBef>
              <a:spcAft>
                <a:spcPts val="0"/>
              </a:spcAft>
              <a:buClrTx/>
              <a:buSzTx/>
              <a:tabLst/>
              <a:defRPr/>
            </a:pPr>
            <a:endParaRPr kumimoji="0" lang="pt-PT" sz="600" b="0" i="0" u="none" strike="noStrike" kern="1200" cap="none" spc="0" normalizeH="0" baseline="0" noProof="0" dirty="0" smtClean="0">
              <a:ln>
                <a:noFill/>
              </a:ln>
              <a:solidFill>
                <a:schemeClr val="tx1"/>
              </a:solidFill>
              <a:effectLst/>
              <a:uLnTx/>
              <a:uFillTx/>
              <a:latin typeface="Gill Sans MT" pitchFamily="34" charset="0"/>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lang="pt-PT" sz="2000" b="1" dirty="0" smtClean="0">
                <a:latin typeface="Gill Sans MT" pitchFamily="34" charset="0"/>
              </a:rPr>
              <a:t>Embalagens de plástico</a:t>
            </a:r>
          </a:p>
          <a:p>
            <a:pPr marL="457200" lvl="0" indent="-457200">
              <a:lnSpc>
                <a:spcPct val="150000"/>
              </a:lnSpc>
              <a:spcBef>
                <a:spcPct val="20000"/>
              </a:spcBef>
              <a:defRPr/>
            </a:pPr>
            <a:r>
              <a:rPr lang="pt-PT" sz="1600" dirty="0" smtClean="0">
                <a:latin typeface="Gill Sans MT" pitchFamily="34" charset="0"/>
              </a:rPr>
              <a:t>     </a:t>
            </a:r>
            <a:endParaRPr lang="pt-PT" sz="2200" dirty="0" smtClean="0">
              <a:solidFill>
                <a:prstClr val="black"/>
              </a:solidFill>
              <a:latin typeface="Gill Sans MT" pitchFamily="34" charset="0"/>
            </a:endParaRPr>
          </a:p>
          <a:p>
            <a:pPr marL="457200" lvl="0" indent="-457200">
              <a:lnSpc>
                <a:spcPct val="105000"/>
              </a:lnSpc>
              <a:spcBef>
                <a:spcPct val="20000"/>
              </a:spcBef>
              <a:defRPr/>
            </a:pPr>
            <a:r>
              <a:rPr lang="pt-PT" sz="2200" dirty="0" smtClean="0">
                <a:solidFill>
                  <a:prstClr val="black"/>
                </a:solidFill>
                <a:latin typeface="Gill Sans MT" pitchFamily="34" charset="0"/>
              </a:rPr>
              <a:t>	</a:t>
            </a:r>
          </a:p>
          <a:p>
            <a:pPr marL="342900" marR="0" lvl="0" indent="-342900" algn="l" defTabSz="914400" rtl="0" eaLnBrk="1" fontAlgn="auto" latinLnBrk="0" hangingPunct="1">
              <a:lnSpc>
                <a:spcPct val="105000"/>
              </a:lnSpc>
              <a:spcBef>
                <a:spcPct val="20000"/>
              </a:spcBef>
              <a:spcAft>
                <a:spcPts val="0"/>
              </a:spcAft>
              <a:buClrTx/>
              <a:buSzTx/>
              <a:buFont typeface="Arial" pitchFamily="34" charset="0"/>
              <a:buChar char="•"/>
              <a:tabLst/>
              <a:defRPr/>
            </a:pPr>
            <a:endParaRPr lang="pt-PT" sz="2200" dirty="0" smtClean="0">
              <a:latin typeface="Gill Sans MT" pitchFamily="34" charset="0"/>
            </a:endParaRPr>
          </a:p>
          <a:p>
            <a:pPr marL="342900" lvl="0" indent="-342900">
              <a:lnSpc>
                <a:spcPct val="105000"/>
              </a:lnSpc>
              <a:spcBef>
                <a:spcPct val="20000"/>
              </a:spcBef>
              <a:defRPr/>
            </a:pPr>
            <a:endParaRPr kumimoji="0" lang="pt-PT" sz="2200" b="0" i="0" u="none" strike="noStrike" kern="1200" cap="none" spc="0" normalizeH="0" baseline="0" noProof="0" dirty="0" smtClean="0">
              <a:ln>
                <a:noFill/>
              </a:ln>
              <a:solidFill>
                <a:schemeClr val="tx1"/>
              </a:solidFill>
              <a:effectLst/>
              <a:uLnTx/>
              <a:uFillTx/>
              <a:latin typeface="Gill Sans MT" pitchFamily="34" charset="0"/>
            </a:endParaRPr>
          </a:p>
        </p:txBody>
      </p:sp>
      <p:pic>
        <p:nvPicPr>
          <p:cNvPr id="21" name="Picture 7"/>
          <p:cNvPicPr>
            <a:picLocks noChangeAspect="1"/>
          </p:cNvPicPr>
          <p:nvPr/>
        </p:nvPicPr>
        <p:blipFill>
          <a:blip r:embed="rId13" cstate="print"/>
          <a:srcRect/>
          <a:stretch>
            <a:fillRect/>
          </a:stretch>
        </p:blipFill>
        <p:spPr bwMode="auto">
          <a:xfrm>
            <a:off x="3347864" y="2564904"/>
            <a:ext cx="1936667" cy="1708452"/>
          </a:xfrm>
          <a:prstGeom prst="rect">
            <a:avLst/>
          </a:prstGeom>
          <a:noFill/>
          <a:ln w="9525">
            <a:noFill/>
            <a:miter lim="800000"/>
            <a:headEnd/>
            <a:tailEnd/>
          </a:ln>
        </p:spPr>
      </p:pic>
      <p:sp>
        <p:nvSpPr>
          <p:cNvPr id="24" name="Marcador de Posição do Rodapé 36"/>
          <p:cNvSpPr>
            <a:spLocks noGrp="1"/>
          </p:cNvSpPr>
          <p:nvPr>
            <p:ph type="ftr" sz="quarter" idx="11"/>
          </p:nvPr>
        </p:nvSpPr>
        <p:spPr>
          <a:xfrm>
            <a:off x="2339752" y="6356350"/>
            <a:ext cx="4392488" cy="365125"/>
          </a:xfrm>
        </p:spPr>
        <p:txBody>
          <a:bodyPr/>
          <a:lstStyle/>
          <a:p>
            <a:r>
              <a:rPr lang="pt-PT" dirty="0" smtClean="0"/>
              <a:t>Controlo de Qualidade de Embalagens usando Visão Industrial</a:t>
            </a:r>
            <a:endParaRPr lang="pt-PT" dirty="0"/>
          </a:p>
        </p:txBody>
      </p:sp>
      <p:pic>
        <p:nvPicPr>
          <p:cNvPr id="18" name="embalagem.avi">
            <a:hlinkClick r:id="" action="ppaction://media"/>
          </p:cNvPr>
          <p:cNvPicPr>
            <a:picLocks noRot="1" noChangeAspect="1"/>
          </p:cNvPicPr>
          <p:nvPr>
            <a:videoFile r:link="rId1"/>
          </p:nvPr>
        </p:nvPicPr>
        <p:blipFill>
          <a:blip r:embed="rId14" cstate="print"/>
          <a:stretch>
            <a:fillRect/>
          </a:stretch>
        </p:blipFill>
        <p:spPr>
          <a:xfrm>
            <a:off x="2483768" y="4653136"/>
            <a:ext cx="3240361" cy="17281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500"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8"/>
                </p:tgtEl>
              </p:cMediaNode>
            </p:vide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8"/>
                                        </p:tgtEl>
                                      </p:cBhvr>
                                    </p:cmd>
                                  </p:childTnLst>
                                </p:cTn>
                              </p:par>
                            </p:childTnLst>
                          </p:cTn>
                        </p:par>
                      </p:childTnLst>
                    </p:cTn>
                  </p:par>
                </p:childTnLst>
              </p:cTn>
              <p:nextCondLst>
                <p:cond evt="onClick" delay="0">
                  <p:tgtEl>
                    <p:spTgt spid="1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Rectangle 2"/>
          <p:cNvSpPr>
            <a:spLocks noGrp="1" noChangeArrowheads="1"/>
          </p:cNvSpPr>
          <p:nvPr>
            <p:ph type="title"/>
          </p:nvPr>
        </p:nvSpPr>
        <p:spPr>
          <a:xfrm>
            <a:off x="0" y="589021"/>
            <a:ext cx="9144000" cy="931862"/>
          </a:xfrm>
        </p:spPr>
        <p:txBody>
          <a:bodyPr>
            <a:normAutofit/>
          </a:bodyPr>
          <a:lstStyle/>
          <a:p>
            <a:r>
              <a:rPr lang="pt-PT" sz="3200" b="1" dirty="0" smtClean="0">
                <a:ln w="1905"/>
                <a:solidFill>
                  <a:schemeClr val="accent5">
                    <a:lumMod val="75000"/>
                  </a:schemeClr>
                </a:solidFill>
                <a:effectLst>
                  <a:innerShdw blurRad="69850" dist="43180" dir="5400000">
                    <a:srgbClr val="000000">
                      <a:alpha val="65000"/>
                    </a:srgbClr>
                  </a:innerShdw>
                </a:effectLst>
                <a:latin typeface="Times New Roman" pitchFamily="18" charset="0"/>
                <a:ea typeface="+mn-ea"/>
                <a:cs typeface="+mn-cs"/>
              </a:rPr>
              <a:t>Objectivos</a:t>
            </a:r>
            <a:endParaRPr lang="pt-PT" sz="3200" b="1" dirty="0">
              <a:ln w="1905"/>
              <a:solidFill>
                <a:schemeClr val="accent5">
                  <a:lumMod val="75000"/>
                </a:schemeClr>
              </a:solidFill>
              <a:effectLst>
                <a:innerShdw blurRad="69850" dist="43180" dir="5400000">
                  <a:srgbClr val="000000">
                    <a:alpha val="65000"/>
                  </a:srgbClr>
                </a:innerShdw>
              </a:effectLst>
              <a:latin typeface="Times New Roman" pitchFamily="18" charset="0"/>
              <a:ea typeface="+mn-ea"/>
              <a:cs typeface="+mn-cs"/>
            </a:endParaRPr>
          </a:p>
        </p:txBody>
      </p:sp>
      <p:sp>
        <p:nvSpPr>
          <p:cNvPr id="5" name="Marcador de Posição do Número do Diapositivo 4"/>
          <p:cNvSpPr>
            <a:spLocks noGrp="1"/>
          </p:cNvSpPr>
          <p:nvPr>
            <p:ph type="sldNum" sz="quarter" idx="12"/>
          </p:nvPr>
        </p:nvSpPr>
        <p:spPr/>
        <p:txBody>
          <a:bodyPr/>
          <a:lstStyle/>
          <a:p>
            <a:fld id="{85750671-68AF-40F8-879B-717E4DD521B3}" type="slidenum">
              <a:rPr lang="pt-PT" smtClean="0"/>
              <a:pPr/>
              <a:t>4</a:t>
            </a:fld>
            <a:endParaRPr lang="pt-PT" dirty="0"/>
          </a:p>
        </p:txBody>
      </p:sp>
      <p:sp>
        <p:nvSpPr>
          <p:cNvPr id="20" name="Rectangle 3"/>
          <p:cNvSpPr txBox="1">
            <a:spLocks noChangeArrowheads="1"/>
          </p:cNvSpPr>
          <p:nvPr/>
        </p:nvSpPr>
        <p:spPr>
          <a:xfrm>
            <a:off x="465634" y="1437159"/>
            <a:ext cx="7994798" cy="4424611"/>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5000"/>
              </a:lnSpc>
              <a:spcBef>
                <a:spcPct val="20000"/>
              </a:spcBef>
              <a:spcAft>
                <a:spcPts val="0"/>
              </a:spcAft>
              <a:buClrTx/>
              <a:buSzTx/>
              <a:tabLst/>
              <a:defRPr/>
            </a:pPr>
            <a:r>
              <a:rPr lang="pt-PT" sz="2000" dirty="0" smtClean="0">
                <a:solidFill>
                  <a:srgbClr val="CD6209"/>
                </a:solidFill>
                <a:latin typeface="Gill Sans MT" pitchFamily="34" charset="0"/>
              </a:rPr>
              <a:t>     </a:t>
            </a:r>
            <a:r>
              <a:rPr lang="pt-PT" sz="2200" b="1" dirty="0" smtClean="0">
                <a:solidFill>
                  <a:srgbClr val="CD6209"/>
                </a:solidFill>
                <a:latin typeface="Gill Sans MT" pitchFamily="34" charset="0"/>
              </a:rPr>
              <a:t>Sistema de Visão para detecção de não conformidades em embalagens </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lang="pt-PT" sz="2000" b="1" dirty="0" smtClean="0">
                <a:latin typeface="Gill Sans MT" pitchFamily="34" charset="0"/>
              </a:rPr>
              <a:t>Cúpulas de aerossóis</a:t>
            </a:r>
          </a:p>
          <a:p>
            <a:pPr marL="457200" marR="0" lvl="0" indent="-457200" algn="l" defTabSz="914400" rtl="0" eaLnBrk="1" fontAlgn="auto" latinLnBrk="0" hangingPunct="1">
              <a:lnSpc>
                <a:spcPct val="150000"/>
              </a:lnSpc>
              <a:spcBef>
                <a:spcPct val="20000"/>
              </a:spcBef>
              <a:spcAft>
                <a:spcPts val="0"/>
              </a:spcAft>
              <a:buClrTx/>
              <a:buSzTx/>
              <a:tabLst/>
              <a:defRPr/>
            </a:pPr>
            <a:r>
              <a:rPr lang="pt-PT" sz="1600" dirty="0" smtClean="0">
                <a:latin typeface="Gill Sans MT" pitchFamily="34" charset="0"/>
              </a:rPr>
              <a:t>     -  Analisar diferentes tipos de iluminação</a:t>
            </a:r>
          </a:p>
          <a:p>
            <a:pPr marL="457200" marR="0" lvl="0" indent="-457200" algn="l" defTabSz="914400" rtl="0" eaLnBrk="1" fontAlgn="auto" latinLnBrk="0" hangingPunct="1">
              <a:lnSpc>
                <a:spcPct val="150000"/>
              </a:lnSpc>
              <a:spcBef>
                <a:spcPct val="20000"/>
              </a:spcBef>
              <a:spcAft>
                <a:spcPts val="0"/>
              </a:spcAft>
              <a:buClrTx/>
              <a:buSzTx/>
              <a:tabLst/>
              <a:defRPr/>
            </a:pPr>
            <a:r>
              <a:rPr lang="pt-PT" sz="1600" dirty="0" smtClean="0">
                <a:latin typeface="Gill Sans MT" pitchFamily="34" charset="0"/>
              </a:rPr>
              <a:t>     - Desenvolver software </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lang="pt-PT" sz="2000" b="1" dirty="0" smtClean="0">
                <a:latin typeface="Gill Sans MT" pitchFamily="34" charset="0"/>
              </a:rPr>
              <a:t>Embalagens de plástico</a:t>
            </a:r>
          </a:p>
          <a:p>
            <a:pPr marL="457200" lvl="0" indent="-457200">
              <a:lnSpc>
                <a:spcPct val="150000"/>
              </a:lnSpc>
              <a:spcBef>
                <a:spcPct val="20000"/>
              </a:spcBef>
              <a:defRPr/>
            </a:pPr>
            <a:r>
              <a:rPr lang="pt-PT" sz="1600" dirty="0" smtClean="0">
                <a:latin typeface="Gill Sans MT" pitchFamily="34" charset="0"/>
              </a:rPr>
              <a:t>     - Sistema de Visão (Hardware e Software)</a:t>
            </a:r>
          </a:p>
          <a:p>
            <a:pPr marL="457200" lvl="0" indent="-457200">
              <a:lnSpc>
                <a:spcPct val="150000"/>
              </a:lnSpc>
              <a:spcBef>
                <a:spcPct val="20000"/>
              </a:spcBef>
              <a:defRPr/>
            </a:pPr>
            <a:r>
              <a:rPr lang="pt-PT" sz="1600" dirty="0" smtClean="0">
                <a:latin typeface="Gill Sans MT" pitchFamily="34" charset="0"/>
              </a:rPr>
              <a:t>     - Projecto de automação</a:t>
            </a:r>
          </a:p>
          <a:p>
            <a:pPr marL="457200" lvl="0" indent="-457200">
              <a:lnSpc>
                <a:spcPct val="150000"/>
              </a:lnSpc>
              <a:spcBef>
                <a:spcPct val="20000"/>
              </a:spcBef>
              <a:defRPr/>
            </a:pPr>
            <a:r>
              <a:rPr lang="pt-PT" sz="1600" dirty="0" smtClean="0">
                <a:latin typeface="Gill Sans MT" pitchFamily="34" charset="0"/>
              </a:rPr>
              <a:t>     - Projecto eléctrico</a:t>
            </a:r>
          </a:p>
          <a:p>
            <a:pPr marL="457200" lvl="0" indent="-457200">
              <a:lnSpc>
                <a:spcPct val="150000"/>
              </a:lnSpc>
              <a:spcBef>
                <a:spcPct val="20000"/>
              </a:spcBef>
              <a:defRPr/>
            </a:pPr>
            <a:r>
              <a:rPr lang="pt-PT" sz="1600" dirty="0" smtClean="0">
                <a:latin typeface="Gill Sans MT" pitchFamily="34" charset="0"/>
              </a:rPr>
              <a:t>     - Projecto da infra-estrutura </a:t>
            </a:r>
          </a:p>
          <a:p>
            <a:pPr marL="457200" lvl="0" indent="-457200">
              <a:lnSpc>
                <a:spcPct val="105000"/>
              </a:lnSpc>
              <a:spcBef>
                <a:spcPct val="20000"/>
              </a:spcBef>
              <a:defRPr/>
            </a:pPr>
            <a:endParaRPr lang="pt-PT" sz="2200" dirty="0" smtClean="0">
              <a:solidFill>
                <a:prstClr val="black"/>
              </a:solidFill>
              <a:latin typeface="Gill Sans MT" pitchFamily="34" charset="0"/>
            </a:endParaRPr>
          </a:p>
          <a:p>
            <a:pPr marL="457200" lvl="0" indent="-457200">
              <a:lnSpc>
                <a:spcPct val="105000"/>
              </a:lnSpc>
              <a:spcBef>
                <a:spcPct val="20000"/>
              </a:spcBef>
              <a:defRPr/>
            </a:pPr>
            <a:r>
              <a:rPr lang="pt-PT" sz="2200" dirty="0" smtClean="0">
                <a:solidFill>
                  <a:prstClr val="black"/>
                </a:solidFill>
                <a:latin typeface="Gill Sans MT" pitchFamily="34" charset="0"/>
              </a:rPr>
              <a:t>	</a:t>
            </a:r>
          </a:p>
          <a:p>
            <a:pPr marL="342900" marR="0" lvl="0" indent="-342900" algn="l" defTabSz="914400" rtl="0" eaLnBrk="1" fontAlgn="auto" latinLnBrk="0" hangingPunct="1">
              <a:lnSpc>
                <a:spcPct val="105000"/>
              </a:lnSpc>
              <a:spcBef>
                <a:spcPct val="20000"/>
              </a:spcBef>
              <a:spcAft>
                <a:spcPts val="0"/>
              </a:spcAft>
              <a:buClrTx/>
              <a:buSzTx/>
              <a:buFont typeface="Arial" pitchFamily="34" charset="0"/>
              <a:buChar char="•"/>
              <a:tabLst/>
              <a:defRPr/>
            </a:pPr>
            <a:endParaRPr lang="pt-PT" sz="2200" dirty="0" smtClean="0">
              <a:latin typeface="Gill Sans MT" pitchFamily="34" charset="0"/>
            </a:endParaRPr>
          </a:p>
          <a:p>
            <a:pPr marL="342900" lvl="0" indent="-342900">
              <a:lnSpc>
                <a:spcPct val="105000"/>
              </a:lnSpc>
              <a:spcBef>
                <a:spcPct val="20000"/>
              </a:spcBef>
              <a:defRPr/>
            </a:pPr>
            <a:endParaRPr kumimoji="0" lang="pt-PT" sz="2200" b="0" i="0" u="none" strike="noStrike" kern="1200" cap="none" spc="0" normalizeH="0" baseline="0" noProof="0" dirty="0" smtClean="0">
              <a:ln>
                <a:noFill/>
              </a:ln>
              <a:solidFill>
                <a:schemeClr val="tx1"/>
              </a:solidFill>
              <a:effectLst/>
              <a:uLnTx/>
              <a:uFillTx/>
              <a:latin typeface="Gill Sans MT" pitchFamily="34" charset="0"/>
            </a:endParaRPr>
          </a:p>
        </p:txBody>
      </p:sp>
      <p:sp>
        <p:nvSpPr>
          <p:cNvPr id="22" name="Marcador de Posição do Rodapé 36"/>
          <p:cNvSpPr>
            <a:spLocks noGrp="1"/>
          </p:cNvSpPr>
          <p:nvPr>
            <p:ph type="ftr" sz="quarter" idx="11"/>
          </p:nvPr>
        </p:nvSpPr>
        <p:spPr>
          <a:xfrm>
            <a:off x="2339752" y="6356350"/>
            <a:ext cx="4392488" cy="365125"/>
          </a:xfrm>
        </p:spPr>
        <p:txBody>
          <a:bodyPr/>
          <a:lstStyle/>
          <a:p>
            <a:r>
              <a:rPr lang="pt-PT" dirty="0" smtClean="0"/>
              <a:t>Controlo de Qualidade de Embalagens usando Visão Industrial</a:t>
            </a:r>
            <a:endParaRPr lang="pt-PT" dirty="0"/>
          </a:p>
        </p:txBody>
      </p:sp>
      <p:grpSp>
        <p:nvGrpSpPr>
          <p:cNvPr id="23" name="Grupo 22"/>
          <p:cNvGrpSpPr>
            <a:grpSpLocks noChangeAspect="1"/>
          </p:cNvGrpSpPr>
          <p:nvPr/>
        </p:nvGrpSpPr>
        <p:grpSpPr>
          <a:xfrm>
            <a:off x="901548" y="6"/>
            <a:ext cx="7054828" cy="680116"/>
            <a:chOff x="0" y="0"/>
            <a:chExt cx="8535780" cy="822886"/>
          </a:xfrm>
        </p:grpSpPr>
        <p:pic>
          <p:nvPicPr>
            <p:cNvPr id="36" name="Imagem 24"/>
            <p:cNvPicPr>
              <a:picLocks noChangeAspect="1"/>
            </p:cNvPicPr>
            <p:nvPr/>
          </p:nvPicPr>
          <p:blipFill>
            <a:blip r:embed="rId4" cstate="print">
              <a:duotone>
                <a:schemeClr val="bg2">
                  <a:shade val="45000"/>
                  <a:satMod val="135000"/>
                </a:schemeClr>
                <a:prstClr val="white"/>
              </a:duotone>
            </a:blip>
            <a:srcRect l="2161" r="53477"/>
            <a:stretch>
              <a:fillRect/>
            </a:stretch>
          </p:blipFill>
          <p:spPr bwMode="auto">
            <a:xfrm>
              <a:off x="7884373" y="2"/>
              <a:ext cx="651407" cy="822884"/>
            </a:xfrm>
            <a:prstGeom prst="rect">
              <a:avLst/>
            </a:prstGeom>
            <a:noFill/>
            <a:ln w="9525">
              <a:noFill/>
              <a:miter lim="800000"/>
              <a:headEnd/>
              <a:tailEnd/>
            </a:ln>
          </p:spPr>
        </p:pic>
        <p:pic>
          <p:nvPicPr>
            <p:cNvPr id="37" name="Imagem 36" descr="C:\Users\Utilizador\Desktop\Nova pasta\DSC00305.JPG"/>
            <p:cNvPicPr>
              <a:picLocks noChangeAspect="1"/>
            </p:cNvPicPr>
            <p:nvPr/>
          </p:nvPicPr>
          <p:blipFill>
            <a:blip r:embed="rId5" cstate="print">
              <a:duotone>
                <a:schemeClr val="bg2">
                  <a:shade val="45000"/>
                  <a:satMod val="135000"/>
                </a:schemeClr>
                <a:prstClr val="white"/>
              </a:duotone>
            </a:blip>
            <a:srcRect/>
            <a:stretch>
              <a:fillRect/>
            </a:stretch>
          </p:blipFill>
          <p:spPr bwMode="auto">
            <a:xfrm>
              <a:off x="0" y="0"/>
              <a:ext cx="1041959" cy="700514"/>
            </a:xfrm>
            <a:prstGeom prst="rect">
              <a:avLst/>
            </a:prstGeom>
            <a:noFill/>
            <a:ln w="9525">
              <a:noFill/>
              <a:miter lim="800000"/>
              <a:headEnd/>
              <a:tailEnd/>
            </a:ln>
          </p:spPr>
        </p:pic>
        <p:pic>
          <p:nvPicPr>
            <p:cNvPr id="38" name="Imagem 513" descr="G:\i\DSC00141.JPG"/>
            <p:cNvPicPr>
              <a:picLocks noChangeAspect="1"/>
            </p:cNvPicPr>
            <p:nvPr/>
          </p:nvPicPr>
          <p:blipFill>
            <a:blip r:embed="rId6" cstate="print">
              <a:duotone>
                <a:schemeClr val="bg2">
                  <a:shade val="45000"/>
                  <a:satMod val="135000"/>
                </a:schemeClr>
                <a:prstClr val="white"/>
              </a:duotone>
            </a:blip>
            <a:srcRect l="14798" t="17427" r="18224" b="18257"/>
            <a:stretch>
              <a:fillRect/>
            </a:stretch>
          </p:blipFill>
          <p:spPr bwMode="auto">
            <a:xfrm>
              <a:off x="1105878" y="0"/>
              <a:ext cx="959648" cy="691960"/>
            </a:xfrm>
            <a:prstGeom prst="rect">
              <a:avLst/>
            </a:prstGeom>
            <a:noFill/>
            <a:ln w="9525">
              <a:noFill/>
              <a:miter lim="800000"/>
              <a:headEnd/>
              <a:tailEnd/>
            </a:ln>
          </p:spPr>
        </p:pic>
        <p:pic>
          <p:nvPicPr>
            <p:cNvPr id="39" name="Imagem 1151"/>
            <p:cNvPicPr>
              <a:picLocks noChangeAspect="1"/>
            </p:cNvPicPr>
            <p:nvPr/>
          </p:nvPicPr>
          <p:blipFill>
            <a:blip r:embed="rId7" cstate="print">
              <a:duotone>
                <a:schemeClr val="bg2">
                  <a:shade val="45000"/>
                  <a:satMod val="135000"/>
                </a:schemeClr>
                <a:prstClr val="white"/>
              </a:duotone>
            </a:blip>
            <a:srcRect l="7339" r="3210"/>
            <a:stretch>
              <a:fillRect/>
            </a:stretch>
          </p:blipFill>
          <p:spPr bwMode="auto">
            <a:xfrm>
              <a:off x="2126267" y="28"/>
              <a:ext cx="681005" cy="694977"/>
            </a:xfrm>
            <a:prstGeom prst="rect">
              <a:avLst/>
            </a:prstGeom>
            <a:noFill/>
            <a:ln w="9525">
              <a:noFill/>
              <a:miter lim="800000"/>
              <a:headEnd/>
              <a:tailEnd/>
            </a:ln>
          </p:spPr>
        </p:pic>
        <p:pic>
          <p:nvPicPr>
            <p:cNvPr id="40" name="Imagem 1146"/>
            <p:cNvPicPr>
              <a:picLocks noChangeAspect="1"/>
            </p:cNvPicPr>
            <p:nvPr/>
          </p:nvPicPr>
          <p:blipFill>
            <a:blip r:embed="rId8" cstate="print">
              <a:duotone>
                <a:schemeClr val="bg2">
                  <a:shade val="45000"/>
                  <a:satMod val="135000"/>
                </a:schemeClr>
                <a:prstClr val="white"/>
              </a:duotone>
            </a:blip>
            <a:srcRect/>
            <a:stretch>
              <a:fillRect/>
            </a:stretch>
          </p:blipFill>
          <p:spPr bwMode="auto">
            <a:xfrm>
              <a:off x="2872093" y="28"/>
              <a:ext cx="691819" cy="694977"/>
            </a:xfrm>
            <a:prstGeom prst="rect">
              <a:avLst/>
            </a:prstGeom>
            <a:noFill/>
            <a:ln w="9525">
              <a:noFill/>
              <a:miter lim="800000"/>
              <a:headEnd/>
              <a:tailEnd/>
            </a:ln>
          </p:spPr>
        </p:pic>
        <p:pic>
          <p:nvPicPr>
            <p:cNvPr id="41" name="Imagem 9"/>
            <p:cNvPicPr>
              <a:picLocks noChangeAspect="1"/>
            </p:cNvPicPr>
            <p:nvPr/>
          </p:nvPicPr>
          <p:blipFill>
            <a:blip r:embed="rId9" cstate="print">
              <a:duotone>
                <a:schemeClr val="bg2">
                  <a:shade val="45000"/>
                  <a:satMod val="135000"/>
                </a:schemeClr>
                <a:prstClr val="white"/>
              </a:duotone>
            </a:blip>
            <a:srcRect l="58644" t="63542" b="8216"/>
            <a:stretch>
              <a:fillRect/>
            </a:stretch>
          </p:blipFill>
          <p:spPr bwMode="auto">
            <a:xfrm>
              <a:off x="3628285" y="2"/>
              <a:ext cx="1604223" cy="697261"/>
            </a:xfrm>
            <a:prstGeom prst="rect">
              <a:avLst/>
            </a:prstGeom>
            <a:noFill/>
            <a:ln w="9525">
              <a:noFill/>
              <a:miter lim="800000"/>
              <a:headEnd/>
              <a:tailEnd/>
            </a:ln>
          </p:spPr>
        </p:pic>
        <p:pic>
          <p:nvPicPr>
            <p:cNvPr id="42" name="Imagem 41"/>
            <p:cNvPicPr>
              <a:picLocks noChangeAspect="1"/>
            </p:cNvPicPr>
            <p:nvPr/>
          </p:nvPicPr>
          <p:blipFill>
            <a:blip r:embed="rId10" cstate="print">
              <a:duotone>
                <a:schemeClr val="bg2">
                  <a:shade val="45000"/>
                  <a:satMod val="135000"/>
                </a:schemeClr>
                <a:prstClr val="white"/>
              </a:duotone>
            </a:blip>
            <a:srcRect b="50073"/>
            <a:stretch>
              <a:fillRect/>
            </a:stretch>
          </p:blipFill>
          <p:spPr bwMode="auto">
            <a:xfrm>
              <a:off x="6564813" y="0"/>
              <a:ext cx="1156838" cy="676340"/>
            </a:xfrm>
            <a:prstGeom prst="rect">
              <a:avLst/>
            </a:prstGeom>
            <a:noFill/>
            <a:ln w="9525">
              <a:noFill/>
              <a:miter lim="800000"/>
              <a:headEnd/>
              <a:tailEnd/>
            </a:ln>
          </p:spPr>
        </p:pic>
        <p:pic>
          <p:nvPicPr>
            <p:cNvPr id="43" name="Imagem 42" descr="C:\Documents and Settings\Igor\Ambiente de trabalho\DSC00554.JPG"/>
            <p:cNvPicPr>
              <a:picLocks noChangeAspect="1"/>
            </p:cNvPicPr>
            <p:nvPr/>
          </p:nvPicPr>
          <p:blipFill>
            <a:blip r:embed="rId11" cstate="print">
              <a:duotone>
                <a:schemeClr val="bg2">
                  <a:shade val="45000"/>
                  <a:satMod val="135000"/>
                </a:schemeClr>
                <a:prstClr val="white"/>
              </a:duotone>
            </a:blip>
            <a:stretch>
              <a:fillRect/>
            </a:stretch>
          </p:blipFill>
          <p:spPr bwMode="auto">
            <a:xfrm>
              <a:off x="5276854" y="0"/>
              <a:ext cx="242067" cy="691619"/>
            </a:xfrm>
            <a:prstGeom prst="rect">
              <a:avLst/>
            </a:prstGeom>
            <a:noFill/>
            <a:ln w="9525">
              <a:noFill/>
              <a:miter lim="800000"/>
              <a:headEnd/>
              <a:tailEnd/>
            </a:ln>
          </p:spPr>
        </p:pic>
        <p:pic>
          <p:nvPicPr>
            <p:cNvPr id="44" name="Picture 17"/>
            <p:cNvPicPr>
              <a:picLocks noChangeAspect="1"/>
            </p:cNvPicPr>
            <p:nvPr/>
          </p:nvPicPr>
          <p:blipFill>
            <a:blip r:embed="rId12" cstate="print">
              <a:duotone>
                <a:schemeClr val="bg2">
                  <a:shade val="45000"/>
                  <a:satMod val="135000"/>
                </a:schemeClr>
                <a:prstClr val="white"/>
              </a:duotone>
            </a:blip>
            <a:srcRect l="46057" t="4385" r="13199" b="51061"/>
            <a:stretch>
              <a:fillRect/>
            </a:stretch>
          </p:blipFill>
          <p:spPr bwMode="auto">
            <a:xfrm>
              <a:off x="5607105" y="0"/>
              <a:ext cx="837103" cy="695933"/>
            </a:xfrm>
            <a:prstGeom prst="rect">
              <a:avLst/>
            </a:prstGeom>
            <a:noFill/>
            <a:ln w="9525">
              <a:noFill/>
              <a:miter lim="800000"/>
              <a:headEnd/>
              <a:tailEnd/>
            </a:ln>
          </p:spPr>
        </p:pic>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o Número do Diapositivo 4"/>
          <p:cNvSpPr>
            <a:spLocks noGrp="1"/>
          </p:cNvSpPr>
          <p:nvPr>
            <p:ph type="sldNum" sz="quarter" idx="12"/>
          </p:nvPr>
        </p:nvSpPr>
        <p:spPr/>
        <p:txBody>
          <a:bodyPr/>
          <a:lstStyle/>
          <a:p>
            <a:fld id="{85750671-68AF-40F8-879B-717E4DD521B3}" type="slidenum">
              <a:rPr lang="pt-PT" smtClean="0"/>
              <a:pPr/>
              <a:t>5</a:t>
            </a:fld>
            <a:endParaRPr lang="pt-PT" dirty="0"/>
          </a:p>
        </p:txBody>
      </p:sp>
      <p:sp>
        <p:nvSpPr>
          <p:cNvPr id="19" name="Rectangle 2"/>
          <p:cNvSpPr txBox="1">
            <a:spLocks noChangeArrowheads="1"/>
          </p:cNvSpPr>
          <p:nvPr/>
        </p:nvSpPr>
        <p:spPr>
          <a:xfrm>
            <a:off x="0" y="714817"/>
            <a:ext cx="9144000" cy="1152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t-PT" sz="3200" b="1" dirty="0" smtClean="0">
                <a:ln w="1905"/>
                <a:solidFill>
                  <a:schemeClr val="accent5">
                    <a:lumMod val="75000"/>
                  </a:schemeClr>
                </a:solidFill>
                <a:effectLst>
                  <a:innerShdw blurRad="69850" dist="43180" dir="5400000">
                    <a:srgbClr val="000000">
                      <a:alpha val="65000"/>
                    </a:srgbClr>
                  </a:innerShdw>
                </a:effectLst>
                <a:latin typeface="Times New Roman" pitchFamily="18" charset="0"/>
              </a:rPr>
              <a:t>Constituição de um sistema </a:t>
            </a:r>
          </a:p>
          <a:p>
            <a:pPr marL="0" marR="0" lvl="0" indent="0" algn="ctr" defTabSz="914400" rtl="0" eaLnBrk="1" fontAlgn="auto" latinLnBrk="0" hangingPunct="1">
              <a:lnSpc>
                <a:spcPct val="100000"/>
              </a:lnSpc>
              <a:spcBef>
                <a:spcPct val="0"/>
              </a:spcBef>
              <a:spcAft>
                <a:spcPts val="0"/>
              </a:spcAft>
              <a:buClrTx/>
              <a:buSzTx/>
              <a:buFontTx/>
              <a:buNone/>
              <a:tabLst/>
              <a:defRPr/>
            </a:pPr>
            <a:r>
              <a:rPr lang="pt-PT" sz="3200" b="1" dirty="0" smtClean="0">
                <a:ln w="1905"/>
                <a:solidFill>
                  <a:schemeClr val="accent5">
                    <a:lumMod val="75000"/>
                  </a:schemeClr>
                </a:solidFill>
                <a:effectLst>
                  <a:innerShdw blurRad="69850" dist="43180" dir="5400000">
                    <a:srgbClr val="000000">
                      <a:alpha val="65000"/>
                    </a:srgbClr>
                  </a:innerShdw>
                </a:effectLst>
                <a:latin typeface="Times New Roman" pitchFamily="18" charset="0"/>
              </a:rPr>
              <a:t>tipo de visão</a:t>
            </a:r>
            <a:endParaRPr lang="pt-PT" sz="3200" b="1" dirty="0">
              <a:ln w="1905"/>
              <a:solidFill>
                <a:schemeClr val="accent5">
                  <a:lumMod val="75000"/>
                </a:schemeClr>
              </a:solidFill>
              <a:effectLst>
                <a:innerShdw blurRad="69850" dist="43180" dir="5400000">
                  <a:srgbClr val="000000">
                    <a:alpha val="65000"/>
                  </a:srgbClr>
                </a:innerShdw>
              </a:effectLst>
              <a:latin typeface="Times New Roman" pitchFamily="18" charset="0"/>
            </a:endParaRPr>
          </a:p>
        </p:txBody>
      </p:sp>
      <p:sp>
        <p:nvSpPr>
          <p:cNvPr id="20" name="Rectangle 3"/>
          <p:cNvSpPr txBox="1">
            <a:spLocks noChangeArrowheads="1"/>
          </p:cNvSpPr>
          <p:nvPr/>
        </p:nvSpPr>
        <p:spPr>
          <a:xfrm>
            <a:off x="357436" y="2223562"/>
            <a:ext cx="6705600" cy="3992563"/>
          </a:xfrm>
          <a:prstGeom prst="rect">
            <a:avLst/>
          </a:prstGeom>
        </p:spPr>
        <p:txBody>
          <a:bodyPr vert="horz" lIns="91440" tIns="45720" rIns="91440" bIns="45720" rtlCol="0">
            <a:noAutofit/>
          </a:bodyPr>
          <a:lstStyle/>
          <a:p>
            <a:pPr marL="457200" lvl="0" indent="-457200">
              <a:lnSpc>
                <a:spcPct val="150000"/>
              </a:lnSpc>
              <a:spcBef>
                <a:spcPct val="20000"/>
              </a:spcBef>
              <a:buFont typeface="Arial" pitchFamily="34" charset="0"/>
              <a:buChar char="•"/>
              <a:defRPr/>
            </a:pPr>
            <a:r>
              <a:rPr lang="pt-PT" dirty="0" smtClean="0">
                <a:solidFill>
                  <a:prstClr val="black"/>
                </a:solidFill>
                <a:latin typeface="Gill Sans MT" pitchFamily="34" charset="0"/>
              </a:rPr>
              <a:t>Câmara(s)</a:t>
            </a:r>
          </a:p>
          <a:p>
            <a:pPr marL="457200" lvl="0" indent="-457200">
              <a:lnSpc>
                <a:spcPct val="150000"/>
              </a:lnSpc>
              <a:spcBef>
                <a:spcPct val="20000"/>
              </a:spcBef>
              <a:buFont typeface="Arial" pitchFamily="34" charset="0"/>
              <a:buChar char="•"/>
              <a:defRPr/>
            </a:pPr>
            <a:r>
              <a:rPr lang="pt-PT" dirty="0" smtClean="0">
                <a:solidFill>
                  <a:prstClr val="black"/>
                </a:solidFill>
                <a:latin typeface="Gill Sans MT" pitchFamily="34" charset="0"/>
              </a:rPr>
              <a:t>Óptica(s)</a:t>
            </a:r>
          </a:p>
          <a:p>
            <a:pPr marL="457200" lvl="0" indent="-457200">
              <a:lnSpc>
                <a:spcPct val="150000"/>
              </a:lnSpc>
              <a:spcBef>
                <a:spcPct val="20000"/>
              </a:spcBef>
              <a:buFont typeface="Arial" pitchFamily="34" charset="0"/>
              <a:buChar char="•"/>
              <a:defRPr/>
            </a:pPr>
            <a:r>
              <a:rPr lang="pt-PT" dirty="0" smtClean="0">
                <a:solidFill>
                  <a:prstClr val="black"/>
                </a:solidFill>
                <a:latin typeface="Gill Sans MT" pitchFamily="34" charset="0"/>
              </a:rPr>
              <a:t>Unidade de processamento</a:t>
            </a:r>
          </a:p>
          <a:p>
            <a:pPr marL="457200" lvl="0" indent="-457200">
              <a:lnSpc>
                <a:spcPct val="150000"/>
              </a:lnSpc>
              <a:spcBef>
                <a:spcPct val="20000"/>
              </a:spcBef>
              <a:buFont typeface="Arial" pitchFamily="34" charset="0"/>
              <a:buChar char="•"/>
              <a:defRPr/>
            </a:pPr>
            <a:r>
              <a:rPr lang="pt-PT" dirty="0" smtClean="0">
                <a:solidFill>
                  <a:prstClr val="black"/>
                </a:solidFill>
                <a:latin typeface="Gill Sans MT" pitchFamily="34" charset="0"/>
              </a:rPr>
              <a:t>Software de processamento de imagem (</a:t>
            </a:r>
            <a:r>
              <a:rPr lang="pt-PT" dirty="0" err="1" smtClean="0">
                <a:solidFill>
                  <a:prstClr val="black"/>
                </a:solidFill>
                <a:latin typeface="Gill Sans MT" pitchFamily="34" charset="0"/>
              </a:rPr>
              <a:t>Sherlock</a:t>
            </a:r>
            <a:r>
              <a:rPr lang="pt-PT" dirty="0" smtClean="0">
                <a:solidFill>
                  <a:prstClr val="black"/>
                </a:solidFill>
                <a:latin typeface="Gill Sans MT" pitchFamily="34" charset="0"/>
              </a:rPr>
              <a:t>)</a:t>
            </a:r>
          </a:p>
          <a:p>
            <a:pPr marL="457200" lvl="0" indent="-457200">
              <a:lnSpc>
                <a:spcPct val="150000"/>
              </a:lnSpc>
              <a:spcBef>
                <a:spcPct val="20000"/>
              </a:spcBef>
              <a:buFont typeface="Arial" pitchFamily="34" charset="0"/>
              <a:buChar char="•"/>
              <a:defRPr/>
            </a:pPr>
            <a:r>
              <a:rPr lang="pt-PT" dirty="0" smtClean="0">
                <a:solidFill>
                  <a:prstClr val="black"/>
                </a:solidFill>
                <a:latin typeface="Gill Sans MT" pitchFamily="34" charset="0"/>
              </a:rPr>
              <a:t>Iluminação</a:t>
            </a:r>
          </a:p>
          <a:p>
            <a:pPr marL="457200" lvl="0" indent="-457200">
              <a:lnSpc>
                <a:spcPct val="150000"/>
              </a:lnSpc>
              <a:spcBef>
                <a:spcPct val="20000"/>
              </a:spcBef>
              <a:buFont typeface="Arial" pitchFamily="34" charset="0"/>
              <a:buChar char="•"/>
              <a:defRPr/>
            </a:pPr>
            <a:r>
              <a:rPr lang="pt-PT" dirty="0" smtClean="0">
                <a:solidFill>
                  <a:prstClr val="black"/>
                </a:solidFill>
                <a:latin typeface="Gill Sans MT" pitchFamily="34" charset="0"/>
              </a:rPr>
              <a:t>Sensores e actuadores</a:t>
            </a:r>
          </a:p>
          <a:p>
            <a:pPr marL="457200" lvl="0" indent="-457200">
              <a:lnSpc>
                <a:spcPct val="105000"/>
              </a:lnSpc>
              <a:spcBef>
                <a:spcPct val="20000"/>
              </a:spcBef>
              <a:buFont typeface="Arial" pitchFamily="34" charset="0"/>
              <a:buChar char="•"/>
              <a:defRPr/>
            </a:pPr>
            <a:endParaRPr lang="pt-PT" sz="2200" dirty="0" smtClean="0">
              <a:solidFill>
                <a:prstClr val="black"/>
              </a:solidFill>
              <a:latin typeface="Gill Sans MT" pitchFamily="34" charset="0"/>
            </a:endParaRPr>
          </a:p>
          <a:p>
            <a:pPr marL="457200" lvl="0" indent="-457200">
              <a:lnSpc>
                <a:spcPct val="105000"/>
              </a:lnSpc>
              <a:spcBef>
                <a:spcPct val="20000"/>
              </a:spcBef>
              <a:defRPr/>
            </a:pPr>
            <a:endParaRPr lang="pt-PT" sz="2200" dirty="0" smtClean="0">
              <a:solidFill>
                <a:prstClr val="black"/>
              </a:solidFill>
              <a:latin typeface="Gill Sans MT" pitchFamily="34" charset="0"/>
            </a:endParaRPr>
          </a:p>
          <a:p>
            <a:pPr marL="457200" lvl="0" indent="-457200">
              <a:lnSpc>
                <a:spcPct val="105000"/>
              </a:lnSpc>
              <a:spcBef>
                <a:spcPct val="20000"/>
              </a:spcBef>
              <a:defRPr/>
            </a:pPr>
            <a:r>
              <a:rPr lang="pt-PT" sz="2200" dirty="0" smtClean="0">
                <a:solidFill>
                  <a:prstClr val="black"/>
                </a:solidFill>
                <a:latin typeface="Gill Sans MT" pitchFamily="34" charset="0"/>
              </a:rPr>
              <a:t>	</a:t>
            </a:r>
          </a:p>
          <a:p>
            <a:pPr marL="342900" marR="0" lvl="0" indent="-342900" algn="l" defTabSz="914400" rtl="0" eaLnBrk="1" fontAlgn="auto" latinLnBrk="0" hangingPunct="1">
              <a:lnSpc>
                <a:spcPct val="105000"/>
              </a:lnSpc>
              <a:spcBef>
                <a:spcPct val="20000"/>
              </a:spcBef>
              <a:spcAft>
                <a:spcPts val="0"/>
              </a:spcAft>
              <a:buClrTx/>
              <a:buSzTx/>
              <a:buFont typeface="Arial" pitchFamily="34" charset="0"/>
              <a:buChar char="•"/>
              <a:tabLst/>
              <a:defRPr/>
            </a:pPr>
            <a:endParaRPr lang="pt-PT" sz="2200" dirty="0" smtClean="0">
              <a:latin typeface="Gill Sans MT" pitchFamily="34" charset="0"/>
            </a:endParaRPr>
          </a:p>
          <a:p>
            <a:pPr marL="342900" lvl="0" indent="-342900">
              <a:lnSpc>
                <a:spcPct val="105000"/>
              </a:lnSpc>
              <a:spcBef>
                <a:spcPct val="20000"/>
              </a:spcBef>
              <a:defRPr/>
            </a:pPr>
            <a:endParaRPr kumimoji="0" lang="pt-PT" sz="2200" b="0" i="0" u="none" strike="noStrike" kern="1200" cap="none" spc="0" normalizeH="0" baseline="0" noProof="0" dirty="0" smtClean="0">
              <a:ln>
                <a:noFill/>
              </a:ln>
              <a:solidFill>
                <a:schemeClr val="tx1"/>
              </a:solidFill>
              <a:effectLst/>
              <a:uLnTx/>
              <a:uFillTx/>
              <a:latin typeface="Gill Sans MT" pitchFamily="34" charset="0"/>
            </a:endParaRPr>
          </a:p>
        </p:txBody>
      </p:sp>
      <p:pic>
        <p:nvPicPr>
          <p:cNvPr id="21" name="Imagem 20"/>
          <p:cNvPicPr>
            <a:picLocks noChangeAspect="1"/>
          </p:cNvPicPr>
          <p:nvPr/>
        </p:nvPicPr>
        <p:blipFill>
          <a:blip r:embed="rId3" cstate="print"/>
          <a:srcRect/>
          <a:stretch>
            <a:fillRect/>
          </a:stretch>
        </p:blipFill>
        <p:spPr bwMode="auto">
          <a:xfrm>
            <a:off x="982590" y="5013176"/>
            <a:ext cx="1925048" cy="831934"/>
          </a:xfrm>
          <a:prstGeom prst="rect">
            <a:avLst/>
          </a:prstGeom>
          <a:noFill/>
          <a:ln w="9525">
            <a:noFill/>
            <a:miter lim="800000"/>
            <a:headEnd/>
            <a:tailEnd/>
          </a:ln>
        </p:spPr>
      </p:pic>
      <p:pic>
        <p:nvPicPr>
          <p:cNvPr id="22" name="Imagem 21"/>
          <p:cNvPicPr>
            <a:picLocks noChangeAspect="1"/>
          </p:cNvPicPr>
          <p:nvPr/>
        </p:nvPicPr>
        <p:blipFill>
          <a:blip r:embed="rId4" cstate="print"/>
          <a:srcRect b="38883"/>
          <a:stretch>
            <a:fillRect/>
          </a:stretch>
        </p:blipFill>
        <p:spPr bwMode="auto">
          <a:xfrm>
            <a:off x="3214838" y="5157192"/>
            <a:ext cx="793260" cy="567721"/>
          </a:xfrm>
          <a:prstGeom prst="rect">
            <a:avLst/>
          </a:prstGeom>
          <a:noFill/>
          <a:ln w="9525">
            <a:noFill/>
            <a:miter lim="800000"/>
            <a:headEnd/>
            <a:tailEnd/>
          </a:ln>
        </p:spPr>
      </p:pic>
      <p:pic>
        <p:nvPicPr>
          <p:cNvPr id="36" name="Imagem 35"/>
          <p:cNvPicPr>
            <a:picLocks noChangeAspect="1"/>
          </p:cNvPicPr>
          <p:nvPr/>
        </p:nvPicPr>
        <p:blipFill>
          <a:blip r:embed="rId5" cstate="print"/>
          <a:srcRect b="4098"/>
          <a:stretch>
            <a:fillRect/>
          </a:stretch>
        </p:blipFill>
        <p:spPr bwMode="auto">
          <a:xfrm>
            <a:off x="4139952" y="4437112"/>
            <a:ext cx="2682240" cy="1607701"/>
          </a:xfrm>
          <a:prstGeom prst="rect">
            <a:avLst/>
          </a:prstGeom>
          <a:noFill/>
          <a:ln w="9525">
            <a:noFill/>
            <a:miter lim="800000"/>
            <a:headEnd/>
            <a:tailEnd/>
          </a:ln>
        </p:spPr>
      </p:pic>
      <p:sp>
        <p:nvSpPr>
          <p:cNvPr id="37" name="Marcador de Posição do Rodapé 36"/>
          <p:cNvSpPr>
            <a:spLocks noGrp="1"/>
          </p:cNvSpPr>
          <p:nvPr>
            <p:ph type="ftr" sz="quarter" idx="11"/>
          </p:nvPr>
        </p:nvSpPr>
        <p:spPr>
          <a:xfrm>
            <a:off x="2339752" y="6356350"/>
            <a:ext cx="4392488" cy="365125"/>
          </a:xfrm>
        </p:spPr>
        <p:txBody>
          <a:bodyPr/>
          <a:lstStyle/>
          <a:p>
            <a:r>
              <a:rPr lang="pt-PT" dirty="0" smtClean="0"/>
              <a:t>Controlo de Qualidade de Embalagens usando Visão Industrial</a:t>
            </a:r>
            <a:endParaRPr lang="pt-PT" dirty="0"/>
          </a:p>
        </p:txBody>
      </p:sp>
      <p:grpSp>
        <p:nvGrpSpPr>
          <p:cNvPr id="38" name="Grupo 37"/>
          <p:cNvGrpSpPr>
            <a:grpSpLocks noChangeAspect="1"/>
          </p:cNvGrpSpPr>
          <p:nvPr/>
        </p:nvGrpSpPr>
        <p:grpSpPr>
          <a:xfrm>
            <a:off x="901548" y="6"/>
            <a:ext cx="7054828" cy="680116"/>
            <a:chOff x="0" y="0"/>
            <a:chExt cx="8535780" cy="822886"/>
          </a:xfrm>
        </p:grpSpPr>
        <p:pic>
          <p:nvPicPr>
            <p:cNvPr id="39" name="Imagem 24"/>
            <p:cNvPicPr>
              <a:picLocks noChangeAspect="1"/>
            </p:cNvPicPr>
            <p:nvPr/>
          </p:nvPicPr>
          <p:blipFill>
            <a:blip r:embed="rId6" cstate="print">
              <a:duotone>
                <a:schemeClr val="bg2">
                  <a:shade val="45000"/>
                  <a:satMod val="135000"/>
                </a:schemeClr>
                <a:prstClr val="white"/>
              </a:duotone>
            </a:blip>
            <a:srcRect l="2161" r="53477"/>
            <a:stretch>
              <a:fillRect/>
            </a:stretch>
          </p:blipFill>
          <p:spPr bwMode="auto">
            <a:xfrm>
              <a:off x="7884373" y="2"/>
              <a:ext cx="651407" cy="822884"/>
            </a:xfrm>
            <a:prstGeom prst="rect">
              <a:avLst/>
            </a:prstGeom>
            <a:noFill/>
            <a:ln w="9525">
              <a:noFill/>
              <a:miter lim="800000"/>
              <a:headEnd/>
              <a:tailEnd/>
            </a:ln>
          </p:spPr>
        </p:pic>
        <p:pic>
          <p:nvPicPr>
            <p:cNvPr id="40" name="Imagem 39" descr="C:\Users\Utilizador\Desktop\Nova pasta\DSC00305.JPG"/>
            <p:cNvPicPr>
              <a:picLocks noChangeAspect="1"/>
            </p:cNvPicPr>
            <p:nvPr/>
          </p:nvPicPr>
          <p:blipFill>
            <a:blip r:embed="rId7" cstate="print">
              <a:duotone>
                <a:schemeClr val="bg2">
                  <a:shade val="45000"/>
                  <a:satMod val="135000"/>
                </a:schemeClr>
                <a:prstClr val="white"/>
              </a:duotone>
            </a:blip>
            <a:srcRect/>
            <a:stretch>
              <a:fillRect/>
            </a:stretch>
          </p:blipFill>
          <p:spPr bwMode="auto">
            <a:xfrm>
              <a:off x="0" y="0"/>
              <a:ext cx="1041959" cy="700514"/>
            </a:xfrm>
            <a:prstGeom prst="rect">
              <a:avLst/>
            </a:prstGeom>
            <a:noFill/>
            <a:ln w="9525">
              <a:noFill/>
              <a:miter lim="800000"/>
              <a:headEnd/>
              <a:tailEnd/>
            </a:ln>
          </p:spPr>
        </p:pic>
        <p:pic>
          <p:nvPicPr>
            <p:cNvPr id="41" name="Imagem 513" descr="G:\i\DSC00141.JPG"/>
            <p:cNvPicPr>
              <a:picLocks noChangeAspect="1"/>
            </p:cNvPicPr>
            <p:nvPr/>
          </p:nvPicPr>
          <p:blipFill>
            <a:blip r:embed="rId8" cstate="print">
              <a:duotone>
                <a:schemeClr val="bg2">
                  <a:shade val="45000"/>
                  <a:satMod val="135000"/>
                </a:schemeClr>
                <a:prstClr val="white"/>
              </a:duotone>
            </a:blip>
            <a:srcRect l="14798" t="17427" r="18224" b="18257"/>
            <a:stretch>
              <a:fillRect/>
            </a:stretch>
          </p:blipFill>
          <p:spPr bwMode="auto">
            <a:xfrm>
              <a:off x="1105878" y="0"/>
              <a:ext cx="959648" cy="691960"/>
            </a:xfrm>
            <a:prstGeom prst="rect">
              <a:avLst/>
            </a:prstGeom>
            <a:noFill/>
            <a:ln w="9525">
              <a:noFill/>
              <a:miter lim="800000"/>
              <a:headEnd/>
              <a:tailEnd/>
            </a:ln>
          </p:spPr>
        </p:pic>
        <p:pic>
          <p:nvPicPr>
            <p:cNvPr id="42" name="Imagem 1151"/>
            <p:cNvPicPr>
              <a:picLocks noChangeAspect="1"/>
            </p:cNvPicPr>
            <p:nvPr/>
          </p:nvPicPr>
          <p:blipFill>
            <a:blip r:embed="rId9" cstate="print">
              <a:duotone>
                <a:schemeClr val="bg2">
                  <a:shade val="45000"/>
                  <a:satMod val="135000"/>
                </a:schemeClr>
                <a:prstClr val="white"/>
              </a:duotone>
            </a:blip>
            <a:srcRect l="7339" r="3210"/>
            <a:stretch>
              <a:fillRect/>
            </a:stretch>
          </p:blipFill>
          <p:spPr bwMode="auto">
            <a:xfrm>
              <a:off x="2126267" y="28"/>
              <a:ext cx="681005" cy="694977"/>
            </a:xfrm>
            <a:prstGeom prst="rect">
              <a:avLst/>
            </a:prstGeom>
            <a:noFill/>
            <a:ln w="9525">
              <a:noFill/>
              <a:miter lim="800000"/>
              <a:headEnd/>
              <a:tailEnd/>
            </a:ln>
          </p:spPr>
        </p:pic>
        <p:pic>
          <p:nvPicPr>
            <p:cNvPr id="43" name="Imagem 1146"/>
            <p:cNvPicPr>
              <a:picLocks noChangeAspect="1"/>
            </p:cNvPicPr>
            <p:nvPr/>
          </p:nvPicPr>
          <p:blipFill>
            <a:blip r:embed="rId10" cstate="print">
              <a:duotone>
                <a:schemeClr val="bg2">
                  <a:shade val="45000"/>
                  <a:satMod val="135000"/>
                </a:schemeClr>
                <a:prstClr val="white"/>
              </a:duotone>
            </a:blip>
            <a:srcRect/>
            <a:stretch>
              <a:fillRect/>
            </a:stretch>
          </p:blipFill>
          <p:spPr bwMode="auto">
            <a:xfrm>
              <a:off x="2872093" y="28"/>
              <a:ext cx="691819" cy="694977"/>
            </a:xfrm>
            <a:prstGeom prst="rect">
              <a:avLst/>
            </a:prstGeom>
            <a:noFill/>
            <a:ln w="9525">
              <a:noFill/>
              <a:miter lim="800000"/>
              <a:headEnd/>
              <a:tailEnd/>
            </a:ln>
          </p:spPr>
        </p:pic>
        <p:pic>
          <p:nvPicPr>
            <p:cNvPr id="44" name="Imagem 9"/>
            <p:cNvPicPr>
              <a:picLocks noChangeAspect="1"/>
            </p:cNvPicPr>
            <p:nvPr/>
          </p:nvPicPr>
          <p:blipFill>
            <a:blip r:embed="rId11" cstate="print">
              <a:duotone>
                <a:schemeClr val="bg2">
                  <a:shade val="45000"/>
                  <a:satMod val="135000"/>
                </a:schemeClr>
                <a:prstClr val="white"/>
              </a:duotone>
            </a:blip>
            <a:srcRect l="58644" t="63542" b="8216"/>
            <a:stretch>
              <a:fillRect/>
            </a:stretch>
          </p:blipFill>
          <p:spPr bwMode="auto">
            <a:xfrm>
              <a:off x="3628285" y="2"/>
              <a:ext cx="1604223" cy="697261"/>
            </a:xfrm>
            <a:prstGeom prst="rect">
              <a:avLst/>
            </a:prstGeom>
            <a:noFill/>
            <a:ln w="9525">
              <a:noFill/>
              <a:miter lim="800000"/>
              <a:headEnd/>
              <a:tailEnd/>
            </a:ln>
          </p:spPr>
        </p:pic>
        <p:pic>
          <p:nvPicPr>
            <p:cNvPr id="45" name="Imagem 44"/>
            <p:cNvPicPr>
              <a:picLocks noChangeAspect="1"/>
            </p:cNvPicPr>
            <p:nvPr/>
          </p:nvPicPr>
          <p:blipFill>
            <a:blip r:embed="rId4" cstate="print">
              <a:duotone>
                <a:schemeClr val="bg2">
                  <a:shade val="45000"/>
                  <a:satMod val="135000"/>
                </a:schemeClr>
                <a:prstClr val="white"/>
              </a:duotone>
            </a:blip>
            <a:srcRect b="50073"/>
            <a:stretch>
              <a:fillRect/>
            </a:stretch>
          </p:blipFill>
          <p:spPr bwMode="auto">
            <a:xfrm>
              <a:off x="6564813" y="0"/>
              <a:ext cx="1156838" cy="676340"/>
            </a:xfrm>
            <a:prstGeom prst="rect">
              <a:avLst/>
            </a:prstGeom>
            <a:noFill/>
            <a:ln w="9525">
              <a:noFill/>
              <a:miter lim="800000"/>
              <a:headEnd/>
              <a:tailEnd/>
            </a:ln>
          </p:spPr>
        </p:pic>
        <p:pic>
          <p:nvPicPr>
            <p:cNvPr id="46" name="Imagem 45" descr="C:\Documents and Settings\Igor\Ambiente de trabalho\DSC00554.JPG"/>
            <p:cNvPicPr>
              <a:picLocks noChangeAspect="1"/>
            </p:cNvPicPr>
            <p:nvPr/>
          </p:nvPicPr>
          <p:blipFill>
            <a:blip r:embed="rId12" cstate="print">
              <a:duotone>
                <a:schemeClr val="bg2">
                  <a:shade val="45000"/>
                  <a:satMod val="135000"/>
                </a:schemeClr>
                <a:prstClr val="white"/>
              </a:duotone>
            </a:blip>
            <a:stretch>
              <a:fillRect/>
            </a:stretch>
          </p:blipFill>
          <p:spPr bwMode="auto">
            <a:xfrm>
              <a:off x="5276854" y="0"/>
              <a:ext cx="242067" cy="691619"/>
            </a:xfrm>
            <a:prstGeom prst="rect">
              <a:avLst/>
            </a:prstGeom>
            <a:noFill/>
            <a:ln w="9525">
              <a:noFill/>
              <a:miter lim="800000"/>
              <a:headEnd/>
              <a:tailEnd/>
            </a:ln>
          </p:spPr>
        </p:pic>
        <p:pic>
          <p:nvPicPr>
            <p:cNvPr id="47" name="Picture 17"/>
            <p:cNvPicPr>
              <a:picLocks noChangeAspect="1"/>
            </p:cNvPicPr>
            <p:nvPr/>
          </p:nvPicPr>
          <p:blipFill>
            <a:blip r:embed="rId13" cstate="print">
              <a:duotone>
                <a:schemeClr val="bg2">
                  <a:shade val="45000"/>
                  <a:satMod val="135000"/>
                </a:schemeClr>
                <a:prstClr val="white"/>
              </a:duotone>
            </a:blip>
            <a:srcRect l="46057" t="4385" r="13199" b="51061"/>
            <a:stretch>
              <a:fillRect/>
            </a:stretch>
          </p:blipFill>
          <p:spPr bwMode="auto">
            <a:xfrm>
              <a:off x="5607105" y="0"/>
              <a:ext cx="837103" cy="695933"/>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o Número do Diapositivo 4"/>
          <p:cNvSpPr>
            <a:spLocks noGrp="1"/>
          </p:cNvSpPr>
          <p:nvPr>
            <p:ph type="sldNum" sz="quarter" idx="12"/>
          </p:nvPr>
        </p:nvSpPr>
        <p:spPr/>
        <p:txBody>
          <a:bodyPr/>
          <a:lstStyle/>
          <a:p>
            <a:fld id="{85750671-68AF-40F8-879B-717E4DD521B3}" type="slidenum">
              <a:rPr lang="pt-PT" smtClean="0"/>
              <a:pPr/>
              <a:t>6</a:t>
            </a:fld>
            <a:endParaRPr lang="pt-PT" dirty="0"/>
          </a:p>
        </p:txBody>
      </p:sp>
      <p:sp>
        <p:nvSpPr>
          <p:cNvPr id="19" name="Rectangle 2"/>
          <p:cNvSpPr txBox="1">
            <a:spLocks noChangeArrowheads="1"/>
          </p:cNvSpPr>
          <p:nvPr/>
        </p:nvSpPr>
        <p:spPr>
          <a:xfrm>
            <a:off x="0" y="364194"/>
            <a:ext cx="9144000" cy="931862"/>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pt-PT" b="1" dirty="0" smtClean="0">
                <a:ln w="1905"/>
                <a:solidFill>
                  <a:schemeClr val="accent5">
                    <a:lumMod val="75000"/>
                  </a:schemeClr>
                </a:solidFill>
                <a:effectLst>
                  <a:innerShdw blurRad="69850" dist="43180" dir="5400000">
                    <a:srgbClr val="000000">
                      <a:alpha val="65000"/>
                    </a:srgbClr>
                  </a:innerShdw>
                </a:effectLst>
                <a:latin typeface="Times New Roman" pitchFamily="18" charset="0"/>
              </a:rPr>
              <a:t>Inspecção de cúpulas</a:t>
            </a:r>
            <a:endParaRPr lang="pt-PT" b="1" dirty="0">
              <a:ln w="1905"/>
              <a:solidFill>
                <a:schemeClr val="accent5">
                  <a:lumMod val="75000"/>
                </a:schemeClr>
              </a:solidFill>
              <a:effectLst>
                <a:innerShdw blurRad="69850" dist="43180" dir="5400000">
                  <a:srgbClr val="000000">
                    <a:alpha val="65000"/>
                  </a:srgbClr>
                </a:innerShdw>
              </a:effectLst>
              <a:latin typeface="Times New Roman" pitchFamily="18" charset="0"/>
            </a:endParaRPr>
          </a:p>
        </p:txBody>
      </p:sp>
      <p:sp>
        <p:nvSpPr>
          <p:cNvPr id="20" name="Rectangle 3"/>
          <p:cNvSpPr txBox="1">
            <a:spLocks noChangeArrowheads="1"/>
          </p:cNvSpPr>
          <p:nvPr/>
        </p:nvSpPr>
        <p:spPr>
          <a:xfrm>
            <a:off x="342578" y="1462683"/>
            <a:ext cx="6705600" cy="4425355"/>
          </a:xfrm>
          <a:prstGeom prst="rect">
            <a:avLst/>
          </a:prstGeom>
        </p:spPr>
        <p:txBody>
          <a:bodyPr vert="horz" lIns="91440" tIns="45720" rIns="91440" bIns="45720" rtlCol="0">
            <a:normAutofit/>
          </a:bodyPr>
          <a:lstStyle/>
          <a:p>
            <a:pPr marL="457200" indent="-457200">
              <a:lnSpc>
                <a:spcPct val="105000"/>
              </a:lnSpc>
              <a:spcBef>
                <a:spcPct val="20000"/>
              </a:spcBef>
              <a:buFont typeface="Arial" pitchFamily="34" charset="0"/>
              <a:buChar char="•"/>
              <a:defRPr/>
            </a:pPr>
            <a:r>
              <a:rPr lang="pt-PT" dirty="0" smtClean="0">
                <a:solidFill>
                  <a:prstClr val="black"/>
                </a:solidFill>
                <a:latin typeface="Gill Sans MT" pitchFamily="34" charset="0"/>
              </a:rPr>
              <a:t>Falhas no rebordo superior da cúpula, folha/rebordo fendido</a:t>
            </a:r>
          </a:p>
          <a:p>
            <a:pPr marL="457200" indent="-457200">
              <a:lnSpc>
                <a:spcPct val="105000"/>
              </a:lnSpc>
              <a:spcBef>
                <a:spcPct val="20000"/>
              </a:spcBef>
              <a:buFont typeface="Arial" pitchFamily="34" charset="0"/>
              <a:buChar char="•"/>
              <a:defRPr/>
            </a:pPr>
            <a:endParaRPr lang="pt-PT" sz="1400" dirty="0" smtClean="0">
              <a:solidFill>
                <a:prstClr val="black"/>
              </a:solidFill>
              <a:latin typeface="Gill Sans MT" pitchFamily="34" charset="0"/>
            </a:endParaRPr>
          </a:p>
          <a:p>
            <a:pPr marL="457200" indent="-457200">
              <a:lnSpc>
                <a:spcPct val="105000"/>
              </a:lnSpc>
              <a:spcBef>
                <a:spcPct val="20000"/>
              </a:spcBef>
              <a:buFont typeface="Arial" pitchFamily="34" charset="0"/>
              <a:buChar char="•"/>
              <a:defRPr/>
            </a:pPr>
            <a:endParaRPr lang="pt-PT" sz="1400" dirty="0" smtClean="0">
              <a:solidFill>
                <a:prstClr val="black"/>
              </a:solidFill>
              <a:latin typeface="Gill Sans MT" pitchFamily="34" charset="0"/>
            </a:endParaRPr>
          </a:p>
          <a:p>
            <a:pPr marL="457200" indent="-457200">
              <a:lnSpc>
                <a:spcPct val="105000"/>
              </a:lnSpc>
              <a:spcBef>
                <a:spcPct val="20000"/>
              </a:spcBef>
              <a:buFont typeface="Arial" pitchFamily="34" charset="0"/>
              <a:buChar char="•"/>
              <a:defRPr/>
            </a:pPr>
            <a:endParaRPr lang="pt-PT" sz="2200" dirty="0" smtClean="0">
              <a:solidFill>
                <a:prstClr val="black"/>
              </a:solidFill>
              <a:latin typeface="Gill Sans MT" pitchFamily="34" charset="0"/>
            </a:endParaRPr>
          </a:p>
          <a:p>
            <a:pPr marL="457200" indent="-457200">
              <a:lnSpc>
                <a:spcPct val="105000"/>
              </a:lnSpc>
              <a:spcBef>
                <a:spcPct val="20000"/>
              </a:spcBef>
              <a:buFont typeface="Arial" pitchFamily="34" charset="0"/>
              <a:buChar char="•"/>
              <a:defRPr/>
            </a:pPr>
            <a:endParaRPr lang="pt-PT" sz="2200" dirty="0" smtClean="0">
              <a:solidFill>
                <a:prstClr val="black"/>
              </a:solidFill>
              <a:latin typeface="Gill Sans MT" pitchFamily="34" charset="0"/>
            </a:endParaRPr>
          </a:p>
          <a:p>
            <a:pPr marL="457200" indent="-457200">
              <a:lnSpc>
                <a:spcPct val="105000"/>
              </a:lnSpc>
              <a:spcBef>
                <a:spcPct val="20000"/>
              </a:spcBef>
              <a:buFont typeface="Arial" pitchFamily="34" charset="0"/>
              <a:buChar char="•"/>
              <a:defRPr/>
            </a:pPr>
            <a:endParaRPr lang="pt-PT" sz="2000" dirty="0" smtClean="0">
              <a:solidFill>
                <a:prstClr val="black"/>
              </a:solidFill>
              <a:latin typeface="Gill Sans MT" pitchFamily="34" charset="0"/>
            </a:endParaRPr>
          </a:p>
          <a:p>
            <a:pPr marL="457200" indent="-457200">
              <a:lnSpc>
                <a:spcPct val="105000"/>
              </a:lnSpc>
              <a:spcBef>
                <a:spcPct val="20000"/>
              </a:spcBef>
              <a:defRPr/>
            </a:pPr>
            <a:endParaRPr lang="pt-PT" dirty="0" smtClean="0">
              <a:solidFill>
                <a:prstClr val="black"/>
              </a:solidFill>
              <a:latin typeface="Gill Sans MT" pitchFamily="34" charset="0"/>
            </a:endParaRPr>
          </a:p>
          <a:p>
            <a:pPr marL="457200" indent="-457200">
              <a:lnSpc>
                <a:spcPct val="105000"/>
              </a:lnSpc>
              <a:spcBef>
                <a:spcPct val="20000"/>
              </a:spcBef>
              <a:buFont typeface="Arial" pitchFamily="34" charset="0"/>
              <a:buChar char="•"/>
              <a:defRPr/>
            </a:pPr>
            <a:r>
              <a:rPr lang="pt-PT" dirty="0" smtClean="0">
                <a:solidFill>
                  <a:prstClr val="black"/>
                </a:solidFill>
                <a:latin typeface="Gill Sans MT" pitchFamily="34" charset="0"/>
              </a:rPr>
              <a:t>Falta de borracha na parte interior da cúpula</a:t>
            </a:r>
          </a:p>
          <a:p>
            <a:pPr marL="457200" indent="-457200">
              <a:lnSpc>
                <a:spcPct val="105000"/>
              </a:lnSpc>
              <a:spcBef>
                <a:spcPct val="20000"/>
              </a:spcBef>
              <a:buFont typeface="Arial" pitchFamily="34" charset="0"/>
              <a:buChar char="•"/>
              <a:defRPr/>
            </a:pPr>
            <a:endParaRPr lang="pt-PT" sz="2200" dirty="0" smtClean="0">
              <a:solidFill>
                <a:prstClr val="black"/>
              </a:solidFill>
              <a:latin typeface="Gill Sans MT" pitchFamily="34" charset="0"/>
            </a:endParaRPr>
          </a:p>
          <a:p>
            <a:pPr marL="457200" lvl="0" indent="-457200">
              <a:lnSpc>
                <a:spcPct val="105000"/>
              </a:lnSpc>
              <a:spcBef>
                <a:spcPct val="20000"/>
              </a:spcBef>
              <a:defRPr/>
            </a:pPr>
            <a:endParaRPr lang="pt-PT" sz="2200" dirty="0" smtClean="0">
              <a:solidFill>
                <a:prstClr val="black"/>
              </a:solidFill>
              <a:latin typeface="Gill Sans MT" pitchFamily="34" charset="0"/>
            </a:endParaRPr>
          </a:p>
          <a:p>
            <a:pPr marL="457200" lvl="0" indent="-457200">
              <a:lnSpc>
                <a:spcPct val="105000"/>
              </a:lnSpc>
              <a:spcBef>
                <a:spcPct val="20000"/>
              </a:spcBef>
              <a:defRPr/>
            </a:pPr>
            <a:r>
              <a:rPr lang="pt-PT" sz="2200" dirty="0" smtClean="0">
                <a:solidFill>
                  <a:prstClr val="black"/>
                </a:solidFill>
                <a:latin typeface="Gill Sans MT" pitchFamily="34" charset="0"/>
              </a:rPr>
              <a:t>	</a:t>
            </a:r>
          </a:p>
          <a:p>
            <a:pPr marL="342900" marR="0" lvl="0" indent="-342900" algn="l" defTabSz="914400" rtl="0" eaLnBrk="1" fontAlgn="auto" latinLnBrk="0" hangingPunct="1">
              <a:lnSpc>
                <a:spcPct val="105000"/>
              </a:lnSpc>
              <a:spcBef>
                <a:spcPct val="20000"/>
              </a:spcBef>
              <a:spcAft>
                <a:spcPts val="0"/>
              </a:spcAft>
              <a:buClrTx/>
              <a:buSzTx/>
              <a:buFont typeface="Arial" pitchFamily="34" charset="0"/>
              <a:buChar char="•"/>
              <a:tabLst/>
              <a:defRPr/>
            </a:pPr>
            <a:endParaRPr lang="pt-PT" sz="2200" dirty="0" smtClean="0">
              <a:latin typeface="Gill Sans MT" pitchFamily="34" charset="0"/>
            </a:endParaRPr>
          </a:p>
          <a:p>
            <a:pPr marL="342900" lvl="0" indent="-342900">
              <a:lnSpc>
                <a:spcPct val="105000"/>
              </a:lnSpc>
              <a:spcBef>
                <a:spcPct val="20000"/>
              </a:spcBef>
              <a:defRPr/>
            </a:pPr>
            <a:endParaRPr kumimoji="0" lang="pt-PT" sz="2200" b="0" i="0" u="none" strike="noStrike" kern="1200" cap="none" spc="0" normalizeH="0" baseline="0" noProof="0" dirty="0" smtClean="0">
              <a:ln>
                <a:noFill/>
              </a:ln>
              <a:solidFill>
                <a:schemeClr val="tx1"/>
              </a:solidFill>
              <a:effectLst/>
              <a:uLnTx/>
              <a:uFillTx/>
              <a:latin typeface="Gill Sans MT"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2267744" y="1844824"/>
            <a:ext cx="4523899" cy="197167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2267744" y="4365104"/>
            <a:ext cx="4810125" cy="1905000"/>
          </a:xfrm>
          <a:prstGeom prst="rect">
            <a:avLst/>
          </a:prstGeom>
          <a:noFill/>
          <a:ln w="9525">
            <a:noFill/>
            <a:miter lim="800000"/>
            <a:headEnd/>
            <a:tailEnd/>
          </a:ln>
        </p:spPr>
      </p:pic>
      <p:sp>
        <p:nvSpPr>
          <p:cNvPr id="21" name="Marcador de Posição do Rodapé 36"/>
          <p:cNvSpPr>
            <a:spLocks noGrp="1"/>
          </p:cNvSpPr>
          <p:nvPr>
            <p:ph type="ftr" sz="quarter" idx="11"/>
          </p:nvPr>
        </p:nvSpPr>
        <p:spPr>
          <a:xfrm>
            <a:off x="2339752" y="6356350"/>
            <a:ext cx="4392488" cy="365125"/>
          </a:xfrm>
        </p:spPr>
        <p:txBody>
          <a:bodyPr/>
          <a:lstStyle/>
          <a:p>
            <a:r>
              <a:rPr lang="pt-PT" dirty="0" smtClean="0"/>
              <a:t>Controlo de Qualidade de Embalagens usando Visão Industrial</a:t>
            </a:r>
            <a:endParaRPr lang="pt-PT" dirty="0"/>
          </a:p>
        </p:txBody>
      </p:sp>
      <p:grpSp>
        <p:nvGrpSpPr>
          <p:cNvPr id="22" name="Grupo 21"/>
          <p:cNvGrpSpPr>
            <a:grpSpLocks noChangeAspect="1"/>
          </p:cNvGrpSpPr>
          <p:nvPr/>
        </p:nvGrpSpPr>
        <p:grpSpPr>
          <a:xfrm>
            <a:off x="901548" y="6"/>
            <a:ext cx="7054828" cy="680116"/>
            <a:chOff x="0" y="0"/>
            <a:chExt cx="8535780" cy="822886"/>
          </a:xfrm>
        </p:grpSpPr>
        <p:pic>
          <p:nvPicPr>
            <p:cNvPr id="36" name="Imagem 24"/>
            <p:cNvPicPr>
              <a:picLocks noChangeAspect="1"/>
            </p:cNvPicPr>
            <p:nvPr/>
          </p:nvPicPr>
          <p:blipFill>
            <a:blip r:embed="rId5" cstate="print">
              <a:duotone>
                <a:schemeClr val="bg2">
                  <a:shade val="45000"/>
                  <a:satMod val="135000"/>
                </a:schemeClr>
                <a:prstClr val="white"/>
              </a:duotone>
            </a:blip>
            <a:srcRect l="2161" r="53477"/>
            <a:stretch>
              <a:fillRect/>
            </a:stretch>
          </p:blipFill>
          <p:spPr bwMode="auto">
            <a:xfrm>
              <a:off x="7884373" y="2"/>
              <a:ext cx="651407" cy="822884"/>
            </a:xfrm>
            <a:prstGeom prst="rect">
              <a:avLst/>
            </a:prstGeom>
            <a:noFill/>
            <a:ln w="9525">
              <a:noFill/>
              <a:miter lim="800000"/>
              <a:headEnd/>
              <a:tailEnd/>
            </a:ln>
          </p:spPr>
        </p:pic>
        <p:pic>
          <p:nvPicPr>
            <p:cNvPr id="37" name="Imagem 36" descr="C:\Users\Utilizador\Desktop\Nova pasta\DSC00305.JPG"/>
            <p:cNvPicPr>
              <a:picLocks noChangeAspect="1"/>
            </p:cNvPicPr>
            <p:nvPr/>
          </p:nvPicPr>
          <p:blipFill>
            <a:blip r:embed="rId6" cstate="print">
              <a:duotone>
                <a:schemeClr val="bg2">
                  <a:shade val="45000"/>
                  <a:satMod val="135000"/>
                </a:schemeClr>
                <a:prstClr val="white"/>
              </a:duotone>
            </a:blip>
            <a:srcRect/>
            <a:stretch>
              <a:fillRect/>
            </a:stretch>
          </p:blipFill>
          <p:spPr bwMode="auto">
            <a:xfrm>
              <a:off x="0" y="0"/>
              <a:ext cx="1041959" cy="700514"/>
            </a:xfrm>
            <a:prstGeom prst="rect">
              <a:avLst/>
            </a:prstGeom>
            <a:noFill/>
            <a:ln w="9525">
              <a:noFill/>
              <a:miter lim="800000"/>
              <a:headEnd/>
              <a:tailEnd/>
            </a:ln>
          </p:spPr>
        </p:pic>
        <p:pic>
          <p:nvPicPr>
            <p:cNvPr id="38" name="Imagem 513" descr="G:\i\DSC00141.JPG"/>
            <p:cNvPicPr>
              <a:picLocks noChangeAspect="1"/>
            </p:cNvPicPr>
            <p:nvPr/>
          </p:nvPicPr>
          <p:blipFill>
            <a:blip r:embed="rId7" cstate="print">
              <a:duotone>
                <a:schemeClr val="bg2">
                  <a:shade val="45000"/>
                  <a:satMod val="135000"/>
                </a:schemeClr>
                <a:prstClr val="white"/>
              </a:duotone>
            </a:blip>
            <a:srcRect l="14798" t="17427" r="18224" b="18257"/>
            <a:stretch>
              <a:fillRect/>
            </a:stretch>
          </p:blipFill>
          <p:spPr bwMode="auto">
            <a:xfrm>
              <a:off x="1105878" y="0"/>
              <a:ext cx="959648" cy="691960"/>
            </a:xfrm>
            <a:prstGeom prst="rect">
              <a:avLst/>
            </a:prstGeom>
            <a:noFill/>
            <a:ln w="9525">
              <a:noFill/>
              <a:miter lim="800000"/>
              <a:headEnd/>
              <a:tailEnd/>
            </a:ln>
          </p:spPr>
        </p:pic>
        <p:pic>
          <p:nvPicPr>
            <p:cNvPr id="39" name="Imagem 1151"/>
            <p:cNvPicPr>
              <a:picLocks noChangeAspect="1"/>
            </p:cNvPicPr>
            <p:nvPr/>
          </p:nvPicPr>
          <p:blipFill>
            <a:blip r:embed="rId8" cstate="print">
              <a:duotone>
                <a:schemeClr val="bg2">
                  <a:shade val="45000"/>
                  <a:satMod val="135000"/>
                </a:schemeClr>
                <a:prstClr val="white"/>
              </a:duotone>
            </a:blip>
            <a:srcRect l="7339" r="3210"/>
            <a:stretch>
              <a:fillRect/>
            </a:stretch>
          </p:blipFill>
          <p:spPr bwMode="auto">
            <a:xfrm>
              <a:off x="2126267" y="28"/>
              <a:ext cx="681005" cy="694977"/>
            </a:xfrm>
            <a:prstGeom prst="rect">
              <a:avLst/>
            </a:prstGeom>
            <a:noFill/>
            <a:ln w="9525">
              <a:noFill/>
              <a:miter lim="800000"/>
              <a:headEnd/>
              <a:tailEnd/>
            </a:ln>
          </p:spPr>
        </p:pic>
        <p:pic>
          <p:nvPicPr>
            <p:cNvPr id="40" name="Imagem 1146"/>
            <p:cNvPicPr>
              <a:picLocks noChangeAspect="1"/>
            </p:cNvPicPr>
            <p:nvPr/>
          </p:nvPicPr>
          <p:blipFill>
            <a:blip r:embed="rId9" cstate="print">
              <a:duotone>
                <a:schemeClr val="bg2">
                  <a:shade val="45000"/>
                  <a:satMod val="135000"/>
                </a:schemeClr>
                <a:prstClr val="white"/>
              </a:duotone>
            </a:blip>
            <a:srcRect/>
            <a:stretch>
              <a:fillRect/>
            </a:stretch>
          </p:blipFill>
          <p:spPr bwMode="auto">
            <a:xfrm>
              <a:off x="2872093" y="28"/>
              <a:ext cx="691819" cy="694977"/>
            </a:xfrm>
            <a:prstGeom prst="rect">
              <a:avLst/>
            </a:prstGeom>
            <a:noFill/>
            <a:ln w="9525">
              <a:noFill/>
              <a:miter lim="800000"/>
              <a:headEnd/>
              <a:tailEnd/>
            </a:ln>
          </p:spPr>
        </p:pic>
        <p:pic>
          <p:nvPicPr>
            <p:cNvPr id="41" name="Imagem 9"/>
            <p:cNvPicPr>
              <a:picLocks noChangeAspect="1"/>
            </p:cNvPicPr>
            <p:nvPr/>
          </p:nvPicPr>
          <p:blipFill>
            <a:blip r:embed="rId10" cstate="print">
              <a:duotone>
                <a:schemeClr val="bg2">
                  <a:shade val="45000"/>
                  <a:satMod val="135000"/>
                </a:schemeClr>
                <a:prstClr val="white"/>
              </a:duotone>
            </a:blip>
            <a:srcRect l="58644" t="63542" b="8216"/>
            <a:stretch>
              <a:fillRect/>
            </a:stretch>
          </p:blipFill>
          <p:spPr bwMode="auto">
            <a:xfrm>
              <a:off x="3628285" y="2"/>
              <a:ext cx="1604223" cy="697261"/>
            </a:xfrm>
            <a:prstGeom prst="rect">
              <a:avLst/>
            </a:prstGeom>
            <a:noFill/>
            <a:ln w="9525">
              <a:noFill/>
              <a:miter lim="800000"/>
              <a:headEnd/>
              <a:tailEnd/>
            </a:ln>
          </p:spPr>
        </p:pic>
        <p:pic>
          <p:nvPicPr>
            <p:cNvPr id="42" name="Imagem 41"/>
            <p:cNvPicPr>
              <a:picLocks noChangeAspect="1"/>
            </p:cNvPicPr>
            <p:nvPr/>
          </p:nvPicPr>
          <p:blipFill>
            <a:blip r:embed="rId11" cstate="print">
              <a:duotone>
                <a:schemeClr val="bg2">
                  <a:shade val="45000"/>
                  <a:satMod val="135000"/>
                </a:schemeClr>
                <a:prstClr val="white"/>
              </a:duotone>
            </a:blip>
            <a:srcRect b="50073"/>
            <a:stretch>
              <a:fillRect/>
            </a:stretch>
          </p:blipFill>
          <p:spPr bwMode="auto">
            <a:xfrm>
              <a:off x="6564813" y="0"/>
              <a:ext cx="1156838" cy="676340"/>
            </a:xfrm>
            <a:prstGeom prst="rect">
              <a:avLst/>
            </a:prstGeom>
            <a:noFill/>
            <a:ln w="9525">
              <a:noFill/>
              <a:miter lim="800000"/>
              <a:headEnd/>
              <a:tailEnd/>
            </a:ln>
          </p:spPr>
        </p:pic>
        <p:pic>
          <p:nvPicPr>
            <p:cNvPr id="43" name="Imagem 42" descr="C:\Documents and Settings\Igor\Ambiente de trabalho\DSC00554.JPG"/>
            <p:cNvPicPr>
              <a:picLocks noChangeAspect="1"/>
            </p:cNvPicPr>
            <p:nvPr/>
          </p:nvPicPr>
          <p:blipFill>
            <a:blip r:embed="rId12" cstate="print">
              <a:duotone>
                <a:schemeClr val="bg2">
                  <a:shade val="45000"/>
                  <a:satMod val="135000"/>
                </a:schemeClr>
                <a:prstClr val="white"/>
              </a:duotone>
            </a:blip>
            <a:stretch>
              <a:fillRect/>
            </a:stretch>
          </p:blipFill>
          <p:spPr bwMode="auto">
            <a:xfrm>
              <a:off x="5276854" y="0"/>
              <a:ext cx="242067" cy="691619"/>
            </a:xfrm>
            <a:prstGeom prst="rect">
              <a:avLst/>
            </a:prstGeom>
            <a:noFill/>
            <a:ln w="9525">
              <a:noFill/>
              <a:miter lim="800000"/>
              <a:headEnd/>
              <a:tailEnd/>
            </a:ln>
          </p:spPr>
        </p:pic>
        <p:pic>
          <p:nvPicPr>
            <p:cNvPr id="44" name="Picture 17"/>
            <p:cNvPicPr>
              <a:picLocks noChangeAspect="1"/>
            </p:cNvPicPr>
            <p:nvPr/>
          </p:nvPicPr>
          <p:blipFill>
            <a:blip r:embed="rId13" cstate="print">
              <a:duotone>
                <a:schemeClr val="bg2">
                  <a:shade val="45000"/>
                  <a:satMod val="135000"/>
                </a:schemeClr>
                <a:prstClr val="white"/>
              </a:duotone>
            </a:blip>
            <a:srcRect l="46057" t="4385" r="13199" b="51061"/>
            <a:stretch>
              <a:fillRect/>
            </a:stretch>
          </p:blipFill>
          <p:spPr bwMode="auto">
            <a:xfrm>
              <a:off x="5607105" y="0"/>
              <a:ext cx="837103" cy="695933"/>
            </a:xfrm>
            <a:prstGeom prst="rect">
              <a:avLst/>
            </a:prstGeom>
            <a:noFill/>
            <a:ln w="9525">
              <a:noFill/>
              <a:miter lim="800000"/>
              <a:headEnd/>
              <a:tailEnd/>
            </a:ln>
          </p:spPr>
        </p:pic>
      </p:grpSp>
      <p:sp>
        <p:nvSpPr>
          <p:cNvPr id="46" name="Rectangle 3"/>
          <p:cNvSpPr txBox="1">
            <a:spLocks noChangeArrowheads="1"/>
          </p:cNvSpPr>
          <p:nvPr/>
        </p:nvSpPr>
        <p:spPr>
          <a:xfrm>
            <a:off x="0" y="1091877"/>
            <a:ext cx="9144000" cy="680939"/>
          </a:xfrm>
          <a:prstGeom prst="rect">
            <a:avLst/>
          </a:prstGeom>
        </p:spPr>
        <p:txBody>
          <a:bodyPr vert="horz" lIns="91440" tIns="45720" rIns="91440" bIns="45720" rtlCol="0">
            <a:noAutofit/>
          </a:bodyPr>
          <a:lstStyle/>
          <a:p>
            <a:pPr marL="457200" lvl="0" indent="-457200" algn="ctr">
              <a:lnSpc>
                <a:spcPct val="105000"/>
              </a:lnSpc>
              <a:spcBef>
                <a:spcPct val="20000"/>
              </a:spcBef>
              <a:defRPr/>
            </a:pPr>
            <a:r>
              <a:rPr lang="pt-PT" sz="2200" b="1" dirty="0" smtClean="0">
                <a:solidFill>
                  <a:srgbClr val="CD6209"/>
                </a:solidFill>
                <a:latin typeface="Gill Sans MT" pitchFamily="34" charset="0"/>
              </a:rPr>
              <a:t>Não conformidades a analisar</a:t>
            </a:r>
          </a:p>
          <a:p>
            <a:pPr marL="457200" indent="-457200">
              <a:lnSpc>
                <a:spcPct val="105000"/>
              </a:lnSpc>
              <a:spcBef>
                <a:spcPct val="20000"/>
              </a:spcBef>
              <a:defRPr/>
            </a:pPr>
            <a:endParaRPr lang="pt-PT" sz="2000" dirty="0" smtClean="0">
              <a:solidFill>
                <a:prstClr val="black"/>
              </a:solidFill>
              <a:latin typeface="Gill Sans MT" pitchFamily="34" charset="0"/>
            </a:endParaRPr>
          </a:p>
          <a:p>
            <a:pPr marL="457200" indent="-457200">
              <a:lnSpc>
                <a:spcPct val="105000"/>
              </a:lnSpc>
              <a:spcBef>
                <a:spcPct val="20000"/>
              </a:spcBef>
              <a:buFont typeface="Arial" pitchFamily="34" charset="0"/>
              <a:buChar char="•"/>
              <a:defRPr/>
            </a:pPr>
            <a:endParaRPr lang="pt-PT" sz="2000" dirty="0" smtClean="0">
              <a:solidFill>
                <a:prstClr val="black"/>
              </a:solidFill>
              <a:latin typeface="Gill Sans MT" pitchFamily="34" charset="0"/>
            </a:endParaRPr>
          </a:p>
          <a:p>
            <a:pPr marL="457200" lvl="0" indent="-457200">
              <a:lnSpc>
                <a:spcPct val="105000"/>
              </a:lnSpc>
              <a:spcBef>
                <a:spcPct val="20000"/>
              </a:spcBef>
              <a:defRPr/>
            </a:pPr>
            <a:endParaRPr lang="pt-PT" sz="2000" dirty="0" smtClean="0">
              <a:solidFill>
                <a:prstClr val="black"/>
              </a:solidFill>
              <a:latin typeface="Gill Sans MT" pitchFamily="34" charset="0"/>
            </a:endParaRPr>
          </a:p>
          <a:p>
            <a:pPr marL="457200" lvl="0" indent="-457200">
              <a:lnSpc>
                <a:spcPct val="105000"/>
              </a:lnSpc>
              <a:spcBef>
                <a:spcPct val="20000"/>
              </a:spcBef>
              <a:defRPr/>
            </a:pPr>
            <a:r>
              <a:rPr lang="pt-PT" sz="2000" dirty="0" smtClean="0">
                <a:solidFill>
                  <a:prstClr val="black"/>
                </a:solidFill>
                <a:latin typeface="Gill Sans MT" pitchFamily="34" charset="0"/>
              </a:rPr>
              <a:t>	</a:t>
            </a:r>
          </a:p>
          <a:p>
            <a:pPr marL="342900" marR="0" lvl="0" indent="-342900" algn="l" defTabSz="914400" rtl="0" eaLnBrk="1" fontAlgn="auto" latinLnBrk="0" hangingPunct="1">
              <a:lnSpc>
                <a:spcPct val="105000"/>
              </a:lnSpc>
              <a:spcBef>
                <a:spcPct val="20000"/>
              </a:spcBef>
              <a:spcAft>
                <a:spcPts val="0"/>
              </a:spcAft>
              <a:buClrTx/>
              <a:buSzTx/>
              <a:buFont typeface="Arial" pitchFamily="34" charset="0"/>
              <a:buChar char="•"/>
              <a:tabLst/>
              <a:defRPr/>
            </a:pPr>
            <a:endParaRPr lang="pt-PT" sz="2000" dirty="0" smtClean="0">
              <a:latin typeface="Gill Sans MT" pitchFamily="34" charset="0"/>
            </a:endParaRPr>
          </a:p>
          <a:p>
            <a:pPr marL="342900" lvl="0" indent="-342900">
              <a:lnSpc>
                <a:spcPct val="105000"/>
              </a:lnSpc>
              <a:spcBef>
                <a:spcPct val="20000"/>
              </a:spcBef>
              <a:defRPr/>
            </a:pPr>
            <a:endParaRPr kumimoji="0" lang="pt-PT" sz="2000" b="0" i="0" u="none" strike="noStrike" kern="1200" cap="none" spc="0" normalizeH="0" baseline="0" noProof="0" dirty="0" smtClean="0">
              <a:ln>
                <a:noFill/>
              </a:ln>
              <a:solidFill>
                <a:schemeClr val="tx1"/>
              </a:solidFill>
              <a:effectLst/>
              <a:uLnTx/>
              <a:uFillTx/>
              <a:latin typeface="Gill Sans MT"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o Número do Diapositivo 4"/>
          <p:cNvSpPr>
            <a:spLocks noGrp="1"/>
          </p:cNvSpPr>
          <p:nvPr>
            <p:ph type="sldNum" sz="quarter" idx="12"/>
          </p:nvPr>
        </p:nvSpPr>
        <p:spPr/>
        <p:txBody>
          <a:bodyPr/>
          <a:lstStyle/>
          <a:p>
            <a:fld id="{85750671-68AF-40F8-879B-717E4DD521B3}" type="slidenum">
              <a:rPr lang="pt-PT" smtClean="0"/>
              <a:pPr/>
              <a:t>7</a:t>
            </a:fld>
            <a:endParaRPr lang="pt-PT" dirty="0"/>
          </a:p>
        </p:txBody>
      </p:sp>
      <p:sp>
        <p:nvSpPr>
          <p:cNvPr id="20" name="Rectangle 3"/>
          <p:cNvSpPr txBox="1">
            <a:spLocks noChangeArrowheads="1"/>
          </p:cNvSpPr>
          <p:nvPr/>
        </p:nvSpPr>
        <p:spPr>
          <a:xfrm>
            <a:off x="0" y="1089844"/>
            <a:ext cx="9144000" cy="2664295"/>
          </a:xfrm>
          <a:prstGeom prst="rect">
            <a:avLst/>
          </a:prstGeom>
        </p:spPr>
        <p:txBody>
          <a:bodyPr vert="horz" lIns="91440" tIns="45720" rIns="91440" bIns="45720" rtlCol="0">
            <a:noAutofit/>
          </a:bodyPr>
          <a:lstStyle/>
          <a:p>
            <a:pPr marL="457200" indent="-457200" algn="ctr">
              <a:lnSpc>
                <a:spcPct val="105000"/>
              </a:lnSpc>
              <a:spcBef>
                <a:spcPct val="20000"/>
              </a:spcBef>
              <a:defRPr/>
            </a:pPr>
            <a:r>
              <a:rPr lang="pt-PT" sz="2200" b="1" dirty="0" smtClean="0">
                <a:solidFill>
                  <a:srgbClr val="CD6209"/>
                </a:solidFill>
                <a:latin typeface="Gill Sans MT" pitchFamily="34" charset="0"/>
              </a:rPr>
              <a:t>Material utilizado</a:t>
            </a:r>
          </a:p>
          <a:p>
            <a:pPr marL="457200" indent="-457200" algn="ctr">
              <a:lnSpc>
                <a:spcPct val="105000"/>
              </a:lnSpc>
              <a:spcBef>
                <a:spcPct val="20000"/>
              </a:spcBef>
              <a:defRPr/>
            </a:pPr>
            <a:endParaRPr lang="pt-PT" sz="400" b="1" dirty="0" smtClean="0">
              <a:solidFill>
                <a:srgbClr val="CD6209"/>
              </a:solidFill>
              <a:latin typeface="Gill Sans MT" pitchFamily="34" charset="0"/>
            </a:endParaRPr>
          </a:p>
          <a:p>
            <a:pPr marL="914400" lvl="1" indent="-457200">
              <a:spcBef>
                <a:spcPct val="20000"/>
              </a:spcBef>
              <a:buFont typeface="Arial" pitchFamily="34" charset="0"/>
              <a:buChar char="•"/>
              <a:defRPr/>
            </a:pPr>
            <a:r>
              <a:rPr lang="pt-PT" dirty="0" smtClean="0">
                <a:solidFill>
                  <a:prstClr val="black"/>
                </a:solidFill>
                <a:latin typeface="Gill Sans MT" pitchFamily="34" charset="0"/>
              </a:rPr>
              <a:t>Unidade de processamento VA41</a:t>
            </a:r>
          </a:p>
          <a:p>
            <a:pPr marL="914400" lvl="1" indent="-457200">
              <a:lnSpc>
                <a:spcPct val="150000"/>
              </a:lnSpc>
              <a:spcBef>
                <a:spcPct val="20000"/>
              </a:spcBef>
              <a:buFont typeface="Arial" pitchFamily="34" charset="0"/>
              <a:buChar char="•"/>
              <a:defRPr/>
            </a:pPr>
            <a:r>
              <a:rPr lang="pt-PT" dirty="0" smtClean="0">
                <a:solidFill>
                  <a:prstClr val="black"/>
                </a:solidFill>
                <a:latin typeface="Gill Sans MT" pitchFamily="34" charset="0"/>
              </a:rPr>
              <a:t>Câmara JAY CVA1 </a:t>
            </a:r>
          </a:p>
          <a:p>
            <a:pPr marL="914400" lvl="1" indent="-457200">
              <a:lnSpc>
                <a:spcPct val="150000"/>
              </a:lnSpc>
              <a:spcBef>
                <a:spcPct val="20000"/>
              </a:spcBef>
              <a:buFont typeface="Arial" pitchFamily="34" charset="0"/>
              <a:buChar char="•"/>
              <a:defRPr/>
            </a:pPr>
            <a:r>
              <a:rPr lang="pt-PT" dirty="0" smtClean="0">
                <a:solidFill>
                  <a:prstClr val="black"/>
                </a:solidFill>
                <a:latin typeface="Gill Sans MT" pitchFamily="34" charset="0"/>
              </a:rPr>
              <a:t>Óptica de 25 mm</a:t>
            </a:r>
          </a:p>
          <a:p>
            <a:pPr marL="914400" lvl="1" indent="-457200">
              <a:lnSpc>
                <a:spcPct val="150000"/>
              </a:lnSpc>
              <a:spcBef>
                <a:spcPct val="20000"/>
              </a:spcBef>
              <a:buFont typeface="Arial" pitchFamily="34" charset="0"/>
              <a:buChar char="•"/>
              <a:defRPr/>
            </a:pPr>
            <a:r>
              <a:rPr lang="pt-PT" dirty="0" smtClean="0">
                <a:solidFill>
                  <a:prstClr val="black"/>
                </a:solidFill>
                <a:latin typeface="Gill Sans MT" pitchFamily="34" charset="0"/>
              </a:rPr>
              <a:t>Sistema de iluminação difusa</a:t>
            </a:r>
          </a:p>
          <a:p>
            <a:pPr marL="457200" indent="-457200">
              <a:lnSpc>
                <a:spcPct val="105000"/>
              </a:lnSpc>
              <a:spcBef>
                <a:spcPct val="20000"/>
              </a:spcBef>
              <a:defRPr/>
            </a:pPr>
            <a:endParaRPr lang="pt-PT" sz="1900" dirty="0" smtClean="0">
              <a:solidFill>
                <a:prstClr val="black"/>
              </a:solidFill>
              <a:latin typeface="Gill Sans MT" pitchFamily="34" charset="0"/>
            </a:endParaRPr>
          </a:p>
          <a:p>
            <a:pPr marL="457200" indent="-457200">
              <a:lnSpc>
                <a:spcPct val="105000"/>
              </a:lnSpc>
              <a:spcBef>
                <a:spcPct val="20000"/>
              </a:spcBef>
              <a:buFont typeface="Arial" pitchFamily="34" charset="0"/>
              <a:buChar char="•"/>
              <a:defRPr/>
            </a:pPr>
            <a:endParaRPr lang="pt-PT" sz="2200" dirty="0" smtClean="0">
              <a:solidFill>
                <a:prstClr val="black"/>
              </a:solidFill>
              <a:latin typeface="Gill Sans MT" pitchFamily="34" charset="0"/>
            </a:endParaRPr>
          </a:p>
          <a:p>
            <a:pPr marL="457200" lvl="0" indent="-457200">
              <a:lnSpc>
                <a:spcPct val="105000"/>
              </a:lnSpc>
              <a:spcBef>
                <a:spcPct val="20000"/>
              </a:spcBef>
              <a:defRPr/>
            </a:pPr>
            <a:endParaRPr lang="pt-PT" sz="2200" dirty="0" smtClean="0">
              <a:solidFill>
                <a:prstClr val="black"/>
              </a:solidFill>
              <a:latin typeface="Gill Sans MT" pitchFamily="34" charset="0"/>
            </a:endParaRPr>
          </a:p>
          <a:p>
            <a:pPr marL="457200" lvl="0" indent="-457200">
              <a:lnSpc>
                <a:spcPct val="105000"/>
              </a:lnSpc>
              <a:spcBef>
                <a:spcPct val="20000"/>
              </a:spcBef>
              <a:defRPr/>
            </a:pPr>
            <a:r>
              <a:rPr lang="pt-PT" sz="2200" dirty="0" smtClean="0">
                <a:solidFill>
                  <a:prstClr val="black"/>
                </a:solidFill>
                <a:latin typeface="Gill Sans MT" pitchFamily="34" charset="0"/>
              </a:rPr>
              <a:t>	</a:t>
            </a:r>
          </a:p>
          <a:p>
            <a:pPr marL="342900" lvl="0" indent="-342900">
              <a:lnSpc>
                <a:spcPct val="105000"/>
              </a:lnSpc>
              <a:spcBef>
                <a:spcPct val="20000"/>
              </a:spcBef>
              <a:defRPr/>
            </a:pPr>
            <a:endParaRPr kumimoji="0" lang="pt-PT" sz="2200" b="0" i="0" u="none" strike="noStrike" kern="1200" cap="none" spc="0" normalizeH="0" baseline="0" noProof="0" dirty="0" smtClean="0">
              <a:ln>
                <a:noFill/>
              </a:ln>
              <a:solidFill>
                <a:schemeClr val="tx1"/>
              </a:solidFill>
              <a:effectLst/>
              <a:uLnTx/>
              <a:uFillTx/>
              <a:latin typeface="Gill Sans MT" pitchFamily="34" charset="0"/>
            </a:endParaRPr>
          </a:p>
        </p:txBody>
      </p:sp>
      <p:pic>
        <p:nvPicPr>
          <p:cNvPr id="21" name="Imagem 20" descr="G:\i\DSC00141.JPG"/>
          <p:cNvPicPr>
            <a:picLocks noChangeAspect="1"/>
          </p:cNvPicPr>
          <p:nvPr/>
        </p:nvPicPr>
        <p:blipFill>
          <a:blip r:embed="rId3" cstate="print"/>
          <a:srcRect l="14798" t="17427" r="18224" b="18257"/>
          <a:stretch>
            <a:fillRect/>
          </a:stretch>
        </p:blipFill>
        <p:spPr bwMode="auto">
          <a:xfrm>
            <a:off x="3707904" y="3492036"/>
            <a:ext cx="3807928" cy="2787730"/>
          </a:xfrm>
          <a:prstGeom prst="rect">
            <a:avLst/>
          </a:prstGeom>
          <a:ln>
            <a:noFill/>
          </a:ln>
          <a:effectLst>
            <a:outerShdw blurRad="292100" dist="139700" dir="2700000" algn="tl" rotWithShape="0">
              <a:srgbClr val="333333">
                <a:alpha val="65000"/>
              </a:srgbClr>
            </a:outerShdw>
          </a:effectLst>
        </p:spPr>
      </p:pic>
      <p:sp>
        <p:nvSpPr>
          <p:cNvPr id="36" name="Marcador de Posição do Rodapé 36"/>
          <p:cNvSpPr>
            <a:spLocks noGrp="1"/>
          </p:cNvSpPr>
          <p:nvPr>
            <p:ph type="ftr" sz="quarter" idx="11"/>
          </p:nvPr>
        </p:nvSpPr>
        <p:spPr>
          <a:xfrm>
            <a:off x="2339752" y="6356350"/>
            <a:ext cx="4392488" cy="365125"/>
          </a:xfrm>
        </p:spPr>
        <p:txBody>
          <a:bodyPr/>
          <a:lstStyle/>
          <a:p>
            <a:r>
              <a:rPr lang="pt-PT" dirty="0" smtClean="0"/>
              <a:t>Controlo de Qualidade de Embalagens usando Visão Industrial</a:t>
            </a:r>
            <a:endParaRPr lang="pt-PT" dirty="0"/>
          </a:p>
        </p:txBody>
      </p:sp>
      <p:grpSp>
        <p:nvGrpSpPr>
          <p:cNvPr id="37" name="Grupo 36"/>
          <p:cNvGrpSpPr>
            <a:grpSpLocks noChangeAspect="1"/>
          </p:cNvGrpSpPr>
          <p:nvPr/>
        </p:nvGrpSpPr>
        <p:grpSpPr>
          <a:xfrm>
            <a:off x="901548" y="6"/>
            <a:ext cx="7054828" cy="680116"/>
            <a:chOff x="0" y="0"/>
            <a:chExt cx="8535780" cy="822886"/>
          </a:xfrm>
        </p:grpSpPr>
        <p:pic>
          <p:nvPicPr>
            <p:cNvPr id="38" name="Imagem 24"/>
            <p:cNvPicPr>
              <a:picLocks noChangeAspect="1"/>
            </p:cNvPicPr>
            <p:nvPr/>
          </p:nvPicPr>
          <p:blipFill>
            <a:blip r:embed="rId4" cstate="print">
              <a:duotone>
                <a:schemeClr val="bg2">
                  <a:shade val="45000"/>
                  <a:satMod val="135000"/>
                </a:schemeClr>
                <a:prstClr val="white"/>
              </a:duotone>
            </a:blip>
            <a:srcRect l="2161" r="53477"/>
            <a:stretch>
              <a:fillRect/>
            </a:stretch>
          </p:blipFill>
          <p:spPr bwMode="auto">
            <a:xfrm>
              <a:off x="7884373" y="2"/>
              <a:ext cx="651407" cy="822884"/>
            </a:xfrm>
            <a:prstGeom prst="rect">
              <a:avLst/>
            </a:prstGeom>
            <a:noFill/>
            <a:ln w="9525">
              <a:noFill/>
              <a:miter lim="800000"/>
              <a:headEnd/>
              <a:tailEnd/>
            </a:ln>
          </p:spPr>
        </p:pic>
        <p:pic>
          <p:nvPicPr>
            <p:cNvPr id="39" name="Imagem 38" descr="C:\Users\Utilizador\Desktop\Nova pasta\DSC00305.JPG"/>
            <p:cNvPicPr>
              <a:picLocks noChangeAspect="1"/>
            </p:cNvPicPr>
            <p:nvPr/>
          </p:nvPicPr>
          <p:blipFill>
            <a:blip r:embed="rId5" cstate="print">
              <a:duotone>
                <a:schemeClr val="bg2">
                  <a:shade val="45000"/>
                  <a:satMod val="135000"/>
                </a:schemeClr>
                <a:prstClr val="white"/>
              </a:duotone>
            </a:blip>
            <a:srcRect/>
            <a:stretch>
              <a:fillRect/>
            </a:stretch>
          </p:blipFill>
          <p:spPr bwMode="auto">
            <a:xfrm>
              <a:off x="0" y="0"/>
              <a:ext cx="1041959" cy="700514"/>
            </a:xfrm>
            <a:prstGeom prst="rect">
              <a:avLst/>
            </a:prstGeom>
            <a:noFill/>
            <a:ln w="9525">
              <a:noFill/>
              <a:miter lim="800000"/>
              <a:headEnd/>
              <a:tailEnd/>
            </a:ln>
          </p:spPr>
        </p:pic>
        <p:pic>
          <p:nvPicPr>
            <p:cNvPr id="40" name="Imagem 513" descr="G:\i\DSC00141.JPG"/>
            <p:cNvPicPr>
              <a:picLocks noChangeAspect="1"/>
            </p:cNvPicPr>
            <p:nvPr/>
          </p:nvPicPr>
          <p:blipFill>
            <a:blip r:embed="rId6" cstate="print">
              <a:duotone>
                <a:schemeClr val="bg2">
                  <a:shade val="45000"/>
                  <a:satMod val="135000"/>
                </a:schemeClr>
                <a:prstClr val="white"/>
              </a:duotone>
            </a:blip>
            <a:srcRect l="14798" t="17427" r="18224" b="18257"/>
            <a:stretch>
              <a:fillRect/>
            </a:stretch>
          </p:blipFill>
          <p:spPr bwMode="auto">
            <a:xfrm>
              <a:off x="1105878" y="0"/>
              <a:ext cx="959648" cy="691960"/>
            </a:xfrm>
            <a:prstGeom prst="rect">
              <a:avLst/>
            </a:prstGeom>
            <a:noFill/>
            <a:ln w="9525">
              <a:noFill/>
              <a:miter lim="800000"/>
              <a:headEnd/>
              <a:tailEnd/>
            </a:ln>
          </p:spPr>
        </p:pic>
        <p:pic>
          <p:nvPicPr>
            <p:cNvPr id="41" name="Imagem 1151"/>
            <p:cNvPicPr>
              <a:picLocks noChangeAspect="1"/>
            </p:cNvPicPr>
            <p:nvPr/>
          </p:nvPicPr>
          <p:blipFill>
            <a:blip r:embed="rId7" cstate="print">
              <a:duotone>
                <a:schemeClr val="bg2">
                  <a:shade val="45000"/>
                  <a:satMod val="135000"/>
                </a:schemeClr>
                <a:prstClr val="white"/>
              </a:duotone>
            </a:blip>
            <a:srcRect l="7339" r="3210"/>
            <a:stretch>
              <a:fillRect/>
            </a:stretch>
          </p:blipFill>
          <p:spPr bwMode="auto">
            <a:xfrm>
              <a:off x="2126267" y="28"/>
              <a:ext cx="681005" cy="694977"/>
            </a:xfrm>
            <a:prstGeom prst="rect">
              <a:avLst/>
            </a:prstGeom>
            <a:noFill/>
            <a:ln w="9525">
              <a:noFill/>
              <a:miter lim="800000"/>
              <a:headEnd/>
              <a:tailEnd/>
            </a:ln>
          </p:spPr>
        </p:pic>
        <p:pic>
          <p:nvPicPr>
            <p:cNvPr id="42" name="Imagem 1146"/>
            <p:cNvPicPr>
              <a:picLocks noChangeAspect="1"/>
            </p:cNvPicPr>
            <p:nvPr/>
          </p:nvPicPr>
          <p:blipFill>
            <a:blip r:embed="rId8" cstate="print">
              <a:duotone>
                <a:schemeClr val="bg2">
                  <a:shade val="45000"/>
                  <a:satMod val="135000"/>
                </a:schemeClr>
                <a:prstClr val="white"/>
              </a:duotone>
            </a:blip>
            <a:srcRect/>
            <a:stretch>
              <a:fillRect/>
            </a:stretch>
          </p:blipFill>
          <p:spPr bwMode="auto">
            <a:xfrm>
              <a:off x="2872093" y="28"/>
              <a:ext cx="691819" cy="694977"/>
            </a:xfrm>
            <a:prstGeom prst="rect">
              <a:avLst/>
            </a:prstGeom>
            <a:noFill/>
            <a:ln w="9525">
              <a:noFill/>
              <a:miter lim="800000"/>
              <a:headEnd/>
              <a:tailEnd/>
            </a:ln>
          </p:spPr>
        </p:pic>
        <p:pic>
          <p:nvPicPr>
            <p:cNvPr id="43" name="Imagem 9"/>
            <p:cNvPicPr>
              <a:picLocks noChangeAspect="1"/>
            </p:cNvPicPr>
            <p:nvPr/>
          </p:nvPicPr>
          <p:blipFill>
            <a:blip r:embed="rId9" cstate="print">
              <a:duotone>
                <a:schemeClr val="bg2">
                  <a:shade val="45000"/>
                  <a:satMod val="135000"/>
                </a:schemeClr>
                <a:prstClr val="white"/>
              </a:duotone>
            </a:blip>
            <a:srcRect l="58644" t="63542" b="8216"/>
            <a:stretch>
              <a:fillRect/>
            </a:stretch>
          </p:blipFill>
          <p:spPr bwMode="auto">
            <a:xfrm>
              <a:off x="3628285" y="2"/>
              <a:ext cx="1604223" cy="697261"/>
            </a:xfrm>
            <a:prstGeom prst="rect">
              <a:avLst/>
            </a:prstGeom>
            <a:noFill/>
            <a:ln w="9525">
              <a:noFill/>
              <a:miter lim="800000"/>
              <a:headEnd/>
              <a:tailEnd/>
            </a:ln>
          </p:spPr>
        </p:pic>
        <p:pic>
          <p:nvPicPr>
            <p:cNvPr id="44" name="Imagem 43"/>
            <p:cNvPicPr>
              <a:picLocks noChangeAspect="1"/>
            </p:cNvPicPr>
            <p:nvPr/>
          </p:nvPicPr>
          <p:blipFill>
            <a:blip r:embed="rId10" cstate="print">
              <a:duotone>
                <a:schemeClr val="bg2">
                  <a:shade val="45000"/>
                  <a:satMod val="135000"/>
                </a:schemeClr>
                <a:prstClr val="white"/>
              </a:duotone>
            </a:blip>
            <a:srcRect b="50073"/>
            <a:stretch>
              <a:fillRect/>
            </a:stretch>
          </p:blipFill>
          <p:spPr bwMode="auto">
            <a:xfrm>
              <a:off x="6564813" y="0"/>
              <a:ext cx="1156838" cy="676340"/>
            </a:xfrm>
            <a:prstGeom prst="rect">
              <a:avLst/>
            </a:prstGeom>
            <a:noFill/>
            <a:ln w="9525">
              <a:noFill/>
              <a:miter lim="800000"/>
              <a:headEnd/>
              <a:tailEnd/>
            </a:ln>
          </p:spPr>
        </p:pic>
        <p:pic>
          <p:nvPicPr>
            <p:cNvPr id="45" name="Imagem 44" descr="C:\Documents and Settings\Igor\Ambiente de trabalho\DSC00554.JPG"/>
            <p:cNvPicPr>
              <a:picLocks noChangeAspect="1"/>
            </p:cNvPicPr>
            <p:nvPr/>
          </p:nvPicPr>
          <p:blipFill>
            <a:blip r:embed="rId11" cstate="print">
              <a:duotone>
                <a:schemeClr val="bg2">
                  <a:shade val="45000"/>
                  <a:satMod val="135000"/>
                </a:schemeClr>
                <a:prstClr val="white"/>
              </a:duotone>
            </a:blip>
            <a:stretch>
              <a:fillRect/>
            </a:stretch>
          </p:blipFill>
          <p:spPr bwMode="auto">
            <a:xfrm>
              <a:off x="5276854" y="0"/>
              <a:ext cx="242067" cy="691619"/>
            </a:xfrm>
            <a:prstGeom prst="rect">
              <a:avLst/>
            </a:prstGeom>
            <a:noFill/>
            <a:ln w="9525">
              <a:noFill/>
              <a:miter lim="800000"/>
              <a:headEnd/>
              <a:tailEnd/>
            </a:ln>
          </p:spPr>
        </p:pic>
        <p:pic>
          <p:nvPicPr>
            <p:cNvPr id="46" name="Picture 17"/>
            <p:cNvPicPr>
              <a:picLocks noChangeAspect="1"/>
            </p:cNvPicPr>
            <p:nvPr/>
          </p:nvPicPr>
          <p:blipFill>
            <a:blip r:embed="rId12" cstate="print">
              <a:duotone>
                <a:schemeClr val="bg2">
                  <a:shade val="45000"/>
                  <a:satMod val="135000"/>
                </a:schemeClr>
                <a:prstClr val="white"/>
              </a:duotone>
            </a:blip>
            <a:srcRect l="46057" t="4385" r="13199" b="51061"/>
            <a:stretch>
              <a:fillRect/>
            </a:stretch>
          </p:blipFill>
          <p:spPr bwMode="auto">
            <a:xfrm>
              <a:off x="5607105" y="0"/>
              <a:ext cx="837103" cy="695933"/>
            </a:xfrm>
            <a:prstGeom prst="rect">
              <a:avLst/>
            </a:prstGeom>
            <a:noFill/>
            <a:ln w="9525">
              <a:noFill/>
              <a:miter lim="800000"/>
              <a:headEnd/>
              <a:tailEnd/>
            </a:ln>
          </p:spPr>
        </p:pic>
      </p:grpSp>
      <p:sp>
        <p:nvSpPr>
          <p:cNvPr id="17" name="Rectangle 2"/>
          <p:cNvSpPr txBox="1">
            <a:spLocks noChangeArrowheads="1"/>
          </p:cNvSpPr>
          <p:nvPr/>
        </p:nvSpPr>
        <p:spPr>
          <a:xfrm>
            <a:off x="0" y="364194"/>
            <a:ext cx="9144000" cy="931862"/>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pt-PT" b="1" dirty="0" smtClean="0">
                <a:ln w="1905"/>
                <a:solidFill>
                  <a:schemeClr val="accent5">
                    <a:lumMod val="75000"/>
                  </a:schemeClr>
                </a:solidFill>
                <a:effectLst>
                  <a:innerShdw blurRad="69850" dist="43180" dir="5400000">
                    <a:srgbClr val="000000">
                      <a:alpha val="65000"/>
                    </a:srgbClr>
                  </a:innerShdw>
                </a:effectLst>
                <a:latin typeface="Times New Roman" pitchFamily="18" charset="0"/>
              </a:rPr>
              <a:t>Inspecção de cúpulas</a:t>
            </a:r>
            <a:endParaRPr lang="pt-PT" b="1" dirty="0">
              <a:ln w="1905"/>
              <a:solidFill>
                <a:schemeClr val="accent5">
                  <a:lumMod val="75000"/>
                </a:schemeClr>
              </a:solidFill>
              <a:effectLst>
                <a:innerShdw blurRad="69850" dist="43180" dir="5400000">
                  <a:srgbClr val="000000">
                    <a:alpha val="65000"/>
                  </a:srgbClr>
                </a:innerShdw>
              </a:effectLst>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a:xfrm>
            <a:off x="0" y="1089844"/>
            <a:ext cx="9144000" cy="2448273"/>
          </a:xfrm>
          <a:prstGeom prst="rect">
            <a:avLst/>
          </a:prstGeom>
        </p:spPr>
        <p:txBody>
          <a:bodyPr vert="horz" lIns="91440" tIns="45720" rIns="91440" bIns="45720" rtlCol="0">
            <a:noAutofit/>
          </a:bodyPr>
          <a:lstStyle/>
          <a:p>
            <a:pPr marL="457200" indent="-457200" algn="ctr">
              <a:lnSpc>
                <a:spcPct val="105000"/>
              </a:lnSpc>
              <a:spcBef>
                <a:spcPct val="20000"/>
              </a:spcBef>
              <a:defRPr/>
            </a:pPr>
            <a:r>
              <a:rPr lang="pt-PT" sz="2200" b="1" dirty="0" smtClean="0">
                <a:solidFill>
                  <a:srgbClr val="CD6209"/>
                </a:solidFill>
                <a:latin typeface="Gill Sans MT" pitchFamily="34" charset="0"/>
              </a:rPr>
              <a:t>Falta de borracha na parte interior da cúpula</a:t>
            </a:r>
            <a:endParaRPr lang="pt-PT" sz="1600" b="1" dirty="0" smtClean="0">
              <a:solidFill>
                <a:prstClr val="black"/>
              </a:solidFill>
              <a:latin typeface="Gill Sans MT" pitchFamily="34" charset="0"/>
            </a:endParaRPr>
          </a:p>
          <a:p>
            <a:pPr marL="1371600" lvl="2" indent="-457200">
              <a:lnSpc>
                <a:spcPct val="105000"/>
              </a:lnSpc>
              <a:spcBef>
                <a:spcPct val="20000"/>
              </a:spcBef>
              <a:buFont typeface="Gill Sans MT" pitchFamily="34" charset="0"/>
              <a:buChar char="–"/>
              <a:defRPr/>
            </a:pPr>
            <a:r>
              <a:rPr lang="pt-PT" sz="1600" dirty="0" smtClean="0">
                <a:solidFill>
                  <a:prstClr val="black"/>
                </a:solidFill>
                <a:latin typeface="Gill Sans MT" pitchFamily="34" charset="0"/>
              </a:rPr>
              <a:t>Binarização</a:t>
            </a:r>
          </a:p>
          <a:p>
            <a:pPr marL="1371600" lvl="2" indent="-457200">
              <a:lnSpc>
                <a:spcPct val="105000"/>
              </a:lnSpc>
              <a:spcBef>
                <a:spcPct val="20000"/>
              </a:spcBef>
              <a:buFont typeface="Gill Sans MT" pitchFamily="34" charset="0"/>
              <a:buChar char="–"/>
              <a:defRPr/>
            </a:pPr>
            <a:r>
              <a:rPr lang="pt-PT" sz="1600" dirty="0" smtClean="0">
                <a:solidFill>
                  <a:prstClr val="black"/>
                </a:solidFill>
                <a:latin typeface="Gill Sans MT" pitchFamily="34" charset="0"/>
              </a:rPr>
              <a:t>Análise por conectividade de regiões</a:t>
            </a:r>
          </a:p>
          <a:p>
            <a:pPr marL="1371600" lvl="2" indent="-457200">
              <a:lnSpc>
                <a:spcPct val="105000"/>
              </a:lnSpc>
              <a:spcBef>
                <a:spcPct val="20000"/>
              </a:spcBef>
              <a:buFont typeface="Gill Sans MT" pitchFamily="34" charset="0"/>
              <a:buChar char="–"/>
              <a:defRPr/>
            </a:pPr>
            <a:r>
              <a:rPr lang="pt-PT" sz="1600" dirty="0" smtClean="0">
                <a:solidFill>
                  <a:prstClr val="black"/>
                </a:solidFill>
                <a:latin typeface="Gill Sans MT" pitchFamily="34" charset="0"/>
              </a:rPr>
              <a:t>Analise da área da(s) regiões</a:t>
            </a:r>
          </a:p>
          <a:p>
            <a:pPr marL="457200" indent="-457200">
              <a:lnSpc>
                <a:spcPct val="105000"/>
              </a:lnSpc>
              <a:spcBef>
                <a:spcPct val="20000"/>
              </a:spcBef>
              <a:defRPr/>
            </a:pPr>
            <a:endParaRPr lang="pt-PT" sz="1900" dirty="0" smtClean="0">
              <a:solidFill>
                <a:prstClr val="black"/>
              </a:solidFill>
              <a:latin typeface="Gill Sans MT" pitchFamily="34" charset="0"/>
            </a:endParaRPr>
          </a:p>
          <a:p>
            <a:pPr marL="457200" indent="-457200">
              <a:lnSpc>
                <a:spcPct val="105000"/>
              </a:lnSpc>
              <a:spcBef>
                <a:spcPct val="20000"/>
              </a:spcBef>
              <a:buFont typeface="Arial" pitchFamily="34" charset="0"/>
              <a:buChar char="•"/>
              <a:defRPr/>
            </a:pPr>
            <a:endParaRPr lang="pt-PT" sz="2200" dirty="0" smtClean="0">
              <a:solidFill>
                <a:prstClr val="black"/>
              </a:solidFill>
              <a:latin typeface="Gill Sans MT" pitchFamily="34" charset="0"/>
            </a:endParaRPr>
          </a:p>
          <a:p>
            <a:pPr marL="457200" lvl="0" indent="-457200">
              <a:lnSpc>
                <a:spcPct val="105000"/>
              </a:lnSpc>
              <a:spcBef>
                <a:spcPct val="20000"/>
              </a:spcBef>
              <a:defRPr/>
            </a:pPr>
            <a:endParaRPr lang="pt-PT" sz="2200" dirty="0" smtClean="0">
              <a:solidFill>
                <a:prstClr val="black"/>
              </a:solidFill>
              <a:latin typeface="Gill Sans MT" pitchFamily="34" charset="0"/>
            </a:endParaRPr>
          </a:p>
          <a:p>
            <a:pPr marL="457200" lvl="0" indent="-457200">
              <a:lnSpc>
                <a:spcPct val="105000"/>
              </a:lnSpc>
              <a:spcBef>
                <a:spcPct val="20000"/>
              </a:spcBef>
              <a:defRPr/>
            </a:pPr>
            <a:r>
              <a:rPr lang="pt-PT" sz="2200" dirty="0" smtClean="0">
                <a:solidFill>
                  <a:prstClr val="black"/>
                </a:solidFill>
                <a:latin typeface="Gill Sans MT" pitchFamily="34" charset="0"/>
              </a:rPr>
              <a:t>	</a:t>
            </a:r>
          </a:p>
          <a:p>
            <a:pPr marL="342900" marR="0" lvl="0" indent="-342900" algn="l" defTabSz="914400" rtl="0" eaLnBrk="1" fontAlgn="auto" latinLnBrk="0" hangingPunct="1">
              <a:lnSpc>
                <a:spcPct val="105000"/>
              </a:lnSpc>
              <a:spcBef>
                <a:spcPct val="20000"/>
              </a:spcBef>
              <a:spcAft>
                <a:spcPts val="0"/>
              </a:spcAft>
              <a:buClrTx/>
              <a:buSzTx/>
              <a:buFont typeface="Arial" pitchFamily="34" charset="0"/>
              <a:buChar char="•"/>
              <a:tabLst/>
              <a:defRPr/>
            </a:pPr>
            <a:endParaRPr lang="pt-PT" sz="2200" dirty="0" smtClean="0">
              <a:latin typeface="Gill Sans MT" pitchFamily="34" charset="0"/>
            </a:endParaRPr>
          </a:p>
          <a:p>
            <a:pPr marL="342900" lvl="0" indent="-342900">
              <a:lnSpc>
                <a:spcPct val="105000"/>
              </a:lnSpc>
              <a:spcBef>
                <a:spcPct val="20000"/>
              </a:spcBef>
              <a:defRPr/>
            </a:pPr>
            <a:endParaRPr kumimoji="0" lang="pt-PT" sz="2200" b="0" i="0" u="none" strike="noStrike" kern="1200" cap="none" spc="0" normalizeH="0" baseline="0" noProof="0" dirty="0" smtClean="0">
              <a:ln>
                <a:noFill/>
              </a:ln>
              <a:solidFill>
                <a:schemeClr val="tx1"/>
              </a:solidFill>
              <a:effectLst/>
              <a:uLnTx/>
              <a:uFillTx/>
              <a:latin typeface="Gill Sans MT" pitchFamily="34" charset="0"/>
            </a:endParaRPr>
          </a:p>
        </p:txBody>
      </p:sp>
      <p:cxnSp>
        <p:nvCxnSpPr>
          <p:cNvPr id="35" name="Conexão recta unidireccional 34"/>
          <p:cNvCxnSpPr/>
          <p:nvPr/>
        </p:nvCxnSpPr>
        <p:spPr>
          <a:xfrm rot="5400000" flipH="1" flipV="1">
            <a:off x="6303370" y="4616338"/>
            <a:ext cx="216024"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34" name="Conexão recta unidireccional 33"/>
          <p:cNvCxnSpPr/>
          <p:nvPr/>
        </p:nvCxnSpPr>
        <p:spPr>
          <a:xfrm rot="5400000" flipH="1" flipV="1">
            <a:off x="4392774" y="4616338"/>
            <a:ext cx="216024"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33" name="Conexão recta unidireccional 32"/>
          <p:cNvCxnSpPr/>
          <p:nvPr/>
        </p:nvCxnSpPr>
        <p:spPr>
          <a:xfrm rot="5400000" flipH="1" flipV="1">
            <a:off x="2520566" y="4616338"/>
            <a:ext cx="216024"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5" name="Marcador de Posição do Número do Diapositivo 4"/>
          <p:cNvSpPr>
            <a:spLocks noGrp="1"/>
          </p:cNvSpPr>
          <p:nvPr>
            <p:ph type="sldNum" sz="quarter" idx="12"/>
          </p:nvPr>
        </p:nvSpPr>
        <p:spPr/>
        <p:txBody>
          <a:bodyPr/>
          <a:lstStyle/>
          <a:p>
            <a:fld id="{85750671-68AF-40F8-879B-717E4DD521B3}" type="slidenum">
              <a:rPr lang="pt-PT" smtClean="0"/>
              <a:pPr/>
              <a:t>8</a:t>
            </a:fld>
            <a:endParaRPr lang="pt-PT" dirty="0"/>
          </a:p>
        </p:txBody>
      </p:sp>
      <p:pic>
        <p:nvPicPr>
          <p:cNvPr id="21" name="Imagem 20"/>
          <p:cNvPicPr>
            <a:picLocks noChangeAspect="1"/>
          </p:cNvPicPr>
          <p:nvPr/>
        </p:nvPicPr>
        <p:blipFill>
          <a:blip r:embed="rId3" cstate="print"/>
          <a:srcRect l="8295" r="2304"/>
          <a:stretch>
            <a:fillRect/>
          </a:stretch>
        </p:blipFill>
        <p:spPr bwMode="auto">
          <a:xfrm>
            <a:off x="1691680" y="2708920"/>
            <a:ext cx="1773206" cy="1810599"/>
          </a:xfrm>
          <a:prstGeom prst="rect">
            <a:avLst/>
          </a:prstGeom>
          <a:noFill/>
          <a:ln w="9525">
            <a:noFill/>
            <a:miter lim="800000"/>
            <a:headEnd/>
            <a:tailEnd/>
          </a:ln>
        </p:spPr>
      </p:pic>
      <p:pic>
        <p:nvPicPr>
          <p:cNvPr id="22" name="Imagem 21"/>
          <p:cNvPicPr>
            <a:picLocks noChangeAspect="1"/>
          </p:cNvPicPr>
          <p:nvPr/>
        </p:nvPicPr>
        <p:blipFill>
          <a:blip r:embed="rId4" cstate="print"/>
          <a:srcRect l="7339" r="3210"/>
          <a:stretch>
            <a:fillRect/>
          </a:stretch>
        </p:blipFill>
        <p:spPr bwMode="auto">
          <a:xfrm>
            <a:off x="3577336" y="2708920"/>
            <a:ext cx="1774198" cy="1810599"/>
          </a:xfrm>
          <a:prstGeom prst="rect">
            <a:avLst/>
          </a:prstGeom>
          <a:noFill/>
          <a:ln w="9525">
            <a:noFill/>
            <a:miter lim="800000"/>
            <a:headEnd/>
            <a:tailEnd/>
          </a:ln>
        </p:spPr>
      </p:pic>
      <p:pic>
        <p:nvPicPr>
          <p:cNvPr id="23" name="Imagem 22"/>
          <p:cNvPicPr>
            <a:picLocks noChangeAspect="1"/>
          </p:cNvPicPr>
          <p:nvPr/>
        </p:nvPicPr>
        <p:blipFill>
          <a:blip r:embed="rId5" cstate="print"/>
          <a:srcRect r="1977"/>
          <a:stretch>
            <a:fillRect/>
          </a:stretch>
        </p:blipFill>
        <p:spPr bwMode="auto">
          <a:xfrm>
            <a:off x="5508104" y="2708920"/>
            <a:ext cx="1766736" cy="1810599"/>
          </a:xfrm>
          <a:prstGeom prst="rect">
            <a:avLst/>
          </a:prstGeom>
          <a:noFill/>
          <a:ln w="9525">
            <a:noFill/>
            <a:miter lim="800000"/>
            <a:headEnd/>
            <a:tailEnd/>
          </a:ln>
        </p:spPr>
      </p:pic>
      <p:pic>
        <p:nvPicPr>
          <p:cNvPr id="1027" name="Picture 3" descr="C:\Users\Utilizador\Desktop\Dissertaçao_vf\estudo\imagens teste\5.bmp"/>
          <p:cNvPicPr>
            <a:picLocks noChangeAspect="1" noChangeArrowheads="1"/>
          </p:cNvPicPr>
          <p:nvPr/>
        </p:nvPicPr>
        <p:blipFill>
          <a:blip r:embed="rId6" cstate="print"/>
          <a:srcRect l="27886" t="10101" r="12880" b="11150"/>
          <a:stretch>
            <a:fillRect/>
          </a:stretch>
        </p:blipFill>
        <p:spPr bwMode="auto">
          <a:xfrm>
            <a:off x="3577098" y="4653136"/>
            <a:ext cx="1786990" cy="1788047"/>
          </a:xfrm>
          <a:prstGeom prst="rect">
            <a:avLst/>
          </a:prstGeom>
          <a:noFill/>
        </p:spPr>
      </p:pic>
      <p:pic>
        <p:nvPicPr>
          <p:cNvPr id="1028" name="Picture 4" descr="C:\Users\Utilizador\Desktop\Dissertaçao_vf\estudo\imagens teste\6.bmp"/>
          <p:cNvPicPr>
            <a:picLocks noChangeAspect="1" noChangeArrowheads="1"/>
          </p:cNvPicPr>
          <p:nvPr/>
        </p:nvPicPr>
        <p:blipFill>
          <a:blip r:embed="rId7" cstate="print"/>
          <a:srcRect l="30256" t="12201" r="10656" b="9051"/>
          <a:stretch>
            <a:fillRect/>
          </a:stretch>
        </p:blipFill>
        <p:spPr bwMode="auto">
          <a:xfrm>
            <a:off x="5505546" y="4653136"/>
            <a:ext cx="1782586" cy="1788024"/>
          </a:xfrm>
          <a:prstGeom prst="rect">
            <a:avLst/>
          </a:prstGeom>
          <a:noFill/>
        </p:spPr>
      </p:pic>
      <p:pic>
        <p:nvPicPr>
          <p:cNvPr id="1029" name="Picture 5" descr="C:\Users\Utilizador\Desktop\Dissertaçao_vf\estudo\imagens teste\8.bmp"/>
          <p:cNvPicPr>
            <a:picLocks noChangeAspect="1" noChangeArrowheads="1"/>
          </p:cNvPicPr>
          <p:nvPr/>
        </p:nvPicPr>
        <p:blipFill>
          <a:blip r:embed="rId8" cstate="print"/>
          <a:srcRect l="31045" r="10511" b="21650"/>
          <a:stretch>
            <a:fillRect/>
          </a:stretch>
        </p:blipFill>
        <p:spPr bwMode="auto">
          <a:xfrm>
            <a:off x="1691680" y="4653136"/>
            <a:ext cx="1772438" cy="1785208"/>
          </a:xfrm>
          <a:prstGeom prst="rect">
            <a:avLst/>
          </a:prstGeom>
          <a:noFill/>
        </p:spPr>
      </p:pic>
      <p:sp>
        <p:nvSpPr>
          <p:cNvPr id="38" name="Marcador de Posição do Rodapé 36"/>
          <p:cNvSpPr>
            <a:spLocks noGrp="1"/>
          </p:cNvSpPr>
          <p:nvPr>
            <p:ph type="ftr" sz="quarter" idx="11"/>
          </p:nvPr>
        </p:nvSpPr>
        <p:spPr>
          <a:xfrm>
            <a:off x="2339752" y="6356350"/>
            <a:ext cx="4392488" cy="365125"/>
          </a:xfrm>
        </p:spPr>
        <p:txBody>
          <a:bodyPr/>
          <a:lstStyle/>
          <a:p>
            <a:r>
              <a:rPr lang="pt-PT" dirty="0" smtClean="0"/>
              <a:t>Controlo de Qualidade de Embalagens usando Visão Industrial</a:t>
            </a:r>
            <a:endParaRPr lang="pt-PT" dirty="0"/>
          </a:p>
        </p:txBody>
      </p:sp>
      <p:grpSp>
        <p:nvGrpSpPr>
          <p:cNvPr id="39" name="Grupo 38"/>
          <p:cNvGrpSpPr>
            <a:grpSpLocks noChangeAspect="1"/>
          </p:cNvGrpSpPr>
          <p:nvPr/>
        </p:nvGrpSpPr>
        <p:grpSpPr>
          <a:xfrm>
            <a:off x="901548" y="6"/>
            <a:ext cx="7054828" cy="680116"/>
            <a:chOff x="0" y="0"/>
            <a:chExt cx="8535780" cy="822886"/>
          </a:xfrm>
        </p:grpSpPr>
        <p:pic>
          <p:nvPicPr>
            <p:cNvPr id="40" name="Imagem 24"/>
            <p:cNvPicPr>
              <a:picLocks noChangeAspect="1"/>
            </p:cNvPicPr>
            <p:nvPr/>
          </p:nvPicPr>
          <p:blipFill>
            <a:blip r:embed="rId9" cstate="print">
              <a:duotone>
                <a:schemeClr val="bg2">
                  <a:shade val="45000"/>
                  <a:satMod val="135000"/>
                </a:schemeClr>
                <a:prstClr val="white"/>
              </a:duotone>
            </a:blip>
            <a:srcRect l="2161" r="53477"/>
            <a:stretch>
              <a:fillRect/>
            </a:stretch>
          </p:blipFill>
          <p:spPr bwMode="auto">
            <a:xfrm>
              <a:off x="7884373" y="2"/>
              <a:ext cx="651407" cy="822884"/>
            </a:xfrm>
            <a:prstGeom prst="rect">
              <a:avLst/>
            </a:prstGeom>
            <a:noFill/>
            <a:ln w="9525">
              <a:noFill/>
              <a:miter lim="800000"/>
              <a:headEnd/>
              <a:tailEnd/>
            </a:ln>
          </p:spPr>
        </p:pic>
        <p:pic>
          <p:nvPicPr>
            <p:cNvPr id="41" name="Imagem 40" descr="C:\Users\Utilizador\Desktop\Nova pasta\DSC00305.JPG"/>
            <p:cNvPicPr>
              <a:picLocks noChangeAspect="1"/>
            </p:cNvPicPr>
            <p:nvPr/>
          </p:nvPicPr>
          <p:blipFill>
            <a:blip r:embed="rId10" cstate="print">
              <a:duotone>
                <a:schemeClr val="bg2">
                  <a:shade val="45000"/>
                  <a:satMod val="135000"/>
                </a:schemeClr>
                <a:prstClr val="white"/>
              </a:duotone>
            </a:blip>
            <a:srcRect/>
            <a:stretch>
              <a:fillRect/>
            </a:stretch>
          </p:blipFill>
          <p:spPr bwMode="auto">
            <a:xfrm>
              <a:off x="0" y="0"/>
              <a:ext cx="1041959" cy="700514"/>
            </a:xfrm>
            <a:prstGeom prst="rect">
              <a:avLst/>
            </a:prstGeom>
            <a:noFill/>
            <a:ln w="9525">
              <a:noFill/>
              <a:miter lim="800000"/>
              <a:headEnd/>
              <a:tailEnd/>
            </a:ln>
          </p:spPr>
        </p:pic>
        <p:pic>
          <p:nvPicPr>
            <p:cNvPr id="42" name="Imagem 513" descr="G:\i\DSC00141.JPG"/>
            <p:cNvPicPr>
              <a:picLocks noChangeAspect="1"/>
            </p:cNvPicPr>
            <p:nvPr/>
          </p:nvPicPr>
          <p:blipFill>
            <a:blip r:embed="rId11" cstate="print">
              <a:duotone>
                <a:schemeClr val="bg2">
                  <a:shade val="45000"/>
                  <a:satMod val="135000"/>
                </a:schemeClr>
                <a:prstClr val="white"/>
              </a:duotone>
            </a:blip>
            <a:srcRect l="14798" t="17427" r="18224" b="18257"/>
            <a:stretch>
              <a:fillRect/>
            </a:stretch>
          </p:blipFill>
          <p:spPr bwMode="auto">
            <a:xfrm>
              <a:off x="1105878" y="0"/>
              <a:ext cx="959648" cy="691960"/>
            </a:xfrm>
            <a:prstGeom prst="rect">
              <a:avLst/>
            </a:prstGeom>
            <a:noFill/>
            <a:ln w="9525">
              <a:noFill/>
              <a:miter lim="800000"/>
              <a:headEnd/>
              <a:tailEnd/>
            </a:ln>
          </p:spPr>
        </p:pic>
        <p:pic>
          <p:nvPicPr>
            <p:cNvPr id="43" name="Imagem 1151"/>
            <p:cNvPicPr>
              <a:picLocks noChangeAspect="1"/>
            </p:cNvPicPr>
            <p:nvPr/>
          </p:nvPicPr>
          <p:blipFill>
            <a:blip r:embed="rId4" cstate="print">
              <a:duotone>
                <a:schemeClr val="bg2">
                  <a:shade val="45000"/>
                  <a:satMod val="135000"/>
                </a:schemeClr>
                <a:prstClr val="white"/>
              </a:duotone>
            </a:blip>
            <a:srcRect l="7339" r="3210"/>
            <a:stretch>
              <a:fillRect/>
            </a:stretch>
          </p:blipFill>
          <p:spPr bwMode="auto">
            <a:xfrm>
              <a:off x="2126267" y="28"/>
              <a:ext cx="681005" cy="694977"/>
            </a:xfrm>
            <a:prstGeom prst="rect">
              <a:avLst/>
            </a:prstGeom>
            <a:noFill/>
            <a:ln w="9525">
              <a:noFill/>
              <a:miter lim="800000"/>
              <a:headEnd/>
              <a:tailEnd/>
            </a:ln>
          </p:spPr>
        </p:pic>
        <p:pic>
          <p:nvPicPr>
            <p:cNvPr id="44" name="Imagem 1146"/>
            <p:cNvPicPr>
              <a:picLocks noChangeAspect="1"/>
            </p:cNvPicPr>
            <p:nvPr/>
          </p:nvPicPr>
          <p:blipFill>
            <a:blip r:embed="rId5" cstate="print">
              <a:duotone>
                <a:schemeClr val="bg2">
                  <a:shade val="45000"/>
                  <a:satMod val="135000"/>
                </a:schemeClr>
                <a:prstClr val="white"/>
              </a:duotone>
            </a:blip>
            <a:srcRect/>
            <a:stretch>
              <a:fillRect/>
            </a:stretch>
          </p:blipFill>
          <p:spPr bwMode="auto">
            <a:xfrm>
              <a:off x="2872093" y="28"/>
              <a:ext cx="691819" cy="694977"/>
            </a:xfrm>
            <a:prstGeom prst="rect">
              <a:avLst/>
            </a:prstGeom>
            <a:noFill/>
            <a:ln w="9525">
              <a:noFill/>
              <a:miter lim="800000"/>
              <a:headEnd/>
              <a:tailEnd/>
            </a:ln>
          </p:spPr>
        </p:pic>
        <p:pic>
          <p:nvPicPr>
            <p:cNvPr id="45" name="Imagem 9"/>
            <p:cNvPicPr>
              <a:picLocks noChangeAspect="1"/>
            </p:cNvPicPr>
            <p:nvPr/>
          </p:nvPicPr>
          <p:blipFill>
            <a:blip r:embed="rId12" cstate="print">
              <a:duotone>
                <a:schemeClr val="bg2">
                  <a:shade val="45000"/>
                  <a:satMod val="135000"/>
                </a:schemeClr>
                <a:prstClr val="white"/>
              </a:duotone>
            </a:blip>
            <a:srcRect l="58644" t="63542" b="8216"/>
            <a:stretch>
              <a:fillRect/>
            </a:stretch>
          </p:blipFill>
          <p:spPr bwMode="auto">
            <a:xfrm>
              <a:off x="3628285" y="2"/>
              <a:ext cx="1604223" cy="697261"/>
            </a:xfrm>
            <a:prstGeom prst="rect">
              <a:avLst/>
            </a:prstGeom>
            <a:noFill/>
            <a:ln w="9525">
              <a:noFill/>
              <a:miter lim="800000"/>
              <a:headEnd/>
              <a:tailEnd/>
            </a:ln>
          </p:spPr>
        </p:pic>
        <p:pic>
          <p:nvPicPr>
            <p:cNvPr id="46" name="Imagem 45"/>
            <p:cNvPicPr>
              <a:picLocks noChangeAspect="1"/>
            </p:cNvPicPr>
            <p:nvPr/>
          </p:nvPicPr>
          <p:blipFill>
            <a:blip r:embed="rId13" cstate="print">
              <a:duotone>
                <a:schemeClr val="bg2">
                  <a:shade val="45000"/>
                  <a:satMod val="135000"/>
                </a:schemeClr>
                <a:prstClr val="white"/>
              </a:duotone>
            </a:blip>
            <a:srcRect b="50073"/>
            <a:stretch>
              <a:fillRect/>
            </a:stretch>
          </p:blipFill>
          <p:spPr bwMode="auto">
            <a:xfrm>
              <a:off x="6564813" y="0"/>
              <a:ext cx="1156838" cy="676340"/>
            </a:xfrm>
            <a:prstGeom prst="rect">
              <a:avLst/>
            </a:prstGeom>
            <a:noFill/>
            <a:ln w="9525">
              <a:noFill/>
              <a:miter lim="800000"/>
              <a:headEnd/>
              <a:tailEnd/>
            </a:ln>
          </p:spPr>
        </p:pic>
        <p:pic>
          <p:nvPicPr>
            <p:cNvPr id="47" name="Imagem 46" descr="C:\Documents and Settings\Igor\Ambiente de trabalho\DSC00554.JPG"/>
            <p:cNvPicPr>
              <a:picLocks noChangeAspect="1"/>
            </p:cNvPicPr>
            <p:nvPr/>
          </p:nvPicPr>
          <p:blipFill>
            <a:blip r:embed="rId14" cstate="print">
              <a:duotone>
                <a:schemeClr val="bg2">
                  <a:shade val="45000"/>
                  <a:satMod val="135000"/>
                </a:schemeClr>
                <a:prstClr val="white"/>
              </a:duotone>
            </a:blip>
            <a:stretch>
              <a:fillRect/>
            </a:stretch>
          </p:blipFill>
          <p:spPr bwMode="auto">
            <a:xfrm>
              <a:off x="5276854" y="0"/>
              <a:ext cx="242067" cy="691619"/>
            </a:xfrm>
            <a:prstGeom prst="rect">
              <a:avLst/>
            </a:prstGeom>
            <a:noFill/>
            <a:ln w="9525">
              <a:noFill/>
              <a:miter lim="800000"/>
              <a:headEnd/>
              <a:tailEnd/>
            </a:ln>
          </p:spPr>
        </p:pic>
        <p:pic>
          <p:nvPicPr>
            <p:cNvPr id="48" name="Picture 17"/>
            <p:cNvPicPr>
              <a:picLocks noChangeAspect="1"/>
            </p:cNvPicPr>
            <p:nvPr/>
          </p:nvPicPr>
          <p:blipFill>
            <a:blip r:embed="rId15" cstate="print">
              <a:duotone>
                <a:schemeClr val="bg2">
                  <a:shade val="45000"/>
                  <a:satMod val="135000"/>
                </a:schemeClr>
                <a:prstClr val="white"/>
              </a:duotone>
            </a:blip>
            <a:srcRect l="46057" t="4385" r="13199" b="51061"/>
            <a:stretch>
              <a:fillRect/>
            </a:stretch>
          </p:blipFill>
          <p:spPr bwMode="auto">
            <a:xfrm>
              <a:off x="5607105" y="0"/>
              <a:ext cx="837103" cy="695933"/>
            </a:xfrm>
            <a:prstGeom prst="rect">
              <a:avLst/>
            </a:prstGeom>
            <a:noFill/>
            <a:ln w="9525">
              <a:noFill/>
              <a:miter lim="800000"/>
              <a:headEnd/>
              <a:tailEnd/>
            </a:ln>
          </p:spPr>
        </p:pic>
      </p:grpSp>
      <p:sp>
        <p:nvSpPr>
          <p:cNvPr id="25" name="CaixaDeTexto 24"/>
          <p:cNvSpPr txBox="1"/>
          <p:nvPr/>
        </p:nvSpPr>
        <p:spPr>
          <a:xfrm>
            <a:off x="1887513" y="2492896"/>
            <a:ext cx="1872208" cy="261610"/>
          </a:xfrm>
          <a:prstGeom prst="rect">
            <a:avLst/>
          </a:prstGeom>
          <a:noFill/>
        </p:spPr>
        <p:txBody>
          <a:bodyPr wrap="square" rtlCol="0">
            <a:spAutoFit/>
          </a:bodyPr>
          <a:lstStyle/>
          <a:p>
            <a:r>
              <a:rPr lang="pt-PT" sz="1100" dirty="0" smtClean="0"/>
              <a:t>Embalagem Conforme</a:t>
            </a:r>
            <a:endParaRPr lang="pt-PT" sz="1100" dirty="0"/>
          </a:p>
        </p:txBody>
      </p:sp>
      <p:sp>
        <p:nvSpPr>
          <p:cNvPr id="26" name="CaixaDeTexto 25"/>
          <p:cNvSpPr txBox="1"/>
          <p:nvPr/>
        </p:nvSpPr>
        <p:spPr>
          <a:xfrm>
            <a:off x="3635896" y="2492896"/>
            <a:ext cx="1872208" cy="261610"/>
          </a:xfrm>
          <a:prstGeom prst="rect">
            <a:avLst/>
          </a:prstGeom>
          <a:noFill/>
        </p:spPr>
        <p:txBody>
          <a:bodyPr wrap="square" rtlCol="0">
            <a:spAutoFit/>
          </a:bodyPr>
          <a:lstStyle/>
          <a:p>
            <a:r>
              <a:rPr lang="pt-PT" sz="1100" dirty="0" smtClean="0"/>
              <a:t>Embalagem não Conforme</a:t>
            </a:r>
            <a:endParaRPr lang="pt-PT" sz="1100" dirty="0"/>
          </a:p>
        </p:txBody>
      </p:sp>
      <p:sp>
        <p:nvSpPr>
          <p:cNvPr id="27" name="CaixaDeTexto 26"/>
          <p:cNvSpPr txBox="1"/>
          <p:nvPr/>
        </p:nvSpPr>
        <p:spPr>
          <a:xfrm>
            <a:off x="5647928" y="2497088"/>
            <a:ext cx="1872208" cy="261610"/>
          </a:xfrm>
          <a:prstGeom prst="rect">
            <a:avLst/>
          </a:prstGeom>
          <a:noFill/>
        </p:spPr>
        <p:txBody>
          <a:bodyPr wrap="square" rtlCol="0">
            <a:spAutoFit/>
          </a:bodyPr>
          <a:lstStyle/>
          <a:p>
            <a:r>
              <a:rPr lang="pt-PT" sz="1100" dirty="0" smtClean="0"/>
              <a:t>Embalagem não Conforme</a:t>
            </a:r>
            <a:endParaRPr lang="pt-PT" sz="1100" dirty="0"/>
          </a:p>
        </p:txBody>
      </p:sp>
      <p:sp>
        <p:nvSpPr>
          <p:cNvPr id="28" name="Rectangle 2"/>
          <p:cNvSpPr txBox="1">
            <a:spLocks noChangeArrowheads="1"/>
          </p:cNvSpPr>
          <p:nvPr/>
        </p:nvSpPr>
        <p:spPr>
          <a:xfrm>
            <a:off x="0" y="364194"/>
            <a:ext cx="9144000" cy="931862"/>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pt-PT" b="1" dirty="0" smtClean="0">
                <a:ln w="1905"/>
                <a:solidFill>
                  <a:schemeClr val="accent5">
                    <a:lumMod val="75000"/>
                  </a:schemeClr>
                </a:solidFill>
                <a:effectLst>
                  <a:innerShdw blurRad="69850" dist="43180" dir="5400000">
                    <a:srgbClr val="000000">
                      <a:alpha val="65000"/>
                    </a:srgbClr>
                  </a:innerShdw>
                </a:effectLst>
                <a:latin typeface="Times New Roman" pitchFamily="18" charset="0"/>
              </a:rPr>
              <a:t>Inspecção de cúpulas</a:t>
            </a:r>
            <a:endParaRPr lang="pt-PT" b="1" dirty="0">
              <a:ln w="1905"/>
              <a:solidFill>
                <a:schemeClr val="accent5">
                  <a:lumMod val="75000"/>
                </a:schemeClr>
              </a:solidFill>
              <a:effectLst>
                <a:innerShdw blurRad="69850" dist="43180" dir="5400000">
                  <a:srgbClr val="000000">
                    <a:alpha val="65000"/>
                  </a:srgbClr>
                </a:innerShdw>
              </a:effectLst>
              <a:latin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o Número do Diapositivo 4"/>
          <p:cNvSpPr>
            <a:spLocks noGrp="1"/>
          </p:cNvSpPr>
          <p:nvPr>
            <p:ph type="sldNum" sz="quarter" idx="12"/>
          </p:nvPr>
        </p:nvSpPr>
        <p:spPr/>
        <p:txBody>
          <a:bodyPr/>
          <a:lstStyle/>
          <a:p>
            <a:fld id="{85750671-68AF-40F8-879B-717E4DD521B3}" type="slidenum">
              <a:rPr lang="pt-PT" smtClean="0"/>
              <a:pPr/>
              <a:t>9</a:t>
            </a:fld>
            <a:endParaRPr lang="pt-PT" dirty="0"/>
          </a:p>
        </p:txBody>
      </p:sp>
      <p:sp>
        <p:nvSpPr>
          <p:cNvPr id="20" name="Rectangle 3"/>
          <p:cNvSpPr txBox="1">
            <a:spLocks noChangeArrowheads="1"/>
          </p:cNvSpPr>
          <p:nvPr/>
        </p:nvSpPr>
        <p:spPr>
          <a:xfrm>
            <a:off x="0" y="1089844"/>
            <a:ext cx="9144000" cy="2736305"/>
          </a:xfrm>
          <a:prstGeom prst="rect">
            <a:avLst/>
          </a:prstGeom>
        </p:spPr>
        <p:txBody>
          <a:bodyPr vert="horz" lIns="91440" tIns="45720" rIns="91440" bIns="45720" rtlCol="0">
            <a:noAutofit/>
          </a:bodyPr>
          <a:lstStyle/>
          <a:p>
            <a:pPr marL="457200" indent="-457200" algn="ctr">
              <a:lnSpc>
                <a:spcPct val="105000"/>
              </a:lnSpc>
              <a:spcBef>
                <a:spcPct val="20000"/>
              </a:spcBef>
              <a:defRPr/>
            </a:pPr>
            <a:r>
              <a:rPr lang="pt-PT" sz="2200" b="1" dirty="0" smtClean="0">
                <a:solidFill>
                  <a:srgbClr val="CD6209"/>
                </a:solidFill>
                <a:latin typeface="Gill Sans MT" pitchFamily="34" charset="0"/>
              </a:rPr>
              <a:t>Falhas no rebordo superior da cúpula (fissuras)</a:t>
            </a:r>
            <a:endParaRPr lang="pt-PT" b="1" dirty="0" smtClean="0">
              <a:solidFill>
                <a:srgbClr val="CD6209"/>
              </a:solidFill>
              <a:latin typeface="Gill Sans MT" pitchFamily="34" charset="0"/>
            </a:endParaRPr>
          </a:p>
          <a:p>
            <a:pPr marL="1371600" lvl="2" indent="-457200">
              <a:lnSpc>
                <a:spcPct val="105000"/>
              </a:lnSpc>
              <a:spcBef>
                <a:spcPct val="20000"/>
              </a:spcBef>
              <a:buFont typeface="Gill Sans MT" pitchFamily="34" charset="0"/>
              <a:buChar char="–"/>
              <a:defRPr/>
            </a:pPr>
            <a:r>
              <a:rPr lang="pt-PT" sz="1600" dirty="0" smtClean="0">
                <a:solidFill>
                  <a:prstClr val="black"/>
                </a:solidFill>
                <a:latin typeface="Gill Sans MT" pitchFamily="34" charset="0"/>
              </a:rPr>
              <a:t>Binarização</a:t>
            </a:r>
          </a:p>
          <a:p>
            <a:pPr marL="1371600" lvl="2" indent="-457200">
              <a:lnSpc>
                <a:spcPct val="105000"/>
              </a:lnSpc>
              <a:spcBef>
                <a:spcPct val="20000"/>
              </a:spcBef>
              <a:buFont typeface="Gill Sans MT" pitchFamily="34" charset="0"/>
              <a:buChar char="–"/>
              <a:defRPr/>
            </a:pPr>
            <a:r>
              <a:rPr lang="pt-PT" sz="1600" dirty="0" smtClean="0">
                <a:solidFill>
                  <a:prstClr val="black"/>
                </a:solidFill>
                <a:latin typeface="Gill Sans MT" pitchFamily="34" charset="0"/>
              </a:rPr>
              <a:t>Análise por conectividade de regiões</a:t>
            </a:r>
          </a:p>
          <a:p>
            <a:pPr marL="1371600" lvl="2" indent="-457200">
              <a:lnSpc>
                <a:spcPct val="105000"/>
              </a:lnSpc>
              <a:spcBef>
                <a:spcPct val="20000"/>
              </a:spcBef>
              <a:buFont typeface="Gill Sans MT" pitchFamily="34" charset="0"/>
              <a:buChar char="–"/>
              <a:defRPr/>
            </a:pPr>
            <a:r>
              <a:rPr lang="pt-PT" sz="1600" dirty="0" smtClean="0">
                <a:solidFill>
                  <a:prstClr val="black"/>
                </a:solidFill>
                <a:latin typeface="Gill Sans MT" pitchFamily="34" charset="0"/>
              </a:rPr>
              <a:t>Passagens de pixel branco para preto e vice-versa</a:t>
            </a:r>
          </a:p>
          <a:p>
            <a:pPr marL="457200" indent="-457200">
              <a:lnSpc>
                <a:spcPct val="105000"/>
              </a:lnSpc>
              <a:spcBef>
                <a:spcPct val="20000"/>
              </a:spcBef>
              <a:defRPr/>
            </a:pPr>
            <a:endParaRPr lang="pt-PT" sz="1900" dirty="0" smtClean="0">
              <a:solidFill>
                <a:prstClr val="black"/>
              </a:solidFill>
              <a:latin typeface="Gill Sans MT" pitchFamily="34" charset="0"/>
            </a:endParaRPr>
          </a:p>
          <a:p>
            <a:pPr marL="457200" indent="-457200">
              <a:lnSpc>
                <a:spcPct val="105000"/>
              </a:lnSpc>
              <a:spcBef>
                <a:spcPct val="20000"/>
              </a:spcBef>
              <a:buFont typeface="Arial" pitchFamily="34" charset="0"/>
              <a:buChar char="•"/>
              <a:defRPr/>
            </a:pPr>
            <a:endParaRPr lang="pt-PT" sz="2200" dirty="0" smtClean="0">
              <a:solidFill>
                <a:prstClr val="black"/>
              </a:solidFill>
              <a:latin typeface="Gill Sans MT" pitchFamily="34" charset="0"/>
            </a:endParaRPr>
          </a:p>
          <a:p>
            <a:pPr marL="457200" lvl="0" indent="-457200">
              <a:lnSpc>
                <a:spcPct val="105000"/>
              </a:lnSpc>
              <a:spcBef>
                <a:spcPct val="20000"/>
              </a:spcBef>
              <a:defRPr/>
            </a:pPr>
            <a:endParaRPr lang="pt-PT" sz="2200" dirty="0" smtClean="0">
              <a:solidFill>
                <a:prstClr val="black"/>
              </a:solidFill>
              <a:latin typeface="Gill Sans MT" pitchFamily="34" charset="0"/>
            </a:endParaRPr>
          </a:p>
          <a:p>
            <a:pPr marL="457200" lvl="0" indent="-457200">
              <a:lnSpc>
                <a:spcPct val="105000"/>
              </a:lnSpc>
              <a:spcBef>
                <a:spcPct val="20000"/>
              </a:spcBef>
              <a:defRPr/>
            </a:pPr>
            <a:r>
              <a:rPr lang="pt-PT" sz="2200" dirty="0" smtClean="0">
                <a:solidFill>
                  <a:prstClr val="black"/>
                </a:solidFill>
                <a:latin typeface="Gill Sans MT" pitchFamily="34" charset="0"/>
              </a:rPr>
              <a:t>	</a:t>
            </a:r>
          </a:p>
          <a:p>
            <a:pPr marL="342900" marR="0" lvl="0" indent="-342900" algn="l" defTabSz="914400" rtl="0" eaLnBrk="1" fontAlgn="auto" latinLnBrk="0" hangingPunct="1">
              <a:lnSpc>
                <a:spcPct val="105000"/>
              </a:lnSpc>
              <a:spcBef>
                <a:spcPct val="20000"/>
              </a:spcBef>
              <a:spcAft>
                <a:spcPts val="0"/>
              </a:spcAft>
              <a:buClrTx/>
              <a:buSzTx/>
              <a:buFont typeface="Arial" pitchFamily="34" charset="0"/>
              <a:buChar char="•"/>
              <a:tabLst/>
              <a:defRPr/>
            </a:pPr>
            <a:endParaRPr lang="pt-PT" sz="2200" dirty="0" smtClean="0">
              <a:latin typeface="Gill Sans MT" pitchFamily="34" charset="0"/>
            </a:endParaRPr>
          </a:p>
          <a:p>
            <a:pPr marL="342900" lvl="0" indent="-342900">
              <a:lnSpc>
                <a:spcPct val="105000"/>
              </a:lnSpc>
              <a:spcBef>
                <a:spcPct val="20000"/>
              </a:spcBef>
              <a:defRPr/>
            </a:pPr>
            <a:endParaRPr kumimoji="0" lang="pt-PT" sz="2200" b="0" i="0" u="none" strike="noStrike" kern="1200" cap="none" spc="0" normalizeH="0" baseline="0" noProof="0" dirty="0" smtClean="0">
              <a:ln>
                <a:noFill/>
              </a:ln>
              <a:solidFill>
                <a:schemeClr val="tx1"/>
              </a:solidFill>
              <a:effectLst/>
              <a:uLnTx/>
              <a:uFillTx/>
              <a:latin typeface="Gill Sans MT" pitchFamily="34" charset="0"/>
            </a:endParaRPr>
          </a:p>
        </p:txBody>
      </p:sp>
      <p:pic>
        <p:nvPicPr>
          <p:cNvPr id="2051" name="Picture 3" descr="C:\Users\Utilizador\Desktop\Dissertaçao_vf\estudo\imagens teste\New Folder\3.bmp"/>
          <p:cNvPicPr>
            <a:picLocks noChangeAspect="1" noChangeArrowheads="1"/>
          </p:cNvPicPr>
          <p:nvPr/>
        </p:nvPicPr>
        <p:blipFill>
          <a:blip r:embed="rId3" cstate="print"/>
          <a:srcRect l="12201" t="20600" r="56300" b="24800"/>
          <a:stretch>
            <a:fillRect/>
          </a:stretch>
        </p:blipFill>
        <p:spPr bwMode="auto">
          <a:xfrm>
            <a:off x="4644008" y="4593320"/>
            <a:ext cx="1872208" cy="1825461"/>
          </a:xfrm>
          <a:prstGeom prst="rect">
            <a:avLst/>
          </a:prstGeom>
          <a:noFill/>
        </p:spPr>
      </p:pic>
      <p:pic>
        <p:nvPicPr>
          <p:cNvPr id="2" name="Picture 2" descr="C:\Users\Utilizador\Desktop\Dissertaçao_vf\estudo\imagens teste\New Folder\2.bmp"/>
          <p:cNvPicPr>
            <a:picLocks noChangeAspect="1" noChangeArrowheads="1"/>
          </p:cNvPicPr>
          <p:nvPr/>
        </p:nvPicPr>
        <p:blipFill>
          <a:blip r:embed="rId4" cstate="print"/>
          <a:srcRect l="30256" t="3801" r="11301" b="19550"/>
          <a:stretch>
            <a:fillRect/>
          </a:stretch>
        </p:blipFill>
        <p:spPr bwMode="auto">
          <a:xfrm>
            <a:off x="2279936" y="4581128"/>
            <a:ext cx="1872000" cy="1846723"/>
          </a:xfrm>
          <a:prstGeom prst="rect">
            <a:avLst/>
          </a:prstGeom>
          <a:noFill/>
        </p:spPr>
      </p:pic>
      <p:sp>
        <p:nvSpPr>
          <p:cNvPr id="35" name="Marcador de Posição do Rodapé 36"/>
          <p:cNvSpPr>
            <a:spLocks noGrp="1"/>
          </p:cNvSpPr>
          <p:nvPr>
            <p:ph type="ftr" sz="quarter" idx="11"/>
          </p:nvPr>
        </p:nvSpPr>
        <p:spPr>
          <a:xfrm>
            <a:off x="2339752" y="6356350"/>
            <a:ext cx="4392488" cy="365125"/>
          </a:xfrm>
        </p:spPr>
        <p:txBody>
          <a:bodyPr/>
          <a:lstStyle/>
          <a:p>
            <a:r>
              <a:rPr lang="pt-PT" dirty="0" smtClean="0"/>
              <a:t>Controlo de Qualidade de Embalagens usando Visão Industrial</a:t>
            </a:r>
            <a:endParaRPr lang="pt-PT" dirty="0"/>
          </a:p>
        </p:txBody>
      </p:sp>
      <p:grpSp>
        <p:nvGrpSpPr>
          <p:cNvPr id="36" name="Grupo 35"/>
          <p:cNvGrpSpPr>
            <a:grpSpLocks noChangeAspect="1"/>
          </p:cNvGrpSpPr>
          <p:nvPr/>
        </p:nvGrpSpPr>
        <p:grpSpPr>
          <a:xfrm>
            <a:off x="901548" y="6"/>
            <a:ext cx="7054828" cy="680116"/>
            <a:chOff x="0" y="0"/>
            <a:chExt cx="8535780" cy="822886"/>
          </a:xfrm>
        </p:grpSpPr>
        <p:pic>
          <p:nvPicPr>
            <p:cNvPr id="37" name="Imagem 24"/>
            <p:cNvPicPr>
              <a:picLocks noChangeAspect="1"/>
            </p:cNvPicPr>
            <p:nvPr/>
          </p:nvPicPr>
          <p:blipFill>
            <a:blip r:embed="rId5" cstate="print">
              <a:duotone>
                <a:schemeClr val="bg2">
                  <a:shade val="45000"/>
                  <a:satMod val="135000"/>
                </a:schemeClr>
                <a:prstClr val="white"/>
              </a:duotone>
            </a:blip>
            <a:srcRect l="2161" r="53477"/>
            <a:stretch>
              <a:fillRect/>
            </a:stretch>
          </p:blipFill>
          <p:spPr bwMode="auto">
            <a:xfrm>
              <a:off x="7884373" y="2"/>
              <a:ext cx="651407" cy="822884"/>
            </a:xfrm>
            <a:prstGeom prst="rect">
              <a:avLst/>
            </a:prstGeom>
            <a:noFill/>
            <a:ln w="9525">
              <a:noFill/>
              <a:miter lim="800000"/>
              <a:headEnd/>
              <a:tailEnd/>
            </a:ln>
          </p:spPr>
        </p:pic>
        <p:pic>
          <p:nvPicPr>
            <p:cNvPr id="38" name="Imagem 37" descr="C:\Users\Utilizador\Desktop\Nova pasta\DSC00305.JPG"/>
            <p:cNvPicPr>
              <a:picLocks noChangeAspect="1"/>
            </p:cNvPicPr>
            <p:nvPr/>
          </p:nvPicPr>
          <p:blipFill>
            <a:blip r:embed="rId6" cstate="print">
              <a:duotone>
                <a:schemeClr val="bg2">
                  <a:shade val="45000"/>
                  <a:satMod val="135000"/>
                </a:schemeClr>
                <a:prstClr val="white"/>
              </a:duotone>
            </a:blip>
            <a:srcRect/>
            <a:stretch>
              <a:fillRect/>
            </a:stretch>
          </p:blipFill>
          <p:spPr bwMode="auto">
            <a:xfrm>
              <a:off x="0" y="0"/>
              <a:ext cx="1041959" cy="700514"/>
            </a:xfrm>
            <a:prstGeom prst="rect">
              <a:avLst/>
            </a:prstGeom>
            <a:noFill/>
            <a:ln w="9525">
              <a:noFill/>
              <a:miter lim="800000"/>
              <a:headEnd/>
              <a:tailEnd/>
            </a:ln>
          </p:spPr>
        </p:pic>
        <p:pic>
          <p:nvPicPr>
            <p:cNvPr id="39" name="Imagem 513" descr="G:\i\DSC00141.JPG"/>
            <p:cNvPicPr>
              <a:picLocks noChangeAspect="1"/>
            </p:cNvPicPr>
            <p:nvPr/>
          </p:nvPicPr>
          <p:blipFill>
            <a:blip r:embed="rId7" cstate="print">
              <a:duotone>
                <a:schemeClr val="bg2">
                  <a:shade val="45000"/>
                  <a:satMod val="135000"/>
                </a:schemeClr>
                <a:prstClr val="white"/>
              </a:duotone>
            </a:blip>
            <a:srcRect l="14798" t="17427" r="18224" b="18257"/>
            <a:stretch>
              <a:fillRect/>
            </a:stretch>
          </p:blipFill>
          <p:spPr bwMode="auto">
            <a:xfrm>
              <a:off x="1105878" y="0"/>
              <a:ext cx="959648" cy="691960"/>
            </a:xfrm>
            <a:prstGeom prst="rect">
              <a:avLst/>
            </a:prstGeom>
            <a:noFill/>
            <a:ln w="9525">
              <a:noFill/>
              <a:miter lim="800000"/>
              <a:headEnd/>
              <a:tailEnd/>
            </a:ln>
          </p:spPr>
        </p:pic>
        <p:pic>
          <p:nvPicPr>
            <p:cNvPr id="40" name="Imagem 1151"/>
            <p:cNvPicPr>
              <a:picLocks noChangeAspect="1"/>
            </p:cNvPicPr>
            <p:nvPr/>
          </p:nvPicPr>
          <p:blipFill>
            <a:blip r:embed="rId8" cstate="print">
              <a:duotone>
                <a:schemeClr val="bg2">
                  <a:shade val="45000"/>
                  <a:satMod val="135000"/>
                </a:schemeClr>
                <a:prstClr val="white"/>
              </a:duotone>
            </a:blip>
            <a:srcRect l="7339" r="3210"/>
            <a:stretch>
              <a:fillRect/>
            </a:stretch>
          </p:blipFill>
          <p:spPr bwMode="auto">
            <a:xfrm>
              <a:off x="2126267" y="28"/>
              <a:ext cx="681005" cy="694977"/>
            </a:xfrm>
            <a:prstGeom prst="rect">
              <a:avLst/>
            </a:prstGeom>
            <a:noFill/>
            <a:ln w="9525">
              <a:noFill/>
              <a:miter lim="800000"/>
              <a:headEnd/>
              <a:tailEnd/>
            </a:ln>
          </p:spPr>
        </p:pic>
        <p:pic>
          <p:nvPicPr>
            <p:cNvPr id="41" name="Imagem 1146"/>
            <p:cNvPicPr>
              <a:picLocks noChangeAspect="1"/>
            </p:cNvPicPr>
            <p:nvPr/>
          </p:nvPicPr>
          <p:blipFill>
            <a:blip r:embed="rId9" cstate="print">
              <a:duotone>
                <a:schemeClr val="bg2">
                  <a:shade val="45000"/>
                  <a:satMod val="135000"/>
                </a:schemeClr>
                <a:prstClr val="white"/>
              </a:duotone>
            </a:blip>
            <a:srcRect/>
            <a:stretch>
              <a:fillRect/>
            </a:stretch>
          </p:blipFill>
          <p:spPr bwMode="auto">
            <a:xfrm>
              <a:off x="2872093" y="28"/>
              <a:ext cx="691819" cy="694977"/>
            </a:xfrm>
            <a:prstGeom prst="rect">
              <a:avLst/>
            </a:prstGeom>
            <a:noFill/>
            <a:ln w="9525">
              <a:noFill/>
              <a:miter lim="800000"/>
              <a:headEnd/>
              <a:tailEnd/>
            </a:ln>
          </p:spPr>
        </p:pic>
        <p:pic>
          <p:nvPicPr>
            <p:cNvPr id="42" name="Imagem 9"/>
            <p:cNvPicPr>
              <a:picLocks noChangeAspect="1"/>
            </p:cNvPicPr>
            <p:nvPr/>
          </p:nvPicPr>
          <p:blipFill>
            <a:blip r:embed="rId10" cstate="print">
              <a:duotone>
                <a:schemeClr val="bg2">
                  <a:shade val="45000"/>
                  <a:satMod val="135000"/>
                </a:schemeClr>
                <a:prstClr val="white"/>
              </a:duotone>
            </a:blip>
            <a:srcRect l="58644" t="63542" b="8216"/>
            <a:stretch>
              <a:fillRect/>
            </a:stretch>
          </p:blipFill>
          <p:spPr bwMode="auto">
            <a:xfrm>
              <a:off x="3628285" y="2"/>
              <a:ext cx="1604223" cy="697261"/>
            </a:xfrm>
            <a:prstGeom prst="rect">
              <a:avLst/>
            </a:prstGeom>
            <a:noFill/>
            <a:ln w="9525">
              <a:noFill/>
              <a:miter lim="800000"/>
              <a:headEnd/>
              <a:tailEnd/>
            </a:ln>
          </p:spPr>
        </p:pic>
        <p:pic>
          <p:nvPicPr>
            <p:cNvPr id="43" name="Imagem 42"/>
            <p:cNvPicPr>
              <a:picLocks noChangeAspect="1"/>
            </p:cNvPicPr>
            <p:nvPr/>
          </p:nvPicPr>
          <p:blipFill>
            <a:blip r:embed="rId11" cstate="print">
              <a:duotone>
                <a:schemeClr val="bg2">
                  <a:shade val="45000"/>
                  <a:satMod val="135000"/>
                </a:schemeClr>
                <a:prstClr val="white"/>
              </a:duotone>
            </a:blip>
            <a:srcRect b="50073"/>
            <a:stretch>
              <a:fillRect/>
            </a:stretch>
          </p:blipFill>
          <p:spPr bwMode="auto">
            <a:xfrm>
              <a:off x="6564813" y="0"/>
              <a:ext cx="1156838" cy="676340"/>
            </a:xfrm>
            <a:prstGeom prst="rect">
              <a:avLst/>
            </a:prstGeom>
            <a:noFill/>
            <a:ln w="9525">
              <a:noFill/>
              <a:miter lim="800000"/>
              <a:headEnd/>
              <a:tailEnd/>
            </a:ln>
          </p:spPr>
        </p:pic>
        <p:pic>
          <p:nvPicPr>
            <p:cNvPr id="44" name="Imagem 43" descr="C:\Documents and Settings\Igor\Ambiente de trabalho\DSC00554.JPG"/>
            <p:cNvPicPr>
              <a:picLocks noChangeAspect="1"/>
            </p:cNvPicPr>
            <p:nvPr/>
          </p:nvPicPr>
          <p:blipFill>
            <a:blip r:embed="rId12" cstate="print">
              <a:duotone>
                <a:schemeClr val="bg2">
                  <a:shade val="45000"/>
                  <a:satMod val="135000"/>
                </a:schemeClr>
                <a:prstClr val="white"/>
              </a:duotone>
            </a:blip>
            <a:stretch>
              <a:fillRect/>
            </a:stretch>
          </p:blipFill>
          <p:spPr bwMode="auto">
            <a:xfrm>
              <a:off x="5276854" y="0"/>
              <a:ext cx="242067" cy="691619"/>
            </a:xfrm>
            <a:prstGeom prst="rect">
              <a:avLst/>
            </a:prstGeom>
            <a:noFill/>
            <a:ln w="9525">
              <a:noFill/>
              <a:miter lim="800000"/>
              <a:headEnd/>
              <a:tailEnd/>
            </a:ln>
          </p:spPr>
        </p:pic>
        <p:pic>
          <p:nvPicPr>
            <p:cNvPr id="45" name="Picture 17"/>
            <p:cNvPicPr>
              <a:picLocks noChangeAspect="1"/>
            </p:cNvPicPr>
            <p:nvPr/>
          </p:nvPicPr>
          <p:blipFill>
            <a:blip r:embed="rId13" cstate="print">
              <a:duotone>
                <a:schemeClr val="bg2">
                  <a:shade val="45000"/>
                  <a:satMod val="135000"/>
                </a:schemeClr>
                <a:prstClr val="white"/>
              </a:duotone>
            </a:blip>
            <a:srcRect l="46057" t="4385" r="13199" b="51061"/>
            <a:stretch>
              <a:fillRect/>
            </a:stretch>
          </p:blipFill>
          <p:spPr bwMode="auto">
            <a:xfrm>
              <a:off x="5607105" y="0"/>
              <a:ext cx="837103" cy="695933"/>
            </a:xfrm>
            <a:prstGeom prst="rect">
              <a:avLst/>
            </a:prstGeom>
            <a:noFill/>
            <a:ln w="9525">
              <a:noFill/>
              <a:miter lim="800000"/>
              <a:headEnd/>
              <a:tailEnd/>
            </a:ln>
          </p:spPr>
        </p:pic>
      </p:grpSp>
      <p:pic>
        <p:nvPicPr>
          <p:cNvPr id="1027" name="Picture 3"/>
          <p:cNvPicPr>
            <a:picLocks noChangeAspect="1" noChangeArrowheads="1"/>
          </p:cNvPicPr>
          <p:nvPr/>
        </p:nvPicPr>
        <p:blipFill>
          <a:blip r:embed="rId14" cstate="print"/>
          <a:srcRect/>
          <a:stretch>
            <a:fillRect/>
          </a:stretch>
        </p:blipFill>
        <p:spPr bwMode="auto">
          <a:xfrm>
            <a:off x="4644008" y="2636912"/>
            <a:ext cx="1872208" cy="1881809"/>
          </a:xfrm>
          <a:prstGeom prst="rect">
            <a:avLst/>
          </a:prstGeom>
          <a:noFill/>
          <a:ln w="9525">
            <a:noFill/>
            <a:miter lim="800000"/>
            <a:headEnd/>
            <a:tailEnd/>
          </a:ln>
        </p:spPr>
      </p:pic>
      <p:pic>
        <p:nvPicPr>
          <p:cNvPr id="1028" name="Picture 4"/>
          <p:cNvPicPr>
            <a:picLocks noChangeAspect="1" noChangeArrowheads="1"/>
          </p:cNvPicPr>
          <p:nvPr/>
        </p:nvPicPr>
        <p:blipFill>
          <a:blip r:embed="rId15" cstate="print"/>
          <a:srcRect l="1919"/>
          <a:stretch>
            <a:fillRect/>
          </a:stretch>
        </p:blipFill>
        <p:spPr bwMode="auto">
          <a:xfrm>
            <a:off x="2277890" y="2636912"/>
            <a:ext cx="1877225" cy="1865376"/>
          </a:xfrm>
          <a:prstGeom prst="rect">
            <a:avLst/>
          </a:prstGeom>
          <a:noFill/>
          <a:ln w="9525">
            <a:noFill/>
            <a:miter lim="800000"/>
            <a:headEnd/>
            <a:tailEnd/>
          </a:ln>
        </p:spPr>
      </p:pic>
      <p:cxnSp>
        <p:nvCxnSpPr>
          <p:cNvPr id="29" name="Conexão recta unidireccional 28"/>
          <p:cNvCxnSpPr/>
          <p:nvPr/>
        </p:nvCxnSpPr>
        <p:spPr>
          <a:xfrm>
            <a:off x="4211960" y="3571428"/>
            <a:ext cx="360040" cy="1588"/>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32" name="Conexão recta unidireccional 31"/>
          <p:cNvCxnSpPr/>
          <p:nvPr/>
        </p:nvCxnSpPr>
        <p:spPr>
          <a:xfrm>
            <a:off x="4211960" y="5517232"/>
            <a:ext cx="360040" cy="1588"/>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33" name="CaixaDeTexto 32"/>
          <p:cNvSpPr txBox="1"/>
          <p:nvPr/>
        </p:nvSpPr>
        <p:spPr>
          <a:xfrm>
            <a:off x="6827488" y="3356992"/>
            <a:ext cx="1872208" cy="307777"/>
          </a:xfrm>
          <a:prstGeom prst="rect">
            <a:avLst/>
          </a:prstGeom>
          <a:noFill/>
        </p:spPr>
        <p:txBody>
          <a:bodyPr wrap="square" rtlCol="0">
            <a:spAutoFit/>
          </a:bodyPr>
          <a:lstStyle/>
          <a:p>
            <a:r>
              <a:rPr lang="pt-PT" sz="1400" dirty="0" smtClean="0"/>
              <a:t>Embalagem Conforme</a:t>
            </a:r>
            <a:endParaRPr lang="pt-PT" sz="1400" dirty="0"/>
          </a:p>
        </p:txBody>
      </p:sp>
      <p:sp>
        <p:nvSpPr>
          <p:cNvPr id="34" name="CaixaDeTexto 33"/>
          <p:cNvSpPr txBox="1"/>
          <p:nvPr/>
        </p:nvSpPr>
        <p:spPr>
          <a:xfrm>
            <a:off x="6804248" y="5229200"/>
            <a:ext cx="2123728" cy="307777"/>
          </a:xfrm>
          <a:prstGeom prst="rect">
            <a:avLst/>
          </a:prstGeom>
          <a:noFill/>
        </p:spPr>
        <p:txBody>
          <a:bodyPr wrap="square" rtlCol="0">
            <a:spAutoFit/>
          </a:bodyPr>
          <a:lstStyle/>
          <a:p>
            <a:r>
              <a:rPr lang="pt-PT" sz="1400" dirty="0" smtClean="0"/>
              <a:t>Embalagem não Conforme</a:t>
            </a:r>
            <a:endParaRPr lang="pt-PT" sz="1400" dirty="0"/>
          </a:p>
        </p:txBody>
      </p:sp>
      <p:sp>
        <p:nvSpPr>
          <p:cNvPr id="24" name="Rectangle 2"/>
          <p:cNvSpPr txBox="1">
            <a:spLocks noChangeArrowheads="1"/>
          </p:cNvSpPr>
          <p:nvPr/>
        </p:nvSpPr>
        <p:spPr>
          <a:xfrm>
            <a:off x="0" y="364194"/>
            <a:ext cx="9144000" cy="931862"/>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pt-PT" b="1" dirty="0" smtClean="0">
                <a:ln w="1905"/>
                <a:solidFill>
                  <a:schemeClr val="accent5">
                    <a:lumMod val="75000"/>
                  </a:schemeClr>
                </a:solidFill>
                <a:effectLst>
                  <a:innerShdw blurRad="69850" dist="43180" dir="5400000">
                    <a:srgbClr val="000000">
                      <a:alpha val="65000"/>
                    </a:srgbClr>
                  </a:innerShdw>
                </a:effectLst>
                <a:latin typeface="Times New Roman" pitchFamily="18" charset="0"/>
              </a:rPr>
              <a:t>Inspecção de cúpulas</a:t>
            </a:r>
            <a:endParaRPr lang="pt-PT" b="1" dirty="0">
              <a:ln w="1905"/>
              <a:solidFill>
                <a:schemeClr val="accent5">
                  <a:lumMod val="75000"/>
                </a:schemeClr>
              </a:solidFill>
              <a:effectLst>
                <a:innerShdw blurRad="69850" dist="43180" dir="5400000">
                  <a:srgbClr val="000000">
                    <a:alpha val="65000"/>
                  </a:srgbClr>
                </a:innerShdw>
              </a:effectLst>
              <a:latin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2845</TotalTime>
  <Words>4438</Words>
  <Application>Microsoft Office PowerPoint</Application>
  <PresentationFormat>Apresentação no Ecrã (4:3)</PresentationFormat>
  <Paragraphs>440</Paragraphs>
  <Slides>23</Slides>
  <Notes>23</Notes>
  <HiddenSlides>0</HiddenSlides>
  <MMClips>2</MMClips>
  <ScaleCrop>false</ScaleCrop>
  <HeadingPairs>
    <vt:vector size="4" baseType="variant">
      <vt:variant>
        <vt:lpstr>Tema</vt:lpstr>
      </vt:variant>
      <vt:variant>
        <vt:i4>1</vt:i4>
      </vt:variant>
      <vt:variant>
        <vt:lpstr>Títulos dos diapositivos</vt:lpstr>
      </vt:variant>
      <vt:variant>
        <vt:i4>23</vt:i4>
      </vt:variant>
    </vt:vector>
  </HeadingPairs>
  <TitlesOfParts>
    <vt:vector size="24" baseType="lpstr">
      <vt:lpstr>Office Theme</vt:lpstr>
      <vt:lpstr>Diapositivo 1</vt:lpstr>
      <vt:lpstr>Resumo</vt:lpstr>
      <vt:lpstr>Contexto</vt:lpstr>
      <vt:lpstr>Objectivos</vt:lpstr>
      <vt:lpstr>Diapositivo 5</vt:lpstr>
      <vt:lpstr>Diapositivo 6</vt:lpstr>
      <vt:lpstr>Diapositivo 7</vt:lpstr>
      <vt:lpstr>Diapositivo 8</vt:lpstr>
      <vt:lpstr>Diapositivo 9</vt:lpstr>
      <vt:lpstr>Diapositivo 10</vt:lpstr>
      <vt:lpstr>Diapositivo 11</vt:lpstr>
      <vt:lpstr>Diapositivo 12</vt:lpstr>
      <vt:lpstr>Diapositivo 13</vt:lpstr>
      <vt:lpstr>Diapositivo 14</vt:lpstr>
      <vt:lpstr>Diapositivo 15</vt:lpstr>
      <vt:lpstr>Diapositivo 16</vt:lpstr>
      <vt:lpstr>Diapositivo 17</vt:lpstr>
      <vt:lpstr>Diapositivo 18</vt:lpstr>
      <vt:lpstr>Diapositivo 19</vt:lpstr>
      <vt:lpstr>Diapositivo 20</vt:lpstr>
      <vt:lpstr>Diapositivo 21</vt:lpstr>
      <vt:lpstr>Diapositivo 22</vt:lpstr>
      <vt:lpstr>Diapositivo 23</vt:lpstr>
    </vt:vector>
  </TitlesOfParts>
  <Company>Universidade de Aveiro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Utilizador</dc:creator>
  <cp:lastModifiedBy>Utilizador</cp:lastModifiedBy>
  <cp:revision>244</cp:revision>
  <dcterms:created xsi:type="dcterms:W3CDTF">2010-09-30T17:29:44Z</dcterms:created>
  <dcterms:modified xsi:type="dcterms:W3CDTF">2010-12-13T11:15:52Z</dcterms:modified>
</cp:coreProperties>
</file>