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61" r:id="rId3"/>
    <p:sldId id="257" r:id="rId4"/>
    <p:sldId id="258" r:id="rId5"/>
    <p:sldId id="262" r:id="rId6"/>
    <p:sldId id="269" r:id="rId7"/>
    <p:sldId id="271" r:id="rId8"/>
    <p:sldId id="272" r:id="rId9"/>
    <p:sldId id="267" r:id="rId10"/>
    <p:sldId id="273" r:id="rId11"/>
    <p:sldId id="260" r:id="rId12"/>
    <p:sldId id="275" r:id="rId13"/>
    <p:sldId id="268" r:id="rId14"/>
    <p:sldId id="263" r:id="rId15"/>
    <p:sldId id="264" r:id="rId16"/>
    <p:sldId id="265" r:id="rId17"/>
    <p:sldId id="266" r:id="rId18"/>
    <p:sldId id="274" r:id="rId19"/>
    <p:sldId id="276" r:id="rId20"/>
    <p:sldId id="270" r:id="rId21"/>
    <p:sldId id="27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52;kola\Erasmus\Robotica\VPC\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52;kola\Erasmus\Robotica\Mah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Success Rate</c:v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pattFill prst="lgCheck">
                <a:fgClr>
                  <a:srgbClr val="FF0000"/>
                </a:fgClr>
                <a:bgClr>
                  <a:srgbClr val="00B050"/>
                </a:bgClr>
              </a:patt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'3.6.'!$N$1:$N$6</c:f>
              <c:strCache>
                <c:ptCount val="6"/>
                <c:pt idx="0">
                  <c:v>none</c:v>
                </c:pt>
                <c:pt idx="1">
                  <c:v>red cross</c:v>
                </c:pt>
                <c:pt idx="2">
                  <c:v>left arrow</c:v>
                </c:pt>
                <c:pt idx="3">
                  <c:v>green arrow</c:v>
                </c:pt>
                <c:pt idx="4">
                  <c:v>right arrow</c:v>
                </c:pt>
                <c:pt idx="5">
                  <c:v>red &amp; green</c:v>
                </c:pt>
              </c:strCache>
            </c:strRef>
          </c:cat>
          <c:val>
            <c:numRef>
              <c:f>(Final_1!$K$22,Final_1!$K$115,Final_1!$K$229,Final_1!$K$303,Final_1!$K$353,Final_1!$K$457)</c:f>
              <c:numCache>
                <c:formatCode>0.0%</c:formatCode>
                <c:ptCount val="6"/>
                <c:pt idx="0">
                  <c:v>0.95</c:v>
                </c:pt>
                <c:pt idx="1">
                  <c:v>1</c:v>
                </c:pt>
                <c:pt idx="2">
                  <c:v>0.93805309734513276</c:v>
                </c:pt>
                <c:pt idx="3">
                  <c:v>0.90410958904109584</c:v>
                </c:pt>
                <c:pt idx="4">
                  <c:v>1</c:v>
                </c:pt>
                <c:pt idx="5">
                  <c:v>0.79611650485436891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17568"/>
        <c:axId val="41119104"/>
      </c:barChart>
      <c:catAx>
        <c:axId val="4111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41119104"/>
        <c:crosses val="autoZero"/>
        <c:auto val="1"/>
        <c:lblAlgn val="ctr"/>
        <c:lblOffset val="100"/>
        <c:noMultiLvlLbl val="0"/>
      </c:catAx>
      <c:valAx>
        <c:axId val="41119104"/>
        <c:scaling>
          <c:orientation val="minMax"/>
          <c:max val="1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crossAx val="4111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Success Rate</c:v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pattFill prst="lgCheck">
                <a:fgClr>
                  <a:srgbClr val="FF0000"/>
                </a:fgClr>
                <a:bgClr>
                  <a:srgbClr val="00B050"/>
                </a:bgClr>
              </a:patt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'Final test 2'!$V$1:$V$6</c:f>
              <c:strCache>
                <c:ptCount val="6"/>
                <c:pt idx="0">
                  <c:v>none</c:v>
                </c:pt>
                <c:pt idx="1">
                  <c:v>red cross</c:v>
                </c:pt>
                <c:pt idx="2">
                  <c:v>left arrow</c:v>
                </c:pt>
                <c:pt idx="3">
                  <c:v>green arrow</c:v>
                </c:pt>
                <c:pt idx="4">
                  <c:v>right arrow</c:v>
                </c:pt>
                <c:pt idx="5">
                  <c:v>red &amp; green</c:v>
                </c:pt>
              </c:strCache>
            </c:strRef>
          </c:cat>
          <c:val>
            <c:numRef>
              <c:f>(List3!$O$22;List3!$O$115;List3!$O$229;List3!$O$303;List3!$O$353;List3!$O$457)</c:f>
              <c:numCache>
                <c:formatCode>0.0%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0.99115044247787609</c:v>
                </c:pt>
                <c:pt idx="3">
                  <c:v>0.98630136986301364</c:v>
                </c:pt>
                <c:pt idx="4">
                  <c:v>0.97959183673469385</c:v>
                </c:pt>
                <c:pt idx="5">
                  <c:v>0.80582524271844658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91168"/>
        <c:axId val="42009344"/>
      </c:barChart>
      <c:catAx>
        <c:axId val="4199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42009344"/>
        <c:crosses val="autoZero"/>
        <c:auto val="1"/>
        <c:lblAlgn val="ctr"/>
        <c:lblOffset val="100"/>
        <c:noMultiLvlLbl val="0"/>
      </c:catAx>
      <c:valAx>
        <c:axId val="4200934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crossAx val="4199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1B4F5-F8C5-416C-B5A6-F46C307FDE10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B955C-C7C7-4705-B690-A3A278FC8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7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B955C-C7C7-4705-B690-A3A278FC8B2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53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3DF1745-BF5E-4647-A157-0D980917F0F7}" type="datetimeFigureOut">
              <a:rPr lang="cs-CZ" smtClean="0"/>
              <a:t>28.7.2011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6E4E46D-4177-4507-807F-914CDE12561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Traffic Lights</a:t>
            </a:r>
            <a:r>
              <a:rPr lang="cs-CZ" sz="4000" dirty="0" smtClean="0"/>
              <a:t> </a:t>
            </a:r>
            <a:r>
              <a:rPr lang="en-US" sz="4000" dirty="0" smtClean="0"/>
              <a:t>Detection</a:t>
            </a:r>
            <a:r>
              <a:rPr lang="en-US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Using Blob Analysis and Pattern Recognition</a:t>
            </a:r>
            <a:endParaRPr lang="en-US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Jaromír</a:t>
            </a:r>
            <a:r>
              <a:rPr lang="en-US" dirty="0" smtClean="0"/>
              <a:t> </a:t>
            </a:r>
            <a:r>
              <a:rPr lang="cs-CZ" dirty="0" smtClean="0"/>
              <a:t>Zavadil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2" y="2708920"/>
            <a:ext cx="46101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02" y="2743908"/>
            <a:ext cx="46101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5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distance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MATLAB – </a:t>
            </a:r>
            <a:r>
              <a:rPr lang="en-US" dirty="0" err="1" smtClean="0"/>
              <a:t>mahal</a:t>
            </a:r>
            <a:r>
              <a:rPr lang="en-US" dirty="0" smtClean="0"/>
              <a:t>() function</a:t>
            </a:r>
          </a:p>
          <a:p>
            <a:pPr marL="0" indent="450850">
              <a:buNone/>
            </a:pPr>
            <a:r>
              <a:rPr lang="en-US" sz="2000" dirty="0" smtClean="0"/>
              <a:t>&gt;&gt; d = </a:t>
            </a:r>
            <a:r>
              <a:rPr lang="en-US" sz="2000" dirty="0" err="1" smtClean="0"/>
              <a:t>mahal</a:t>
            </a:r>
            <a:r>
              <a:rPr lang="en-US" sz="2000" dirty="0" smtClean="0"/>
              <a:t>(X, Y);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899592" y="2300172"/>
                <a:ext cx="3753720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subSup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naryPr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nary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300172"/>
                <a:ext cx="3753720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364088" y="2379874"/>
                <a:ext cx="273626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sz="1600" dirty="0"/>
                  <a:t> - covariance </a:t>
                </a:r>
                <a:r>
                  <a:rPr lang="en-US" sz="1600" dirty="0" smtClean="0"/>
                  <a:t>matrix</a:t>
                </a:r>
              </a:p>
              <a:p>
                <a:pPr marL="400050" lvl="1" indent="0">
                  <a:buNone/>
                </a:pPr>
                <a:r>
                  <a:rPr lang="en-US" sz="1600" dirty="0" smtClean="0"/>
                  <a:t>X </a:t>
                </a:r>
                <a:r>
                  <a:rPr lang="en-US" sz="1600" dirty="0"/>
                  <a:t>- reference </a:t>
                </a:r>
                <a:r>
                  <a:rPr lang="en-US" sz="1600" dirty="0" smtClean="0"/>
                  <a:t>sample</a:t>
                </a:r>
              </a:p>
              <a:p>
                <a:pPr marL="400050" lvl="1" indent="0">
                  <a:buNone/>
                </a:pPr>
                <a:r>
                  <a:rPr lang="en-US" sz="1600" dirty="0" smtClean="0"/>
                  <a:t>Y - object </a:t>
                </a:r>
                <a:r>
                  <a:rPr lang="en-US" sz="1600" dirty="0"/>
                  <a:t>to be classified</a:t>
                </a: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379874"/>
                <a:ext cx="2736262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2190" b="-80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5364088" y="4437112"/>
            <a:ext cx="2966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1" indent="0">
              <a:buNone/>
            </a:pPr>
            <a:r>
              <a:rPr lang="en-US" sz="1600" dirty="0" smtClean="0"/>
              <a:t>X </a:t>
            </a:r>
            <a:r>
              <a:rPr lang="en-US" sz="1600" dirty="0"/>
              <a:t>- reference </a:t>
            </a:r>
            <a:r>
              <a:rPr lang="en-US" sz="1600" dirty="0" smtClean="0"/>
              <a:t>sample</a:t>
            </a:r>
          </a:p>
          <a:p>
            <a:pPr marL="400050" lvl="1" indent="0">
              <a:buNone/>
            </a:pPr>
            <a:r>
              <a:rPr lang="en-US" sz="1600" dirty="0" smtClean="0"/>
              <a:t>Y - object </a:t>
            </a:r>
            <a:r>
              <a:rPr lang="en-US" sz="1600" dirty="0"/>
              <a:t>to be classified</a:t>
            </a:r>
          </a:p>
        </p:txBody>
      </p:sp>
    </p:spTree>
    <p:extLst>
      <p:ext uri="{BB962C8B-B14F-4D97-AF65-F5344CB8AC3E}">
        <p14:creationId xmlns:p14="http://schemas.microsoft.com/office/powerpoint/2010/main" val="20295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Descriptors</a:t>
            </a:r>
            <a:endParaRPr lang="en-US" dirty="0"/>
          </a:p>
          <a:p>
            <a:pPr lvl="1"/>
            <a:r>
              <a:rPr lang="en-US" dirty="0"/>
              <a:t>Solidity</a:t>
            </a:r>
          </a:p>
          <a:p>
            <a:pPr lvl="1"/>
            <a:r>
              <a:rPr lang="en-US" dirty="0"/>
              <a:t>Eccentricity</a:t>
            </a:r>
          </a:p>
          <a:p>
            <a:pPr lvl="1"/>
            <a:r>
              <a:rPr lang="en-US" dirty="0"/>
              <a:t>Extent</a:t>
            </a:r>
          </a:p>
          <a:p>
            <a:pPr lvl="1"/>
            <a:r>
              <a:rPr lang="en-US" dirty="0"/>
              <a:t>Form Factor</a:t>
            </a:r>
          </a:p>
          <a:p>
            <a:pPr lvl="1"/>
            <a:r>
              <a:rPr lang="en-US" dirty="0"/>
              <a:t>Axis Proportion</a:t>
            </a:r>
          </a:p>
          <a:p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4427984" y="2420888"/>
                <a:ext cx="3680303" cy="1146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𝐸𝑐𝑐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𝐸𝑐𝑐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𝐸𝑐𝑐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en-US" b="0" i="1" smtClean="0">
                              <a:latin typeface="Cambria Math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𝐸𝑥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𝐸𝑥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420888"/>
                <a:ext cx="3680303" cy="11466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5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examples for each symbol</a:t>
            </a:r>
          </a:p>
          <a:p>
            <a:pPr lvl="1"/>
            <a:r>
              <a:rPr lang="en-US" dirty="0" smtClean="0"/>
              <a:t>10 very good images + 2 images with distortion</a:t>
            </a:r>
          </a:p>
          <a:p>
            <a:endParaRPr lang="cs-CZ" dirty="0"/>
          </a:p>
        </p:txBody>
      </p:sp>
      <p:pic>
        <p:nvPicPr>
          <p:cNvPr id="1025" name="Picture 1" descr="D:\Škola\Erasmus\Robotica\VPC\MATLAB\0603\Patterns\img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7" y="308493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Škola\Erasmus\Robotica\VPC\MATLAB\0603\Patterns\img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49" y="306896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Škola\Erasmus\Robotica\VPC\MATLAB\0603\Patterns\img2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443711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672186" y="5157191"/>
                <a:ext cx="3778727" cy="1146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𝐸𝑐𝑐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𝐸𝑐𝑐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𝐸𝑐𝑐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en-US" b="0" i="1" smtClean="0">
                              <a:latin typeface="Cambria Math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𝐸𝑥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𝐸𝑥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186" y="5157191"/>
                <a:ext cx="3778727" cy="11466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2823557" y="45284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51849" y="454440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955107" y="588060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846674" y="3429000"/>
                <a:ext cx="6479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674" y="3429000"/>
                <a:ext cx="64793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r="16717" b="16234"/>
          <a:stretch/>
        </p:blipFill>
        <p:spPr bwMode="auto">
          <a:xfrm>
            <a:off x="508000" y="260649"/>
            <a:ext cx="3262490" cy="27873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r="16753" b="17257"/>
          <a:stretch/>
        </p:blipFill>
        <p:spPr bwMode="auto">
          <a:xfrm>
            <a:off x="5407379" y="3362745"/>
            <a:ext cx="3285066" cy="27533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r="16753" b="16280"/>
          <a:stretch/>
        </p:blipFill>
        <p:spPr bwMode="auto">
          <a:xfrm>
            <a:off x="5407379" y="262200"/>
            <a:ext cx="3285066" cy="27858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r="16717" b="17210"/>
          <a:stretch/>
        </p:blipFill>
        <p:spPr bwMode="auto">
          <a:xfrm>
            <a:off x="508000" y="3361193"/>
            <a:ext cx="3262490" cy="27548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4" name="TextovéPole 3"/>
          <p:cNvSpPr txBox="1"/>
          <p:nvPr/>
        </p:nvSpPr>
        <p:spPr>
          <a:xfrm>
            <a:off x="5572509" y="2968713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 &lt; H &lt; 0.54; S &gt; 0.4; V &gt; 0.4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572508" y="6116066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0.11 &lt; H &lt; 0.2; S &gt; 0.5; V &gt; 0.4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48790" y="6116066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 &lt; H &lt; 0.07 &amp; 0.96 &lt; H &lt; 1;</a:t>
            </a:r>
          </a:p>
          <a:p>
            <a:pPr algn="ctr"/>
            <a:r>
              <a:rPr lang="en-US" dirty="0" smtClean="0"/>
              <a:t> S &gt; 0.5; V &gt; 0.4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699806" y="3105835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Color</a:t>
            </a:r>
          </a:p>
          <a:p>
            <a:pPr algn="ctr"/>
            <a:r>
              <a:rPr lang="en-US" b="1" dirty="0" smtClean="0"/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39021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r="16754" b="16234"/>
          <a:stretch/>
        </p:blipFill>
        <p:spPr bwMode="auto">
          <a:xfrm>
            <a:off x="5407378" y="260647"/>
            <a:ext cx="3285066" cy="27873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r="16526" b="16234"/>
          <a:stretch/>
        </p:blipFill>
        <p:spPr bwMode="auto">
          <a:xfrm>
            <a:off x="507999" y="260649"/>
            <a:ext cx="3271913" cy="27873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r="16528" b="17257"/>
          <a:stretch/>
        </p:blipFill>
        <p:spPr bwMode="auto">
          <a:xfrm>
            <a:off x="507999" y="3362744"/>
            <a:ext cx="3271913" cy="2753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r="16753" b="17257"/>
          <a:stretch/>
        </p:blipFill>
        <p:spPr bwMode="auto">
          <a:xfrm>
            <a:off x="5407378" y="3362745"/>
            <a:ext cx="3285066" cy="27533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4" name="TextovéPole 3"/>
          <p:cNvSpPr txBox="1"/>
          <p:nvPr/>
        </p:nvSpPr>
        <p:spPr>
          <a:xfrm>
            <a:off x="5572509" y="2968713"/>
            <a:ext cx="329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&gt; 35; Eccentricity &lt; 0.98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716016" y="5987421"/>
            <a:ext cx="4642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&gt; 180; Eccentricity &lt; 0.9;</a:t>
            </a: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0.55 &lt; Solidity &lt; 0.83; Extent  &gt; 0.35;</a:t>
            </a: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- 25 &lt; Orientation &lt; 25;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EulerNumber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-8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48790" y="6116066"/>
            <a:ext cx="329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&gt; 35; Eccentricity &lt; 0.98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60294" y="3105835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Blobs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13351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r="16754" b="16234"/>
          <a:stretch/>
        </p:blipFill>
        <p:spPr bwMode="auto">
          <a:xfrm>
            <a:off x="5407378" y="260646"/>
            <a:ext cx="3285066" cy="27873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16719" b="16234"/>
          <a:stretch/>
        </p:blipFill>
        <p:spPr bwMode="auto">
          <a:xfrm>
            <a:off x="496711" y="260649"/>
            <a:ext cx="3273778" cy="27873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r="16753" b="16610"/>
          <a:stretch/>
        </p:blipFill>
        <p:spPr bwMode="auto">
          <a:xfrm>
            <a:off x="5407378" y="3362745"/>
            <a:ext cx="3285066" cy="27748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r="16717" b="16563"/>
          <a:stretch/>
        </p:blipFill>
        <p:spPr bwMode="auto">
          <a:xfrm>
            <a:off x="496711" y="3361191"/>
            <a:ext cx="3273778" cy="27764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4" name="TextovéPole 3"/>
          <p:cNvSpPr txBox="1"/>
          <p:nvPr/>
        </p:nvSpPr>
        <p:spPr>
          <a:xfrm>
            <a:off x="5572509" y="2968713"/>
            <a:ext cx="299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Distance &lt; 100; Area &gt; 150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21824" y="6116066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Distance &lt; 100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36250" y="6137602"/>
            <a:ext cx="299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Distance &lt; 300; Area &gt; 150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734271" y="3153379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Mahalanobis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42009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91372"/>
              </p:ext>
            </p:extLst>
          </p:nvPr>
        </p:nvGraphicFramePr>
        <p:xfrm>
          <a:off x="1600412" y="5229200"/>
          <a:ext cx="5943177" cy="898396"/>
        </p:xfrm>
        <a:graphic>
          <a:graphicData uri="http://schemas.openxmlformats.org/drawingml/2006/table">
            <a:tbl>
              <a:tblPr firstRow="1" firstCol="1" bandRow="1"/>
              <a:tblGrid>
                <a:gridCol w="649598"/>
                <a:gridCol w="663210"/>
                <a:gridCol w="663210"/>
                <a:gridCol w="663210"/>
                <a:gridCol w="657160"/>
                <a:gridCol w="718414"/>
                <a:gridCol w="632961"/>
                <a:gridCol w="667747"/>
                <a:gridCol w="627667"/>
              </a:tblGrid>
              <a:tr h="299465">
                <a:tc gridSpan="7"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Tested Images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Results</a:t>
                      </a:r>
                      <a:endParaRPr lang="cs-CZ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92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red cross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left arrow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green arrow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right arrow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red &amp; green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without light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missed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wrong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253665"/>
              </p:ext>
            </p:extLst>
          </p:nvPr>
        </p:nvGraphicFramePr>
        <p:xfrm>
          <a:off x="1115616" y="1556792"/>
          <a:ext cx="6880005" cy="329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31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Symbols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:\Škola\Erasmus\Robotica\VPC\MATLAB\0603\img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Škola\Erasmus\Robotica\VPC\MATLAB\0603\img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Škola\Erasmus\Robotica\VPC\MATLAB\0603\img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677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Škola\Erasmus\Robotica\VPC\MATLAB\0603\img4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677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99992" y="21328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r>
              <a:rPr lang="en-US" baseline="-25000" dirty="0" smtClean="0"/>
              <a:t>M</a:t>
            </a:r>
            <a:r>
              <a:rPr lang="cs-CZ" dirty="0" smtClean="0"/>
              <a:t> </a:t>
            </a:r>
            <a:r>
              <a:rPr lang="en-US" dirty="0" smtClean="0"/>
              <a:t>= 189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75656" y="213285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r>
              <a:rPr lang="en-US" baseline="-25000" dirty="0" smtClean="0"/>
              <a:t>M</a:t>
            </a:r>
            <a:r>
              <a:rPr lang="cs-CZ" dirty="0" smtClean="0"/>
              <a:t> </a:t>
            </a:r>
            <a:r>
              <a:rPr lang="en-US" dirty="0" smtClean="0"/>
              <a:t>= 152,8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992390" y="5805264"/>
            <a:ext cx="17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small blobs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05894" y="5819328"/>
            <a:ext cx="17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small blobs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3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distances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Arrows and Red Cross</a:t>
            </a:r>
          </a:p>
          <a:p>
            <a:pPr lvl="1"/>
            <a:r>
              <a:rPr lang="en-US" dirty="0" smtClean="0"/>
              <a:t>2,5 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Red &amp; Green Chessboard</a:t>
            </a:r>
          </a:p>
          <a:p>
            <a:pPr lvl="1"/>
            <a:r>
              <a:rPr lang="en-US" dirty="0" smtClean="0"/>
              <a:t>2 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Signaling Panels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1087"/>
            <a:ext cx="4896544" cy="28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084629" cy="2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79912" y="593011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Robotica</a:t>
            </a:r>
            <a:r>
              <a:rPr lang="en-US" sz="1400" dirty="0" smtClean="0"/>
              <a:t> 2011]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702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bigger set of good examples.</a:t>
            </a:r>
          </a:p>
          <a:p>
            <a:r>
              <a:rPr lang="en-US" dirty="0" smtClean="0"/>
              <a:t>Compute probability of detected symbols.</a:t>
            </a:r>
          </a:p>
          <a:p>
            <a:r>
              <a:rPr lang="en-US" dirty="0" smtClean="0"/>
              <a:t>Try to use a neural network for classification.</a:t>
            </a:r>
          </a:p>
          <a:p>
            <a:r>
              <a:rPr lang="en-US" dirty="0" smtClean="0"/>
              <a:t>Try to process images from a real road.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4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Traffic Lights</a:t>
            </a:r>
            <a:r>
              <a:rPr lang="cs-CZ" sz="4000" dirty="0" smtClean="0"/>
              <a:t> </a:t>
            </a:r>
            <a:r>
              <a:rPr lang="en-US" sz="4000" dirty="0" smtClean="0"/>
              <a:t>Detection</a:t>
            </a:r>
            <a:r>
              <a:rPr lang="en-US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Using Blob Analysis and Pattern Recognition</a:t>
            </a:r>
            <a:endParaRPr lang="en-US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Jaromír</a:t>
            </a:r>
            <a:r>
              <a:rPr lang="en-US" dirty="0" smtClean="0"/>
              <a:t> </a:t>
            </a:r>
            <a:r>
              <a:rPr lang="cs-CZ" dirty="0" smtClean="0"/>
              <a:t>Zavadil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4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to solve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Symbols to be recognized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15" y="2416320"/>
            <a:ext cx="1135062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27" y="241632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77" y="241659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27" y="2424528"/>
            <a:ext cx="1135062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39" y="2424528"/>
            <a:ext cx="1135062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:\Škola\Erasmus\Robotica\VPC\MATLAB\0526\complex\img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68" y="393305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Škola\Erasmus\Robotica\VPC\MATLAB\0526\complex\img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79" y="393305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r>
              <a:rPr lang="cs-CZ" dirty="0" smtClean="0"/>
              <a:t> u</a:t>
            </a:r>
            <a:r>
              <a:rPr lang="en-US" dirty="0" err="1" smtClean="0"/>
              <a:t>sed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Segmentation</a:t>
            </a:r>
          </a:p>
          <a:p>
            <a:pPr lvl="1"/>
            <a:r>
              <a:rPr lang="en-US" dirty="0" smtClean="0"/>
              <a:t>HSV Color Space</a:t>
            </a:r>
          </a:p>
          <a:p>
            <a:r>
              <a:rPr lang="en-US" dirty="0" smtClean="0"/>
              <a:t>Blob analysis</a:t>
            </a:r>
          </a:p>
          <a:p>
            <a:pPr lvl="1"/>
            <a:r>
              <a:rPr lang="en-US" dirty="0" err="1" smtClean="0"/>
              <a:t>regionprops</a:t>
            </a:r>
            <a:r>
              <a:rPr lang="en-US" dirty="0" smtClean="0"/>
              <a:t>()</a:t>
            </a:r>
          </a:p>
          <a:p>
            <a:r>
              <a:rPr lang="en-US" dirty="0" smtClean="0"/>
              <a:t>Pattern Recognition</a:t>
            </a:r>
          </a:p>
          <a:p>
            <a:pPr lvl="1"/>
            <a:r>
              <a:rPr lang="en-US" dirty="0" err="1" smtClean="0"/>
              <a:t>Mahalanobis</a:t>
            </a:r>
            <a:r>
              <a:rPr lang="en-US" dirty="0" smtClean="0"/>
              <a:t> distance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41388"/>
            <a:ext cx="311721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276491" y="5145838"/>
            <a:ext cx="114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MathWorks</a:t>
            </a:r>
            <a:r>
              <a:rPr lang="en-US" sz="1400" dirty="0" smtClean="0"/>
              <a:t>]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066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err="1" smtClean="0"/>
              <a:t>regionprops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Solidity</a:t>
            </a:r>
          </a:p>
          <a:p>
            <a:pPr lvl="1"/>
            <a:r>
              <a:rPr lang="en-US" dirty="0" smtClean="0"/>
              <a:t>Eccentricity</a:t>
            </a:r>
          </a:p>
          <a:p>
            <a:pPr lvl="1"/>
            <a:r>
              <a:rPr lang="en-US" dirty="0" smtClean="0"/>
              <a:t>Extent</a:t>
            </a:r>
          </a:p>
          <a:p>
            <a:pPr lvl="1"/>
            <a:r>
              <a:rPr lang="en-US" dirty="0" smtClean="0"/>
              <a:t>Perimeter</a:t>
            </a:r>
          </a:p>
          <a:p>
            <a:pPr lvl="1"/>
            <a:r>
              <a:rPr lang="en-US" dirty="0" smtClean="0"/>
              <a:t>Orientation</a:t>
            </a:r>
          </a:p>
          <a:p>
            <a:pPr lvl="1"/>
            <a:r>
              <a:rPr lang="en-US" dirty="0" err="1" smtClean="0"/>
              <a:t>EulerNumber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cs-CZ" dirty="0" smtClean="0"/>
          </a:p>
          <a:p>
            <a:pPr lvl="1"/>
            <a:r>
              <a:rPr lang="en-US" dirty="0" err="1" smtClean="0"/>
              <a:t>MajorAxisLength</a:t>
            </a:r>
            <a:endParaRPr lang="en-US" dirty="0" smtClean="0"/>
          </a:p>
          <a:p>
            <a:pPr lvl="1"/>
            <a:r>
              <a:rPr lang="en-US" dirty="0" err="1" smtClean="0"/>
              <a:t>MinorAxisLength</a:t>
            </a:r>
            <a:endParaRPr lang="en-US" dirty="0" smtClean="0"/>
          </a:p>
          <a:p>
            <a:pPr lvl="1"/>
            <a:r>
              <a:rPr lang="en-US" dirty="0" err="1" smtClean="0"/>
              <a:t>BoundingBox</a:t>
            </a:r>
            <a:endParaRPr lang="en-US" dirty="0" smtClean="0"/>
          </a:p>
          <a:p>
            <a:pPr lvl="1"/>
            <a:r>
              <a:rPr lang="en-US" dirty="0" smtClean="0"/>
              <a:t>Centroid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7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Arrow</a:t>
            </a:r>
          </a:p>
          <a:p>
            <a:pPr lvl="1"/>
            <a:r>
              <a:rPr lang="en-US" sz="2000" dirty="0"/>
              <a:t>Area &gt; 200; Eccentricity &lt; 0.9; Extent &gt; 0.4;</a:t>
            </a:r>
            <a:br>
              <a:rPr lang="en-US" sz="2000" dirty="0"/>
            </a:br>
            <a:r>
              <a:rPr lang="en-US" sz="2000" dirty="0" err="1" smtClean="0"/>
              <a:t>EulerNumber</a:t>
            </a:r>
            <a:r>
              <a:rPr lang="en-US" sz="2000" dirty="0" smtClean="0"/>
              <a:t> &gt; -20; Solidity </a:t>
            </a:r>
            <a:r>
              <a:rPr lang="en-US" sz="2000" dirty="0"/>
              <a:t>&lt; 0.83; 60 &lt; Orientation &lt;</a:t>
            </a:r>
            <a:r>
              <a:rPr lang="en-US" sz="2000" dirty="0" smtClean="0"/>
              <a:t> - 60</a:t>
            </a:r>
          </a:p>
          <a:p>
            <a:r>
              <a:rPr lang="en-US" dirty="0" smtClean="0"/>
              <a:t>Yellow </a:t>
            </a:r>
            <a:r>
              <a:rPr lang="en-US" dirty="0"/>
              <a:t>Arrow</a:t>
            </a:r>
          </a:p>
          <a:p>
            <a:pPr lvl="1"/>
            <a:r>
              <a:rPr lang="en-US" sz="2000" dirty="0" smtClean="0"/>
              <a:t>Area &gt; 200; Eccentricity &lt; 0.9; Extent &gt; 0.35;</a:t>
            </a:r>
            <a:br>
              <a:rPr lang="en-US" sz="2000" dirty="0" smtClean="0"/>
            </a:br>
            <a:r>
              <a:rPr lang="en-US" sz="2000" dirty="0" err="1" smtClean="0"/>
              <a:t>EulerNumber</a:t>
            </a:r>
            <a:r>
              <a:rPr lang="en-US" sz="2000" dirty="0" smtClean="0"/>
              <a:t> &gt; -8; Solidity &lt; 0.83; -25 &lt; Orientation &lt; 25</a:t>
            </a:r>
          </a:p>
          <a:p>
            <a:r>
              <a:rPr lang="en-US" dirty="0" smtClean="0"/>
              <a:t>Red Cross</a:t>
            </a:r>
            <a:endParaRPr lang="en-US" dirty="0"/>
          </a:p>
          <a:p>
            <a:pPr lvl="1"/>
            <a:r>
              <a:rPr lang="en-US" sz="2000" dirty="0"/>
              <a:t>Area &gt; 200; Eccentricity &lt; </a:t>
            </a:r>
            <a:r>
              <a:rPr lang="en-US" sz="2000" dirty="0" smtClean="0"/>
              <a:t>0.7; 0.3 &lt; Extent &lt; 0.8;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EulerNumber</a:t>
            </a:r>
            <a:r>
              <a:rPr lang="en-US" sz="2000" dirty="0" smtClean="0"/>
              <a:t> &gt; -8; 0.4 &lt; Solidity </a:t>
            </a:r>
            <a:r>
              <a:rPr lang="en-US" sz="2000" dirty="0"/>
              <a:t>&lt; </a:t>
            </a:r>
            <a:r>
              <a:rPr lang="en-US" sz="2000" dirty="0" smtClean="0"/>
              <a:t>0.8; </a:t>
            </a:r>
            <a:r>
              <a:rPr lang="en-US" sz="2000" dirty="0"/>
              <a:t>-25 &lt; Orientation 25</a:t>
            </a:r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07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and </a:t>
            </a:r>
            <a:r>
              <a:rPr lang="en-US" dirty="0" smtClean="0"/>
              <a:t>Green Chessboard</a:t>
            </a:r>
          </a:p>
          <a:p>
            <a:pPr lvl="1"/>
            <a:r>
              <a:rPr lang="en-US" sz="2000" dirty="0" smtClean="0"/>
              <a:t>Area &gt; 40; Eccentricity &lt; 0.97</a:t>
            </a:r>
          </a:p>
          <a:p>
            <a:pPr lvl="1"/>
            <a:r>
              <a:rPr lang="en-US" sz="2000" dirty="0" smtClean="0"/>
              <a:t>if number of blobs &gt; 7</a:t>
            </a:r>
          </a:p>
          <a:p>
            <a:pPr lvl="2"/>
            <a:r>
              <a:rPr lang="en-US" sz="2000" dirty="0" smtClean="0"/>
              <a:t>compute number of pixels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 the end compare all found blobs</a:t>
            </a:r>
          </a:p>
        </p:txBody>
      </p:sp>
    </p:spTree>
    <p:extLst>
      <p:ext uri="{BB962C8B-B14F-4D97-AF65-F5344CB8AC3E}">
        <p14:creationId xmlns:p14="http://schemas.microsoft.com/office/powerpoint/2010/main" val="516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Direction of </a:t>
            </a:r>
            <a:r>
              <a:rPr lang="en-US" dirty="0" smtClean="0"/>
              <a:t>the Yellow </a:t>
            </a:r>
            <a:r>
              <a:rPr lang="en-US" dirty="0"/>
              <a:t>Arrow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cut </a:t>
            </a:r>
            <a:r>
              <a:rPr lang="en-US" dirty="0" smtClean="0"/>
              <a:t>the blob </a:t>
            </a:r>
            <a:r>
              <a:rPr lang="en-US" dirty="0"/>
              <a:t>using centroid and compare </a:t>
            </a:r>
            <a:r>
              <a:rPr lang="en-US" dirty="0" smtClean="0"/>
              <a:t>the left </a:t>
            </a:r>
            <a:r>
              <a:rPr lang="en-US" dirty="0"/>
              <a:t>and </a:t>
            </a:r>
            <a:r>
              <a:rPr lang="en-US" dirty="0" smtClean="0"/>
              <a:t>the right </a:t>
            </a:r>
            <a:r>
              <a:rPr lang="en-US" dirty="0"/>
              <a:t>part of the blob</a:t>
            </a:r>
            <a:endParaRPr lang="cs-CZ" dirty="0"/>
          </a:p>
          <a:p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21199"/>
            <a:ext cx="26384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61" y="2821199"/>
            <a:ext cx="35337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2" y="2844130"/>
            <a:ext cx="46101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20072" y="384387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508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42146" y="384387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342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989582" y="3091538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cs-CZ" dirty="0"/>
          </a:p>
        </p:txBody>
      </p:sp>
      <p:graphicFrame>
        <p:nvGraphicFramePr>
          <p:cNvPr id="5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406443"/>
              </p:ext>
            </p:extLst>
          </p:nvPr>
        </p:nvGraphicFramePr>
        <p:xfrm>
          <a:off x="1600412" y="5229200"/>
          <a:ext cx="5943177" cy="898396"/>
        </p:xfrm>
        <a:graphic>
          <a:graphicData uri="http://schemas.openxmlformats.org/drawingml/2006/table">
            <a:tbl>
              <a:tblPr firstRow="1" firstCol="1" bandRow="1"/>
              <a:tblGrid>
                <a:gridCol w="649598"/>
                <a:gridCol w="663210"/>
                <a:gridCol w="663210"/>
                <a:gridCol w="663210"/>
                <a:gridCol w="657160"/>
                <a:gridCol w="718414"/>
                <a:gridCol w="632961"/>
                <a:gridCol w="667747"/>
                <a:gridCol w="627667"/>
              </a:tblGrid>
              <a:tr h="299465">
                <a:tc gridSpan="7"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Tested Images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Results</a:t>
                      </a:r>
                      <a:endParaRPr lang="cs-CZ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92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red cross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left arrow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green arrow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right arrow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red &amp; green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without light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missed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wrong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672" marR="8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656471"/>
              </p:ext>
            </p:extLst>
          </p:nvPr>
        </p:nvGraphicFramePr>
        <p:xfrm>
          <a:off x="1187624" y="1700808"/>
          <a:ext cx="6795141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1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1869</TotalTime>
  <Words>600</Words>
  <Application>Microsoft Office PowerPoint</Application>
  <PresentationFormat>Předvádění na obrazovce (4:3)</PresentationFormat>
  <Paragraphs>160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Lití písma</vt:lpstr>
      <vt:lpstr>Traffic Lights Detection  Using Blob Analysis and Pattern Recognition</vt:lpstr>
      <vt:lpstr>Competition</vt:lpstr>
      <vt:lpstr>Task to solve</vt:lpstr>
      <vt:lpstr>Methods used</vt:lpstr>
      <vt:lpstr>Blob Analysis</vt:lpstr>
      <vt:lpstr>Blobs</vt:lpstr>
      <vt:lpstr>Blobs</vt:lpstr>
      <vt:lpstr>Direction of the Yellow Arrow</vt:lpstr>
      <vt:lpstr>Results</vt:lpstr>
      <vt:lpstr>False Positives</vt:lpstr>
      <vt:lpstr>Pattern Recognition</vt:lpstr>
      <vt:lpstr>Patterns</vt:lpstr>
      <vt:lpstr>Patterns</vt:lpstr>
      <vt:lpstr>Prezentace aplikace PowerPoint</vt:lpstr>
      <vt:lpstr>Prezentace aplikace PowerPoint</vt:lpstr>
      <vt:lpstr>Prezentace aplikace PowerPoint</vt:lpstr>
      <vt:lpstr>Results</vt:lpstr>
      <vt:lpstr>Missed Symbols</vt:lpstr>
      <vt:lpstr>Maximum distances</vt:lpstr>
      <vt:lpstr>Future work</vt:lpstr>
      <vt:lpstr>Traffic Lights Detection  Using Blob Analysis and Pattern Recognition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Jara</dc:creator>
  <cp:lastModifiedBy>Jara</cp:lastModifiedBy>
  <cp:revision>77</cp:revision>
  <dcterms:created xsi:type="dcterms:W3CDTF">2011-07-26T14:34:05Z</dcterms:created>
  <dcterms:modified xsi:type="dcterms:W3CDTF">2011-07-28T14:37:14Z</dcterms:modified>
</cp:coreProperties>
</file>