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0"/>
  </p:notesMasterIdLst>
  <p:sldIdLst>
    <p:sldId id="256" r:id="rId2"/>
    <p:sldId id="34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310" r:id="rId13"/>
    <p:sldId id="309" r:id="rId14"/>
    <p:sldId id="307" r:id="rId15"/>
    <p:sldId id="306" r:id="rId16"/>
    <p:sldId id="305" r:id="rId17"/>
    <p:sldId id="303" r:id="rId18"/>
    <p:sldId id="345" r:id="rId19"/>
    <p:sldId id="302" r:id="rId20"/>
    <p:sldId id="273" r:id="rId21"/>
    <p:sldId id="316" r:id="rId22"/>
    <p:sldId id="319" r:id="rId23"/>
    <p:sldId id="318" r:id="rId24"/>
    <p:sldId id="329" r:id="rId25"/>
    <p:sldId id="322" r:id="rId26"/>
    <p:sldId id="323" r:id="rId27"/>
    <p:sldId id="332" r:id="rId28"/>
    <p:sldId id="335" r:id="rId29"/>
    <p:sldId id="282" r:id="rId30"/>
    <p:sldId id="336" r:id="rId31"/>
    <p:sldId id="337" r:id="rId32"/>
    <p:sldId id="280" r:id="rId33"/>
    <p:sldId id="338" r:id="rId34"/>
    <p:sldId id="343" r:id="rId35"/>
    <p:sldId id="341" r:id="rId36"/>
    <p:sldId id="340" r:id="rId37"/>
    <p:sldId id="346" r:id="rId38"/>
    <p:sldId id="347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ro" initials="_MMS_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2" autoAdjust="0"/>
    <p:restoredTop sz="94668" autoAdjust="0"/>
  </p:normalViewPr>
  <p:slideViewPr>
    <p:cSldViewPr>
      <p:cViewPr>
        <p:scale>
          <a:sx n="100" d="100"/>
          <a:sy n="100" d="100"/>
        </p:scale>
        <p:origin x="-67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3-02T19:28:56.281" idx="2">
    <p:pos x="10" y="10"/>
    <p:text>- A principal dificuldade ou melhor a principal preocupação neste trabalho é conseguir 
que o sistema seja capaz de identificar os
defeitos apresentados para toda a gama de
fabrico com o mínimo de parameterização.
-Dada a natureza do problema(O produto exige que) o sistema de 
inspecção terá que ser constítuido por dois
tipos de sensor. Um que analise a banda de lixa
à sua largura completa de 940mm.
O segundo terá que inspeccionar uma pequena área mas de tal maneira ampliada que seja possivel identificar o grão.
Naturalmente não se terá a capacidade de analizar o estado do grão à largura total, nem será possivel efectuar a inspecção em contínuo. No melhor dos casos teremos uma inspecção de 6 em 6 mm. Mas dado que os defeitos quando surgem afectam a largura de toda a banda e têm sempre um comprimento superiorer a 20mm têm-se resolução necessária para detecção destas anomalias. 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5A85A-4781-433F-9DB8-462A45D5AE2D}" type="datetimeFigureOut">
              <a:rPr lang="pt-PT" smtClean="0"/>
              <a:pPr/>
              <a:t>13-07-2012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6828-C39F-4237-BF5A-F4D70EA7EF0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5FF3-2DCB-4111-99F5-5DA12CB4E769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7F45B-7788-4B1E-A73D-515A5B7E6BF1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4FDB6-BC76-4CE8-B255-BD0F49B82A35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ct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8B7E-D659-4D10-B02C-0AF7F51CE1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D1D3-442A-4A44-BB58-F8B9F53FE0C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6A22-A78A-489E-BA60-42EF1F96A3A4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625C0-A706-44B4-836D-728F3E98705D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88E55-C0D5-4B01-A642-9D02732605EC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D8C07-C44E-4858-B9BC-68ABC1045F9D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D85DA-D1B2-45AE-8D3E-4BC03D67A991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8BA6B-B238-4B25-AD67-ECDF0EF2DF5B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0DD75-3319-4E60-8C14-21EE53889C94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C99C9-7196-4943-B23D-C7D0D0E9FB86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5F28E-E76D-41F1-A34F-F0EF33D7AC18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silva\Os%20meus%20documentos\Projectos\Dispositivo%20Vis&#227;o%20Artificial\Apresenta&#231;&#245;es\SDC15241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silva\Os%20meus%20documentos\Projectos\Dispositivo%20Vis&#227;o%20Artificial\Apresenta&#231;&#245;es\SDC15239.AV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568952" cy="2880320"/>
          </a:xfrm>
        </p:spPr>
        <p:txBody>
          <a:bodyPr>
            <a:normAutofit fontScale="90000"/>
          </a:bodyPr>
          <a:lstStyle/>
          <a:p>
            <a:r>
              <a:rPr lang="pt-PT" sz="4800" b="1" dirty="0" smtClean="0"/>
              <a:t>Inspeção de </a:t>
            </a:r>
            <a:r>
              <a:rPr lang="pt-PT" sz="4800" b="1" dirty="0" smtClean="0">
                <a:ea typeface="Siemens TIA Portal" pitchFamily="2" charset="-127"/>
                <a:cs typeface="Siemens TIA Portal" pitchFamily="2" charset="-127"/>
              </a:rPr>
              <a:t>Bobines</a:t>
            </a:r>
            <a:r>
              <a:rPr lang="pt-PT" sz="4800" b="1" dirty="0" smtClean="0"/>
              <a:t> de Abrasivo Flexível Utilizando Visão Artificial</a:t>
            </a:r>
            <a:endParaRPr lang="en-GB" sz="4800" dirty="0" smtClean="0"/>
          </a:p>
        </p:txBody>
      </p:sp>
      <p:pic>
        <p:nvPicPr>
          <p:cNvPr id="3" name="Imagem 2" descr="Img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429000"/>
            <a:ext cx="186967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547664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Remoção de amostra para controlo de </a:t>
            </a:r>
            <a:r>
              <a:rPr lang="pt-PT" dirty="0" smtClean="0">
                <a:latin typeface="+mn-lt"/>
              </a:rPr>
              <a:t>qualidade.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g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61840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5148064" y="314096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Operadores atualmente marcam por inspeção visual o material defeituoso.</a:t>
            </a:r>
            <a:endParaRPr lang="pt-PT" dirty="0">
              <a:latin typeface="+mn-lt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4000" y="190501"/>
            <a:ext cx="701040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Defeitos a detetar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Img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3578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Iluminação difusa utilizada durante fase de ensaios.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 descr="Img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38750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Iluminação difusa utilizada durante fase de ensaios.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Célula VA (geral).jpg"/>
          <p:cNvPicPr>
            <a:picLocks noChangeAspect="1"/>
          </p:cNvPicPr>
          <p:nvPr/>
        </p:nvPicPr>
        <p:blipFill>
          <a:blip r:embed="rId2" cstate="print"/>
          <a:srcRect r="20551"/>
          <a:stretch>
            <a:fillRect/>
          </a:stretch>
        </p:blipFill>
        <p:spPr>
          <a:xfrm>
            <a:off x="1259632" y="1196752"/>
            <a:ext cx="6446904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15816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Projeto célula de inspeção.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Célula VA (lase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86949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15816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Projeto célula de inspeção.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SDC11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446904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Sistema instalado no local.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SDC11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446904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4380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Sistema instalado no local.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DC11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388843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2060848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Equipamento de processamento e de aquisição da marca </a:t>
            </a:r>
            <a:r>
              <a:rPr lang="pt-PT" dirty="0" err="1" smtClean="0">
                <a:latin typeface="+mn-lt"/>
              </a:rPr>
              <a:t>Dalsa</a:t>
            </a:r>
            <a:r>
              <a:rPr lang="pt-PT" dirty="0" smtClean="0">
                <a:latin typeface="+mn-lt"/>
              </a:rPr>
              <a:t>, optou-se por um VA-61 e uma </a:t>
            </a:r>
            <a:r>
              <a:rPr lang="pt-PT" dirty="0" err="1" smtClean="0">
                <a:latin typeface="+mn-lt"/>
              </a:rPr>
              <a:t>Genie</a:t>
            </a:r>
            <a:r>
              <a:rPr lang="pt-PT" dirty="0" smtClean="0">
                <a:latin typeface="+mn-lt"/>
              </a:rPr>
              <a:t> Hm1400 Monocromática.</a:t>
            </a:r>
          </a:p>
          <a:p>
            <a:endParaRPr lang="pt-PT" dirty="0" smtClean="0">
              <a:latin typeface="+mn-lt"/>
            </a:endParaRPr>
          </a:p>
          <a:p>
            <a:r>
              <a:rPr lang="pt-PT" dirty="0" smtClean="0">
                <a:latin typeface="+mn-lt"/>
              </a:rPr>
              <a:t>Plataforma de desenvolvimento do programa de inspeção utilizada foi o Sherlock.</a:t>
            </a:r>
          </a:p>
          <a:p>
            <a:endParaRPr lang="pt-PT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SDC11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446904" cy="47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Configuração do sistema implementado</a:t>
            </a:r>
            <a:endParaRPr lang="pt-PT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Aspeto do produto com iluminação implementada.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Conteúdo Apresentação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pt-PT" sz="2400" dirty="0" smtClean="0"/>
              <a:t>Sistema de Inspeção de Bobines</a:t>
            </a:r>
          </a:p>
          <a:p>
            <a:pPr lvl="1"/>
            <a:r>
              <a:rPr lang="pt-PT" sz="2000" dirty="0" smtClean="0"/>
              <a:t>Defeitos a detetar</a:t>
            </a:r>
            <a:r>
              <a:rPr lang="pt-PT" sz="2000" dirty="0" smtClean="0"/>
              <a:t>.</a:t>
            </a:r>
          </a:p>
          <a:p>
            <a:pPr lvl="1"/>
            <a:r>
              <a:rPr lang="pt-PT" sz="2000" dirty="0" smtClean="0"/>
              <a:t>Configuração do </a:t>
            </a:r>
            <a:r>
              <a:rPr lang="pt-PT" sz="2000" dirty="0" smtClean="0"/>
              <a:t>s</a:t>
            </a:r>
            <a:r>
              <a:rPr lang="pt-PT" sz="2000" dirty="0" smtClean="0"/>
              <a:t>istema implementado.</a:t>
            </a:r>
            <a:endParaRPr lang="pt-PT" sz="2000" dirty="0" smtClean="0"/>
          </a:p>
          <a:p>
            <a:pPr lvl="1"/>
            <a:r>
              <a:rPr lang="pt-PT" sz="2000" dirty="0" smtClean="0"/>
              <a:t>Dificuldades </a:t>
            </a:r>
            <a:r>
              <a:rPr lang="pt-PT" sz="2000" dirty="0" smtClean="0"/>
              <a:t>encontradas</a:t>
            </a:r>
            <a:r>
              <a:rPr lang="pt-PT" sz="2000" dirty="0" smtClean="0"/>
              <a:t>.</a:t>
            </a:r>
            <a:endParaRPr lang="pt-PT" sz="2000" dirty="0" smtClean="0"/>
          </a:p>
          <a:p>
            <a:pPr lvl="1"/>
            <a:r>
              <a:rPr lang="pt-PT" sz="2000" dirty="0" smtClean="0"/>
              <a:t>Resultados. </a:t>
            </a:r>
          </a:p>
          <a:p>
            <a:endParaRPr lang="pt-PT" sz="1200" dirty="0" smtClean="0"/>
          </a:p>
          <a:p>
            <a:r>
              <a:rPr lang="pt-PT" sz="2400" dirty="0" smtClean="0"/>
              <a:t>Estudo de Técnicas de Análise de Textura</a:t>
            </a:r>
          </a:p>
          <a:p>
            <a:pPr lvl="1"/>
            <a:r>
              <a:rPr lang="pt-PT" sz="2000" dirty="0" smtClean="0"/>
              <a:t>Objetivo </a:t>
            </a:r>
            <a:r>
              <a:rPr lang="pt-PT" sz="2000" dirty="0" smtClean="0"/>
              <a:t>deste estudo.</a:t>
            </a:r>
          </a:p>
          <a:p>
            <a:pPr lvl="1"/>
            <a:r>
              <a:rPr lang="pt-PT" sz="2000" dirty="0" smtClean="0"/>
              <a:t>As técnicas estudadas.</a:t>
            </a:r>
          </a:p>
          <a:p>
            <a:pPr lvl="1"/>
            <a:r>
              <a:rPr lang="pt-PT" sz="2000" dirty="0" smtClean="0"/>
              <a:t>Amostras escolhidas.</a:t>
            </a:r>
          </a:p>
          <a:p>
            <a:pPr lvl="1"/>
            <a:r>
              <a:rPr lang="pt-PT" sz="2000" dirty="0" smtClean="0"/>
              <a:t>Resultados.</a:t>
            </a:r>
          </a:p>
          <a:p>
            <a:endParaRPr lang="pt-PT" sz="1200" dirty="0" smtClean="0"/>
          </a:p>
          <a:p>
            <a:r>
              <a:rPr lang="pt-PT" sz="2400" dirty="0" smtClean="0"/>
              <a:t>Conclusões</a:t>
            </a:r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52" descr="binária passaalto2 0136 (banda)"/>
          <p:cNvPicPr>
            <a:picLocks noChangeAspect="1" noChangeArrowheads="1"/>
          </p:cNvPicPr>
          <p:nvPr/>
        </p:nvPicPr>
        <p:blipFill>
          <a:blip r:embed="rId2" cstate="print"/>
          <a:srcRect l="6160" t="6419" r="6154" b="11884"/>
          <a:stretch>
            <a:fillRect/>
          </a:stretch>
        </p:blipFill>
        <p:spPr bwMode="auto">
          <a:xfrm>
            <a:off x="4644008" y="4653136"/>
            <a:ext cx="3634109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7" name="Imagem 53" descr="binária 0136 (banda)"/>
          <p:cNvPicPr>
            <a:picLocks noChangeAspect="1" noChangeArrowheads="1"/>
          </p:cNvPicPr>
          <p:nvPr/>
        </p:nvPicPr>
        <p:blipFill>
          <a:blip r:embed="rId3" cstate="print"/>
          <a:srcRect l="6395" t="5844" r="6384" b="11655"/>
          <a:stretch>
            <a:fillRect/>
          </a:stretch>
        </p:blipFill>
        <p:spPr bwMode="auto">
          <a:xfrm>
            <a:off x="683568" y="4653136"/>
            <a:ext cx="364800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48" descr="0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2741576" cy="217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49" descr="roi 0136 (band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556792"/>
            <a:ext cx="4464496" cy="154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Dificuldades encontradas</a:t>
            </a:r>
            <a:endParaRPr lang="pt-PT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O gradiente interfere com a binarização correta de zonas defeituosas.</a:t>
            </a:r>
            <a:endParaRPr lang="pt-PT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37170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Verifica-se um gradiente de intensidade na imagem adquirida.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inária 1932 (th local adaptative mean a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45638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binária 1932 (th local adaptative mean 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45638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733256"/>
            <a:ext cx="2167820" cy="288032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733256"/>
            <a:ext cx="2016000" cy="288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89240"/>
            <a:ext cx="2430000" cy="5400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Dificuldades encontradas</a:t>
            </a:r>
            <a:endParaRPr lang="pt-PT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15616" y="443711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Zonas defeituosas corretamente segmentadas utilizando limiares locais adaptativos</a:t>
            </a:r>
            <a:r>
              <a:rPr lang="pt-PT" dirty="0" smtClean="0">
                <a:latin typeface="+mn-lt"/>
              </a:rPr>
              <a:t>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indasa5_1197029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00600" cy="362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395536" y="50131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atin typeface="+mn-lt"/>
              </a:rPr>
              <a:t> No total 119 diferentes tipos de semiacabado a inspecionar.</a:t>
            </a:r>
          </a:p>
          <a:p>
            <a:pPr>
              <a:buFont typeface="Arial" pitchFamily="34" charset="0"/>
              <a:buChar char="•"/>
            </a:pPr>
            <a:endParaRPr lang="pt-PT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atin typeface="+mn-lt"/>
              </a:rPr>
              <a:t> Diversas Cores: vermelho, branco, branco amarelado, azul e amarelo.</a:t>
            </a:r>
          </a:p>
          <a:p>
            <a:endParaRPr lang="pt-PT" dirty="0">
              <a:latin typeface="+mn-lt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Dificuldades encontradas</a:t>
            </a:r>
            <a:endParaRPr lang="pt-PT" sz="3200" dirty="0"/>
          </a:p>
        </p:txBody>
      </p:sp>
    </p:spTree>
  </p:cSld>
  <p:clrMapOvr>
    <a:masterClrMapping/>
  </p:clrMapOvr>
  <p:transition advTm="14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 descr="histogram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268760"/>
            <a:ext cx="3140404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histog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0119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Dificuldades encontradas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88024" y="486916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Histograma da imagem na mesma posição para toda a gama de produtos e cores</a:t>
            </a:r>
            <a:r>
              <a:rPr lang="pt-PT" dirty="0" smtClean="0">
                <a:latin typeface="+mn-lt"/>
              </a:rPr>
              <a:t>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635896" y="2996952"/>
            <a:ext cx="1810544" cy="244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800" dirty="0" smtClean="0"/>
              <a:t>(Ver Vídeo fora do PowerPoint.)</a:t>
            </a:r>
            <a:endParaRPr lang="pt-PT" sz="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Resultados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DC1524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096000" cy="4572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Resultados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DC1523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096000" cy="45720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190501"/>
            <a:ext cx="7922840" cy="790227"/>
          </a:xfrm>
        </p:spPr>
        <p:txBody>
          <a:bodyPr>
            <a:normAutofit/>
          </a:bodyPr>
          <a:lstStyle/>
          <a:p>
            <a:r>
              <a:rPr lang="pt-PT" sz="3200" dirty="0" smtClean="0"/>
              <a:t>Resultados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432048"/>
          </a:xfrm>
        </p:spPr>
        <p:txBody>
          <a:bodyPr>
            <a:normAutofit/>
          </a:bodyPr>
          <a:lstStyle/>
          <a:p>
            <a:r>
              <a:rPr lang="pt-PT" sz="1800" dirty="0" smtClean="0">
                <a:latin typeface="+mn-lt"/>
              </a:rPr>
              <a:t>Resultado da inspeção de 17000 metros de abrasivo flexível.</a:t>
            </a:r>
            <a:endParaRPr lang="pt-PT" sz="1800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3501008"/>
          <a:ext cx="799288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2304256"/>
                <a:gridCol w="2376264"/>
              </a:tblGrid>
              <a:tr h="547116"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/>
                        <a:t>Data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/>
                        <a:t>Total de Defeitos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/>
                        <a:t>Taxa de Falsos Positivos</a:t>
                      </a:r>
                      <a:endParaRPr lang="pt-P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dirty="0" smtClean="0"/>
                        <a:t>Taxa de Falsos Negativos</a:t>
                      </a:r>
                      <a:endParaRPr lang="pt-PT" sz="1600" b="0" dirty="0"/>
                    </a:p>
                  </a:txBody>
                  <a:tcPr/>
                </a:tc>
              </a:tr>
              <a:tr h="31698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04.05.2012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157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8%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67944" y="2924944"/>
            <a:ext cx="463413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2400" dirty="0" smtClean="0">
                <a:latin typeface="+mn-lt"/>
                <a:cs typeface="+mn-cs"/>
              </a:rPr>
              <a:t>Objetivo deste estudo</a:t>
            </a:r>
            <a:endParaRPr kumimoji="0" lang="pt-PT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2000" dirty="0" smtClean="0">
                <a:latin typeface="+mn-lt"/>
                <a:cs typeface="+mn-cs"/>
              </a:rPr>
              <a:t>Identificações de </a:t>
            </a:r>
            <a:r>
              <a:rPr lang="pt-PT" sz="2000" dirty="0" smtClean="0">
                <a:latin typeface="+mn-lt"/>
              </a:rPr>
              <a:t>flutuações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graves  da quantidade de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grão.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Identificação de flutuações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distribuição de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grão.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Estudo de Técnicas de Análise de Textura</a:t>
            </a:r>
          </a:p>
        </p:txBody>
      </p:sp>
      <p:pic>
        <p:nvPicPr>
          <p:cNvPr id="5" name="Imagem 4" descr="Img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340768"/>
            <a:ext cx="302433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067944" y="141277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Atualmente é realizado o controlo visual da distribuição e orientação dos grãos de abrasivo durante o fabrico do produto.  </a:t>
            </a:r>
            <a:endParaRPr lang="pt-PT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7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683568" y="1268760"/>
            <a:ext cx="4536504" cy="5040560"/>
          </a:xfrm>
          <a:prstGeom prst="roundRect">
            <a:avLst>
              <a:gd name="adj" fmla="val 38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20888"/>
            <a:ext cx="1368000" cy="252000"/>
          </a:xfrm>
          <a:prstGeom prst="rect">
            <a:avLst/>
          </a:prstGeom>
          <a:noFill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140969"/>
            <a:ext cx="1293750" cy="180000"/>
          </a:xfrm>
          <a:prstGeom prst="rect">
            <a:avLst/>
          </a:prstGeom>
          <a:noFill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3" y="3645024"/>
            <a:ext cx="1632000" cy="54000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509120"/>
            <a:ext cx="1044000" cy="540000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3" y="5373216"/>
            <a:ext cx="1584000" cy="540000"/>
          </a:xfrm>
          <a:prstGeom prst="rect">
            <a:avLst/>
          </a:prstGeom>
          <a:noFill/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628800"/>
            <a:ext cx="1116000" cy="540000"/>
          </a:xfrm>
          <a:prstGeom prst="rect">
            <a:avLst/>
          </a:prstGeom>
          <a:noFill/>
        </p:spPr>
      </p:pic>
      <p:sp>
        <p:nvSpPr>
          <p:cNvPr id="30" name="CaixaDeTexto 29"/>
          <p:cNvSpPr txBox="1"/>
          <p:nvPr/>
        </p:nvSpPr>
        <p:spPr>
          <a:xfrm>
            <a:off x="827585" y="1700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Média:</a:t>
            </a:r>
            <a:endParaRPr lang="pt-PT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827585" y="2348881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Desvio Padrão:</a:t>
            </a:r>
            <a:endParaRPr lang="pt-PT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827585" y="299695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Suavidade:</a:t>
            </a:r>
            <a:endParaRPr lang="pt-PT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27585" y="3645025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Terceiro Momento:</a:t>
            </a:r>
            <a:endParaRPr lang="pt-PT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899593" y="450912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Uniformidade:</a:t>
            </a:r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27585" y="53732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Entropia:</a:t>
            </a:r>
            <a:endParaRPr lang="pt-PT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As técnicas estudadas</a:t>
            </a:r>
            <a:endParaRPr lang="pt-PT" sz="3200" dirty="0" smtClean="0"/>
          </a:p>
        </p:txBody>
      </p:sp>
      <p:sp>
        <p:nvSpPr>
          <p:cNvPr id="16" name="CaixaDeTexto 15"/>
          <p:cNvSpPr txBox="1"/>
          <p:nvPr/>
        </p:nvSpPr>
        <p:spPr>
          <a:xfrm>
            <a:off x="5436096" y="32129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Descritores estatísticos do histograma. </a:t>
            </a:r>
          </a:p>
          <a:p>
            <a:r>
              <a:rPr lang="pt-PT" dirty="0" smtClean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4999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843808" y="6165304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+mn-lt"/>
              </a:rPr>
              <a:t>Contaminação</a:t>
            </a:r>
            <a:r>
              <a:rPr lang="pt-PT" dirty="0" smtClean="0"/>
              <a:t> do semiacabado.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pectral_Micro P150 Normal 00.bmp"/>
          <p:cNvPicPr/>
          <p:nvPr/>
        </p:nvPicPr>
        <p:blipFill>
          <a:blip r:embed="rId2" cstate="print"/>
          <a:srcRect l="9890" t="13793" r="7692" b="5172"/>
          <a:stretch>
            <a:fillRect/>
          </a:stretch>
        </p:blipFill>
        <p:spPr bwMode="auto">
          <a:xfrm>
            <a:off x="1259632" y="1196752"/>
            <a:ext cx="648072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As técnicas estudadas</a:t>
            </a:r>
            <a:endParaRPr lang="pt-PT" sz="32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0" y="566124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Descritores do espetro de frequência calculado pela</a:t>
            </a:r>
          </a:p>
          <a:p>
            <a:pPr algn="ctr"/>
            <a:r>
              <a:rPr lang="pt-PT" dirty="0" smtClean="0">
                <a:latin typeface="+mn-lt"/>
              </a:rPr>
              <a:t>t</a:t>
            </a:r>
            <a:r>
              <a:rPr lang="pt-PT" dirty="0" smtClean="0">
                <a:latin typeface="+mn-lt"/>
              </a:rPr>
              <a:t>ransformada de Fourier.  </a:t>
            </a:r>
          </a:p>
          <a:p>
            <a:r>
              <a:rPr lang="pt-PT" dirty="0" smtClean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teste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3690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As técnicas estudadas</a:t>
            </a:r>
            <a:endParaRPr lang="pt-PT" sz="32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Distribuições das frequências em função do raio a partir do centro espetral  </a:t>
            </a:r>
          </a:p>
          <a:p>
            <a:r>
              <a:rPr lang="pt-PT" dirty="0" smtClean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TpA_P5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1817486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 descr="TpA_P18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76" y="1772816"/>
            <a:ext cx="1817486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 descr="TpA_P15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1833702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 descr="TpA_P220_A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36" y="4581128"/>
            <a:ext cx="181017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 descr="TpA_P220_A3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784" y="4581128"/>
            <a:ext cx="1809065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 descr="TpA_P220_A4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8024" y="4581128"/>
            <a:ext cx="1809065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2555776" y="1196752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+mj-lt"/>
              </a:rPr>
              <a:t>Grupo amostras</a:t>
            </a:r>
            <a:r>
              <a:rPr lang="pt-PT" dirty="0" smtClean="0"/>
              <a:t> </a:t>
            </a:r>
            <a:r>
              <a:rPr lang="pt-PT" dirty="0" smtClean="0"/>
              <a:t>A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555776" y="4005064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+mj-lt"/>
              </a:rPr>
              <a:t>Grupo amostras</a:t>
            </a:r>
            <a:r>
              <a:rPr lang="pt-PT" dirty="0" smtClean="0"/>
              <a:t> </a:t>
            </a:r>
            <a:r>
              <a:rPr lang="pt-PT" dirty="0" smtClean="0"/>
              <a:t>B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95536" y="32849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+mn-lt"/>
              </a:rPr>
              <a:t>Grão: </a:t>
            </a:r>
            <a:r>
              <a:rPr lang="pt-PT" sz="1200" dirty="0" smtClean="0">
                <a:latin typeface="+mn-lt"/>
              </a:rPr>
              <a:t>P500</a:t>
            </a:r>
          </a:p>
          <a:p>
            <a:pPr algn="ctr"/>
            <a:r>
              <a:rPr lang="pt-PT" sz="1200" dirty="0" smtClean="0">
                <a:latin typeface="+mn-lt"/>
              </a:rPr>
              <a:t>Tamanho Médio </a:t>
            </a:r>
          </a:p>
          <a:p>
            <a:pPr algn="ctr"/>
            <a:r>
              <a:rPr lang="pt-PT" sz="1200" dirty="0" smtClean="0">
                <a:latin typeface="+mn-lt"/>
              </a:rPr>
              <a:t>Grão: 30 µm</a:t>
            </a:r>
            <a:endParaRPr lang="pt-PT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555776" y="32849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+mn-lt"/>
              </a:rPr>
              <a:t>Grão: </a:t>
            </a:r>
            <a:r>
              <a:rPr lang="pt-PT" sz="1200" dirty="0" smtClean="0">
                <a:latin typeface="+mn-lt"/>
              </a:rPr>
              <a:t>P180</a:t>
            </a:r>
          </a:p>
          <a:p>
            <a:pPr algn="ctr"/>
            <a:r>
              <a:rPr lang="pt-PT" sz="1200" dirty="0" smtClean="0"/>
              <a:t>Tamanho Médio </a:t>
            </a:r>
          </a:p>
          <a:p>
            <a:pPr algn="ctr"/>
            <a:r>
              <a:rPr lang="pt-PT" sz="1200" dirty="0" smtClean="0"/>
              <a:t>Grão: </a:t>
            </a:r>
            <a:r>
              <a:rPr lang="pt-PT" sz="1200" dirty="0" smtClean="0"/>
              <a:t>82 µm</a:t>
            </a:r>
            <a:endParaRPr lang="pt-PT" sz="1200" dirty="0" smtClean="0"/>
          </a:p>
        </p:txBody>
      </p:sp>
      <p:sp>
        <p:nvSpPr>
          <p:cNvPr id="25" name="CaixaDeTexto 24"/>
          <p:cNvSpPr txBox="1"/>
          <p:nvPr/>
        </p:nvSpPr>
        <p:spPr>
          <a:xfrm>
            <a:off x="4716016" y="328498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+mn-lt"/>
              </a:rPr>
              <a:t>Grão: </a:t>
            </a:r>
            <a:r>
              <a:rPr lang="pt-PT" sz="1200" dirty="0" smtClean="0">
                <a:latin typeface="+mn-lt"/>
              </a:rPr>
              <a:t>P150</a:t>
            </a:r>
          </a:p>
          <a:p>
            <a:pPr algn="ctr"/>
            <a:r>
              <a:rPr lang="pt-PT" sz="1200" dirty="0" smtClean="0"/>
              <a:t>Tamanho Médio </a:t>
            </a:r>
          </a:p>
          <a:p>
            <a:pPr algn="ctr"/>
            <a:r>
              <a:rPr lang="pt-PT" sz="1200" dirty="0" smtClean="0"/>
              <a:t>Grão: </a:t>
            </a:r>
            <a:r>
              <a:rPr lang="pt-PT" sz="1200" dirty="0" smtClean="0"/>
              <a:t>100 </a:t>
            </a:r>
            <a:r>
              <a:rPr lang="pt-PT" sz="1200" dirty="0" smtClean="0"/>
              <a:t>µm</a:t>
            </a:r>
          </a:p>
          <a:p>
            <a:endParaRPr lang="pt-PT" sz="1200" dirty="0" smtClean="0"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95536" y="60932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+mn-lt"/>
              </a:rPr>
              <a:t>Pouco </a:t>
            </a:r>
            <a:r>
              <a:rPr lang="pt-PT" sz="1200" dirty="0" smtClean="0">
                <a:latin typeface="+mn-lt"/>
              </a:rPr>
              <a:t>Grão</a:t>
            </a:r>
            <a:endParaRPr lang="pt-PT" sz="1200" dirty="0" smtClean="0"/>
          </a:p>
          <a:p>
            <a:pPr algn="ctr"/>
            <a:r>
              <a:rPr lang="pt-PT" sz="1200" dirty="0" smtClean="0">
                <a:latin typeface="+mn-lt"/>
              </a:rPr>
              <a:t>Peso amostra: 1,23 g</a:t>
            </a:r>
            <a:endParaRPr lang="pt-PT" sz="1200" dirty="0" smtClean="0"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627784" y="60932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+mn-lt"/>
              </a:rPr>
              <a:t>Amostra </a:t>
            </a:r>
            <a:r>
              <a:rPr lang="pt-PT" sz="1200" dirty="0" smtClean="0">
                <a:latin typeface="+mn-lt"/>
              </a:rPr>
              <a:t>Ok</a:t>
            </a:r>
          </a:p>
          <a:p>
            <a:pPr algn="ctr"/>
            <a:r>
              <a:rPr lang="pt-PT" sz="1200" dirty="0" smtClean="0">
                <a:latin typeface="+mn-lt"/>
              </a:rPr>
              <a:t>Peso amostra: 1,58 g </a:t>
            </a:r>
            <a:endParaRPr lang="pt-PT" sz="1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788024" y="60932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+mn-lt"/>
              </a:rPr>
              <a:t>Muito </a:t>
            </a:r>
            <a:r>
              <a:rPr lang="pt-PT" sz="1200" dirty="0" smtClean="0">
                <a:latin typeface="+mn-lt"/>
              </a:rPr>
              <a:t>Grão</a:t>
            </a:r>
          </a:p>
          <a:p>
            <a:pPr algn="ctr"/>
            <a:r>
              <a:rPr lang="pt-PT" sz="1200" dirty="0" smtClean="0">
                <a:latin typeface="+mn-lt"/>
              </a:rPr>
              <a:t>Peso amostra: 1,95 g </a:t>
            </a:r>
            <a:endParaRPr lang="pt-PT" sz="1200" dirty="0"/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Amostras escolhidas</a:t>
            </a:r>
            <a:endParaRPr lang="pt-PT" sz="3200" dirty="0" smtClean="0"/>
          </a:p>
        </p:txBody>
      </p:sp>
      <p:cxnSp>
        <p:nvCxnSpPr>
          <p:cNvPr id="34" name="Conexão recta unidireccional 33"/>
          <p:cNvCxnSpPr/>
          <p:nvPr/>
        </p:nvCxnSpPr>
        <p:spPr>
          <a:xfrm rot="16200000" flipV="1">
            <a:off x="6444208" y="328498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/>
          <p:nvPr/>
        </p:nvCxnSpPr>
        <p:spPr>
          <a:xfrm rot="10800000" flipV="1">
            <a:off x="4355976" y="3861048"/>
            <a:ext cx="24482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6804248" y="314096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Amostras de referência para calcular as distâncias de </a:t>
            </a:r>
            <a:r>
              <a:rPr lang="pt-PT" dirty="0" err="1" smtClean="0">
                <a:latin typeface="+mn-lt"/>
              </a:rPr>
              <a:t>Mahalanobis</a:t>
            </a:r>
            <a:r>
              <a:rPr lang="pt-PT" dirty="0" smtClean="0">
                <a:latin typeface="+mn-lt"/>
              </a:rPr>
              <a:t>. </a:t>
            </a:r>
          </a:p>
          <a:p>
            <a:r>
              <a:rPr lang="pt-PT" dirty="0" smtClean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édias Descritores Textura P220.bmp"/>
          <p:cNvPicPr/>
          <p:nvPr/>
        </p:nvPicPr>
        <p:blipFill>
          <a:blip r:embed="rId2" cstate="print"/>
          <a:srcRect l="9474" t="13559" r="7368" b="5085"/>
          <a:stretch>
            <a:fillRect/>
          </a:stretch>
        </p:blipFill>
        <p:spPr>
          <a:xfrm>
            <a:off x="251520" y="1052736"/>
            <a:ext cx="849694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Resultados</a:t>
            </a:r>
            <a:endParaRPr lang="pt-PT" sz="32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Valores médios dos descritores estatísticos do grupo de amostras B.  </a:t>
            </a:r>
          </a:p>
          <a:p>
            <a:r>
              <a:rPr lang="pt-PT" dirty="0" smtClean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 l="9475" t="10171" r="7358" b="5074"/>
          <a:stretch>
            <a:fillRect/>
          </a:stretch>
        </p:blipFill>
        <p:spPr bwMode="auto">
          <a:xfrm>
            <a:off x="251520" y="1052736"/>
            <a:ext cx="8496000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Média dos espetros de frequência do grupo de amostras B.  </a:t>
            </a:r>
          </a:p>
          <a:p>
            <a:r>
              <a:rPr lang="pt-PT" dirty="0" smtClean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Resultados</a:t>
            </a:r>
            <a:endParaRPr lang="pt-PT" sz="32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5536" y="2348880"/>
          <a:ext cx="8280920" cy="2066038"/>
        </p:xfrm>
        <a:graphic>
          <a:graphicData uri="http://schemas.openxmlformats.org/drawingml/2006/table">
            <a:tbl>
              <a:tblPr/>
              <a:tblGrid>
                <a:gridCol w="648072"/>
                <a:gridCol w="720080"/>
                <a:gridCol w="1728192"/>
                <a:gridCol w="1728192"/>
                <a:gridCol w="1728192"/>
                <a:gridCol w="1728192"/>
              </a:tblGrid>
              <a:tr h="75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Amostra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Diferença tamanho médio (%)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Estatísticos de Textura: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Distância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Média de </a:t>
                      </a:r>
                      <a:r>
                        <a:rPr lang="pt-PT" sz="10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Mahalanobis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de 30 aquisições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Estatísticos de Textura: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Diferença 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identificada em percentagem 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(%)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do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Espetro de Frequência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Distância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Média de </a:t>
                      </a:r>
                      <a:r>
                        <a:rPr lang="pt-PT" sz="10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Mahalanobis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de 30 aquisições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do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Espetro de Frequência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Diferença 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identificada em percentagem 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(%)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1- P150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0,0059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0,2000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2- P180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0,0067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13,6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0,2451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22.6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3- P500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0,1096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1757,6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0,5458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172.9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Resultados Grupo de Amostras A</a:t>
            </a:r>
            <a:endParaRPr lang="pt-PT" sz="32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2348880"/>
          <a:ext cx="8280920" cy="2221484"/>
        </p:xfrm>
        <a:graphic>
          <a:graphicData uri="http://schemas.openxmlformats.org/drawingml/2006/table">
            <a:tbl>
              <a:tblPr/>
              <a:tblGrid>
                <a:gridCol w="648072"/>
                <a:gridCol w="720080"/>
                <a:gridCol w="1728192"/>
                <a:gridCol w="1728192"/>
                <a:gridCol w="1728192"/>
                <a:gridCol w="1728192"/>
              </a:tblGrid>
              <a:tr h="75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Amostra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Diferença Peso (%)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Estatísticos de Textura: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Distância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Média de </a:t>
                      </a:r>
                      <a:r>
                        <a:rPr lang="pt-PT" sz="10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Mahalanobis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de 30 aquisições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Estatísticos de Textura: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Diferença 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identificada em percentagem 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(%)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do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Espetro de Frequência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Distância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Média de </a:t>
                      </a:r>
                      <a:r>
                        <a:rPr lang="pt-PT" sz="1000" b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Mahalanobis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de 30 aquisições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Descritores do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Espetro de Frequência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Diferença </a:t>
                      </a:r>
                      <a:r>
                        <a:rPr lang="pt-PT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identificada em percentagem </a:t>
                      </a:r>
                      <a:r>
                        <a:rPr lang="pt-PT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(%)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1 - P220 - Pouco Grão</a:t>
                      </a:r>
                      <a:endParaRPr lang="pt-PT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22,15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0,1457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705,0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0,0664</a:t>
                      </a:r>
                      <a:endParaRPr lang="pt-PT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49,9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2 - P220 - Ok</a:t>
                      </a:r>
                      <a:endParaRPr lang="pt-PT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pt-PT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0,0181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0,0443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3 - P220 - Muito Grão</a:t>
                      </a:r>
                      <a:endParaRPr lang="pt-PT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21,52</a:t>
                      </a:r>
                      <a:endParaRPr lang="pt-PT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0,3505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1836,5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0,2554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476.5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11560" y="190501"/>
            <a:ext cx="7922840" cy="79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PT" sz="3200" dirty="0" smtClean="0"/>
              <a:t>Resultados Grupo de Amostras B</a:t>
            </a:r>
            <a:endParaRPr lang="pt-PT" sz="32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Sistema de inspeção de Bobines - Conclusão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pt-PT" sz="2800" dirty="0" smtClean="0"/>
              <a:t>Sistema de inspeção e marcação prontos a entrar em operação.</a:t>
            </a:r>
          </a:p>
          <a:p>
            <a:endParaRPr lang="pt-PT" sz="2800" dirty="0" smtClean="0"/>
          </a:p>
          <a:p>
            <a:r>
              <a:rPr lang="pt-PT" sz="2800" dirty="0" smtClean="0"/>
              <a:t>Iluminação (difusa vs. estruturada).</a:t>
            </a:r>
          </a:p>
          <a:p>
            <a:endParaRPr lang="pt-PT" sz="2800" dirty="0" smtClean="0"/>
          </a:p>
          <a:p>
            <a:r>
              <a:rPr lang="pt-PT" sz="2800" dirty="0" smtClean="0"/>
              <a:t>Equipamento de aquisição e processamento.</a:t>
            </a:r>
          </a:p>
          <a:p>
            <a:endParaRPr lang="pt-PT" sz="2800" dirty="0" smtClean="0"/>
          </a:p>
          <a:p>
            <a:pPr>
              <a:buNone/>
            </a:pP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Estudo de Técnicas de Análise de Textura - Conclusão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pt-PT" sz="2800" dirty="0" smtClean="0"/>
              <a:t>Ambas as técnicas foram capazes de identificar no grupo de amostras A o tamanho de grão abrasivo correto.</a:t>
            </a:r>
          </a:p>
          <a:p>
            <a:endParaRPr lang="pt-PT" sz="2800" dirty="0" smtClean="0"/>
          </a:p>
          <a:p>
            <a:r>
              <a:rPr lang="pt-PT" sz="2800" dirty="0" smtClean="0"/>
              <a:t>Ambas as técnicas foram capazes de identificar no grupo de amostras B a amostra com a quantidade de abrasivo correta.</a:t>
            </a:r>
            <a:endParaRPr lang="pt-PT" sz="2800" dirty="0" smtClean="0"/>
          </a:p>
          <a:p>
            <a:pPr>
              <a:buNone/>
            </a:pPr>
            <a:endParaRPr lang="pt-PT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059832" y="6165304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+mn-lt"/>
              </a:rPr>
              <a:t>Semiacabado</a:t>
            </a:r>
            <a:r>
              <a:rPr lang="pt-PT" dirty="0" smtClean="0"/>
              <a:t> com vincos.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347864" y="6165304"/>
            <a:ext cx="281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+mn-lt"/>
              </a:rPr>
              <a:t>Semiacabado rasgado.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483768" y="61653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+mn-lt"/>
              </a:rPr>
              <a:t>Contaminações devido a condensações.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467544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Defeito resultante devido a uma paragem do </a:t>
            </a:r>
            <a:r>
              <a:rPr lang="pt-PT" dirty="0" smtClean="0">
                <a:latin typeface="+mn-lt"/>
              </a:rPr>
              <a:t>equipamento de fabrico.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203848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Emenda do semiacabado.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2500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491880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n-lt"/>
              </a:rPr>
              <a:t>Emenda do </a:t>
            </a:r>
            <a:r>
              <a:rPr lang="pt-PT" dirty="0" smtClean="0">
                <a:latin typeface="+mn-lt"/>
              </a:rPr>
              <a:t>Suporte.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4|10|15.1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7524</TotalTime>
  <Words>753</Words>
  <Application>Microsoft Office PowerPoint</Application>
  <PresentationFormat>Apresentação no Ecrã (4:3)</PresentationFormat>
  <Paragraphs>183</Paragraphs>
  <Slides>38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39" baseType="lpstr">
      <vt:lpstr>Tema do Office</vt:lpstr>
      <vt:lpstr>Inspeção de Bobines de Abrasivo Flexível Utilizando Visão Artificial</vt:lpstr>
      <vt:lpstr>Conteúdo Apresentação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Defeitos a detetar</vt:lpstr>
      <vt:lpstr>Configuração do sistema implementado</vt:lpstr>
      <vt:lpstr>Configuração do sistema implementado</vt:lpstr>
      <vt:lpstr>Configuração do sistema implementado</vt:lpstr>
      <vt:lpstr>Configuração do sistema implementado</vt:lpstr>
      <vt:lpstr>Configuração do sistema implementado</vt:lpstr>
      <vt:lpstr>Configuração do sistema implementado</vt:lpstr>
      <vt:lpstr>Configuração do sistema implementado</vt:lpstr>
      <vt:lpstr>Configuração do sistema implementado</vt:lpstr>
      <vt:lpstr>Dificuldades encontradas</vt:lpstr>
      <vt:lpstr>Dificuldades encontradas</vt:lpstr>
      <vt:lpstr>Dificuldades encontradas</vt:lpstr>
      <vt:lpstr>Dificuldades encontradas</vt:lpstr>
      <vt:lpstr>Resultados</vt:lpstr>
      <vt:lpstr>Resultados</vt:lpstr>
      <vt:lpstr>Resultados</vt:lpstr>
      <vt:lpstr>Resultado da inspeção de 17000 metros de abrasivo flexível.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 Sistema de inspeção de Bobines - Conclusão </vt:lpstr>
      <vt:lpstr> Estudo de Técnicas de Análise de Textura - Conclusão </vt:lpstr>
    </vt:vector>
  </TitlesOfParts>
  <Company>Indasa,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Identificação de Defeitos em Bobines de Abrasivo com Visão Artificial</dc:title>
  <dc:creator>Mauro</dc:creator>
  <cp:lastModifiedBy>Your User Name</cp:lastModifiedBy>
  <cp:revision>212</cp:revision>
  <cp:lastPrinted>1601-01-01T00:00:00Z</cp:lastPrinted>
  <dcterms:created xsi:type="dcterms:W3CDTF">2009-01-30T08:24:20Z</dcterms:created>
  <dcterms:modified xsi:type="dcterms:W3CDTF">2012-07-13T11:10:05Z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