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5" r:id="rId1"/>
  </p:sldMasterIdLst>
  <p:notesMasterIdLst>
    <p:notesMasterId r:id="rId38"/>
  </p:notesMasterIdLst>
  <p:sldIdLst>
    <p:sldId id="256" r:id="rId2"/>
    <p:sldId id="257" r:id="rId3"/>
    <p:sldId id="261" r:id="rId4"/>
    <p:sldId id="259" r:id="rId5"/>
    <p:sldId id="264" r:id="rId6"/>
    <p:sldId id="265" r:id="rId7"/>
    <p:sldId id="266" r:id="rId8"/>
    <p:sldId id="291" r:id="rId9"/>
    <p:sldId id="267" r:id="rId10"/>
    <p:sldId id="263" r:id="rId11"/>
    <p:sldId id="298" r:id="rId12"/>
    <p:sldId id="269" r:id="rId13"/>
    <p:sldId id="271" r:id="rId14"/>
    <p:sldId id="272" r:id="rId15"/>
    <p:sldId id="294" r:id="rId16"/>
    <p:sldId id="274" r:id="rId17"/>
    <p:sldId id="275" r:id="rId18"/>
    <p:sldId id="277" r:id="rId19"/>
    <p:sldId id="278" r:id="rId20"/>
    <p:sldId id="273" r:id="rId21"/>
    <p:sldId id="295" r:id="rId22"/>
    <p:sldId id="292" r:id="rId23"/>
    <p:sldId id="268" r:id="rId24"/>
    <p:sldId id="279" r:id="rId25"/>
    <p:sldId id="280" r:id="rId26"/>
    <p:sldId id="281" r:id="rId27"/>
    <p:sldId id="293" r:id="rId28"/>
    <p:sldId id="270" r:id="rId29"/>
    <p:sldId id="282" r:id="rId30"/>
    <p:sldId id="283" r:id="rId31"/>
    <p:sldId id="284" r:id="rId32"/>
    <p:sldId id="285" r:id="rId33"/>
    <p:sldId id="287" r:id="rId34"/>
    <p:sldId id="289" r:id="rId35"/>
    <p:sldId id="296" r:id="rId36"/>
    <p:sldId id="297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E5FB"/>
    <a:srgbClr val="97A1FB"/>
    <a:srgbClr val="6F1F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Destaqu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8603FDC-E32A-4AB5-989C-0864C3EAD2B8}" styleName="Estilo com Tema 2 - Destaque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Estilo Médio 4 - Destaqu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DF18680-E054-41AD-8BC1-D1AEF772440D}" styleName="Estilo Médio 2 - Destaqu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Estilo Claro 2 - Destaqu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Estilo Claro 2 - Destaqu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DBED569-4797-4DF1-A0F4-6AAB3CD982D8}" styleName="Estilo Claro 3 - Destaqu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Estilo Médio 1 - Destaqu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97" autoAdjust="0"/>
    <p:restoredTop sz="90942" autoAdjust="0"/>
  </p:normalViewPr>
  <p:slideViewPr>
    <p:cSldViewPr snapToGrid="0">
      <p:cViewPr varScale="1">
        <p:scale>
          <a:sx n="74" d="100"/>
          <a:sy n="74" d="100"/>
        </p:scale>
        <p:origin x="143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5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916A3B-47EE-4ECC-8960-433E4A2E6A9A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PT"/>
        </a:p>
      </dgm:t>
    </dgm:pt>
    <dgm:pt modelId="{6B556A01-B5E5-4E53-AA5C-6662D64B2548}">
      <dgm:prSet phldrT="[Texto]" custT="1"/>
      <dgm:spPr/>
      <dgm:t>
        <a:bodyPr/>
        <a:lstStyle/>
        <a:p>
          <a:r>
            <a:rPr lang="pt-PT" sz="2100" u="sng" dirty="0"/>
            <a:t>Local do estágio</a:t>
          </a:r>
        </a:p>
      </dgm:t>
    </dgm:pt>
    <dgm:pt modelId="{1CEE6345-D22B-42DB-BDB6-C3041A075A02}" type="parTrans" cxnId="{01B71F55-9963-45A9-9687-18D66BD0CE59}">
      <dgm:prSet/>
      <dgm:spPr/>
      <dgm:t>
        <a:bodyPr/>
        <a:lstStyle/>
        <a:p>
          <a:endParaRPr lang="pt-PT"/>
        </a:p>
      </dgm:t>
    </dgm:pt>
    <dgm:pt modelId="{7852C08D-C831-4C3E-9740-9E30EABD7590}" type="sibTrans" cxnId="{01B71F55-9963-45A9-9687-18D66BD0CE59}">
      <dgm:prSet/>
      <dgm:spPr/>
      <dgm:t>
        <a:bodyPr/>
        <a:lstStyle/>
        <a:p>
          <a:endParaRPr lang="pt-PT"/>
        </a:p>
      </dgm:t>
    </dgm:pt>
    <dgm:pt modelId="{3740CF74-726A-4ABD-8BD2-76121411C601}">
      <dgm:prSet phldrT="[Texto]"/>
      <dgm:spPr/>
      <dgm:t>
        <a:bodyPr/>
        <a:lstStyle/>
        <a:p>
          <a:r>
            <a:rPr lang="pt-PT" u="sng" dirty="0"/>
            <a:t>Metodologia</a:t>
          </a:r>
        </a:p>
      </dgm:t>
    </dgm:pt>
    <dgm:pt modelId="{1B6BA954-198D-4A3B-8E26-64D69FE0D8AA}" type="parTrans" cxnId="{4C5AC34D-B31E-4236-A551-E9201AD7C0F5}">
      <dgm:prSet/>
      <dgm:spPr/>
      <dgm:t>
        <a:bodyPr/>
        <a:lstStyle/>
        <a:p>
          <a:endParaRPr lang="pt-PT"/>
        </a:p>
      </dgm:t>
    </dgm:pt>
    <dgm:pt modelId="{40285C76-033C-44A4-B4CD-FD17BE568CC2}" type="sibTrans" cxnId="{4C5AC34D-B31E-4236-A551-E9201AD7C0F5}">
      <dgm:prSet/>
      <dgm:spPr/>
      <dgm:t>
        <a:bodyPr/>
        <a:lstStyle/>
        <a:p>
          <a:endParaRPr lang="pt-PT"/>
        </a:p>
      </dgm:t>
    </dgm:pt>
    <dgm:pt modelId="{E516B75C-DB87-4280-976F-A7A32AC41CF1}">
      <dgm:prSet phldrT="[Texto]"/>
      <dgm:spPr/>
      <dgm:t>
        <a:bodyPr/>
        <a:lstStyle/>
        <a:p>
          <a:r>
            <a:rPr lang="pt-PT" u="sng" dirty="0"/>
            <a:t>Pertinência do estágio</a:t>
          </a:r>
        </a:p>
      </dgm:t>
    </dgm:pt>
    <dgm:pt modelId="{B30AA000-B8FA-4E1A-920B-B9738914B68F}" type="parTrans" cxnId="{1BD44FD9-8A75-4146-A585-B051F66DDBC9}">
      <dgm:prSet/>
      <dgm:spPr/>
      <dgm:t>
        <a:bodyPr/>
        <a:lstStyle/>
        <a:p>
          <a:endParaRPr lang="pt-PT"/>
        </a:p>
      </dgm:t>
    </dgm:pt>
    <dgm:pt modelId="{34A520D0-45D4-474A-9C07-D58023E164D8}" type="sibTrans" cxnId="{1BD44FD9-8A75-4146-A585-B051F66DDBC9}">
      <dgm:prSet/>
      <dgm:spPr/>
      <dgm:t>
        <a:bodyPr/>
        <a:lstStyle/>
        <a:p>
          <a:endParaRPr lang="pt-PT"/>
        </a:p>
      </dgm:t>
    </dgm:pt>
    <dgm:pt modelId="{3CF0FA22-EFED-44C8-B9AC-58F0E702E5BE}">
      <dgm:prSet/>
      <dgm:spPr/>
      <dgm:t>
        <a:bodyPr/>
        <a:lstStyle/>
        <a:p>
          <a:r>
            <a:rPr lang="pt-PT"/>
            <a:t>VisionMaker</a:t>
          </a:r>
        </a:p>
      </dgm:t>
    </dgm:pt>
    <dgm:pt modelId="{2DE3358B-D497-4F63-AED1-5AE26C9DB584}" type="parTrans" cxnId="{9016EAD9-4297-4E8C-A4B2-DE0160E95BA4}">
      <dgm:prSet/>
      <dgm:spPr/>
      <dgm:t>
        <a:bodyPr/>
        <a:lstStyle/>
        <a:p>
          <a:endParaRPr lang="pt-PT"/>
        </a:p>
      </dgm:t>
    </dgm:pt>
    <dgm:pt modelId="{4535C60C-9D2A-4681-89D0-DCDDF33DAA17}" type="sibTrans" cxnId="{9016EAD9-4297-4E8C-A4B2-DE0160E95BA4}">
      <dgm:prSet/>
      <dgm:spPr/>
      <dgm:t>
        <a:bodyPr/>
        <a:lstStyle/>
        <a:p>
          <a:endParaRPr lang="pt-PT"/>
        </a:p>
      </dgm:t>
    </dgm:pt>
    <dgm:pt modelId="{ECDF7146-A9BF-4A5D-BE85-1927162466DC}">
      <dgm:prSet/>
      <dgm:spPr/>
      <dgm:t>
        <a:bodyPr/>
        <a:lstStyle/>
        <a:p>
          <a:r>
            <a:rPr lang="pt-PT"/>
            <a:t>Integração progressiva em projetos consoante a evolução do aluno</a:t>
          </a:r>
        </a:p>
      </dgm:t>
    </dgm:pt>
    <dgm:pt modelId="{D4F80AF3-DC36-4DD9-87DE-E6AF8D378AB2}" type="parTrans" cxnId="{F1139257-319D-4FE2-ACF5-E94D374A8167}">
      <dgm:prSet/>
      <dgm:spPr/>
      <dgm:t>
        <a:bodyPr/>
        <a:lstStyle/>
        <a:p>
          <a:endParaRPr lang="pt-PT"/>
        </a:p>
      </dgm:t>
    </dgm:pt>
    <dgm:pt modelId="{DC3B729B-EA33-451D-A35C-DFAB823D2DE9}" type="sibTrans" cxnId="{F1139257-319D-4FE2-ACF5-E94D374A8167}">
      <dgm:prSet/>
      <dgm:spPr/>
      <dgm:t>
        <a:bodyPr/>
        <a:lstStyle/>
        <a:p>
          <a:endParaRPr lang="pt-PT"/>
        </a:p>
      </dgm:t>
    </dgm:pt>
    <dgm:pt modelId="{5AC33780-3793-4444-AB66-14F938886DDB}">
      <dgm:prSet/>
      <dgm:spPr/>
      <dgm:t>
        <a:bodyPr/>
        <a:lstStyle/>
        <a:p>
          <a:r>
            <a:rPr lang="pt-PT" dirty="0"/>
            <a:t>Contato com o mundo empresarial</a:t>
          </a:r>
        </a:p>
      </dgm:t>
    </dgm:pt>
    <dgm:pt modelId="{DE656B17-ED42-41E1-A53E-5AB0A9460145}" type="parTrans" cxnId="{737DCE2C-69A3-4FDC-8E13-7CB9D1DF9191}">
      <dgm:prSet/>
      <dgm:spPr/>
      <dgm:t>
        <a:bodyPr/>
        <a:lstStyle/>
        <a:p>
          <a:endParaRPr lang="pt-PT"/>
        </a:p>
      </dgm:t>
    </dgm:pt>
    <dgm:pt modelId="{8FD169B3-0879-4B0A-9D3D-36FD654A89AB}" type="sibTrans" cxnId="{737DCE2C-69A3-4FDC-8E13-7CB9D1DF9191}">
      <dgm:prSet/>
      <dgm:spPr/>
      <dgm:t>
        <a:bodyPr/>
        <a:lstStyle/>
        <a:p>
          <a:endParaRPr lang="pt-PT"/>
        </a:p>
      </dgm:t>
    </dgm:pt>
    <dgm:pt modelId="{B4BFA375-50A3-4A49-BC51-D481EBD0E40D}">
      <dgm:prSet/>
      <dgm:spPr/>
      <dgm:t>
        <a:bodyPr/>
        <a:lstStyle/>
        <a:p>
          <a:r>
            <a:rPr lang="pt-PT" dirty="0"/>
            <a:t>Novos conhecimentos </a:t>
          </a:r>
        </a:p>
      </dgm:t>
    </dgm:pt>
    <dgm:pt modelId="{164BAA09-716A-4FC0-BB3F-6A4C434B4C35}" type="parTrans" cxnId="{CCF15778-3388-47CC-9504-7634333BE8FD}">
      <dgm:prSet/>
      <dgm:spPr/>
      <dgm:t>
        <a:bodyPr/>
        <a:lstStyle/>
        <a:p>
          <a:endParaRPr lang="pt-PT"/>
        </a:p>
      </dgm:t>
    </dgm:pt>
    <dgm:pt modelId="{A83AC33E-A277-4687-B57D-D6BCFF9F1717}" type="sibTrans" cxnId="{CCF15778-3388-47CC-9504-7634333BE8FD}">
      <dgm:prSet/>
      <dgm:spPr/>
      <dgm:t>
        <a:bodyPr/>
        <a:lstStyle/>
        <a:p>
          <a:endParaRPr lang="pt-PT"/>
        </a:p>
      </dgm:t>
    </dgm:pt>
    <dgm:pt modelId="{B3FB6026-27D8-4ACA-833E-2728A391BF4D}" type="pres">
      <dgm:prSet presAssocID="{37916A3B-47EE-4ECC-8960-433E4A2E6A9A}" presName="linear" presStyleCnt="0">
        <dgm:presLayoutVars>
          <dgm:dir/>
          <dgm:animLvl val="lvl"/>
          <dgm:resizeHandles val="exact"/>
        </dgm:presLayoutVars>
      </dgm:prSet>
      <dgm:spPr/>
    </dgm:pt>
    <dgm:pt modelId="{D3788AD8-DFDA-4F58-9CA5-11640C9D6B56}" type="pres">
      <dgm:prSet presAssocID="{6B556A01-B5E5-4E53-AA5C-6662D64B2548}" presName="parentLin" presStyleCnt="0"/>
      <dgm:spPr/>
    </dgm:pt>
    <dgm:pt modelId="{E53D1D89-78A2-48E0-B332-EDDBF0252482}" type="pres">
      <dgm:prSet presAssocID="{6B556A01-B5E5-4E53-AA5C-6662D64B2548}" presName="parentLeftMargin" presStyleLbl="node1" presStyleIdx="0" presStyleCnt="3"/>
      <dgm:spPr/>
    </dgm:pt>
    <dgm:pt modelId="{08C5E5F0-82C6-4075-81CB-3926BBA4E4AB}" type="pres">
      <dgm:prSet presAssocID="{6B556A01-B5E5-4E53-AA5C-6662D64B2548}" presName="parentText" presStyleLbl="node1" presStyleIdx="0" presStyleCnt="3" custScaleY="71421">
        <dgm:presLayoutVars>
          <dgm:chMax val="0"/>
          <dgm:bulletEnabled val="1"/>
        </dgm:presLayoutVars>
      </dgm:prSet>
      <dgm:spPr/>
    </dgm:pt>
    <dgm:pt modelId="{64709120-F7AE-42E3-9D3C-979CE889503E}" type="pres">
      <dgm:prSet presAssocID="{6B556A01-B5E5-4E53-AA5C-6662D64B2548}" presName="negativeSpace" presStyleCnt="0"/>
      <dgm:spPr/>
    </dgm:pt>
    <dgm:pt modelId="{48CADD28-2D45-40F5-A97F-399E9FB3D3EF}" type="pres">
      <dgm:prSet presAssocID="{6B556A01-B5E5-4E53-AA5C-6662D64B2548}" presName="childText" presStyleLbl="conFgAcc1" presStyleIdx="0" presStyleCnt="3">
        <dgm:presLayoutVars>
          <dgm:bulletEnabled val="1"/>
        </dgm:presLayoutVars>
      </dgm:prSet>
      <dgm:spPr/>
    </dgm:pt>
    <dgm:pt modelId="{3890C1F0-E63F-47F9-9999-83CCD266C5DA}" type="pres">
      <dgm:prSet presAssocID="{7852C08D-C831-4C3E-9740-9E30EABD7590}" presName="spaceBetweenRectangles" presStyleCnt="0"/>
      <dgm:spPr/>
    </dgm:pt>
    <dgm:pt modelId="{3B9FE48C-1FB0-4CFE-A2A9-62D5D3CE0839}" type="pres">
      <dgm:prSet presAssocID="{3740CF74-726A-4ABD-8BD2-76121411C601}" presName="parentLin" presStyleCnt="0"/>
      <dgm:spPr/>
    </dgm:pt>
    <dgm:pt modelId="{2F6C12E3-531B-4819-9E08-EB712B0A6F02}" type="pres">
      <dgm:prSet presAssocID="{3740CF74-726A-4ABD-8BD2-76121411C601}" presName="parentLeftMargin" presStyleLbl="node1" presStyleIdx="0" presStyleCnt="3"/>
      <dgm:spPr/>
    </dgm:pt>
    <dgm:pt modelId="{6DFA6218-5D2E-409E-B887-26DF77110416}" type="pres">
      <dgm:prSet presAssocID="{3740CF74-726A-4ABD-8BD2-76121411C601}" presName="parentText" presStyleLbl="node1" presStyleIdx="1" presStyleCnt="3" custScaleY="84451">
        <dgm:presLayoutVars>
          <dgm:chMax val="0"/>
          <dgm:bulletEnabled val="1"/>
        </dgm:presLayoutVars>
      </dgm:prSet>
      <dgm:spPr/>
    </dgm:pt>
    <dgm:pt modelId="{46E24DA4-B180-4521-B32F-101F1F62B3CA}" type="pres">
      <dgm:prSet presAssocID="{3740CF74-726A-4ABD-8BD2-76121411C601}" presName="negativeSpace" presStyleCnt="0"/>
      <dgm:spPr/>
    </dgm:pt>
    <dgm:pt modelId="{8B6DC7A4-9332-4901-86A3-79F9E93FE2F4}" type="pres">
      <dgm:prSet presAssocID="{3740CF74-726A-4ABD-8BD2-76121411C601}" presName="childText" presStyleLbl="conFgAcc1" presStyleIdx="1" presStyleCnt="3">
        <dgm:presLayoutVars>
          <dgm:bulletEnabled val="1"/>
        </dgm:presLayoutVars>
      </dgm:prSet>
      <dgm:spPr/>
    </dgm:pt>
    <dgm:pt modelId="{0CE6BA16-F909-4B6A-BCB0-C0D41CF90301}" type="pres">
      <dgm:prSet presAssocID="{40285C76-033C-44A4-B4CD-FD17BE568CC2}" presName="spaceBetweenRectangles" presStyleCnt="0"/>
      <dgm:spPr/>
    </dgm:pt>
    <dgm:pt modelId="{71D04D99-213B-46AB-B8D9-13334ECCD18E}" type="pres">
      <dgm:prSet presAssocID="{E516B75C-DB87-4280-976F-A7A32AC41CF1}" presName="parentLin" presStyleCnt="0"/>
      <dgm:spPr/>
    </dgm:pt>
    <dgm:pt modelId="{E87D9F1D-45CD-4296-8099-99537BD7D9E4}" type="pres">
      <dgm:prSet presAssocID="{E516B75C-DB87-4280-976F-A7A32AC41CF1}" presName="parentLeftMargin" presStyleLbl="node1" presStyleIdx="1" presStyleCnt="3"/>
      <dgm:spPr/>
    </dgm:pt>
    <dgm:pt modelId="{025275C3-1BA1-4F86-A8D0-CD1F8068B95A}" type="pres">
      <dgm:prSet presAssocID="{E516B75C-DB87-4280-976F-A7A32AC41CF1}" presName="parentText" presStyleLbl="node1" presStyleIdx="2" presStyleCnt="3" custScaleY="80272">
        <dgm:presLayoutVars>
          <dgm:chMax val="0"/>
          <dgm:bulletEnabled val="1"/>
        </dgm:presLayoutVars>
      </dgm:prSet>
      <dgm:spPr/>
    </dgm:pt>
    <dgm:pt modelId="{5C84483D-8A2D-4BF1-BA54-1D3CBA10F8C4}" type="pres">
      <dgm:prSet presAssocID="{E516B75C-DB87-4280-976F-A7A32AC41CF1}" presName="negativeSpace" presStyleCnt="0"/>
      <dgm:spPr/>
    </dgm:pt>
    <dgm:pt modelId="{2718C6CB-C4A0-4386-BA52-542C60A38263}" type="pres">
      <dgm:prSet presAssocID="{E516B75C-DB87-4280-976F-A7A32AC41CF1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F1139257-319D-4FE2-ACF5-E94D374A8167}" srcId="{3740CF74-726A-4ABD-8BD2-76121411C601}" destId="{ECDF7146-A9BF-4A5D-BE85-1927162466DC}" srcOrd="0" destOrd="0" parTransId="{D4F80AF3-DC36-4DD9-87DE-E6AF8D378AB2}" sibTransId="{DC3B729B-EA33-451D-A35C-DFAB823D2DE9}"/>
    <dgm:cxn modelId="{737DCE2C-69A3-4FDC-8E13-7CB9D1DF9191}" srcId="{E516B75C-DB87-4280-976F-A7A32AC41CF1}" destId="{5AC33780-3793-4444-AB66-14F938886DDB}" srcOrd="0" destOrd="0" parTransId="{DE656B17-ED42-41E1-A53E-5AB0A9460145}" sibTransId="{8FD169B3-0879-4B0A-9D3D-36FD654A89AB}"/>
    <dgm:cxn modelId="{E29BA384-357B-47C7-821F-9A70868ADE99}" type="presOf" srcId="{3CF0FA22-EFED-44C8-B9AC-58F0E702E5BE}" destId="{48CADD28-2D45-40F5-A97F-399E9FB3D3EF}" srcOrd="0" destOrd="0" presId="urn:microsoft.com/office/officeart/2005/8/layout/list1"/>
    <dgm:cxn modelId="{01B71F55-9963-45A9-9687-18D66BD0CE59}" srcId="{37916A3B-47EE-4ECC-8960-433E4A2E6A9A}" destId="{6B556A01-B5E5-4E53-AA5C-6662D64B2548}" srcOrd="0" destOrd="0" parTransId="{1CEE6345-D22B-42DB-BDB6-C3041A075A02}" sibTransId="{7852C08D-C831-4C3E-9740-9E30EABD7590}"/>
    <dgm:cxn modelId="{1BD44FD9-8A75-4146-A585-B051F66DDBC9}" srcId="{37916A3B-47EE-4ECC-8960-433E4A2E6A9A}" destId="{E516B75C-DB87-4280-976F-A7A32AC41CF1}" srcOrd="2" destOrd="0" parTransId="{B30AA000-B8FA-4E1A-920B-B9738914B68F}" sibTransId="{34A520D0-45D4-474A-9C07-D58023E164D8}"/>
    <dgm:cxn modelId="{9016EAD9-4297-4E8C-A4B2-DE0160E95BA4}" srcId="{6B556A01-B5E5-4E53-AA5C-6662D64B2548}" destId="{3CF0FA22-EFED-44C8-B9AC-58F0E702E5BE}" srcOrd="0" destOrd="0" parTransId="{2DE3358B-D497-4F63-AED1-5AE26C9DB584}" sibTransId="{4535C60C-9D2A-4681-89D0-DCDDF33DAA17}"/>
    <dgm:cxn modelId="{275B34BA-5CA5-4D46-BF66-D2FBDCF0884F}" type="presOf" srcId="{37916A3B-47EE-4ECC-8960-433E4A2E6A9A}" destId="{B3FB6026-27D8-4ACA-833E-2728A391BF4D}" srcOrd="0" destOrd="0" presId="urn:microsoft.com/office/officeart/2005/8/layout/list1"/>
    <dgm:cxn modelId="{C9A849F9-2863-4895-B651-B9AE299BE0D0}" type="presOf" srcId="{E516B75C-DB87-4280-976F-A7A32AC41CF1}" destId="{025275C3-1BA1-4F86-A8D0-CD1F8068B95A}" srcOrd="1" destOrd="0" presId="urn:microsoft.com/office/officeart/2005/8/layout/list1"/>
    <dgm:cxn modelId="{2881D8A4-CF05-4D65-94D5-2A3020EE78E6}" type="presOf" srcId="{3740CF74-726A-4ABD-8BD2-76121411C601}" destId="{6DFA6218-5D2E-409E-B887-26DF77110416}" srcOrd="1" destOrd="0" presId="urn:microsoft.com/office/officeart/2005/8/layout/list1"/>
    <dgm:cxn modelId="{4C985C70-0C74-4BC9-A9FB-98B1DA492D62}" type="presOf" srcId="{5AC33780-3793-4444-AB66-14F938886DDB}" destId="{2718C6CB-C4A0-4386-BA52-542C60A38263}" srcOrd="0" destOrd="0" presId="urn:microsoft.com/office/officeart/2005/8/layout/list1"/>
    <dgm:cxn modelId="{4C5AC34D-B31E-4236-A551-E9201AD7C0F5}" srcId="{37916A3B-47EE-4ECC-8960-433E4A2E6A9A}" destId="{3740CF74-726A-4ABD-8BD2-76121411C601}" srcOrd="1" destOrd="0" parTransId="{1B6BA954-198D-4A3B-8E26-64D69FE0D8AA}" sibTransId="{40285C76-033C-44A4-B4CD-FD17BE568CC2}"/>
    <dgm:cxn modelId="{2B29D2D3-9B94-48FA-9270-33CC4CF32FB5}" type="presOf" srcId="{6B556A01-B5E5-4E53-AA5C-6662D64B2548}" destId="{08C5E5F0-82C6-4075-81CB-3926BBA4E4AB}" srcOrd="1" destOrd="0" presId="urn:microsoft.com/office/officeart/2005/8/layout/list1"/>
    <dgm:cxn modelId="{CA9C7058-DB9D-47FB-B87B-5707CC35C80A}" type="presOf" srcId="{ECDF7146-A9BF-4A5D-BE85-1927162466DC}" destId="{8B6DC7A4-9332-4901-86A3-79F9E93FE2F4}" srcOrd="0" destOrd="0" presId="urn:microsoft.com/office/officeart/2005/8/layout/list1"/>
    <dgm:cxn modelId="{6803AFB2-88CB-4F89-83C6-9E1C812F376D}" type="presOf" srcId="{B4BFA375-50A3-4A49-BC51-D481EBD0E40D}" destId="{2718C6CB-C4A0-4386-BA52-542C60A38263}" srcOrd="0" destOrd="1" presId="urn:microsoft.com/office/officeart/2005/8/layout/list1"/>
    <dgm:cxn modelId="{B347BCE4-1177-4ADF-B1BF-8A38D5D28952}" type="presOf" srcId="{6B556A01-B5E5-4E53-AA5C-6662D64B2548}" destId="{E53D1D89-78A2-48E0-B332-EDDBF0252482}" srcOrd="0" destOrd="0" presId="urn:microsoft.com/office/officeart/2005/8/layout/list1"/>
    <dgm:cxn modelId="{CCF15778-3388-47CC-9504-7634333BE8FD}" srcId="{E516B75C-DB87-4280-976F-A7A32AC41CF1}" destId="{B4BFA375-50A3-4A49-BC51-D481EBD0E40D}" srcOrd="1" destOrd="0" parTransId="{164BAA09-716A-4FC0-BB3F-6A4C434B4C35}" sibTransId="{A83AC33E-A277-4687-B57D-D6BCFF9F1717}"/>
    <dgm:cxn modelId="{807D0B7A-D006-4DA9-A985-3F89A389518D}" type="presOf" srcId="{E516B75C-DB87-4280-976F-A7A32AC41CF1}" destId="{E87D9F1D-45CD-4296-8099-99537BD7D9E4}" srcOrd="0" destOrd="0" presId="urn:microsoft.com/office/officeart/2005/8/layout/list1"/>
    <dgm:cxn modelId="{055D9DAD-73FF-499B-8070-65176BFB9871}" type="presOf" srcId="{3740CF74-726A-4ABD-8BD2-76121411C601}" destId="{2F6C12E3-531B-4819-9E08-EB712B0A6F02}" srcOrd="0" destOrd="0" presId="urn:microsoft.com/office/officeart/2005/8/layout/list1"/>
    <dgm:cxn modelId="{7B33C2B8-05C4-442B-93CE-75C4D9AE795C}" type="presParOf" srcId="{B3FB6026-27D8-4ACA-833E-2728A391BF4D}" destId="{D3788AD8-DFDA-4F58-9CA5-11640C9D6B56}" srcOrd="0" destOrd="0" presId="urn:microsoft.com/office/officeart/2005/8/layout/list1"/>
    <dgm:cxn modelId="{7AEF1C4F-EB0C-4340-A87A-8BFF97A6F86D}" type="presParOf" srcId="{D3788AD8-DFDA-4F58-9CA5-11640C9D6B56}" destId="{E53D1D89-78A2-48E0-B332-EDDBF0252482}" srcOrd="0" destOrd="0" presId="urn:microsoft.com/office/officeart/2005/8/layout/list1"/>
    <dgm:cxn modelId="{10305BD5-C2C4-429A-8EB8-3C9DE515E0F8}" type="presParOf" srcId="{D3788AD8-DFDA-4F58-9CA5-11640C9D6B56}" destId="{08C5E5F0-82C6-4075-81CB-3926BBA4E4AB}" srcOrd="1" destOrd="0" presId="urn:microsoft.com/office/officeart/2005/8/layout/list1"/>
    <dgm:cxn modelId="{E14DE27C-D045-418A-ACC3-FC4CFA96CBFD}" type="presParOf" srcId="{B3FB6026-27D8-4ACA-833E-2728A391BF4D}" destId="{64709120-F7AE-42E3-9D3C-979CE889503E}" srcOrd="1" destOrd="0" presId="urn:microsoft.com/office/officeart/2005/8/layout/list1"/>
    <dgm:cxn modelId="{066A97BF-C8EE-4420-B113-26C8026246F9}" type="presParOf" srcId="{B3FB6026-27D8-4ACA-833E-2728A391BF4D}" destId="{48CADD28-2D45-40F5-A97F-399E9FB3D3EF}" srcOrd="2" destOrd="0" presId="urn:microsoft.com/office/officeart/2005/8/layout/list1"/>
    <dgm:cxn modelId="{A236338A-2983-4CF8-B440-1819609D0F23}" type="presParOf" srcId="{B3FB6026-27D8-4ACA-833E-2728A391BF4D}" destId="{3890C1F0-E63F-47F9-9999-83CCD266C5DA}" srcOrd="3" destOrd="0" presId="urn:microsoft.com/office/officeart/2005/8/layout/list1"/>
    <dgm:cxn modelId="{792CDFA7-6BEA-42B5-B3A2-BE7C2ABC6BB4}" type="presParOf" srcId="{B3FB6026-27D8-4ACA-833E-2728A391BF4D}" destId="{3B9FE48C-1FB0-4CFE-A2A9-62D5D3CE0839}" srcOrd="4" destOrd="0" presId="urn:microsoft.com/office/officeart/2005/8/layout/list1"/>
    <dgm:cxn modelId="{F15DAD78-0FC8-43F3-A80F-D421E15FC37F}" type="presParOf" srcId="{3B9FE48C-1FB0-4CFE-A2A9-62D5D3CE0839}" destId="{2F6C12E3-531B-4819-9E08-EB712B0A6F02}" srcOrd="0" destOrd="0" presId="urn:microsoft.com/office/officeart/2005/8/layout/list1"/>
    <dgm:cxn modelId="{C56A3867-891F-425D-9FEB-6BC5C6398099}" type="presParOf" srcId="{3B9FE48C-1FB0-4CFE-A2A9-62D5D3CE0839}" destId="{6DFA6218-5D2E-409E-B887-26DF77110416}" srcOrd="1" destOrd="0" presId="urn:microsoft.com/office/officeart/2005/8/layout/list1"/>
    <dgm:cxn modelId="{C8D1D71F-D0A8-4962-B62F-09E1C82635D9}" type="presParOf" srcId="{B3FB6026-27D8-4ACA-833E-2728A391BF4D}" destId="{46E24DA4-B180-4521-B32F-101F1F62B3CA}" srcOrd="5" destOrd="0" presId="urn:microsoft.com/office/officeart/2005/8/layout/list1"/>
    <dgm:cxn modelId="{BC3F5795-EF34-4CAF-8FEE-BCF24D3C7F88}" type="presParOf" srcId="{B3FB6026-27D8-4ACA-833E-2728A391BF4D}" destId="{8B6DC7A4-9332-4901-86A3-79F9E93FE2F4}" srcOrd="6" destOrd="0" presId="urn:microsoft.com/office/officeart/2005/8/layout/list1"/>
    <dgm:cxn modelId="{E54FEF78-1E08-4195-909B-9E1DF713F76F}" type="presParOf" srcId="{B3FB6026-27D8-4ACA-833E-2728A391BF4D}" destId="{0CE6BA16-F909-4B6A-BCB0-C0D41CF90301}" srcOrd="7" destOrd="0" presId="urn:microsoft.com/office/officeart/2005/8/layout/list1"/>
    <dgm:cxn modelId="{966364A3-73AB-422B-BC1D-C08851395BBD}" type="presParOf" srcId="{B3FB6026-27D8-4ACA-833E-2728A391BF4D}" destId="{71D04D99-213B-46AB-B8D9-13334ECCD18E}" srcOrd="8" destOrd="0" presId="urn:microsoft.com/office/officeart/2005/8/layout/list1"/>
    <dgm:cxn modelId="{973FB953-7251-4C89-A7C5-DFE021F35F79}" type="presParOf" srcId="{71D04D99-213B-46AB-B8D9-13334ECCD18E}" destId="{E87D9F1D-45CD-4296-8099-99537BD7D9E4}" srcOrd="0" destOrd="0" presId="urn:microsoft.com/office/officeart/2005/8/layout/list1"/>
    <dgm:cxn modelId="{62D6803B-1F41-4D1B-BEEF-0950AA5B0F4D}" type="presParOf" srcId="{71D04D99-213B-46AB-B8D9-13334ECCD18E}" destId="{025275C3-1BA1-4F86-A8D0-CD1F8068B95A}" srcOrd="1" destOrd="0" presId="urn:microsoft.com/office/officeart/2005/8/layout/list1"/>
    <dgm:cxn modelId="{AE61086F-D78B-431A-9FBD-061DCFACAE2D}" type="presParOf" srcId="{B3FB6026-27D8-4ACA-833E-2728A391BF4D}" destId="{5C84483D-8A2D-4BF1-BA54-1D3CBA10F8C4}" srcOrd="9" destOrd="0" presId="urn:microsoft.com/office/officeart/2005/8/layout/list1"/>
    <dgm:cxn modelId="{C2083CCB-C7E6-4847-B616-C6023150C12E}" type="presParOf" srcId="{B3FB6026-27D8-4ACA-833E-2728A391BF4D}" destId="{2718C6CB-C4A0-4386-BA52-542C60A3826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A21E6F-E0A3-4A8F-8FFB-BB3D41727982}" type="doc">
      <dgm:prSet loTypeId="urn:microsoft.com/office/officeart/2005/8/layout/vList6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pt-PT"/>
        </a:p>
      </dgm:t>
    </dgm:pt>
    <dgm:pt modelId="{128C3E4E-9545-404F-955B-A321782676FB}">
      <dgm:prSet phldrT="[Texto]"/>
      <dgm:spPr/>
      <dgm:t>
        <a:bodyPr/>
        <a:lstStyle/>
        <a:p>
          <a:pPr algn="ctr"/>
          <a:r>
            <a:rPr lang="pt-PT" dirty="0"/>
            <a:t> Objetivos Principais</a:t>
          </a:r>
        </a:p>
      </dgm:t>
    </dgm:pt>
    <dgm:pt modelId="{B68BA5D4-80B0-4FFC-A2B2-AEAE9E75EC51}" type="parTrans" cxnId="{85460121-BDF6-4D03-BFA5-671D27F1F2AE}">
      <dgm:prSet/>
      <dgm:spPr/>
      <dgm:t>
        <a:bodyPr/>
        <a:lstStyle/>
        <a:p>
          <a:endParaRPr lang="pt-PT"/>
        </a:p>
      </dgm:t>
    </dgm:pt>
    <dgm:pt modelId="{FA91827F-0602-4570-8C4E-6373EAED7F2F}" type="sibTrans" cxnId="{85460121-BDF6-4D03-BFA5-671D27F1F2AE}">
      <dgm:prSet/>
      <dgm:spPr/>
      <dgm:t>
        <a:bodyPr/>
        <a:lstStyle/>
        <a:p>
          <a:endParaRPr lang="pt-PT"/>
        </a:p>
      </dgm:t>
    </dgm:pt>
    <dgm:pt modelId="{434399F6-C75C-4CD9-A284-5CAD58439E9A}">
      <dgm:prSet phldrT="[Texto]"/>
      <dgm:spPr/>
      <dgm:t>
        <a:bodyPr/>
        <a:lstStyle/>
        <a:p>
          <a:r>
            <a:rPr lang="pt-PT" dirty="0"/>
            <a:t>Integração na empresa</a:t>
          </a:r>
        </a:p>
      </dgm:t>
    </dgm:pt>
    <dgm:pt modelId="{4C30F28F-A6B9-44F7-90A8-C6E3197E89C4}" type="parTrans" cxnId="{B8E26FC7-7A02-46A8-BD9D-D89950BAEFE3}">
      <dgm:prSet/>
      <dgm:spPr/>
      <dgm:t>
        <a:bodyPr/>
        <a:lstStyle/>
        <a:p>
          <a:endParaRPr lang="pt-PT"/>
        </a:p>
      </dgm:t>
    </dgm:pt>
    <dgm:pt modelId="{FD4B6DC5-5D08-4B8B-AD97-DAE3B537ABAD}" type="sibTrans" cxnId="{B8E26FC7-7A02-46A8-BD9D-D89950BAEFE3}">
      <dgm:prSet/>
      <dgm:spPr/>
      <dgm:t>
        <a:bodyPr/>
        <a:lstStyle/>
        <a:p>
          <a:endParaRPr lang="pt-PT"/>
        </a:p>
      </dgm:t>
    </dgm:pt>
    <dgm:pt modelId="{75352788-FD3C-4772-A783-0220712D0BB8}">
      <dgm:prSet phldrT="[Texto]"/>
      <dgm:spPr/>
      <dgm:t>
        <a:bodyPr/>
        <a:lstStyle/>
        <a:p>
          <a:r>
            <a:rPr lang="pt-PT" dirty="0"/>
            <a:t>Objetivos </a:t>
          </a:r>
        </a:p>
        <a:p>
          <a:pPr lvl="0"/>
          <a:r>
            <a:rPr lang="pt-PT" dirty="0"/>
            <a:t>Secundários</a:t>
          </a:r>
        </a:p>
      </dgm:t>
    </dgm:pt>
    <dgm:pt modelId="{4E0ABEC6-3D45-44B9-BA57-404512765897}" type="parTrans" cxnId="{3795A368-E6E9-41FB-8F41-FECEA388EFD8}">
      <dgm:prSet/>
      <dgm:spPr/>
      <dgm:t>
        <a:bodyPr/>
        <a:lstStyle/>
        <a:p>
          <a:endParaRPr lang="pt-PT"/>
        </a:p>
      </dgm:t>
    </dgm:pt>
    <dgm:pt modelId="{7399A1F6-8A6B-4D0C-A161-CD1AE6507ACF}" type="sibTrans" cxnId="{3795A368-E6E9-41FB-8F41-FECEA388EFD8}">
      <dgm:prSet/>
      <dgm:spPr/>
      <dgm:t>
        <a:bodyPr/>
        <a:lstStyle/>
        <a:p>
          <a:endParaRPr lang="pt-PT"/>
        </a:p>
      </dgm:t>
    </dgm:pt>
    <dgm:pt modelId="{A48F0813-5B14-4FC2-84E0-91575A8A2F03}">
      <dgm:prSet phldrT="[Texto]"/>
      <dgm:spPr/>
      <dgm:t>
        <a:bodyPr/>
        <a:lstStyle/>
        <a:p>
          <a:r>
            <a:rPr lang="pt-PT" dirty="0"/>
            <a:t>Desenvolver um trabalho do tipo R&amp;D</a:t>
          </a:r>
        </a:p>
      </dgm:t>
    </dgm:pt>
    <dgm:pt modelId="{650A98A9-8B14-4DA0-BCA3-203A37441DC8}" type="parTrans" cxnId="{250FC5EC-AFA9-41B7-AE00-A9D53486D072}">
      <dgm:prSet/>
      <dgm:spPr/>
      <dgm:t>
        <a:bodyPr/>
        <a:lstStyle/>
        <a:p>
          <a:endParaRPr lang="pt-PT"/>
        </a:p>
      </dgm:t>
    </dgm:pt>
    <dgm:pt modelId="{22AB316F-BD7B-4B72-A9FD-EF77A594FF4B}" type="sibTrans" cxnId="{250FC5EC-AFA9-41B7-AE00-A9D53486D072}">
      <dgm:prSet/>
      <dgm:spPr/>
      <dgm:t>
        <a:bodyPr/>
        <a:lstStyle/>
        <a:p>
          <a:endParaRPr lang="pt-PT"/>
        </a:p>
      </dgm:t>
    </dgm:pt>
    <dgm:pt modelId="{23EC76D8-6A5F-447D-A820-E56E74DF5882}">
      <dgm:prSet/>
      <dgm:spPr/>
      <dgm:t>
        <a:bodyPr/>
        <a:lstStyle/>
        <a:p>
          <a:r>
            <a:rPr lang="pt-PT" dirty="0"/>
            <a:t>Acompanhamento e integração em obras</a:t>
          </a:r>
        </a:p>
      </dgm:t>
    </dgm:pt>
    <dgm:pt modelId="{D9057440-C339-406A-B8A0-5D218DC98D9D}" type="parTrans" cxnId="{C3FCC740-0001-4162-A8AB-6604FFFDC3B8}">
      <dgm:prSet/>
      <dgm:spPr/>
      <dgm:t>
        <a:bodyPr/>
        <a:lstStyle/>
        <a:p>
          <a:endParaRPr lang="pt-PT"/>
        </a:p>
      </dgm:t>
    </dgm:pt>
    <dgm:pt modelId="{A99E80C7-68CB-44EC-8800-4DA7E770431C}" type="sibTrans" cxnId="{C3FCC740-0001-4162-A8AB-6604FFFDC3B8}">
      <dgm:prSet/>
      <dgm:spPr/>
      <dgm:t>
        <a:bodyPr/>
        <a:lstStyle/>
        <a:p>
          <a:endParaRPr lang="pt-PT"/>
        </a:p>
      </dgm:t>
    </dgm:pt>
    <dgm:pt modelId="{57C5E3CD-AA52-4A45-908E-66E6EA37A70F}">
      <dgm:prSet/>
      <dgm:spPr/>
      <dgm:t>
        <a:bodyPr/>
        <a:lstStyle/>
        <a:p>
          <a:r>
            <a:rPr lang="pt-PT" dirty="0"/>
            <a:t>Acompanhamento de visitas a clientes</a:t>
          </a:r>
        </a:p>
      </dgm:t>
    </dgm:pt>
    <dgm:pt modelId="{C9F9BAB3-79A9-4394-A7F3-6D66FEF8A4D5}" type="parTrans" cxnId="{3A884D02-94BE-4AAA-8207-43796D389460}">
      <dgm:prSet/>
      <dgm:spPr/>
      <dgm:t>
        <a:bodyPr/>
        <a:lstStyle/>
        <a:p>
          <a:endParaRPr lang="pt-PT"/>
        </a:p>
      </dgm:t>
    </dgm:pt>
    <dgm:pt modelId="{8E10FE06-0C4E-494A-BD5F-05A5DCED9038}" type="sibTrans" cxnId="{3A884D02-94BE-4AAA-8207-43796D389460}">
      <dgm:prSet/>
      <dgm:spPr/>
      <dgm:t>
        <a:bodyPr/>
        <a:lstStyle/>
        <a:p>
          <a:endParaRPr lang="pt-PT"/>
        </a:p>
      </dgm:t>
    </dgm:pt>
    <dgm:pt modelId="{0CB76AC9-016A-4F7D-BD33-75BB8DBEEAF7}">
      <dgm:prSet/>
      <dgm:spPr/>
      <dgm:t>
        <a:bodyPr/>
        <a:lstStyle/>
        <a:p>
          <a:r>
            <a:rPr lang="pt-PT" dirty="0"/>
            <a:t>Elaboração de estudos técnicos </a:t>
          </a:r>
        </a:p>
      </dgm:t>
    </dgm:pt>
    <dgm:pt modelId="{C9BA5285-6D53-42F7-B9C5-749E84A88EB0}" type="parTrans" cxnId="{9FBDB3BC-55D1-443D-B219-FBECB60C9CDC}">
      <dgm:prSet/>
      <dgm:spPr/>
      <dgm:t>
        <a:bodyPr/>
        <a:lstStyle/>
        <a:p>
          <a:endParaRPr lang="pt-PT"/>
        </a:p>
      </dgm:t>
    </dgm:pt>
    <dgm:pt modelId="{D5138385-D35F-470D-872A-ADB162D60178}" type="sibTrans" cxnId="{9FBDB3BC-55D1-443D-B219-FBECB60C9CDC}">
      <dgm:prSet/>
      <dgm:spPr/>
      <dgm:t>
        <a:bodyPr/>
        <a:lstStyle/>
        <a:p>
          <a:endParaRPr lang="pt-PT"/>
        </a:p>
      </dgm:t>
    </dgm:pt>
    <dgm:pt modelId="{85B243B1-CA03-4B2B-B271-A93A0B051BE2}">
      <dgm:prSet/>
      <dgm:spPr/>
      <dgm:t>
        <a:bodyPr/>
        <a:lstStyle/>
        <a:p>
          <a:r>
            <a:rPr lang="pt-PT" dirty="0"/>
            <a:t>Contato com fornecedores</a:t>
          </a:r>
        </a:p>
      </dgm:t>
    </dgm:pt>
    <dgm:pt modelId="{4B796292-C4B0-4132-8004-A4F2A09625DA}" type="parTrans" cxnId="{93D93FA5-F55A-4D3C-8A0F-AC8A2E0A5FC4}">
      <dgm:prSet/>
      <dgm:spPr/>
      <dgm:t>
        <a:bodyPr/>
        <a:lstStyle/>
        <a:p>
          <a:endParaRPr lang="pt-PT"/>
        </a:p>
      </dgm:t>
    </dgm:pt>
    <dgm:pt modelId="{FEFEA733-0F80-4D6E-B477-AA92E16F2807}" type="sibTrans" cxnId="{93D93FA5-F55A-4D3C-8A0F-AC8A2E0A5FC4}">
      <dgm:prSet/>
      <dgm:spPr/>
      <dgm:t>
        <a:bodyPr/>
        <a:lstStyle/>
        <a:p>
          <a:endParaRPr lang="pt-PT"/>
        </a:p>
      </dgm:t>
    </dgm:pt>
    <dgm:pt modelId="{717BE1D5-B62F-40B8-9772-1B5F3A934414}">
      <dgm:prSet phldrT="[Texto]"/>
      <dgm:spPr/>
      <dgm:t>
        <a:bodyPr/>
        <a:lstStyle/>
        <a:p>
          <a:endParaRPr lang="pt-PT" dirty="0"/>
        </a:p>
      </dgm:t>
    </dgm:pt>
    <dgm:pt modelId="{16B44E03-431A-4498-9A39-1A96E8728190}" type="parTrans" cxnId="{BC5F937A-B9FC-45FE-BE91-01C0EFCEE937}">
      <dgm:prSet/>
      <dgm:spPr/>
      <dgm:t>
        <a:bodyPr/>
        <a:lstStyle/>
        <a:p>
          <a:endParaRPr lang="pt-PT"/>
        </a:p>
      </dgm:t>
    </dgm:pt>
    <dgm:pt modelId="{07B95FE5-E990-4DC1-8561-24BADA5022F8}" type="sibTrans" cxnId="{BC5F937A-B9FC-45FE-BE91-01C0EFCEE937}">
      <dgm:prSet/>
      <dgm:spPr/>
      <dgm:t>
        <a:bodyPr/>
        <a:lstStyle/>
        <a:p>
          <a:endParaRPr lang="pt-PT"/>
        </a:p>
      </dgm:t>
    </dgm:pt>
    <dgm:pt modelId="{D8065288-4230-4621-884E-755A49C2F649}" type="pres">
      <dgm:prSet presAssocID="{BBA21E6F-E0A3-4A8F-8FFB-BB3D41727982}" presName="Name0" presStyleCnt="0">
        <dgm:presLayoutVars>
          <dgm:dir/>
          <dgm:animLvl val="lvl"/>
          <dgm:resizeHandles/>
        </dgm:presLayoutVars>
      </dgm:prSet>
      <dgm:spPr/>
    </dgm:pt>
    <dgm:pt modelId="{383BF936-096E-4C9E-8D9C-A570DB292FD0}" type="pres">
      <dgm:prSet presAssocID="{128C3E4E-9545-404F-955B-A321782676FB}" presName="linNode" presStyleCnt="0"/>
      <dgm:spPr/>
    </dgm:pt>
    <dgm:pt modelId="{DAA355AA-3A70-4323-AF68-B0F52C658BBC}" type="pres">
      <dgm:prSet presAssocID="{128C3E4E-9545-404F-955B-A321782676FB}" presName="parentShp" presStyleLbl="node1" presStyleIdx="0" presStyleCnt="2">
        <dgm:presLayoutVars>
          <dgm:bulletEnabled val="1"/>
        </dgm:presLayoutVars>
      </dgm:prSet>
      <dgm:spPr/>
    </dgm:pt>
    <dgm:pt modelId="{765FE1A3-22E6-4E73-9C39-C3C6A1885019}" type="pres">
      <dgm:prSet presAssocID="{128C3E4E-9545-404F-955B-A321782676FB}" presName="childShp" presStyleLbl="bgAccFollowNode1" presStyleIdx="0" presStyleCnt="2">
        <dgm:presLayoutVars>
          <dgm:bulletEnabled val="1"/>
        </dgm:presLayoutVars>
      </dgm:prSet>
      <dgm:spPr/>
    </dgm:pt>
    <dgm:pt modelId="{91607DE8-67CD-4C05-9353-DD7B86631F25}" type="pres">
      <dgm:prSet presAssocID="{FA91827F-0602-4570-8C4E-6373EAED7F2F}" presName="spacing" presStyleCnt="0"/>
      <dgm:spPr/>
    </dgm:pt>
    <dgm:pt modelId="{137C5D65-F974-4565-A68A-5AB0E071C52B}" type="pres">
      <dgm:prSet presAssocID="{75352788-FD3C-4772-A783-0220712D0BB8}" presName="linNode" presStyleCnt="0"/>
      <dgm:spPr/>
    </dgm:pt>
    <dgm:pt modelId="{D697C37F-6A0D-4A29-BA6A-D37FFCA8EF3C}" type="pres">
      <dgm:prSet presAssocID="{75352788-FD3C-4772-A783-0220712D0BB8}" presName="parentShp" presStyleLbl="node1" presStyleIdx="1" presStyleCnt="2">
        <dgm:presLayoutVars>
          <dgm:bulletEnabled val="1"/>
        </dgm:presLayoutVars>
      </dgm:prSet>
      <dgm:spPr/>
    </dgm:pt>
    <dgm:pt modelId="{5A6A5F96-46DD-4496-B316-5DBBB5A37E91}" type="pres">
      <dgm:prSet presAssocID="{75352788-FD3C-4772-A783-0220712D0BB8}" presName="childShp" presStyleLbl="bgAccFollowNode1" presStyleIdx="1" presStyleCnt="2" custScaleY="55964">
        <dgm:presLayoutVars>
          <dgm:bulletEnabled val="1"/>
        </dgm:presLayoutVars>
      </dgm:prSet>
      <dgm:spPr/>
    </dgm:pt>
  </dgm:ptLst>
  <dgm:cxnLst>
    <dgm:cxn modelId="{9FBDB3BC-55D1-443D-B219-FBECB60C9CDC}" srcId="{128C3E4E-9545-404F-955B-A321782676FB}" destId="{0CB76AC9-016A-4F7D-BD33-75BB8DBEEAF7}" srcOrd="3" destOrd="0" parTransId="{C9BA5285-6D53-42F7-B9C5-749E84A88EB0}" sibTransId="{D5138385-D35F-470D-872A-ADB162D60178}"/>
    <dgm:cxn modelId="{7FB8A7E7-E772-4090-AA4D-FF6184E1B477}" type="presOf" srcId="{23EC76D8-6A5F-447D-A820-E56E74DF5882}" destId="{765FE1A3-22E6-4E73-9C39-C3C6A1885019}" srcOrd="0" destOrd="1" presId="urn:microsoft.com/office/officeart/2005/8/layout/vList6"/>
    <dgm:cxn modelId="{B8E26FC7-7A02-46A8-BD9D-D89950BAEFE3}" srcId="{128C3E4E-9545-404F-955B-A321782676FB}" destId="{434399F6-C75C-4CD9-A284-5CAD58439E9A}" srcOrd="0" destOrd="0" parTransId="{4C30F28F-A6B9-44F7-90A8-C6E3197E89C4}" sibTransId="{FD4B6DC5-5D08-4B8B-AD97-DAE3B537ABAD}"/>
    <dgm:cxn modelId="{3A884D02-94BE-4AAA-8207-43796D389460}" srcId="{128C3E4E-9545-404F-955B-A321782676FB}" destId="{57C5E3CD-AA52-4A45-908E-66E6EA37A70F}" srcOrd="2" destOrd="0" parTransId="{C9F9BAB3-79A9-4394-A7F3-6D66FEF8A4D5}" sibTransId="{8E10FE06-0C4E-494A-BD5F-05A5DCED9038}"/>
    <dgm:cxn modelId="{C3FCC740-0001-4162-A8AB-6604FFFDC3B8}" srcId="{128C3E4E-9545-404F-955B-A321782676FB}" destId="{23EC76D8-6A5F-447D-A820-E56E74DF5882}" srcOrd="1" destOrd="0" parTransId="{D9057440-C339-406A-B8A0-5D218DC98D9D}" sibTransId="{A99E80C7-68CB-44EC-8800-4DA7E770431C}"/>
    <dgm:cxn modelId="{3795A368-E6E9-41FB-8F41-FECEA388EFD8}" srcId="{BBA21E6F-E0A3-4A8F-8FFB-BB3D41727982}" destId="{75352788-FD3C-4772-A783-0220712D0BB8}" srcOrd="1" destOrd="0" parTransId="{4E0ABEC6-3D45-44B9-BA57-404512765897}" sibTransId="{7399A1F6-8A6B-4D0C-A161-CD1AE6507ACF}"/>
    <dgm:cxn modelId="{85460121-BDF6-4D03-BFA5-671D27F1F2AE}" srcId="{BBA21E6F-E0A3-4A8F-8FFB-BB3D41727982}" destId="{128C3E4E-9545-404F-955B-A321782676FB}" srcOrd="0" destOrd="0" parTransId="{B68BA5D4-80B0-4FFC-A2B2-AEAE9E75EC51}" sibTransId="{FA91827F-0602-4570-8C4E-6373EAED7F2F}"/>
    <dgm:cxn modelId="{E19B7FFB-EB39-4163-9F6C-132BEC0FE23E}" type="presOf" srcId="{434399F6-C75C-4CD9-A284-5CAD58439E9A}" destId="{765FE1A3-22E6-4E73-9C39-C3C6A1885019}" srcOrd="0" destOrd="0" presId="urn:microsoft.com/office/officeart/2005/8/layout/vList6"/>
    <dgm:cxn modelId="{CF376B54-24E0-492D-B2CF-2E8586F7FC1D}" type="presOf" srcId="{717BE1D5-B62F-40B8-9772-1B5F3A934414}" destId="{5A6A5F96-46DD-4496-B316-5DBBB5A37E91}" srcOrd="0" destOrd="0" presId="urn:microsoft.com/office/officeart/2005/8/layout/vList6"/>
    <dgm:cxn modelId="{CA2A2DE9-8207-4B35-9239-44142994E015}" type="presOf" srcId="{BBA21E6F-E0A3-4A8F-8FFB-BB3D41727982}" destId="{D8065288-4230-4621-884E-755A49C2F649}" srcOrd="0" destOrd="0" presId="urn:microsoft.com/office/officeart/2005/8/layout/vList6"/>
    <dgm:cxn modelId="{8EF3B906-C137-47F9-9A01-54E48A6BBAFD}" type="presOf" srcId="{57C5E3CD-AA52-4A45-908E-66E6EA37A70F}" destId="{765FE1A3-22E6-4E73-9C39-C3C6A1885019}" srcOrd="0" destOrd="2" presId="urn:microsoft.com/office/officeart/2005/8/layout/vList6"/>
    <dgm:cxn modelId="{93D93FA5-F55A-4D3C-8A0F-AC8A2E0A5FC4}" srcId="{128C3E4E-9545-404F-955B-A321782676FB}" destId="{85B243B1-CA03-4B2B-B271-A93A0B051BE2}" srcOrd="4" destOrd="0" parTransId="{4B796292-C4B0-4132-8004-A4F2A09625DA}" sibTransId="{FEFEA733-0F80-4D6E-B477-AA92E16F2807}"/>
    <dgm:cxn modelId="{F6939B30-315E-4FD6-B8A8-CBE168CD3926}" type="presOf" srcId="{85B243B1-CA03-4B2B-B271-A93A0B051BE2}" destId="{765FE1A3-22E6-4E73-9C39-C3C6A1885019}" srcOrd="0" destOrd="4" presId="urn:microsoft.com/office/officeart/2005/8/layout/vList6"/>
    <dgm:cxn modelId="{250FC5EC-AFA9-41B7-AE00-A9D53486D072}" srcId="{75352788-FD3C-4772-A783-0220712D0BB8}" destId="{A48F0813-5B14-4FC2-84E0-91575A8A2F03}" srcOrd="1" destOrd="0" parTransId="{650A98A9-8B14-4DA0-BCA3-203A37441DC8}" sibTransId="{22AB316F-BD7B-4B72-A9FD-EF77A594FF4B}"/>
    <dgm:cxn modelId="{646165B2-117B-4D20-A57D-E04348108075}" type="presOf" srcId="{75352788-FD3C-4772-A783-0220712D0BB8}" destId="{D697C37F-6A0D-4A29-BA6A-D37FFCA8EF3C}" srcOrd="0" destOrd="0" presId="urn:microsoft.com/office/officeart/2005/8/layout/vList6"/>
    <dgm:cxn modelId="{BC5F937A-B9FC-45FE-BE91-01C0EFCEE937}" srcId="{75352788-FD3C-4772-A783-0220712D0BB8}" destId="{717BE1D5-B62F-40B8-9772-1B5F3A934414}" srcOrd="0" destOrd="0" parTransId="{16B44E03-431A-4498-9A39-1A96E8728190}" sibTransId="{07B95FE5-E990-4DC1-8561-24BADA5022F8}"/>
    <dgm:cxn modelId="{D098255D-0E70-44AD-B787-86935AC08D40}" type="presOf" srcId="{A48F0813-5B14-4FC2-84E0-91575A8A2F03}" destId="{5A6A5F96-46DD-4496-B316-5DBBB5A37E91}" srcOrd="0" destOrd="1" presId="urn:microsoft.com/office/officeart/2005/8/layout/vList6"/>
    <dgm:cxn modelId="{8A7ABBAB-33B8-4FDB-8242-45A83036DB99}" type="presOf" srcId="{128C3E4E-9545-404F-955B-A321782676FB}" destId="{DAA355AA-3A70-4323-AF68-B0F52C658BBC}" srcOrd="0" destOrd="0" presId="urn:microsoft.com/office/officeart/2005/8/layout/vList6"/>
    <dgm:cxn modelId="{44812ECC-BB98-4573-BF85-A98BA114DE39}" type="presOf" srcId="{0CB76AC9-016A-4F7D-BD33-75BB8DBEEAF7}" destId="{765FE1A3-22E6-4E73-9C39-C3C6A1885019}" srcOrd="0" destOrd="3" presId="urn:microsoft.com/office/officeart/2005/8/layout/vList6"/>
    <dgm:cxn modelId="{E31F4EC7-2E35-4582-A0E3-B2464E29714B}" type="presParOf" srcId="{D8065288-4230-4621-884E-755A49C2F649}" destId="{383BF936-096E-4C9E-8D9C-A570DB292FD0}" srcOrd="0" destOrd="0" presId="urn:microsoft.com/office/officeart/2005/8/layout/vList6"/>
    <dgm:cxn modelId="{AC274CA8-B8DD-4A4B-BED8-7FBC21733D3E}" type="presParOf" srcId="{383BF936-096E-4C9E-8D9C-A570DB292FD0}" destId="{DAA355AA-3A70-4323-AF68-B0F52C658BBC}" srcOrd="0" destOrd="0" presId="urn:microsoft.com/office/officeart/2005/8/layout/vList6"/>
    <dgm:cxn modelId="{3C56AD53-AFE4-4464-872A-21F6F0041352}" type="presParOf" srcId="{383BF936-096E-4C9E-8D9C-A570DB292FD0}" destId="{765FE1A3-22E6-4E73-9C39-C3C6A1885019}" srcOrd="1" destOrd="0" presId="urn:microsoft.com/office/officeart/2005/8/layout/vList6"/>
    <dgm:cxn modelId="{DC519548-125C-4A3C-BE0B-B26BD4118819}" type="presParOf" srcId="{D8065288-4230-4621-884E-755A49C2F649}" destId="{91607DE8-67CD-4C05-9353-DD7B86631F25}" srcOrd="1" destOrd="0" presId="urn:microsoft.com/office/officeart/2005/8/layout/vList6"/>
    <dgm:cxn modelId="{24F1C44A-3F2D-4C8A-9F17-615820F4FC30}" type="presParOf" srcId="{D8065288-4230-4621-884E-755A49C2F649}" destId="{137C5D65-F974-4565-A68A-5AB0E071C52B}" srcOrd="2" destOrd="0" presId="urn:microsoft.com/office/officeart/2005/8/layout/vList6"/>
    <dgm:cxn modelId="{FC99CAB8-A2A7-40D3-8F20-8E57602B0E99}" type="presParOf" srcId="{137C5D65-F974-4565-A68A-5AB0E071C52B}" destId="{D697C37F-6A0D-4A29-BA6A-D37FFCA8EF3C}" srcOrd="0" destOrd="0" presId="urn:microsoft.com/office/officeart/2005/8/layout/vList6"/>
    <dgm:cxn modelId="{3DEDD9A2-5EA1-4D0B-8DA0-FEFE85765647}" type="presParOf" srcId="{137C5D65-F974-4565-A68A-5AB0E071C52B}" destId="{5A6A5F96-46DD-4496-B316-5DBBB5A37E9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7E46B3D-8C15-40CB-8D19-2356B93CE6BC}" type="doc">
      <dgm:prSet loTypeId="urn:microsoft.com/office/officeart/2005/8/layout/vProcess5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pt-PT"/>
        </a:p>
      </dgm:t>
    </dgm:pt>
    <dgm:pt modelId="{C8D0F8DC-C244-4DD4-9A1D-7A01F7289996}">
      <dgm:prSet phldrT="[Texto]"/>
      <dgm:spPr/>
      <dgm:t>
        <a:bodyPr/>
        <a:lstStyle/>
        <a:p>
          <a:r>
            <a:rPr lang="pt-PT" dirty="0"/>
            <a:t>Interação com o mundo empresarial</a:t>
          </a:r>
        </a:p>
      </dgm:t>
    </dgm:pt>
    <dgm:pt modelId="{BCF847A8-F342-49F3-8B96-8F9121DD7C76}" type="parTrans" cxnId="{B0F61B79-2EB6-4C33-BBC2-3655F899423E}">
      <dgm:prSet/>
      <dgm:spPr/>
      <dgm:t>
        <a:bodyPr/>
        <a:lstStyle/>
        <a:p>
          <a:endParaRPr lang="pt-PT"/>
        </a:p>
      </dgm:t>
    </dgm:pt>
    <dgm:pt modelId="{D3BAB972-4B68-4746-A4A1-2DDD6B36BB21}" type="sibTrans" cxnId="{B0F61B79-2EB6-4C33-BBC2-3655F899423E}">
      <dgm:prSet/>
      <dgm:spPr/>
      <dgm:t>
        <a:bodyPr/>
        <a:lstStyle/>
        <a:p>
          <a:endParaRPr lang="pt-PT"/>
        </a:p>
      </dgm:t>
    </dgm:pt>
    <dgm:pt modelId="{F2CB4A98-C4CB-408E-AFC7-B0D35B607138}">
      <dgm:prSet phldrT="[Texto]"/>
      <dgm:spPr/>
      <dgm:t>
        <a:bodyPr/>
        <a:lstStyle/>
        <a:p>
          <a:r>
            <a:rPr lang="pt-PT" dirty="0"/>
            <a:t>Melhoria das competências de trabalho</a:t>
          </a:r>
        </a:p>
      </dgm:t>
    </dgm:pt>
    <dgm:pt modelId="{6E34A340-A781-4C0B-93FC-4FF694C43269}" type="parTrans" cxnId="{F98A8B07-A7E5-4ADF-A105-5A426215045A}">
      <dgm:prSet/>
      <dgm:spPr/>
      <dgm:t>
        <a:bodyPr/>
        <a:lstStyle/>
        <a:p>
          <a:endParaRPr lang="pt-PT"/>
        </a:p>
      </dgm:t>
    </dgm:pt>
    <dgm:pt modelId="{C9D7CA5F-F2F4-482A-A8A8-2F61B96267CB}" type="sibTrans" cxnId="{F98A8B07-A7E5-4ADF-A105-5A426215045A}">
      <dgm:prSet/>
      <dgm:spPr/>
      <dgm:t>
        <a:bodyPr/>
        <a:lstStyle/>
        <a:p>
          <a:endParaRPr lang="pt-PT"/>
        </a:p>
      </dgm:t>
    </dgm:pt>
    <dgm:pt modelId="{028D57BC-9ABD-4493-98F4-92EEC41EED02}">
      <dgm:prSet phldrT="[Texto]"/>
      <dgm:spPr/>
      <dgm:t>
        <a:bodyPr/>
        <a:lstStyle/>
        <a:p>
          <a:r>
            <a:rPr lang="pt-PT" dirty="0"/>
            <a:t>Aprendizagem</a:t>
          </a:r>
          <a:r>
            <a:rPr lang="pt-PT" baseline="0" dirty="0"/>
            <a:t> de novas metodologias	e sistematização de conceitos</a:t>
          </a:r>
          <a:endParaRPr lang="pt-PT" dirty="0"/>
        </a:p>
      </dgm:t>
    </dgm:pt>
    <dgm:pt modelId="{BF16E47B-E0FA-4E28-88E3-CCD3948DD41C}" type="parTrans" cxnId="{BDD64880-A564-47A4-ADB0-175CB9400A79}">
      <dgm:prSet/>
      <dgm:spPr/>
      <dgm:t>
        <a:bodyPr/>
        <a:lstStyle/>
        <a:p>
          <a:endParaRPr lang="pt-PT"/>
        </a:p>
      </dgm:t>
    </dgm:pt>
    <dgm:pt modelId="{85059499-5418-4E1D-A413-8B3660961FB5}" type="sibTrans" cxnId="{BDD64880-A564-47A4-ADB0-175CB9400A79}">
      <dgm:prSet/>
      <dgm:spPr/>
      <dgm:t>
        <a:bodyPr/>
        <a:lstStyle/>
        <a:p>
          <a:endParaRPr lang="pt-PT"/>
        </a:p>
      </dgm:t>
    </dgm:pt>
    <dgm:pt modelId="{5C430FA6-CDA4-48F8-942A-C011BE9A0694}">
      <dgm:prSet phldrT="[Texto]"/>
      <dgm:spPr/>
      <dgm:t>
        <a:bodyPr/>
        <a:lstStyle/>
        <a:p>
          <a:r>
            <a:rPr lang="pt-PT" dirty="0"/>
            <a:t>Objetivos foram atingidos</a:t>
          </a:r>
        </a:p>
      </dgm:t>
    </dgm:pt>
    <dgm:pt modelId="{9D158E01-9351-4755-B462-1887CA9293FE}" type="parTrans" cxnId="{2352EBE1-2D44-41B6-AD3B-809C768E443D}">
      <dgm:prSet/>
      <dgm:spPr/>
      <dgm:t>
        <a:bodyPr/>
        <a:lstStyle/>
        <a:p>
          <a:endParaRPr lang="pt-PT"/>
        </a:p>
      </dgm:t>
    </dgm:pt>
    <dgm:pt modelId="{E454A129-352B-4EA4-BBA1-5FCCAF3F967A}" type="sibTrans" cxnId="{2352EBE1-2D44-41B6-AD3B-809C768E443D}">
      <dgm:prSet/>
      <dgm:spPr/>
      <dgm:t>
        <a:bodyPr/>
        <a:lstStyle/>
        <a:p>
          <a:endParaRPr lang="pt-PT"/>
        </a:p>
      </dgm:t>
    </dgm:pt>
    <dgm:pt modelId="{21E086CB-062A-4C88-AF12-5419676C9098}">
      <dgm:prSet phldrT="[Texto]"/>
      <dgm:spPr/>
      <dgm:t>
        <a:bodyPr/>
        <a:lstStyle/>
        <a:p>
          <a:r>
            <a:rPr lang="pt-PT" dirty="0"/>
            <a:t>Perspetiva global da </a:t>
          </a:r>
          <a:r>
            <a:rPr lang="pt-PT" i="1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Visão Artificial</a:t>
          </a:r>
          <a:r>
            <a:rPr lang="pt-PT" dirty="0"/>
            <a:t> em Portugal</a:t>
          </a:r>
        </a:p>
      </dgm:t>
    </dgm:pt>
    <dgm:pt modelId="{BB167289-F025-4CEA-9D2D-D227C44F362B}" type="parTrans" cxnId="{DB2FA2B7-CC06-404B-A96D-2F32F3258488}">
      <dgm:prSet/>
      <dgm:spPr/>
      <dgm:t>
        <a:bodyPr/>
        <a:lstStyle/>
        <a:p>
          <a:endParaRPr lang="pt-PT"/>
        </a:p>
      </dgm:t>
    </dgm:pt>
    <dgm:pt modelId="{2BAFA637-4C35-463F-83C3-B60F3119EFEE}" type="sibTrans" cxnId="{DB2FA2B7-CC06-404B-A96D-2F32F3258488}">
      <dgm:prSet/>
      <dgm:spPr/>
      <dgm:t>
        <a:bodyPr/>
        <a:lstStyle/>
        <a:p>
          <a:endParaRPr lang="pt-PT"/>
        </a:p>
      </dgm:t>
    </dgm:pt>
    <dgm:pt modelId="{74D9EA14-ED58-4299-9401-CCED9D6FCD6F}" type="pres">
      <dgm:prSet presAssocID="{07E46B3D-8C15-40CB-8D19-2356B93CE6BC}" presName="outerComposite" presStyleCnt="0">
        <dgm:presLayoutVars>
          <dgm:chMax val="5"/>
          <dgm:dir/>
          <dgm:resizeHandles val="exact"/>
        </dgm:presLayoutVars>
      </dgm:prSet>
      <dgm:spPr/>
    </dgm:pt>
    <dgm:pt modelId="{B72B1B4F-4AE1-4713-B10F-6E9A45B95776}" type="pres">
      <dgm:prSet presAssocID="{07E46B3D-8C15-40CB-8D19-2356B93CE6BC}" presName="dummyMaxCanvas" presStyleCnt="0">
        <dgm:presLayoutVars/>
      </dgm:prSet>
      <dgm:spPr/>
    </dgm:pt>
    <dgm:pt modelId="{9E1538FD-AE7C-4185-BD0F-C0C32161DB37}" type="pres">
      <dgm:prSet presAssocID="{07E46B3D-8C15-40CB-8D19-2356B93CE6BC}" presName="FiveNodes_1" presStyleLbl="node1" presStyleIdx="0" presStyleCnt="5">
        <dgm:presLayoutVars>
          <dgm:bulletEnabled val="1"/>
        </dgm:presLayoutVars>
      </dgm:prSet>
      <dgm:spPr/>
    </dgm:pt>
    <dgm:pt modelId="{D6C1A13C-BED4-43F2-ACC9-9894C3D9CC3F}" type="pres">
      <dgm:prSet presAssocID="{07E46B3D-8C15-40CB-8D19-2356B93CE6BC}" presName="FiveNodes_2" presStyleLbl="node1" presStyleIdx="1" presStyleCnt="5">
        <dgm:presLayoutVars>
          <dgm:bulletEnabled val="1"/>
        </dgm:presLayoutVars>
      </dgm:prSet>
      <dgm:spPr/>
    </dgm:pt>
    <dgm:pt modelId="{20604897-9F22-4871-ABD6-5F9E8A73139C}" type="pres">
      <dgm:prSet presAssocID="{07E46B3D-8C15-40CB-8D19-2356B93CE6BC}" presName="FiveNodes_3" presStyleLbl="node1" presStyleIdx="2" presStyleCnt="5">
        <dgm:presLayoutVars>
          <dgm:bulletEnabled val="1"/>
        </dgm:presLayoutVars>
      </dgm:prSet>
      <dgm:spPr/>
    </dgm:pt>
    <dgm:pt modelId="{BFBC6202-E523-4256-B747-21386A3BD49C}" type="pres">
      <dgm:prSet presAssocID="{07E46B3D-8C15-40CB-8D19-2356B93CE6BC}" presName="FiveNodes_4" presStyleLbl="node1" presStyleIdx="3" presStyleCnt="5">
        <dgm:presLayoutVars>
          <dgm:bulletEnabled val="1"/>
        </dgm:presLayoutVars>
      </dgm:prSet>
      <dgm:spPr/>
    </dgm:pt>
    <dgm:pt modelId="{A3142664-B8D2-4AD1-998C-8CD885A2829F}" type="pres">
      <dgm:prSet presAssocID="{07E46B3D-8C15-40CB-8D19-2356B93CE6BC}" presName="FiveNodes_5" presStyleLbl="node1" presStyleIdx="4" presStyleCnt="5">
        <dgm:presLayoutVars>
          <dgm:bulletEnabled val="1"/>
        </dgm:presLayoutVars>
      </dgm:prSet>
      <dgm:spPr/>
    </dgm:pt>
    <dgm:pt modelId="{0BFE03B0-263A-4332-86EC-A169CECC7EE5}" type="pres">
      <dgm:prSet presAssocID="{07E46B3D-8C15-40CB-8D19-2356B93CE6BC}" presName="FiveConn_1-2" presStyleLbl="fgAccFollowNode1" presStyleIdx="0" presStyleCnt="4">
        <dgm:presLayoutVars>
          <dgm:bulletEnabled val="1"/>
        </dgm:presLayoutVars>
      </dgm:prSet>
      <dgm:spPr/>
    </dgm:pt>
    <dgm:pt modelId="{05785430-D7F0-4217-BE41-CD04779D2440}" type="pres">
      <dgm:prSet presAssocID="{07E46B3D-8C15-40CB-8D19-2356B93CE6BC}" presName="FiveConn_2-3" presStyleLbl="fgAccFollowNode1" presStyleIdx="1" presStyleCnt="4">
        <dgm:presLayoutVars>
          <dgm:bulletEnabled val="1"/>
        </dgm:presLayoutVars>
      </dgm:prSet>
      <dgm:spPr/>
    </dgm:pt>
    <dgm:pt modelId="{2A20DF6F-D91C-42F9-BFDF-49DFE74F4141}" type="pres">
      <dgm:prSet presAssocID="{07E46B3D-8C15-40CB-8D19-2356B93CE6BC}" presName="FiveConn_3-4" presStyleLbl="fgAccFollowNode1" presStyleIdx="2" presStyleCnt="4">
        <dgm:presLayoutVars>
          <dgm:bulletEnabled val="1"/>
        </dgm:presLayoutVars>
      </dgm:prSet>
      <dgm:spPr/>
    </dgm:pt>
    <dgm:pt modelId="{03B4F244-B263-4584-A18D-7CD48BAB1D99}" type="pres">
      <dgm:prSet presAssocID="{07E46B3D-8C15-40CB-8D19-2356B93CE6BC}" presName="FiveConn_4-5" presStyleLbl="fgAccFollowNode1" presStyleIdx="3" presStyleCnt="4">
        <dgm:presLayoutVars>
          <dgm:bulletEnabled val="1"/>
        </dgm:presLayoutVars>
      </dgm:prSet>
      <dgm:spPr/>
    </dgm:pt>
    <dgm:pt modelId="{878699ED-6D6B-4DA4-A774-CD596BEB9424}" type="pres">
      <dgm:prSet presAssocID="{07E46B3D-8C15-40CB-8D19-2356B93CE6BC}" presName="FiveNodes_1_text" presStyleLbl="node1" presStyleIdx="4" presStyleCnt="5">
        <dgm:presLayoutVars>
          <dgm:bulletEnabled val="1"/>
        </dgm:presLayoutVars>
      </dgm:prSet>
      <dgm:spPr/>
    </dgm:pt>
    <dgm:pt modelId="{5236EFE7-2ED2-4579-9569-2D3BCF638419}" type="pres">
      <dgm:prSet presAssocID="{07E46B3D-8C15-40CB-8D19-2356B93CE6BC}" presName="FiveNodes_2_text" presStyleLbl="node1" presStyleIdx="4" presStyleCnt="5">
        <dgm:presLayoutVars>
          <dgm:bulletEnabled val="1"/>
        </dgm:presLayoutVars>
      </dgm:prSet>
      <dgm:spPr/>
    </dgm:pt>
    <dgm:pt modelId="{B4905C20-1CCB-4BDC-82EA-7AD52A1353FE}" type="pres">
      <dgm:prSet presAssocID="{07E46B3D-8C15-40CB-8D19-2356B93CE6BC}" presName="FiveNodes_3_text" presStyleLbl="node1" presStyleIdx="4" presStyleCnt="5">
        <dgm:presLayoutVars>
          <dgm:bulletEnabled val="1"/>
        </dgm:presLayoutVars>
      </dgm:prSet>
      <dgm:spPr/>
    </dgm:pt>
    <dgm:pt modelId="{AFC8713F-5532-4C12-AAB2-46E670E4C59C}" type="pres">
      <dgm:prSet presAssocID="{07E46B3D-8C15-40CB-8D19-2356B93CE6BC}" presName="FiveNodes_4_text" presStyleLbl="node1" presStyleIdx="4" presStyleCnt="5">
        <dgm:presLayoutVars>
          <dgm:bulletEnabled val="1"/>
        </dgm:presLayoutVars>
      </dgm:prSet>
      <dgm:spPr/>
    </dgm:pt>
    <dgm:pt modelId="{FFE3656C-E0D8-4B8E-B498-6E5FF515AD90}" type="pres">
      <dgm:prSet presAssocID="{07E46B3D-8C15-40CB-8D19-2356B93CE6BC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8F9FFDC5-8D5F-4E03-AC49-D610FDAAE924}" type="presOf" srcId="{5C430FA6-CDA4-48F8-942A-C011BE9A0694}" destId="{878699ED-6D6B-4DA4-A774-CD596BEB9424}" srcOrd="1" destOrd="0" presId="urn:microsoft.com/office/officeart/2005/8/layout/vProcess5"/>
    <dgm:cxn modelId="{0B5D4343-A705-4C68-8D62-84E1468A06F0}" type="presOf" srcId="{5C430FA6-CDA4-48F8-942A-C011BE9A0694}" destId="{9E1538FD-AE7C-4185-BD0F-C0C32161DB37}" srcOrd="0" destOrd="0" presId="urn:microsoft.com/office/officeart/2005/8/layout/vProcess5"/>
    <dgm:cxn modelId="{95EAA722-7BB2-4C95-BAA6-1B3929B3174E}" type="presOf" srcId="{E454A129-352B-4EA4-BBA1-5FCCAF3F967A}" destId="{0BFE03B0-263A-4332-86EC-A169CECC7EE5}" srcOrd="0" destOrd="0" presId="urn:microsoft.com/office/officeart/2005/8/layout/vProcess5"/>
    <dgm:cxn modelId="{F98A8B07-A7E5-4ADF-A105-5A426215045A}" srcId="{07E46B3D-8C15-40CB-8D19-2356B93CE6BC}" destId="{F2CB4A98-C4CB-408E-AFC7-B0D35B607138}" srcOrd="3" destOrd="0" parTransId="{6E34A340-A781-4C0B-93FC-4FF694C43269}" sibTransId="{C9D7CA5F-F2F4-482A-A8A8-2F61B96267CB}"/>
    <dgm:cxn modelId="{DB2FA2B7-CC06-404B-A96D-2F32F3258488}" srcId="{07E46B3D-8C15-40CB-8D19-2356B93CE6BC}" destId="{21E086CB-062A-4C88-AF12-5419676C9098}" srcOrd="4" destOrd="0" parTransId="{BB167289-F025-4CEA-9D2D-D227C44F362B}" sibTransId="{2BAFA637-4C35-463F-83C3-B60F3119EFEE}"/>
    <dgm:cxn modelId="{63E062C2-84CA-417B-8167-6608E181A431}" type="presOf" srcId="{21E086CB-062A-4C88-AF12-5419676C9098}" destId="{FFE3656C-E0D8-4B8E-B498-6E5FF515AD90}" srcOrd="1" destOrd="0" presId="urn:microsoft.com/office/officeart/2005/8/layout/vProcess5"/>
    <dgm:cxn modelId="{BDD64880-A564-47A4-ADB0-175CB9400A79}" srcId="{07E46B3D-8C15-40CB-8D19-2356B93CE6BC}" destId="{028D57BC-9ABD-4493-98F4-92EEC41EED02}" srcOrd="1" destOrd="0" parTransId="{BF16E47B-E0FA-4E28-88E3-CCD3948DD41C}" sibTransId="{85059499-5418-4E1D-A413-8B3660961FB5}"/>
    <dgm:cxn modelId="{2352EBE1-2D44-41B6-AD3B-809C768E443D}" srcId="{07E46B3D-8C15-40CB-8D19-2356B93CE6BC}" destId="{5C430FA6-CDA4-48F8-942A-C011BE9A0694}" srcOrd="0" destOrd="0" parTransId="{9D158E01-9351-4755-B462-1887CA9293FE}" sibTransId="{E454A129-352B-4EA4-BBA1-5FCCAF3F967A}"/>
    <dgm:cxn modelId="{9AD39262-F94B-4A2E-83E9-47A3A5FAE90A}" type="presOf" srcId="{C8D0F8DC-C244-4DD4-9A1D-7A01F7289996}" destId="{20604897-9F22-4871-ABD6-5F9E8A73139C}" srcOrd="0" destOrd="0" presId="urn:microsoft.com/office/officeart/2005/8/layout/vProcess5"/>
    <dgm:cxn modelId="{51EE2DF1-B1F5-40DE-85D8-44F5262AEA4F}" type="presOf" srcId="{07E46B3D-8C15-40CB-8D19-2356B93CE6BC}" destId="{74D9EA14-ED58-4299-9401-CCED9D6FCD6F}" srcOrd="0" destOrd="0" presId="urn:microsoft.com/office/officeart/2005/8/layout/vProcess5"/>
    <dgm:cxn modelId="{D86E6EC9-C4E1-47BE-85BA-174FC577600B}" type="presOf" srcId="{F2CB4A98-C4CB-408E-AFC7-B0D35B607138}" destId="{AFC8713F-5532-4C12-AAB2-46E670E4C59C}" srcOrd="1" destOrd="0" presId="urn:microsoft.com/office/officeart/2005/8/layout/vProcess5"/>
    <dgm:cxn modelId="{0AB50D36-C24E-49BF-9E4D-438D20BE32F8}" type="presOf" srcId="{028D57BC-9ABD-4493-98F4-92EEC41EED02}" destId="{D6C1A13C-BED4-43F2-ACC9-9894C3D9CC3F}" srcOrd="0" destOrd="0" presId="urn:microsoft.com/office/officeart/2005/8/layout/vProcess5"/>
    <dgm:cxn modelId="{F7A41085-6EB3-420E-B8BF-6AAF05F289FC}" type="presOf" srcId="{C9D7CA5F-F2F4-482A-A8A8-2F61B96267CB}" destId="{03B4F244-B263-4584-A18D-7CD48BAB1D99}" srcOrd="0" destOrd="0" presId="urn:microsoft.com/office/officeart/2005/8/layout/vProcess5"/>
    <dgm:cxn modelId="{B0F61B79-2EB6-4C33-BBC2-3655F899423E}" srcId="{07E46B3D-8C15-40CB-8D19-2356B93CE6BC}" destId="{C8D0F8DC-C244-4DD4-9A1D-7A01F7289996}" srcOrd="2" destOrd="0" parTransId="{BCF847A8-F342-49F3-8B96-8F9121DD7C76}" sibTransId="{D3BAB972-4B68-4746-A4A1-2DDD6B36BB21}"/>
    <dgm:cxn modelId="{6981AE67-5263-4536-B3D3-9421D27FE7B5}" type="presOf" srcId="{F2CB4A98-C4CB-408E-AFC7-B0D35B607138}" destId="{BFBC6202-E523-4256-B747-21386A3BD49C}" srcOrd="0" destOrd="0" presId="urn:microsoft.com/office/officeart/2005/8/layout/vProcess5"/>
    <dgm:cxn modelId="{5F7E26EC-419E-4B92-9C04-1AC930B8EE3C}" type="presOf" srcId="{D3BAB972-4B68-4746-A4A1-2DDD6B36BB21}" destId="{2A20DF6F-D91C-42F9-BFDF-49DFE74F4141}" srcOrd="0" destOrd="0" presId="urn:microsoft.com/office/officeart/2005/8/layout/vProcess5"/>
    <dgm:cxn modelId="{8316B1E5-9D9D-4003-BC2A-5FCDB9A4677C}" type="presOf" srcId="{028D57BC-9ABD-4493-98F4-92EEC41EED02}" destId="{5236EFE7-2ED2-4579-9569-2D3BCF638419}" srcOrd="1" destOrd="0" presId="urn:microsoft.com/office/officeart/2005/8/layout/vProcess5"/>
    <dgm:cxn modelId="{CBA40BD0-C47F-43EF-959C-05D56719FC9E}" type="presOf" srcId="{C8D0F8DC-C244-4DD4-9A1D-7A01F7289996}" destId="{B4905C20-1CCB-4BDC-82EA-7AD52A1353FE}" srcOrd="1" destOrd="0" presId="urn:microsoft.com/office/officeart/2005/8/layout/vProcess5"/>
    <dgm:cxn modelId="{90263670-3A00-4BB3-B7C1-0F820A581FC9}" type="presOf" srcId="{85059499-5418-4E1D-A413-8B3660961FB5}" destId="{05785430-D7F0-4217-BE41-CD04779D2440}" srcOrd="0" destOrd="0" presId="urn:microsoft.com/office/officeart/2005/8/layout/vProcess5"/>
    <dgm:cxn modelId="{3031A95B-8326-4B38-9511-FA7FBA5E532E}" type="presOf" srcId="{21E086CB-062A-4C88-AF12-5419676C9098}" destId="{A3142664-B8D2-4AD1-998C-8CD885A2829F}" srcOrd="0" destOrd="0" presId="urn:microsoft.com/office/officeart/2005/8/layout/vProcess5"/>
    <dgm:cxn modelId="{BC32B6BA-997F-4E57-BC3C-BB03A840F113}" type="presParOf" srcId="{74D9EA14-ED58-4299-9401-CCED9D6FCD6F}" destId="{B72B1B4F-4AE1-4713-B10F-6E9A45B95776}" srcOrd="0" destOrd="0" presId="urn:microsoft.com/office/officeart/2005/8/layout/vProcess5"/>
    <dgm:cxn modelId="{3B5269D8-A927-47A9-9E7E-5B12A026919D}" type="presParOf" srcId="{74D9EA14-ED58-4299-9401-CCED9D6FCD6F}" destId="{9E1538FD-AE7C-4185-BD0F-C0C32161DB37}" srcOrd="1" destOrd="0" presId="urn:microsoft.com/office/officeart/2005/8/layout/vProcess5"/>
    <dgm:cxn modelId="{351999D9-9E06-4AAC-9492-ECABBF77E316}" type="presParOf" srcId="{74D9EA14-ED58-4299-9401-CCED9D6FCD6F}" destId="{D6C1A13C-BED4-43F2-ACC9-9894C3D9CC3F}" srcOrd="2" destOrd="0" presId="urn:microsoft.com/office/officeart/2005/8/layout/vProcess5"/>
    <dgm:cxn modelId="{E6F9A961-3AE8-427A-9664-B5CA75FBC599}" type="presParOf" srcId="{74D9EA14-ED58-4299-9401-CCED9D6FCD6F}" destId="{20604897-9F22-4871-ABD6-5F9E8A73139C}" srcOrd="3" destOrd="0" presId="urn:microsoft.com/office/officeart/2005/8/layout/vProcess5"/>
    <dgm:cxn modelId="{60D32885-D584-4460-B553-5FA9C542ED6E}" type="presParOf" srcId="{74D9EA14-ED58-4299-9401-CCED9D6FCD6F}" destId="{BFBC6202-E523-4256-B747-21386A3BD49C}" srcOrd="4" destOrd="0" presId="urn:microsoft.com/office/officeart/2005/8/layout/vProcess5"/>
    <dgm:cxn modelId="{47223988-3BF2-487B-AC36-7C3A80C2C0FC}" type="presParOf" srcId="{74D9EA14-ED58-4299-9401-CCED9D6FCD6F}" destId="{A3142664-B8D2-4AD1-998C-8CD885A2829F}" srcOrd="5" destOrd="0" presId="urn:microsoft.com/office/officeart/2005/8/layout/vProcess5"/>
    <dgm:cxn modelId="{9FA3DAC6-402C-4109-9614-755D6E2588CF}" type="presParOf" srcId="{74D9EA14-ED58-4299-9401-CCED9D6FCD6F}" destId="{0BFE03B0-263A-4332-86EC-A169CECC7EE5}" srcOrd="6" destOrd="0" presId="urn:microsoft.com/office/officeart/2005/8/layout/vProcess5"/>
    <dgm:cxn modelId="{F304AF99-0EF0-4736-B775-FD5F82E37195}" type="presParOf" srcId="{74D9EA14-ED58-4299-9401-CCED9D6FCD6F}" destId="{05785430-D7F0-4217-BE41-CD04779D2440}" srcOrd="7" destOrd="0" presId="urn:microsoft.com/office/officeart/2005/8/layout/vProcess5"/>
    <dgm:cxn modelId="{E2A44551-39FD-43A9-9E41-01FA8FC27E7F}" type="presParOf" srcId="{74D9EA14-ED58-4299-9401-CCED9D6FCD6F}" destId="{2A20DF6F-D91C-42F9-BFDF-49DFE74F4141}" srcOrd="8" destOrd="0" presId="urn:microsoft.com/office/officeart/2005/8/layout/vProcess5"/>
    <dgm:cxn modelId="{AB1F08F1-EA19-4152-A962-011BE942D893}" type="presParOf" srcId="{74D9EA14-ED58-4299-9401-CCED9D6FCD6F}" destId="{03B4F244-B263-4584-A18D-7CD48BAB1D99}" srcOrd="9" destOrd="0" presId="urn:microsoft.com/office/officeart/2005/8/layout/vProcess5"/>
    <dgm:cxn modelId="{877137EE-96FE-408F-A267-7F1FD33DAB1D}" type="presParOf" srcId="{74D9EA14-ED58-4299-9401-CCED9D6FCD6F}" destId="{878699ED-6D6B-4DA4-A774-CD596BEB9424}" srcOrd="10" destOrd="0" presId="urn:microsoft.com/office/officeart/2005/8/layout/vProcess5"/>
    <dgm:cxn modelId="{5177F2B3-E583-43C9-9E5B-BEA2AB061B29}" type="presParOf" srcId="{74D9EA14-ED58-4299-9401-CCED9D6FCD6F}" destId="{5236EFE7-2ED2-4579-9569-2D3BCF638419}" srcOrd="11" destOrd="0" presId="urn:microsoft.com/office/officeart/2005/8/layout/vProcess5"/>
    <dgm:cxn modelId="{E522E224-2072-4097-9B2E-F4095F5DEEC8}" type="presParOf" srcId="{74D9EA14-ED58-4299-9401-CCED9D6FCD6F}" destId="{B4905C20-1CCB-4BDC-82EA-7AD52A1353FE}" srcOrd="12" destOrd="0" presId="urn:microsoft.com/office/officeart/2005/8/layout/vProcess5"/>
    <dgm:cxn modelId="{7CDC21E2-3A61-4CBA-A8BA-4CCC30C25340}" type="presParOf" srcId="{74D9EA14-ED58-4299-9401-CCED9D6FCD6F}" destId="{AFC8713F-5532-4C12-AAB2-46E670E4C59C}" srcOrd="13" destOrd="0" presId="urn:microsoft.com/office/officeart/2005/8/layout/vProcess5"/>
    <dgm:cxn modelId="{C267B8D1-7888-4EC2-918F-D745F7F8A718}" type="presParOf" srcId="{74D9EA14-ED58-4299-9401-CCED9D6FCD6F}" destId="{FFE3656C-E0D8-4B8E-B498-6E5FF515AD90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CADD28-2D45-40F5-A97F-399E9FB3D3EF}">
      <dsp:nvSpPr>
        <dsp:cNvPr id="0" name=""/>
        <dsp:cNvSpPr/>
      </dsp:nvSpPr>
      <dsp:spPr>
        <a:xfrm>
          <a:off x="0" y="320825"/>
          <a:ext cx="7798487" cy="7654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249" tIns="374904" rIns="605249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1800" kern="1200"/>
            <a:t>VisionMaker</a:t>
          </a:r>
        </a:p>
      </dsp:txBody>
      <dsp:txXfrm>
        <a:off x="0" y="320825"/>
        <a:ext cx="7798487" cy="765450"/>
      </dsp:txXfrm>
    </dsp:sp>
    <dsp:sp modelId="{08C5E5F0-82C6-4075-81CB-3926BBA4E4AB}">
      <dsp:nvSpPr>
        <dsp:cNvPr id="0" name=""/>
        <dsp:cNvSpPr/>
      </dsp:nvSpPr>
      <dsp:spPr>
        <a:xfrm>
          <a:off x="389924" y="207002"/>
          <a:ext cx="5458940" cy="37950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335" tIns="0" rIns="206335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100" u="sng" kern="1200" dirty="0"/>
            <a:t>Local do estágio</a:t>
          </a:r>
        </a:p>
      </dsp:txBody>
      <dsp:txXfrm>
        <a:off x="408450" y="225528"/>
        <a:ext cx="5421888" cy="342450"/>
      </dsp:txXfrm>
    </dsp:sp>
    <dsp:sp modelId="{8B6DC7A4-9332-4901-86A3-79F9E93FE2F4}">
      <dsp:nvSpPr>
        <dsp:cNvPr id="0" name=""/>
        <dsp:cNvSpPr/>
      </dsp:nvSpPr>
      <dsp:spPr>
        <a:xfrm>
          <a:off x="0" y="1366534"/>
          <a:ext cx="7798487" cy="7654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10661560"/>
              <a:satOff val="6060"/>
              <a:lumOff val="-50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249" tIns="374904" rIns="605249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1800" kern="1200"/>
            <a:t>Integração progressiva em projetos consoante a evolução do aluno</a:t>
          </a:r>
        </a:p>
      </dsp:txBody>
      <dsp:txXfrm>
        <a:off x="0" y="1366534"/>
        <a:ext cx="7798487" cy="765450"/>
      </dsp:txXfrm>
    </dsp:sp>
    <dsp:sp modelId="{6DFA6218-5D2E-409E-B887-26DF77110416}">
      <dsp:nvSpPr>
        <dsp:cNvPr id="0" name=""/>
        <dsp:cNvSpPr/>
      </dsp:nvSpPr>
      <dsp:spPr>
        <a:xfrm>
          <a:off x="389924" y="1183475"/>
          <a:ext cx="5458940" cy="448738"/>
        </a:xfrm>
        <a:prstGeom prst="roundRect">
          <a:avLst/>
        </a:prstGeom>
        <a:solidFill>
          <a:schemeClr val="accent5">
            <a:hueOff val="-10661560"/>
            <a:satOff val="6060"/>
            <a:lumOff val="-500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335" tIns="0" rIns="20633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u="sng" kern="1200" dirty="0"/>
            <a:t>Metodologia</a:t>
          </a:r>
        </a:p>
      </dsp:txBody>
      <dsp:txXfrm>
        <a:off x="411830" y="1205381"/>
        <a:ext cx="5415128" cy="404926"/>
      </dsp:txXfrm>
    </dsp:sp>
    <dsp:sp modelId="{2718C6CB-C4A0-4386-BA52-542C60A38263}">
      <dsp:nvSpPr>
        <dsp:cNvPr id="0" name=""/>
        <dsp:cNvSpPr/>
      </dsp:nvSpPr>
      <dsp:spPr>
        <a:xfrm>
          <a:off x="0" y="2390037"/>
          <a:ext cx="7798487" cy="10489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21323121"/>
              <a:satOff val="12119"/>
              <a:lumOff val="-100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249" tIns="374904" rIns="605249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1800" kern="1200" dirty="0"/>
            <a:t>Contato com o mundo empresarial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1800" kern="1200" dirty="0"/>
            <a:t>Novos conhecimentos </a:t>
          </a:r>
        </a:p>
      </dsp:txBody>
      <dsp:txXfrm>
        <a:off x="0" y="2390037"/>
        <a:ext cx="7798487" cy="1048950"/>
      </dsp:txXfrm>
    </dsp:sp>
    <dsp:sp modelId="{025275C3-1BA1-4F86-A8D0-CD1F8068B95A}">
      <dsp:nvSpPr>
        <dsp:cNvPr id="0" name=""/>
        <dsp:cNvSpPr/>
      </dsp:nvSpPr>
      <dsp:spPr>
        <a:xfrm>
          <a:off x="389924" y="2229184"/>
          <a:ext cx="5458940" cy="426533"/>
        </a:xfrm>
        <a:prstGeom prst="roundRect">
          <a:avLst/>
        </a:prstGeom>
        <a:solidFill>
          <a:schemeClr val="accent5">
            <a:hueOff val="-21323121"/>
            <a:satOff val="12119"/>
            <a:lumOff val="-1000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335" tIns="0" rIns="20633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u="sng" kern="1200" dirty="0"/>
            <a:t>Pertinência do estágio</a:t>
          </a:r>
        </a:p>
      </dsp:txBody>
      <dsp:txXfrm>
        <a:off x="410746" y="2250006"/>
        <a:ext cx="5417296" cy="3848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5FE1A3-22E6-4E73-9C39-C3C6A1885019}">
      <dsp:nvSpPr>
        <dsp:cNvPr id="0" name=""/>
        <dsp:cNvSpPr/>
      </dsp:nvSpPr>
      <dsp:spPr>
        <a:xfrm>
          <a:off x="2438400" y="388"/>
          <a:ext cx="3657600" cy="1514378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1300" kern="1200" dirty="0"/>
            <a:t>Integração na empresa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1300" kern="1200" dirty="0"/>
            <a:t>Acompanhamento e integração em obras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1300" kern="1200" dirty="0"/>
            <a:t>Acompanhamento de visitas a clientes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1300" kern="1200" dirty="0"/>
            <a:t>Elaboração de estudos técnicos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1300" kern="1200" dirty="0"/>
            <a:t>Contato com fornecedores</a:t>
          </a:r>
        </a:p>
      </dsp:txBody>
      <dsp:txXfrm>
        <a:off x="2438400" y="189685"/>
        <a:ext cx="3089708" cy="1135784"/>
      </dsp:txXfrm>
    </dsp:sp>
    <dsp:sp modelId="{DAA355AA-3A70-4323-AF68-B0F52C658BBC}">
      <dsp:nvSpPr>
        <dsp:cNvPr id="0" name=""/>
        <dsp:cNvSpPr/>
      </dsp:nvSpPr>
      <dsp:spPr>
        <a:xfrm>
          <a:off x="0" y="388"/>
          <a:ext cx="2438400" cy="151437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100" kern="1200" dirty="0"/>
            <a:t> Objetivos Principais</a:t>
          </a:r>
        </a:p>
      </dsp:txBody>
      <dsp:txXfrm>
        <a:off x="73926" y="74314"/>
        <a:ext cx="2290548" cy="1366526"/>
      </dsp:txXfrm>
    </dsp:sp>
    <dsp:sp modelId="{5A6A5F96-46DD-4496-B316-5DBBB5A37E91}">
      <dsp:nvSpPr>
        <dsp:cNvPr id="0" name=""/>
        <dsp:cNvSpPr/>
      </dsp:nvSpPr>
      <dsp:spPr>
        <a:xfrm>
          <a:off x="2438400" y="1999640"/>
          <a:ext cx="3657600" cy="847506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21336812"/>
            <a:satOff val="4612"/>
            <a:lumOff val="-187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1336812"/>
              <a:satOff val="4612"/>
              <a:lumOff val="-1874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PT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1300" kern="1200" dirty="0"/>
            <a:t>Desenvolver um trabalho do tipo R&amp;D</a:t>
          </a:r>
        </a:p>
      </dsp:txBody>
      <dsp:txXfrm>
        <a:off x="2438400" y="2105578"/>
        <a:ext cx="3339785" cy="635630"/>
      </dsp:txXfrm>
    </dsp:sp>
    <dsp:sp modelId="{D697C37F-6A0D-4A29-BA6A-D37FFCA8EF3C}">
      <dsp:nvSpPr>
        <dsp:cNvPr id="0" name=""/>
        <dsp:cNvSpPr/>
      </dsp:nvSpPr>
      <dsp:spPr>
        <a:xfrm>
          <a:off x="0" y="1666204"/>
          <a:ext cx="2438400" cy="1514378"/>
        </a:xfrm>
        <a:prstGeom prst="roundRect">
          <a:avLst/>
        </a:prstGeom>
        <a:gradFill rotWithShape="0">
          <a:gsLst>
            <a:gs pos="0">
              <a:schemeClr val="accent5">
                <a:hueOff val="-21323121"/>
                <a:satOff val="12119"/>
                <a:lumOff val="-10000"/>
                <a:alphaOff val="0"/>
                <a:shade val="85000"/>
                <a:satMod val="130000"/>
              </a:schemeClr>
            </a:gs>
            <a:gs pos="34000">
              <a:schemeClr val="accent5">
                <a:hueOff val="-21323121"/>
                <a:satOff val="12119"/>
                <a:lumOff val="-10000"/>
                <a:alphaOff val="0"/>
                <a:shade val="87000"/>
                <a:satMod val="125000"/>
              </a:schemeClr>
            </a:gs>
            <a:gs pos="70000">
              <a:schemeClr val="accent5">
                <a:hueOff val="-21323121"/>
                <a:satOff val="12119"/>
                <a:lumOff val="-1000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-21323121"/>
                <a:satOff val="12119"/>
                <a:lumOff val="-1000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100" kern="1200" dirty="0"/>
            <a:t>Objetivos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100" kern="1200" dirty="0"/>
            <a:t>Secundários</a:t>
          </a:r>
        </a:p>
      </dsp:txBody>
      <dsp:txXfrm>
        <a:off x="73926" y="1740130"/>
        <a:ext cx="2290548" cy="13665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1538FD-AE7C-4185-BD0F-C0C32161DB37}">
      <dsp:nvSpPr>
        <dsp:cNvPr id="0" name=""/>
        <dsp:cNvSpPr/>
      </dsp:nvSpPr>
      <dsp:spPr>
        <a:xfrm>
          <a:off x="0" y="0"/>
          <a:ext cx="5808726" cy="7640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kern="1200" dirty="0"/>
            <a:t>Objetivos foram atingidos</a:t>
          </a:r>
        </a:p>
      </dsp:txBody>
      <dsp:txXfrm>
        <a:off x="22377" y="22377"/>
        <a:ext cx="4894920" cy="719247"/>
      </dsp:txXfrm>
    </dsp:sp>
    <dsp:sp modelId="{D6C1A13C-BED4-43F2-ACC9-9894C3D9CC3F}">
      <dsp:nvSpPr>
        <dsp:cNvPr id="0" name=""/>
        <dsp:cNvSpPr/>
      </dsp:nvSpPr>
      <dsp:spPr>
        <a:xfrm>
          <a:off x="433768" y="870112"/>
          <a:ext cx="5808726" cy="7640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kern="1200" dirty="0"/>
            <a:t>Aprendizagem</a:t>
          </a:r>
          <a:r>
            <a:rPr lang="pt-PT" sz="2000" kern="1200" baseline="0" dirty="0"/>
            <a:t> de novas metodologias	e sistematização de conceitos</a:t>
          </a:r>
          <a:endParaRPr lang="pt-PT" sz="2000" kern="1200" dirty="0"/>
        </a:p>
      </dsp:txBody>
      <dsp:txXfrm>
        <a:off x="456145" y="892489"/>
        <a:ext cx="4833602" cy="719247"/>
      </dsp:txXfrm>
    </dsp:sp>
    <dsp:sp modelId="{20604897-9F22-4871-ABD6-5F9E8A73139C}">
      <dsp:nvSpPr>
        <dsp:cNvPr id="0" name=""/>
        <dsp:cNvSpPr/>
      </dsp:nvSpPr>
      <dsp:spPr>
        <a:xfrm>
          <a:off x="867536" y="1740225"/>
          <a:ext cx="5808726" cy="7640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kern="1200" dirty="0"/>
            <a:t>Interação com o mundo empresarial</a:t>
          </a:r>
        </a:p>
      </dsp:txBody>
      <dsp:txXfrm>
        <a:off x="889913" y="1762602"/>
        <a:ext cx="4833602" cy="719247"/>
      </dsp:txXfrm>
    </dsp:sp>
    <dsp:sp modelId="{BFBC6202-E523-4256-B747-21386A3BD49C}">
      <dsp:nvSpPr>
        <dsp:cNvPr id="0" name=""/>
        <dsp:cNvSpPr/>
      </dsp:nvSpPr>
      <dsp:spPr>
        <a:xfrm>
          <a:off x="1301305" y="2610338"/>
          <a:ext cx="5808726" cy="7640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kern="1200" dirty="0"/>
            <a:t>Melhoria das competências de trabalho</a:t>
          </a:r>
        </a:p>
      </dsp:txBody>
      <dsp:txXfrm>
        <a:off x="1323682" y="2632715"/>
        <a:ext cx="4833602" cy="719247"/>
      </dsp:txXfrm>
    </dsp:sp>
    <dsp:sp modelId="{A3142664-B8D2-4AD1-998C-8CD885A2829F}">
      <dsp:nvSpPr>
        <dsp:cNvPr id="0" name=""/>
        <dsp:cNvSpPr/>
      </dsp:nvSpPr>
      <dsp:spPr>
        <a:xfrm>
          <a:off x="1735073" y="3480451"/>
          <a:ext cx="5808726" cy="7640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6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kern="1200" dirty="0"/>
            <a:t>Perspetiva global da </a:t>
          </a:r>
          <a:r>
            <a:rPr lang="pt-PT" sz="2000" i="1" u="non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Visão Artificial</a:t>
          </a:r>
          <a:r>
            <a:rPr lang="pt-PT" sz="2000" kern="1200" dirty="0"/>
            <a:t> em Portugal</a:t>
          </a:r>
        </a:p>
      </dsp:txBody>
      <dsp:txXfrm>
        <a:off x="1757450" y="3502828"/>
        <a:ext cx="4833602" cy="719247"/>
      </dsp:txXfrm>
    </dsp:sp>
    <dsp:sp modelId="{0BFE03B0-263A-4332-86EC-A169CECC7EE5}">
      <dsp:nvSpPr>
        <dsp:cNvPr id="0" name=""/>
        <dsp:cNvSpPr/>
      </dsp:nvSpPr>
      <dsp:spPr>
        <a:xfrm>
          <a:off x="5312124" y="558145"/>
          <a:ext cx="496601" cy="49660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2200" kern="1200"/>
        </a:p>
      </dsp:txBody>
      <dsp:txXfrm>
        <a:off x="5423859" y="558145"/>
        <a:ext cx="273131" cy="373692"/>
      </dsp:txXfrm>
    </dsp:sp>
    <dsp:sp modelId="{05785430-D7F0-4217-BE41-CD04779D2440}">
      <dsp:nvSpPr>
        <dsp:cNvPr id="0" name=""/>
        <dsp:cNvSpPr/>
      </dsp:nvSpPr>
      <dsp:spPr>
        <a:xfrm>
          <a:off x="5745893" y="1428258"/>
          <a:ext cx="496601" cy="49660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2200" kern="1200"/>
        </a:p>
      </dsp:txBody>
      <dsp:txXfrm>
        <a:off x="5857628" y="1428258"/>
        <a:ext cx="273131" cy="373692"/>
      </dsp:txXfrm>
    </dsp:sp>
    <dsp:sp modelId="{2A20DF6F-D91C-42F9-BFDF-49DFE74F4141}">
      <dsp:nvSpPr>
        <dsp:cNvPr id="0" name=""/>
        <dsp:cNvSpPr/>
      </dsp:nvSpPr>
      <dsp:spPr>
        <a:xfrm>
          <a:off x="6179661" y="2285637"/>
          <a:ext cx="496601" cy="496601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2200" kern="1200"/>
        </a:p>
      </dsp:txBody>
      <dsp:txXfrm>
        <a:off x="6291396" y="2285637"/>
        <a:ext cx="273131" cy="373692"/>
      </dsp:txXfrm>
    </dsp:sp>
    <dsp:sp modelId="{03B4F244-B263-4584-A18D-7CD48BAB1D99}">
      <dsp:nvSpPr>
        <dsp:cNvPr id="0" name=""/>
        <dsp:cNvSpPr/>
      </dsp:nvSpPr>
      <dsp:spPr>
        <a:xfrm>
          <a:off x="6613430" y="3164239"/>
          <a:ext cx="496601" cy="49660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2200" kern="1200"/>
        </a:p>
      </dsp:txBody>
      <dsp:txXfrm>
        <a:off x="6725165" y="3164239"/>
        <a:ext cx="273131" cy="3736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004AC4-8BE8-4937-94C5-0245861AB86F}" type="datetimeFigureOut">
              <a:rPr lang="en-US" smtClean="0"/>
              <a:t>7/7/2016</a:t>
            </a:fld>
            <a:endParaRPr lang="en-US" dirty="0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A6868-60F5-4D5E-990B-9EF3AC35DB5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598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A6868-60F5-4D5E-990B-9EF3AC35DB5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1797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A6868-60F5-4D5E-990B-9EF3AC35DB5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841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A6868-60F5-4D5E-990B-9EF3AC35DB5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121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A6868-60F5-4D5E-990B-9EF3AC35DB5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6867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A6868-60F5-4D5E-990B-9EF3AC35DB5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295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A6868-60F5-4D5E-990B-9EF3AC35DB5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9206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A6868-60F5-4D5E-990B-9EF3AC35DB5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7999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A6868-60F5-4D5E-990B-9EF3AC35DB5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6917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A6868-60F5-4D5E-990B-9EF3AC35DB5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1547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A6868-60F5-4D5E-990B-9EF3AC35DB5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941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A6868-60F5-4D5E-990B-9EF3AC35DB5C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021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A6868-60F5-4D5E-990B-9EF3AC35DB5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6303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A6868-60F5-4D5E-990B-9EF3AC35DB5C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5692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A6868-60F5-4D5E-990B-9EF3AC35DB5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6084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A6868-60F5-4D5E-990B-9EF3AC35DB5C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0987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A6868-60F5-4D5E-990B-9EF3AC35DB5C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9774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A6868-60F5-4D5E-990B-9EF3AC35DB5C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7517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A6868-60F5-4D5E-990B-9EF3AC35DB5C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4178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A6868-60F5-4D5E-990B-9EF3AC35DB5C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875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A6868-60F5-4D5E-990B-9EF3AC35DB5C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795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A6868-60F5-4D5E-990B-9EF3AC35DB5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915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A6868-60F5-4D5E-990B-9EF3AC35DB5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209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baseline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A6868-60F5-4D5E-990B-9EF3AC35DB5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938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A6868-60F5-4D5E-990B-9EF3AC35DB5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34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A6868-60F5-4D5E-990B-9EF3AC35DB5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247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A6868-60F5-4D5E-990B-9EF3AC35DB5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018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A6868-60F5-4D5E-990B-9EF3AC35DB5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344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PT"/>
              <a:t>Clique para editar o estilo do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B2FA8-3815-4D53-A0D0-8C65B77CD3E8}" type="datetime1">
              <a:rPr lang="en-US" smtClean="0"/>
              <a:t>7/7/2016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D73B-8A6D-47BB-BCBD-2D993B518F4E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4523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8FBC5-8062-440B-B06C-8B9483D00911}" type="datetime1">
              <a:rPr lang="en-US" smtClean="0"/>
              <a:t>7/7/2016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D73B-8A6D-47BB-BCBD-2D993B518F4E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365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B6CA6-9C64-4B71-8641-BB25E061C658}" type="datetime1">
              <a:rPr lang="en-US" smtClean="0"/>
              <a:t>7/7/2016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D73B-8A6D-47BB-BCBD-2D993B518F4E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469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FDC1A-0CA3-4247-9540-7DF4A6C0303A}" type="datetime1">
              <a:rPr lang="en-US" smtClean="0"/>
              <a:t>7/7/2016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D73B-8A6D-47BB-BCBD-2D993B518F4E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712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D91F-7145-4356-A075-3ACD68302A30}" type="datetime1">
              <a:rPr lang="en-US" smtClean="0"/>
              <a:t>7/7/2016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D73B-8A6D-47BB-BCBD-2D993B518F4E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832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19612-57C3-4800-A5EC-3A787C4E4CDF}" type="datetime1">
              <a:rPr lang="en-US" smtClean="0"/>
              <a:t>7/7/2016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D73B-8A6D-47BB-BCBD-2D993B518F4E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027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25BB8-9AB3-4A29-958A-06C693B4233E}" type="datetime1">
              <a:rPr lang="en-US" smtClean="0"/>
              <a:t>7/7/2016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D73B-8A6D-47BB-BCBD-2D993B518F4E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29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B1085-A23B-48FB-9C03-96A135E1774B}" type="datetime1">
              <a:rPr lang="en-US" smtClean="0"/>
              <a:t>7/7/2016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D73B-8A6D-47BB-BCBD-2D993B518F4E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90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FA54-7A9E-4D7A-870A-8BC3A8DA5EE0}" type="datetime1">
              <a:rPr lang="en-US" smtClean="0"/>
              <a:t>7/7/2016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D73B-8A6D-47BB-BCBD-2D993B518F4E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808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8DBE7365-66FB-4284-B71F-77E4F9D9F8F0}" type="datetime1">
              <a:rPr lang="en-US" smtClean="0"/>
              <a:t>7/7/2016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258D73B-8A6D-47BB-BCBD-2D993B518F4E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901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55CCE-1449-41A0-8053-2873B15F6BBD}" type="datetime1">
              <a:rPr lang="en-US" smtClean="0"/>
              <a:t>7/7/2016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D73B-8A6D-47BB-BCBD-2D993B518F4E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33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29D78B8-658C-45CF-A2E4-61FA635AEFFC}" type="datetime1">
              <a:rPr lang="en-US" smtClean="0"/>
              <a:t>7/7/2016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258D73B-8A6D-47BB-BCBD-2D993B518F4E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430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93090" y="1873850"/>
            <a:ext cx="8201660" cy="2812450"/>
          </a:xfrm>
        </p:spPr>
        <p:txBody>
          <a:bodyPr>
            <a:normAutofit fontScale="90000"/>
          </a:bodyPr>
          <a:lstStyle/>
          <a:p>
            <a:pPr algn="ctr"/>
            <a:br>
              <a:rPr lang="pt-PT" sz="3675" b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pt-PT" sz="3675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PT" sz="3675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“Desenvolvimento de projetos na área da Visão Artificial para o setor industrial”</a:t>
            </a:r>
            <a:br>
              <a:rPr lang="pt-PT" sz="3675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t-PT" sz="3675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t-PT" sz="1350" dirty="0">
                <a:solidFill>
                  <a:schemeClr val="bg1">
                    <a:lumMod val="50000"/>
                  </a:schemeClr>
                </a:solidFill>
              </a:rPr>
              <a:t>Relatório de estágio</a:t>
            </a:r>
            <a:br>
              <a:rPr lang="pt-PT" sz="135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pt-PT" sz="1500" dirty="0">
                <a:solidFill>
                  <a:schemeClr val="bg1">
                    <a:lumMod val="50000"/>
                  </a:schemeClr>
                </a:solidFill>
              </a:rPr>
              <a:t>Mestrado em Engenharia de Automação Industrial</a:t>
            </a:r>
            <a:br>
              <a:rPr lang="pt-PT" sz="1350" b="1" dirty="0"/>
            </a:br>
            <a:br>
              <a:rPr lang="pt-PT" sz="3000" b="1" dirty="0"/>
            </a:br>
            <a:br>
              <a:rPr lang="pt-PT" sz="3000" b="1" dirty="0"/>
            </a:br>
            <a:endParaRPr lang="en-US" sz="2325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22960" y="4403727"/>
            <a:ext cx="7543800" cy="1360516"/>
          </a:xfrm>
        </p:spPr>
        <p:txBody>
          <a:bodyPr>
            <a:normAutofit/>
          </a:bodyPr>
          <a:lstStyle/>
          <a:p>
            <a:endParaRPr lang="pt-PT" sz="1200" dirty="0"/>
          </a:p>
          <a:p>
            <a:br>
              <a:rPr lang="pt-PT" sz="1050" dirty="0"/>
            </a:br>
            <a:r>
              <a:rPr lang="pt-PT" sz="1200" dirty="0"/>
              <a:t>ALUNO: JOÃO ROBERTO DOS SANTOS REIS</a:t>
            </a:r>
          </a:p>
          <a:p>
            <a:r>
              <a:rPr lang="pt-PT" sz="1200" dirty="0"/>
              <a:t>ORIENTADOR: VÍTOR MANUEL FERREIRA DOS SANTOS</a:t>
            </a:r>
            <a:endParaRPr lang="en-US" sz="1200" dirty="0"/>
          </a:p>
        </p:txBody>
      </p:sp>
      <p:pic>
        <p:nvPicPr>
          <p:cNvPr id="1028" name="Picture 4" descr="http://observalinguaportuguesa.org/wp-content/uploads/2016/03/Universidade-de-Aveir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982" y="388114"/>
            <a:ext cx="1197768" cy="44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646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5563" y="642176"/>
            <a:ext cx="7543800" cy="1088068"/>
          </a:xfrm>
        </p:spPr>
        <p:txBody>
          <a:bodyPr/>
          <a:lstStyle/>
          <a:p>
            <a:r>
              <a:rPr lang="pt-PT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Relato das Atividades</a:t>
            </a:r>
            <a:endParaRPr lang="en-US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63371" y="1730244"/>
            <a:ext cx="7543801" cy="4023360"/>
          </a:xfrm>
        </p:spPr>
        <p:txBody>
          <a:bodyPr/>
          <a:lstStyle/>
          <a:p>
            <a:endParaRPr lang="en-US" b="1" dirty="0"/>
          </a:p>
          <a:p>
            <a:r>
              <a:rPr lang="pt-PT" sz="2400" b="1" dirty="0"/>
              <a:t>Segundo Semestre: Período de Fevereiro a Março</a:t>
            </a:r>
          </a:p>
          <a:p>
            <a:endParaRPr lang="pt-PT" sz="2800" b="1" dirty="0"/>
          </a:p>
          <a:p>
            <a:pPr lvl="2">
              <a:lnSpc>
                <a:spcPct val="250000"/>
              </a:lnSpc>
            </a:pPr>
            <a:r>
              <a:rPr lang="pt-PT" sz="1600" dirty="0"/>
              <a:t>Integração em projetos para clientes</a:t>
            </a:r>
          </a:p>
          <a:p>
            <a:pPr lvl="2">
              <a:lnSpc>
                <a:spcPct val="250000"/>
              </a:lnSpc>
            </a:pPr>
            <a:r>
              <a:rPr lang="pt-PT" sz="1600" dirty="0"/>
              <a:t>Elaboração de propostas</a:t>
            </a:r>
          </a:p>
          <a:p>
            <a:pPr lvl="2">
              <a:lnSpc>
                <a:spcPct val="250000"/>
              </a:lnSpc>
            </a:pPr>
            <a:r>
              <a:rPr lang="pt-PT" sz="1600" dirty="0"/>
              <a:t>Visitas comerciais</a:t>
            </a:r>
            <a:endParaRPr lang="en-US" b="1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D73B-8A6D-47BB-BCBD-2D993B518F4E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7" name="Grupo 6"/>
          <p:cNvGrpSpPr/>
          <p:nvPr/>
        </p:nvGrpSpPr>
        <p:grpSpPr>
          <a:xfrm>
            <a:off x="4135272" y="2922489"/>
            <a:ext cx="5008728" cy="3323705"/>
            <a:chOff x="4135272" y="2762504"/>
            <a:chExt cx="5008728" cy="3323705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7463" y="2762504"/>
              <a:ext cx="4375580" cy="2995781"/>
            </a:xfrm>
            <a:prstGeom prst="rect">
              <a:avLst/>
            </a:prstGeom>
          </p:spPr>
        </p:pic>
        <p:sp>
          <p:nvSpPr>
            <p:cNvPr id="4" name="Retângulo 3"/>
            <p:cNvSpPr/>
            <p:nvPr/>
          </p:nvSpPr>
          <p:spPr>
            <a:xfrm>
              <a:off x="4135272" y="5824599"/>
              <a:ext cx="500872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PT" sz="1100" dirty="0">
                  <a:latin typeface="SFSL1000"/>
                </a:rPr>
                <a:t>Figura 1 - Diagrama temporal das principais atividades do segundo semestre.</a:t>
              </a:r>
              <a:endParaRPr lang="pt-PT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48486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65563" y="605287"/>
            <a:ext cx="7543800" cy="1088068"/>
          </a:xfrm>
        </p:spPr>
        <p:txBody>
          <a:bodyPr/>
          <a:lstStyle/>
          <a:p>
            <a:r>
              <a:rPr lang="pt-PT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Segundo Semestre</a:t>
            </a:r>
            <a:endParaRPr lang="en-US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D73B-8A6D-47BB-BCBD-2D993B518F4E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CaixaDeTexto 5"/>
          <p:cNvSpPr txBox="1"/>
          <p:nvPr/>
        </p:nvSpPr>
        <p:spPr>
          <a:xfrm>
            <a:off x="315197" y="2177683"/>
            <a:ext cx="31682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1600" dirty="0"/>
              <a:t>Adoção de </a:t>
            </a:r>
            <a:r>
              <a:rPr lang="pt-PT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HALCON</a:t>
            </a:r>
            <a:r>
              <a:rPr lang="pt-PT" sz="1600" dirty="0"/>
              <a:t> como software de visão principal usado pela </a:t>
            </a:r>
            <a:r>
              <a:rPr lang="pt-PT" sz="1600" dirty="0" err="1"/>
              <a:t>VisionMaker</a:t>
            </a:r>
            <a:r>
              <a:rPr lang="pt-PT" sz="1600" dirty="0"/>
              <a:t>:</a:t>
            </a:r>
          </a:p>
          <a:p>
            <a:pPr marL="214308" indent="-214308" algn="just">
              <a:lnSpc>
                <a:spcPct val="250000"/>
              </a:lnSpc>
              <a:buFont typeface="Wingdings" panose="05000000000000000000" pitchFamily="2" charset="2"/>
              <a:buChar char="ü"/>
            </a:pPr>
            <a:r>
              <a:rPr lang="pt-PT" sz="1600" dirty="0"/>
              <a:t>Desenvolvimento de aplicações</a:t>
            </a:r>
          </a:p>
          <a:p>
            <a:pPr marL="214308" indent="-214308" algn="just">
              <a:lnSpc>
                <a:spcPct val="250000"/>
              </a:lnSpc>
              <a:buFont typeface="Wingdings" panose="05000000000000000000" pitchFamily="2" charset="2"/>
              <a:buChar char="ü"/>
            </a:pPr>
            <a:r>
              <a:rPr lang="pt-PT" sz="1600" dirty="0"/>
              <a:t>Criação de </a:t>
            </a:r>
            <a:r>
              <a:rPr lang="pt-PT" sz="1600" i="1" dirty="0"/>
              <a:t>HMI</a:t>
            </a:r>
          </a:p>
          <a:p>
            <a:pPr marL="214308" indent="-214308" algn="just">
              <a:lnSpc>
                <a:spcPct val="250000"/>
              </a:lnSpc>
              <a:buFont typeface="Wingdings" panose="05000000000000000000" pitchFamily="2" charset="2"/>
              <a:buChar char="ü"/>
            </a:pPr>
            <a:r>
              <a:rPr lang="pt-PT" sz="1600" dirty="0"/>
              <a:t>Exportação para </a:t>
            </a:r>
            <a:r>
              <a:rPr lang="pt-PT" sz="1600" i="1" dirty="0"/>
              <a:t>Visual </a:t>
            </a:r>
            <a:r>
              <a:rPr lang="pt-PT" sz="1600" i="1" dirty="0" err="1"/>
              <a:t>Studio</a:t>
            </a:r>
            <a:endParaRPr lang="pt-PT" sz="1600" i="1" dirty="0"/>
          </a:p>
        </p:txBody>
      </p:sp>
      <p:grpSp>
        <p:nvGrpSpPr>
          <p:cNvPr id="2" name="Grupo 1"/>
          <p:cNvGrpSpPr/>
          <p:nvPr/>
        </p:nvGrpSpPr>
        <p:grpSpPr>
          <a:xfrm>
            <a:off x="3684825" y="2148062"/>
            <a:ext cx="5363641" cy="3501080"/>
            <a:chOff x="3957780" y="2479990"/>
            <a:chExt cx="5079973" cy="3231236"/>
          </a:xfrm>
        </p:grpSpPr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3">
              <a:lum bright="-20000" contrast="20000"/>
            </a:blip>
            <a:stretch>
              <a:fillRect/>
            </a:stretch>
          </p:blipFill>
          <p:spPr>
            <a:xfrm>
              <a:off x="3957780" y="2479990"/>
              <a:ext cx="5079973" cy="27446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Retângulo 7"/>
            <p:cNvSpPr/>
            <p:nvPr/>
          </p:nvSpPr>
          <p:spPr>
            <a:xfrm>
              <a:off x="4783194" y="5449616"/>
              <a:ext cx="3429144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sz="1100" dirty="0">
                  <a:latin typeface="SFSL1000"/>
                </a:rPr>
                <a:t>Figura 1 - Ambiente de desenvolvimento do </a:t>
              </a:r>
              <a:r>
                <a:rPr lang="pt-PT" sz="1100" i="1" dirty="0" err="1">
                  <a:latin typeface="SFTI1000"/>
                </a:rPr>
                <a:t>Halcon</a:t>
              </a:r>
              <a:r>
                <a:rPr lang="pt-PT" sz="1100" dirty="0">
                  <a:latin typeface="SFSL1000"/>
                </a:rPr>
                <a:t>.</a:t>
              </a:r>
              <a:endParaRPr lang="pt-PT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673753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 1: </a:t>
            </a:r>
            <a:b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PT" sz="21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“Controlo de qualidade na colocação de rótulos em latas</a:t>
            </a:r>
            <a:r>
              <a:rPr lang="pt-PT" sz="21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290705" y="2630296"/>
            <a:ext cx="2618382" cy="2768800"/>
          </a:xfrm>
        </p:spPr>
        <p:txBody>
          <a:bodyPr numCol="1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PT" sz="1800" b="1" u="sng" dirty="0"/>
              <a:t>Descrição do problema: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PT" sz="1600" dirty="0"/>
              <a:t> </a:t>
            </a:r>
            <a:r>
              <a:rPr lang="pt-P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Verificar se os rótulos possuem defeitos </a:t>
            </a:r>
            <a:r>
              <a:rPr lang="pt-PT" sz="1600" dirty="0"/>
              <a:t>após a sua colagem nas latas, e, caso possuam, proceder ao rejeito da lata.</a:t>
            </a:r>
          </a:p>
          <a:p>
            <a:endParaRPr lang="pt-PT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D73B-8A6D-47BB-BCBD-2D993B518F4E}" type="slidenum">
              <a:rPr lang="en-US" smtClean="0"/>
              <a:t>12</a:t>
            </a:fld>
            <a:endParaRPr lang="en-US" dirty="0"/>
          </a:p>
        </p:txBody>
      </p:sp>
      <p:pic>
        <p:nvPicPr>
          <p:cNvPr id="85" name="Imagem 8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6" y="2357558"/>
            <a:ext cx="6086475" cy="3041538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3102975" y="5667831"/>
            <a:ext cx="55002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100" dirty="0">
                <a:latin typeface="SFSL1000"/>
              </a:rPr>
              <a:t>Figura 1 - Esquema da disposição do sistema instalado na linha de fabrico do cliente.</a:t>
            </a:r>
            <a:endParaRPr lang="pt-PT" sz="1100" dirty="0"/>
          </a:p>
        </p:txBody>
      </p:sp>
    </p:spTree>
    <p:extLst>
      <p:ext uri="{BB962C8B-B14F-4D97-AF65-F5344CB8AC3E}">
        <p14:creationId xmlns:p14="http://schemas.microsoft.com/office/powerpoint/2010/main" val="3641192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 1: </a:t>
            </a:r>
            <a:b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PT" sz="21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“Controlo de qualidade na colocação de rótulos em latas</a:t>
            </a:r>
            <a:r>
              <a:rPr lang="pt-PT" sz="21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D73B-8A6D-47BB-BCBD-2D993B518F4E}" type="slidenum">
              <a:rPr lang="en-US" smtClean="0"/>
              <a:t>13</a:t>
            </a:fld>
            <a:endParaRPr lang="en-US" dirty="0"/>
          </a:p>
        </p:txBody>
      </p:sp>
      <p:grpSp>
        <p:nvGrpSpPr>
          <p:cNvPr id="11" name="Grupo 10"/>
          <p:cNvGrpSpPr/>
          <p:nvPr/>
        </p:nvGrpSpPr>
        <p:grpSpPr>
          <a:xfrm>
            <a:off x="3092526" y="3266539"/>
            <a:ext cx="5921029" cy="2964118"/>
            <a:chOff x="3115816" y="2590264"/>
            <a:chExt cx="5921029" cy="2964118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 rotWithShape="1">
            <a:blip r:embed="rId3"/>
            <a:srcRect r="1940"/>
            <a:stretch/>
          </p:blipFill>
          <p:spPr>
            <a:xfrm>
              <a:off x="3115816" y="2590264"/>
              <a:ext cx="5921028" cy="2363954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sp>
          <p:nvSpPr>
            <p:cNvPr id="3" name="Retângulo 2"/>
            <p:cNvSpPr/>
            <p:nvPr/>
          </p:nvSpPr>
          <p:spPr>
            <a:xfrm>
              <a:off x="3115817" y="4954218"/>
              <a:ext cx="5921028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pt-PT" sz="1100" dirty="0">
                  <a:latin typeface="SFSL1000"/>
                </a:rPr>
                <a:t>Figura 2 - Imagem capturada pelo sistema montado no interior da máquina onde era analisada a colocação do rótulo (à esquerda) e ilustração das zonas que eram inspecionadas pelo sistema (à direita).</a:t>
              </a:r>
              <a:endParaRPr lang="pt-PT" sz="1100" dirty="0"/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0" y="2085438"/>
            <a:ext cx="3008657" cy="2036933"/>
            <a:chOff x="182405" y="2590263"/>
            <a:chExt cx="3008657" cy="2036933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701" y="2590263"/>
              <a:ext cx="2600325" cy="1299437"/>
            </a:xfrm>
            <a:prstGeom prst="rect">
              <a:avLst/>
            </a:prstGeom>
          </p:spPr>
        </p:pic>
        <p:sp>
          <p:nvSpPr>
            <p:cNvPr id="7" name="Fluxograma: Processo 6"/>
            <p:cNvSpPr/>
            <p:nvPr/>
          </p:nvSpPr>
          <p:spPr>
            <a:xfrm>
              <a:off x="2061302" y="3384873"/>
              <a:ext cx="407908" cy="190739"/>
            </a:xfrm>
            <a:prstGeom prst="flowChartProcess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350"/>
            </a:p>
          </p:txBody>
        </p:sp>
        <p:cxnSp>
          <p:nvCxnSpPr>
            <p:cNvPr id="10" name="Conexão reta unidirecional 9"/>
            <p:cNvCxnSpPr>
              <a:stCxn id="7" idx="3"/>
            </p:cNvCxnSpPr>
            <p:nvPr/>
          </p:nvCxnSpPr>
          <p:spPr>
            <a:xfrm>
              <a:off x="2469210" y="3480243"/>
              <a:ext cx="721852" cy="29112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tângulo 8"/>
            <p:cNvSpPr/>
            <p:nvPr/>
          </p:nvSpPr>
          <p:spPr>
            <a:xfrm>
              <a:off x="182405" y="4027032"/>
              <a:ext cx="3008657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pt-PT" sz="1100" dirty="0">
                  <a:latin typeface="SFSL1000"/>
                </a:rPr>
                <a:t>Figura 1 - Esquema da disposição do sistema instalado na linha de fabrico do cliente.</a:t>
              </a:r>
              <a:endParaRPr lang="pt-PT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01501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 1: </a:t>
            </a:r>
            <a:b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PT" sz="21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“Controlo de qualidade na colocação de rótulos em latas</a:t>
            </a:r>
            <a:r>
              <a:rPr lang="pt-PT" sz="21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D73B-8A6D-47BB-BCBD-2D993B518F4E}" type="slidenum">
              <a:rPr lang="en-US" smtClean="0"/>
              <a:t>14</a:t>
            </a:fld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366" y="3160973"/>
            <a:ext cx="5373515" cy="250987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grpSp>
        <p:nvGrpSpPr>
          <p:cNvPr id="9" name="Grupo 8"/>
          <p:cNvGrpSpPr/>
          <p:nvPr/>
        </p:nvGrpSpPr>
        <p:grpSpPr>
          <a:xfrm>
            <a:off x="1" y="2089885"/>
            <a:ext cx="3324224" cy="2036933"/>
            <a:chOff x="182406" y="2947135"/>
            <a:chExt cx="3324224" cy="2036933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701" y="2947135"/>
              <a:ext cx="2600325" cy="1299437"/>
            </a:xfrm>
            <a:prstGeom prst="rect">
              <a:avLst/>
            </a:prstGeom>
          </p:spPr>
        </p:pic>
        <p:sp>
          <p:nvSpPr>
            <p:cNvPr id="7" name="Fluxograma: Processo 6"/>
            <p:cNvSpPr/>
            <p:nvPr/>
          </p:nvSpPr>
          <p:spPr>
            <a:xfrm>
              <a:off x="2163576" y="3409714"/>
              <a:ext cx="407908" cy="190739"/>
            </a:xfrm>
            <a:prstGeom prst="flowChartProcess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350"/>
            </a:p>
          </p:txBody>
        </p:sp>
        <p:cxnSp>
          <p:nvCxnSpPr>
            <p:cNvPr id="10" name="Conexão reta unidirecional 9"/>
            <p:cNvCxnSpPr>
              <a:stCxn id="7" idx="3"/>
            </p:cNvCxnSpPr>
            <p:nvPr/>
          </p:nvCxnSpPr>
          <p:spPr>
            <a:xfrm>
              <a:off x="2571484" y="3505084"/>
              <a:ext cx="935146" cy="51313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tângulo 7"/>
            <p:cNvSpPr/>
            <p:nvPr/>
          </p:nvSpPr>
          <p:spPr>
            <a:xfrm>
              <a:off x="182406" y="4383904"/>
              <a:ext cx="3000374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pt-PT" sz="1100" dirty="0">
                  <a:latin typeface="SFSL1000"/>
                </a:rPr>
                <a:t>Figura 1 - Esquema da disposição do sistema instalado na linha de fabrico do cliente.</a:t>
              </a:r>
              <a:endParaRPr lang="pt-PT" sz="1100" dirty="0"/>
            </a:p>
          </p:txBody>
        </p:sp>
      </p:grpSp>
      <p:sp>
        <p:nvSpPr>
          <p:cNvPr id="4" name="Retângulo 3"/>
          <p:cNvSpPr/>
          <p:nvPr/>
        </p:nvSpPr>
        <p:spPr>
          <a:xfrm>
            <a:off x="3201562" y="5725719"/>
            <a:ext cx="591247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1100" dirty="0">
                <a:latin typeface="SFSL1000"/>
              </a:rPr>
              <a:t>Figura 2 - Imagens capturadas pelo sistema montado à saída da máquina rotuladora e comparação entre várias imagens de uma lata e respetivos valores de circularidade.</a:t>
            </a:r>
            <a:endParaRPr lang="pt-PT" sz="1100" dirty="0"/>
          </a:p>
        </p:txBody>
      </p:sp>
    </p:spTree>
    <p:extLst>
      <p:ext uri="{BB962C8B-B14F-4D97-AF65-F5344CB8AC3E}">
        <p14:creationId xmlns:p14="http://schemas.microsoft.com/office/powerpoint/2010/main" val="3018310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22959" y="643580"/>
            <a:ext cx="7543800" cy="1088068"/>
          </a:xfrm>
        </p:spPr>
        <p:txBody>
          <a:bodyPr>
            <a:normAutofit/>
          </a:bodyPr>
          <a:lstStyle/>
          <a:p>
            <a: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 1: </a:t>
            </a:r>
            <a:b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PT" sz="21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“Controlo de qualidade na colocação de rótulos em latas</a:t>
            </a:r>
            <a:r>
              <a:rPr lang="pt-PT" sz="21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200000"/>
              </a:lnSpc>
            </a:pPr>
            <a:r>
              <a:rPr lang="pt-P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Problemas encontrados usando esta abordagem: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pt-PT" dirty="0"/>
              <a:t> </a:t>
            </a:r>
            <a:r>
              <a:rPr lang="pt-PT" sz="1600" dirty="0"/>
              <a:t>Aparecimento de rótulos descolados apenas no segundo sistema;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pt-PT" sz="1600" dirty="0"/>
              <a:t> Aparecimento de latas com o rótulo descolado não detetadas por nenhum sistema;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t-PT" dirty="0"/>
          </a:p>
          <a:p>
            <a:pPr marL="0" indent="0" algn="r">
              <a:lnSpc>
                <a:spcPct val="150000"/>
              </a:lnSpc>
              <a:buNone/>
            </a:pPr>
            <a:r>
              <a:rPr lang="pt-PT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sistema teve de ser repensado…</a:t>
            </a:r>
          </a:p>
          <a:p>
            <a:pPr>
              <a:buFont typeface="Wingdings" panose="05000000000000000000" pitchFamily="2" charset="2"/>
              <a:buChar char="§"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D73B-8A6D-47BB-BCBD-2D993B518F4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626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 1: </a:t>
            </a:r>
            <a:b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PT" sz="21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“Controlo de qualidade na colocação de rótulos em latas</a:t>
            </a:r>
            <a:r>
              <a:rPr lang="pt-PT" sz="21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D73B-8A6D-47BB-BCBD-2D993B518F4E}" type="slidenum">
              <a:rPr lang="en-US" smtClean="0"/>
              <a:t>16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926165" y="2364355"/>
                <a:ext cx="465582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14308" indent="-214308">
                  <a:buFont typeface="Wingdings" panose="05000000000000000000" pitchFamily="2" charset="2"/>
                  <a:buChar char="Ø"/>
                </a:pPr>
                <a:r>
                  <a:rPr lang="pt-PT" sz="1600" dirty="0"/>
                  <a:t>Aquisição de </a:t>
                </a:r>
                <a:r>
                  <a:rPr lang="pt-PT" sz="1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 imagens por lata </a:t>
                </a:r>
                <a:r>
                  <a:rPr lang="pt-PT" sz="1600" dirty="0"/>
                  <a:t>para análise a 300</a:t>
                </a:r>
                <a14:m>
                  <m:oMath xmlns:m="http://schemas.openxmlformats.org/officeDocument/2006/math">
                    <m:r>
                      <a:rPr lang="pt-PT" sz="1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pt-PT" sz="1600" dirty="0"/>
              </a:p>
              <a:p>
                <a:endParaRPr lang="pt-PT" sz="1600" dirty="0"/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165" y="2364355"/>
                <a:ext cx="4655826" cy="584775"/>
              </a:xfrm>
              <a:prstGeom prst="rect">
                <a:avLst/>
              </a:prstGeom>
              <a:blipFill>
                <a:blip r:embed="rId3"/>
                <a:stretch>
                  <a:fillRect l="-524" t="-4167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upo 5"/>
          <p:cNvGrpSpPr/>
          <p:nvPr/>
        </p:nvGrpSpPr>
        <p:grpSpPr>
          <a:xfrm>
            <a:off x="480060" y="3139630"/>
            <a:ext cx="8229600" cy="3002620"/>
            <a:chOff x="531663" y="2949130"/>
            <a:chExt cx="8229600" cy="3002620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6165" y="2949130"/>
              <a:ext cx="7440596" cy="2210662"/>
            </a:xfrm>
            <a:prstGeom prst="rect">
              <a:avLst/>
            </a:prstGeom>
          </p:spPr>
        </p:pic>
        <p:sp>
          <p:nvSpPr>
            <p:cNvPr id="3" name="Retângulo 2"/>
            <p:cNvSpPr/>
            <p:nvPr/>
          </p:nvSpPr>
          <p:spPr>
            <a:xfrm>
              <a:off x="531663" y="5378901"/>
              <a:ext cx="8229600" cy="5728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t-PT" sz="1100" dirty="0">
                  <a:latin typeface="SFSL1000"/>
                </a:rPr>
                <a:t>Figura 1 - Esquema ilustrativo da captura de 2 imagens. </a:t>
              </a:r>
            </a:p>
            <a:p>
              <a:pPr algn="ctr">
                <a:lnSpc>
                  <a:spcPct val="150000"/>
                </a:lnSpc>
              </a:pPr>
              <a:r>
                <a:rPr lang="pt-PT" sz="1100" dirty="0">
                  <a:latin typeface="SFSL1000"/>
                </a:rPr>
                <a:t>Do lado esquerdo, as latas surgem nas zonas 1 e 3, e na imagem do lado direito, as latas aparecem nas zonas 2 e 4.</a:t>
              </a:r>
              <a:endParaRPr lang="pt-PT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31214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 1: </a:t>
            </a:r>
            <a:b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PT" sz="21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“Controlo de qualidade na colocação de rótulos em latas</a:t>
            </a:r>
            <a:r>
              <a:rPr lang="pt-PT" sz="21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D73B-8A6D-47BB-BCBD-2D993B518F4E}" type="slidenum">
              <a:rPr lang="en-US" smtClean="0"/>
              <a:t>17</a:t>
            </a:fld>
            <a:endParaRPr lang="en-US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9168" y="2207899"/>
            <a:ext cx="3432356" cy="301097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712" y="2067924"/>
            <a:ext cx="3090878" cy="3389776"/>
          </a:xfrm>
          <a:prstGeom prst="rect">
            <a:avLst/>
          </a:prstGeom>
        </p:spPr>
      </p:pic>
      <p:sp>
        <p:nvSpPr>
          <p:cNvPr id="34" name="CaixaDeTexto 33"/>
          <p:cNvSpPr txBox="1"/>
          <p:nvPr/>
        </p:nvSpPr>
        <p:spPr>
          <a:xfrm>
            <a:off x="3212877" y="2740060"/>
            <a:ext cx="2039195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Algoritmo usado para a inspeção de cada zona…</a:t>
            </a:r>
            <a:endParaRPr lang="pt-PT" sz="1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5596508"/>
            <a:ext cx="42291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1100" dirty="0">
                <a:latin typeface="SFSL1000"/>
              </a:rPr>
              <a:t>Figura 1 - Fluxograma do algoritmo que efetua a inspeção de uma lata para cada zona da imagem</a:t>
            </a:r>
            <a:endParaRPr lang="pt-PT" sz="1100" dirty="0"/>
          </a:p>
        </p:txBody>
      </p:sp>
      <p:sp>
        <p:nvSpPr>
          <p:cNvPr id="5" name="Retângulo 4"/>
          <p:cNvSpPr/>
          <p:nvPr/>
        </p:nvSpPr>
        <p:spPr>
          <a:xfrm>
            <a:off x="5252072" y="5555554"/>
            <a:ext cx="388945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1100" dirty="0">
                <a:latin typeface="SFSL1000"/>
              </a:rPr>
              <a:t>Figura 2 - Esquema ilustrativo das regiões inspecionadas em cada zona.</a:t>
            </a:r>
            <a:endParaRPr lang="pt-PT" sz="1100" dirty="0"/>
          </a:p>
        </p:txBody>
      </p:sp>
    </p:spTree>
    <p:extLst>
      <p:ext uri="{BB962C8B-B14F-4D97-AF65-F5344CB8AC3E}">
        <p14:creationId xmlns:p14="http://schemas.microsoft.com/office/powerpoint/2010/main" val="4141719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 1: </a:t>
            </a:r>
            <a:b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PT" sz="21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“Controlo de qualidade na colocação de rótulos em latas</a:t>
            </a:r>
            <a:r>
              <a:rPr lang="pt-PT" sz="21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D73B-8A6D-47BB-BCBD-2D993B518F4E}" type="slidenum">
              <a:rPr lang="en-US" smtClean="0"/>
              <a:t>18</a:t>
            </a:fld>
            <a:endParaRPr lang="en-US" dirty="0"/>
          </a:p>
        </p:txBody>
      </p:sp>
      <p:sp>
        <p:nvSpPr>
          <p:cNvPr id="40" name="CaixaDeTexto 39"/>
          <p:cNvSpPr txBox="1"/>
          <p:nvPr/>
        </p:nvSpPr>
        <p:spPr>
          <a:xfrm>
            <a:off x="340152" y="3679868"/>
            <a:ext cx="3644475" cy="792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FIFO</a:t>
            </a:r>
            <a:r>
              <a:rPr lang="pt-PT" sz="1600" dirty="0"/>
              <a:t> </a:t>
            </a:r>
            <a:r>
              <a:rPr lang="pt-P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implementado</a:t>
            </a:r>
            <a:r>
              <a:rPr lang="pt-PT" sz="1600" dirty="0"/>
              <a:t> para fazer o seguimento do estado de uma lata…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3580410" y="1918983"/>
            <a:ext cx="5563590" cy="4277844"/>
            <a:chOff x="4170777" y="2219015"/>
            <a:chExt cx="4602314" cy="3443536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05153" y="2219015"/>
              <a:ext cx="3877421" cy="3443536"/>
            </a:xfrm>
            <a:prstGeom prst="rect">
              <a:avLst/>
            </a:prstGeom>
          </p:spPr>
        </p:pic>
        <p:sp>
          <p:nvSpPr>
            <p:cNvPr id="3" name="Retângulo 2"/>
            <p:cNvSpPr/>
            <p:nvPr/>
          </p:nvSpPr>
          <p:spPr>
            <a:xfrm>
              <a:off x="4170777" y="5451963"/>
              <a:ext cx="4602314" cy="2105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sz="1100" dirty="0">
                  <a:latin typeface="SFSL1000"/>
                </a:rPr>
                <a:t>Figura 1 - Fluxograma do algoritmo que garante que o FIFO implementado não falhe.</a:t>
              </a:r>
              <a:endParaRPr lang="pt-PT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14556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 1: </a:t>
            </a:r>
            <a:b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PT" sz="21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“Controlo de qualidade na colocação de rótulos em latas</a:t>
            </a:r>
            <a:r>
              <a:rPr lang="pt-PT" sz="21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D73B-8A6D-47BB-BCBD-2D993B518F4E}" type="slidenum">
              <a:rPr lang="en-US" smtClean="0"/>
              <a:t>19</a:t>
            </a:fld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686" y="2526472"/>
            <a:ext cx="3225314" cy="3240126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3198456" y="2348556"/>
            <a:ext cx="2751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Projeção de linhas laser na lata</a:t>
            </a:r>
          </a:p>
        </p:txBody>
      </p:sp>
      <p:cxnSp>
        <p:nvCxnSpPr>
          <p:cNvPr id="22" name="Conexão reta unidirecional 21"/>
          <p:cNvCxnSpPr>
            <a:stCxn id="21" idx="2"/>
          </p:cNvCxnSpPr>
          <p:nvPr/>
        </p:nvCxnSpPr>
        <p:spPr>
          <a:xfrm flipH="1">
            <a:off x="3198456" y="2687110"/>
            <a:ext cx="1375601" cy="3894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/>
          <p:cNvSpPr txBox="1"/>
          <p:nvPr/>
        </p:nvSpPr>
        <p:spPr>
          <a:xfrm>
            <a:off x="3077906" y="4989046"/>
            <a:ext cx="3033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Inspeção das zonas externas à lata</a:t>
            </a:r>
          </a:p>
        </p:txBody>
      </p:sp>
      <p:cxnSp>
        <p:nvCxnSpPr>
          <p:cNvPr id="25" name="Conexão reta unidirecional 24"/>
          <p:cNvCxnSpPr>
            <a:stCxn id="24" idx="0"/>
            <a:endCxn id="4" idx="1"/>
          </p:cNvCxnSpPr>
          <p:nvPr/>
        </p:nvCxnSpPr>
        <p:spPr>
          <a:xfrm flipV="1">
            <a:off x="4594860" y="4146535"/>
            <a:ext cx="1323826" cy="8425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o 6"/>
          <p:cNvGrpSpPr/>
          <p:nvPr/>
        </p:nvGrpSpPr>
        <p:grpSpPr>
          <a:xfrm>
            <a:off x="100396" y="2348554"/>
            <a:ext cx="3544560" cy="3851851"/>
            <a:chOff x="100396" y="2348554"/>
            <a:chExt cx="3544560" cy="3851851"/>
          </a:xfrm>
        </p:grpSpPr>
        <p:pic>
          <p:nvPicPr>
            <p:cNvPr id="19" name="Imagem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4201" y="2348554"/>
              <a:ext cx="2228428" cy="3418044"/>
            </a:xfrm>
            <a:prstGeom prst="rect">
              <a:avLst/>
            </a:prstGeom>
          </p:spPr>
        </p:pic>
        <p:sp>
          <p:nvSpPr>
            <p:cNvPr id="3" name="Retângulo 2"/>
            <p:cNvSpPr/>
            <p:nvPr/>
          </p:nvSpPr>
          <p:spPr>
            <a:xfrm>
              <a:off x="100396" y="5938795"/>
              <a:ext cx="354456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sz="1100" dirty="0">
                  <a:latin typeface="SFSL1000"/>
                </a:rPr>
                <a:t>Figura 1 - Captura das linhas laser projetadas na lata.</a:t>
              </a:r>
              <a:endParaRPr lang="pt-PT" sz="1100" dirty="0"/>
            </a:p>
          </p:txBody>
        </p:sp>
      </p:grpSp>
      <p:sp>
        <p:nvSpPr>
          <p:cNvPr id="6" name="Retângulo 5"/>
          <p:cNvSpPr/>
          <p:nvPr/>
        </p:nvSpPr>
        <p:spPr>
          <a:xfrm>
            <a:off x="5295900" y="5874275"/>
            <a:ext cx="384631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1100" dirty="0">
                <a:latin typeface="SFSL1000"/>
              </a:rPr>
              <a:t>Figura 2 - Regiões inspecionadas em cada zona na última solução implementada.</a:t>
            </a:r>
            <a:endParaRPr lang="pt-PT" sz="1100" dirty="0"/>
          </a:p>
        </p:txBody>
      </p:sp>
    </p:spTree>
    <p:extLst>
      <p:ext uri="{BB962C8B-B14F-4D97-AF65-F5344CB8AC3E}">
        <p14:creationId xmlns:p14="http://schemas.microsoft.com/office/powerpoint/2010/main" val="3083658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D73B-8A6D-47BB-BCBD-2D993B518F4E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Retângulo 4"/>
          <p:cNvSpPr/>
          <p:nvPr/>
        </p:nvSpPr>
        <p:spPr>
          <a:xfrm>
            <a:off x="6295446" y="2323011"/>
            <a:ext cx="1403138" cy="630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609859429"/>
              </p:ext>
            </p:extLst>
          </p:nvPr>
        </p:nvGraphicFramePr>
        <p:xfrm>
          <a:off x="610876" y="2183310"/>
          <a:ext cx="7798487" cy="3645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Imagem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849" y="2631589"/>
            <a:ext cx="1578989" cy="575802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865563" y="621059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Enquadramento</a:t>
            </a:r>
            <a:endParaRPr lang="en-US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375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 1: </a:t>
            </a:r>
            <a:b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PT" sz="21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“Controlo de qualidade na colocação de rótulos em latas</a:t>
            </a:r>
            <a:r>
              <a:rPr lang="pt-PT" sz="21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D73B-8A6D-47BB-BCBD-2D993B518F4E}" type="slidenum">
              <a:rPr lang="en-US" smtClean="0"/>
              <a:t>20</a:t>
            </a:fld>
            <a:endParaRPr lang="en-US" dirty="0"/>
          </a:p>
        </p:txBody>
      </p:sp>
      <p:grpSp>
        <p:nvGrpSpPr>
          <p:cNvPr id="6" name="Grupo 5"/>
          <p:cNvGrpSpPr/>
          <p:nvPr/>
        </p:nvGrpSpPr>
        <p:grpSpPr>
          <a:xfrm>
            <a:off x="1916274" y="2087130"/>
            <a:ext cx="6872762" cy="2406443"/>
            <a:chOff x="2417580" y="2355736"/>
            <a:chExt cx="6244457" cy="2001415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2740" y="2392254"/>
              <a:ext cx="3429297" cy="196489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CaixaDeTexto 11"/>
            <p:cNvSpPr txBox="1"/>
            <p:nvPr/>
          </p:nvSpPr>
          <p:spPr>
            <a:xfrm>
              <a:off x="2417580" y="2355736"/>
              <a:ext cx="2139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400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Quadro Elétrico</a:t>
              </a:r>
              <a:endParaRPr lang="pt-PT" sz="135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6" name="Conexão reta unidirecional 15"/>
            <p:cNvCxnSpPr>
              <a:stCxn id="12" idx="3"/>
            </p:cNvCxnSpPr>
            <p:nvPr/>
          </p:nvCxnSpPr>
          <p:spPr>
            <a:xfrm>
              <a:off x="4556755" y="2586569"/>
              <a:ext cx="415469" cy="9810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o 2"/>
          <p:cNvGrpSpPr/>
          <p:nvPr/>
        </p:nvGrpSpPr>
        <p:grpSpPr>
          <a:xfrm>
            <a:off x="438151" y="3232151"/>
            <a:ext cx="7512049" cy="3003549"/>
            <a:chOff x="438151" y="3028951"/>
            <a:chExt cx="6310067" cy="2466139"/>
          </a:xfrm>
        </p:grpSpPr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8151" y="3028951"/>
              <a:ext cx="2978456" cy="234207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CaixaDeTexto 13"/>
            <p:cNvSpPr txBox="1"/>
            <p:nvPr/>
          </p:nvSpPr>
          <p:spPr>
            <a:xfrm>
              <a:off x="4007852" y="5033425"/>
              <a:ext cx="27403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400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Programação do PLC</a:t>
              </a:r>
              <a:endParaRPr lang="pt-PT" sz="135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8" name="Conexão reta unidirecional 17"/>
            <p:cNvCxnSpPr>
              <a:stCxn id="14" idx="1"/>
            </p:cNvCxnSpPr>
            <p:nvPr/>
          </p:nvCxnSpPr>
          <p:spPr>
            <a:xfrm flipH="1" flipV="1">
              <a:off x="3686179" y="5143074"/>
              <a:ext cx="321673" cy="1211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85027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22961" y="659644"/>
            <a:ext cx="7543800" cy="1088068"/>
          </a:xfrm>
        </p:spPr>
        <p:txBody>
          <a:bodyPr>
            <a:normAutofit/>
          </a:bodyPr>
          <a:lstStyle/>
          <a:p>
            <a: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 1: </a:t>
            </a:r>
            <a:b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PT" sz="21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“Controlo de qualidade na colocação de rótulos em latas</a:t>
            </a:r>
            <a:r>
              <a:rPr lang="pt-PT" sz="21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D73B-8A6D-47BB-BCBD-2D993B518F4E}" type="slidenum">
              <a:rPr lang="en-US" smtClean="0"/>
              <a:t>21</a:t>
            </a:fld>
            <a:endParaRPr lang="en-US" dirty="0"/>
          </a:p>
        </p:txBody>
      </p:sp>
      <p:sp>
        <p:nvSpPr>
          <p:cNvPr id="8" name="CaixaDeTexto 7"/>
          <p:cNvSpPr txBox="1"/>
          <p:nvPr/>
        </p:nvSpPr>
        <p:spPr>
          <a:xfrm>
            <a:off x="459941" y="2599284"/>
            <a:ext cx="5777865" cy="792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1600" dirty="0"/>
              <a:t>Criada uma </a:t>
            </a:r>
            <a:r>
              <a:rPr lang="pt-PT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</a:t>
            </a:r>
            <a:r>
              <a:rPr lang="pt-PT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Block</a:t>
            </a:r>
            <a:r>
              <a:rPr lang="pt-P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 PLC </a:t>
            </a:r>
            <a:r>
              <a:rPr lang="pt-PT" sz="1600" dirty="0"/>
              <a:t>para fazer o seguimento da lata até à zona de rejeição:</a:t>
            </a:r>
          </a:p>
        </p:txBody>
      </p:sp>
      <p:pic>
        <p:nvPicPr>
          <p:cNvPr id="9" name="Imagem 8" descr="Recorte de Ecrã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815" y="2287351"/>
            <a:ext cx="2896388" cy="1677982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-33884" y="4013200"/>
            <a:ext cx="6765513" cy="2107056"/>
            <a:chOff x="4216" y="3307435"/>
            <a:chExt cx="6765513" cy="2107056"/>
          </a:xfrm>
        </p:grpSpPr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5">
              <a:lum bright="-20000" contrast="40000"/>
            </a:blip>
            <a:stretch>
              <a:fillRect/>
            </a:stretch>
          </p:blipFill>
          <p:spPr>
            <a:xfrm>
              <a:off x="4216" y="3307435"/>
              <a:ext cx="6765513" cy="1845446"/>
            </a:xfrm>
            <a:prstGeom prst="rect">
              <a:avLst/>
            </a:prstGeom>
          </p:spPr>
        </p:pic>
        <p:sp>
          <p:nvSpPr>
            <p:cNvPr id="2" name="Retângulo 1"/>
            <p:cNvSpPr/>
            <p:nvPr/>
          </p:nvSpPr>
          <p:spPr>
            <a:xfrm>
              <a:off x="822961" y="5152881"/>
              <a:ext cx="5452945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sz="1100" dirty="0">
                  <a:latin typeface="SFSL1000"/>
                </a:rPr>
                <a:t>Figura 1 - Esquema do funcionamento interno do bloco de função (FB1) criado.</a:t>
              </a:r>
              <a:endParaRPr lang="pt-PT" sz="1100" dirty="0"/>
            </a:p>
          </p:txBody>
        </p:sp>
      </p:grp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367277"/>
              </p:ext>
            </p:extLst>
          </p:nvPr>
        </p:nvGraphicFramePr>
        <p:xfrm>
          <a:off x="6731629" y="4403373"/>
          <a:ext cx="2311542" cy="1353673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155771">
                  <a:extLst>
                    <a:ext uri="{9D8B030D-6E8A-4147-A177-3AD203B41FA5}">
                      <a16:colId xmlns:a16="http://schemas.microsoft.com/office/drawing/2014/main" val="3423024701"/>
                    </a:ext>
                  </a:extLst>
                </a:gridCol>
                <a:gridCol w="1155771">
                  <a:extLst>
                    <a:ext uri="{9D8B030D-6E8A-4147-A177-3AD203B41FA5}">
                      <a16:colId xmlns:a16="http://schemas.microsoft.com/office/drawing/2014/main" val="2930089561"/>
                    </a:ext>
                  </a:extLst>
                </a:gridCol>
              </a:tblGrid>
              <a:tr h="332973">
                <a:tc>
                  <a:txBody>
                    <a:bodyPr/>
                    <a:lstStyle/>
                    <a:p>
                      <a:pPr algn="ctr"/>
                      <a:r>
                        <a:rPr lang="pt-PT" sz="1400" dirty="0"/>
                        <a:t>Valor de </a:t>
                      </a:r>
                      <a:r>
                        <a:rPr lang="pt-PT" sz="1400" dirty="0" err="1"/>
                        <a:t>bit_in</a:t>
                      </a:r>
                      <a:endParaRPr lang="pt-PT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dirty="0"/>
                        <a:t>Estado da Lata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0873245"/>
                  </a:ext>
                </a:extLst>
              </a:tr>
              <a:tr h="332973">
                <a:tc>
                  <a:txBody>
                    <a:bodyPr/>
                    <a:lstStyle/>
                    <a:p>
                      <a:pPr algn="ctr"/>
                      <a:r>
                        <a:rPr lang="pt-PT" sz="1400" dirty="0"/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dirty="0"/>
                        <a:t>Lata OK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40223741"/>
                  </a:ext>
                </a:extLst>
              </a:tr>
              <a:tr h="525400">
                <a:tc>
                  <a:txBody>
                    <a:bodyPr/>
                    <a:lstStyle/>
                    <a:p>
                      <a:pPr algn="ctr"/>
                      <a:r>
                        <a:rPr lang="pt-PT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dirty="0"/>
                        <a:t>Lata com Defeito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218782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438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 1: </a:t>
            </a:r>
            <a:b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PT" sz="21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“Controlo de qualidade na colocação de rótulos em latas</a:t>
            </a:r>
            <a:r>
              <a:rPr lang="pt-PT" sz="21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</p:txBody>
      </p:sp>
      <p:sp>
        <p:nvSpPr>
          <p:cNvPr id="9" name="Marcador de Posição de Conteúdo 2"/>
          <p:cNvSpPr>
            <a:spLocks noGrp="1"/>
          </p:cNvSpPr>
          <p:nvPr>
            <p:ph idx="1"/>
          </p:nvPr>
        </p:nvSpPr>
        <p:spPr>
          <a:xfrm>
            <a:off x="543560" y="1962150"/>
            <a:ext cx="8092440" cy="3790949"/>
          </a:xfrm>
        </p:spPr>
        <p:txBody>
          <a:bodyPr>
            <a:normAutofit/>
          </a:bodyPr>
          <a:lstStyle/>
          <a:p>
            <a:endParaRPr lang="pt-P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Avaliação do trabalho realizado neste projeto…</a:t>
            </a:r>
          </a:p>
          <a:p>
            <a:endParaRPr lang="pt-P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1700" dirty="0"/>
              <a:t> Desvios à planificação do trabalho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1700" dirty="0"/>
              <a:t> Demasiadas soluções apresentadas ao cliente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PT" sz="1900" dirty="0"/>
          </a:p>
          <a:p>
            <a:pPr marL="288029" lvl="2" indent="0">
              <a:lnSpc>
                <a:spcPct val="150000"/>
              </a:lnSpc>
              <a:buNone/>
            </a:pPr>
            <a:r>
              <a:rPr lang="pt-PT" sz="1900" dirty="0"/>
              <a:t>Levaram à extensão do projeto, no entanto, no fim do projeto o piloto encontrava-se funcional e a ser testado pelo cliente!</a:t>
            </a:r>
          </a:p>
          <a:p>
            <a:pPr marL="288029" lvl="2" indent="0">
              <a:buNone/>
            </a:pPr>
            <a:endParaRPr lang="pt-PT" sz="135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D73B-8A6D-47BB-BCBD-2D993B518F4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072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 2: </a:t>
            </a:r>
            <a:b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PT" sz="21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“Inspeção da cozedura de tostas</a:t>
            </a:r>
            <a:r>
              <a:rPr lang="pt-PT" sz="21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66048" y="2567836"/>
            <a:ext cx="4266072" cy="3232031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50000"/>
              </a:lnSpc>
            </a:pPr>
            <a:r>
              <a:rPr lang="pt-PT" b="1" u="sng" dirty="0"/>
              <a:t>Descrição do problema:</a:t>
            </a:r>
            <a:r>
              <a:rPr lang="pt-PT" b="1" dirty="0"/>
              <a:t> </a:t>
            </a:r>
          </a:p>
          <a:p>
            <a:pPr algn="just">
              <a:lnSpc>
                <a:spcPct val="150000"/>
              </a:lnSpc>
            </a:pPr>
            <a:r>
              <a:rPr lang="pt-P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Detetar defeitos de cozedura </a:t>
            </a:r>
            <a:r>
              <a:rPr lang="pt-PT" dirty="0"/>
              <a:t>nas tostas o mais cedo possível, após a saída dos fornos. Caso seja detetado um </a:t>
            </a:r>
            <a:r>
              <a:rPr lang="pt-P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conjunto de tostas que fujam aos níveis de cozedura aceitável</a:t>
            </a:r>
            <a:r>
              <a:rPr lang="pt-PT" dirty="0"/>
              <a:t>, alertar os operadores ou interromper o processo, de modo a </a:t>
            </a:r>
            <a:r>
              <a:rPr lang="pt-P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diminuir o número de tostas estragadas.</a:t>
            </a:r>
            <a:endParaRPr lang="pt-PT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D73B-8A6D-47BB-BCBD-2D993B518F4E}" type="slidenum">
              <a:rPr lang="en-US" smtClean="0"/>
              <a:t>23</a:t>
            </a:fld>
            <a:endParaRPr lang="en-US" dirty="0"/>
          </a:p>
        </p:txBody>
      </p:sp>
      <p:pic>
        <p:nvPicPr>
          <p:cNvPr id="115" name="Imagem 1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862" y="2567836"/>
            <a:ext cx="4403218" cy="2446232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5112594" y="5127246"/>
            <a:ext cx="357501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100" dirty="0">
                <a:latin typeface="SFSL1000"/>
              </a:rPr>
              <a:t>Figura 1 - Esquema de montagem do piloto no cliente.</a:t>
            </a:r>
            <a:endParaRPr lang="pt-PT" sz="1100" dirty="0"/>
          </a:p>
        </p:txBody>
      </p:sp>
    </p:spTree>
    <p:extLst>
      <p:ext uri="{BB962C8B-B14F-4D97-AF65-F5344CB8AC3E}">
        <p14:creationId xmlns:p14="http://schemas.microsoft.com/office/powerpoint/2010/main" val="36434199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 2: </a:t>
            </a:r>
            <a:b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PT" sz="21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“Inspeção da cozedura de tostas</a:t>
            </a:r>
            <a:r>
              <a:rPr lang="pt-PT" sz="21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D73B-8A6D-47BB-BCBD-2D993B518F4E}" type="slidenum">
              <a:rPr lang="en-US" smtClean="0"/>
              <a:t>24</a:t>
            </a:fld>
            <a:endParaRPr lang="en-US" dirty="0"/>
          </a:p>
        </p:txBody>
      </p:sp>
      <p:sp>
        <p:nvSpPr>
          <p:cNvPr id="10" name="Seta em ângulo reto para cima 9"/>
          <p:cNvSpPr/>
          <p:nvPr/>
        </p:nvSpPr>
        <p:spPr>
          <a:xfrm rot="10800000" flipH="1">
            <a:off x="3734068" y="2943022"/>
            <a:ext cx="3298276" cy="857477"/>
          </a:xfrm>
          <a:prstGeom prst="bentUpArrow">
            <a:avLst>
              <a:gd name="adj1" fmla="val 25000"/>
              <a:gd name="adj2" fmla="val 19816"/>
              <a:gd name="adj3" fmla="val 36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11" name="CaixaDeTexto 10"/>
          <p:cNvSpPr txBox="1"/>
          <p:nvPr/>
        </p:nvSpPr>
        <p:spPr>
          <a:xfrm>
            <a:off x="3734069" y="2568628"/>
            <a:ext cx="32982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/>
              <a:t>Histograma do </a:t>
            </a:r>
            <a:r>
              <a:rPr lang="pt-PT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Hue</a:t>
            </a:r>
            <a:r>
              <a:rPr lang="pt-PT" sz="1600" dirty="0"/>
              <a:t> correspondente…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25668" y="1970342"/>
            <a:ext cx="3352800" cy="3070645"/>
            <a:chOff x="152668" y="2263838"/>
            <a:chExt cx="3352800" cy="3070645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668" y="2263838"/>
              <a:ext cx="3352800" cy="251501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" name="Retângulo 2"/>
            <p:cNvSpPr/>
            <p:nvPr/>
          </p:nvSpPr>
          <p:spPr>
            <a:xfrm>
              <a:off x="254001" y="4903596"/>
              <a:ext cx="309880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pt-PT" sz="1100" dirty="0">
                  <a:latin typeface="SFSL1000"/>
                </a:rPr>
                <a:t>Figura 1 - Imagem do tapete com tostas capturada pelo sistema.</a:t>
              </a:r>
              <a:endParaRPr lang="pt-PT" sz="1100" dirty="0"/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3518168" y="4074372"/>
            <a:ext cx="5486400" cy="2111542"/>
            <a:chOff x="3505468" y="4003781"/>
            <a:chExt cx="5486400" cy="2111542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05468" y="4003781"/>
              <a:ext cx="5486400" cy="1746345"/>
            </a:xfrm>
            <a:prstGeom prst="rect">
              <a:avLst/>
            </a:prstGeom>
          </p:spPr>
        </p:pic>
        <p:sp>
          <p:nvSpPr>
            <p:cNvPr id="7" name="Retângulo 6"/>
            <p:cNvSpPr/>
            <p:nvPr/>
          </p:nvSpPr>
          <p:spPr>
            <a:xfrm>
              <a:off x="3505468" y="5853713"/>
              <a:ext cx="548639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PT" sz="1100" dirty="0">
                  <a:latin typeface="SFSL1000"/>
                </a:rPr>
                <a:t>Figura 2 – Respetivos histograma do </a:t>
              </a:r>
              <a:r>
                <a:rPr lang="pt-PT" sz="1100" i="1" dirty="0" err="1">
                  <a:latin typeface="SFTI1000"/>
                </a:rPr>
                <a:t>Hue</a:t>
              </a:r>
              <a:r>
                <a:rPr lang="pt-PT" sz="1100" i="1" dirty="0">
                  <a:latin typeface="SFTI1000"/>
                </a:rPr>
                <a:t> (cor)</a:t>
              </a:r>
              <a:r>
                <a:rPr lang="pt-PT" sz="1100" dirty="0">
                  <a:latin typeface="SFSL1000"/>
                </a:rPr>
                <a:t>.</a:t>
              </a:r>
              <a:endParaRPr lang="pt-PT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559877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 2: </a:t>
            </a:r>
            <a:b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PT" sz="21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“Inspeção da cozedura de tostas</a:t>
            </a:r>
            <a:r>
              <a:rPr lang="pt-PT" sz="21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D73B-8A6D-47BB-BCBD-2D993B518F4E}" type="slidenum">
              <a:rPr lang="en-US" smtClean="0"/>
              <a:t>25</a:t>
            </a:fld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" y="2343153"/>
            <a:ext cx="3771903" cy="3386704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5075124" y="3046644"/>
            <a:ext cx="3638550" cy="1900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14308" indent="-214308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Comparação</a:t>
            </a:r>
            <a:r>
              <a:rPr lang="pt-PT" sz="1600" dirty="0"/>
              <a:t> de duas </a:t>
            </a:r>
            <a:r>
              <a:rPr lang="pt-PT" sz="1600" dirty="0" err="1"/>
              <a:t>binarizações</a:t>
            </a:r>
            <a:r>
              <a:rPr lang="pt-PT" sz="1600" dirty="0"/>
              <a:t> a imagens monocromáticas com os mesmos limites, mas </a:t>
            </a:r>
            <a:r>
              <a:rPr lang="pt-P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amostras de tostas com diferentes níveis de cozedura</a:t>
            </a:r>
            <a:r>
              <a:rPr lang="pt-PT" sz="1600" dirty="0"/>
              <a:t>.</a:t>
            </a:r>
          </a:p>
        </p:txBody>
      </p:sp>
      <p:cxnSp>
        <p:nvCxnSpPr>
          <p:cNvPr id="7" name="Conexão reta unidirecional 6"/>
          <p:cNvCxnSpPr>
            <a:stCxn id="13" idx="1"/>
          </p:cNvCxnSpPr>
          <p:nvPr/>
        </p:nvCxnSpPr>
        <p:spPr>
          <a:xfrm flipH="1">
            <a:off x="4622486" y="2383199"/>
            <a:ext cx="1778317" cy="336484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6400803" y="2213922"/>
            <a:ext cx="987193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pt-PT" sz="1600" dirty="0"/>
              <a:t>Tostas OK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6220492" y="5423982"/>
            <a:ext cx="1347869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pt-PT" sz="1600" dirty="0"/>
              <a:t>Tostas não OK</a:t>
            </a:r>
          </a:p>
        </p:txBody>
      </p:sp>
      <p:cxnSp>
        <p:nvCxnSpPr>
          <p:cNvPr id="16" name="Conexão reta unidirecional 15"/>
          <p:cNvCxnSpPr>
            <a:stCxn id="14" idx="1"/>
          </p:cNvCxnSpPr>
          <p:nvPr/>
        </p:nvCxnSpPr>
        <p:spPr>
          <a:xfrm flipH="1" flipV="1">
            <a:off x="4622486" y="5233620"/>
            <a:ext cx="1598006" cy="35963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109921" y="5920220"/>
            <a:ext cx="629088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100" dirty="0">
                <a:latin typeface="SFSL1000"/>
              </a:rPr>
              <a:t>Figura 1 - Comparação de duas imagens recolhidas pelo sistema e posterior aplicação de </a:t>
            </a:r>
            <a:r>
              <a:rPr lang="pt-PT" sz="1100" dirty="0" err="1">
                <a:latin typeface="SFSL1000"/>
              </a:rPr>
              <a:t>b</a:t>
            </a:r>
            <a:r>
              <a:rPr lang="pt-PT" sz="1100" dirty="0" err="1">
                <a:latin typeface="SFTI1000"/>
              </a:rPr>
              <a:t>inarização</a:t>
            </a:r>
            <a:r>
              <a:rPr lang="pt-PT" sz="1100" dirty="0">
                <a:latin typeface="SFTI1000"/>
              </a:rPr>
              <a:t>,</a:t>
            </a:r>
            <a:endParaRPr lang="pt-PT" sz="1100" dirty="0"/>
          </a:p>
        </p:txBody>
      </p:sp>
    </p:spTree>
    <p:extLst>
      <p:ext uri="{BB962C8B-B14F-4D97-AF65-F5344CB8AC3E}">
        <p14:creationId xmlns:p14="http://schemas.microsoft.com/office/powerpoint/2010/main" val="4812248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 2: </a:t>
            </a:r>
            <a:b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PT" sz="21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“Inspeção da cozedura de tostas</a:t>
            </a:r>
            <a:r>
              <a:rPr lang="pt-PT" sz="21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D73B-8A6D-47BB-BCBD-2D993B518F4E}" type="slidenum">
              <a:rPr lang="en-US" smtClean="0"/>
              <a:t>26</a:t>
            </a:fld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596" y="2003223"/>
            <a:ext cx="3973759" cy="3843032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41568" y="2846058"/>
            <a:ext cx="3628732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14308" indent="-214308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Comparação de dois histogramas </a:t>
            </a:r>
            <a:r>
              <a:rPr lang="pt-PT" sz="1600" dirty="0"/>
              <a:t>de imagens em tons de cinzento recolhidas com alguns minutos de diferença. Considera-se que as tostas possuem </a:t>
            </a:r>
            <a:r>
              <a:rPr lang="pt-P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aproximadamente o mesmo nível de cozedura.</a:t>
            </a:r>
          </a:p>
        </p:txBody>
      </p:sp>
      <p:sp>
        <p:nvSpPr>
          <p:cNvPr id="3" name="Retângulo 2"/>
          <p:cNvSpPr/>
          <p:nvPr/>
        </p:nvSpPr>
        <p:spPr>
          <a:xfrm>
            <a:off x="3345010" y="5830396"/>
            <a:ext cx="55311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1100" dirty="0">
                <a:latin typeface="SFSL1000"/>
              </a:rPr>
              <a:t>Figura 1 - Comparação de dois histogramas de imagens em tons de cinzento recolhidas com alguns minutos de diferença.</a:t>
            </a:r>
            <a:endParaRPr lang="pt-PT" sz="1100" dirty="0"/>
          </a:p>
        </p:txBody>
      </p:sp>
      <p:cxnSp>
        <p:nvCxnSpPr>
          <p:cNvPr id="9" name="Conexão reta unidirecional 8"/>
          <p:cNvCxnSpPr/>
          <p:nvPr/>
        </p:nvCxnSpPr>
        <p:spPr>
          <a:xfrm flipH="1" flipV="1">
            <a:off x="6590896" y="2171700"/>
            <a:ext cx="1204651" cy="9420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xão reta unidirecional 11"/>
          <p:cNvCxnSpPr/>
          <p:nvPr/>
        </p:nvCxnSpPr>
        <p:spPr>
          <a:xfrm flipH="1">
            <a:off x="7023100" y="3123398"/>
            <a:ext cx="772445" cy="98456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7836113" y="2761434"/>
            <a:ext cx="1326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solidFill>
                  <a:schemeClr val="accent1">
                    <a:lumMod val="75000"/>
                  </a:schemeClr>
                </a:solidFill>
              </a:rPr>
              <a:t>Pico correspondente às tostas</a:t>
            </a:r>
          </a:p>
        </p:txBody>
      </p:sp>
    </p:spTree>
    <p:extLst>
      <p:ext uri="{BB962C8B-B14F-4D97-AF65-F5344CB8AC3E}">
        <p14:creationId xmlns:p14="http://schemas.microsoft.com/office/powerpoint/2010/main" val="10788969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22960" y="654726"/>
            <a:ext cx="7543800" cy="1088068"/>
          </a:xfrm>
        </p:spPr>
        <p:txBody>
          <a:bodyPr>
            <a:normAutofit/>
          </a:bodyPr>
          <a:lstStyle/>
          <a:p>
            <a: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 2: </a:t>
            </a:r>
            <a:b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PT" sz="21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“Inspeção da cozedura de tostas</a:t>
            </a:r>
            <a:r>
              <a:rPr lang="pt-PT" sz="21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</p:txBody>
      </p:sp>
      <p:sp>
        <p:nvSpPr>
          <p:cNvPr id="6" name="Marcador de Posição de Conteúdo 2"/>
          <p:cNvSpPr>
            <a:spLocks noGrp="1"/>
          </p:cNvSpPr>
          <p:nvPr>
            <p:ph idx="1"/>
          </p:nvPr>
        </p:nvSpPr>
        <p:spPr>
          <a:xfrm>
            <a:off x="822960" y="2241550"/>
            <a:ext cx="7543800" cy="3599691"/>
          </a:xfrm>
        </p:spPr>
        <p:txBody>
          <a:bodyPr>
            <a:normAutofit fontScale="85000" lnSpcReduction="10000"/>
          </a:bodyPr>
          <a:lstStyle/>
          <a:p>
            <a:endParaRPr lang="pt-P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Avaliação do trabalho realizado neste projeto…</a:t>
            </a:r>
          </a:p>
          <a:p>
            <a:endParaRPr lang="pt-PT" sz="3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lnSpc>
                <a:spcPct val="210000"/>
              </a:lnSpc>
              <a:buFont typeface="Wingdings" panose="05000000000000000000" pitchFamily="2" charset="2"/>
              <a:buChar char="Ø"/>
            </a:pPr>
            <a:r>
              <a:rPr lang="pt-PT" sz="1900" dirty="0"/>
              <a:t>Substituição da câmara a cores por uma monocromática, atrasando o projeto </a:t>
            </a:r>
          </a:p>
          <a:p>
            <a:pPr lvl="2">
              <a:lnSpc>
                <a:spcPct val="210000"/>
              </a:lnSpc>
              <a:buFont typeface="Wingdings" panose="05000000000000000000" pitchFamily="2" charset="2"/>
              <a:buChar char="Ø"/>
            </a:pPr>
            <a:r>
              <a:rPr lang="pt-PT" sz="1900" dirty="0"/>
              <a:t> A influência da iluminação externa comprometeu os resultados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PT" sz="1900" dirty="0"/>
          </a:p>
          <a:p>
            <a:pPr marL="288029" lvl="2" indent="0">
              <a:lnSpc>
                <a:spcPct val="150000"/>
              </a:lnSpc>
              <a:buNone/>
            </a:pPr>
            <a:r>
              <a:rPr lang="pt-PT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projeto ficou a aguardar a construção de uma caixa negra para eliminar este fator…</a:t>
            </a:r>
          </a:p>
        </p:txBody>
      </p:sp>
      <p:sp>
        <p:nvSpPr>
          <p:cNvPr id="3" name="Marcador de Posição do Número do Diapositivo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D73B-8A6D-47BB-BCBD-2D993B518F4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9894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 3: </a:t>
            </a:r>
            <a:b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PT" sz="21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“Inspeção de componentes em peças numa estação de trabalho</a:t>
            </a:r>
            <a:r>
              <a:rPr lang="pt-PT" sz="21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226149" y="1970584"/>
            <a:ext cx="9881316" cy="3863341"/>
          </a:xfrm>
        </p:spPr>
        <p:txBody>
          <a:bodyPr numCol="2"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pt-PT" b="1" u="sng" dirty="0"/>
              <a:t>Descrição do problema:</a:t>
            </a:r>
            <a:r>
              <a:rPr lang="pt-PT" b="1" dirty="0"/>
              <a:t> </a:t>
            </a:r>
            <a:r>
              <a:rPr lang="pt-P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inspeção de uma peça</a:t>
            </a:r>
            <a:r>
              <a:rPr lang="pt-PT" dirty="0"/>
              <a:t>, produzida numa estação de trabalho, presa num ninho da máquina, para </a:t>
            </a:r>
            <a:r>
              <a:rPr lang="pt-P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verificar a existência de alguns componentes </a:t>
            </a:r>
            <a:r>
              <a:rPr lang="pt-PT" dirty="0"/>
              <a:t>nela, como por exemplo parafusos e rebites.</a:t>
            </a: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D73B-8A6D-47BB-BCBD-2D993B518F4E}" type="slidenum">
              <a:rPr lang="en-US" smtClean="0"/>
              <a:t>28</a:t>
            </a:fld>
            <a:endParaRPr lang="en-US" dirty="0"/>
          </a:p>
        </p:txBody>
      </p:sp>
      <p:grpSp>
        <p:nvGrpSpPr>
          <p:cNvPr id="7" name="Grupo 6"/>
          <p:cNvGrpSpPr/>
          <p:nvPr/>
        </p:nvGrpSpPr>
        <p:grpSpPr>
          <a:xfrm>
            <a:off x="525438" y="3802265"/>
            <a:ext cx="2722729" cy="2264883"/>
            <a:chOff x="822960" y="3869019"/>
            <a:chExt cx="2316026" cy="2315718"/>
          </a:xfrm>
        </p:grpSpPr>
        <p:pic>
          <p:nvPicPr>
            <p:cNvPr id="68" name="Imagem 6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2960" y="3869019"/>
              <a:ext cx="1877556" cy="2043431"/>
            </a:xfrm>
            <a:prstGeom prst="rect">
              <a:avLst/>
            </a:prstGeom>
          </p:spPr>
        </p:pic>
        <p:sp>
          <p:nvSpPr>
            <p:cNvPr id="4" name="Retângulo 3"/>
            <p:cNvSpPr/>
            <p:nvPr/>
          </p:nvSpPr>
          <p:spPr>
            <a:xfrm>
              <a:off x="822960" y="5923127"/>
              <a:ext cx="2316026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sz="1100" dirty="0">
                  <a:latin typeface="SFSL1000"/>
                </a:rPr>
                <a:t>Figura 1 - Peça a inspecionar.</a:t>
              </a:r>
              <a:endParaRPr lang="pt-PT" sz="1100" dirty="0"/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4667535" y="2528335"/>
            <a:ext cx="4476465" cy="3552461"/>
            <a:chOff x="4498829" y="2377735"/>
            <a:chExt cx="4476465" cy="3552461"/>
          </a:xfrm>
        </p:grpSpPr>
        <p:pic>
          <p:nvPicPr>
            <p:cNvPr id="53" name="Imagem 5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53159" y="2377735"/>
              <a:ext cx="3695700" cy="2832827"/>
            </a:xfrm>
            <a:prstGeom prst="rect">
              <a:avLst/>
            </a:prstGeom>
          </p:spPr>
        </p:pic>
        <p:sp>
          <p:nvSpPr>
            <p:cNvPr id="6" name="Retângulo 5"/>
            <p:cNvSpPr/>
            <p:nvPr/>
          </p:nvSpPr>
          <p:spPr>
            <a:xfrm>
              <a:off x="4498829" y="5499309"/>
              <a:ext cx="4476465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pt-PT" sz="1100" dirty="0">
                  <a:latin typeface="SFSL1000"/>
                </a:rPr>
                <a:t>Figura 2 - Esquemático representativo da técnica de iluminação usada no projeto de inspeção de componentes em peças.</a:t>
              </a:r>
              <a:endParaRPr lang="pt-PT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142233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 3: </a:t>
            </a:r>
            <a:b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PT" sz="21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“Inspeção de componentes em peças numa estação de trabalho</a:t>
            </a:r>
            <a:r>
              <a:rPr lang="pt-PT" sz="21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D73B-8A6D-47BB-BCBD-2D993B518F4E}" type="slidenum">
              <a:rPr lang="en-US" smtClean="0"/>
              <a:t>29</a:t>
            </a:fld>
            <a:endParaRPr lang="en-US" dirty="0"/>
          </a:p>
        </p:txBody>
      </p:sp>
      <p:grpSp>
        <p:nvGrpSpPr>
          <p:cNvPr id="3" name="Grupo 2"/>
          <p:cNvGrpSpPr/>
          <p:nvPr/>
        </p:nvGrpSpPr>
        <p:grpSpPr>
          <a:xfrm>
            <a:off x="0" y="4239127"/>
            <a:ext cx="8996314" cy="1900777"/>
            <a:chOff x="32626" y="4220778"/>
            <a:chExt cx="8996314" cy="1900777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62545" y="4317415"/>
              <a:ext cx="4666395" cy="1707501"/>
            </a:xfrm>
            <a:prstGeom prst="rect">
              <a:avLst/>
            </a:prstGeom>
          </p:spPr>
        </p:pic>
        <p:sp>
          <p:nvSpPr>
            <p:cNvPr id="9" name="CaixaDeTexto 8"/>
            <p:cNvSpPr txBox="1"/>
            <p:nvPr/>
          </p:nvSpPr>
          <p:spPr>
            <a:xfrm>
              <a:off x="32626" y="4220778"/>
              <a:ext cx="4167379" cy="1900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14308" indent="-214308" algn="just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t-PT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Imagem real da peça e posterior simulação do uso de uma iluminação do tipo </a:t>
              </a:r>
              <a:r>
                <a:rPr lang="pt-PT" sz="16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backlight</a:t>
              </a:r>
              <a:r>
                <a:rPr lang="pt-PT" sz="1600" dirty="0"/>
                <a:t>, para a deteção da presença de rebites nos furos (teste feito nas instalações da </a:t>
              </a:r>
              <a:r>
                <a:rPr lang="pt-PT" sz="1600" dirty="0" err="1"/>
                <a:t>VisionMaker</a:t>
              </a:r>
              <a:r>
                <a:rPr lang="pt-PT" sz="1600" dirty="0"/>
                <a:t>).</a:t>
              </a: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146432" y="2160661"/>
            <a:ext cx="8997568" cy="1636817"/>
            <a:chOff x="146432" y="2257299"/>
            <a:chExt cx="8997568" cy="1636817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432" y="2257299"/>
              <a:ext cx="4936912" cy="1636817"/>
            </a:xfrm>
            <a:prstGeom prst="rect">
              <a:avLst/>
            </a:prstGeom>
          </p:spPr>
        </p:pic>
        <p:sp>
          <p:nvSpPr>
            <p:cNvPr id="10" name="CaixaDeTexto 9"/>
            <p:cNvSpPr txBox="1"/>
            <p:nvPr/>
          </p:nvSpPr>
          <p:spPr>
            <a:xfrm>
              <a:off x="5083344" y="2257299"/>
              <a:ext cx="406065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14308" indent="-214308" algn="just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t-PT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Captura de uma imagem </a:t>
              </a:r>
              <a:r>
                <a:rPr lang="pt-PT" sz="1600" dirty="0"/>
                <a:t>(lado esquerdo) e posterior análise (lado direito). Como se verifica na análise efetuada, faltam 3 componentes na peça.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6732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5563" y="631650"/>
            <a:ext cx="7543800" cy="1088068"/>
          </a:xfrm>
        </p:spPr>
        <p:txBody>
          <a:bodyPr/>
          <a:lstStyle/>
          <a:p>
            <a:r>
              <a:rPr lang="pt-PT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Enquadramento</a:t>
            </a:r>
            <a:endParaRPr lang="en-US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D73B-8A6D-47BB-BCBD-2D993B518F4E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Retângulo 4"/>
          <p:cNvSpPr/>
          <p:nvPr/>
        </p:nvSpPr>
        <p:spPr>
          <a:xfrm>
            <a:off x="6906649" y="4230372"/>
            <a:ext cx="1403138" cy="630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CaixaDeTexto 5"/>
          <p:cNvSpPr txBox="1"/>
          <p:nvPr/>
        </p:nvSpPr>
        <p:spPr>
          <a:xfrm>
            <a:off x="6920243" y="2851723"/>
            <a:ext cx="2177156" cy="1962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sz="21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Calendarização</a:t>
            </a:r>
          </a:p>
          <a:p>
            <a:pPr algn="ctr"/>
            <a:endParaRPr lang="pt-PT" sz="1950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pt-PT" sz="13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Primeiro Semestre:</a:t>
            </a:r>
          </a:p>
          <a:p>
            <a:r>
              <a:rPr lang="pt-PT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08/10/2015 - 17/12/2015</a:t>
            </a:r>
          </a:p>
          <a:p>
            <a:endParaRPr lang="pt-PT" sz="13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pt-PT" sz="13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Segundo Semestre:</a:t>
            </a:r>
          </a:p>
          <a:p>
            <a:r>
              <a:rPr lang="pt-PT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10/02/2016 - 12/05/2016</a:t>
            </a:r>
          </a:p>
          <a:p>
            <a:endParaRPr lang="pt-PT" sz="1350" dirty="0"/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2552522466"/>
              </p:ext>
            </p:extLst>
          </p:nvPr>
        </p:nvGraphicFramePr>
        <p:xfrm>
          <a:off x="408295" y="2230733"/>
          <a:ext cx="6096000" cy="3180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008668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Proposta de Projeto A: </a:t>
            </a:r>
            <a:b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PT" sz="21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“Sistema de inspeção de tapetes transportadores</a:t>
            </a:r>
            <a:r>
              <a:rPr lang="pt-PT" sz="21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D73B-8A6D-47BB-BCBD-2D993B518F4E}" type="slidenum">
              <a:rPr lang="en-US" smtClean="0"/>
              <a:t>30</a:t>
            </a:fld>
            <a:endParaRPr lang="en-US" dirty="0"/>
          </a:p>
        </p:txBody>
      </p:sp>
      <p:sp>
        <p:nvSpPr>
          <p:cNvPr id="4" name="CaixaDeTexto 3"/>
          <p:cNvSpPr txBox="1"/>
          <p:nvPr/>
        </p:nvSpPr>
        <p:spPr>
          <a:xfrm>
            <a:off x="129557" y="2132213"/>
            <a:ext cx="4626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1600" b="1" u="sng" dirty="0"/>
              <a:t>Descrição do problema:</a:t>
            </a:r>
            <a:r>
              <a:rPr lang="pt-PT" sz="1600" b="1" dirty="0"/>
              <a:t> </a:t>
            </a:r>
            <a:r>
              <a:rPr lang="pt-P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à inspeção de tapetes transportadores</a:t>
            </a:r>
            <a:r>
              <a:rPr lang="pt-PT" sz="1600" dirty="0"/>
              <a:t>, aquando a mudança de produto na linha, no fabrico de rolhas de cortiça.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505925" y="5078993"/>
            <a:ext cx="355668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1600" dirty="0"/>
              <a:t>Os testes realizados </a:t>
            </a:r>
            <a:r>
              <a:rPr lang="pt-P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validaram a sua aplicabilidade</a:t>
            </a:r>
            <a:r>
              <a:rPr lang="pt-PT" sz="1600" dirty="0"/>
              <a:t>, levando à realização de um </a:t>
            </a:r>
            <a:r>
              <a:rPr lang="pt-P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Pedido Provisório de Patente.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5546494" y="4237928"/>
            <a:ext cx="1540111" cy="733374"/>
            <a:chOff x="7348943" y="3777141"/>
            <a:chExt cx="2053481" cy="977832"/>
          </a:xfrm>
        </p:grpSpPr>
        <p:sp>
          <p:nvSpPr>
            <p:cNvPr id="13" name="Seta para baixo 12"/>
            <p:cNvSpPr/>
            <p:nvPr/>
          </p:nvSpPr>
          <p:spPr>
            <a:xfrm rot="16200000">
              <a:off x="8184459" y="3406283"/>
              <a:ext cx="162125" cy="183315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350"/>
            </a:p>
          </p:txBody>
        </p:sp>
        <p:sp>
          <p:nvSpPr>
            <p:cNvPr id="7" name="Seta para baixo 6"/>
            <p:cNvSpPr/>
            <p:nvPr/>
          </p:nvSpPr>
          <p:spPr>
            <a:xfrm>
              <a:off x="8970624" y="3777141"/>
              <a:ext cx="431800" cy="97783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350"/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5110597" y="1959470"/>
            <a:ext cx="3952016" cy="2036894"/>
            <a:chOff x="5110597" y="2093344"/>
            <a:chExt cx="3952016" cy="2036894"/>
          </a:xfrm>
        </p:grpSpPr>
        <p:pic>
          <p:nvPicPr>
            <p:cNvPr id="11" name="Imagem 10"/>
            <p:cNvPicPr>
              <a:picLocks noChangeAspect="1"/>
            </p:cNvPicPr>
            <p:nvPr/>
          </p:nvPicPr>
          <p:blipFill rotWithShape="1">
            <a:blip r:embed="rId3"/>
            <a:srcRect t="2748"/>
            <a:stretch/>
          </p:blipFill>
          <p:spPr>
            <a:xfrm>
              <a:off x="5110597" y="2093344"/>
              <a:ext cx="3952016" cy="1521604"/>
            </a:xfrm>
            <a:prstGeom prst="rect">
              <a:avLst/>
            </a:prstGeom>
          </p:spPr>
        </p:pic>
        <p:sp>
          <p:nvSpPr>
            <p:cNvPr id="9" name="Retângulo 8"/>
            <p:cNvSpPr/>
            <p:nvPr/>
          </p:nvSpPr>
          <p:spPr>
            <a:xfrm>
              <a:off x="5110597" y="3557389"/>
              <a:ext cx="3952016" cy="5728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PT" sz="1100" dirty="0">
                  <a:latin typeface="SFSL1000"/>
                </a:rPr>
                <a:t>Figura 1 - Vista da linha laser a ser interrompida por dois objetos no final do tapete.</a:t>
              </a:r>
              <a:endParaRPr lang="pt-PT" sz="1100" dirty="0"/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0" y="3953713"/>
            <a:ext cx="5422070" cy="2128799"/>
            <a:chOff x="129557" y="4135598"/>
            <a:chExt cx="5292514" cy="1917418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4">
              <a:lum bright="-20000" contrast="40000"/>
            </a:blip>
            <a:stretch>
              <a:fillRect/>
            </a:stretch>
          </p:blipFill>
          <p:spPr>
            <a:xfrm>
              <a:off x="129557" y="4135598"/>
              <a:ext cx="5292514" cy="1481874"/>
            </a:xfrm>
            <a:prstGeom prst="rect">
              <a:avLst/>
            </a:prstGeom>
          </p:spPr>
        </p:pic>
        <p:sp>
          <p:nvSpPr>
            <p:cNvPr id="15" name="Retângulo 14"/>
            <p:cNvSpPr/>
            <p:nvPr/>
          </p:nvSpPr>
          <p:spPr>
            <a:xfrm>
              <a:off x="129557" y="5512446"/>
              <a:ext cx="5292513" cy="5405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PT" sz="1100" dirty="0">
                  <a:latin typeface="SFSL1000"/>
                </a:rPr>
                <a:t>Figura 2 - Esquema da montagem geral do sistema (vista de cima), contemplando dois lasers e duas câmaras (os triângulos são a área abrangida por cada um).</a:t>
              </a:r>
              <a:endParaRPr lang="pt-PT" sz="1100" dirty="0"/>
            </a:p>
          </p:txBody>
        </p:sp>
      </p:grpSp>
      <p:sp>
        <p:nvSpPr>
          <p:cNvPr id="10" name="Seta para a direita 9"/>
          <p:cNvSpPr/>
          <p:nvPr/>
        </p:nvSpPr>
        <p:spPr>
          <a:xfrm rot="5400000">
            <a:off x="2623214" y="3842402"/>
            <a:ext cx="305198" cy="197753"/>
          </a:xfrm>
          <a:prstGeom prst="rightArrow">
            <a:avLst>
              <a:gd name="adj1" fmla="val 50000"/>
              <a:gd name="adj2" fmla="val 468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5" name="Seta para a direita 4"/>
          <p:cNvSpPr/>
          <p:nvPr/>
        </p:nvSpPr>
        <p:spPr>
          <a:xfrm>
            <a:off x="4865628" y="2581992"/>
            <a:ext cx="305198" cy="195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</p:spTree>
    <p:extLst>
      <p:ext uri="{BB962C8B-B14F-4D97-AF65-F5344CB8AC3E}">
        <p14:creationId xmlns:p14="http://schemas.microsoft.com/office/powerpoint/2010/main" val="28303534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Proposta de Projeto B: </a:t>
            </a:r>
            <a:b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PT" sz="21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“Inspeção de defeitos em colchões</a:t>
            </a:r>
            <a:r>
              <a:rPr lang="pt-PT" sz="21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D73B-8A6D-47BB-BCBD-2D993B518F4E}" type="slidenum">
              <a:rPr lang="en-US" smtClean="0"/>
              <a:t>31</a:t>
            </a:fld>
            <a:endParaRPr lang="en-US" dirty="0"/>
          </a:p>
        </p:txBody>
      </p:sp>
      <p:sp>
        <p:nvSpPr>
          <p:cNvPr id="4" name="CaixaDeTexto 3"/>
          <p:cNvSpPr txBox="1"/>
          <p:nvPr/>
        </p:nvSpPr>
        <p:spPr>
          <a:xfrm>
            <a:off x="236426" y="2268857"/>
            <a:ext cx="38894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PT" sz="1600" b="1" u="sng" dirty="0"/>
              <a:t>Descrição do problema:</a:t>
            </a:r>
            <a:r>
              <a:rPr lang="pt-PT" sz="1600" b="1" dirty="0"/>
              <a:t> </a:t>
            </a:r>
          </a:p>
          <a:p>
            <a:pPr algn="just">
              <a:lnSpc>
                <a:spcPct val="200000"/>
              </a:lnSpc>
            </a:pPr>
            <a:endParaRPr lang="pt-PT" sz="1600" b="1" dirty="0"/>
          </a:p>
          <a:p>
            <a:pPr algn="just">
              <a:lnSpc>
                <a:spcPct val="200000"/>
              </a:lnSpc>
            </a:pPr>
            <a:r>
              <a:rPr lang="pt-P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Inspeção da qualidade de cada colchão produzido</a:t>
            </a:r>
            <a:r>
              <a:rPr lang="pt-PT" sz="1600" dirty="0"/>
              <a:t>, nomeadamente a qualidade das costuras, os padrões das costuras, sujidades e o estado do tecido.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4316964" y="2973034"/>
            <a:ext cx="5031753" cy="3135917"/>
            <a:chOff x="4361192" y="2177987"/>
            <a:chExt cx="5031753" cy="3135917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61192" y="2177987"/>
              <a:ext cx="4790826" cy="26940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Retângulo 5"/>
            <p:cNvSpPr/>
            <p:nvPr/>
          </p:nvSpPr>
          <p:spPr>
            <a:xfrm>
              <a:off x="4361192" y="5052294"/>
              <a:ext cx="5031753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pt-PT" sz="1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Figura 1 - Amostra de colchão analisada, onde se observa um defeito na costura.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82998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Proposta de Projeto C: </a:t>
            </a:r>
            <a:b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PT" sz="21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“Inspeção de superfícies de esponja em tecidos</a:t>
            </a:r>
            <a:r>
              <a:rPr lang="pt-PT" sz="21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D73B-8A6D-47BB-BCBD-2D993B518F4E}" type="slidenum">
              <a:rPr lang="en-US" smtClean="0"/>
              <a:t>32</a:t>
            </a:fld>
            <a:endParaRPr lang="en-US" dirty="0"/>
          </a:p>
        </p:txBody>
      </p:sp>
      <p:sp>
        <p:nvSpPr>
          <p:cNvPr id="3" name="CaixaDeTexto 2"/>
          <p:cNvSpPr txBox="1"/>
          <p:nvPr/>
        </p:nvSpPr>
        <p:spPr>
          <a:xfrm>
            <a:off x="305766" y="2309507"/>
            <a:ext cx="33337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PT" sz="1600" b="1" u="sng" dirty="0"/>
              <a:t>Descrição do problema:</a:t>
            </a:r>
            <a:r>
              <a:rPr lang="pt-PT" sz="1600" b="1" dirty="0"/>
              <a:t> </a:t>
            </a:r>
          </a:p>
          <a:p>
            <a:pPr algn="just">
              <a:lnSpc>
                <a:spcPct val="200000"/>
              </a:lnSpc>
            </a:pPr>
            <a:endParaRPr lang="pt-PT" sz="1600" dirty="0"/>
          </a:p>
          <a:p>
            <a:pPr algn="just">
              <a:lnSpc>
                <a:spcPct val="200000"/>
              </a:lnSpc>
            </a:pPr>
            <a:r>
              <a:rPr lang="pt-P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Análise da camada de esponja em tecidos </a:t>
            </a:r>
            <a:r>
              <a:rPr lang="pt-PT" sz="1600" dirty="0"/>
              <a:t>para a deteção de zonas de junção entre esponja, rasgões ou sujidade.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3639516" y="2415499"/>
            <a:ext cx="5408950" cy="3586152"/>
            <a:chOff x="3639516" y="2415499"/>
            <a:chExt cx="5408950" cy="3586152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22133" y="2415499"/>
              <a:ext cx="5101516" cy="2977501"/>
            </a:xfrm>
            <a:prstGeom prst="rect">
              <a:avLst/>
            </a:prstGeom>
          </p:spPr>
        </p:pic>
        <p:sp>
          <p:nvSpPr>
            <p:cNvPr id="6" name="Retângulo 5"/>
            <p:cNvSpPr/>
            <p:nvPr/>
          </p:nvSpPr>
          <p:spPr>
            <a:xfrm>
              <a:off x="3639516" y="5570764"/>
              <a:ext cx="540895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pt-PT" sz="1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Figura 1 - Amostra de uma zona de junção de espuma. Do lado direito é feita a deteção dessa junção.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29447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Proposta de Projeto D: </a:t>
            </a:r>
            <a:b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PT" sz="21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“Inspeção de componentes em longarinas</a:t>
            </a:r>
            <a:r>
              <a:rPr lang="pt-PT" sz="21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D73B-8A6D-47BB-BCBD-2D993B518F4E}" type="slidenum">
              <a:rPr lang="en-US" smtClean="0"/>
              <a:t>33</a:t>
            </a:fld>
            <a:endParaRPr lang="en-US" dirty="0"/>
          </a:p>
        </p:txBody>
      </p:sp>
      <p:sp>
        <p:nvSpPr>
          <p:cNvPr id="3" name="CaixaDeTexto 2"/>
          <p:cNvSpPr txBox="1"/>
          <p:nvPr/>
        </p:nvSpPr>
        <p:spPr>
          <a:xfrm>
            <a:off x="589924" y="1899767"/>
            <a:ext cx="7749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PT" sz="1600" u="sng" dirty="0"/>
              <a:t>Descrição do problema:</a:t>
            </a:r>
            <a:r>
              <a:rPr lang="pt-PT" sz="1600" dirty="0"/>
              <a:t> </a:t>
            </a:r>
            <a:r>
              <a:rPr lang="pt-P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inspecionar a correta montagem de componentes nas longarinas </a:t>
            </a:r>
            <a:r>
              <a:rPr lang="pt-PT" sz="1600" dirty="0"/>
              <a:t>e, caso isso não se verifique, alertar o operador.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5008728" y="2726768"/>
            <a:ext cx="4039739" cy="3410713"/>
            <a:chOff x="5008728" y="2644882"/>
            <a:chExt cx="4039739" cy="3410713"/>
          </a:xfrm>
        </p:grpSpPr>
        <p:pic>
          <p:nvPicPr>
            <p:cNvPr id="52" name="Imagem 5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08729" y="2644882"/>
              <a:ext cx="4039738" cy="2787340"/>
            </a:xfrm>
            <a:prstGeom prst="rect">
              <a:avLst/>
            </a:prstGeom>
          </p:spPr>
        </p:pic>
        <p:sp>
          <p:nvSpPr>
            <p:cNvPr id="7" name="Retângulo 6"/>
            <p:cNvSpPr/>
            <p:nvPr/>
          </p:nvSpPr>
          <p:spPr>
            <a:xfrm>
              <a:off x="5008728" y="5455431"/>
              <a:ext cx="4039738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PT" sz="1100" dirty="0">
                  <a:latin typeface="SFSL1000"/>
                </a:rPr>
                <a:t>Figura 2 - Esquema da disposição do sistema a implementar na estação de trabalho do cliente</a:t>
              </a:r>
              <a:endParaRPr lang="pt-PT" sz="1100" dirty="0"/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0" y="3243681"/>
            <a:ext cx="4176215" cy="2897418"/>
            <a:chOff x="0" y="3161795"/>
            <a:chExt cx="4176215" cy="2897418"/>
          </a:xfrm>
        </p:grpSpPr>
        <p:pic>
          <p:nvPicPr>
            <p:cNvPr id="77" name="Imagem 7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8155" y="3161795"/>
              <a:ext cx="3659903" cy="2115259"/>
            </a:xfrm>
            <a:prstGeom prst="rect">
              <a:avLst/>
            </a:prstGeom>
          </p:spPr>
        </p:pic>
        <p:sp>
          <p:nvSpPr>
            <p:cNvPr id="8" name="Retângulo 7"/>
            <p:cNvSpPr/>
            <p:nvPr/>
          </p:nvSpPr>
          <p:spPr>
            <a:xfrm>
              <a:off x="0" y="5459049"/>
              <a:ext cx="4176215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PT" sz="1100" dirty="0">
                  <a:latin typeface="SFSL1000"/>
                </a:rPr>
                <a:t>Figura 1 - Esquema da vista superior dos 4 postos de trabalho e do sistema a instalar</a:t>
              </a:r>
              <a:endParaRPr lang="pt-PT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523796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Visitas Comerciais</a:t>
            </a:r>
            <a:endParaRPr lang="pt-PT" sz="21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D73B-8A6D-47BB-BCBD-2D993B518F4E}" type="slidenum">
              <a:rPr lang="en-US" smtClean="0"/>
              <a:t>34</a:t>
            </a:fld>
            <a:endParaRPr lang="en-US" dirty="0"/>
          </a:p>
        </p:txBody>
      </p:sp>
      <p:sp>
        <p:nvSpPr>
          <p:cNvPr id="9" name="CaixaDeTexto 8"/>
          <p:cNvSpPr txBox="1"/>
          <p:nvPr/>
        </p:nvSpPr>
        <p:spPr>
          <a:xfrm>
            <a:off x="822960" y="2074186"/>
            <a:ext cx="7543800" cy="16312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14308" indent="-214308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Industria do Vidro</a:t>
            </a:r>
          </a:p>
          <a:p>
            <a:pPr algn="just">
              <a:lnSpc>
                <a:spcPct val="200000"/>
              </a:lnSpc>
            </a:pPr>
            <a:r>
              <a:rPr lang="pt-PT" sz="1600" dirty="0"/>
              <a:t>Este cliente pretende que, no fim da linha de produção sejam detetados de forma automática os principais defeitos.</a:t>
            </a:r>
            <a:endParaRPr lang="pt-PT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822960" y="4219218"/>
            <a:ext cx="7543800" cy="16312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14308" indent="-214308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Industria Metalúrgica</a:t>
            </a:r>
          </a:p>
          <a:p>
            <a:pPr algn="just">
              <a:lnSpc>
                <a:spcPct val="200000"/>
              </a:lnSpc>
            </a:pPr>
            <a:r>
              <a:rPr lang="pt-PT" sz="1600" dirty="0"/>
              <a:t>Após a visita às instalações de produção (lava-louças e raios de rodas de bicicleta), o cliente não apresentou nenhum problema a resolver a curto prazo.</a:t>
            </a:r>
          </a:p>
        </p:txBody>
      </p:sp>
    </p:spTree>
    <p:extLst>
      <p:ext uri="{BB962C8B-B14F-4D97-AF65-F5344CB8AC3E}">
        <p14:creationId xmlns:p14="http://schemas.microsoft.com/office/powerpoint/2010/main" val="23758047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865563" y="607575"/>
            <a:ext cx="7543800" cy="1088068"/>
          </a:xfrm>
        </p:spPr>
        <p:txBody>
          <a:bodyPr/>
          <a:lstStyle/>
          <a:p>
            <a:r>
              <a:rPr lang="pt-PT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Conclusões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D73B-8A6D-47BB-BCBD-2D993B518F4E}" type="slidenum">
              <a:rPr lang="en-US" smtClean="0"/>
              <a:t>35</a:t>
            </a:fld>
            <a:endParaRPr lang="en-US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366734644"/>
              </p:ext>
            </p:extLst>
          </p:nvPr>
        </p:nvGraphicFramePr>
        <p:xfrm>
          <a:off x="865563" y="1883391"/>
          <a:ext cx="7543800" cy="4244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052258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pt-PT" sz="3600" b="1" dirty="0"/>
          </a:p>
          <a:p>
            <a:pPr algn="ctr"/>
            <a:endParaRPr lang="pt-PT" sz="3600" b="1" dirty="0"/>
          </a:p>
          <a:p>
            <a:pPr algn="ctr"/>
            <a:r>
              <a:rPr lang="pt-PT" sz="3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Obrigado pela vossa atenção!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D73B-8A6D-47BB-BCBD-2D993B518F4E}" type="slidenum">
              <a:rPr lang="en-US" smtClean="0"/>
              <a:t>36</a:t>
            </a:fld>
            <a:endParaRPr lang="en-US" dirty="0"/>
          </a:p>
        </p:txBody>
      </p:sp>
      <p:sp>
        <p:nvSpPr>
          <p:cNvPr id="5" name="Retângulo 4"/>
          <p:cNvSpPr/>
          <p:nvPr/>
        </p:nvSpPr>
        <p:spPr>
          <a:xfrm>
            <a:off x="644858" y="1850128"/>
            <a:ext cx="8076063" cy="3889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</p:spTree>
    <p:extLst>
      <p:ext uri="{BB962C8B-B14F-4D97-AF65-F5344CB8AC3E}">
        <p14:creationId xmlns:p14="http://schemas.microsoft.com/office/powerpoint/2010/main" val="280778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5563" y="643933"/>
            <a:ext cx="7543800" cy="1088068"/>
          </a:xfrm>
        </p:spPr>
        <p:txBody>
          <a:bodyPr/>
          <a:lstStyle/>
          <a:p>
            <a:r>
              <a:rPr lang="pt-PT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Relato das Atividades</a:t>
            </a:r>
            <a:endParaRPr lang="en-US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D73B-8A6D-47BB-BCBD-2D993B518F4E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7" name="Grupo 6"/>
          <p:cNvGrpSpPr/>
          <p:nvPr/>
        </p:nvGrpSpPr>
        <p:grpSpPr>
          <a:xfrm>
            <a:off x="3632200" y="3477923"/>
            <a:ext cx="5321569" cy="2738008"/>
            <a:chOff x="3632200" y="3477923"/>
            <a:chExt cx="5321569" cy="2738008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594" y="3477923"/>
              <a:ext cx="5210175" cy="2391171"/>
            </a:xfrm>
            <a:prstGeom prst="rect">
              <a:avLst/>
            </a:prstGeom>
          </p:spPr>
        </p:pic>
        <p:sp>
          <p:nvSpPr>
            <p:cNvPr id="4" name="Retângulo 3"/>
            <p:cNvSpPr/>
            <p:nvPr/>
          </p:nvSpPr>
          <p:spPr>
            <a:xfrm>
              <a:off x="3632200" y="5954321"/>
              <a:ext cx="532156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PT" sz="1100" dirty="0">
                  <a:latin typeface="SFSL1000"/>
                </a:rPr>
                <a:t>Figura 1 - Diagrama temporal das principais atividades do primeiro semestre.</a:t>
              </a:r>
              <a:endParaRPr lang="pt-PT" sz="1100" dirty="0"/>
            </a:p>
          </p:txBody>
        </p:sp>
      </p:grp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b="1" dirty="0"/>
          </a:p>
          <a:p>
            <a:r>
              <a:rPr lang="pt-PT" b="1" dirty="0"/>
              <a:t>Primeiro Semestre: Período de Outubro a Dezembro</a:t>
            </a:r>
          </a:p>
          <a:p>
            <a:endParaRPr lang="pt-PT" sz="2400" b="1" dirty="0"/>
          </a:p>
          <a:p>
            <a:pPr lvl="2">
              <a:lnSpc>
                <a:spcPct val="150000"/>
              </a:lnSpc>
            </a:pPr>
            <a:r>
              <a:rPr lang="pt-PT" sz="1600" dirty="0"/>
              <a:t>Integração em dois projetos para clientes</a:t>
            </a:r>
          </a:p>
          <a:p>
            <a:pPr lvl="2">
              <a:lnSpc>
                <a:spcPct val="150000"/>
              </a:lnSpc>
            </a:pPr>
            <a:r>
              <a:rPr lang="pt-PT" sz="1600" dirty="0"/>
              <a:t>Projeto R&amp;D</a:t>
            </a:r>
          </a:p>
          <a:p>
            <a:pPr lvl="2">
              <a:lnSpc>
                <a:spcPct val="150000"/>
              </a:lnSpc>
            </a:pPr>
            <a:r>
              <a:rPr lang="pt-PT" sz="1600" dirty="0"/>
              <a:t>Outros trabalhos</a:t>
            </a:r>
          </a:p>
          <a:p>
            <a:pPr lvl="3"/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120818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 1: </a:t>
            </a:r>
            <a:b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PT" sz="21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pt-PT" sz="21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Controlo de qualidade na produção de embalagens de cartão”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19100" y="1898652"/>
            <a:ext cx="7990263" cy="3359150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</a:pPr>
            <a:r>
              <a:rPr lang="pt-PT" sz="1600" b="1" u="sng" dirty="0"/>
              <a:t>Descrição do problema:</a:t>
            </a:r>
            <a:r>
              <a:rPr lang="pt-PT" sz="1600" b="1" dirty="0"/>
              <a:t> </a:t>
            </a:r>
            <a:r>
              <a:rPr lang="pt-P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Verificar posição de cortes e/ou vincos numa tira de cartão</a:t>
            </a:r>
            <a:r>
              <a:rPr lang="pt-PT" sz="1600" dirty="0"/>
              <a:t>.</a:t>
            </a:r>
          </a:p>
          <a:p>
            <a:pPr>
              <a:lnSpc>
                <a:spcPct val="160000"/>
              </a:lnSpc>
            </a:pPr>
            <a:r>
              <a:rPr lang="pt-PT" sz="1600" u="sng" dirty="0"/>
              <a:t>Tarefa proposta ao aluno:</a:t>
            </a:r>
            <a:r>
              <a:rPr lang="pt-PT" sz="1600" dirty="0"/>
              <a:t> </a:t>
            </a:r>
            <a:r>
              <a:rPr lang="pt-P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Desenvolvimento do algoritmo </a:t>
            </a:r>
            <a:r>
              <a:rPr lang="pt-PT" sz="1600" dirty="0"/>
              <a:t>que meça as distancias a uma das bordas do cartão dos vincos e/ou cortes </a:t>
            </a:r>
            <a:r>
              <a:rPr lang="pt-P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Sherlock</a:t>
            </a:r>
            <a:r>
              <a:rPr lang="pt-PT" sz="1600" dirty="0"/>
              <a:t>.</a:t>
            </a:r>
          </a:p>
          <a:p>
            <a:pPr marL="0" indent="0">
              <a:buNone/>
            </a:pPr>
            <a:r>
              <a:rPr lang="pt-PT" sz="1600" b="1" u="sng" dirty="0"/>
              <a:t>Piloto:</a:t>
            </a:r>
          </a:p>
          <a:p>
            <a:pPr lvl="1"/>
            <a:r>
              <a:rPr lang="pt-PT" sz="1600" dirty="0"/>
              <a:t>HMI</a:t>
            </a:r>
          </a:p>
          <a:p>
            <a:pPr lvl="1"/>
            <a:r>
              <a:rPr lang="pt-PT" sz="1600" dirty="0"/>
              <a:t>Alerta de falha</a:t>
            </a:r>
          </a:p>
          <a:p>
            <a:pPr lvl="1"/>
            <a:r>
              <a:rPr lang="pt-PT" sz="1600" dirty="0"/>
              <a:t>Proteção das Câmaras</a:t>
            </a:r>
          </a:p>
          <a:p>
            <a:pPr lvl="1"/>
            <a:r>
              <a:rPr lang="pt-PT" sz="1600" dirty="0"/>
              <a:t>Responsabilidade da empresa de facultar os dados</a:t>
            </a:r>
          </a:p>
          <a:p>
            <a:pPr marL="150872" lvl="1" indent="0">
              <a:buNone/>
            </a:pPr>
            <a:r>
              <a:rPr lang="pt-PT" sz="1600" dirty="0"/>
              <a:t>provenientes do PLC</a:t>
            </a:r>
          </a:p>
          <a:p>
            <a:pPr marL="150872" lvl="1" indent="0">
              <a:buNone/>
            </a:pPr>
            <a:endParaRPr lang="pt-PT" sz="1600" dirty="0"/>
          </a:p>
          <a:p>
            <a:pPr marL="150872" lvl="1" indent="0">
              <a:buNone/>
            </a:pPr>
            <a:endParaRPr lang="pt-PT" sz="1600" i="1" dirty="0"/>
          </a:p>
          <a:p>
            <a:pPr marL="150872" lvl="1" indent="0">
              <a:buNone/>
            </a:pPr>
            <a:r>
              <a:rPr lang="pt-PT" sz="1600" i="1" dirty="0"/>
              <a:t>Ficou-se a aguardar por esta informação…</a:t>
            </a: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D73B-8A6D-47BB-BCBD-2D993B518F4E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8" name="Grupo 7"/>
          <p:cNvGrpSpPr/>
          <p:nvPr/>
        </p:nvGrpSpPr>
        <p:grpSpPr>
          <a:xfrm>
            <a:off x="5327562" y="3906760"/>
            <a:ext cx="3695181" cy="2425079"/>
            <a:chOff x="5314862" y="4021060"/>
            <a:chExt cx="3695181" cy="2425079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14862" y="4021060"/>
              <a:ext cx="3695180" cy="19633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Retângulo 4"/>
            <p:cNvSpPr/>
            <p:nvPr/>
          </p:nvSpPr>
          <p:spPr>
            <a:xfrm>
              <a:off x="5314863" y="6015252"/>
              <a:ext cx="369518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PT" sz="1100" dirty="0">
                  <a:latin typeface="SFSL1000"/>
                </a:rPr>
                <a:t>Figura 1 - Imagem da linha laser captada por uma câmara</a:t>
              </a:r>
              <a:endParaRPr lang="pt-PT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8361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 2: </a:t>
            </a:r>
            <a:b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PT" sz="21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“Inspeção do processo de </a:t>
            </a:r>
            <a:r>
              <a:rPr lang="pt-PT" sz="2100" b="1" i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paletização</a:t>
            </a:r>
            <a:r>
              <a:rPr lang="pt-PT" sz="21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embalagens”</a:t>
            </a:r>
            <a:endParaRPr lang="pt-PT" sz="24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822960" y="1777346"/>
            <a:ext cx="7932098" cy="4496453"/>
          </a:xfrm>
        </p:spPr>
        <p:txBody>
          <a:bodyPr numCol="2">
            <a:normAutofit/>
          </a:bodyPr>
          <a:lstStyle/>
          <a:p>
            <a:pPr algn="just">
              <a:lnSpc>
                <a:spcPct val="100000"/>
              </a:lnSpc>
            </a:pPr>
            <a:endParaRPr lang="pt-PT" sz="1800" b="1" u="sng" dirty="0"/>
          </a:p>
          <a:p>
            <a:pPr algn="just">
              <a:lnSpc>
                <a:spcPct val="100000"/>
              </a:lnSpc>
            </a:pPr>
            <a:r>
              <a:rPr lang="pt-PT" sz="1600" b="1" u="sng" dirty="0"/>
              <a:t>Descrição do problema:</a:t>
            </a:r>
            <a:r>
              <a:rPr lang="pt-PT" sz="1600" b="1" dirty="0"/>
              <a:t> </a:t>
            </a:r>
          </a:p>
          <a:p>
            <a:pPr algn="just">
              <a:lnSpc>
                <a:spcPct val="100000"/>
              </a:lnSpc>
            </a:pPr>
            <a:r>
              <a:rPr lang="pt-PT" sz="1600" dirty="0"/>
              <a:t>Verificar se, numa </a:t>
            </a:r>
            <a:r>
              <a:rPr lang="pt-PT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paletizadora</a:t>
            </a:r>
            <a:r>
              <a:rPr lang="pt-P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automática </a:t>
            </a:r>
            <a:r>
              <a:rPr lang="pt-PT" sz="1600" dirty="0"/>
              <a:t>de embalagens, cada camada </a:t>
            </a:r>
            <a:r>
              <a:rPr lang="pt-P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 bem construída antes de se iniciar a construção da seguinte.</a:t>
            </a:r>
          </a:p>
          <a:p>
            <a:pPr algn="just">
              <a:lnSpc>
                <a:spcPct val="100000"/>
              </a:lnSpc>
            </a:pPr>
            <a:endParaRPr lang="pt-PT" sz="1600" b="1" u="sng" dirty="0"/>
          </a:p>
          <a:p>
            <a:pPr algn="just">
              <a:lnSpc>
                <a:spcPct val="100000"/>
              </a:lnSpc>
            </a:pPr>
            <a:r>
              <a:rPr lang="pt-PT" sz="1600" b="1" u="sng" dirty="0"/>
              <a:t>Tarefa proposta ao aluno:</a:t>
            </a:r>
            <a:r>
              <a:rPr lang="pt-PT" sz="1600" b="1" dirty="0"/>
              <a:t> </a:t>
            </a:r>
          </a:p>
          <a:p>
            <a:pPr algn="just">
              <a:lnSpc>
                <a:spcPct val="100000"/>
              </a:lnSpc>
            </a:pPr>
            <a:r>
              <a:rPr lang="pt-P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Desenvolvimento do algoritmo </a:t>
            </a:r>
            <a:r>
              <a:rPr lang="pt-PT" sz="1600" dirty="0"/>
              <a:t>que receba uma nuvem de pontos e avalie se a camada superior da palete se encontra completa ou não </a:t>
            </a:r>
            <a:r>
              <a:rPr lang="pt-P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C/C++</a:t>
            </a:r>
          </a:p>
          <a:p>
            <a:pPr marL="150872" lvl="1" indent="0" algn="just">
              <a:buNone/>
            </a:pPr>
            <a:endParaRPr lang="pt-PT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D73B-8A6D-47BB-BCBD-2D993B518F4E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6" name="Grupo 5"/>
          <p:cNvGrpSpPr/>
          <p:nvPr/>
        </p:nvGrpSpPr>
        <p:grpSpPr>
          <a:xfrm>
            <a:off x="5228647" y="2295069"/>
            <a:ext cx="3681986" cy="3461006"/>
            <a:chOff x="5342947" y="2261661"/>
            <a:chExt cx="3681986" cy="3461006"/>
          </a:xfrm>
        </p:grpSpPr>
        <p:grpSp>
          <p:nvGrpSpPr>
            <p:cNvPr id="23" name="Grupo 22"/>
            <p:cNvGrpSpPr/>
            <p:nvPr/>
          </p:nvGrpSpPr>
          <p:grpSpPr>
            <a:xfrm>
              <a:off x="5766519" y="2261661"/>
              <a:ext cx="3176085" cy="2933182"/>
              <a:chOff x="2835297" y="415177"/>
              <a:chExt cx="5835734" cy="5731623"/>
            </a:xfrm>
          </p:grpSpPr>
          <p:sp>
            <p:nvSpPr>
              <p:cNvPr id="24" name="Cubo 23"/>
              <p:cNvSpPr/>
              <p:nvPr/>
            </p:nvSpPr>
            <p:spPr>
              <a:xfrm>
                <a:off x="3473557" y="5166765"/>
                <a:ext cx="3932216" cy="337820"/>
              </a:xfrm>
              <a:prstGeom prst="cube">
                <a:avLst>
                  <a:gd name="adj" fmla="val 39117"/>
                </a:avLst>
              </a:prstGeom>
              <a:solidFill>
                <a:srgbClr val="ED7D31">
                  <a:lumMod val="60000"/>
                  <a:lumOff val="40000"/>
                </a:srgbClr>
              </a:solidFill>
              <a:ln w="1270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Cubo 24"/>
              <p:cNvSpPr/>
              <p:nvPr/>
            </p:nvSpPr>
            <p:spPr>
              <a:xfrm>
                <a:off x="3145642" y="5503447"/>
                <a:ext cx="3932216" cy="337820"/>
              </a:xfrm>
              <a:prstGeom prst="cube">
                <a:avLst>
                  <a:gd name="adj" fmla="val 39117"/>
                </a:avLst>
              </a:prstGeom>
              <a:solidFill>
                <a:srgbClr val="ED7D31">
                  <a:lumMod val="60000"/>
                  <a:lumOff val="40000"/>
                </a:srgbClr>
              </a:solidFill>
              <a:ln w="1270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Cubo 25"/>
              <p:cNvSpPr/>
              <p:nvPr/>
            </p:nvSpPr>
            <p:spPr>
              <a:xfrm>
                <a:off x="2835297" y="5808980"/>
                <a:ext cx="3932216" cy="337820"/>
              </a:xfrm>
              <a:prstGeom prst="cube">
                <a:avLst>
                  <a:gd name="adj" fmla="val 39117"/>
                </a:avLst>
              </a:prstGeom>
              <a:solidFill>
                <a:srgbClr val="ED7D31">
                  <a:lumMod val="60000"/>
                  <a:lumOff val="40000"/>
                </a:srgbClr>
              </a:solidFill>
              <a:ln w="1270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Cubo 26"/>
              <p:cNvSpPr/>
              <p:nvPr/>
            </p:nvSpPr>
            <p:spPr>
              <a:xfrm>
                <a:off x="2835298" y="5029199"/>
                <a:ext cx="4570477" cy="907911"/>
              </a:xfrm>
              <a:prstGeom prst="cube">
                <a:avLst>
                  <a:gd name="adj" fmla="val 85085"/>
                </a:avLst>
              </a:prstGeom>
              <a:solidFill>
                <a:srgbClr val="ED7D31">
                  <a:lumMod val="60000"/>
                  <a:lumOff val="40000"/>
                </a:srgbClr>
              </a:solidFill>
              <a:ln w="1270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Botão de ação: filme 27">
                <a:hlinkClick r:id="" action="ppaction://noaction" highlightClick="1"/>
              </p:cNvPr>
              <p:cNvSpPr/>
              <p:nvPr/>
            </p:nvSpPr>
            <p:spPr>
              <a:xfrm rot="5400000">
                <a:off x="4757364" y="769563"/>
                <a:ext cx="1204072" cy="495300"/>
              </a:xfrm>
              <a:prstGeom prst="actionButtonMovi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CaixaDeTexto 28"/>
              <p:cNvSpPr txBox="1"/>
              <p:nvPr/>
            </p:nvSpPr>
            <p:spPr>
              <a:xfrm>
                <a:off x="6019799" y="761484"/>
                <a:ext cx="1385974" cy="586379"/>
              </a:xfrm>
              <a:prstGeom prst="rect">
                <a:avLst/>
              </a:prstGeom>
              <a:noFill/>
              <a:ln>
                <a:solidFill>
                  <a:sysClr val="windowText" lastClr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defTabSz="685783">
                  <a:defRPr/>
                </a:pPr>
                <a:r>
                  <a:rPr lang="pt-PT" sz="1350" kern="0" dirty="0">
                    <a:solidFill>
                      <a:prstClr val="black"/>
                    </a:solidFill>
                  </a:rPr>
                  <a:t>Kinetic</a:t>
                </a:r>
                <a:endParaRPr lang="en-US" sz="1350" kern="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CaixaDeTexto 29"/>
              <p:cNvSpPr txBox="1"/>
              <p:nvPr/>
            </p:nvSpPr>
            <p:spPr>
              <a:xfrm>
                <a:off x="7405771" y="3881439"/>
                <a:ext cx="1265260" cy="586379"/>
              </a:xfrm>
              <a:prstGeom prst="rect">
                <a:avLst/>
              </a:prstGeom>
              <a:noFill/>
              <a:ln>
                <a:solidFill>
                  <a:sysClr val="windowText" lastClr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defTabSz="685783">
                  <a:defRPr/>
                </a:pPr>
                <a:r>
                  <a:rPr lang="pt-PT" sz="1350" kern="0" dirty="0">
                    <a:solidFill>
                      <a:prstClr val="black"/>
                    </a:solidFill>
                  </a:rPr>
                  <a:t>Palete</a:t>
                </a:r>
                <a:endParaRPr lang="en-US" sz="1350" kern="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Cubo 30"/>
              <p:cNvSpPr/>
              <p:nvPr/>
            </p:nvSpPr>
            <p:spPr>
              <a:xfrm>
                <a:off x="3280226" y="3623985"/>
                <a:ext cx="3680619" cy="2032000"/>
              </a:xfrm>
              <a:prstGeom prst="cub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32" name="Grupo 31"/>
              <p:cNvGrpSpPr/>
              <p:nvPr/>
            </p:nvGrpSpPr>
            <p:grpSpPr>
              <a:xfrm>
                <a:off x="3786209" y="3702446"/>
                <a:ext cx="687389" cy="160338"/>
                <a:chOff x="3851274" y="3835400"/>
                <a:chExt cx="687389" cy="160338"/>
              </a:xfrm>
              <a:solidFill>
                <a:srgbClr val="5B9BD5">
                  <a:lumMod val="60000"/>
                  <a:lumOff val="40000"/>
                </a:srgbClr>
              </a:solidFill>
            </p:grpSpPr>
            <p:sp>
              <p:nvSpPr>
                <p:cNvPr id="37" name="Paralelogramo 5"/>
                <p:cNvSpPr/>
                <p:nvPr/>
              </p:nvSpPr>
              <p:spPr>
                <a:xfrm>
                  <a:off x="3851274" y="3835400"/>
                  <a:ext cx="687389" cy="160338"/>
                </a:xfrm>
                <a:custGeom>
                  <a:avLst/>
                  <a:gdLst>
                    <a:gd name="connsiteX0" fmla="*/ 0 w 825500"/>
                    <a:gd name="connsiteY0" fmla="*/ 228600 h 228600"/>
                    <a:gd name="connsiteX1" fmla="*/ 57150 w 825500"/>
                    <a:gd name="connsiteY1" fmla="*/ 0 h 228600"/>
                    <a:gd name="connsiteX2" fmla="*/ 825500 w 825500"/>
                    <a:gd name="connsiteY2" fmla="*/ 0 h 228600"/>
                    <a:gd name="connsiteX3" fmla="*/ 768350 w 825500"/>
                    <a:gd name="connsiteY3" fmla="*/ 228600 h 228600"/>
                    <a:gd name="connsiteX4" fmla="*/ 0 w 825500"/>
                    <a:gd name="connsiteY4" fmla="*/ 228600 h 228600"/>
                    <a:gd name="connsiteX0" fmla="*/ 0 w 987425"/>
                    <a:gd name="connsiteY0" fmla="*/ 223838 h 228600"/>
                    <a:gd name="connsiteX1" fmla="*/ 219075 w 987425"/>
                    <a:gd name="connsiteY1" fmla="*/ 0 h 228600"/>
                    <a:gd name="connsiteX2" fmla="*/ 987425 w 987425"/>
                    <a:gd name="connsiteY2" fmla="*/ 0 h 228600"/>
                    <a:gd name="connsiteX3" fmla="*/ 930275 w 987425"/>
                    <a:gd name="connsiteY3" fmla="*/ 228600 h 228600"/>
                    <a:gd name="connsiteX4" fmla="*/ 0 w 987425"/>
                    <a:gd name="connsiteY4" fmla="*/ 223838 h 228600"/>
                    <a:gd name="connsiteX0" fmla="*/ 0 w 987425"/>
                    <a:gd name="connsiteY0" fmla="*/ 223838 h 223838"/>
                    <a:gd name="connsiteX1" fmla="*/ 219075 w 987425"/>
                    <a:gd name="connsiteY1" fmla="*/ 0 h 223838"/>
                    <a:gd name="connsiteX2" fmla="*/ 987425 w 987425"/>
                    <a:gd name="connsiteY2" fmla="*/ 0 h 223838"/>
                    <a:gd name="connsiteX3" fmla="*/ 808831 w 987425"/>
                    <a:gd name="connsiteY3" fmla="*/ 223838 h 223838"/>
                    <a:gd name="connsiteX4" fmla="*/ 0 w 987425"/>
                    <a:gd name="connsiteY4" fmla="*/ 223838 h 223838"/>
                    <a:gd name="connsiteX0" fmla="*/ 0 w 987425"/>
                    <a:gd name="connsiteY0" fmla="*/ 223838 h 223838"/>
                    <a:gd name="connsiteX1" fmla="*/ 219075 w 987425"/>
                    <a:gd name="connsiteY1" fmla="*/ 0 h 223838"/>
                    <a:gd name="connsiteX2" fmla="*/ 987425 w 987425"/>
                    <a:gd name="connsiteY2" fmla="*/ 0 h 223838"/>
                    <a:gd name="connsiteX3" fmla="*/ 823118 w 987425"/>
                    <a:gd name="connsiteY3" fmla="*/ 219075 h 223838"/>
                    <a:gd name="connsiteX4" fmla="*/ 0 w 987425"/>
                    <a:gd name="connsiteY4" fmla="*/ 223838 h 223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7425" h="223838">
                      <a:moveTo>
                        <a:pt x="0" y="223838"/>
                      </a:moveTo>
                      <a:lnTo>
                        <a:pt x="219075" y="0"/>
                      </a:lnTo>
                      <a:lnTo>
                        <a:pt x="987425" y="0"/>
                      </a:lnTo>
                      <a:lnTo>
                        <a:pt x="823118" y="219075"/>
                      </a:lnTo>
                      <a:lnTo>
                        <a:pt x="0" y="223838"/>
                      </a:lnTo>
                      <a:close/>
                    </a:path>
                  </a:pathLst>
                </a:custGeom>
                <a:grpFill/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685783">
                    <a:defRPr/>
                  </a:pPr>
                  <a:endParaRPr lang="en-US" sz="1350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cxnSp>
              <p:nvCxnSpPr>
                <p:cNvPr id="38" name="Conexão reta 37"/>
                <p:cNvCxnSpPr>
                  <a:stCxn id="37" idx="1"/>
                </p:cNvCxnSpPr>
                <p:nvPr/>
              </p:nvCxnSpPr>
              <p:spPr>
                <a:xfrm flipH="1">
                  <a:off x="4000500" y="3835400"/>
                  <a:ext cx="3282" cy="160338"/>
                </a:xfrm>
                <a:prstGeom prst="line">
                  <a:avLst/>
                </a:prstGeom>
                <a:grpFill/>
                <a:ln w="6350" cap="flat" cmpd="sng" algn="ctr">
                  <a:solidFill>
                    <a:srgbClr val="5B9BD5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cxnSp>
            <p:nvCxnSpPr>
              <p:cNvPr id="33" name="Conexão reta 32"/>
              <p:cNvCxnSpPr/>
              <p:nvPr/>
            </p:nvCxnSpPr>
            <p:spPr>
              <a:xfrm flipV="1">
                <a:off x="3786209" y="1384302"/>
                <a:ext cx="1325541" cy="2144005"/>
              </a:xfrm>
              <a:prstGeom prst="line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" name="Conexão reta 33"/>
              <p:cNvCxnSpPr/>
              <p:nvPr/>
            </p:nvCxnSpPr>
            <p:spPr>
              <a:xfrm flipH="1" flipV="1">
                <a:off x="5556679" y="1322087"/>
                <a:ext cx="994114" cy="1869373"/>
              </a:xfrm>
              <a:prstGeom prst="line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5" name="Conexão reta 34"/>
              <p:cNvCxnSpPr/>
              <p:nvPr/>
            </p:nvCxnSpPr>
            <p:spPr>
              <a:xfrm flipV="1">
                <a:off x="4363532" y="1322087"/>
                <a:ext cx="865232" cy="1869373"/>
              </a:xfrm>
              <a:prstGeom prst="line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6" name="Conexão reta 35"/>
              <p:cNvCxnSpPr/>
              <p:nvPr/>
            </p:nvCxnSpPr>
            <p:spPr>
              <a:xfrm flipH="1" flipV="1">
                <a:off x="5439665" y="1384302"/>
                <a:ext cx="612314" cy="2140322"/>
              </a:xfrm>
              <a:prstGeom prst="line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4" name="Retângulo 3"/>
            <p:cNvSpPr/>
            <p:nvPr/>
          </p:nvSpPr>
          <p:spPr>
            <a:xfrm>
              <a:off x="5342947" y="5322557"/>
              <a:ext cx="368198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PT" sz="1000" dirty="0">
                  <a:latin typeface="SFSL1000"/>
                </a:rPr>
                <a:t>Figura 1 - Esquema da montagem física do sistema para a inspeção da palete.</a:t>
              </a:r>
              <a:endParaRPr lang="pt-PT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7102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 2: </a:t>
            </a:r>
            <a:b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PT" sz="21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“Inspeção do processo de </a:t>
            </a:r>
            <a:r>
              <a:rPr lang="pt-PT" sz="2100" b="1" i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paletização</a:t>
            </a:r>
            <a:r>
              <a:rPr lang="pt-PT" sz="21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embalagens”</a:t>
            </a:r>
            <a:endParaRPr lang="pt-PT" sz="24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Marcador de Posição de Conteúdo 21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" b="3550"/>
          <a:stretch/>
        </p:blipFill>
        <p:spPr>
          <a:xfrm>
            <a:off x="-178942" y="2340267"/>
            <a:ext cx="3146867" cy="3632199"/>
          </a:xfrm>
        </p:spPr>
      </p:pic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D73B-8A6D-47BB-BCBD-2D993B518F4E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/>
          <a:srcRect t="4154" r="22283" b="12743"/>
          <a:stretch/>
        </p:blipFill>
        <p:spPr>
          <a:xfrm>
            <a:off x="4361627" y="2594267"/>
            <a:ext cx="4693515" cy="282072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Seta para a direita 9"/>
          <p:cNvSpPr/>
          <p:nvPr/>
        </p:nvSpPr>
        <p:spPr>
          <a:xfrm>
            <a:off x="2905218" y="3599816"/>
            <a:ext cx="1393702" cy="80962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900" dirty="0"/>
              <a:t>O resultado foi…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15730" y="2040185"/>
            <a:ext cx="1957524" cy="300082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PT" sz="1350" dirty="0"/>
              <a:t>Algoritmo Implementado</a:t>
            </a:r>
          </a:p>
        </p:txBody>
      </p:sp>
      <p:sp>
        <p:nvSpPr>
          <p:cNvPr id="3" name="Retângulo 2"/>
          <p:cNvSpPr/>
          <p:nvPr/>
        </p:nvSpPr>
        <p:spPr>
          <a:xfrm>
            <a:off x="4361627" y="5794535"/>
            <a:ext cx="469351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100" dirty="0">
                <a:latin typeface="SFSL1000"/>
              </a:rPr>
              <a:t>Figura 1 - Amostra de 1 conjunto de dados recolhidos na visita ao cliente após tratamento.</a:t>
            </a:r>
            <a:endParaRPr lang="pt-PT" sz="1100" dirty="0"/>
          </a:p>
        </p:txBody>
      </p:sp>
    </p:spTree>
    <p:extLst>
      <p:ext uri="{BB962C8B-B14F-4D97-AF65-F5344CB8AC3E}">
        <p14:creationId xmlns:p14="http://schemas.microsoft.com/office/powerpoint/2010/main" val="79220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 2: </a:t>
            </a:r>
            <a:b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PT" sz="21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“Inspeção do processo de </a:t>
            </a:r>
            <a:r>
              <a:rPr lang="pt-PT" sz="2100" b="1" i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paletização</a:t>
            </a:r>
            <a:r>
              <a:rPr lang="pt-PT" sz="21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embalagens”</a:t>
            </a:r>
            <a:endParaRPr lang="pt-PT" sz="24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Avaliação do trabalho realizado neste projeto…</a:t>
            </a:r>
          </a:p>
          <a:p>
            <a:endParaRPr lang="pt-P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pt-PT" sz="1600" dirty="0"/>
              <a:t>Elaboração de um algoritmo para a extração da informação pretendida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pt-PT" sz="1600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pt-PT" sz="1600" dirty="0"/>
              <a:t>Aprofundamento dos conhecimentos sobre </a:t>
            </a:r>
            <a:r>
              <a:rPr lang="pt-PT" sz="1600" i="1" dirty="0"/>
              <a:t>Robot </a:t>
            </a:r>
            <a:r>
              <a:rPr lang="pt-PT" sz="1600" i="1" dirty="0" err="1"/>
              <a:t>Operating</a:t>
            </a:r>
            <a:r>
              <a:rPr lang="pt-PT" sz="1600" i="1" dirty="0"/>
              <a:t> </a:t>
            </a:r>
            <a:r>
              <a:rPr lang="pt-PT" sz="1600" i="1" dirty="0" err="1"/>
              <a:t>System</a:t>
            </a:r>
            <a:endParaRPr lang="pt-PT" sz="1600" i="1" dirty="0"/>
          </a:p>
          <a:p>
            <a:pPr lvl="2">
              <a:buFont typeface="Wingdings" panose="05000000000000000000" pitchFamily="2" charset="2"/>
              <a:buChar char="Ø"/>
            </a:pPr>
            <a:endParaRPr lang="pt-PT" sz="1600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pt-PT" sz="1600" dirty="0"/>
              <a:t>Estudo e aplicação de uma nova biblioteca: </a:t>
            </a:r>
            <a:r>
              <a:rPr lang="pt-PT" sz="1600" i="1" dirty="0" err="1"/>
              <a:t>Point</a:t>
            </a:r>
            <a:r>
              <a:rPr lang="pt-PT" sz="1600" i="1" dirty="0"/>
              <a:t> </a:t>
            </a:r>
            <a:r>
              <a:rPr lang="pt-PT" sz="1600" i="1" dirty="0" err="1"/>
              <a:t>Cloud</a:t>
            </a:r>
            <a:r>
              <a:rPr lang="pt-PT" sz="1600" i="1" dirty="0"/>
              <a:t> </a:t>
            </a:r>
            <a:r>
              <a:rPr lang="pt-PT" sz="1600" i="1" dirty="0" err="1"/>
              <a:t>Library</a:t>
            </a:r>
            <a:endParaRPr lang="pt-PT" sz="1600" i="1" dirty="0"/>
          </a:p>
          <a:p>
            <a:pPr lvl="2">
              <a:buFont typeface="Wingdings" panose="05000000000000000000" pitchFamily="2" charset="2"/>
              <a:buChar char="Ø"/>
            </a:pPr>
            <a:endParaRPr lang="pt-PT" sz="1350" dirty="0"/>
          </a:p>
          <a:p>
            <a:pPr marL="288029" lvl="2" indent="0">
              <a:buNone/>
            </a:pPr>
            <a:r>
              <a:rPr lang="pt-PT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…Resultados satisfatórios que levaram à elaboração de uma proposta de solução ao cliente!</a:t>
            </a:r>
            <a:endParaRPr lang="pt-PT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D73B-8A6D-47BB-BCBD-2D993B518F4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23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 R&amp;D:</a:t>
            </a:r>
            <a:br>
              <a:rPr lang="pt-PT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PT" sz="21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“Análise de tonalidades em pavimentos”</a:t>
            </a:r>
            <a:endParaRPr lang="pt-PT" sz="24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55587" y="2037852"/>
            <a:ext cx="7853775" cy="3359150"/>
          </a:xfrm>
        </p:spPr>
        <p:txBody>
          <a:bodyPr numCol="1">
            <a:normAutofit/>
          </a:bodyPr>
          <a:lstStyle/>
          <a:p>
            <a:pPr algn="just">
              <a:lnSpc>
                <a:spcPct val="200000"/>
              </a:lnSpc>
            </a:pPr>
            <a:r>
              <a:rPr lang="pt-PT" sz="1600" b="1" u="sng" dirty="0"/>
              <a:t>Tarefa proposta ao aluno:</a:t>
            </a:r>
            <a:r>
              <a:rPr lang="pt-PT" sz="1600" b="1" dirty="0"/>
              <a:t> </a:t>
            </a:r>
            <a:r>
              <a:rPr lang="pt-PT" sz="1600" dirty="0"/>
              <a:t>Desenvolver um algoritmo que identifique à saída da linha de fabrico </a:t>
            </a:r>
            <a:r>
              <a:rPr lang="pt-P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diferenças de tonalidade </a:t>
            </a:r>
            <a:r>
              <a:rPr lang="pt-PT" sz="1600" dirty="0"/>
              <a:t>entre azulejos ou mosaicos de cortiça.</a:t>
            </a:r>
          </a:p>
          <a:p>
            <a:pPr marL="150872" lvl="1" indent="0" algn="just">
              <a:buNone/>
            </a:pP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D73B-8A6D-47BB-BCBD-2D993B518F4E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7" name="Grupo 6"/>
          <p:cNvGrpSpPr/>
          <p:nvPr/>
        </p:nvGrpSpPr>
        <p:grpSpPr>
          <a:xfrm>
            <a:off x="432758" y="3337749"/>
            <a:ext cx="3211194" cy="2492434"/>
            <a:chOff x="1192931" y="2870764"/>
            <a:chExt cx="2869854" cy="2344350"/>
          </a:xfrm>
        </p:grpSpPr>
        <p:sp>
          <p:nvSpPr>
            <p:cNvPr id="4" name="Fluxograma: Processo 3"/>
            <p:cNvSpPr/>
            <p:nvPr/>
          </p:nvSpPr>
          <p:spPr>
            <a:xfrm>
              <a:off x="1192931" y="2870764"/>
              <a:ext cx="1017978" cy="866775"/>
            </a:xfrm>
            <a:prstGeom prst="flowChartProcess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350" dirty="0"/>
                <a:t>Definir o problema</a:t>
              </a:r>
            </a:p>
          </p:txBody>
        </p:sp>
        <p:sp>
          <p:nvSpPr>
            <p:cNvPr id="16" name="Fluxograma: Processo 15"/>
            <p:cNvSpPr/>
            <p:nvPr/>
          </p:nvSpPr>
          <p:spPr>
            <a:xfrm>
              <a:off x="1195287" y="4348339"/>
              <a:ext cx="1017978" cy="866775"/>
            </a:xfrm>
            <a:prstGeom prst="flowChartProcess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600" dirty="0"/>
                <a:t>Necessidade de amostras</a:t>
              </a:r>
            </a:p>
          </p:txBody>
        </p:sp>
        <p:sp>
          <p:nvSpPr>
            <p:cNvPr id="19" name="Fluxograma: Processo 18"/>
            <p:cNvSpPr/>
            <p:nvPr/>
          </p:nvSpPr>
          <p:spPr>
            <a:xfrm>
              <a:off x="3044807" y="4348339"/>
              <a:ext cx="1017978" cy="866775"/>
            </a:xfrm>
            <a:prstGeom prst="flowChartProcess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600" dirty="0"/>
                <a:t>Visita a Empresas</a:t>
              </a:r>
            </a:p>
          </p:txBody>
        </p:sp>
        <p:sp>
          <p:nvSpPr>
            <p:cNvPr id="22" name="Seta para a direita 21"/>
            <p:cNvSpPr/>
            <p:nvPr/>
          </p:nvSpPr>
          <p:spPr>
            <a:xfrm rot="5400000">
              <a:off x="1555395" y="3929249"/>
              <a:ext cx="293054" cy="2675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350"/>
            </a:p>
          </p:txBody>
        </p:sp>
        <p:sp>
          <p:nvSpPr>
            <p:cNvPr id="23" name="Seta para a direita 22"/>
            <p:cNvSpPr/>
            <p:nvPr/>
          </p:nvSpPr>
          <p:spPr>
            <a:xfrm>
              <a:off x="2482512" y="4647966"/>
              <a:ext cx="293054" cy="2675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350"/>
            </a:p>
          </p:txBody>
        </p:sp>
      </p:grpSp>
      <p:sp>
        <p:nvSpPr>
          <p:cNvPr id="27" name="CaixaDeTexto 26"/>
          <p:cNvSpPr txBox="1"/>
          <p:nvPr/>
        </p:nvSpPr>
        <p:spPr>
          <a:xfrm>
            <a:off x="1192931" y="4836088"/>
            <a:ext cx="11079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350" dirty="0"/>
              <a:t>	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4114431" y="3583235"/>
            <a:ext cx="5083871" cy="2521658"/>
            <a:chOff x="4159336" y="3133619"/>
            <a:chExt cx="5083871" cy="2521658"/>
          </a:xfrm>
        </p:grpSpPr>
        <p:pic>
          <p:nvPicPr>
            <p:cNvPr id="29" name="Imagem 28"/>
            <p:cNvPicPr>
              <a:picLocks noChangeAspect="1"/>
            </p:cNvPicPr>
            <p:nvPr/>
          </p:nvPicPr>
          <p:blipFill rotWithShape="1">
            <a:blip r:embed="rId3"/>
            <a:srcRect r="10447"/>
            <a:stretch/>
          </p:blipFill>
          <p:spPr>
            <a:xfrm>
              <a:off x="4594861" y="3133619"/>
              <a:ext cx="4368165" cy="2001462"/>
            </a:xfrm>
            <a:prstGeom prst="rect">
              <a:avLst/>
            </a:prstGeom>
          </p:spPr>
        </p:pic>
        <p:sp>
          <p:nvSpPr>
            <p:cNvPr id="5" name="Retângulo 4"/>
            <p:cNvSpPr/>
            <p:nvPr/>
          </p:nvSpPr>
          <p:spPr>
            <a:xfrm>
              <a:off x="4159336" y="5393667"/>
              <a:ext cx="5083871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sz="1100" dirty="0">
                  <a:latin typeface="SFSL1000"/>
                </a:rPr>
                <a:t>Figura 1 - Amostra de placa de cortiça e respetivo diagrama de intensidades.</a:t>
              </a:r>
              <a:endParaRPr lang="pt-PT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7106390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tiva">
  <a:themeElements>
    <a:clrScheme name="Retrospetiv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3146</TotalTime>
  <Words>1702</Words>
  <Application>Microsoft Office PowerPoint</Application>
  <PresentationFormat>Apresentação no Ecrã (4:3)</PresentationFormat>
  <Paragraphs>276</Paragraphs>
  <Slides>36</Slides>
  <Notes>27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36</vt:i4>
      </vt:variant>
    </vt:vector>
  </HeadingPairs>
  <TitlesOfParts>
    <vt:vector size="44" baseType="lpstr">
      <vt:lpstr>Arial</vt:lpstr>
      <vt:lpstr>Calibri</vt:lpstr>
      <vt:lpstr>Calibri Light</vt:lpstr>
      <vt:lpstr>Cambria Math</vt:lpstr>
      <vt:lpstr>SFSL1000</vt:lpstr>
      <vt:lpstr>SFTI1000</vt:lpstr>
      <vt:lpstr>Wingdings</vt:lpstr>
      <vt:lpstr>Retrospetiva</vt:lpstr>
      <vt:lpstr>  “Desenvolvimento de projetos na área da Visão Artificial para o setor industrial”  Relatório de estágio Mestrado em Engenharia de Automação Industrial   </vt:lpstr>
      <vt:lpstr>Apresentação do PowerPoint</vt:lpstr>
      <vt:lpstr>Enquadramento</vt:lpstr>
      <vt:lpstr>Relato das Atividades</vt:lpstr>
      <vt:lpstr>Projeto 1:  “Controlo de qualidade na produção de embalagens de cartão”</vt:lpstr>
      <vt:lpstr>Projeto 2:  “Inspeção do processo de paletização de embalagens”</vt:lpstr>
      <vt:lpstr>Projeto 2:  “Inspeção do processo de paletização de embalagens”</vt:lpstr>
      <vt:lpstr>Projeto 2:  “Inspeção do processo de paletização de embalagens”</vt:lpstr>
      <vt:lpstr>Projeto R&amp;D: “Análise de tonalidades em pavimentos”</vt:lpstr>
      <vt:lpstr>Relato das Atividades</vt:lpstr>
      <vt:lpstr>Segundo Semestre</vt:lpstr>
      <vt:lpstr>Projeto 1:  “Controlo de qualidade na colocação de rótulos em latas”</vt:lpstr>
      <vt:lpstr>Projeto 1:  “Controlo de qualidade na colocação de rótulos em latas”</vt:lpstr>
      <vt:lpstr>Projeto 1:  “Controlo de qualidade na colocação de rótulos em latas”</vt:lpstr>
      <vt:lpstr>Projeto 1:  “Controlo de qualidade na colocação de rótulos em latas”</vt:lpstr>
      <vt:lpstr>Projeto 1:  “Controlo de qualidade na colocação de rótulos em latas”</vt:lpstr>
      <vt:lpstr>Projeto 1:  “Controlo de qualidade na colocação de rótulos em latas”</vt:lpstr>
      <vt:lpstr>Projeto 1:  “Controlo de qualidade na colocação de rótulos em latas”</vt:lpstr>
      <vt:lpstr>Projeto 1:  “Controlo de qualidade na colocação de rótulos em latas”</vt:lpstr>
      <vt:lpstr>Projeto 1:  “Controlo de qualidade na colocação de rótulos em latas”</vt:lpstr>
      <vt:lpstr>Projeto 1:  “Controlo de qualidade na colocação de rótulos em latas”</vt:lpstr>
      <vt:lpstr>Projeto 1:  “Controlo de qualidade na colocação de rótulos em latas”</vt:lpstr>
      <vt:lpstr>Projeto 2:  “Inspeção da cozedura de tostas”</vt:lpstr>
      <vt:lpstr>Projeto 2:  “Inspeção da cozedura de tostas”</vt:lpstr>
      <vt:lpstr>Projeto 2:  “Inspeção da cozedura de tostas”</vt:lpstr>
      <vt:lpstr>Projeto 2:  “Inspeção da cozedura de tostas”</vt:lpstr>
      <vt:lpstr>Projeto 2:  “Inspeção da cozedura de tostas”</vt:lpstr>
      <vt:lpstr>Projeto 3:  “Inspeção de componentes em peças numa estação de trabalho”</vt:lpstr>
      <vt:lpstr>Projeto 3:  “Inspeção de componentes em peças numa estação de trabalho”</vt:lpstr>
      <vt:lpstr>Proposta de Projeto A:  “Sistema de inspeção de tapetes transportadores”</vt:lpstr>
      <vt:lpstr>Proposta de Projeto B:  “Inspeção de defeitos em colchões”</vt:lpstr>
      <vt:lpstr>Proposta de Projeto C:  “Inspeção de superfícies de esponja em tecidos”</vt:lpstr>
      <vt:lpstr>Proposta de Projeto D:  “Inspeção de componentes em longarinas”</vt:lpstr>
      <vt:lpstr>Visitas Comerciais</vt:lpstr>
      <vt:lpstr>Conclusões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Desenvolvimento de projetos na área da Visão Artificial para o setor industrial  Relatório de estágio  Mestrado em Engenharia de Automação Industrial Universidade de Aveiro  Aveiro 2015/2016</dc:title>
  <dc:creator>João Reis</dc:creator>
  <cp:lastModifiedBy>João Reis</cp:lastModifiedBy>
  <cp:revision>108</cp:revision>
  <dcterms:created xsi:type="dcterms:W3CDTF">2016-06-15T14:32:14Z</dcterms:created>
  <dcterms:modified xsi:type="dcterms:W3CDTF">2016-07-07T13:01:55Z</dcterms:modified>
</cp:coreProperties>
</file>